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78"/>
  </p:notesMasterIdLst>
  <p:sldIdLst>
    <p:sldId id="256" r:id="rId3"/>
    <p:sldId id="258" r:id="rId4"/>
    <p:sldId id="349"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350" r:id="rId42"/>
    <p:sldId id="295" r:id="rId43"/>
    <p:sldId id="296" r:id="rId44"/>
    <p:sldId id="297" r:id="rId45"/>
    <p:sldId id="307" r:id="rId46"/>
    <p:sldId id="308"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 id="321" r:id="rId60"/>
    <p:sldId id="322" r:id="rId61"/>
    <p:sldId id="323" r:id="rId62"/>
    <p:sldId id="324" r:id="rId63"/>
    <p:sldId id="325" r:id="rId64"/>
    <p:sldId id="326" r:id="rId65"/>
    <p:sldId id="327" r:id="rId66"/>
    <p:sldId id="328" r:id="rId67"/>
    <p:sldId id="329" r:id="rId68"/>
    <p:sldId id="330" r:id="rId69"/>
    <p:sldId id="331" r:id="rId70"/>
    <p:sldId id="332" r:id="rId71"/>
    <p:sldId id="333" r:id="rId72"/>
    <p:sldId id="334" r:id="rId73"/>
    <p:sldId id="335" r:id="rId74"/>
    <p:sldId id="336" r:id="rId75"/>
    <p:sldId id="337" r:id="rId76"/>
    <p:sldId id="338" r:id="rId7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ng" initials="I" lastIdx="26"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CC3300"/>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69" d="100"/>
          <a:sy n="69" d="100"/>
        </p:scale>
        <p:origin x="68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commentAuthors" Target="commentAuthor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 Id="rId4"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image" Target="../media/image1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25.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image" Target="../media/image27.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emf"/><Relationship Id="rId1" Type="http://schemas.openxmlformats.org/officeDocument/2006/relationships/image" Target="../media/image37.emf"/><Relationship Id="rId6" Type="http://schemas.openxmlformats.org/officeDocument/2006/relationships/image" Target="../media/image42.wmf"/><Relationship Id="rId5" Type="http://schemas.openxmlformats.org/officeDocument/2006/relationships/image" Target="../media/image41.emf"/><Relationship Id="rId4" Type="http://schemas.openxmlformats.org/officeDocument/2006/relationships/image" Target="../media/image40.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image" Target="../media/image43.emf"/><Relationship Id="rId4" Type="http://schemas.openxmlformats.org/officeDocument/2006/relationships/image" Target="../media/image46.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image" Target="../media/image47.emf"/><Relationship Id="rId5" Type="http://schemas.openxmlformats.org/officeDocument/2006/relationships/image" Target="../media/image51.emf"/><Relationship Id="rId4" Type="http://schemas.openxmlformats.org/officeDocument/2006/relationships/image" Target="../media/image5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53.emf"/><Relationship Id="rId1" Type="http://schemas.openxmlformats.org/officeDocument/2006/relationships/image" Target="../media/image52.emf"/><Relationship Id="rId4" Type="http://schemas.openxmlformats.org/officeDocument/2006/relationships/image" Target="../media/image55.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58.emf"/><Relationship Id="rId1" Type="http://schemas.openxmlformats.org/officeDocument/2006/relationships/image" Target="../media/image57.emf"/><Relationship Id="rId4" Type="http://schemas.openxmlformats.org/officeDocument/2006/relationships/image" Target="../media/image60.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image" Target="../media/image63.e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66.emf"/><Relationship Id="rId1" Type="http://schemas.openxmlformats.org/officeDocument/2006/relationships/image" Target="../media/image65.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7.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8.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9.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 Id="rId4" Type="http://schemas.openxmlformats.org/officeDocument/2006/relationships/image" Target="../media/image7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 Id="rId4" Type="http://schemas.openxmlformats.org/officeDocument/2006/relationships/image" Target="../media/image77.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7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503483-AF35-42B7-A88C-B9E2E348700C}" type="datetimeFigureOut">
              <a:rPr lang="zh-CN" altLang="en-US" smtClean="0"/>
              <a:t>2021/12/7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A6F2BE-520A-4E57-A78E-E1718AEF7387}" type="slidenum">
              <a:rPr lang="zh-CN" altLang="en-US" smtClean="0"/>
              <a:t>‹#›</a:t>
            </a:fld>
            <a:endParaRPr lang="zh-CN" altLang="en-US"/>
          </a:p>
        </p:txBody>
      </p:sp>
    </p:spTree>
    <p:extLst>
      <p:ext uri="{BB962C8B-B14F-4D97-AF65-F5344CB8AC3E}">
        <p14:creationId xmlns:p14="http://schemas.microsoft.com/office/powerpoint/2010/main" val="735877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975BD90-1BBC-4215-B93D-BC3C6594F5F6}" type="slidenum">
              <a:rPr kumimoji="0" lang="zh-CN" altLang="en-US"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zh-CN"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086466" name="Rectangle 2"/>
          <p:cNvSpPr>
            <a:spLocks noGrp="1" noRot="1" noChangeAspect="1" noChangeArrowheads="1" noTextEdit="1"/>
          </p:cNvSpPr>
          <p:nvPr>
            <p:ph type="sldImg"/>
          </p:nvPr>
        </p:nvSpPr>
        <p:spPr>
          <a:xfrm>
            <a:off x="384175" y="687388"/>
            <a:ext cx="6089650" cy="3425825"/>
          </a:xfrm>
          <a:ln/>
        </p:spPr>
      </p:sp>
      <p:sp>
        <p:nvSpPr>
          <p:cNvPr id="108646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849794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2AB43A6-B7A4-40E5-B025-D8685238A013}" type="slidenum">
              <a:rPr kumimoji="0" lang="zh-CN" altLang="en-US"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zh-CN"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104898" name="Rectangle 2"/>
          <p:cNvSpPr>
            <a:spLocks noGrp="1" noRot="1" noChangeAspect="1" noChangeArrowheads="1" noTextEdit="1"/>
          </p:cNvSpPr>
          <p:nvPr>
            <p:ph type="sldImg"/>
          </p:nvPr>
        </p:nvSpPr>
        <p:spPr>
          <a:xfrm>
            <a:off x="384175" y="687388"/>
            <a:ext cx="6089650" cy="3425825"/>
          </a:xfrm>
          <a:ln/>
        </p:spPr>
      </p:sp>
      <p:sp>
        <p:nvSpPr>
          <p:cNvPr id="110489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851781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E39E0A9-CDF3-4EB2-AB26-4E535ED8A9FD}" type="slidenum">
              <a:rPr kumimoji="0" lang="zh-CN" altLang="en-US"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zh-CN"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106946" name="Rectangle 2"/>
          <p:cNvSpPr>
            <a:spLocks noGrp="1" noRot="1" noChangeAspect="1" noChangeArrowheads="1" noTextEdit="1"/>
          </p:cNvSpPr>
          <p:nvPr>
            <p:ph type="sldImg"/>
          </p:nvPr>
        </p:nvSpPr>
        <p:spPr>
          <a:xfrm>
            <a:off x="384175" y="687388"/>
            <a:ext cx="6089650" cy="3425825"/>
          </a:xfrm>
          <a:ln/>
        </p:spPr>
      </p:sp>
      <p:sp>
        <p:nvSpPr>
          <p:cNvPr id="110694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11323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238196E-D5A6-47FF-9970-97E8094EE4AD}" type="slidenum">
              <a:rPr kumimoji="0" lang="zh-CN" altLang="en-US"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zh-CN"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108994" name="Rectangle 2"/>
          <p:cNvSpPr>
            <a:spLocks noGrp="1" noRot="1" noChangeAspect="1" noChangeArrowheads="1" noTextEdit="1"/>
          </p:cNvSpPr>
          <p:nvPr>
            <p:ph type="sldImg"/>
          </p:nvPr>
        </p:nvSpPr>
        <p:spPr>
          <a:xfrm>
            <a:off x="384175" y="687388"/>
            <a:ext cx="6089650" cy="3425825"/>
          </a:xfrm>
          <a:ln/>
        </p:spPr>
      </p:sp>
      <p:sp>
        <p:nvSpPr>
          <p:cNvPr id="110899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170131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EFDA9EE-14DE-496F-B2F1-4C78EA678064}" type="slidenum">
              <a:rPr kumimoji="0" lang="zh-CN" altLang="en-US"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zh-CN"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111042" name="Rectangle 2"/>
          <p:cNvSpPr>
            <a:spLocks noGrp="1" noRot="1" noChangeAspect="1" noChangeArrowheads="1" noTextEdit="1"/>
          </p:cNvSpPr>
          <p:nvPr>
            <p:ph type="sldImg"/>
          </p:nvPr>
        </p:nvSpPr>
        <p:spPr>
          <a:xfrm>
            <a:off x="384175" y="687388"/>
            <a:ext cx="6089650" cy="3425825"/>
          </a:xfrm>
          <a:ln/>
        </p:spPr>
      </p:sp>
      <p:sp>
        <p:nvSpPr>
          <p:cNvPr id="111104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6274241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EFA04D6-AB45-452B-8224-7D2B525B7A8C}" type="slidenum">
              <a:rPr kumimoji="0" lang="zh-CN" altLang="en-US"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zh-CN"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113090" name="Rectangle 2"/>
          <p:cNvSpPr>
            <a:spLocks noGrp="1" noRot="1" noChangeAspect="1" noChangeArrowheads="1" noTextEdit="1"/>
          </p:cNvSpPr>
          <p:nvPr>
            <p:ph type="sldImg"/>
          </p:nvPr>
        </p:nvSpPr>
        <p:spPr>
          <a:xfrm>
            <a:off x="384175" y="687388"/>
            <a:ext cx="6089650" cy="3425825"/>
          </a:xfrm>
          <a:ln/>
        </p:spPr>
      </p:sp>
      <p:sp>
        <p:nvSpPr>
          <p:cNvPr id="111309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9266279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7F058AE-035B-4AB5-97F9-ADEFD9CE690E}" type="slidenum">
              <a:rPr kumimoji="0" lang="zh-CN" altLang="en-US"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zh-CN"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117186" name="Rectangle 2"/>
          <p:cNvSpPr>
            <a:spLocks noGrp="1" noRot="1" noChangeAspect="1" noChangeArrowheads="1" noTextEdit="1"/>
          </p:cNvSpPr>
          <p:nvPr>
            <p:ph type="sldImg"/>
          </p:nvPr>
        </p:nvSpPr>
        <p:spPr>
          <a:xfrm>
            <a:off x="384175" y="687388"/>
            <a:ext cx="6089650" cy="3425825"/>
          </a:xfrm>
          <a:ln/>
        </p:spPr>
      </p:sp>
      <p:sp>
        <p:nvSpPr>
          <p:cNvPr id="111718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615477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3AB4EB6-37A2-4776-BF79-3230CF948D47}" type="slidenum">
              <a:rPr kumimoji="0" lang="zh-CN" altLang="en-US"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zh-CN"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119234" name="Rectangle 2"/>
          <p:cNvSpPr>
            <a:spLocks noGrp="1" noRot="1" noChangeAspect="1" noChangeArrowheads="1" noTextEdit="1"/>
          </p:cNvSpPr>
          <p:nvPr>
            <p:ph type="sldImg"/>
          </p:nvPr>
        </p:nvSpPr>
        <p:spPr>
          <a:xfrm>
            <a:off x="384175" y="687388"/>
            <a:ext cx="6089650" cy="3425825"/>
          </a:xfrm>
          <a:ln/>
        </p:spPr>
      </p:sp>
      <p:sp>
        <p:nvSpPr>
          <p:cNvPr id="111923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8361227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57BDF1D-D30F-4B26-A1DE-C46DF37FAB33}" type="slidenum">
              <a:rPr kumimoji="0" lang="zh-CN" altLang="en-US"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zh-CN"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121282" name="Rectangle 2"/>
          <p:cNvSpPr>
            <a:spLocks noGrp="1" noRot="1" noChangeAspect="1" noChangeArrowheads="1" noTextEdit="1"/>
          </p:cNvSpPr>
          <p:nvPr>
            <p:ph type="sldImg"/>
          </p:nvPr>
        </p:nvSpPr>
        <p:spPr>
          <a:xfrm>
            <a:off x="384175" y="687388"/>
            <a:ext cx="6089650" cy="3425825"/>
          </a:xfrm>
          <a:ln/>
        </p:spPr>
      </p:sp>
      <p:sp>
        <p:nvSpPr>
          <p:cNvPr id="112128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5264958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164C856-A63F-4C19-9887-52331FC96888}" type="slidenum">
              <a:rPr kumimoji="0" lang="zh-CN" altLang="en-US"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zh-CN"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123330" name="Rectangle 2"/>
          <p:cNvSpPr>
            <a:spLocks noGrp="1" noRot="1" noChangeAspect="1" noChangeArrowheads="1" noTextEdit="1"/>
          </p:cNvSpPr>
          <p:nvPr>
            <p:ph type="sldImg"/>
          </p:nvPr>
        </p:nvSpPr>
        <p:spPr>
          <a:xfrm>
            <a:off x="384175" y="687388"/>
            <a:ext cx="6089650" cy="3425825"/>
          </a:xfrm>
          <a:ln/>
        </p:spPr>
      </p:sp>
      <p:sp>
        <p:nvSpPr>
          <p:cNvPr id="112333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8063501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A4F6C72-FC90-45C3-A7BA-03C73CA0D1DC}" type="slidenum">
              <a:rPr kumimoji="0" lang="zh-CN" altLang="en-US"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zh-CN"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125378" name="Rectangle 2"/>
          <p:cNvSpPr>
            <a:spLocks noGrp="1" noRot="1" noChangeAspect="1" noChangeArrowheads="1" noTextEdit="1"/>
          </p:cNvSpPr>
          <p:nvPr>
            <p:ph type="sldImg"/>
          </p:nvPr>
        </p:nvSpPr>
        <p:spPr>
          <a:xfrm>
            <a:off x="384175" y="687388"/>
            <a:ext cx="6089650" cy="3425825"/>
          </a:xfrm>
          <a:ln w="12700" cap="flat">
            <a:solidFill>
              <a:schemeClr val="tx1"/>
            </a:solidFill>
          </a:ln>
          <a:extLst>
            <a:ext uri="{909E8E84-426E-40DD-AFC4-6F175D3DCCD1}">
              <a14:hiddenFill xmlns:a14="http://schemas.microsoft.com/office/drawing/2010/main">
                <a:noFill/>
              </a14:hiddenFill>
            </a:ext>
          </a:extLst>
        </p:spPr>
      </p:sp>
      <p:sp>
        <p:nvSpPr>
          <p:cNvPr id="1125379" name="Rectangle 3"/>
          <p:cNvSpPr>
            <a:spLocks noGrp="1" noChangeArrowheads="1"/>
          </p:cNvSpPr>
          <p:nvPr>
            <p:ph type="body" idx="1"/>
          </p:nvPr>
        </p:nvSpPr>
        <p:spPr>
          <a:ln/>
        </p:spPr>
        <p:txBody>
          <a:bodyPr lIns="92075" tIns="46038" rIns="92075" bIns="46038"/>
          <a:lstStyle/>
          <a:p>
            <a:pPr eaLnBrk="0" hangingPunct="0">
              <a:spcBef>
                <a:spcPct val="0"/>
              </a:spcBef>
            </a:pPr>
            <a:endParaRPr lang="zh-CN" altLang="en-US" sz="2400"/>
          </a:p>
        </p:txBody>
      </p:sp>
    </p:spTree>
    <p:extLst>
      <p:ext uri="{BB962C8B-B14F-4D97-AF65-F5344CB8AC3E}">
        <p14:creationId xmlns:p14="http://schemas.microsoft.com/office/powerpoint/2010/main" val="1736972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AE6983-A4ED-49BF-ACF0-DB1349F0FD15}" type="slidenum">
              <a:rPr kumimoji="0" lang="zh-CN" altLang="en-US"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zh-CN"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088514" name="Rectangle 2"/>
          <p:cNvSpPr>
            <a:spLocks noGrp="1" noRot="1" noChangeAspect="1" noChangeArrowheads="1" noTextEdit="1"/>
          </p:cNvSpPr>
          <p:nvPr>
            <p:ph type="sldImg"/>
          </p:nvPr>
        </p:nvSpPr>
        <p:spPr>
          <a:xfrm>
            <a:off x="384175" y="687388"/>
            <a:ext cx="6089650" cy="3425825"/>
          </a:xfrm>
          <a:ln w="12700" cap="flat">
            <a:solidFill>
              <a:schemeClr val="tx1"/>
            </a:solidFill>
          </a:ln>
          <a:extLst>
            <a:ext uri="{909E8E84-426E-40DD-AFC4-6F175D3DCCD1}">
              <a14:hiddenFill xmlns:a14="http://schemas.microsoft.com/office/drawing/2010/main">
                <a:noFill/>
              </a14:hiddenFill>
            </a:ext>
          </a:extLst>
        </p:spPr>
      </p:sp>
      <p:sp>
        <p:nvSpPr>
          <p:cNvPr id="1088515" name="Rectangle 3"/>
          <p:cNvSpPr>
            <a:spLocks noGrp="1" noChangeArrowheads="1"/>
          </p:cNvSpPr>
          <p:nvPr>
            <p:ph type="body" idx="1"/>
          </p:nvPr>
        </p:nvSpPr>
        <p:spPr>
          <a:ln/>
        </p:spPr>
        <p:txBody>
          <a:bodyPr lIns="92075" tIns="46038" rIns="92075" bIns="46038"/>
          <a:lstStyle/>
          <a:p>
            <a:pPr eaLnBrk="0" hangingPunct="0">
              <a:spcBef>
                <a:spcPct val="0"/>
              </a:spcBef>
            </a:pPr>
            <a:endParaRPr lang="zh-CN" altLang="en-US" sz="2400"/>
          </a:p>
        </p:txBody>
      </p:sp>
    </p:spTree>
    <p:extLst>
      <p:ext uri="{BB962C8B-B14F-4D97-AF65-F5344CB8AC3E}">
        <p14:creationId xmlns:p14="http://schemas.microsoft.com/office/powerpoint/2010/main" val="22199141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7FB7B5E-1FEA-41DB-8C3F-D310FF9C0499}" type="slidenum">
              <a:rPr kumimoji="0" lang="zh-CN" altLang="en-US"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altLang="zh-CN"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127426" name="Rectangle 2"/>
          <p:cNvSpPr>
            <a:spLocks noGrp="1" noRot="1" noChangeAspect="1" noChangeArrowheads="1" noTextEdit="1"/>
          </p:cNvSpPr>
          <p:nvPr>
            <p:ph type="sldImg"/>
          </p:nvPr>
        </p:nvSpPr>
        <p:spPr>
          <a:xfrm>
            <a:off x="384175" y="687388"/>
            <a:ext cx="6089650" cy="3425825"/>
          </a:xfrm>
          <a:ln/>
        </p:spPr>
      </p:sp>
      <p:sp>
        <p:nvSpPr>
          <p:cNvPr id="112742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5967904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622A2DF-FD0D-4ADE-A9FA-A5310EAF299A}" type="slidenum">
              <a:rPr kumimoji="0" lang="zh-CN" altLang="en-US"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altLang="zh-CN"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129474" name="Rectangle 2"/>
          <p:cNvSpPr>
            <a:spLocks noGrp="1" noRot="1" noChangeAspect="1" noChangeArrowheads="1" noTextEdit="1"/>
          </p:cNvSpPr>
          <p:nvPr>
            <p:ph type="sldImg"/>
          </p:nvPr>
        </p:nvSpPr>
        <p:spPr>
          <a:xfrm>
            <a:off x="384175" y="687388"/>
            <a:ext cx="6089650" cy="3425825"/>
          </a:xfrm>
          <a:ln/>
        </p:spPr>
      </p:sp>
      <p:sp>
        <p:nvSpPr>
          <p:cNvPr id="112947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1926565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547ECEA-A986-45DB-8563-1DA88F676A44}" type="slidenum">
              <a:rPr kumimoji="0" lang="zh-CN" altLang="en-US"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altLang="zh-CN"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131522" name="Rectangle 2"/>
          <p:cNvSpPr>
            <a:spLocks noGrp="1" noRot="1" noChangeAspect="1" noChangeArrowheads="1" noTextEdit="1"/>
          </p:cNvSpPr>
          <p:nvPr>
            <p:ph type="sldImg"/>
          </p:nvPr>
        </p:nvSpPr>
        <p:spPr>
          <a:xfrm>
            <a:off x="384175" y="687388"/>
            <a:ext cx="6089650" cy="3425825"/>
          </a:xfrm>
          <a:ln/>
        </p:spPr>
      </p:sp>
      <p:sp>
        <p:nvSpPr>
          <p:cNvPr id="113152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2790970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510D8B1-C57A-437C-966E-B5C0CC4522CB}" type="slidenum">
              <a:rPr kumimoji="0" lang="zh-CN" altLang="en-US"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altLang="zh-CN"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135618" name="Rectangle 2"/>
          <p:cNvSpPr>
            <a:spLocks noGrp="1" noRot="1" noChangeAspect="1" noChangeArrowheads="1" noTextEdit="1"/>
          </p:cNvSpPr>
          <p:nvPr>
            <p:ph type="sldImg"/>
          </p:nvPr>
        </p:nvSpPr>
        <p:spPr>
          <a:xfrm>
            <a:off x="384175" y="687388"/>
            <a:ext cx="6089650" cy="3425825"/>
          </a:xfrm>
          <a:ln/>
        </p:spPr>
      </p:sp>
      <p:sp>
        <p:nvSpPr>
          <p:cNvPr id="113561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5939437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ED311E2-F192-4EC4-8DEA-0CAFE5F03979}" type="slidenum">
              <a:rPr kumimoji="0" lang="zh-CN" altLang="en-US"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altLang="zh-CN"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137666" name="Rectangle 2"/>
          <p:cNvSpPr>
            <a:spLocks noGrp="1" noRot="1" noChangeAspect="1" noChangeArrowheads="1" noTextEdit="1"/>
          </p:cNvSpPr>
          <p:nvPr>
            <p:ph type="sldImg"/>
          </p:nvPr>
        </p:nvSpPr>
        <p:spPr>
          <a:xfrm>
            <a:off x="384175" y="687388"/>
            <a:ext cx="6089650" cy="3425825"/>
          </a:xfrm>
          <a:ln w="12700" cap="flat">
            <a:solidFill>
              <a:schemeClr val="tx1"/>
            </a:solidFill>
          </a:ln>
          <a:extLst>
            <a:ext uri="{909E8E84-426E-40DD-AFC4-6F175D3DCCD1}">
              <a14:hiddenFill xmlns:a14="http://schemas.microsoft.com/office/drawing/2010/main">
                <a:noFill/>
              </a14:hiddenFill>
            </a:ext>
          </a:extLst>
        </p:spPr>
      </p:sp>
      <p:sp>
        <p:nvSpPr>
          <p:cNvPr id="1137667" name="Rectangle 3"/>
          <p:cNvSpPr>
            <a:spLocks noGrp="1" noChangeArrowheads="1"/>
          </p:cNvSpPr>
          <p:nvPr>
            <p:ph type="body" idx="1"/>
          </p:nvPr>
        </p:nvSpPr>
        <p:spPr>
          <a:ln/>
        </p:spPr>
        <p:txBody>
          <a:bodyPr lIns="92075" tIns="46038" rIns="92075" bIns="46038"/>
          <a:lstStyle/>
          <a:p>
            <a:pPr eaLnBrk="0" hangingPunct="0">
              <a:spcBef>
                <a:spcPct val="0"/>
              </a:spcBef>
            </a:pPr>
            <a:endParaRPr lang="zh-CN" altLang="en-US" sz="2400"/>
          </a:p>
        </p:txBody>
      </p:sp>
    </p:spTree>
    <p:extLst>
      <p:ext uri="{BB962C8B-B14F-4D97-AF65-F5344CB8AC3E}">
        <p14:creationId xmlns:p14="http://schemas.microsoft.com/office/powerpoint/2010/main" val="25801859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4887D6F-A0BC-4E67-B1E3-05C9083C26F8}" type="slidenum">
              <a:rPr kumimoji="0" lang="zh-CN" altLang="en-US"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altLang="zh-CN"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139714" name="Rectangle 2"/>
          <p:cNvSpPr>
            <a:spLocks noGrp="1" noRot="1" noChangeAspect="1" noChangeArrowheads="1" noTextEdit="1"/>
          </p:cNvSpPr>
          <p:nvPr>
            <p:ph type="sldImg"/>
          </p:nvPr>
        </p:nvSpPr>
        <p:spPr>
          <a:xfrm>
            <a:off x="384175" y="687388"/>
            <a:ext cx="6089650" cy="3425825"/>
          </a:xfrm>
          <a:ln w="12700" cap="flat">
            <a:solidFill>
              <a:schemeClr val="tx1"/>
            </a:solidFill>
          </a:ln>
          <a:extLst>
            <a:ext uri="{909E8E84-426E-40DD-AFC4-6F175D3DCCD1}">
              <a14:hiddenFill xmlns:a14="http://schemas.microsoft.com/office/drawing/2010/main">
                <a:noFill/>
              </a14:hiddenFill>
            </a:ext>
          </a:extLst>
        </p:spPr>
      </p:sp>
      <p:sp>
        <p:nvSpPr>
          <p:cNvPr id="1139715" name="Rectangle 3"/>
          <p:cNvSpPr>
            <a:spLocks noGrp="1" noChangeArrowheads="1"/>
          </p:cNvSpPr>
          <p:nvPr>
            <p:ph type="body" idx="1"/>
          </p:nvPr>
        </p:nvSpPr>
        <p:spPr>
          <a:ln/>
        </p:spPr>
        <p:txBody>
          <a:bodyPr lIns="92075" tIns="46038" rIns="92075" bIns="46038"/>
          <a:lstStyle/>
          <a:p>
            <a:pPr eaLnBrk="0" hangingPunct="0">
              <a:spcBef>
                <a:spcPct val="0"/>
              </a:spcBef>
            </a:pPr>
            <a:endParaRPr lang="zh-CN" altLang="en-US" sz="2400"/>
          </a:p>
        </p:txBody>
      </p:sp>
    </p:spTree>
    <p:extLst>
      <p:ext uri="{BB962C8B-B14F-4D97-AF65-F5344CB8AC3E}">
        <p14:creationId xmlns:p14="http://schemas.microsoft.com/office/powerpoint/2010/main" val="30809731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9BBE92-1F9D-4A25-97D2-5BAB1E559BE7}" type="slidenum">
              <a:rPr kumimoji="0" lang="zh-CN" altLang="en-US"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altLang="zh-CN"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141762" name="Rectangle 2"/>
          <p:cNvSpPr>
            <a:spLocks noGrp="1" noRot="1" noChangeAspect="1" noChangeArrowheads="1" noTextEdit="1"/>
          </p:cNvSpPr>
          <p:nvPr>
            <p:ph type="sldImg"/>
          </p:nvPr>
        </p:nvSpPr>
        <p:spPr>
          <a:xfrm>
            <a:off x="384175" y="687388"/>
            <a:ext cx="6089650" cy="3425825"/>
          </a:xfrm>
          <a:ln/>
        </p:spPr>
      </p:sp>
      <p:sp>
        <p:nvSpPr>
          <p:cNvPr id="114176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0076239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9A2C495-F287-476A-AF6A-7850382E3652}" type="slidenum">
              <a:rPr kumimoji="0" lang="zh-CN" altLang="en-US"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altLang="zh-CN"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145858" name="Rectangle 2"/>
          <p:cNvSpPr>
            <a:spLocks noGrp="1" noRot="1" noChangeAspect="1" noChangeArrowheads="1" noTextEdit="1"/>
          </p:cNvSpPr>
          <p:nvPr>
            <p:ph type="sldImg"/>
          </p:nvPr>
        </p:nvSpPr>
        <p:spPr>
          <a:xfrm>
            <a:off x="384175" y="687388"/>
            <a:ext cx="6089650" cy="3425825"/>
          </a:xfrm>
          <a:ln/>
        </p:spPr>
      </p:sp>
      <p:sp>
        <p:nvSpPr>
          <p:cNvPr id="114585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9456407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D774540-99B5-4CB7-B103-5686FC3FCAA9}" type="slidenum">
              <a:rPr kumimoji="0" lang="zh-CN" altLang="en-US"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altLang="zh-CN"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147906" name="Rectangle 2"/>
          <p:cNvSpPr>
            <a:spLocks noGrp="1" noRot="1" noChangeAspect="1" noChangeArrowheads="1" noTextEdit="1"/>
          </p:cNvSpPr>
          <p:nvPr>
            <p:ph type="sldImg"/>
          </p:nvPr>
        </p:nvSpPr>
        <p:spPr>
          <a:xfrm>
            <a:off x="384175" y="687388"/>
            <a:ext cx="6089650" cy="3425825"/>
          </a:xfrm>
          <a:ln/>
        </p:spPr>
      </p:sp>
      <p:sp>
        <p:nvSpPr>
          <p:cNvPr id="114790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7887114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D29A7FF-3F25-42EE-8F9E-5EA541A8B68C}" type="slidenum">
              <a:rPr kumimoji="0" lang="zh-CN" altLang="en-US"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altLang="zh-CN"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149954" name="Rectangle 2"/>
          <p:cNvSpPr>
            <a:spLocks noGrp="1" noRot="1" noChangeAspect="1" noChangeArrowheads="1" noTextEdit="1"/>
          </p:cNvSpPr>
          <p:nvPr>
            <p:ph type="sldImg"/>
          </p:nvPr>
        </p:nvSpPr>
        <p:spPr>
          <a:xfrm>
            <a:off x="384175" y="687388"/>
            <a:ext cx="6089650" cy="3425825"/>
          </a:xfrm>
          <a:ln/>
        </p:spPr>
      </p:sp>
      <p:sp>
        <p:nvSpPr>
          <p:cNvPr id="114995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125129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C35F700-E869-4D53-A84E-9B3C5800CFE1}" type="slidenum">
              <a:rPr kumimoji="0" lang="zh-CN" altLang="en-US"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zh-CN"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090562" name="Rectangle 2"/>
          <p:cNvSpPr>
            <a:spLocks noGrp="1" noRot="1" noChangeAspect="1" noChangeArrowheads="1" noTextEdit="1"/>
          </p:cNvSpPr>
          <p:nvPr>
            <p:ph type="sldImg"/>
          </p:nvPr>
        </p:nvSpPr>
        <p:spPr>
          <a:xfrm>
            <a:off x="384175" y="687388"/>
            <a:ext cx="6089650" cy="3425825"/>
          </a:xfrm>
          <a:ln/>
        </p:spPr>
      </p:sp>
      <p:sp>
        <p:nvSpPr>
          <p:cNvPr id="109056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8839863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63F18F8-4DD5-42D5-B1CD-F734430F3CC5}" type="slidenum">
              <a:rPr kumimoji="0" lang="zh-CN" altLang="en-US"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en-US" altLang="zh-CN"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152002" name="Rectangle 2"/>
          <p:cNvSpPr>
            <a:spLocks noGrp="1" noRot="1" noChangeAspect="1" noChangeArrowheads="1" noTextEdit="1"/>
          </p:cNvSpPr>
          <p:nvPr>
            <p:ph type="sldImg"/>
          </p:nvPr>
        </p:nvSpPr>
        <p:spPr>
          <a:xfrm>
            <a:off x="384175" y="687388"/>
            <a:ext cx="6089650" cy="3425825"/>
          </a:xfrm>
          <a:ln w="12700" cap="flat">
            <a:solidFill>
              <a:schemeClr val="tx1"/>
            </a:solidFill>
          </a:ln>
          <a:extLst>
            <a:ext uri="{909E8E84-426E-40DD-AFC4-6F175D3DCCD1}">
              <a14:hiddenFill xmlns:a14="http://schemas.microsoft.com/office/drawing/2010/main">
                <a:noFill/>
              </a14:hiddenFill>
            </a:ext>
          </a:extLst>
        </p:spPr>
      </p:sp>
      <p:sp>
        <p:nvSpPr>
          <p:cNvPr id="1152003" name="Rectangle 3"/>
          <p:cNvSpPr>
            <a:spLocks noGrp="1" noChangeArrowheads="1"/>
          </p:cNvSpPr>
          <p:nvPr>
            <p:ph type="body" idx="1"/>
          </p:nvPr>
        </p:nvSpPr>
        <p:spPr>
          <a:ln/>
        </p:spPr>
        <p:txBody>
          <a:bodyPr lIns="92075" tIns="46038" rIns="92075" bIns="46038"/>
          <a:lstStyle/>
          <a:p>
            <a:pPr eaLnBrk="0" hangingPunct="0">
              <a:spcBef>
                <a:spcPct val="0"/>
              </a:spcBef>
            </a:pPr>
            <a:endParaRPr lang="zh-CN" altLang="en-US" sz="2400"/>
          </a:p>
        </p:txBody>
      </p:sp>
    </p:spTree>
    <p:extLst>
      <p:ext uri="{BB962C8B-B14F-4D97-AF65-F5344CB8AC3E}">
        <p14:creationId xmlns:p14="http://schemas.microsoft.com/office/powerpoint/2010/main" val="30532631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EFAD700-285C-47C1-9C46-97517AA70BF7}" type="slidenum">
              <a:rPr kumimoji="0" lang="zh-CN" altLang="en-US"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US" altLang="zh-CN"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154050" name="Rectangle 2"/>
          <p:cNvSpPr>
            <a:spLocks noGrp="1" noRot="1" noChangeAspect="1" noChangeArrowheads="1" noTextEdit="1"/>
          </p:cNvSpPr>
          <p:nvPr>
            <p:ph type="sldImg"/>
          </p:nvPr>
        </p:nvSpPr>
        <p:spPr>
          <a:xfrm>
            <a:off x="384175" y="687388"/>
            <a:ext cx="6089650" cy="3425825"/>
          </a:xfrm>
          <a:ln w="12700" cap="flat">
            <a:solidFill>
              <a:schemeClr val="tx1"/>
            </a:solidFill>
          </a:ln>
          <a:extLst>
            <a:ext uri="{909E8E84-426E-40DD-AFC4-6F175D3DCCD1}">
              <a14:hiddenFill xmlns:a14="http://schemas.microsoft.com/office/drawing/2010/main">
                <a:noFill/>
              </a14:hiddenFill>
            </a:ext>
          </a:extLst>
        </p:spPr>
      </p:sp>
      <p:sp>
        <p:nvSpPr>
          <p:cNvPr id="1154051" name="Rectangle 3"/>
          <p:cNvSpPr>
            <a:spLocks noGrp="1" noChangeArrowheads="1"/>
          </p:cNvSpPr>
          <p:nvPr>
            <p:ph type="body" idx="1"/>
          </p:nvPr>
        </p:nvSpPr>
        <p:spPr>
          <a:ln/>
        </p:spPr>
        <p:txBody>
          <a:bodyPr lIns="92075" tIns="46038" rIns="92075" bIns="46038"/>
          <a:lstStyle/>
          <a:p>
            <a:pPr eaLnBrk="0" hangingPunct="0">
              <a:spcBef>
                <a:spcPct val="0"/>
              </a:spcBef>
            </a:pPr>
            <a:endParaRPr lang="zh-CN" altLang="en-US" sz="2400"/>
          </a:p>
        </p:txBody>
      </p:sp>
    </p:spTree>
    <p:extLst>
      <p:ext uri="{BB962C8B-B14F-4D97-AF65-F5344CB8AC3E}">
        <p14:creationId xmlns:p14="http://schemas.microsoft.com/office/powerpoint/2010/main" val="39901058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3E6630D-4227-48D2-AA65-31C6BC123A2D}" type="slidenum">
              <a:rPr kumimoji="0" lang="zh-CN" altLang="en-US"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en-US" altLang="zh-CN"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156098" name="Rectangle 2"/>
          <p:cNvSpPr>
            <a:spLocks noGrp="1" noRot="1" noChangeAspect="1" noChangeArrowheads="1" noTextEdit="1"/>
          </p:cNvSpPr>
          <p:nvPr>
            <p:ph type="sldImg"/>
          </p:nvPr>
        </p:nvSpPr>
        <p:spPr>
          <a:xfrm>
            <a:off x="384175" y="687388"/>
            <a:ext cx="6089650" cy="3425825"/>
          </a:xfrm>
          <a:ln/>
        </p:spPr>
      </p:sp>
      <p:sp>
        <p:nvSpPr>
          <p:cNvPr id="115609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8415009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B634E52-E7F5-4590-A8FB-F2046C1AF324}" type="slidenum">
              <a:rPr kumimoji="0" lang="zh-CN" altLang="en-US"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US" altLang="zh-CN"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158146" name="Rectangle 2"/>
          <p:cNvSpPr>
            <a:spLocks noGrp="1" noRot="1" noChangeAspect="1" noChangeArrowheads="1" noTextEdit="1"/>
          </p:cNvSpPr>
          <p:nvPr>
            <p:ph type="sldImg"/>
          </p:nvPr>
        </p:nvSpPr>
        <p:spPr>
          <a:xfrm>
            <a:off x="384175" y="687388"/>
            <a:ext cx="6089650" cy="3425825"/>
          </a:xfrm>
          <a:ln/>
        </p:spPr>
      </p:sp>
      <p:sp>
        <p:nvSpPr>
          <p:cNvPr id="115814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757116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AA11B61-FE61-4E05-8B52-73FC7C5934B1}" type="slidenum">
              <a:rPr kumimoji="0" lang="zh-CN" altLang="en-US"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en-US" altLang="zh-CN"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160194" name="Rectangle 2"/>
          <p:cNvSpPr>
            <a:spLocks noGrp="1" noRot="1" noChangeAspect="1" noChangeArrowheads="1" noTextEdit="1"/>
          </p:cNvSpPr>
          <p:nvPr>
            <p:ph type="sldImg"/>
          </p:nvPr>
        </p:nvSpPr>
        <p:spPr>
          <a:xfrm>
            <a:off x="384175" y="687388"/>
            <a:ext cx="6089650" cy="3425825"/>
          </a:xfrm>
          <a:ln w="12700" cap="flat">
            <a:solidFill>
              <a:schemeClr val="tx1"/>
            </a:solidFill>
          </a:ln>
          <a:extLst>
            <a:ext uri="{909E8E84-426E-40DD-AFC4-6F175D3DCCD1}">
              <a14:hiddenFill xmlns:a14="http://schemas.microsoft.com/office/drawing/2010/main">
                <a:noFill/>
              </a14:hiddenFill>
            </a:ext>
          </a:extLst>
        </p:spPr>
      </p:sp>
      <p:sp>
        <p:nvSpPr>
          <p:cNvPr id="1160195" name="Rectangle 3"/>
          <p:cNvSpPr>
            <a:spLocks noGrp="1" noChangeArrowheads="1"/>
          </p:cNvSpPr>
          <p:nvPr>
            <p:ph type="body" idx="1"/>
          </p:nvPr>
        </p:nvSpPr>
        <p:spPr>
          <a:ln/>
        </p:spPr>
        <p:txBody>
          <a:bodyPr lIns="92075" tIns="46038" rIns="92075" bIns="46038"/>
          <a:lstStyle/>
          <a:p>
            <a:pPr eaLnBrk="0" hangingPunct="0">
              <a:spcBef>
                <a:spcPct val="0"/>
              </a:spcBef>
            </a:pPr>
            <a:endParaRPr lang="zh-CN" altLang="en-US" sz="2400"/>
          </a:p>
        </p:txBody>
      </p:sp>
    </p:spTree>
    <p:extLst>
      <p:ext uri="{BB962C8B-B14F-4D97-AF65-F5344CB8AC3E}">
        <p14:creationId xmlns:p14="http://schemas.microsoft.com/office/powerpoint/2010/main" val="13913544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55C70E8-004F-46EA-A274-E8BAB49C3C16}" type="slidenum">
              <a:rPr kumimoji="0" lang="zh-CN" altLang="en-US"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0" lang="en-US" altLang="zh-CN"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162242" name="Rectangle 2"/>
          <p:cNvSpPr>
            <a:spLocks noGrp="1" noRot="1" noChangeAspect="1" noChangeArrowheads="1" noTextEdit="1"/>
          </p:cNvSpPr>
          <p:nvPr>
            <p:ph type="sldImg"/>
          </p:nvPr>
        </p:nvSpPr>
        <p:spPr>
          <a:xfrm>
            <a:off x="384175" y="687388"/>
            <a:ext cx="6089650" cy="3425825"/>
          </a:xfrm>
          <a:ln/>
        </p:spPr>
      </p:sp>
      <p:sp>
        <p:nvSpPr>
          <p:cNvPr id="116224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880523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20DA1C5-49D2-46F7-A597-FD6A4FE536E1}" type="slidenum">
              <a:rPr kumimoji="0" lang="zh-CN" altLang="en-US"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0" lang="en-US" altLang="zh-CN"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164290" name="Rectangle 2"/>
          <p:cNvSpPr>
            <a:spLocks noGrp="1" noRot="1" noChangeAspect="1" noChangeArrowheads="1" noTextEdit="1"/>
          </p:cNvSpPr>
          <p:nvPr>
            <p:ph type="sldImg"/>
          </p:nvPr>
        </p:nvSpPr>
        <p:spPr>
          <a:xfrm>
            <a:off x="384175" y="687388"/>
            <a:ext cx="6089650" cy="3425825"/>
          </a:xfrm>
          <a:ln/>
        </p:spPr>
      </p:sp>
      <p:sp>
        <p:nvSpPr>
          <p:cNvPr id="116429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3242736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8FF0550-24CE-4FDC-9D26-C453C67E0363}" type="slidenum">
              <a:rPr kumimoji="0" lang="zh-CN" altLang="en-US"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0" lang="en-US" altLang="zh-CN"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166338" name="Rectangle 2"/>
          <p:cNvSpPr>
            <a:spLocks noGrp="1" noRot="1" noChangeAspect="1" noChangeArrowheads="1" noTextEdit="1"/>
          </p:cNvSpPr>
          <p:nvPr>
            <p:ph type="sldImg"/>
          </p:nvPr>
        </p:nvSpPr>
        <p:spPr>
          <a:xfrm>
            <a:off x="384175" y="687388"/>
            <a:ext cx="6089650" cy="3425825"/>
          </a:xfrm>
          <a:ln/>
        </p:spPr>
      </p:sp>
      <p:sp>
        <p:nvSpPr>
          <p:cNvPr id="116633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4877952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1B0613F-8589-4D2E-B463-7228CE8FC7F7}" type="slidenum">
              <a:rPr kumimoji="0" lang="zh-CN" altLang="en-US"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0" lang="en-US" altLang="zh-CN"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177602" name="Rectangle 2"/>
          <p:cNvSpPr>
            <a:spLocks noGrp="1" noRot="1" noChangeAspect="1" noChangeArrowheads="1" noTextEdit="1"/>
          </p:cNvSpPr>
          <p:nvPr>
            <p:ph type="sldImg"/>
          </p:nvPr>
        </p:nvSpPr>
        <p:spPr>
          <a:xfrm>
            <a:off x="384175" y="687388"/>
            <a:ext cx="6089650" cy="3425825"/>
          </a:xfrm>
          <a:ln/>
        </p:spPr>
      </p:sp>
      <p:sp>
        <p:nvSpPr>
          <p:cNvPr id="117760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898377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6A1D13-6DD9-4418-8579-7DB1BDB3E43D}" type="slidenum">
              <a:rPr kumimoji="0" lang="zh-CN" altLang="en-US"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en-US" altLang="zh-CN"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179650" name="Rectangle 2"/>
          <p:cNvSpPr>
            <a:spLocks noGrp="1" noRot="1" noChangeAspect="1" noChangeArrowheads="1" noTextEdit="1"/>
          </p:cNvSpPr>
          <p:nvPr>
            <p:ph type="sldImg"/>
          </p:nvPr>
        </p:nvSpPr>
        <p:spPr>
          <a:xfrm>
            <a:off x="384175" y="687388"/>
            <a:ext cx="6089650" cy="3425825"/>
          </a:xfrm>
          <a:ln/>
        </p:spPr>
      </p:sp>
      <p:sp>
        <p:nvSpPr>
          <p:cNvPr id="117965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203202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504DBBB-9050-4E24-AC9D-31475441AD03}" type="slidenum">
              <a:rPr kumimoji="0" lang="zh-CN" altLang="en-US"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zh-CN"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092610" name="Rectangle 2"/>
          <p:cNvSpPr>
            <a:spLocks noGrp="1" noRot="1" noChangeAspect="1" noChangeArrowheads="1" noTextEdit="1"/>
          </p:cNvSpPr>
          <p:nvPr>
            <p:ph type="sldImg"/>
          </p:nvPr>
        </p:nvSpPr>
        <p:spPr>
          <a:xfrm>
            <a:off x="384175" y="687388"/>
            <a:ext cx="6089650" cy="3425825"/>
          </a:xfrm>
          <a:ln/>
        </p:spPr>
      </p:sp>
      <p:sp>
        <p:nvSpPr>
          <p:cNvPr id="109261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0060557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5840331-C1CE-4AD0-B006-4C49C48EDD90}" type="slidenum">
              <a:rPr kumimoji="0" lang="zh-CN" altLang="en-US"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0" lang="en-US" altLang="zh-CN"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321986" name="Rectangle 2"/>
          <p:cNvSpPr>
            <a:spLocks noGrp="1" noRot="1" noChangeAspect="1" noChangeArrowheads="1" noTextEdit="1"/>
          </p:cNvSpPr>
          <p:nvPr>
            <p:ph type="sldImg"/>
          </p:nvPr>
        </p:nvSpPr>
        <p:spPr>
          <a:xfrm>
            <a:off x="393700" y="692150"/>
            <a:ext cx="6072188" cy="3416300"/>
          </a:xfrm>
          <a:ln/>
        </p:spPr>
      </p:sp>
      <p:sp>
        <p:nvSpPr>
          <p:cNvPr id="132198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2780416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028D25F-663D-4BE1-B504-81ECE1DC2E0F}" type="slidenum">
              <a:rPr kumimoji="0" lang="zh-CN" altLang="en-US"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0" lang="en-US" altLang="zh-CN"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324034" name="Rectangle 2"/>
          <p:cNvSpPr>
            <a:spLocks noGrp="1" noRot="1" noChangeAspect="1" noChangeArrowheads="1" noTextEdit="1"/>
          </p:cNvSpPr>
          <p:nvPr>
            <p:ph type="sldImg"/>
          </p:nvPr>
        </p:nvSpPr>
        <p:spPr>
          <a:xfrm>
            <a:off x="384175" y="687388"/>
            <a:ext cx="6089650" cy="3425825"/>
          </a:xfrm>
          <a:ln/>
        </p:spPr>
      </p:sp>
      <p:sp>
        <p:nvSpPr>
          <p:cNvPr id="132403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2193435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357E3CE-EBDA-4D3B-809A-005C14A25EF7}" type="slidenum">
              <a:rPr kumimoji="0" lang="zh-CN" altLang="en-US"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kumimoji="0" lang="en-US" altLang="zh-CN"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331202" name="Rectangle 2"/>
          <p:cNvSpPr>
            <a:spLocks noGrp="1" noRot="1" noChangeAspect="1" noChangeArrowheads="1" noTextEdit="1"/>
          </p:cNvSpPr>
          <p:nvPr>
            <p:ph type="sldImg"/>
          </p:nvPr>
        </p:nvSpPr>
        <p:spPr>
          <a:xfrm>
            <a:off x="384175" y="687388"/>
            <a:ext cx="6089650" cy="3425825"/>
          </a:xfrm>
          <a:ln/>
        </p:spPr>
      </p:sp>
      <p:sp>
        <p:nvSpPr>
          <p:cNvPr id="133120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26011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AEEB5A3-26E9-4C0A-802C-E537563DA404}" type="slidenum">
              <a:rPr kumimoji="0" lang="zh-CN" altLang="en-US"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57</a:t>
            </a:fld>
            <a:endParaRPr kumimoji="0" lang="en-US" altLang="zh-CN"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337346" name="Rectangle 2"/>
          <p:cNvSpPr>
            <a:spLocks noGrp="1" noRot="1" noChangeAspect="1" noChangeArrowheads="1" noTextEdit="1"/>
          </p:cNvSpPr>
          <p:nvPr>
            <p:ph type="sldImg"/>
          </p:nvPr>
        </p:nvSpPr>
        <p:spPr>
          <a:xfrm>
            <a:off x="384175" y="687388"/>
            <a:ext cx="6089650" cy="3425825"/>
          </a:xfrm>
          <a:ln/>
        </p:spPr>
      </p:sp>
      <p:sp>
        <p:nvSpPr>
          <p:cNvPr id="133734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8647683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2E3473C-68E5-47F7-B130-A0DB61CA60D8}" type="slidenum">
              <a:rPr kumimoji="0" lang="zh-CN" altLang="en-US"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58</a:t>
            </a:fld>
            <a:endParaRPr kumimoji="0" lang="en-US" altLang="zh-CN"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339394" name="Rectangle 2"/>
          <p:cNvSpPr>
            <a:spLocks noGrp="1" noRot="1" noChangeAspect="1" noChangeArrowheads="1" noTextEdit="1"/>
          </p:cNvSpPr>
          <p:nvPr>
            <p:ph type="sldImg"/>
          </p:nvPr>
        </p:nvSpPr>
        <p:spPr>
          <a:xfrm>
            <a:off x="393700" y="692150"/>
            <a:ext cx="6072188" cy="3416300"/>
          </a:xfrm>
          <a:ln/>
        </p:spPr>
      </p:sp>
      <p:sp>
        <p:nvSpPr>
          <p:cNvPr id="133939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5044617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C3289A6-C8F2-4CED-933D-CB304F32320A}" type="slidenum">
              <a:rPr kumimoji="0" lang="zh-CN" altLang="en-US"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59</a:t>
            </a:fld>
            <a:endParaRPr kumimoji="0" lang="en-US" altLang="zh-CN"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341442" name="Rectangle 2"/>
          <p:cNvSpPr>
            <a:spLocks noGrp="1" noRot="1" noChangeAspect="1" noChangeArrowheads="1" noTextEdit="1"/>
          </p:cNvSpPr>
          <p:nvPr>
            <p:ph type="sldImg"/>
          </p:nvPr>
        </p:nvSpPr>
        <p:spPr>
          <a:xfrm>
            <a:off x="384175" y="687388"/>
            <a:ext cx="6089650" cy="3425825"/>
          </a:xfrm>
          <a:ln/>
        </p:spPr>
      </p:sp>
      <p:sp>
        <p:nvSpPr>
          <p:cNvPr id="134144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6571742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C60A3F2-383B-4355-A563-1EF72578994F}" type="slidenum">
              <a:rPr kumimoji="0" lang="zh-CN" altLang="en-US"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60</a:t>
            </a:fld>
            <a:endParaRPr kumimoji="0" lang="en-US" altLang="zh-CN"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343490" name="Rectangle 2"/>
          <p:cNvSpPr>
            <a:spLocks noGrp="1" noRot="1" noChangeAspect="1" noChangeArrowheads="1" noTextEdit="1"/>
          </p:cNvSpPr>
          <p:nvPr>
            <p:ph type="sldImg"/>
          </p:nvPr>
        </p:nvSpPr>
        <p:spPr>
          <a:xfrm>
            <a:off x="393700" y="692150"/>
            <a:ext cx="6072188" cy="3416300"/>
          </a:xfrm>
          <a:ln/>
        </p:spPr>
      </p:sp>
      <p:sp>
        <p:nvSpPr>
          <p:cNvPr id="134349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7695464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F289615-F5C6-4E50-BFA1-ABB4AF6E1C0E}" type="slidenum">
              <a:rPr kumimoji="0" lang="zh-CN" altLang="en-US"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61</a:t>
            </a:fld>
            <a:endParaRPr kumimoji="0" lang="en-US" altLang="zh-CN"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345538" name="Rectangle 2"/>
          <p:cNvSpPr>
            <a:spLocks noGrp="1" noRot="1" noChangeAspect="1" noChangeArrowheads="1" noTextEdit="1"/>
          </p:cNvSpPr>
          <p:nvPr>
            <p:ph type="sldImg"/>
          </p:nvPr>
        </p:nvSpPr>
        <p:spPr>
          <a:xfrm>
            <a:off x="393700" y="692150"/>
            <a:ext cx="6072188" cy="3416300"/>
          </a:xfrm>
          <a:ln/>
        </p:spPr>
      </p:sp>
      <p:sp>
        <p:nvSpPr>
          <p:cNvPr id="134553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9286233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3323782-3447-40A5-8BC5-497D3A25C5F9}" type="slidenum">
              <a:rPr kumimoji="0" lang="zh-CN" altLang="en-US"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62</a:t>
            </a:fld>
            <a:endParaRPr kumimoji="0" lang="en-US" altLang="zh-CN"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347586" name="Rectangle 2"/>
          <p:cNvSpPr>
            <a:spLocks noGrp="1" noRot="1" noChangeAspect="1" noChangeArrowheads="1" noTextEdit="1"/>
          </p:cNvSpPr>
          <p:nvPr>
            <p:ph type="sldImg"/>
          </p:nvPr>
        </p:nvSpPr>
        <p:spPr>
          <a:xfrm>
            <a:off x="393700" y="692150"/>
            <a:ext cx="6072188" cy="3416300"/>
          </a:xfrm>
          <a:ln/>
        </p:spPr>
      </p:sp>
      <p:sp>
        <p:nvSpPr>
          <p:cNvPr id="134758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9628294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FFF7DF3-9C07-45CE-8852-DB475C9CD8A9}" type="slidenum">
              <a:rPr kumimoji="0" lang="zh-CN" altLang="en-US"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63</a:t>
            </a:fld>
            <a:endParaRPr kumimoji="0" lang="en-US" altLang="zh-CN"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349634" name="Rectangle 2"/>
          <p:cNvSpPr>
            <a:spLocks noGrp="1" noRot="1" noChangeAspect="1" noChangeArrowheads="1" noTextEdit="1"/>
          </p:cNvSpPr>
          <p:nvPr>
            <p:ph type="sldImg"/>
          </p:nvPr>
        </p:nvSpPr>
        <p:spPr>
          <a:xfrm>
            <a:off x="393700" y="692150"/>
            <a:ext cx="6072188" cy="3416300"/>
          </a:xfrm>
          <a:ln/>
        </p:spPr>
      </p:sp>
      <p:sp>
        <p:nvSpPr>
          <p:cNvPr id="134963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438950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5AD6149-02DB-49FA-AB19-43F629A7CA7E}" type="slidenum">
              <a:rPr kumimoji="0" lang="zh-CN" altLang="en-US"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zh-CN"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094658" name="Rectangle 2"/>
          <p:cNvSpPr>
            <a:spLocks noGrp="1" noRot="1" noChangeAspect="1" noChangeArrowheads="1" noTextEdit="1"/>
          </p:cNvSpPr>
          <p:nvPr>
            <p:ph type="sldImg"/>
          </p:nvPr>
        </p:nvSpPr>
        <p:spPr>
          <a:xfrm>
            <a:off x="384175" y="687388"/>
            <a:ext cx="6089650" cy="3425825"/>
          </a:xfrm>
          <a:ln w="12700" cap="flat">
            <a:solidFill>
              <a:schemeClr val="tx1"/>
            </a:solidFill>
          </a:ln>
          <a:extLst>
            <a:ext uri="{909E8E84-426E-40DD-AFC4-6F175D3DCCD1}">
              <a14:hiddenFill xmlns:a14="http://schemas.microsoft.com/office/drawing/2010/main">
                <a:noFill/>
              </a14:hiddenFill>
            </a:ext>
          </a:extLst>
        </p:spPr>
      </p:sp>
      <p:sp>
        <p:nvSpPr>
          <p:cNvPr id="1094659" name="Rectangle 3"/>
          <p:cNvSpPr>
            <a:spLocks noGrp="1" noChangeArrowheads="1"/>
          </p:cNvSpPr>
          <p:nvPr>
            <p:ph type="body" idx="1"/>
          </p:nvPr>
        </p:nvSpPr>
        <p:spPr>
          <a:ln/>
        </p:spPr>
        <p:txBody>
          <a:bodyPr lIns="92075" tIns="46038" rIns="92075" bIns="46038"/>
          <a:lstStyle/>
          <a:p>
            <a:pPr eaLnBrk="0" hangingPunct="0">
              <a:spcBef>
                <a:spcPct val="0"/>
              </a:spcBef>
            </a:pPr>
            <a:endParaRPr lang="zh-CN" altLang="en-US" sz="2400"/>
          </a:p>
        </p:txBody>
      </p:sp>
    </p:spTree>
    <p:extLst>
      <p:ext uri="{BB962C8B-B14F-4D97-AF65-F5344CB8AC3E}">
        <p14:creationId xmlns:p14="http://schemas.microsoft.com/office/powerpoint/2010/main" val="1222493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DFA8DC-A6AC-4D00-9350-A2DD0E655711}" type="slidenum">
              <a:rPr kumimoji="0" lang="zh-CN" altLang="en-US"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64</a:t>
            </a:fld>
            <a:endParaRPr kumimoji="0" lang="en-US" altLang="zh-CN"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351682" name="Rectangle 2"/>
          <p:cNvSpPr>
            <a:spLocks noGrp="1" noRot="1" noChangeAspect="1" noChangeArrowheads="1" noTextEdit="1"/>
          </p:cNvSpPr>
          <p:nvPr>
            <p:ph type="sldImg"/>
          </p:nvPr>
        </p:nvSpPr>
        <p:spPr>
          <a:xfrm>
            <a:off x="393700" y="692150"/>
            <a:ext cx="6072188" cy="3416300"/>
          </a:xfrm>
          <a:ln/>
        </p:spPr>
      </p:sp>
      <p:sp>
        <p:nvSpPr>
          <p:cNvPr id="135168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48942215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AD1DDF5-19F2-430C-94A5-3CBDD96CD5F4}" type="slidenum">
              <a:rPr kumimoji="0" lang="zh-CN" altLang="en-US"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65</a:t>
            </a:fld>
            <a:endParaRPr kumimoji="0" lang="en-US" altLang="zh-CN"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353730" name="Rectangle 2"/>
          <p:cNvSpPr>
            <a:spLocks noGrp="1" noRot="1" noChangeAspect="1" noChangeArrowheads="1" noTextEdit="1"/>
          </p:cNvSpPr>
          <p:nvPr>
            <p:ph type="sldImg"/>
          </p:nvPr>
        </p:nvSpPr>
        <p:spPr>
          <a:xfrm>
            <a:off x="393700" y="692150"/>
            <a:ext cx="6072188" cy="3416300"/>
          </a:xfrm>
          <a:ln/>
        </p:spPr>
      </p:sp>
      <p:sp>
        <p:nvSpPr>
          <p:cNvPr id="135373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69898547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CD71B7-4BCD-44FA-91CB-52A5F65C13F2}" type="slidenum">
              <a:rPr kumimoji="0" lang="zh-CN" altLang="en-US"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66</a:t>
            </a:fld>
            <a:endParaRPr kumimoji="0" lang="en-US" altLang="zh-CN"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355778" name="Rectangle 2"/>
          <p:cNvSpPr>
            <a:spLocks noGrp="1" noRot="1" noChangeAspect="1" noChangeArrowheads="1" noTextEdit="1"/>
          </p:cNvSpPr>
          <p:nvPr>
            <p:ph type="sldImg"/>
          </p:nvPr>
        </p:nvSpPr>
        <p:spPr>
          <a:xfrm>
            <a:off x="393700" y="692150"/>
            <a:ext cx="6072188" cy="3416300"/>
          </a:xfrm>
          <a:ln/>
        </p:spPr>
      </p:sp>
      <p:sp>
        <p:nvSpPr>
          <p:cNvPr id="135577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08611380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E40F5EA-674D-4076-BCC6-9E53896EE2AF}" type="slidenum">
              <a:rPr kumimoji="0" lang="zh-CN" altLang="en-US"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67</a:t>
            </a:fld>
            <a:endParaRPr kumimoji="0" lang="en-US" altLang="zh-CN"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357826" name="Rectangle 2"/>
          <p:cNvSpPr>
            <a:spLocks noGrp="1" noRot="1" noChangeAspect="1" noChangeArrowheads="1" noTextEdit="1"/>
          </p:cNvSpPr>
          <p:nvPr>
            <p:ph type="sldImg"/>
          </p:nvPr>
        </p:nvSpPr>
        <p:spPr>
          <a:xfrm>
            <a:off x="393700" y="692150"/>
            <a:ext cx="6072188" cy="3416300"/>
          </a:xfrm>
          <a:ln/>
        </p:spPr>
      </p:sp>
      <p:sp>
        <p:nvSpPr>
          <p:cNvPr id="135782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3741473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2D8BAD5-5AE1-4753-B315-938B4AF76364}" type="slidenum">
              <a:rPr kumimoji="0" lang="zh-CN" altLang="en-US"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68</a:t>
            </a:fld>
            <a:endParaRPr kumimoji="0" lang="en-US" altLang="zh-CN"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359874" name="Rectangle 2"/>
          <p:cNvSpPr>
            <a:spLocks noGrp="1" noRot="1" noChangeAspect="1" noChangeArrowheads="1" noTextEdit="1"/>
          </p:cNvSpPr>
          <p:nvPr>
            <p:ph type="sldImg"/>
          </p:nvPr>
        </p:nvSpPr>
        <p:spPr>
          <a:xfrm>
            <a:off x="393700" y="692150"/>
            <a:ext cx="6072188" cy="3416300"/>
          </a:xfrm>
          <a:ln/>
        </p:spPr>
      </p:sp>
      <p:sp>
        <p:nvSpPr>
          <p:cNvPr id="135987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98218905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8BABE4B-6E9B-4BC3-B06E-5BB4FC85032F}" type="slidenum">
              <a:rPr kumimoji="0" lang="zh-CN" altLang="en-US"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69</a:t>
            </a:fld>
            <a:endParaRPr kumimoji="0" lang="en-US" altLang="zh-CN"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361922" name="Rectangle 2"/>
          <p:cNvSpPr>
            <a:spLocks noGrp="1" noRot="1" noChangeAspect="1" noChangeArrowheads="1" noTextEdit="1"/>
          </p:cNvSpPr>
          <p:nvPr>
            <p:ph type="sldImg"/>
          </p:nvPr>
        </p:nvSpPr>
        <p:spPr>
          <a:xfrm>
            <a:off x="393700" y="692150"/>
            <a:ext cx="6072188" cy="3416300"/>
          </a:xfrm>
          <a:ln/>
        </p:spPr>
      </p:sp>
      <p:sp>
        <p:nvSpPr>
          <p:cNvPr id="136192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00650222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B6A89D2-C15E-496E-8D06-4CCB8130631B}" type="slidenum">
              <a:rPr kumimoji="0" lang="zh-CN" altLang="en-US"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70</a:t>
            </a:fld>
            <a:endParaRPr kumimoji="0" lang="en-US" altLang="zh-CN"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363970" name="Rectangle 2"/>
          <p:cNvSpPr>
            <a:spLocks noGrp="1" noRot="1" noChangeAspect="1" noChangeArrowheads="1" noTextEdit="1"/>
          </p:cNvSpPr>
          <p:nvPr>
            <p:ph type="sldImg"/>
          </p:nvPr>
        </p:nvSpPr>
        <p:spPr>
          <a:xfrm>
            <a:off x="393700" y="692150"/>
            <a:ext cx="6072188" cy="3416300"/>
          </a:xfrm>
          <a:ln/>
        </p:spPr>
      </p:sp>
      <p:sp>
        <p:nvSpPr>
          <p:cNvPr id="136397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895097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960F9AF-664A-437B-8FDA-A8666F56EE25}" type="slidenum">
              <a:rPr kumimoji="0" lang="zh-CN" altLang="en-US"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zh-CN"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096706" name="Rectangle 2"/>
          <p:cNvSpPr>
            <a:spLocks noGrp="1" noRot="1" noChangeAspect="1" noChangeArrowheads="1" noTextEdit="1"/>
          </p:cNvSpPr>
          <p:nvPr>
            <p:ph type="sldImg"/>
          </p:nvPr>
        </p:nvSpPr>
        <p:spPr>
          <a:xfrm>
            <a:off x="384175" y="687388"/>
            <a:ext cx="6089650" cy="3425825"/>
          </a:xfrm>
          <a:ln w="12700" cap="flat">
            <a:solidFill>
              <a:schemeClr val="tx1"/>
            </a:solidFill>
          </a:ln>
          <a:extLst>
            <a:ext uri="{909E8E84-426E-40DD-AFC4-6F175D3DCCD1}">
              <a14:hiddenFill xmlns:a14="http://schemas.microsoft.com/office/drawing/2010/main">
                <a:noFill/>
              </a14:hiddenFill>
            </a:ext>
          </a:extLst>
        </p:spPr>
      </p:sp>
      <p:sp>
        <p:nvSpPr>
          <p:cNvPr id="1096707" name="Rectangle 3"/>
          <p:cNvSpPr>
            <a:spLocks noGrp="1" noChangeArrowheads="1"/>
          </p:cNvSpPr>
          <p:nvPr>
            <p:ph type="body" idx="1"/>
          </p:nvPr>
        </p:nvSpPr>
        <p:spPr>
          <a:ln/>
        </p:spPr>
        <p:txBody>
          <a:bodyPr lIns="92075" tIns="46038" rIns="92075" bIns="46038"/>
          <a:lstStyle/>
          <a:p>
            <a:pPr eaLnBrk="0" hangingPunct="0">
              <a:spcBef>
                <a:spcPct val="0"/>
              </a:spcBef>
            </a:pPr>
            <a:endParaRPr lang="zh-CN" altLang="en-US" sz="2400"/>
          </a:p>
        </p:txBody>
      </p:sp>
    </p:spTree>
    <p:extLst>
      <p:ext uri="{BB962C8B-B14F-4D97-AF65-F5344CB8AC3E}">
        <p14:creationId xmlns:p14="http://schemas.microsoft.com/office/powerpoint/2010/main" val="3640999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0DECADB-645C-47A2-B3A3-98E96285EA91}" type="slidenum">
              <a:rPr kumimoji="0" lang="zh-CN" altLang="en-US"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zh-CN"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098754" name="Rectangle 2"/>
          <p:cNvSpPr>
            <a:spLocks noGrp="1" noRot="1" noChangeAspect="1" noChangeArrowheads="1" noTextEdit="1"/>
          </p:cNvSpPr>
          <p:nvPr>
            <p:ph type="sldImg"/>
          </p:nvPr>
        </p:nvSpPr>
        <p:spPr>
          <a:xfrm>
            <a:off x="384175" y="687388"/>
            <a:ext cx="6089650" cy="3425825"/>
          </a:xfrm>
          <a:ln/>
        </p:spPr>
      </p:sp>
      <p:sp>
        <p:nvSpPr>
          <p:cNvPr id="109875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196259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AB71D7F-4196-4964-A500-54A98BDDDBCB}" type="slidenum">
              <a:rPr kumimoji="0" lang="zh-CN" altLang="en-US"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zh-CN"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100802" name="Rectangle 2"/>
          <p:cNvSpPr>
            <a:spLocks noGrp="1" noRot="1" noChangeAspect="1" noChangeArrowheads="1" noTextEdit="1"/>
          </p:cNvSpPr>
          <p:nvPr>
            <p:ph type="sldImg"/>
          </p:nvPr>
        </p:nvSpPr>
        <p:spPr>
          <a:xfrm>
            <a:off x="384175" y="687388"/>
            <a:ext cx="6089650" cy="3425825"/>
          </a:xfrm>
          <a:ln w="12700" cap="flat">
            <a:solidFill>
              <a:schemeClr val="tx1"/>
            </a:solidFill>
          </a:ln>
          <a:extLst>
            <a:ext uri="{909E8E84-426E-40DD-AFC4-6F175D3DCCD1}">
              <a14:hiddenFill xmlns:a14="http://schemas.microsoft.com/office/drawing/2010/main">
                <a:noFill/>
              </a14:hiddenFill>
            </a:ext>
          </a:extLst>
        </p:spPr>
      </p:sp>
      <p:sp>
        <p:nvSpPr>
          <p:cNvPr id="1100803" name="Rectangle 3"/>
          <p:cNvSpPr>
            <a:spLocks noGrp="1" noChangeArrowheads="1"/>
          </p:cNvSpPr>
          <p:nvPr>
            <p:ph type="body" idx="1"/>
          </p:nvPr>
        </p:nvSpPr>
        <p:spPr>
          <a:ln/>
        </p:spPr>
        <p:txBody>
          <a:bodyPr lIns="92075" tIns="46038" rIns="92075" bIns="46038"/>
          <a:lstStyle/>
          <a:p>
            <a:pPr eaLnBrk="0" hangingPunct="0">
              <a:spcBef>
                <a:spcPct val="0"/>
              </a:spcBef>
            </a:pPr>
            <a:endParaRPr lang="zh-CN" altLang="en-US" sz="2400"/>
          </a:p>
        </p:txBody>
      </p:sp>
    </p:spTree>
    <p:extLst>
      <p:ext uri="{BB962C8B-B14F-4D97-AF65-F5344CB8AC3E}">
        <p14:creationId xmlns:p14="http://schemas.microsoft.com/office/powerpoint/2010/main" val="1500357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7DBA11F-2463-4206-96F3-9112470926F0}" type="slidenum">
              <a:rPr kumimoji="0" lang="zh-CN" altLang="en-US"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zh-CN" sz="12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102850" name="Rectangle 2"/>
          <p:cNvSpPr>
            <a:spLocks noGrp="1" noRot="1" noChangeAspect="1" noChangeArrowheads="1" noTextEdit="1"/>
          </p:cNvSpPr>
          <p:nvPr>
            <p:ph type="sldImg"/>
          </p:nvPr>
        </p:nvSpPr>
        <p:spPr>
          <a:xfrm>
            <a:off x="384175" y="687388"/>
            <a:ext cx="6089650" cy="3425825"/>
          </a:xfrm>
          <a:ln/>
        </p:spPr>
      </p:sp>
      <p:sp>
        <p:nvSpPr>
          <p:cNvPr id="110285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02234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5D90BD53-6921-4CB3-86D0-D9F372A12D77}" type="datetimeFigureOut">
              <a:rPr lang="zh-CN" altLang="en-US" smtClean="0"/>
              <a:t>2021/12/7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EF36F2-F996-4D08-AA46-C68B613F3693}" type="slidenum">
              <a:rPr lang="zh-CN" altLang="en-US" smtClean="0"/>
              <a:t>‹#›</a:t>
            </a:fld>
            <a:endParaRPr lang="zh-CN" altLang="en-US"/>
          </a:p>
        </p:txBody>
      </p:sp>
    </p:spTree>
    <p:extLst>
      <p:ext uri="{BB962C8B-B14F-4D97-AF65-F5344CB8AC3E}">
        <p14:creationId xmlns:p14="http://schemas.microsoft.com/office/powerpoint/2010/main" val="3854619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D90BD53-6921-4CB3-86D0-D9F372A12D77}" type="datetimeFigureOut">
              <a:rPr lang="zh-CN" altLang="en-US" smtClean="0"/>
              <a:t>2021/12/7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EF36F2-F996-4D08-AA46-C68B613F3693}" type="slidenum">
              <a:rPr lang="zh-CN" altLang="en-US" smtClean="0"/>
              <a:t>‹#›</a:t>
            </a:fld>
            <a:endParaRPr lang="zh-CN" altLang="en-US"/>
          </a:p>
        </p:txBody>
      </p:sp>
    </p:spTree>
    <p:extLst>
      <p:ext uri="{BB962C8B-B14F-4D97-AF65-F5344CB8AC3E}">
        <p14:creationId xmlns:p14="http://schemas.microsoft.com/office/powerpoint/2010/main" val="1825262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D90BD53-6921-4CB3-86D0-D9F372A12D77}" type="datetimeFigureOut">
              <a:rPr lang="zh-CN" altLang="en-US" smtClean="0"/>
              <a:t>2021/12/7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EF36F2-F996-4D08-AA46-C68B613F3693}" type="slidenum">
              <a:rPr lang="zh-CN" altLang="en-US" smtClean="0"/>
              <a:t>‹#›</a:t>
            </a:fld>
            <a:endParaRPr lang="zh-CN" altLang="en-US"/>
          </a:p>
        </p:txBody>
      </p:sp>
    </p:spTree>
    <p:extLst>
      <p:ext uri="{BB962C8B-B14F-4D97-AF65-F5344CB8AC3E}">
        <p14:creationId xmlns:p14="http://schemas.microsoft.com/office/powerpoint/2010/main" val="3816664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46243" name="Rectangle 163"/>
          <p:cNvSpPr>
            <a:spLocks noChangeArrowheads="1"/>
          </p:cNvSpPr>
          <p:nvPr/>
        </p:nvSpPr>
        <p:spPr bwMode="hidden">
          <a:xfrm>
            <a:off x="2336800" y="1600200"/>
            <a:ext cx="9855200" cy="5257800"/>
          </a:xfrm>
          <a:prstGeom prst="rect">
            <a:avLst/>
          </a:prstGeom>
          <a:gradFill rotWithShape="0">
            <a:gsLst>
              <a:gs pos="0">
                <a:schemeClr val="bg2"/>
              </a:gs>
              <a:gs pos="50000">
                <a:schemeClr val="bg1"/>
              </a:gs>
              <a:gs pos="100000">
                <a:schemeClr val="bg2"/>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46246" name="Group 166"/>
          <p:cNvGrpSpPr>
            <a:grpSpLocks/>
          </p:cNvGrpSpPr>
          <p:nvPr/>
        </p:nvGrpSpPr>
        <p:grpSpPr bwMode="auto">
          <a:xfrm>
            <a:off x="0" y="-19050"/>
            <a:ext cx="12192000" cy="1658938"/>
            <a:chOff x="0" y="-9"/>
            <a:chExt cx="5760" cy="1045"/>
          </a:xfrm>
        </p:grpSpPr>
        <p:sp>
          <p:nvSpPr>
            <p:cNvPr id="46087" name="Freeform 7"/>
            <p:cNvSpPr>
              <a:spLocks/>
            </p:cNvSpPr>
            <p:nvPr userDrawn="1"/>
          </p:nvSpPr>
          <p:spPr bwMode="ltGray">
            <a:xfrm>
              <a:off x="0" y="4"/>
              <a:ext cx="5760" cy="1032"/>
            </a:xfrm>
            <a:custGeom>
              <a:avLst/>
              <a:gdLst>
                <a:gd name="T0" fmla="*/ 4848 w 4848"/>
                <a:gd name="T1" fmla="*/ 432 h 432"/>
                <a:gd name="T2" fmla="*/ 0 w 4848"/>
                <a:gd name="T3" fmla="*/ 432 h 432"/>
                <a:gd name="T4" fmla="*/ 0 w 4848"/>
                <a:gd name="T5" fmla="*/ 0 h 432"/>
                <a:gd name="T6" fmla="*/ 4848 w 4848"/>
                <a:gd name="T7" fmla="*/ 0 h 432"/>
                <a:gd name="T8" fmla="*/ 4848 w 4848"/>
                <a:gd name="T9" fmla="*/ 432 h 432"/>
              </a:gdLst>
              <a:ahLst/>
              <a:cxnLst>
                <a:cxn ang="0">
                  <a:pos x="T0" y="T1"/>
                </a:cxn>
                <a:cxn ang="0">
                  <a:pos x="T2" y="T3"/>
                </a:cxn>
                <a:cxn ang="0">
                  <a:pos x="T4" y="T5"/>
                </a:cxn>
                <a:cxn ang="0">
                  <a:pos x="T6" y="T7"/>
                </a:cxn>
                <a:cxn ang="0">
                  <a:pos x="T8" y="T9"/>
                </a:cxn>
              </a:cxnLst>
              <a:rect l="0" t="0" r="r" b="b"/>
              <a:pathLst>
                <a:path w="4848" h="432">
                  <a:moveTo>
                    <a:pt x="4848" y="432"/>
                  </a:moveTo>
                  <a:lnTo>
                    <a:pt x="0" y="432"/>
                  </a:lnTo>
                  <a:lnTo>
                    <a:pt x="0" y="0"/>
                  </a:lnTo>
                  <a:lnTo>
                    <a:pt x="4848" y="0"/>
                  </a:lnTo>
                  <a:lnTo>
                    <a:pt x="4848" y="432"/>
                  </a:lnTo>
                  <a:close/>
                </a:path>
              </a:pathLst>
            </a:custGeom>
            <a:solidFill>
              <a:schemeClr val="hlink"/>
            </a:solidFill>
            <a:ln>
              <a:noFill/>
            </a:ln>
            <a:effectLst/>
            <a:extLst>
              <a:ext uri="{91240B29-F687-4F45-9708-019B960494DF}">
                <a14:hiddenLine xmlns:a14="http://schemas.microsoft.com/office/drawing/2010/main" w="9525">
                  <a:solidFill>
                    <a:schemeClr val="bg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46245" name="Group 165"/>
            <p:cNvGrpSpPr>
              <a:grpSpLocks/>
            </p:cNvGrpSpPr>
            <p:nvPr userDrawn="1"/>
          </p:nvGrpSpPr>
          <p:grpSpPr bwMode="auto">
            <a:xfrm>
              <a:off x="333" y="-9"/>
              <a:ext cx="5176" cy="1044"/>
              <a:chOff x="333" y="-9"/>
              <a:chExt cx="5176" cy="1044"/>
            </a:xfrm>
          </p:grpSpPr>
          <p:sp>
            <p:nvSpPr>
              <p:cNvPr id="46090" name="Freeform 10"/>
              <p:cNvSpPr>
                <a:spLocks/>
              </p:cNvSpPr>
              <p:nvPr userDrawn="1"/>
            </p:nvSpPr>
            <p:spPr bwMode="ltGray">
              <a:xfrm>
                <a:off x="3230" y="949"/>
                <a:ext cx="17" cy="20"/>
              </a:xfrm>
              <a:custGeom>
                <a:avLst/>
                <a:gdLst>
                  <a:gd name="T0" fmla="*/ 5 w 15"/>
                  <a:gd name="T1" fmla="*/ 11 h 23"/>
                  <a:gd name="T2" fmla="*/ 15 w 15"/>
                  <a:gd name="T3" fmla="*/ 5 h 23"/>
                  <a:gd name="T4" fmla="*/ 13 w 15"/>
                  <a:gd name="T5" fmla="*/ 17 h 23"/>
                  <a:gd name="T6" fmla="*/ 5 w 15"/>
                  <a:gd name="T7" fmla="*/ 11 h 23"/>
                </a:gdLst>
                <a:ahLst/>
                <a:cxnLst>
                  <a:cxn ang="0">
                    <a:pos x="T0" y="T1"/>
                  </a:cxn>
                  <a:cxn ang="0">
                    <a:pos x="T2" y="T3"/>
                  </a:cxn>
                  <a:cxn ang="0">
                    <a:pos x="T4" y="T5"/>
                  </a:cxn>
                  <a:cxn ang="0">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091" name="Freeform 11"/>
              <p:cNvSpPr>
                <a:spLocks/>
              </p:cNvSpPr>
              <p:nvPr userDrawn="1"/>
            </p:nvSpPr>
            <p:spPr bwMode="ltGray">
              <a:xfrm>
                <a:off x="3406" y="1015"/>
                <a:ext cx="21" cy="20"/>
              </a:xfrm>
              <a:custGeom>
                <a:avLst/>
                <a:gdLst>
                  <a:gd name="T0" fmla="*/ 3 w 20"/>
                  <a:gd name="T1" fmla="*/ 13 h 23"/>
                  <a:gd name="T2" fmla="*/ 11 w 20"/>
                  <a:gd name="T3" fmla="*/ 3 h 23"/>
                  <a:gd name="T4" fmla="*/ 7 w 20"/>
                  <a:gd name="T5" fmla="*/ 19 h 23"/>
                  <a:gd name="T6" fmla="*/ 3 w 20"/>
                  <a:gd name="T7" fmla="*/ 13 h 23"/>
                </a:gdLst>
                <a:ahLst/>
                <a:cxnLst>
                  <a:cxn ang="0">
                    <a:pos x="T0" y="T1"/>
                  </a:cxn>
                  <a:cxn ang="0">
                    <a:pos x="T2" y="T3"/>
                  </a:cxn>
                  <a:cxn ang="0">
                    <a:pos x="T4" y="T5"/>
                  </a:cxn>
                  <a:cxn ang="0">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092" name="Freeform 12"/>
              <p:cNvSpPr>
                <a:spLocks/>
              </p:cNvSpPr>
              <p:nvPr userDrawn="1"/>
            </p:nvSpPr>
            <p:spPr bwMode="ltGray">
              <a:xfrm>
                <a:off x="2909" y="908"/>
                <a:ext cx="31" cy="34"/>
              </a:xfrm>
              <a:custGeom>
                <a:avLst/>
                <a:gdLst>
                  <a:gd name="T0" fmla="*/ 16 w 30"/>
                  <a:gd name="T1" fmla="*/ 33 h 42"/>
                  <a:gd name="T2" fmla="*/ 8 w 30"/>
                  <a:gd name="T3" fmla="*/ 21 h 42"/>
                  <a:gd name="T4" fmla="*/ 0 w 30"/>
                  <a:gd name="T5" fmla="*/ 9 h 42"/>
                  <a:gd name="T6" fmla="*/ 16 w 30"/>
                  <a:gd name="T7" fmla="*/ 3 h 42"/>
                  <a:gd name="T8" fmla="*/ 30 w 30"/>
                  <a:gd name="T9" fmla="*/ 23 h 42"/>
                  <a:gd name="T10" fmla="*/ 28 w 30"/>
                  <a:gd name="T11" fmla="*/ 31 h 42"/>
                  <a:gd name="T12" fmla="*/ 16 w 30"/>
                  <a:gd name="T13" fmla="*/ 33 h 42"/>
                </a:gdLst>
                <a:ahLst/>
                <a:cxnLst>
                  <a:cxn ang="0">
                    <a:pos x="T0" y="T1"/>
                  </a:cxn>
                  <a:cxn ang="0">
                    <a:pos x="T2" y="T3"/>
                  </a:cxn>
                  <a:cxn ang="0">
                    <a:pos x="T4" y="T5"/>
                  </a:cxn>
                  <a:cxn ang="0">
                    <a:pos x="T6" y="T7"/>
                  </a:cxn>
                  <a:cxn ang="0">
                    <a:pos x="T8" y="T9"/>
                  </a:cxn>
                  <a:cxn ang="0">
                    <a:pos x="T10" y="T11"/>
                  </a:cxn>
                  <a:cxn ang="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093" name="Freeform 13"/>
              <p:cNvSpPr>
                <a:spLocks/>
              </p:cNvSpPr>
              <p:nvPr userDrawn="1"/>
            </p:nvSpPr>
            <p:spPr bwMode="ltGray">
              <a:xfrm>
                <a:off x="2551" y="940"/>
                <a:ext cx="25" cy="12"/>
              </a:xfrm>
              <a:custGeom>
                <a:avLst/>
                <a:gdLst>
                  <a:gd name="T0" fmla="*/ 15 w 25"/>
                  <a:gd name="T1" fmla="*/ 16 h 16"/>
                  <a:gd name="T2" fmla="*/ 3 w 25"/>
                  <a:gd name="T3" fmla="*/ 8 h 16"/>
                  <a:gd name="T4" fmla="*/ 15 w 25"/>
                  <a:gd name="T5" fmla="*/ 0 h 16"/>
                  <a:gd name="T6" fmla="*/ 15 w 25"/>
                  <a:gd name="T7" fmla="*/ 16 h 16"/>
                </a:gdLst>
                <a:ahLst/>
                <a:cxnLst>
                  <a:cxn ang="0">
                    <a:pos x="T0" y="T1"/>
                  </a:cxn>
                  <a:cxn ang="0">
                    <a:pos x="T2" y="T3"/>
                  </a:cxn>
                  <a:cxn ang="0">
                    <a:pos x="T4" y="T5"/>
                  </a:cxn>
                  <a:cxn ang="0">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094" name="Freeform 14"/>
              <p:cNvSpPr>
                <a:spLocks/>
              </p:cNvSpPr>
              <p:nvPr userDrawn="1"/>
            </p:nvSpPr>
            <p:spPr bwMode="ltGray">
              <a:xfrm>
                <a:off x="2443" y="954"/>
                <a:ext cx="65" cy="39"/>
              </a:xfrm>
              <a:custGeom>
                <a:avLst/>
                <a:gdLst>
                  <a:gd name="T0" fmla="*/ 14 w 65"/>
                  <a:gd name="T1" fmla="*/ 24 h 46"/>
                  <a:gd name="T2" fmla="*/ 30 w 65"/>
                  <a:gd name="T3" fmla="*/ 4 h 46"/>
                  <a:gd name="T4" fmla="*/ 42 w 65"/>
                  <a:gd name="T5" fmla="*/ 0 h 46"/>
                  <a:gd name="T6" fmla="*/ 58 w 65"/>
                  <a:gd name="T7" fmla="*/ 12 h 46"/>
                  <a:gd name="T8" fmla="*/ 32 w 65"/>
                  <a:gd name="T9" fmla="*/ 26 h 46"/>
                  <a:gd name="T10" fmla="*/ 12 w 65"/>
                  <a:gd name="T11" fmla="*/ 46 h 46"/>
                  <a:gd name="T12" fmla="*/ 8 w 65"/>
                  <a:gd name="T13" fmla="*/ 20 h 46"/>
                  <a:gd name="T14" fmla="*/ 12 w 65"/>
                  <a:gd name="T15" fmla="*/ 14 h 46"/>
                  <a:gd name="T16" fmla="*/ 14 w 65"/>
                  <a:gd name="T17" fmla="*/ 2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095" name="Freeform 15"/>
              <p:cNvSpPr>
                <a:spLocks/>
              </p:cNvSpPr>
              <p:nvPr userDrawn="1"/>
            </p:nvSpPr>
            <p:spPr bwMode="ltGray">
              <a:xfrm>
                <a:off x="2375" y="952"/>
                <a:ext cx="68" cy="39"/>
              </a:xfrm>
              <a:custGeom>
                <a:avLst/>
                <a:gdLst>
                  <a:gd name="T0" fmla="*/ 0 w 69"/>
                  <a:gd name="T1" fmla="*/ 31 h 47"/>
                  <a:gd name="T2" fmla="*/ 18 w 69"/>
                  <a:gd name="T3" fmla="*/ 25 h 47"/>
                  <a:gd name="T4" fmla="*/ 52 w 69"/>
                  <a:gd name="T5" fmla="*/ 1 h 47"/>
                  <a:gd name="T6" fmla="*/ 64 w 69"/>
                  <a:gd name="T7" fmla="*/ 3 h 47"/>
                  <a:gd name="T8" fmla="*/ 50 w 69"/>
                  <a:gd name="T9" fmla="*/ 19 h 47"/>
                  <a:gd name="T10" fmla="*/ 28 w 69"/>
                  <a:gd name="T11" fmla="*/ 33 h 47"/>
                  <a:gd name="T12" fmla="*/ 22 w 69"/>
                  <a:gd name="T13" fmla="*/ 47 h 47"/>
                  <a:gd name="T14" fmla="*/ 16 w 69"/>
                  <a:gd name="T15" fmla="*/ 45 h 47"/>
                  <a:gd name="T16" fmla="*/ 12 w 69"/>
                  <a:gd name="T17" fmla="*/ 39 h 47"/>
                  <a:gd name="T18" fmla="*/ 0 w 69"/>
                  <a:gd name="T19" fmla="*/ 35 h 47"/>
                  <a:gd name="T20" fmla="*/ 0 w 69"/>
                  <a:gd name="T21" fmla="*/ 3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096" name="Freeform 16"/>
              <p:cNvSpPr>
                <a:spLocks/>
              </p:cNvSpPr>
              <p:nvPr userDrawn="1"/>
            </p:nvSpPr>
            <p:spPr bwMode="ltGray">
              <a:xfrm>
                <a:off x="2007" y="739"/>
                <a:ext cx="354" cy="228"/>
              </a:xfrm>
              <a:custGeom>
                <a:avLst/>
                <a:gdLst>
                  <a:gd name="T0" fmla="*/ 10 w 355"/>
                  <a:gd name="T1" fmla="*/ 4 h 277"/>
                  <a:gd name="T2" fmla="*/ 36 w 355"/>
                  <a:gd name="T3" fmla="*/ 18 h 277"/>
                  <a:gd name="T4" fmla="*/ 46 w 355"/>
                  <a:gd name="T5" fmla="*/ 30 h 277"/>
                  <a:gd name="T6" fmla="*/ 76 w 355"/>
                  <a:gd name="T7" fmla="*/ 52 h 277"/>
                  <a:gd name="T8" fmla="*/ 92 w 355"/>
                  <a:gd name="T9" fmla="*/ 66 h 277"/>
                  <a:gd name="T10" fmla="*/ 122 w 355"/>
                  <a:gd name="T11" fmla="*/ 98 h 277"/>
                  <a:gd name="T12" fmla="*/ 136 w 355"/>
                  <a:gd name="T13" fmla="*/ 128 h 277"/>
                  <a:gd name="T14" fmla="*/ 148 w 355"/>
                  <a:gd name="T15" fmla="*/ 132 h 277"/>
                  <a:gd name="T16" fmla="*/ 154 w 355"/>
                  <a:gd name="T17" fmla="*/ 150 h 277"/>
                  <a:gd name="T18" fmla="*/ 176 w 355"/>
                  <a:gd name="T19" fmla="*/ 152 h 277"/>
                  <a:gd name="T20" fmla="*/ 170 w 355"/>
                  <a:gd name="T21" fmla="*/ 196 h 277"/>
                  <a:gd name="T22" fmla="*/ 180 w 355"/>
                  <a:gd name="T23" fmla="*/ 224 h 277"/>
                  <a:gd name="T24" fmla="*/ 198 w 355"/>
                  <a:gd name="T25" fmla="*/ 232 h 277"/>
                  <a:gd name="T26" fmla="*/ 216 w 355"/>
                  <a:gd name="T27" fmla="*/ 234 h 277"/>
                  <a:gd name="T28" fmla="*/ 236 w 355"/>
                  <a:gd name="T29" fmla="*/ 242 h 277"/>
                  <a:gd name="T30" fmla="*/ 254 w 355"/>
                  <a:gd name="T31" fmla="*/ 236 h 277"/>
                  <a:gd name="T32" fmla="*/ 272 w 355"/>
                  <a:gd name="T33" fmla="*/ 248 h 277"/>
                  <a:gd name="T34" fmla="*/ 296 w 355"/>
                  <a:gd name="T35" fmla="*/ 256 h 277"/>
                  <a:gd name="T36" fmla="*/ 314 w 355"/>
                  <a:gd name="T37" fmla="*/ 264 h 277"/>
                  <a:gd name="T38" fmla="*/ 352 w 355"/>
                  <a:gd name="T39" fmla="*/ 266 h 277"/>
                  <a:gd name="T40" fmla="*/ 342 w 355"/>
                  <a:gd name="T41" fmla="*/ 274 h 277"/>
                  <a:gd name="T42" fmla="*/ 322 w 355"/>
                  <a:gd name="T43" fmla="*/ 272 h 277"/>
                  <a:gd name="T44" fmla="*/ 300 w 355"/>
                  <a:gd name="T45" fmla="*/ 270 h 277"/>
                  <a:gd name="T46" fmla="*/ 288 w 355"/>
                  <a:gd name="T47" fmla="*/ 266 h 277"/>
                  <a:gd name="T48" fmla="*/ 252 w 355"/>
                  <a:gd name="T49" fmla="*/ 264 h 277"/>
                  <a:gd name="T50" fmla="*/ 234 w 355"/>
                  <a:gd name="T51" fmla="*/ 260 h 277"/>
                  <a:gd name="T52" fmla="*/ 172 w 355"/>
                  <a:gd name="T53" fmla="*/ 242 h 277"/>
                  <a:gd name="T54" fmla="*/ 160 w 355"/>
                  <a:gd name="T55" fmla="*/ 216 h 277"/>
                  <a:gd name="T56" fmla="*/ 126 w 355"/>
                  <a:gd name="T57" fmla="*/ 200 h 277"/>
                  <a:gd name="T58" fmla="*/ 108 w 355"/>
                  <a:gd name="T59" fmla="*/ 186 h 277"/>
                  <a:gd name="T60" fmla="*/ 94 w 355"/>
                  <a:gd name="T61" fmla="*/ 158 h 277"/>
                  <a:gd name="T62" fmla="*/ 68 w 355"/>
                  <a:gd name="T63" fmla="*/ 108 h 277"/>
                  <a:gd name="T64" fmla="*/ 64 w 355"/>
                  <a:gd name="T65" fmla="*/ 102 h 277"/>
                  <a:gd name="T66" fmla="*/ 58 w 355"/>
                  <a:gd name="T67" fmla="*/ 100 h 277"/>
                  <a:gd name="T68" fmla="*/ 54 w 355"/>
                  <a:gd name="T69" fmla="*/ 88 h 277"/>
                  <a:gd name="T70" fmla="*/ 38 w 355"/>
                  <a:gd name="T71" fmla="*/ 58 h 277"/>
                  <a:gd name="T72" fmla="*/ 20 w 355"/>
                  <a:gd name="T73" fmla="*/ 40 h 277"/>
                  <a:gd name="T74" fmla="*/ 4 w 355"/>
                  <a:gd name="T75" fmla="*/ 22 h 277"/>
                  <a:gd name="T76" fmla="*/ 10 w 355"/>
                  <a:gd name="T77" fmla="*/ 2 h 277"/>
                  <a:gd name="T78" fmla="*/ 10 w 355"/>
                  <a:gd name="T79" fmla="*/ 4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097" name="Freeform 17"/>
              <p:cNvSpPr>
                <a:spLocks/>
              </p:cNvSpPr>
              <p:nvPr userDrawn="1"/>
            </p:nvSpPr>
            <p:spPr bwMode="ltGray">
              <a:xfrm>
                <a:off x="2222" y="724"/>
                <a:ext cx="157" cy="167"/>
              </a:xfrm>
              <a:custGeom>
                <a:avLst/>
                <a:gdLst>
                  <a:gd name="T0" fmla="*/ 54 w 156"/>
                  <a:gd name="T1" fmla="*/ 66 h 206"/>
                  <a:gd name="T2" fmla="*/ 66 w 156"/>
                  <a:gd name="T3" fmla="*/ 58 h 206"/>
                  <a:gd name="T4" fmla="*/ 68 w 156"/>
                  <a:gd name="T5" fmla="*/ 52 h 206"/>
                  <a:gd name="T6" fmla="*/ 80 w 156"/>
                  <a:gd name="T7" fmla="*/ 44 h 206"/>
                  <a:gd name="T8" fmla="*/ 106 w 156"/>
                  <a:gd name="T9" fmla="*/ 22 h 206"/>
                  <a:gd name="T10" fmla="*/ 112 w 156"/>
                  <a:gd name="T11" fmla="*/ 4 h 206"/>
                  <a:gd name="T12" fmla="*/ 124 w 156"/>
                  <a:gd name="T13" fmla="*/ 0 h 206"/>
                  <a:gd name="T14" fmla="*/ 150 w 156"/>
                  <a:gd name="T15" fmla="*/ 28 h 206"/>
                  <a:gd name="T16" fmla="*/ 146 w 156"/>
                  <a:gd name="T17" fmla="*/ 44 h 206"/>
                  <a:gd name="T18" fmla="*/ 126 w 156"/>
                  <a:gd name="T19" fmla="*/ 64 h 206"/>
                  <a:gd name="T20" fmla="*/ 132 w 156"/>
                  <a:gd name="T21" fmla="*/ 94 h 206"/>
                  <a:gd name="T22" fmla="*/ 142 w 156"/>
                  <a:gd name="T23" fmla="*/ 110 h 206"/>
                  <a:gd name="T24" fmla="*/ 146 w 156"/>
                  <a:gd name="T25" fmla="*/ 128 h 206"/>
                  <a:gd name="T26" fmla="*/ 128 w 156"/>
                  <a:gd name="T27" fmla="*/ 128 h 206"/>
                  <a:gd name="T28" fmla="*/ 116 w 156"/>
                  <a:gd name="T29" fmla="*/ 146 h 206"/>
                  <a:gd name="T30" fmla="*/ 104 w 156"/>
                  <a:gd name="T31" fmla="*/ 156 h 206"/>
                  <a:gd name="T32" fmla="*/ 100 w 156"/>
                  <a:gd name="T33" fmla="*/ 198 h 206"/>
                  <a:gd name="T34" fmla="*/ 88 w 156"/>
                  <a:gd name="T35" fmla="*/ 202 h 206"/>
                  <a:gd name="T36" fmla="*/ 82 w 156"/>
                  <a:gd name="T37" fmla="*/ 206 h 206"/>
                  <a:gd name="T38" fmla="*/ 76 w 156"/>
                  <a:gd name="T39" fmla="*/ 202 h 206"/>
                  <a:gd name="T40" fmla="*/ 72 w 156"/>
                  <a:gd name="T41" fmla="*/ 190 h 206"/>
                  <a:gd name="T42" fmla="*/ 60 w 156"/>
                  <a:gd name="T43" fmla="*/ 186 h 206"/>
                  <a:gd name="T44" fmla="*/ 42 w 156"/>
                  <a:gd name="T45" fmla="*/ 194 h 206"/>
                  <a:gd name="T46" fmla="*/ 28 w 156"/>
                  <a:gd name="T47" fmla="*/ 186 h 206"/>
                  <a:gd name="T48" fmla="*/ 10 w 156"/>
                  <a:gd name="T49" fmla="*/ 148 h 206"/>
                  <a:gd name="T50" fmla="*/ 4 w 156"/>
                  <a:gd name="T51" fmla="*/ 130 h 206"/>
                  <a:gd name="T52" fmla="*/ 0 w 156"/>
                  <a:gd name="T53" fmla="*/ 118 h 206"/>
                  <a:gd name="T54" fmla="*/ 20 w 156"/>
                  <a:gd name="T55" fmla="*/ 96 h 206"/>
                  <a:gd name="T56" fmla="*/ 32 w 156"/>
                  <a:gd name="T57" fmla="*/ 104 h 206"/>
                  <a:gd name="T58" fmla="*/ 34 w 156"/>
                  <a:gd name="T59" fmla="*/ 80 h 206"/>
                  <a:gd name="T60" fmla="*/ 52 w 156"/>
                  <a:gd name="T61" fmla="*/ 70 h 206"/>
                  <a:gd name="T62" fmla="*/ 54 w 156"/>
                  <a:gd name="T63" fmla="*/ 66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098" name="Freeform 18"/>
              <p:cNvSpPr>
                <a:spLocks/>
              </p:cNvSpPr>
              <p:nvPr userDrawn="1"/>
            </p:nvSpPr>
            <p:spPr bwMode="ltGray">
              <a:xfrm>
                <a:off x="2375" y="800"/>
                <a:ext cx="110" cy="32"/>
              </a:xfrm>
              <a:custGeom>
                <a:avLst/>
                <a:gdLst>
                  <a:gd name="T0" fmla="*/ 4 w 109"/>
                  <a:gd name="T1" fmla="*/ 32 h 38"/>
                  <a:gd name="T2" fmla="*/ 18 w 109"/>
                  <a:gd name="T3" fmla="*/ 10 h 38"/>
                  <a:gd name="T4" fmla="*/ 46 w 109"/>
                  <a:gd name="T5" fmla="*/ 20 h 38"/>
                  <a:gd name="T6" fmla="*/ 72 w 109"/>
                  <a:gd name="T7" fmla="*/ 14 h 38"/>
                  <a:gd name="T8" fmla="*/ 90 w 109"/>
                  <a:gd name="T9" fmla="*/ 0 h 38"/>
                  <a:gd name="T10" fmla="*/ 76 w 109"/>
                  <a:gd name="T11" fmla="*/ 26 h 38"/>
                  <a:gd name="T12" fmla="*/ 60 w 109"/>
                  <a:gd name="T13" fmla="*/ 38 h 38"/>
                  <a:gd name="T14" fmla="*/ 42 w 109"/>
                  <a:gd name="T15" fmla="*/ 32 h 38"/>
                  <a:gd name="T16" fmla="*/ 14 w 109"/>
                  <a:gd name="T17" fmla="*/ 30 h 38"/>
                  <a:gd name="T18" fmla="*/ 4 w 109"/>
                  <a:gd name="T19" fmla="*/ 3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099" name="Freeform 19"/>
              <p:cNvSpPr>
                <a:spLocks/>
              </p:cNvSpPr>
              <p:nvPr userDrawn="1"/>
            </p:nvSpPr>
            <p:spPr bwMode="ltGray">
              <a:xfrm>
                <a:off x="2370" y="839"/>
                <a:ext cx="75" cy="84"/>
              </a:xfrm>
              <a:custGeom>
                <a:avLst/>
                <a:gdLst>
                  <a:gd name="T0" fmla="*/ 8 w 76"/>
                  <a:gd name="T1" fmla="*/ 18 h 104"/>
                  <a:gd name="T2" fmla="*/ 18 w 76"/>
                  <a:gd name="T3" fmla="*/ 0 h 104"/>
                  <a:gd name="T4" fmla="*/ 34 w 76"/>
                  <a:gd name="T5" fmla="*/ 18 h 104"/>
                  <a:gd name="T6" fmla="*/ 62 w 76"/>
                  <a:gd name="T7" fmla="*/ 4 h 104"/>
                  <a:gd name="T8" fmla="*/ 46 w 76"/>
                  <a:gd name="T9" fmla="*/ 34 h 104"/>
                  <a:gd name="T10" fmla="*/ 54 w 76"/>
                  <a:gd name="T11" fmla="*/ 48 h 104"/>
                  <a:gd name="T12" fmla="*/ 58 w 76"/>
                  <a:gd name="T13" fmla="*/ 60 h 104"/>
                  <a:gd name="T14" fmla="*/ 46 w 76"/>
                  <a:gd name="T15" fmla="*/ 74 h 104"/>
                  <a:gd name="T16" fmla="*/ 34 w 76"/>
                  <a:gd name="T17" fmla="*/ 60 h 104"/>
                  <a:gd name="T18" fmla="*/ 22 w 76"/>
                  <a:gd name="T19" fmla="*/ 48 h 104"/>
                  <a:gd name="T20" fmla="*/ 28 w 76"/>
                  <a:gd name="T21" fmla="*/ 68 h 104"/>
                  <a:gd name="T22" fmla="*/ 30 w 76"/>
                  <a:gd name="T23" fmla="*/ 74 h 104"/>
                  <a:gd name="T24" fmla="*/ 20 w 76"/>
                  <a:gd name="T25" fmla="*/ 104 h 104"/>
                  <a:gd name="T26" fmla="*/ 12 w 76"/>
                  <a:gd name="T27" fmla="*/ 102 h 104"/>
                  <a:gd name="T28" fmla="*/ 8 w 76"/>
                  <a:gd name="T29" fmla="*/ 90 h 104"/>
                  <a:gd name="T30" fmla="*/ 0 w 76"/>
                  <a:gd name="T31" fmla="*/ 54 h 104"/>
                  <a:gd name="T32" fmla="*/ 2 w 76"/>
                  <a:gd name="T33" fmla="*/ 30 h 104"/>
                  <a:gd name="T34" fmla="*/ 8 w 76"/>
                  <a:gd name="T35" fmla="*/ 1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100" name="Freeform 20"/>
              <p:cNvSpPr>
                <a:spLocks/>
              </p:cNvSpPr>
              <p:nvPr userDrawn="1"/>
            </p:nvSpPr>
            <p:spPr bwMode="ltGray">
              <a:xfrm>
                <a:off x="2497" y="793"/>
                <a:ext cx="37" cy="49"/>
              </a:xfrm>
              <a:custGeom>
                <a:avLst/>
                <a:gdLst>
                  <a:gd name="T0" fmla="*/ 3 w 37"/>
                  <a:gd name="T1" fmla="*/ 28 h 61"/>
                  <a:gd name="T2" fmla="*/ 13 w 37"/>
                  <a:gd name="T3" fmla="*/ 0 h 61"/>
                  <a:gd name="T4" fmla="*/ 15 w 37"/>
                  <a:gd name="T5" fmla="*/ 28 h 61"/>
                  <a:gd name="T6" fmla="*/ 37 w 37"/>
                  <a:gd name="T7" fmla="*/ 38 h 61"/>
                  <a:gd name="T8" fmla="*/ 19 w 37"/>
                  <a:gd name="T9" fmla="*/ 44 h 61"/>
                  <a:gd name="T10" fmla="*/ 5 w 37"/>
                  <a:gd name="T11" fmla="*/ 58 h 61"/>
                  <a:gd name="T12" fmla="*/ 1 w 37"/>
                  <a:gd name="T13" fmla="*/ 34 h 61"/>
                  <a:gd name="T14" fmla="*/ 3 w 37"/>
                  <a:gd name="T15" fmla="*/ 28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101" name="Freeform 21"/>
              <p:cNvSpPr>
                <a:spLocks/>
              </p:cNvSpPr>
              <p:nvPr userDrawn="1"/>
            </p:nvSpPr>
            <p:spPr bwMode="ltGray">
              <a:xfrm>
                <a:off x="2506" y="869"/>
                <a:ext cx="47" cy="24"/>
              </a:xfrm>
              <a:custGeom>
                <a:avLst/>
                <a:gdLst>
                  <a:gd name="T0" fmla="*/ 7 w 49"/>
                  <a:gd name="T1" fmla="*/ 0 h 29"/>
                  <a:gd name="T2" fmla="*/ 29 w 49"/>
                  <a:gd name="T3" fmla="*/ 0 h 29"/>
                  <a:gd name="T4" fmla="*/ 49 w 49"/>
                  <a:gd name="T5" fmla="*/ 16 h 29"/>
                  <a:gd name="T6" fmla="*/ 35 w 49"/>
                  <a:gd name="T7" fmla="*/ 14 h 29"/>
                  <a:gd name="T8" fmla="*/ 3 w 49"/>
                  <a:gd name="T9" fmla="*/ 16 h 29"/>
                  <a:gd name="T10" fmla="*/ 7 w 49"/>
                  <a:gd name="T11" fmla="*/ 0 h 29"/>
                </a:gdLst>
                <a:ahLst/>
                <a:cxnLst>
                  <a:cxn ang="0">
                    <a:pos x="T0" y="T1"/>
                  </a:cxn>
                  <a:cxn ang="0">
                    <a:pos x="T2" y="T3"/>
                  </a:cxn>
                  <a:cxn ang="0">
                    <a:pos x="T4" y="T5"/>
                  </a:cxn>
                  <a:cxn ang="0">
                    <a:pos x="T6" y="T7"/>
                  </a:cxn>
                  <a:cxn ang="0">
                    <a:pos x="T8" y="T9"/>
                  </a:cxn>
                  <a:cxn ang="0">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102" name="Freeform 22"/>
              <p:cNvSpPr>
                <a:spLocks/>
              </p:cNvSpPr>
              <p:nvPr userDrawn="1"/>
            </p:nvSpPr>
            <p:spPr bwMode="ltGray">
              <a:xfrm>
                <a:off x="2555" y="832"/>
                <a:ext cx="61" cy="42"/>
              </a:xfrm>
              <a:custGeom>
                <a:avLst/>
                <a:gdLst>
                  <a:gd name="T0" fmla="*/ 21 w 61"/>
                  <a:gd name="T1" fmla="*/ 38 h 48"/>
                  <a:gd name="T2" fmla="*/ 15 w 61"/>
                  <a:gd name="T3" fmla="*/ 26 h 48"/>
                  <a:gd name="T4" fmla="*/ 3 w 61"/>
                  <a:gd name="T5" fmla="*/ 22 h 48"/>
                  <a:gd name="T6" fmla="*/ 13 w 61"/>
                  <a:gd name="T7" fmla="*/ 8 h 48"/>
                  <a:gd name="T8" fmla="*/ 25 w 61"/>
                  <a:gd name="T9" fmla="*/ 0 h 48"/>
                  <a:gd name="T10" fmla="*/ 49 w 61"/>
                  <a:gd name="T11" fmla="*/ 10 h 48"/>
                  <a:gd name="T12" fmla="*/ 53 w 61"/>
                  <a:gd name="T13" fmla="*/ 20 h 48"/>
                  <a:gd name="T14" fmla="*/ 61 w 61"/>
                  <a:gd name="T15" fmla="*/ 32 h 48"/>
                  <a:gd name="T16" fmla="*/ 41 w 61"/>
                  <a:gd name="T17" fmla="*/ 38 h 48"/>
                  <a:gd name="T18" fmla="*/ 23 w 61"/>
                  <a:gd name="T19" fmla="*/ 44 h 48"/>
                  <a:gd name="T20" fmla="*/ 21 w 61"/>
                  <a:gd name="T21" fmla="*/ 3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103" name="Freeform 23"/>
              <p:cNvSpPr>
                <a:spLocks/>
              </p:cNvSpPr>
              <p:nvPr userDrawn="1"/>
            </p:nvSpPr>
            <p:spPr bwMode="ltGray">
              <a:xfrm>
                <a:off x="2572" y="852"/>
                <a:ext cx="286" cy="149"/>
              </a:xfrm>
              <a:custGeom>
                <a:avLst/>
                <a:gdLst>
                  <a:gd name="T0" fmla="*/ 46 w 286"/>
                  <a:gd name="T1" fmla="*/ 28 h 182"/>
                  <a:gd name="T2" fmla="*/ 36 w 286"/>
                  <a:gd name="T3" fmla="*/ 14 h 182"/>
                  <a:gd name="T4" fmla="*/ 26 w 286"/>
                  <a:gd name="T5" fmla="*/ 30 h 182"/>
                  <a:gd name="T6" fmla="*/ 0 w 286"/>
                  <a:gd name="T7" fmla="*/ 24 h 182"/>
                  <a:gd name="T8" fmla="*/ 10 w 286"/>
                  <a:gd name="T9" fmla="*/ 42 h 182"/>
                  <a:gd name="T10" fmla="*/ 16 w 286"/>
                  <a:gd name="T11" fmla="*/ 62 h 182"/>
                  <a:gd name="T12" fmla="*/ 24 w 286"/>
                  <a:gd name="T13" fmla="*/ 48 h 182"/>
                  <a:gd name="T14" fmla="*/ 30 w 286"/>
                  <a:gd name="T15" fmla="*/ 44 h 182"/>
                  <a:gd name="T16" fmla="*/ 48 w 286"/>
                  <a:gd name="T17" fmla="*/ 56 h 182"/>
                  <a:gd name="T18" fmla="*/ 70 w 286"/>
                  <a:gd name="T19" fmla="*/ 62 h 182"/>
                  <a:gd name="T20" fmla="*/ 88 w 286"/>
                  <a:gd name="T21" fmla="*/ 72 h 182"/>
                  <a:gd name="T22" fmla="*/ 106 w 286"/>
                  <a:gd name="T23" fmla="*/ 102 h 182"/>
                  <a:gd name="T24" fmla="*/ 104 w 286"/>
                  <a:gd name="T25" fmla="*/ 122 h 182"/>
                  <a:gd name="T26" fmla="*/ 98 w 286"/>
                  <a:gd name="T27" fmla="*/ 134 h 182"/>
                  <a:gd name="T28" fmla="*/ 122 w 286"/>
                  <a:gd name="T29" fmla="*/ 128 h 182"/>
                  <a:gd name="T30" fmla="*/ 140 w 286"/>
                  <a:gd name="T31" fmla="*/ 140 h 182"/>
                  <a:gd name="T32" fmla="*/ 168 w 286"/>
                  <a:gd name="T33" fmla="*/ 148 h 182"/>
                  <a:gd name="T34" fmla="*/ 174 w 286"/>
                  <a:gd name="T35" fmla="*/ 146 h 182"/>
                  <a:gd name="T36" fmla="*/ 168 w 286"/>
                  <a:gd name="T37" fmla="*/ 134 h 182"/>
                  <a:gd name="T38" fmla="*/ 178 w 286"/>
                  <a:gd name="T39" fmla="*/ 136 h 182"/>
                  <a:gd name="T40" fmla="*/ 186 w 286"/>
                  <a:gd name="T41" fmla="*/ 118 h 182"/>
                  <a:gd name="T42" fmla="*/ 202 w 286"/>
                  <a:gd name="T43" fmla="*/ 122 h 182"/>
                  <a:gd name="T44" fmla="*/ 214 w 286"/>
                  <a:gd name="T45" fmla="*/ 130 h 182"/>
                  <a:gd name="T46" fmla="*/ 244 w 286"/>
                  <a:gd name="T47" fmla="*/ 168 h 182"/>
                  <a:gd name="T48" fmla="*/ 262 w 286"/>
                  <a:gd name="T49" fmla="*/ 178 h 182"/>
                  <a:gd name="T50" fmla="*/ 284 w 286"/>
                  <a:gd name="T51" fmla="*/ 170 h 182"/>
                  <a:gd name="T52" fmla="*/ 268 w 286"/>
                  <a:gd name="T53" fmla="*/ 160 h 182"/>
                  <a:gd name="T54" fmla="*/ 256 w 286"/>
                  <a:gd name="T55" fmla="*/ 138 h 182"/>
                  <a:gd name="T56" fmla="*/ 250 w 286"/>
                  <a:gd name="T57" fmla="*/ 132 h 182"/>
                  <a:gd name="T58" fmla="*/ 248 w 286"/>
                  <a:gd name="T59" fmla="*/ 122 h 182"/>
                  <a:gd name="T60" fmla="*/ 236 w 286"/>
                  <a:gd name="T61" fmla="*/ 116 h 182"/>
                  <a:gd name="T62" fmla="*/ 240 w 286"/>
                  <a:gd name="T63" fmla="*/ 96 h 182"/>
                  <a:gd name="T64" fmla="*/ 220 w 286"/>
                  <a:gd name="T65" fmla="*/ 86 h 182"/>
                  <a:gd name="T66" fmla="*/ 210 w 286"/>
                  <a:gd name="T67" fmla="*/ 70 h 182"/>
                  <a:gd name="T68" fmla="*/ 190 w 286"/>
                  <a:gd name="T69" fmla="*/ 54 h 182"/>
                  <a:gd name="T70" fmla="*/ 168 w 286"/>
                  <a:gd name="T71" fmla="*/ 38 h 182"/>
                  <a:gd name="T72" fmla="*/ 156 w 286"/>
                  <a:gd name="T73" fmla="*/ 34 h 182"/>
                  <a:gd name="T74" fmla="*/ 120 w 286"/>
                  <a:gd name="T75" fmla="*/ 16 h 182"/>
                  <a:gd name="T76" fmla="*/ 102 w 286"/>
                  <a:gd name="T77" fmla="*/ 4 h 182"/>
                  <a:gd name="T78" fmla="*/ 96 w 286"/>
                  <a:gd name="T79" fmla="*/ 0 h 182"/>
                  <a:gd name="T80" fmla="*/ 70 w 286"/>
                  <a:gd name="T81" fmla="*/ 10 h 182"/>
                  <a:gd name="T82" fmla="*/ 56 w 286"/>
                  <a:gd name="T83" fmla="*/ 32 h 182"/>
                  <a:gd name="T84" fmla="*/ 46 w 286"/>
                  <a:gd name="T85" fmla="*/ 28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104" name="Freeform 24"/>
              <p:cNvSpPr>
                <a:spLocks/>
              </p:cNvSpPr>
              <p:nvPr userDrawn="1"/>
            </p:nvSpPr>
            <p:spPr bwMode="ltGray">
              <a:xfrm>
                <a:off x="2820" y="866"/>
                <a:ext cx="78" cy="64"/>
              </a:xfrm>
              <a:custGeom>
                <a:avLst/>
                <a:gdLst>
                  <a:gd name="T0" fmla="*/ 1 w 78"/>
                  <a:gd name="T1" fmla="*/ 58 h 78"/>
                  <a:gd name="T2" fmla="*/ 27 w 78"/>
                  <a:gd name="T3" fmla="*/ 60 h 78"/>
                  <a:gd name="T4" fmla="*/ 45 w 78"/>
                  <a:gd name="T5" fmla="*/ 48 h 78"/>
                  <a:gd name="T6" fmla="*/ 57 w 78"/>
                  <a:gd name="T7" fmla="*/ 30 h 78"/>
                  <a:gd name="T8" fmla="*/ 43 w 78"/>
                  <a:gd name="T9" fmla="*/ 14 h 78"/>
                  <a:gd name="T10" fmla="*/ 43 w 78"/>
                  <a:gd name="T11" fmla="*/ 4 h 78"/>
                  <a:gd name="T12" fmla="*/ 71 w 78"/>
                  <a:gd name="T13" fmla="*/ 26 h 78"/>
                  <a:gd name="T14" fmla="*/ 67 w 78"/>
                  <a:gd name="T15" fmla="*/ 54 h 78"/>
                  <a:gd name="T16" fmla="*/ 33 w 78"/>
                  <a:gd name="T17" fmla="*/ 78 h 78"/>
                  <a:gd name="T18" fmla="*/ 9 w 78"/>
                  <a:gd name="T19" fmla="*/ 66 h 78"/>
                  <a:gd name="T20" fmla="*/ 3 w 78"/>
                  <a:gd name="T21" fmla="*/ 62 h 78"/>
                  <a:gd name="T22" fmla="*/ 1 w 78"/>
                  <a:gd name="T23" fmla="*/ 5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105" name="Freeform 25"/>
              <p:cNvSpPr>
                <a:spLocks/>
              </p:cNvSpPr>
              <p:nvPr userDrawn="1"/>
            </p:nvSpPr>
            <p:spPr bwMode="ltGray">
              <a:xfrm>
                <a:off x="2984" y="732"/>
                <a:ext cx="19" cy="14"/>
              </a:xfrm>
              <a:custGeom>
                <a:avLst/>
                <a:gdLst>
                  <a:gd name="T0" fmla="*/ 3 w 17"/>
                  <a:gd name="T1" fmla="*/ 4 h 18"/>
                  <a:gd name="T2" fmla="*/ 3 w 17"/>
                  <a:gd name="T3" fmla="*/ 14 h 18"/>
                  <a:gd name="T4" fmla="*/ 3 w 17"/>
                  <a:gd name="T5" fmla="*/ 4 h 18"/>
                </a:gdLst>
                <a:ahLst/>
                <a:cxnLst>
                  <a:cxn ang="0">
                    <a:pos x="T0" y="T1"/>
                  </a:cxn>
                  <a:cxn ang="0">
                    <a:pos x="T2" y="T3"/>
                  </a:cxn>
                  <a:cxn ang="0">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106" name="Freeform 26"/>
              <p:cNvSpPr>
                <a:spLocks/>
              </p:cNvSpPr>
              <p:nvPr userDrawn="1"/>
            </p:nvSpPr>
            <p:spPr bwMode="ltGray">
              <a:xfrm>
                <a:off x="3083" y="830"/>
                <a:ext cx="26" cy="19"/>
              </a:xfrm>
              <a:custGeom>
                <a:avLst/>
                <a:gdLst>
                  <a:gd name="T0" fmla="*/ 8 w 26"/>
                  <a:gd name="T1" fmla="*/ 14 h 22"/>
                  <a:gd name="T2" fmla="*/ 14 w 26"/>
                  <a:gd name="T3" fmla="*/ 0 h 22"/>
                  <a:gd name="T4" fmla="*/ 14 w 26"/>
                  <a:gd name="T5" fmla="*/ 22 h 22"/>
                  <a:gd name="T6" fmla="*/ 8 w 26"/>
                  <a:gd name="T7" fmla="*/ 14 h 22"/>
                </a:gdLst>
                <a:ahLst/>
                <a:cxnLst>
                  <a:cxn ang="0">
                    <a:pos x="T0" y="T1"/>
                  </a:cxn>
                  <a:cxn ang="0">
                    <a:pos x="T2" y="T3"/>
                  </a:cxn>
                  <a:cxn ang="0">
                    <a:pos x="T4" y="T5"/>
                  </a:cxn>
                  <a:cxn ang="0">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107" name="Freeform 27"/>
              <p:cNvSpPr>
                <a:spLocks/>
              </p:cNvSpPr>
              <p:nvPr userDrawn="1"/>
            </p:nvSpPr>
            <p:spPr bwMode="ltGray">
              <a:xfrm>
                <a:off x="2766" y="610"/>
                <a:ext cx="19" cy="12"/>
              </a:xfrm>
              <a:custGeom>
                <a:avLst/>
                <a:gdLst>
                  <a:gd name="T0" fmla="*/ 7 w 20"/>
                  <a:gd name="T1" fmla="*/ 12 h 15"/>
                  <a:gd name="T2" fmla="*/ 17 w 20"/>
                  <a:gd name="T3" fmla="*/ 2 h 15"/>
                  <a:gd name="T4" fmla="*/ 9 w 20"/>
                  <a:gd name="T5" fmla="*/ 12 h 15"/>
                  <a:gd name="T6" fmla="*/ 7 w 20"/>
                  <a:gd name="T7" fmla="*/ 12 h 15"/>
                </a:gdLst>
                <a:ahLst/>
                <a:cxnLst>
                  <a:cxn ang="0">
                    <a:pos x="T0" y="T1"/>
                  </a:cxn>
                  <a:cxn ang="0">
                    <a:pos x="T2" y="T3"/>
                  </a:cxn>
                  <a:cxn ang="0">
                    <a:pos x="T4" y="T5"/>
                  </a:cxn>
                  <a:cxn ang="0">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108" name="Freeform 28"/>
              <p:cNvSpPr>
                <a:spLocks/>
              </p:cNvSpPr>
              <p:nvPr userDrawn="1"/>
            </p:nvSpPr>
            <p:spPr bwMode="ltGray">
              <a:xfrm>
                <a:off x="2600" y="712"/>
                <a:ext cx="19" cy="12"/>
              </a:xfrm>
              <a:custGeom>
                <a:avLst/>
                <a:gdLst>
                  <a:gd name="T0" fmla="*/ 7 w 20"/>
                  <a:gd name="T1" fmla="*/ 12 h 15"/>
                  <a:gd name="T2" fmla="*/ 15 w 20"/>
                  <a:gd name="T3" fmla="*/ 2 h 15"/>
                  <a:gd name="T4" fmla="*/ 15 w 20"/>
                  <a:gd name="T5" fmla="*/ 14 h 15"/>
                  <a:gd name="T6" fmla="*/ 7 w 20"/>
                  <a:gd name="T7" fmla="*/ 12 h 15"/>
                </a:gdLst>
                <a:ahLst/>
                <a:cxnLst>
                  <a:cxn ang="0">
                    <a:pos x="T0" y="T1"/>
                  </a:cxn>
                  <a:cxn ang="0">
                    <a:pos x="T2" y="T3"/>
                  </a:cxn>
                  <a:cxn ang="0">
                    <a:pos x="T4" y="T5"/>
                  </a:cxn>
                  <a:cxn ang="0">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109" name="Freeform 29"/>
              <p:cNvSpPr>
                <a:spLocks/>
              </p:cNvSpPr>
              <p:nvPr userDrawn="1"/>
            </p:nvSpPr>
            <p:spPr bwMode="ltGray">
              <a:xfrm>
                <a:off x="2417" y="680"/>
                <a:ext cx="80" cy="66"/>
              </a:xfrm>
              <a:custGeom>
                <a:avLst/>
                <a:gdLst>
                  <a:gd name="T0" fmla="*/ 0 w 80"/>
                  <a:gd name="T1" fmla="*/ 50 h 80"/>
                  <a:gd name="T2" fmla="*/ 14 w 80"/>
                  <a:gd name="T3" fmla="*/ 24 h 80"/>
                  <a:gd name="T4" fmla="*/ 26 w 80"/>
                  <a:gd name="T5" fmla="*/ 20 h 80"/>
                  <a:gd name="T6" fmla="*/ 48 w 80"/>
                  <a:gd name="T7" fmla="*/ 18 h 80"/>
                  <a:gd name="T8" fmla="*/ 58 w 80"/>
                  <a:gd name="T9" fmla="*/ 0 h 80"/>
                  <a:gd name="T10" fmla="*/ 80 w 80"/>
                  <a:gd name="T11" fmla="*/ 40 h 80"/>
                  <a:gd name="T12" fmla="*/ 70 w 80"/>
                  <a:gd name="T13" fmla="*/ 56 h 80"/>
                  <a:gd name="T14" fmla="*/ 54 w 80"/>
                  <a:gd name="T15" fmla="*/ 62 h 80"/>
                  <a:gd name="T16" fmla="*/ 48 w 80"/>
                  <a:gd name="T17" fmla="*/ 80 h 80"/>
                  <a:gd name="T18" fmla="*/ 32 w 80"/>
                  <a:gd name="T19" fmla="*/ 68 h 80"/>
                  <a:gd name="T20" fmla="*/ 38 w 80"/>
                  <a:gd name="T21" fmla="*/ 52 h 80"/>
                  <a:gd name="T22" fmla="*/ 30 w 80"/>
                  <a:gd name="T23" fmla="*/ 28 h 80"/>
                  <a:gd name="T24" fmla="*/ 20 w 80"/>
                  <a:gd name="T25" fmla="*/ 48 h 80"/>
                  <a:gd name="T26" fmla="*/ 8 w 80"/>
                  <a:gd name="T27" fmla="*/ 56 h 80"/>
                  <a:gd name="T28" fmla="*/ 0 w 80"/>
                  <a:gd name="T29" fmla="*/ 5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110" name="Freeform 30"/>
              <p:cNvSpPr>
                <a:spLocks/>
              </p:cNvSpPr>
              <p:nvPr userDrawn="1"/>
            </p:nvSpPr>
            <p:spPr bwMode="ltGray">
              <a:xfrm>
                <a:off x="2391" y="541"/>
                <a:ext cx="94" cy="142"/>
              </a:xfrm>
              <a:custGeom>
                <a:avLst/>
                <a:gdLst>
                  <a:gd name="T0" fmla="*/ 14 w 94"/>
                  <a:gd name="T1" fmla="*/ 96 h 174"/>
                  <a:gd name="T2" fmla="*/ 26 w 94"/>
                  <a:gd name="T3" fmla="*/ 128 h 174"/>
                  <a:gd name="T4" fmla="*/ 32 w 94"/>
                  <a:gd name="T5" fmla="*/ 108 h 174"/>
                  <a:gd name="T6" fmla="*/ 52 w 94"/>
                  <a:gd name="T7" fmla="*/ 100 h 174"/>
                  <a:gd name="T8" fmla="*/ 46 w 94"/>
                  <a:gd name="T9" fmla="*/ 124 h 174"/>
                  <a:gd name="T10" fmla="*/ 66 w 94"/>
                  <a:gd name="T11" fmla="*/ 126 h 174"/>
                  <a:gd name="T12" fmla="*/ 76 w 94"/>
                  <a:gd name="T13" fmla="*/ 142 h 174"/>
                  <a:gd name="T14" fmla="*/ 58 w 94"/>
                  <a:gd name="T15" fmla="*/ 148 h 174"/>
                  <a:gd name="T16" fmla="*/ 74 w 94"/>
                  <a:gd name="T17" fmla="*/ 174 h 174"/>
                  <a:gd name="T18" fmla="*/ 84 w 94"/>
                  <a:gd name="T19" fmla="*/ 154 h 174"/>
                  <a:gd name="T20" fmla="*/ 82 w 94"/>
                  <a:gd name="T21" fmla="*/ 112 h 174"/>
                  <a:gd name="T22" fmla="*/ 60 w 94"/>
                  <a:gd name="T23" fmla="*/ 106 h 174"/>
                  <a:gd name="T24" fmla="*/ 50 w 94"/>
                  <a:gd name="T25" fmla="*/ 82 h 174"/>
                  <a:gd name="T26" fmla="*/ 34 w 94"/>
                  <a:gd name="T27" fmla="*/ 82 h 174"/>
                  <a:gd name="T28" fmla="*/ 30 w 94"/>
                  <a:gd name="T29" fmla="*/ 70 h 174"/>
                  <a:gd name="T30" fmla="*/ 42 w 94"/>
                  <a:gd name="T31" fmla="*/ 42 h 174"/>
                  <a:gd name="T32" fmla="*/ 30 w 94"/>
                  <a:gd name="T33" fmla="*/ 0 h 174"/>
                  <a:gd name="T34" fmla="*/ 18 w 94"/>
                  <a:gd name="T35" fmla="*/ 22 h 174"/>
                  <a:gd name="T36" fmla="*/ 4 w 94"/>
                  <a:gd name="T37" fmla="*/ 46 h 174"/>
                  <a:gd name="T38" fmla="*/ 14 w 94"/>
                  <a:gd name="T39" fmla="*/ 76 h 174"/>
                  <a:gd name="T40" fmla="*/ 14 w 94"/>
                  <a:gd name="T41" fmla="*/ 9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111" name="Freeform 31"/>
              <p:cNvSpPr>
                <a:spLocks/>
              </p:cNvSpPr>
              <p:nvPr userDrawn="1"/>
            </p:nvSpPr>
            <p:spPr bwMode="ltGray">
              <a:xfrm>
                <a:off x="2415" y="644"/>
                <a:ext cx="32" cy="41"/>
              </a:xfrm>
              <a:custGeom>
                <a:avLst/>
                <a:gdLst>
                  <a:gd name="T0" fmla="*/ 6 w 32"/>
                  <a:gd name="T1" fmla="*/ 24 h 50"/>
                  <a:gd name="T2" fmla="*/ 12 w 32"/>
                  <a:gd name="T3" fmla="*/ 0 h 50"/>
                  <a:gd name="T4" fmla="*/ 20 w 32"/>
                  <a:gd name="T5" fmla="*/ 16 h 50"/>
                  <a:gd name="T6" fmla="*/ 22 w 32"/>
                  <a:gd name="T7" fmla="*/ 24 h 50"/>
                  <a:gd name="T8" fmla="*/ 28 w 32"/>
                  <a:gd name="T9" fmla="*/ 26 h 50"/>
                  <a:gd name="T10" fmla="*/ 32 w 32"/>
                  <a:gd name="T11" fmla="*/ 38 h 50"/>
                  <a:gd name="T12" fmla="*/ 18 w 32"/>
                  <a:gd name="T13" fmla="*/ 50 h 50"/>
                  <a:gd name="T14" fmla="*/ 6 w 32"/>
                  <a:gd name="T15" fmla="*/ 24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112" name="Freeform 32"/>
              <p:cNvSpPr>
                <a:spLocks/>
              </p:cNvSpPr>
              <p:nvPr userDrawn="1"/>
            </p:nvSpPr>
            <p:spPr bwMode="ltGray">
              <a:xfrm>
                <a:off x="2349" y="654"/>
                <a:ext cx="45" cy="41"/>
              </a:xfrm>
              <a:custGeom>
                <a:avLst/>
                <a:gdLst>
                  <a:gd name="T0" fmla="*/ 0 w 43"/>
                  <a:gd name="T1" fmla="*/ 44 h 50"/>
                  <a:gd name="T2" fmla="*/ 22 w 43"/>
                  <a:gd name="T3" fmla="*/ 20 h 50"/>
                  <a:gd name="T4" fmla="*/ 36 w 43"/>
                  <a:gd name="T5" fmla="*/ 0 h 50"/>
                  <a:gd name="T6" fmla="*/ 24 w 43"/>
                  <a:gd name="T7" fmla="*/ 28 h 50"/>
                  <a:gd name="T8" fmla="*/ 2 w 43"/>
                  <a:gd name="T9" fmla="*/ 50 h 50"/>
                  <a:gd name="T10" fmla="*/ 0 w 43"/>
                  <a:gd name="T11" fmla="*/ 44 h 50"/>
                </a:gdLst>
                <a:ahLst/>
                <a:cxnLst>
                  <a:cxn ang="0">
                    <a:pos x="T0" y="T1"/>
                  </a:cxn>
                  <a:cxn ang="0">
                    <a:pos x="T2" y="T3"/>
                  </a:cxn>
                  <a:cxn ang="0">
                    <a:pos x="T4" y="T5"/>
                  </a:cxn>
                  <a:cxn ang="0">
                    <a:pos x="T6" y="T7"/>
                  </a:cxn>
                  <a:cxn ang="0">
                    <a:pos x="T8" y="T9"/>
                  </a:cxn>
                  <a:cxn ang="0">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113" name="Freeform 33"/>
              <p:cNvSpPr>
                <a:spLocks/>
              </p:cNvSpPr>
              <p:nvPr userDrawn="1"/>
            </p:nvSpPr>
            <p:spPr bwMode="ltGray">
              <a:xfrm>
                <a:off x="4808" y="597"/>
                <a:ext cx="701" cy="438"/>
              </a:xfrm>
              <a:custGeom>
                <a:avLst/>
                <a:gdLst>
                  <a:gd name="T0" fmla="*/ 21 w 471"/>
                  <a:gd name="T1" fmla="*/ 280 h 281"/>
                  <a:gd name="T2" fmla="*/ 24 w 471"/>
                  <a:gd name="T3" fmla="*/ 250 h 281"/>
                  <a:gd name="T4" fmla="*/ 22 w 471"/>
                  <a:gd name="T5" fmla="*/ 245 h 281"/>
                  <a:gd name="T6" fmla="*/ 16 w 471"/>
                  <a:gd name="T7" fmla="*/ 218 h 281"/>
                  <a:gd name="T8" fmla="*/ 4 w 471"/>
                  <a:gd name="T9" fmla="*/ 215 h 281"/>
                  <a:gd name="T10" fmla="*/ 0 w 471"/>
                  <a:gd name="T11" fmla="*/ 191 h 281"/>
                  <a:gd name="T12" fmla="*/ 12 w 471"/>
                  <a:gd name="T13" fmla="*/ 180 h 281"/>
                  <a:gd name="T14" fmla="*/ 6 w 471"/>
                  <a:gd name="T15" fmla="*/ 165 h 281"/>
                  <a:gd name="T16" fmla="*/ 2 w 471"/>
                  <a:gd name="T17" fmla="*/ 160 h 281"/>
                  <a:gd name="T18" fmla="*/ 28 w 471"/>
                  <a:gd name="T19" fmla="*/ 120 h 281"/>
                  <a:gd name="T20" fmla="*/ 44 w 471"/>
                  <a:gd name="T21" fmla="*/ 96 h 281"/>
                  <a:gd name="T22" fmla="*/ 42 w 471"/>
                  <a:gd name="T23" fmla="*/ 70 h 281"/>
                  <a:gd name="T24" fmla="*/ 24 w 471"/>
                  <a:gd name="T25" fmla="*/ 43 h 281"/>
                  <a:gd name="T26" fmla="*/ 20 w 471"/>
                  <a:gd name="T27" fmla="*/ 32 h 281"/>
                  <a:gd name="T28" fmla="*/ 26 w 471"/>
                  <a:gd name="T29" fmla="*/ 36 h 281"/>
                  <a:gd name="T30" fmla="*/ 48 w 471"/>
                  <a:gd name="T31" fmla="*/ 35 h 281"/>
                  <a:gd name="T32" fmla="*/ 64 w 471"/>
                  <a:gd name="T33" fmla="*/ 11 h 281"/>
                  <a:gd name="T34" fmla="*/ 82 w 471"/>
                  <a:gd name="T35" fmla="*/ 0 h 281"/>
                  <a:gd name="T36" fmla="*/ 88 w 471"/>
                  <a:gd name="T37" fmla="*/ 2 h 281"/>
                  <a:gd name="T38" fmla="*/ 92 w 471"/>
                  <a:gd name="T39" fmla="*/ 9 h 281"/>
                  <a:gd name="T40" fmla="*/ 98 w 471"/>
                  <a:gd name="T41" fmla="*/ 5 h 281"/>
                  <a:gd name="T42" fmla="*/ 110 w 471"/>
                  <a:gd name="T43" fmla="*/ 8 h 281"/>
                  <a:gd name="T44" fmla="*/ 116 w 471"/>
                  <a:gd name="T45" fmla="*/ 9 h 281"/>
                  <a:gd name="T46" fmla="*/ 141 w 471"/>
                  <a:gd name="T47" fmla="*/ 14 h 281"/>
                  <a:gd name="T48" fmla="*/ 155 w 471"/>
                  <a:gd name="T49" fmla="*/ 24 h 281"/>
                  <a:gd name="T50" fmla="*/ 167 w 471"/>
                  <a:gd name="T51" fmla="*/ 17 h 281"/>
                  <a:gd name="T52" fmla="*/ 173 w 471"/>
                  <a:gd name="T53" fmla="*/ 14 h 281"/>
                  <a:gd name="T54" fmla="*/ 195 w 471"/>
                  <a:gd name="T55" fmla="*/ 14 h 281"/>
                  <a:gd name="T56" fmla="*/ 211 w 471"/>
                  <a:gd name="T57" fmla="*/ 32 h 281"/>
                  <a:gd name="T58" fmla="*/ 231 w 471"/>
                  <a:gd name="T59" fmla="*/ 59 h 281"/>
                  <a:gd name="T60" fmla="*/ 245 w 471"/>
                  <a:gd name="T61" fmla="*/ 70 h 281"/>
                  <a:gd name="T62" fmla="*/ 257 w 471"/>
                  <a:gd name="T63" fmla="*/ 68 h 281"/>
                  <a:gd name="T64" fmla="*/ 270 w 471"/>
                  <a:gd name="T65" fmla="*/ 65 h 281"/>
                  <a:gd name="T66" fmla="*/ 290 w 471"/>
                  <a:gd name="T67" fmla="*/ 71 h 281"/>
                  <a:gd name="T68" fmla="*/ 300 w 471"/>
                  <a:gd name="T69" fmla="*/ 81 h 281"/>
                  <a:gd name="T70" fmla="*/ 308 w 471"/>
                  <a:gd name="T71" fmla="*/ 90 h 281"/>
                  <a:gd name="T72" fmla="*/ 318 w 471"/>
                  <a:gd name="T73" fmla="*/ 111 h 281"/>
                  <a:gd name="T74" fmla="*/ 322 w 471"/>
                  <a:gd name="T75" fmla="*/ 120 h 281"/>
                  <a:gd name="T76" fmla="*/ 324 w 471"/>
                  <a:gd name="T77" fmla="*/ 125 h 281"/>
                  <a:gd name="T78" fmla="*/ 310 w 471"/>
                  <a:gd name="T79" fmla="*/ 142 h 281"/>
                  <a:gd name="T80" fmla="*/ 322 w 471"/>
                  <a:gd name="T81" fmla="*/ 141 h 281"/>
                  <a:gd name="T82" fmla="*/ 342 w 471"/>
                  <a:gd name="T83" fmla="*/ 155 h 281"/>
                  <a:gd name="T84" fmla="*/ 364 w 471"/>
                  <a:gd name="T85" fmla="*/ 157 h 281"/>
                  <a:gd name="T86" fmla="*/ 380 w 471"/>
                  <a:gd name="T87" fmla="*/ 168 h 281"/>
                  <a:gd name="T88" fmla="*/ 382 w 471"/>
                  <a:gd name="T89" fmla="*/ 172 h 281"/>
                  <a:gd name="T90" fmla="*/ 382 w 471"/>
                  <a:gd name="T91" fmla="*/ 176 h 281"/>
                  <a:gd name="T92" fmla="*/ 394 w 471"/>
                  <a:gd name="T93" fmla="*/ 172 h 281"/>
                  <a:gd name="T94" fmla="*/ 400 w 471"/>
                  <a:gd name="T95" fmla="*/ 171 h 281"/>
                  <a:gd name="T96" fmla="*/ 439 w 471"/>
                  <a:gd name="T97" fmla="*/ 185 h 281"/>
                  <a:gd name="T98" fmla="*/ 447 w 471"/>
                  <a:gd name="T99" fmla="*/ 199 h 281"/>
                  <a:gd name="T100" fmla="*/ 465 w 471"/>
                  <a:gd name="T101" fmla="*/ 201 h 281"/>
                  <a:gd name="T102" fmla="*/ 471 w 471"/>
                  <a:gd name="T103" fmla="*/ 215 h 281"/>
                  <a:gd name="T104" fmla="*/ 451 w 471"/>
                  <a:gd name="T105" fmla="*/ 258 h 281"/>
                  <a:gd name="T106" fmla="*/ 435 w 471"/>
                  <a:gd name="T107"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114" name="Freeform 34"/>
              <p:cNvSpPr>
                <a:spLocks/>
              </p:cNvSpPr>
              <p:nvPr userDrawn="1"/>
            </p:nvSpPr>
            <p:spPr bwMode="ltGray">
              <a:xfrm>
                <a:off x="3880" y="-7"/>
                <a:ext cx="984" cy="692"/>
              </a:xfrm>
              <a:custGeom>
                <a:avLst/>
                <a:gdLst>
                  <a:gd name="T0" fmla="*/ 406 w 984"/>
                  <a:gd name="T1" fmla="*/ 6 h 844"/>
                  <a:gd name="T2" fmla="*/ 502 w 984"/>
                  <a:gd name="T3" fmla="*/ 34 h 844"/>
                  <a:gd name="T4" fmla="*/ 550 w 984"/>
                  <a:gd name="T5" fmla="*/ 38 h 844"/>
                  <a:gd name="T6" fmla="*/ 578 w 984"/>
                  <a:gd name="T7" fmla="*/ 130 h 844"/>
                  <a:gd name="T8" fmla="*/ 586 w 984"/>
                  <a:gd name="T9" fmla="*/ 90 h 844"/>
                  <a:gd name="T10" fmla="*/ 606 w 984"/>
                  <a:gd name="T11" fmla="*/ 70 h 844"/>
                  <a:gd name="T12" fmla="*/ 642 w 984"/>
                  <a:gd name="T13" fmla="*/ 126 h 844"/>
                  <a:gd name="T14" fmla="*/ 682 w 984"/>
                  <a:gd name="T15" fmla="*/ 98 h 844"/>
                  <a:gd name="T16" fmla="*/ 706 w 984"/>
                  <a:gd name="T17" fmla="*/ 86 h 844"/>
                  <a:gd name="T18" fmla="*/ 762 w 984"/>
                  <a:gd name="T19" fmla="*/ 2 h 844"/>
                  <a:gd name="T20" fmla="*/ 798 w 984"/>
                  <a:gd name="T21" fmla="*/ 70 h 844"/>
                  <a:gd name="T22" fmla="*/ 798 w 984"/>
                  <a:gd name="T23" fmla="*/ 130 h 844"/>
                  <a:gd name="T24" fmla="*/ 790 w 984"/>
                  <a:gd name="T25" fmla="*/ 158 h 844"/>
                  <a:gd name="T26" fmla="*/ 766 w 984"/>
                  <a:gd name="T27" fmla="*/ 162 h 844"/>
                  <a:gd name="T28" fmla="*/ 762 w 984"/>
                  <a:gd name="T29" fmla="*/ 186 h 844"/>
                  <a:gd name="T30" fmla="*/ 802 w 984"/>
                  <a:gd name="T31" fmla="*/ 226 h 844"/>
                  <a:gd name="T32" fmla="*/ 786 w 984"/>
                  <a:gd name="T33" fmla="*/ 322 h 844"/>
                  <a:gd name="T34" fmla="*/ 830 w 984"/>
                  <a:gd name="T35" fmla="*/ 414 h 844"/>
                  <a:gd name="T36" fmla="*/ 854 w 984"/>
                  <a:gd name="T37" fmla="*/ 450 h 844"/>
                  <a:gd name="T38" fmla="*/ 830 w 984"/>
                  <a:gd name="T39" fmla="*/ 450 h 844"/>
                  <a:gd name="T40" fmla="*/ 746 w 984"/>
                  <a:gd name="T41" fmla="*/ 378 h 844"/>
                  <a:gd name="T42" fmla="*/ 678 w 984"/>
                  <a:gd name="T43" fmla="*/ 402 h 844"/>
                  <a:gd name="T44" fmla="*/ 590 w 984"/>
                  <a:gd name="T45" fmla="*/ 442 h 844"/>
                  <a:gd name="T46" fmla="*/ 642 w 984"/>
                  <a:gd name="T47" fmla="*/ 578 h 844"/>
                  <a:gd name="T48" fmla="*/ 710 w 984"/>
                  <a:gd name="T49" fmla="*/ 610 h 844"/>
                  <a:gd name="T50" fmla="*/ 738 w 984"/>
                  <a:gd name="T51" fmla="*/ 550 h 844"/>
                  <a:gd name="T52" fmla="*/ 774 w 984"/>
                  <a:gd name="T53" fmla="*/ 570 h 844"/>
                  <a:gd name="T54" fmla="*/ 766 w 984"/>
                  <a:gd name="T55" fmla="*/ 630 h 844"/>
                  <a:gd name="T56" fmla="*/ 802 w 984"/>
                  <a:gd name="T57" fmla="*/ 670 h 844"/>
                  <a:gd name="T58" fmla="*/ 838 w 984"/>
                  <a:gd name="T59" fmla="*/ 658 h 844"/>
                  <a:gd name="T60" fmla="*/ 922 w 984"/>
                  <a:gd name="T61" fmla="*/ 806 h 844"/>
                  <a:gd name="T62" fmla="*/ 942 w 984"/>
                  <a:gd name="T63" fmla="*/ 826 h 844"/>
                  <a:gd name="T64" fmla="*/ 874 w 984"/>
                  <a:gd name="T65" fmla="*/ 810 h 844"/>
                  <a:gd name="T66" fmla="*/ 830 w 984"/>
                  <a:gd name="T67" fmla="*/ 758 h 844"/>
                  <a:gd name="T68" fmla="*/ 778 w 984"/>
                  <a:gd name="T69" fmla="*/ 710 h 844"/>
                  <a:gd name="T70" fmla="*/ 702 w 984"/>
                  <a:gd name="T71" fmla="*/ 662 h 844"/>
                  <a:gd name="T72" fmla="*/ 614 w 984"/>
                  <a:gd name="T73" fmla="*/ 646 h 844"/>
                  <a:gd name="T74" fmla="*/ 506 w 984"/>
                  <a:gd name="T75" fmla="*/ 594 h 844"/>
                  <a:gd name="T76" fmla="*/ 462 w 984"/>
                  <a:gd name="T77" fmla="*/ 506 h 844"/>
                  <a:gd name="T78" fmla="*/ 430 w 984"/>
                  <a:gd name="T79" fmla="*/ 462 h 844"/>
                  <a:gd name="T80" fmla="*/ 382 w 984"/>
                  <a:gd name="T81" fmla="*/ 430 h 844"/>
                  <a:gd name="T82" fmla="*/ 342 w 984"/>
                  <a:gd name="T83" fmla="*/ 370 h 844"/>
                  <a:gd name="T84" fmla="*/ 354 w 984"/>
                  <a:gd name="T85" fmla="*/ 414 h 844"/>
                  <a:gd name="T86" fmla="*/ 418 w 984"/>
                  <a:gd name="T87" fmla="*/ 494 h 844"/>
                  <a:gd name="T88" fmla="*/ 422 w 984"/>
                  <a:gd name="T89" fmla="*/ 526 h 844"/>
                  <a:gd name="T90" fmla="*/ 394 w 984"/>
                  <a:gd name="T91" fmla="*/ 498 h 844"/>
                  <a:gd name="T92" fmla="*/ 354 w 984"/>
                  <a:gd name="T93" fmla="*/ 466 h 844"/>
                  <a:gd name="T94" fmla="*/ 314 w 984"/>
                  <a:gd name="T95" fmla="*/ 402 h 844"/>
                  <a:gd name="T96" fmla="*/ 266 w 984"/>
                  <a:gd name="T97" fmla="*/ 346 h 844"/>
                  <a:gd name="T98" fmla="*/ 210 w 984"/>
                  <a:gd name="T99" fmla="*/ 314 h 844"/>
                  <a:gd name="T100" fmla="*/ 154 w 984"/>
                  <a:gd name="T101" fmla="*/ 238 h 844"/>
                  <a:gd name="T102" fmla="*/ 66 w 984"/>
                  <a:gd name="T103" fmla="*/ 66 h 844"/>
                  <a:gd name="T104" fmla="*/ 34 w 984"/>
                  <a:gd name="T105" fmla="*/ 38 h 844"/>
                  <a:gd name="T106" fmla="*/ 46 w 984"/>
                  <a:gd name="T107" fmla="*/ 22 h 844"/>
                  <a:gd name="T108" fmla="*/ 102 w 984"/>
                  <a:gd name="T109" fmla="*/ 70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115" name="Freeform 35"/>
              <p:cNvSpPr>
                <a:spLocks/>
              </p:cNvSpPr>
              <p:nvPr userDrawn="1"/>
            </p:nvSpPr>
            <p:spPr bwMode="ltGray">
              <a:xfrm>
                <a:off x="3577" y="490"/>
                <a:ext cx="36" cy="39"/>
              </a:xfrm>
              <a:custGeom>
                <a:avLst/>
                <a:gdLst>
                  <a:gd name="T0" fmla="*/ 6 w 36"/>
                  <a:gd name="T1" fmla="*/ 28 h 48"/>
                  <a:gd name="T2" fmla="*/ 10 w 36"/>
                  <a:gd name="T3" fmla="*/ 48 h 48"/>
                  <a:gd name="T4" fmla="*/ 6 w 36"/>
                  <a:gd name="T5" fmla="*/ 28 h 48"/>
                </a:gdLst>
                <a:ahLst/>
                <a:cxnLst>
                  <a:cxn ang="0">
                    <a:pos x="T0" y="T1"/>
                  </a:cxn>
                  <a:cxn ang="0">
                    <a:pos x="T2" y="T3"/>
                  </a:cxn>
                  <a:cxn ang="0">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116" name="Freeform 36"/>
              <p:cNvSpPr>
                <a:spLocks/>
              </p:cNvSpPr>
              <p:nvPr userDrawn="1"/>
            </p:nvSpPr>
            <p:spPr bwMode="ltGray">
              <a:xfrm>
                <a:off x="3549" y="475"/>
                <a:ext cx="38" cy="29"/>
              </a:xfrm>
              <a:custGeom>
                <a:avLst/>
                <a:gdLst>
                  <a:gd name="T0" fmla="*/ 0 w 36"/>
                  <a:gd name="T1" fmla="*/ 5 h 37"/>
                  <a:gd name="T2" fmla="*/ 12 w 36"/>
                  <a:gd name="T3" fmla="*/ 1 h 37"/>
                  <a:gd name="T4" fmla="*/ 36 w 36"/>
                  <a:gd name="T5" fmla="*/ 17 h 37"/>
                  <a:gd name="T6" fmla="*/ 8 w 36"/>
                  <a:gd name="T7" fmla="*/ 17 h 37"/>
                  <a:gd name="T8" fmla="*/ 0 w 36"/>
                  <a:gd name="T9" fmla="*/ 5 h 37"/>
                </a:gdLst>
                <a:ahLst/>
                <a:cxnLst>
                  <a:cxn ang="0">
                    <a:pos x="T0" y="T1"/>
                  </a:cxn>
                  <a:cxn ang="0">
                    <a:pos x="T2" y="T3"/>
                  </a:cxn>
                  <a:cxn ang="0">
                    <a:pos x="T4" y="T5"/>
                  </a:cxn>
                  <a:cxn ang="0">
                    <a:pos x="T6" y="T7"/>
                  </a:cxn>
                  <a:cxn ang="0">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117" name="Freeform 37"/>
              <p:cNvSpPr>
                <a:spLocks/>
              </p:cNvSpPr>
              <p:nvPr userDrawn="1"/>
            </p:nvSpPr>
            <p:spPr bwMode="ltGray">
              <a:xfrm>
                <a:off x="4686" y="394"/>
                <a:ext cx="171" cy="81"/>
              </a:xfrm>
              <a:custGeom>
                <a:avLst/>
                <a:gdLst>
                  <a:gd name="T0" fmla="*/ 0 w 170"/>
                  <a:gd name="T1" fmla="*/ 49 h 96"/>
                  <a:gd name="T2" fmla="*/ 28 w 170"/>
                  <a:gd name="T3" fmla="*/ 25 h 96"/>
                  <a:gd name="T4" fmla="*/ 56 w 170"/>
                  <a:gd name="T5" fmla="*/ 21 h 96"/>
                  <a:gd name="T6" fmla="*/ 80 w 170"/>
                  <a:gd name="T7" fmla="*/ 9 h 96"/>
                  <a:gd name="T8" fmla="*/ 64 w 170"/>
                  <a:gd name="T9" fmla="*/ 25 h 96"/>
                  <a:gd name="T10" fmla="*/ 124 w 170"/>
                  <a:gd name="T11" fmla="*/ 49 h 96"/>
                  <a:gd name="T12" fmla="*/ 160 w 170"/>
                  <a:gd name="T13" fmla="*/ 65 h 96"/>
                  <a:gd name="T14" fmla="*/ 116 w 170"/>
                  <a:gd name="T15" fmla="*/ 77 h 96"/>
                  <a:gd name="T16" fmla="*/ 88 w 170"/>
                  <a:gd name="T17" fmla="*/ 57 h 96"/>
                  <a:gd name="T18" fmla="*/ 76 w 170"/>
                  <a:gd name="T19" fmla="*/ 53 h 96"/>
                  <a:gd name="T20" fmla="*/ 24 w 170"/>
                  <a:gd name="T21" fmla="*/ 41 h 96"/>
                  <a:gd name="T22" fmla="*/ 0 w 170"/>
                  <a:gd name="T23" fmla="*/ 4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118" name="Freeform 38"/>
              <p:cNvSpPr>
                <a:spLocks/>
              </p:cNvSpPr>
              <p:nvPr userDrawn="1"/>
            </p:nvSpPr>
            <p:spPr bwMode="ltGray">
              <a:xfrm>
                <a:off x="4867" y="460"/>
                <a:ext cx="138" cy="37"/>
              </a:xfrm>
              <a:custGeom>
                <a:avLst/>
                <a:gdLst>
                  <a:gd name="T0" fmla="*/ 0 w 138"/>
                  <a:gd name="T1" fmla="*/ 0 h 44"/>
                  <a:gd name="T2" fmla="*/ 52 w 138"/>
                  <a:gd name="T3" fmla="*/ 4 h 44"/>
                  <a:gd name="T4" fmla="*/ 88 w 138"/>
                  <a:gd name="T5" fmla="*/ 24 h 44"/>
                  <a:gd name="T6" fmla="*/ 112 w 138"/>
                  <a:gd name="T7" fmla="*/ 20 h 44"/>
                  <a:gd name="T8" fmla="*/ 108 w 138"/>
                  <a:gd name="T9" fmla="*/ 44 h 44"/>
                  <a:gd name="T10" fmla="*/ 64 w 138"/>
                  <a:gd name="T11" fmla="*/ 40 h 44"/>
                  <a:gd name="T12" fmla="*/ 0 w 138"/>
                  <a:gd name="T13" fmla="*/ 36 h 44"/>
                  <a:gd name="T14" fmla="*/ 28 w 138"/>
                  <a:gd name="T15" fmla="*/ 20 h 44"/>
                  <a:gd name="T16" fmla="*/ 0 w 138"/>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119" name="Freeform 39"/>
              <p:cNvSpPr>
                <a:spLocks/>
              </p:cNvSpPr>
              <p:nvPr userDrawn="1"/>
            </p:nvSpPr>
            <p:spPr bwMode="ltGray">
              <a:xfrm>
                <a:off x="4794" y="480"/>
                <a:ext cx="56" cy="34"/>
              </a:xfrm>
              <a:custGeom>
                <a:avLst/>
                <a:gdLst>
                  <a:gd name="T0" fmla="*/ 17 w 57"/>
                  <a:gd name="T1" fmla="*/ 25 h 42"/>
                  <a:gd name="T2" fmla="*/ 37 w 57"/>
                  <a:gd name="T3" fmla="*/ 13 h 42"/>
                  <a:gd name="T4" fmla="*/ 17 w 57"/>
                  <a:gd name="T5" fmla="*/ 25 h 42"/>
                </a:gdLst>
                <a:ahLst/>
                <a:cxnLst>
                  <a:cxn ang="0">
                    <a:pos x="T0" y="T1"/>
                  </a:cxn>
                  <a:cxn ang="0">
                    <a:pos x="T2" y="T3"/>
                  </a:cxn>
                  <a:cxn ang="0">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120" name="Freeform 40"/>
              <p:cNvSpPr>
                <a:spLocks/>
              </p:cNvSpPr>
              <p:nvPr userDrawn="1"/>
            </p:nvSpPr>
            <p:spPr bwMode="ltGray">
              <a:xfrm>
                <a:off x="4757" y="375"/>
                <a:ext cx="37" cy="44"/>
              </a:xfrm>
              <a:custGeom>
                <a:avLst/>
                <a:gdLst>
                  <a:gd name="T0" fmla="*/ 19 w 39"/>
                  <a:gd name="T1" fmla="*/ 32 h 52"/>
                  <a:gd name="T2" fmla="*/ 19 w 39"/>
                  <a:gd name="T3" fmla="*/ 0 h 52"/>
                  <a:gd name="T4" fmla="*/ 19 w 39"/>
                  <a:gd name="T5" fmla="*/ 32 h 52"/>
                </a:gdLst>
                <a:ahLst/>
                <a:cxnLst>
                  <a:cxn ang="0">
                    <a:pos x="T0" y="T1"/>
                  </a:cxn>
                  <a:cxn ang="0">
                    <a:pos x="T2" y="T3"/>
                  </a:cxn>
                  <a:cxn ang="0">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121" name="Freeform 41"/>
              <p:cNvSpPr>
                <a:spLocks/>
              </p:cNvSpPr>
              <p:nvPr userDrawn="1"/>
            </p:nvSpPr>
            <p:spPr bwMode="ltGray">
              <a:xfrm>
                <a:off x="5054" y="507"/>
                <a:ext cx="45" cy="66"/>
              </a:xfrm>
              <a:custGeom>
                <a:avLst/>
                <a:gdLst>
                  <a:gd name="T0" fmla="*/ 4 w 44"/>
                  <a:gd name="T1" fmla="*/ 9 h 80"/>
                  <a:gd name="T2" fmla="*/ 20 w 44"/>
                  <a:gd name="T3" fmla="*/ 33 h 80"/>
                  <a:gd name="T4" fmla="*/ 24 w 44"/>
                  <a:gd name="T5" fmla="*/ 49 h 80"/>
                  <a:gd name="T6" fmla="*/ 36 w 44"/>
                  <a:gd name="T7" fmla="*/ 53 h 80"/>
                  <a:gd name="T8" fmla="*/ 24 w 44"/>
                  <a:gd name="T9" fmla="*/ 73 h 80"/>
                  <a:gd name="T10" fmla="*/ 0 w 44"/>
                  <a:gd name="T11" fmla="*/ 21 h 80"/>
                  <a:gd name="T12" fmla="*/ 4 w 44"/>
                  <a:gd name="T13" fmla="*/ 9 h 80"/>
                </a:gdLst>
                <a:ahLst/>
                <a:cxnLst>
                  <a:cxn ang="0">
                    <a:pos x="T0" y="T1"/>
                  </a:cxn>
                  <a:cxn ang="0">
                    <a:pos x="T2" y="T3"/>
                  </a:cxn>
                  <a:cxn ang="0">
                    <a:pos x="T4" y="T5"/>
                  </a:cxn>
                  <a:cxn ang="0">
                    <a:pos x="T6" y="T7"/>
                  </a:cxn>
                  <a:cxn ang="0">
                    <a:pos x="T8" y="T9"/>
                  </a:cxn>
                  <a:cxn ang="0">
                    <a:pos x="T10" y="T11"/>
                  </a:cxn>
                  <a:cxn ang="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122" name="Freeform 42"/>
              <p:cNvSpPr>
                <a:spLocks/>
              </p:cNvSpPr>
              <p:nvPr userDrawn="1"/>
            </p:nvSpPr>
            <p:spPr bwMode="ltGray">
              <a:xfrm>
                <a:off x="4260" y="6"/>
                <a:ext cx="480" cy="100"/>
              </a:xfrm>
              <a:custGeom>
                <a:avLst/>
                <a:gdLst>
                  <a:gd name="T0" fmla="*/ 220 w 323"/>
                  <a:gd name="T1" fmla="*/ 1 h 64"/>
                  <a:gd name="T2" fmla="*/ 231 w 323"/>
                  <a:gd name="T3" fmla="*/ 8 h 64"/>
                  <a:gd name="T4" fmla="*/ 235 w 323"/>
                  <a:gd name="T5" fmla="*/ 0 h 64"/>
                  <a:gd name="T6" fmla="*/ 265 w 323"/>
                  <a:gd name="T7" fmla="*/ 0 h 64"/>
                  <a:gd name="T8" fmla="*/ 287 w 323"/>
                  <a:gd name="T9" fmla="*/ 17 h 64"/>
                  <a:gd name="T10" fmla="*/ 319 w 323"/>
                  <a:gd name="T11" fmla="*/ 10 h 64"/>
                  <a:gd name="T12" fmla="*/ 314 w 323"/>
                  <a:gd name="T13" fmla="*/ 29 h 64"/>
                  <a:gd name="T14" fmla="*/ 298 w 323"/>
                  <a:gd name="T15" fmla="*/ 46 h 64"/>
                  <a:gd name="T16" fmla="*/ 295 w 323"/>
                  <a:gd name="T17" fmla="*/ 29 h 64"/>
                  <a:gd name="T18" fmla="*/ 287 w 323"/>
                  <a:gd name="T19" fmla="*/ 31 h 64"/>
                  <a:gd name="T20" fmla="*/ 279 w 323"/>
                  <a:gd name="T21" fmla="*/ 29 h 64"/>
                  <a:gd name="T22" fmla="*/ 263 w 323"/>
                  <a:gd name="T23" fmla="*/ 21 h 64"/>
                  <a:gd name="T24" fmla="*/ 228 w 323"/>
                  <a:gd name="T25" fmla="*/ 38 h 64"/>
                  <a:gd name="T26" fmla="*/ 201 w 323"/>
                  <a:gd name="T27" fmla="*/ 44 h 64"/>
                  <a:gd name="T28" fmla="*/ 212 w 323"/>
                  <a:gd name="T29" fmla="*/ 57 h 64"/>
                  <a:gd name="T30" fmla="*/ 188 w 323"/>
                  <a:gd name="T31" fmla="*/ 63 h 64"/>
                  <a:gd name="T32" fmla="*/ 169 w 323"/>
                  <a:gd name="T33" fmla="*/ 61 h 64"/>
                  <a:gd name="T34" fmla="*/ 177 w 323"/>
                  <a:gd name="T35" fmla="*/ 57 h 64"/>
                  <a:gd name="T36" fmla="*/ 171 w 323"/>
                  <a:gd name="T37" fmla="*/ 40 h 64"/>
                  <a:gd name="T38" fmla="*/ 169 w 323"/>
                  <a:gd name="T39" fmla="*/ 31 h 64"/>
                  <a:gd name="T40" fmla="*/ 158 w 323"/>
                  <a:gd name="T41" fmla="*/ 23 h 64"/>
                  <a:gd name="T42" fmla="*/ 142 w 323"/>
                  <a:gd name="T43" fmla="*/ 27 h 64"/>
                  <a:gd name="T44" fmla="*/ 134 w 323"/>
                  <a:gd name="T45" fmla="*/ 27 h 64"/>
                  <a:gd name="T46" fmla="*/ 123 w 323"/>
                  <a:gd name="T47" fmla="*/ 25 h 64"/>
                  <a:gd name="T48" fmla="*/ 83 w 323"/>
                  <a:gd name="T49" fmla="*/ 2 h 64"/>
                  <a:gd name="T50" fmla="*/ 59 w 323"/>
                  <a:gd name="T51" fmla="*/ 14 h 64"/>
                  <a:gd name="T52" fmla="*/ 1 w 323"/>
                  <a:gd name="T53" fmla="*/ 0 h 64"/>
                  <a:gd name="T54" fmla="*/ 220 w 323"/>
                  <a:gd name="T55" fmla="*/ 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123" name="Freeform 43"/>
              <p:cNvSpPr>
                <a:spLocks/>
              </p:cNvSpPr>
              <p:nvPr userDrawn="1"/>
            </p:nvSpPr>
            <p:spPr bwMode="ltGray">
              <a:xfrm>
                <a:off x="3835" y="3"/>
                <a:ext cx="446" cy="49"/>
              </a:xfrm>
              <a:custGeom>
                <a:avLst/>
                <a:gdLst>
                  <a:gd name="T0" fmla="*/ 105 w 300"/>
                  <a:gd name="T1" fmla="*/ 31 h 31"/>
                  <a:gd name="T2" fmla="*/ 30 w 300"/>
                  <a:gd name="T3" fmla="*/ 1 h 31"/>
                  <a:gd name="T4" fmla="*/ 285 w 300"/>
                  <a:gd name="T5" fmla="*/ 0 h 31"/>
                  <a:gd name="T6" fmla="*/ 296 w 300"/>
                  <a:gd name="T7" fmla="*/ 14 h 31"/>
                  <a:gd name="T8" fmla="*/ 264 w 300"/>
                  <a:gd name="T9" fmla="*/ 16 h 31"/>
                  <a:gd name="T10" fmla="*/ 105 w 300"/>
                  <a:gd name="T11" fmla="*/ 31 h 31"/>
                </a:gdLst>
                <a:ahLst/>
                <a:cxnLst>
                  <a:cxn ang="0">
                    <a:pos x="T0" y="T1"/>
                  </a:cxn>
                  <a:cxn ang="0">
                    <a:pos x="T2" y="T3"/>
                  </a:cxn>
                  <a:cxn ang="0">
                    <a:pos x="T4" y="T5"/>
                  </a:cxn>
                  <a:cxn ang="0">
                    <a:pos x="T6" y="T7"/>
                  </a:cxn>
                  <a:cxn ang="0">
                    <a:pos x="T8" y="T9"/>
                  </a:cxn>
                  <a:cxn ang="0">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124" name="Freeform 44"/>
              <p:cNvSpPr>
                <a:spLocks/>
              </p:cNvSpPr>
              <p:nvPr userDrawn="1"/>
            </p:nvSpPr>
            <p:spPr bwMode="ltGray">
              <a:xfrm>
                <a:off x="2853" y="74"/>
                <a:ext cx="42" cy="25"/>
              </a:xfrm>
              <a:custGeom>
                <a:avLst/>
                <a:gdLst>
                  <a:gd name="T0" fmla="*/ 0 w 41"/>
                  <a:gd name="T1" fmla="*/ 25 h 29"/>
                  <a:gd name="T2" fmla="*/ 12 w 41"/>
                  <a:gd name="T3" fmla="*/ 29 h 29"/>
                  <a:gd name="T4" fmla="*/ 0 w 41"/>
                  <a:gd name="T5" fmla="*/ 25 h 29"/>
                </a:gdLst>
                <a:ahLst/>
                <a:cxnLst>
                  <a:cxn ang="0">
                    <a:pos x="T0" y="T1"/>
                  </a:cxn>
                  <a:cxn ang="0">
                    <a:pos x="T2" y="T3"/>
                  </a:cxn>
                  <a:cxn ang="0">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125" name="Freeform 45"/>
              <p:cNvSpPr>
                <a:spLocks/>
              </p:cNvSpPr>
              <p:nvPr userDrawn="1"/>
            </p:nvSpPr>
            <p:spPr bwMode="ltGray">
              <a:xfrm>
                <a:off x="1704" y="3"/>
                <a:ext cx="1022" cy="372"/>
              </a:xfrm>
              <a:custGeom>
                <a:avLst/>
                <a:gdLst>
                  <a:gd name="T0" fmla="*/ 73 w 436"/>
                  <a:gd name="T1" fmla="*/ 1 h 152"/>
                  <a:gd name="T2" fmla="*/ 436 w 436"/>
                  <a:gd name="T3" fmla="*/ 0 h 152"/>
                  <a:gd name="T4" fmla="*/ 416 w 436"/>
                  <a:gd name="T5" fmla="*/ 54 h 152"/>
                  <a:gd name="T6" fmla="*/ 397 w 436"/>
                  <a:gd name="T7" fmla="*/ 68 h 152"/>
                  <a:gd name="T8" fmla="*/ 392 w 436"/>
                  <a:gd name="T9" fmla="*/ 70 h 152"/>
                  <a:gd name="T10" fmla="*/ 375 w 436"/>
                  <a:gd name="T11" fmla="*/ 73 h 152"/>
                  <a:gd name="T12" fmla="*/ 361 w 436"/>
                  <a:gd name="T13" fmla="*/ 88 h 152"/>
                  <a:gd name="T14" fmla="*/ 362 w 436"/>
                  <a:gd name="T15" fmla="*/ 99 h 152"/>
                  <a:gd name="T16" fmla="*/ 364 w 436"/>
                  <a:gd name="T17" fmla="*/ 107 h 152"/>
                  <a:gd name="T18" fmla="*/ 366 w 436"/>
                  <a:gd name="T19" fmla="*/ 113 h 152"/>
                  <a:gd name="T20" fmla="*/ 362 w 436"/>
                  <a:gd name="T21" fmla="*/ 122 h 152"/>
                  <a:gd name="T22" fmla="*/ 351 w 436"/>
                  <a:gd name="T23" fmla="*/ 120 h 152"/>
                  <a:gd name="T24" fmla="*/ 342 w 436"/>
                  <a:gd name="T25" fmla="*/ 129 h 152"/>
                  <a:gd name="T26" fmla="*/ 347 w 436"/>
                  <a:gd name="T27" fmla="*/ 105 h 152"/>
                  <a:gd name="T28" fmla="*/ 338 w 436"/>
                  <a:gd name="T29" fmla="*/ 100 h 152"/>
                  <a:gd name="T30" fmla="*/ 344 w 436"/>
                  <a:gd name="T31" fmla="*/ 93 h 152"/>
                  <a:gd name="T32" fmla="*/ 342 w 436"/>
                  <a:gd name="T33" fmla="*/ 89 h 152"/>
                  <a:gd name="T34" fmla="*/ 320 w 436"/>
                  <a:gd name="T35" fmla="*/ 94 h 152"/>
                  <a:gd name="T36" fmla="*/ 317 w 436"/>
                  <a:gd name="T37" fmla="*/ 85 h 152"/>
                  <a:gd name="T38" fmla="*/ 297 w 436"/>
                  <a:gd name="T39" fmla="*/ 94 h 152"/>
                  <a:gd name="T40" fmla="*/ 320 w 436"/>
                  <a:gd name="T41" fmla="*/ 103 h 152"/>
                  <a:gd name="T42" fmla="*/ 305 w 436"/>
                  <a:gd name="T43" fmla="*/ 117 h 152"/>
                  <a:gd name="T44" fmla="*/ 311 w 436"/>
                  <a:gd name="T45" fmla="*/ 126 h 152"/>
                  <a:gd name="T46" fmla="*/ 315 w 436"/>
                  <a:gd name="T47" fmla="*/ 138 h 152"/>
                  <a:gd name="T48" fmla="*/ 309 w 436"/>
                  <a:gd name="T49" fmla="*/ 139 h 152"/>
                  <a:gd name="T50" fmla="*/ 314 w 436"/>
                  <a:gd name="T51" fmla="*/ 144 h 152"/>
                  <a:gd name="T52" fmla="*/ 307 w 436"/>
                  <a:gd name="T53" fmla="*/ 152 h 152"/>
                  <a:gd name="T54" fmla="*/ 0 w 436"/>
                  <a:gd name="T55" fmla="*/ 149 h 152"/>
                  <a:gd name="T56" fmla="*/ 73 w 436"/>
                  <a:gd name="T57" fmla="*/ 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126" name="Freeform 46"/>
              <p:cNvSpPr>
                <a:spLocks/>
              </p:cNvSpPr>
              <p:nvPr userDrawn="1"/>
            </p:nvSpPr>
            <p:spPr bwMode="ltGray">
              <a:xfrm>
                <a:off x="2729" y="-9"/>
                <a:ext cx="47" cy="134"/>
              </a:xfrm>
              <a:custGeom>
                <a:avLst/>
                <a:gdLst>
                  <a:gd name="T0" fmla="*/ 5 w 47"/>
                  <a:gd name="T1" fmla="*/ 156 h 165"/>
                  <a:gd name="T2" fmla="*/ 15 w 47"/>
                  <a:gd name="T3" fmla="*/ 108 h 165"/>
                  <a:gd name="T4" fmla="*/ 17 w 47"/>
                  <a:gd name="T5" fmla="*/ 68 h 165"/>
                  <a:gd name="T6" fmla="*/ 11 w 47"/>
                  <a:gd name="T7" fmla="*/ 40 h 165"/>
                  <a:gd name="T8" fmla="*/ 17 w 47"/>
                  <a:gd name="T9" fmla="*/ 12 h 165"/>
                  <a:gd name="T10" fmla="*/ 21 w 47"/>
                  <a:gd name="T11" fmla="*/ 0 h 165"/>
                  <a:gd name="T12" fmla="*/ 31 w 47"/>
                  <a:gd name="T13" fmla="*/ 30 h 165"/>
                  <a:gd name="T14" fmla="*/ 47 w 47"/>
                  <a:gd name="T15" fmla="*/ 98 h 165"/>
                  <a:gd name="T16" fmla="*/ 31 w 47"/>
                  <a:gd name="T17" fmla="*/ 108 h 165"/>
                  <a:gd name="T18" fmla="*/ 23 w 47"/>
                  <a:gd name="T19" fmla="*/ 126 h 165"/>
                  <a:gd name="T20" fmla="*/ 21 w 47"/>
                  <a:gd name="T21" fmla="*/ 132 h 165"/>
                  <a:gd name="T22" fmla="*/ 27 w 47"/>
                  <a:gd name="T23" fmla="*/ 134 h 165"/>
                  <a:gd name="T24" fmla="*/ 31 w 47"/>
                  <a:gd name="T25" fmla="*/ 146 h 165"/>
                  <a:gd name="T26" fmla="*/ 13 w 47"/>
                  <a:gd name="T27" fmla="*/ 148 h 165"/>
                  <a:gd name="T28" fmla="*/ 7 w 47"/>
                  <a:gd name="T29" fmla="*/ 160 h 165"/>
                  <a:gd name="T30" fmla="*/ 3 w 47"/>
                  <a:gd name="T31" fmla="*/ 154 h 165"/>
                  <a:gd name="T32" fmla="*/ 5 w 47"/>
                  <a:gd name="T33" fmla="*/ 156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127" name="Freeform 47"/>
              <p:cNvSpPr>
                <a:spLocks/>
              </p:cNvSpPr>
              <p:nvPr userDrawn="1"/>
            </p:nvSpPr>
            <p:spPr bwMode="ltGray">
              <a:xfrm>
                <a:off x="2701" y="103"/>
                <a:ext cx="138" cy="84"/>
              </a:xfrm>
              <a:custGeom>
                <a:avLst/>
                <a:gdLst>
                  <a:gd name="T0" fmla="*/ 26 w 138"/>
                  <a:gd name="T1" fmla="*/ 61 h 103"/>
                  <a:gd name="T2" fmla="*/ 30 w 138"/>
                  <a:gd name="T3" fmla="*/ 43 h 103"/>
                  <a:gd name="T4" fmla="*/ 50 w 138"/>
                  <a:gd name="T5" fmla="*/ 33 h 103"/>
                  <a:gd name="T6" fmla="*/ 54 w 138"/>
                  <a:gd name="T7" fmla="*/ 45 h 103"/>
                  <a:gd name="T8" fmla="*/ 66 w 138"/>
                  <a:gd name="T9" fmla="*/ 49 h 103"/>
                  <a:gd name="T10" fmla="*/ 80 w 138"/>
                  <a:gd name="T11" fmla="*/ 55 h 103"/>
                  <a:gd name="T12" fmla="*/ 116 w 138"/>
                  <a:gd name="T13" fmla="*/ 33 h 103"/>
                  <a:gd name="T14" fmla="*/ 130 w 138"/>
                  <a:gd name="T15" fmla="*/ 17 h 103"/>
                  <a:gd name="T16" fmla="*/ 138 w 138"/>
                  <a:gd name="T17" fmla="*/ 11 h 103"/>
                  <a:gd name="T18" fmla="*/ 106 w 138"/>
                  <a:gd name="T19" fmla="*/ 49 h 103"/>
                  <a:gd name="T20" fmla="*/ 84 w 138"/>
                  <a:gd name="T21" fmla="*/ 67 h 103"/>
                  <a:gd name="T22" fmla="*/ 66 w 138"/>
                  <a:gd name="T23" fmla="*/ 81 h 103"/>
                  <a:gd name="T24" fmla="*/ 48 w 138"/>
                  <a:gd name="T25" fmla="*/ 103 h 103"/>
                  <a:gd name="T26" fmla="*/ 26 w 138"/>
                  <a:gd name="T27" fmla="*/ 89 h 103"/>
                  <a:gd name="T28" fmla="*/ 20 w 138"/>
                  <a:gd name="T29" fmla="*/ 87 h 103"/>
                  <a:gd name="T30" fmla="*/ 22 w 138"/>
                  <a:gd name="T31" fmla="*/ 97 h 103"/>
                  <a:gd name="T32" fmla="*/ 0 w 138"/>
                  <a:gd name="T33" fmla="*/ 97 h 103"/>
                  <a:gd name="T34" fmla="*/ 10 w 138"/>
                  <a:gd name="T35" fmla="*/ 79 h 103"/>
                  <a:gd name="T36" fmla="*/ 26 w 138"/>
                  <a:gd name="T37" fmla="*/ 6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128" name="Freeform 48"/>
              <p:cNvSpPr>
                <a:spLocks/>
              </p:cNvSpPr>
              <p:nvPr userDrawn="1"/>
            </p:nvSpPr>
            <p:spPr bwMode="ltGray">
              <a:xfrm>
                <a:off x="2553" y="182"/>
                <a:ext cx="187" cy="176"/>
              </a:xfrm>
              <a:custGeom>
                <a:avLst/>
                <a:gdLst>
                  <a:gd name="T0" fmla="*/ 158 w 188"/>
                  <a:gd name="T1" fmla="*/ 24 h 214"/>
                  <a:gd name="T2" fmla="*/ 160 w 188"/>
                  <a:gd name="T3" fmla="*/ 6 h 214"/>
                  <a:gd name="T4" fmla="*/ 170 w 188"/>
                  <a:gd name="T5" fmla="*/ 0 h 214"/>
                  <a:gd name="T6" fmla="*/ 182 w 188"/>
                  <a:gd name="T7" fmla="*/ 24 h 214"/>
                  <a:gd name="T8" fmla="*/ 188 w 188"/>
                  <a:gd name="T9" fmla="*/ 42 h 214"/>
                  <a:gd name="T10" fmla="*/ 178 w 188"/>
                  <a:gd name="T11" fmla="*/ 58 h 214"/>
                  <a:gd name="T12" fmla="*/ 170 w 188"/>
                  <a:gd name="T13" fmla="*/ 76 h 214"/>
                  <a:gd name="T14" fmla="*/ 162 w 188"/>
                  <a:gd name="T15" fmla="*/ 126 h 214"/>
                  <a:gd name="T16" fmla="*/ 144 w 188"/>
                  <a:gd name="T17" fmla="*/ 136 h 214"/>
                  <a:gd name="T18" fmla="*/ 120 w 188"/>
                  <a:gd name="T19" fmla="*/ 138 h 214"/>
                  <a:gd name="T20" fmla="*/ 112 w 188"/>
                  <a:gd name="T21" fmla="*/ 124 h 214"/>
                  <a:gd name="T22" fmla="*/ 102 w 188"/>
                  <a:gd name="T23" fmla="*/ 146 h 214"/>
                  <a:gd name="T24" fmla="*/ 90 w 188"/>
                  <a:gd name="T25" fmla="*/ 150 h 214"/>
                  <a:gd name="T26" fmla="*/ 80 w 188"/>
                  <a:gd name="T27" fmla="*/ 132 h 214"/>
                  <a:gd name="T28" fmla="*/ 58 w 188"/>
                  <a:gd name="T29" fmla="*/ 144 h 214"/>
                  <a:gd name="T30" fmla="*/ 76 w 188"/>
                  <a:gd name="T31" fmla="*/ 142 h 214"/>
                  <a:gd name="T32" fmla="*/ 78 w 188"/>
                  <a:gd name="T33" fmla="*/ 160 h 214"/>
                  <a:gd name="T34" fmla="*/ 58 w 188"/>
                  <a:gd name="T35" fmla="*/ 166 h 214"/>
                  <a:gd name="T36" fmla="*/ 34 w 188"/>
                  <a:gd name="T37" fmla="*/ 166 h 214"/>
                  <a:gd name="T38" fmla="*/ 36 w 188"/>
                  <a:gd name="T39" fmla="*/ 154 h 214"/>
                  <a:gd name="T40" fmla="*/ 46 w 188"/>
                  <a:gd name="T41" fmla="*/ 144 h 214"/>
                  <a:gd name="T42" fmla="*/ 34 w 188"/>
                  <a:gd name="T43" fmla="*/ 148 h 214"/>
                  <a:gd name="T44" fmla="*/ 26 w 188"/>
                  <a:gd name="T45" fmla="*/ 166 h 214"/>
                  <a:gd name="T46" fmla="*/ 30 w 188"/>
                  <a:gd name="T47" fmla="*/ 190 h 214"/>
                  <a:gd name="T48" fmla="*/ 14 w 188"/>
                  <a:gd name="T49" fmla="*/ 200 h 214"/>
                  <a:gd name="T50" fmla="*/ 0 w 188"/>
                  <a:gd name="T51" fmla="*/ 214 h 214"/>
                  <a:gd name="T52" fmla="*/ 8 w 188"/>
                  <a:gd name="T53" fmla="*/ 188 h 214"/>
                  <a:gd name="T54" fmla="*/ 0 w 188"/>
                  <a:gd name="T55" fmla="*/ 164 h 214"/>
                  <a:gd name="T56" fmla="*/ 14 w 188"/>
                  <a:gd name="T57" fmla="*/ 152 h 214"/>
                  <a:gd name="T58" fmla="*/ 32 w 188"/>
                  <a:gd name="T59" fmla="*/ 134 h 214"/>
                  <a:gd name="T60" fmla="*/ 44 w 188"/>
                  <a:gd name="T61" fmla="*/ 118 h 214"/>
                  <a:gd name="T62" fmla="*/ 72 w 188"/>
                  <a:gd name="T63" fmla="*/ 116 h 214"/>
                  <a:gd name="T64" fmla="*/ 84 w 188"/>
                  <a:gd name="T65" fmla="*/ 112 h 214"/>
                  <a:gd name="T66" fmla="*/ 114 w 188"/>
                  <a:gd name="T67" fmla="*/ 78 h 214"/>
                  <a:gd name="T68" fmla="*/ 120 w 188"/>
                  <a:gd name="T69" fmla="*/ 92 h 214"/>
                  <a:gd name="T70" fmla="*/ 132 w 188"/>
                  <a:gd name="T71" fmla="*/ 76 h 214"/>
                  <a:gd name="T72" fmla="*/ 150 w 188"/>
                  <a:gd name="T73" fmla="*/ 54 h 214"/>
                  <a:gd name="T74" fmla="*/ 154 w 188"/>
                  <a:gd name="T75" fmla="*/ 42 h 214"/>
                  <a:gd name="T76" fmla="*/ 148 w 188"/>
                  <a:gd name="T77" fmla="*/ 38 h 214"/>
                  <a:gd name="T78" fmla="*/ 152 w 188"/>
                  <a:gd name="T79" fmla="*/ 32 h 214"/>
                  <a:gd name="T80" fmla="*/ 158 w 188"/>
                  <a:gd name="T81" fmla="*/ 2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129" name="Freeform 49"/>
              <p:cNvSpPr>
                <a:spLocks/>
              </p:cNvSpPr>
              <p:nvPr userDrawn="1"/>
            </p:nvSpPr>
            <p:spPr bwMode="ltGray">
              <a:xfrm>
                <a:off x="2677" y="233"/>
                <a:ext cx="14" cy="10"/>
              </a:xfrm>
              <a:custGeom>
                <a:avLst/>
                <a:gdLst>
                  <a:gd name="T0" fmla="*/ 0 w 13"/>
                  <a:gd name="T1" fmla="*/ 9 h 13"/>
                  <a:gd name="T2" fmla="*/ 4 w 13"/>
                  <a:gd name="T3" fmla="*/ 13 h 13"/>
                  <a:gd name="T4" fmla="*/ 0 w 13"/>
                  <a:gd name="T5" fmla="*/ 9 h 13"/>
                </a:gdLst>
                <a:ahLst/>
                <a:cxnLst>
                  <a:cxn ang="0">
                    <a:pos x="T0" y="T1"/>
                  </a:cxn>
                  <a:cxn ang="0">
                    <a:pos x="T2" y="T3"/>
                  </a:cxn>
                  <a:cxn ang="0">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130" name="Freeform 50"/>
              <p:cNvSpPr>
                <a:spLocks/>
              </p:cNvSpPr>
              <p:nvPr userDrawn="1"/>
            </p:nvSpPr>
            <p:spPr bwMode="ltGray">
              <a:xfrm>
                <a:off x="1627" y="353"/>
                <a:ext cx="813" cy="462"/>
              </a:xfrm>
              <a:custGeom>
                <a:avLst/>
                <a:gdLst>
                  <a:gd name="T0" fmla="*/ 812 w 812"/>
                  <a:gd name="T1" fmla="*/ 26 h 564"/>
                  <a:gd name="T2" fmla="*/ 778 w 812"/>
                  <a:gd name="T3" fmla="*/ 78 h 564"/>
                  <a:gd name="T4" fmla="*/ 748 w 812"/>
                  <a:gd name="T5" fmla="*/ 122 h 564"/>
                  <a:gd name="T6" fmla="*/ 722 w 812"/>
                  <a:gd name="T7" fmla="*/ 142 h 564"/>
                  <a:gd name="T8" fmla="*/ 634 w 812"/>
                  <a:gd name="T9" fmla="*/ 180 h 564"/>
                  <a:gd name="T10" fmla="*/ 632 w 812"/>
                  <a:gd name="T11" fmla="*/ 210 h 564"/>
                  <a:gd name="T12" fmla="*/ 604 w 812"/>
                  <a:gd name="T13" fmla="*/ 230 h 564"/>
                  <a:gd name="T14" fmla="*/ 620 w 812"/>
                  <a:gd name="T15" fmla="*/ 178 h 564"/>
                  <a:gd name="T16" fmla="*/ 576 w 812"/>
                  <a:gd name="T17" fmla="*/ 188 h 564"/>
                  <a:gd name="T18" fmla="*/ 556 w 812"/>
                  <a:gd name="T19" fmla="*/ 218 h 564"/>
                  <a:gd name="T20" fmla="*/ 596 w 812"/>
                  <a:gd name="T21" fmla="*/ 280 h 564"/>
                  <a:gd name="T22" fmla="*/ 594 w 812"/>
                  <a:gd name="T23" fmla="*/ 368 h 564"/>
                  <a:gd name="T24" fmla="*/ 542 w 812"/>
                  <a:gd name="T25" fmla="*/ 406 h 564"/>
                  <a:gd name="T26" fmla="*/ 522 w 812"/>
                  <a:gd name="T27" fmla="*/ 386 h 564"/>
                  <a:gd name="T28" fmla="*/ 482 w 812"/>
                  <a:gd name="T29" fmla="*/ 348 h 564"/>
                  <a:gd name="T30" fmla="*/ 462 w 812"/>
                  <a:gd name="T31" fmla="*/ 348 h 564"/>
                  <a:gd name="T32" fmla="*/ 450 w 812"/>
                  <a:gd name="T33" fmla="*/ 394 h 564"/>
                  <a:gd name="T34" fmla="*/ 500 w 812"/>
                  <a:gd name="T35" fmla="*/ 464 h 564"/>
                  <a:gd name="T36" fmla="*/ 510 w 812"/>
                  <a:gd name="T37" fmla="*/ 524 h 564"/>
                  <a:gd name="T38" fmla="*/ 526 w 812"/>
                  <a:gd name="T39" fmla="*/ 560 h 564"/>
                  <a:gd name="T40" fmla="*/ 492 w 812"/>
                  <a:gd name="T41" fmla="*/ 544 h 564"/>
                  <a:gd name="T42" fmla="*/ 470 w 812"/>
                  <a:gd name="T43" fmla="*/ 518 h 564"/>
                  <a:gd name="T44" fmla="*/ 422 w 812"/>
                  <a:gd name="T45" fmla="*/ 424 h 564"/>
                  <a:gd name="T46" fmla="*/ 426 w 812"/>
                  <a:gd name="T47" fmla="*/ 310 h 564"/>
                  <a:gd name="T48" fmla="*/ 422 w 812"/>
                  <a:gd name="T49" fmla="*/ 268 h 564"/>
                  <a:gd name="T50" fmla="*/ 412 w 812"/>
                  <a:gd name="T51" fmla="*/ 276 h 564"/>
                  <a:gd name="T52" fmla="*/ 386 w 812"/>
                  <a:gd name="T53" fmla="*/ 266 h 564"/>
                  <a:gd name="T54" fmla="*/ 360 w 812"/>
                  <a:gd name="T55" fmla="*/ 170 h 564"/>
                  <a:gd name="T56" fmla="*/ 330 w 812"/>
                  <a:gd name="T57" fmla="*/ 166 h 564"/>
                  <a:gd name="T58" fmla="*/ 288 w 812"/>
                  <a:gd name="T59" fmla="*/ 172 h 564"/>
                  <a:gd name="T60" fmla="*/ 242 w 812"/>
                  <a:gd name="T61" fmla="*/ 232 h 564"/>
                  <a:gd name="T62" fmla="*/ 196 w 812"/>
                  <a:gd name="T63" fmla="*/ 268 h 564"/>
                  <a:gd name="T64" fmla="*/ 184 w 812"/>
                  <a:gd name="T65" fmla="*/ 274 h 564"/>
                  <a:gd name="T66" fmla="*/ 160 w 812"/>
                  <a:gd name="T67" fmla="*/ 328 h 564"/>
                  <a:gd name="T68" fmla="*/ 152 w 812"/>
                  <a:gd name="T69" fmla="*/ 354 h 564"/>
                  <a:gd name="T70" fmla="*/ 128 w 812"/>
                  <a:gd name="T71" fmla="*/ 404 h 564"/>
                  <a:gd name="T72" fmla="*/ 94 w 812"/>
                  <a:gd name="T73" fmla="*/ 392 h 564"/>
                  <a:gd name="T74" fmla="*/ 66 w 812"/>
                  <a:gd name="T75" fmla="*/ 258 h 564"/>
                  <a:gd name="T76" fmla="*/ 72 w 812"/>
                  <a:gd name="T77" fmla="*/ 156 h 564"/>
                  <a:gd name="T78" fmla="*/ 44 w 812"/>
                  <a:gd name="T79" fmla="*/ 180 h 564"/>
                  <a:gd name="T80" fmla="*/ 20 w 812"/>
                  <a:gd name="T81" fmla="*/ 150 h 564"/>
                  <a:gd name="T82" fmla="*/ 24 w 812"/>
                  <a:gd name="T83" fmla="*/ 138 h 564"/>
                  <a:gd name="T84" fmla="*/ 0 w 812"/>
                  <a:gd name="T85" fmla="*/ 92 h 564"/>
                  <a:gd name="T86" fmla="*/ 798 w 812"/>
                  <a:gd name="T87" fmla="*/ 6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131" name="Freeform 51"/>
              <p:cNvSpPr>
                <a:spLocks/>
              </p:cNvSpPr>
              <p:nvPr userDrawn="1"/>
            </p:nvSpPr>
            <p:spPr bwMode="ltGray">
              <a:xfrm>
                <a:off x="1770" y="671"/>
                <a:ext cx="45" cy="71"/>
              </a:xfrm>
              <a:custGeom>
                <a:avLst/>
                <a:gdLst>
                  <a:gd name="T0" fmla="*/ 7 w 43"/>
                  <a:gd name="T1" fmla="*/ 11 h 85"/>
                  <a:gd name="T2" fmla="*/ 17 w 43"/>
                  <a:gd name="T3" fmla="*/ 3 h 85"/>
                  <a:gd name="T4" fmla="*/ 37 w 43"/>
                  <a:gd name="T5" fmla="*/ 33 h 85"/>
                  <a:gd name="T6" fmla="*/ 19 w 43"/>
                  <a:gd name="T7" fmla="*/ 85 h 85"/>
                  <a:gd name="T8" fmla="*/ 1 w 43"/>
                  <a:gd name="T9" fmla="*/ 69 h 85"/>
                  <a:gd name="T10" fmla="*/ 7 w 43"/>
                  <a:gd name="T11" fmla="*/ 11 h 85"/>
                </a:gdLst>
                <a:ahLst/>
                <a:cxnLst>
                  <a:cxn ang="0">
                    <a:pos x="T0" y="T1"/>
                  </a:cxn>
                  <a:cxn ang="0">
                    <a:pos x="T2" y="T3"/>
                  </a:cxn>
                  <a:cxn ang="0">
                    <a:pos x="T4" y="T5"/>
                  </a:cxn>
                  <a:cxn ang="0">
                    <a:pos x="T6" y="T7"/>
                  </a:cxn>
                  <a:cxn ang="0">
                    <a:pos x="T8" y="T9"/>
                  </a:cxn>
                  <a:cxn ang="0">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132" name="Freeform 52"/>
              <p:cNvSpPr>
                <a:spLocks/>
              </p:cNvSpPr>
              <p:nvPr userDrawn="1"/>
            </p:nvSpPr>
            <p:spPr bwMode="ltGray">
              <a:xfrm>
                <a:off x="2394" y="431"/>
                <a:ext cx="42" cy="59"/>
              </a:xfrm>
              <a:custGeom>
                <a:avLst/>
                <a:gdLst>
                  <a:gd name="T0" fmla="*/ 13 w 44"/>
                  <a:gd name="T1" fmla="*/ 28 h 74"/>
                  <a:gd name="T2" fmla="*/ 29 w 44"/>
                  <a:gd name="T3" fmla="*/ 2 h 74"/>
                  <a:gd name="T4" fmla="*/ 43 w 44"/>
                  <a:gd name="T5" fmla="*/ 4 h 74"/>
                  <a:gd name="T6" fmla="*/ 39 w 44"/>
                  <a:gd name="T7" fmla="*/ 26 h 74"/>
                  <a:gd name="T8" fmla="*/ 13 w 44"/>
                  <a:gd name="T9" fmla="*/ 74 h 74"/>
                  <a:gd name="T10" fmla="*/ 7 w 44"/>
                  <a:gd name="T11" fmla="*/ 60 h 74"/>
                  <a:gd name="T12" fmla="*/ 3 w 44"/>
                  <a:gd name="T13" fmla="*/ 36 h 74"/>
                  <a:gd name="T14" fmla="*/ 13 w 44"/>
                  <a:gd name="T15" fmla="*/ 28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133" name="Freeform 53"/>
              <p:cNvSpPr>
                <a:spLocks/>
              </p:cNvSpPr>
              <p:nvPr userDrawn="1"/>
            </p:nvSpPr>
            <p:spPr bwMode="ltGray">
              <a:xfrm>
                <a:off x="2513" y="402"/>
                <a:ext cx="21" cy="24"/>
              </a:xfrm>
              <a:custGeom>
                <a:avLst/>
                <a:gdLst>
                  <a:gd name="T0" fmla="*/ 7 w 20"/>
                  <a:gd name="T1" fmla="*/ 16 h 30"/>
                  <a:gd name="T2" fmla="*/ 5 w 20"/>
                  <a:gd name="T3" fmla="*/ 30 h 30"/>
                  <a:gd name="T4" fmla="*/ 7 w 20"/>
                  <a:gd name="T5" fmla="*/ 16 h 30"/>
                </a:gdLst>
                <a:ahLst/>
                <a:cxnLst>
                  <a:cxn ang="0">
                    <a:pos x="T0" y="T1"/>
                  </a:cxn>
                  <a:cxn ang="0">
                    <a:pos x="T2" y="T3"/>
                  </a:cxn>
                  <a:cxn ang="0">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134" name="Freeform 54"/>
              <p:cNvSpPr>
                <a:spLocks/>
              </p:cNvSpPr>
              <p:nvPr userDrawn="1"/>
            </p:nvSpPr>
            <p:spPr bwMode="ltGray">
              <a:xfrm>
                <a:off x="333" y="169"/>
                <a:ext cx="1015" cy="866"/>
              </a:xfrm>
              <a:custGeom>
                <a:avLst/>
                <a:gdLst>
                  <a:gd name="T0" fmla="*/ 481 w 682"/>
                  <a:gd name="T1" fmla="*/ 464 h 557"/>
                  <a:gd name="T2" fmla="*/ 486 w 682"/>
                  <a:gd name="T3" fmla="*/ 451 h 557"/>
                  <a:gd name="T4" fmla="*/ 500 w 682"/>
                  <a:gd name="T5" fmla="*/ 413 h 557"/>
                  <a:gd name="T6" fmla="*/ 309 w 682"/>
                  <a:gd name="T7" fmla="*/ 287 h 557"/>
                  <a:gd name="T8" fmla="*/ 282 w 682"/>
                  <a:gd name="T9" fmla="*/ 346 h 557"/>
                  <a:gd name="T10" fmla="*/ 303 w 682"/>
                  <a:gd name="T11" fmla="*/ 556 h 557"/>
                  <a:gd name="T12" fmla="*/ 282 w 682"/>
                  <a:gd name="T13" fmla="*/ 494 h 557"/>
                  <a:gd name="T14" fmla="*/ 242 w 682"/>
                  <a:gd name="T15" fmla="*/ 439 h 557"/>
                  <a:gd name="T16" fmla="*/ 245 w 682"/>
                  <a:gd name="T17" fmla="*/ 413 h 557"/>
                  <a:gd name="T18" fmla="*/ 247 w 682"/>
                  <a:gd name="T19" fmla="*/ 394 h 557"/>
                  <a:gd name="T20" fmla="*/ 220 w 682"/>
                  <a:gd name="T21" fmla="*/ 375 h 557"/>
                  <a:gd name="T22" fmla="*/ 194 w 682"/>
                  <a:gd name="T23" fmla="*/ 346 h 557"/>
                  <a:gd name="T24" fmla="*/ 148 w 682"/>
                  <a:gd name="T25" fmla="*/ 354 h 557"/>
                  <a:gd name="T26" fmla="*/ 126 w 682"/>
                  <a:gd name="T27" fmla="*/ 365 h 557"/>
                  <a:gd name="T28" fmla="*/ 78 w 682"/>
                  <a:gd name="T29" fmla="*/ 365 h 557"/>
                  <a:gd name="T30" fmla="*/ 22 w 682"/>
                  <a:gd name="T31" fmla="*/ 312 h 557"/>
                  <a:gd name="T32" fmla="*/ 11 w 682"/>
                  <a:gd name="T33" fmla="*/ 295 h 557"/>
                  <a:gd name="T34" fmla="*/ 0 w 682"/>
                  <a:gd name="T35" fmla="*/ 264 h 557"/>
                  <a:gd name="T36" fmla="*/ 24 w 682"/>
                  <a:gd name="T37" fmla="*/ 213 h 557"/>
                  <a:gd name="T38" fmla="*/ 32 w 682"/>
                  <a:gd name="T39" fmla="*/ 181 h 557"/>
                  <a:gd name="T40" fmla="*/ 51 w 682"/>
                  <a:gd name="T41" fmla="*/ 143 h 557"/>
                  <a:gd name="T42" fmla="*/ 81 w 682"/>
                  <a:gd name="T43" fmla="*/ 116 h 557"/>
                  <a:gd name="T44" fmla="*/ 167 w 682"/>
                  <a:gd name="T45" fmla="*/ 67 h 557"/>
                  <a:gd name="T46" fmla="*/ 220 w 682"/>
                  <a:gd name="T47" fmla="*/ 30 h 557"/>
                  <a:gd name="T48" fmla="*/ 258 w 682"/>
                  <a:gd name="T49" fmla="*/ 6 h 557"/>
                  <a:gd name="T50" fmla="*/ 363 w 682"/>
                  <a:gd name="T51" fmla="*/ 2 h 557"/>
                  <a:gd name="T52" fmla="*/ 398 w 682"/>
                  <a:gd name="T53" fmla="*/ 0 h 557"/>
                  <a:gd name="T54" fmla="*/ 384 w 682"/>
                  <a:gd name="T55" fmla="*/ 34 h 557"/>
                  <a:gd name="T56" fmla="*/ 443 w 682"/>
                  <a:gd name="T57" fmla="*/ 84 h 557"/>
                  <a:gd name="T58" fmla="*/ 497 w 682"/>
                  <a:gd name="T59" fmla="*/ 74 h 557"/>
                  <a:gd name="T60" fmla="*/ 529 w 682"/>
                  <a:gd name="T61" fmla="*/ 82 h 557"/>
                  <a:gd name="T62" fmla="*/ 559 w 682"/>
                  <a:gd name="T63" fmla="*/ 97 h 557"/>
                  <a:gd name="T64" fmla="*/ 572 w 682"/>
                  <a:gd name="T65" fmla="*/ 188 h 557"/>
                  <a:gd name="T66" fmla="*/ 572 w 682"/>
                  <a:gd name="T67" fmla="*/ 240 h 557"/>
                  <a:gd name="T68" fmla="*/ 599 w 682"/>
                  <a:gd name="T69" fmla="*/ 283 h 557"/>
                  <a:gd name="T70" fmla="*/ 645 w 682"/>
                  <a:gd name="T71" fmla="*/ 300 h 557"/>
                  <a:gd name="T72" fmla="*/ 680 w 682"/>
                  <a:gd name="T73" fmla="*/ 295 h 557"/>
                  <a:gd name="T74" fmla="*/ 664 w 682"/>
                  <a:gd name="T75" fmla="*/ 340 h 557"/>
                  <a:gd name="T76" fmla="*/ 599 w 682"/>
                  <a:gd name="T77" fmla="*/ 407 h 557"/>
                  <a:gd name="T78" fmla="*/ 548 w 682"/>
                  <a:gd name="T79" fmla="*/ 485 h 557"/>
                  <a:gd name="T80" fmla="*/ 556 w 682"/>
                  <a:gd name="T81" fmla="*/ 508 h 557"/>
                  <a:gd name="T82" fmla="*/ 435 w 682"/>
                  <a:gd name="T83" fmla="*/ 55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135" name="Freeform 55"/>
              <p:cNvSpPr>
                <a:spLocks/>
              </p:cNvSpPr>
              <p:nvPr userDrawn="1"/>
            </p:nvSpPr>
            <p:spPr bwMode="ltGray">
              <a:xfrm>
                <a:off x="727" y="495"/>
                <a:ext cx="382" cy="540"/>
              </a:xfrm>
              <a:custGeom>
                <a:avLst/>
                <a:gdLst>
                  <a:gd name="T0" fmla="*/ 243 w 257"/>
                  <a:gd name="T1" fmla="*/ 347 h 347"/>
                  <a:gd name="T2" fmla="*/ 233 w 257"/>
                  <a:gd name="T3" fmla="*/ 301 h 347"/>
                  <a:gd name="T4" fmla="*/ 217 w 257"/>
                  <a:gd name="T5" fmla="*/ 288 h 347"/>
                  <a:gd name="T6" fmla="*/ 215 w 257"/>
                  <a:gd name="T7" fmla="*/ 269 h 347"/>
                  <a:gd name="T8" fmla="*/ 209 w 257"/>
                  <a:gd name="T9" fmla="*/ 254 h 347"/>
                  <a:gd name="T10" fmla="*/ 209 w 257"/>
                  <a:gd name="T11" fmla="*/ 229 h 347"/>
                  <a:gd name="T12" fmla="*/ 207 w 257"/>
                  <a:gd name="T13" fmla="*/ 214 h 347"/>
                  <a:gd name="T14" fmla="*/ 228 w 257"/>
                  <a:gd name="T15" fmla="*/ 202 h 347"/>
                  <a:gd name="T16" fmla="*/ 257 w 257"/>
                  <a:gd name="T17" fmla="*/ 197 h 347"/>
                  <a:gd name="T18" fmla="*/ 257 w 257"/>
                  <a:gd name="T19" fmla="*/ 136 h 347"/>
                  <a:gd name="T20" fmla="*/ 54 w 257"/>
                  <a:gd name="T21" fmla="*/ 96 h 347"/>
                  <a:gd name="T22" fmla="*/ 32 w 257"/>
                  <a:gd name="T23" fmla="*/ 98 h 347"/>
                  <a:gd name="T24" fmla="*/ 16 w 257"/>
                  <a:gd name="T25" fmla="*/ 102 h 347"/>
                  <a:gd name="T26" fmla="*/ 0 w 257"/>
                  <a:gd name="T27" fmla="*/ 149 h 347"/>
                  <a:gd name="T28" fmla="*/ 93 w 257"/>
                  <a:gd name="T29" fmla="*/ 346 h 347"/>
                  <a:gd name="T30" fmla="*/ 243 w 257"/>
                  <a:gd name="T31"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136" name="Freeform 56"/>
              <p:cNvSpPr>
                <a:spLocks/>
              </p:cNvSpPr>
              <p:nvPr userDrawn="1"/>
            </p:nvSpPr>
            <p:spPr bwMode="ltGray">
              <a:xfrm>
                <a:off x="1400" y="896"/>
                <a:ext cx="16" cy="29"/>
              </a:xfrm>
              <a:custGeom>
                <a:avLst/>
                <a:gdLst>
                  <a:gd name="T0" fmla="*/ 7 w 19"/>
                  <a:gd name="T1" fmla="*/ 25 h 37"/>
                  <a:gd name="T2" fmla="*/ 19 w 19"/>
                  <a:gd name="T3" fmla="*/ 21 h 37"/>
                  <a:gd name="T4" fmla="*/ 7 w 19"/>
                  <a:gd name="T5" fmla="*/ 25 h 37"/>
                </a:gdLst>
                <a:ahLst/>
                <a:cxnLst>
                  <a:cxn ang="0">
                    <a:pos x="T0" y="T1"/>
                  </a:cxn>
                  <a:cxn ang="0">
                    <a:pos x="T2" y="T3"/>
                  </a:cxn>
                  <a:cxn ang="0">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137" name="Freeform 57"/>
              <p:cNvSpPr>
                <a:spLocks/>
              </p:cNvSpPr>
              <p:nvPr userDrawn="1"/>
            </p:nvSpPr>
            <p:spPr bwMode="ltGray">
              <a:xfrm>
                <a:off x="1379" y="617"/>
                <a:ext cx="21" cy="17"/>
              </a:xfrm>
              <a:custGeom>
                <a:avLst/>
                <a:gdLst>
                  <a:gd name="T0" fmla="*/ 12 w 22"/>
                  <a:gd name="T1" fmla="*/ 12 h 20"/>
                  <a:gd name="T2" fmla="*/ 16 w 22"/>
                  <a:gd name="T3" fmla="*/ 0 h 20"/>
                  <a:gd name="T4" fmla="*/ 20 w 22"/>
                  <a:gd name="T5" fmla="*/ 12 h 20"/>
                  <a:gd name="T6" fmla="*/ 8 w 22"/>
                  <a:gd name="T7" fmla="*/ 20 h 20"/>
                  <a:gd name="T8" fmla="*/ 12 w 22"/>
                  <a:gd name="T9" fmla="*/ 12 h 20"/>
                </a:gdLst>
                <a:ahLst/>
                <a:cxnLst>
                  <a:cxn ang="0">
                    <a:pos x="T0" y="T1"/>
                  </a:cxn>
                  <a:cxn ang="0">
                    <a:pos x="T2" y="T3"/>
                  </a:cxn>
                  <a:cxn ang="0">
                    <a:pos x="T4" y="T5"/>
                  </a:cxn>
                  <a:cxn ang="0">
                    <a:pos x="T6" y="T7"/>
                  </a:cxn>
                  <a:cxn ang="0">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138" name="Freeform 58"/>
              <p:cNvSpPr>
                <a:spLocks/>
              </p:cNvSpPr>
              <p:nvPr userDrawn="1"/>
            </p:nvSpPr>
            <p:spPr bwMode="ltGray">
              <a:xfrm>
                <a:off x="453" y="275"/>
                <a:ext cx="58" cy="24"/>
              </a:xfrm>
              <a:custGeom>
                <a:avLst/>
                <a:gdLst>
                  <a:gd name="T0" fmla="*/ 24 w 57"/>
                  <a:gd name="T1" fmla="*/ 18 h 30"/>
                  <a:gd name="T2" fmla="*/ 32 w 57"/>
                  <a:gd name="T3" fmla="*/ 6 h 30"/>
                  <a:gd name="T4" fmla="*/ 36 w 57"/>
                  <a:gd name="T5" fmla="*/ 30 h 30"/>
                  <a:gd name="T6" fmla="*/ 24 w 57"/>
                  <a:gd name="T7" fmla="*/ 18 h 30"/>
                </a:gdLst>
                <a:ahLst/>
                <a:cxnLst>
                  <a:cxn ang="0">
                    <a:pos x="T0" y="T1"/>
                  </a:cxn>
                  <a:cxn ang="0">
                    <a:pos x="T2" y="T3"/>
                  </a:cxn>
                  <a:cxn ang="0">
                    <a:pos x="T4" y="T5"/>
                  </a:cxn>
                  <a:cxn ang="0">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139" name="Freeform 59"/>
              <p:cNvSpPr>
                <a:spLocks/>
              </p:cNvSpPr>
              <p:nvPr userDrawn="1"/>
            </p:nvSpPr>
            <p:spPr bwMode="ltGray">
              <a:xfrm>
                <a:off x="1161" y="50"/>
                <a:ext cx="691" cy="569"/>
              </a:xfrm>
              <a:custGeom>
                <a:avLst/>
                <a:gdLst>
                  <a:gd name="T0" fmla="*/ 473 w 693"/>
                  <a:gd name="T1" fmla="*/ 464 h 696"/>
                  <a:gd name="T2" fmla="*/ 393 w 693"/>
                  <a:gd name="T3" fmla="*/ 452 h 696"/>
                  <a:gd name="T4" fmla="*/ 325 w 693"/>
                  <a:gd name="T5" fmla="*/ 412 h 696"/>
                  <a:gd name="T6" fmla="*/ 265 w 693"/>
                  <a:gd name="T7" fmla="*/ 400 h 696"/>
                  <a:gd name="T8" fmla="*/ 237 w 693"/>
                  <a:gd name="T9" fmla="*/ 416 h 696"/>
                  <a:gd name="T10" fmla="*/ 261 w 693"/>
                  <a:gd name="T11" fmla="*/ 428 h 696"/>
                  <a:gd name="T12" fmla="*/ 293 w 693"/>
                  <a:gd name="T13" fmla="*/ 468 h 696"/>
                  <a:gd name="T14" fmla="*/ 321 w 693"/>
                  <a:gd name="T15" fmla="*/ 476 h 696"/>
                  <a:gd name="T16" fmla="*/ 333 w 693"/>
                  <a:gd name="T17" fmla="*/ 536 h 696"/>
                  <a:gd name="T18" fmla="*/ 313 w 693"/>
                  <a:gd name="T19" fmla="*/ 552 h 696"/>
                  <a:gd name="T20" fmla="*/ 261 w 693"/>
                  <a:gd name="T21" fmla="*/ 616 h 696"/>
                  <a:gd name="T22" fmla="*/ 225 w 693"/>
                  <a:gd name="T23" fmla="*/ 628 h 696"/>
                  <a:gd name="T24" fmla="*/ 97 w 693"/>
                  <a:gd name="T25" fmla="*/ 696 h 696"/>
                  <a:gd name="T26" fmla="*/ 77 w 693"/>
                  <a:gd name="T27" fmla="*/ 616 h 696"/>
                  <a:gd name="T28" fmla="*/ 45 w 693"/>
                  <a:gd name="T29" fmla="*/ 524 h 696"/>
                  <a:gd name="T30" fmla="*/ 33 w 693"/>
                  <a:gd name="T31" fmla="*/ 448 h 696"/>
                  <a:gd name="T32" fmla="*/ 53 w 693"/>
                  <a:gd name="T33" fmla="*/ 344 h 696"/>
                  <a:gd name="T34" fmla="*/ 17 w 693"/>
                  <a:gd name="T35" fmla="*/ 392 h 696"/>
                  <a:gd name="T36" fmla="*/ 81 w 693"/>
                  <a:gd name="T37" fmla="*/ 280 h 696"/>
                  <a:gd name="T38" fmla="*/ 113 w 693"/>
                  <a:gd name="T39" fmla="*/ 204 h 696"/>
                  <a:gd name="T40" fmla="*/ 37 w 693"/>
                  <a:gd name="T41" fmla="*/ 204 h 696"/>
                  <a:gd name="T42" fmla="*/ 1 w 693"/>
                  <a:gd name="T43" fmla="*/ 196 h 696"/>
                  <a:gd name="T44" fmla="*/ 25 w 693"/>
                  <a:gd name="T45" fmla="*/ 140 h 696"/>
                  <a:gd name="T46" fmla="*/ 97 w 693"/>
                  <a:gd name="T47" fmla="*/ 112 h 696"/>
                  <a:gd name="T48" fmla="*/ 221 w 693"/>
                  <a:gd name="T49" fmla="*/ 124 h 696"/>
                  <a:gd name="T50" fmla="*/ 229 w 693"/>
                  <a:gd name="T51" fmla="*/ 64 h 696"/>
                  <a:gd name="T52" fmla="*/ 261 w 693"/>
                  <a:gd name="T53" fmla="*/ 0 h 696"/>
                  <a:gd name="T54" fmla="*/ 357 w 693"/>
                  <a:gd name="T55" fmla="*/ 44 h 696"/>
                  <a:gd name="T56" fmla="*/ 329 w 693"/>
                  <a:gd name="T57" fmla="*/ 88 h 696"/>
                  <a:gd name="T58" fmla="*/ 301 w 693"/>
                  <a:gd name="T59" fmla="*/ 176 h 696"/>
                  <a:gd name="T60" fmla="*/ 361 w 693"/>
                  <a:gd name="T61" fmla="*/ 192 h 696"/>
                  <a:gd name="T62" fmla="*/ 373 w 693"/>
                  <a:gd name="T63" fmla="*/ 136 h 696"/>
                  <a:gd name="T64" fmla="*/ 417 w 693"/>
                  <a:gd name="T65" fmla="*/ 92 h 696"/>
                  <a:gd name="T66" fmla="*/ 497 w 693"/>
                  <a:gd name="T67" fmla="*/ 88 h 696"/>
                  <a:gd name="T68" fmla="*/ 529 w 693"/>
                  <a:gd name="T69" fmla="*/ 52 h 696"/>
                  <a:gd name="T70" fmla="*/ 541 w 693"/>
                  <a:gd name="T71" fmla="*/ 46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140" name="Freeform 60"/>
              <p:cNvSpPr>
                <a:spLocks/>
              </p:cNvSpPr>
              <p:nvPr userDrawn="1"/>
            </p:nvSpPr>
            <p:spPr bwMode="ltGray">
              <a:xfrm>
                <a:off x="689" y="6"/>
                <a:ext cx="1386" cy="232"/>
              </a:xfrm>
              <a:custGeom>
                <a:avLst/>
                <a:gdLst>
                  <a:gd name="T0" fmla="*/ 825 w 931"/>
                  <a:gd name="T1" fmla="*/ 0 h 149"/>
                  <a:gd name="T2" fmla="*/ 143 w 931"/>
                  <a:gd name="T3" fmla="*/ 29 h 149"/>
                  <a:gd name="T4" fmla="*/ 91 w 931"/>
                  <a:gd name="T5" fmla="*/ 42 h 149"/>
                  <a:gd name="T6" fmla="*/ 62 w 931"/>
                  <a:gd name="T7" fmla="*/ 42 h 149"/>
                  <a:gd name="T8" fmla="*/ 22 w 931"/>
                  <a:gd name="T9" fmla="*/ 77 h 149"/>
                  <a:gd name="T10" fmla="*/ 0 w 931"/>
                  <a:gd name="T11" fmla="*/ 105 h 149"/>
                  <a:gd name="T12" fmla="*/ 59 w 931"/>
                  <a:gd name="T13" fmla="*/ 115 h 149"/>
                  <a:gd name="T14" fmla="*/ 97 w 931"/>
                  <a:gd name="T15" fmla="*/ 96 h 149"/>
                  <a:gd name="T16" fmla="*/ 108 w 931"/>
                  <a:gd name="T17" fmla="*/ 84 h 149"/>
                  <a:gd name="T18" fmla="*/ 167 w 931"/>
                  <a:gd name="T19" fmla="*/ 52 h 149"/>
                  <a:gd name="T20" fmla="*/ 215 w 931"/>
                  <a:gd name="T21" fmla="*/ 46 h 149"/>
                  <a:gd name="T22" fmla="*/ 237 w 931"/>
                  <a:gd name="T23" fmla="*/ 94 h 149"/>
                  <a:gd name="T24" fmla="*/ 188 w 931"/>
                  <a:gd name="T25" fmla="*/ 109 h 149"/>
                  <a:gd name="T26" fmla="*/ 231 w 931"/>
                  <a:gd name="T27" fmla="*/ 113 h 149"/>
                  <a:gd name="T28" fmla="*/ 250 w 931"/>
                  <a:gd name="T29" fmla="*/ 90 h 149"/>
                  <a:gd name="T30" fmla="*/ 266 w 931"/>
                  <a:gd name="T31" fmla="*/ 92 h 149"/>
                  <a:gd name="T32" fmla="*/ 253 w 931"/>
                  <a:gd name="T33" fmla="*/ 54 h 149"/>
                  <a:gd name="T34" fmla="*/ 266 w 931"/>
                  <a:gd name="T35" fmla="*/ 44 h 149"/>
                  <a:gd name="T36" fmla="*/ 277 w 931"/>
                  <a:gd name="T37" fmla="*/ 88 h 149"/>
                  <a:gd name="T38" fmla="*/ 266 w 931"/>
                  <a:gd name="T39" fmla="*/ 113 h 149"/>
                  <a:gd name="T40" fmla="*/ 296 w 931"/>
                  <a:gd name="T41" fmla="*/ 130 h 149"/>
                  <a:gd name="T42" fmla="*/ 299 w 931"/>
                  <a:gd name="T43" fmla="*/ 92 h 149"/>
                  <a:gd name="T44" fmla="*/ 331 w 931"/>
                  <a:gd name="T45" fmla="*/ 103 h 149"/>
                  <a:gd name="T46" fmla="*/ 382 w 931"/>
                  <a:gd name="T47" fmla="*/ 73 h 149"/>
                  <a:gd name="T48" fmla="*/ 409 w 931"/>
                  <a:gd name="T49" fmla="*/ 50 h 149"/>
                  <a:gd name="T50" fmla="*/ 439 w 931"/>
                  <a:gd name="T51" fmla="*/ 56 h 149"/>
                  <a:gd name="T52" fmla="*/ 455 w 931"/>
                  <a:gd name="T53" fmla="*/ 50 h 149"/>
                  <a:gd name="T54" fmla="*/ 431 w 931"/>
                  <a:gd name="T55" fmla="*/ 44 h 149"/>
                  <a:gd name="T56" fmla="*/ 474 w 931"/>
                  <a:gd name="T57" fmla="*/ 35 h 149"/>
                  <a:gd name="T58" fmla="*/ 544 w 931"/>
                  <a:gd name="T59" fmla="*/ 54 h 149"/>
                  <a:gd name="T60" fmla="*/ 581 w 931"/>
                  <a:gd name="T61" fmla="*/ 42 h 149"/>
                  <a:gd name="T62" fmla="*/ 584 w 931"/>
                  <a:gd name="T63" fmla="*/ 63 h 149"/>
                  <a:gd name="T64" fmla="*/ 568 w 931"/>
                  <a:gd name="T65" fmla="*/ 101 h 149"/>
                  <a:gd name="T66" fmla="*/ 611 w 931"/>
                  <a:gd name="T67" fmla="*/ 88 h 149"/>
                  <a:gd name="T68" fmla="*/ 624 w 931"/>
                  <a:gd name="T69" fmla="*/ 80 h 149"/>
                  <a:gd name="T70" fmla="*/ 648 w 931"/>
                  <a:gd name="T71" fmla="*/ 61 h 149"/>
                  <a:gd name="T72" fmla="*/ 794 w 931"/>
                  <a:gd name="T73" fmla="*/ 8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141" name="Freeform 61"/>
              <p:cNvSpPr>
                <a:spLocks/>
              </p:cNvSpPr>
              <p:nvPr userDrawn="1"/>
            </p:nvSpPr>
            <p:spPr bwMode="ltGray">
              <a:xfrm>
                <a:off x="971" y="91"/>
                <a:ext cx="30" cy="25"/>
              </a:xfrm>
              <a:custGeom>
                <a:avLst/>
                <a:gdLst>
                  <a:gd name="T0" fmla="*/ 3 w 31"/>
                  <a:gd name="T1" fmla="*/ 28 h 30"/>
                  <a:gd name="T2" fmla="*/ 31 w 31"/>
                  <a:gd name="T3" fmla="*/ 0 h 30"/>
                  <a:gd name="T4" fmla="*/ 19 w 31"/>
                  <a:gd name="T5" fmla="*/ 24 h 30"/>
                  <a:gd name="T6" fmla="*/ 3 w 31"/>
                  <a:gd name="T7" fmla="*/ 28 h 30"/>
                </a:gdLst>
                <a:ahLst/>
                <a:cxnLst>
                  <a:cxn ang="0">
                    <a:pos x="T0" y="T1"/>
                  </a:cxn>
                  <a:cxn ang="0">
                    <a:pos x="T2" y="T3"/>
                  </a:cxn>
                  <a:cxn ang="0">
                    <a:pos x="T4" y="T5"/>
                  </a:cxn>
                  <a:cxn ang="0">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142" name="Freeform 62"/>
              <p:cNvSpPr>
                <a:spLocks/>
              </p:cNvSpPr>
              <p:nvPr userDrawn="1"/>
            </p:nvSpPr>
            <p:spPr bwMode="ltGray">
              <a:xfrm>
                <a:off x="935" y="125"/>
                <a:ext cx="45" cy="27"/>
              </a:xfrm>
              <a:custGeom>
                <a:avLst/>
                <a:gdLst>
                  <a:gd name="T0" fmla="*/ 6 w 44"/>
                  <a:gd name="T1" fmla="*/ 32 h 32"/>
                  <a:gd name="T2" fmla="*/ 22 w 44"/>
                  <a:gd name="T3" fmla="*/ 0 h 32"/>
                  <a:gd name="T4" fmla="*/ 38 w 44"/>
                  <a:gd name="T5" fmla="*/ 4 h 32"/>
                  <a:gd name="T6" fmla="*/ 6 w 44"/>
                  <a:gd name="T7" fmla="*/ 32 h 32"/>
                </a:gdLst>
                <a:ahLst/>
                <a:cxnLst>
                  <a:cxn ang="0">
                    <a:pos x="T0" y="T1"/>
                  </a:cxn>
                  <a:cxn ang="0">
                    <a:pos x="T2" y="T3"/>
                  </a:cxn>
                  <a:cxn ang="0">
                    <a:pos x="T4" y="T5"/>
                  </a:cxn>
                  <a:cxn ang="0">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143" name="Freeform 63"/>
              <p:cNvSpPr>
                <a:spLocks/>
              </p:cNvSpPr>
              <p:nvPr userDrawn="1"/>
            </p:nvSpPr>
            <p:spPr bwMode="ltGray">
              <a:xfrm>
                <a:off x="1081" y="226"/>
                <a:ext cx="75" cy="14"/>
              </a:xfrm>
              <a:custGeom>
                <a:avLst/>
                <a:gdLst>
                  <a:gd name="T0" fmla="*/ 37 w 76"/>
                  <a:gd name="T1" fmla="*/ 18 h 18"/>
                  <a:gd name="T2" fmla="*/ 25 w 76"/>
                  <a:gd name="T3" fmla="*/ 2 h 18"/>
                  <a:gd name="T4" fmla="*/ 37 w 76"/>
                  <a:gd name="T5" fmla="*/ 18 h 18"/>
                </a:gdLst>
                <a:ahLst/>
                <a:cxnLst>
                  <a:cxn ang="0">
                    <a:pos x="T0" y="T1"/>
                  </a:cxn>
                  <a:cxn ang="0">
                    <a:pos x="T2" y="T3"/>
                  </a:cxn>
                  <a:cxn ang="0">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144" name="Freeform 64"/>
              <p:cNvSpPr>
                <a:spLocks/>
              </p:cNvSpPr>
              <p:nvPr userDrawn="1"/>
            </p:nvSpPr>
            <p:spPr bwMode="ltGray">
              <a:xfrm>
                <a:off x="1210" y="223"/>
                <a:ext cx="42" cy="37"/>
              </a:xfrm>
              <a:custGeom>
                <a:avLst/>
                <a:gdLst>
                  <a:gd name="T0" fmla="*/ 0 w 42"/>
                  <a:gd name="T1" fmla="*/ 21 h 44"/>
                  <a:gd name="T2" fmla="*/ 12 w 42"/>
                  <a:gd name="T3" fmla="*/ 9 h 44"/>
                  <a:gd name="T4" fmla="*/ 0 w 42"/>
                  <a:gd name="T5" fmla="*/ 21 h 44"/>
                </a:gdLst>
                <a:ahLst/>
                <a:cxnLst>
                  <a:cxn ang="0">
                    <a:pos x="T0" y="T1"/>
                  </a:cxn>
                  <a:cxn ang="0">
                    <a:pos x="T2" y="T3"/>
                  </a:cxn>
                  <a:cxn ang="0">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145" name="Freeform 65"/>
              <p:cNvSpPr>
                <a:spLocks/>
              </p:cNvSpPr>
              <p:nvPr userDrawn="1"/>
            </p:nvSpPr>
            <p:spPr bwMode="ltGray">
              <a:xfrm>
                <a:off x="865" y="123"/>
                <a:ext cx="33" cy="24"/>
              </a:xfrm>
              <a:custGeom>
                <a:avLst/>
                <a:gdLst>
                  <a:gd name="T0" fmla="*/ 7 w 31"/>
                  <a:gd name="T1" fmla="*/ 22 h 30"/>
                  <a:gd name="T2" fmla="*/ 31 w 31"/>
                  <a:gd name="T3" fmla="*/ 10 h 30"/>
                  <a:gd name="T4" fmla="*/ 7 w 31"/>
                  <a:gd name="T5" fmla="*/ 22 h 30"/>
                </a:gdLst>
                <a:ahLst/>
                <a:cxnLst>
                  <a:cxn ang="0">
                    <a:pos x="T0" y="T1"/>
                  </a:cxn>
                  <a:cxn ang="0">
                    <a:pos x="T2" y="T3"/>
                  </a:cxn>
                  <a:cxn ang="0">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nvGrpSpPr>
            <p:cNvPr id="46239" name="Group 159"/>
            <p:cNvGrpSpPr>
              <a:grpSpLocks/>
            </p:cNvGrpSpPr>
            <p:nvPr userDrawn="1"/>
          </p:nvGrpSpPr>
          <p:grpSpPr bwMode="auto">
            <a:xfrm>
              <a:off x="7" y="6"/>
              <a:ext cx="5739" cy="1022"/>
              <a:chOff x="1056" y="111"/>
              <a:chExt cx="2448" cy="418"/>
            </a:xfrm>
          </p:grpSpPr>
          <p:sp>
            <p:nvSpPr>
              <p:cNvPr id="46190" name="Line 110"/>
              <p:cNvSpPr>
                <a:spLocks noChangeShapeType="1"/>
              </p:cNvSpPr>
              <p:nvPr/>
            </p:nvSpPr>
            <p:spPr bwMode="white">
              <a:xfrm>
                <a:off x="1056" y="332"/>
                <a:ext cx="2448"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192" name="Line 112"/>
              <p:cNvSpPr>
                <a:spLocks noChangeShapeType="1"/>
              </p:cNvSpPr>
              <p:nvPr/>
            </p:nvSpPr>
            <p:spPr bwMode="white">
              <a:xfrm>
                <a:off x="1254"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193" name="Line 113"/>
              <p:cNvSpPr>
                <a:spLocks noChangeShapeType="1"/>
              </p:cNvSpPr>
              <p:nvPr/>
            </p:nvSpPr>
            <p:spPr bwMode="white">
              <a:xfrm>
                <a:off x="1482"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194" name="Line 114"/>
              <p:cNvSpPr>
                <a:spLocks noChangeShapeType="1"/>
              </p:cNvSpPr>
              <p:nvPr/>
            </p:nvSpPr>
            <p:spPr bwMode="white">
              <a:xfrm>
                <a:off x="1710"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195" name="Line 115"/>
              <p:cNvSpPr>
                <a:spLocks noChangeShapeType="1"/>
              </p:cNvSpPr>
              <p:nvPr/>
            </p:nvSpPr>
            <p:spPr bwMode="white">
              <a:xfrm>
                <a:off x="1938"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196" name="Line 116"/>
              <p:cNvSpPr>
                <a:spLocks noChangeShapeType="1"/>
              </p:cNvSpPr>
              <p:nvPr/>
            </p:nvSpPr>
            <p:spPr bwMode="white">
              <a:xfrm>
                <a:off x="2166"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197" name="Line 117"/>
              <p:cNvSpPr>
                <a:spLocks noChangeShapeType="1"/>
              </p:cNvSpPr>
              <p:nvPr/>
            </p:nvSpPr>
            <p:spPr bwMode="white">
              <a:xfrm>
                <a:off x="2394"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198" name="Line 118"/>
              <p:cNvSpPr>
                <a:spLocks noChangeShapeType="1"/>
              </p:cNvSpPr>
              <p:nvPr/>
            </p:nvSpPr>
            <p:spPr bwMode="white">
              <a:xfrm>
                <a:off x="2622"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199" name="Line 119"/>
              <p:cNvSpPr>
                <a:spLocks noChangeShapeType="1"/>
              </p:cNvSpPr>
              <p:nvPr/>
            </p:nvSpPr>
            <p:spPr bwMode="white">
              <a:xfrm>
                <a:off x="2850"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200" name="Line 120"/>
              <p:cNvSpPr>
                <a:spLocks noChangeShapeType="1"/>
              </p:cNvSpPr>
              <p:nvPr/>
            </p:nvSpPr>
            <p:spPr bwMode="white">
              <a:xfrm>
                <a:off x="3078"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201" name="Line 121"/>
              <p:cNvSpPr>
                <a:spLocks noChangeShapeType="1"/>
              </p:cNvSpPr>
              <p:nvPr/>
            </p:nvSpPr>
            <p:spPr bwMode="white">
              <a:xfrm>
                <a:off x="3306"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nvGrpSpPr>
            <p:cNvPr id="46240" name="Group 160"/>
            <p:cNvGrpSpPr>
              <a:grpSpLocks/>
            </p:cNvGrpSpPr>
            <p:nvPr userDrawn="1"/>
          </p:nvGrpSpPr>
          <p:grpSpPr bwMode="auto">
            <a:xfrm>
              <a:off x="363" y="1"/>
              <a:ext cx="4919" cy="1034"/>
              <a:chOff x="1208" y="109"/>
              <a:chExt cx="2098" cy="423"/>
            </a:xfrm>
          </p:grpSpPr>
          <p:sp>
            <p:nvSpPr>
              <p:cNvPr id="46212" name="Line 132"/>
              <p:cNvSpPr>
                <a:spLocks noChangeShapeType="1"/>
              </p:cNvSpPr>
              <p:nvPr/>
            </p:nvSpPr>
            <p:spPr bwMode="ltGray">
              <a:xfrm>
                <a:off x="2850" y="110"/>
                <a:ext cx="0" cy="14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213" name="Line 133"/>
              <p:cNvSpPr>
                <a:spLocks noChangeShapeType="1"/>
              </p:cNvSpPr>
              <p:nvPr/>
            </p:nvSpPr>
            <p:spPr bwMode="ltGray">
              <a:xfrm>
                <a:off x="2972" y="332"/>
                <a:ext cx="7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214" name="Line 134"/>
              <p:cNvSpPr>
                <a:spLocks noChangeShapeType="1"/>
              </p:cNvSpPr>
              <p:nvPr/>
            </p:nvSpPr>
            <p:spPr bwMode="ltGray">
              <a:xfrm>
                <a:off x="3078" y="350"/>
                <a:ext cx="0" cy="2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215" name="Line 135"/>
              <p:cNvSpPr>
                <a:spLocks noChangeShapeType="1"/>
              </p:cNvSpPr>
              <p:nvPr/>
            </p:nvSpPr>
            <p:spPr bwMode="ltGray">
              <a:xfrm>
                <a:off x="3306" y="450"/>
                <a:ext cx="0" cy="79"/>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225" name="Line 145"/>
              <p:cNvSpPr>
                <a:spLocks noChangeShapeType="1"/>
              </p:cNvSpPr>
              <p:nvPr/>
            </p:nvSpPr>
            <p:spPr bwMode="ltGray">
              <a:xfrm>
                <a:off x="2166" y="114"/>
                <a:ext cx="0" cy="6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226" name="Line 146"/>
              <p:cNvSpPr>
                <a:spLocks noChangeShapeType="1"/>
              </p:cNvSpPr>
              <p:nvPr/>
            </p:nvSpPr>
            <p:spPr bwMode="ltGray">
              <a:xfrm>
                <a:off x="1938" y="111"/>
                <a:ext cx="0" cy="337"/>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227" name="Line 147"/>
              <p:cNvSpPr>
                <a:spLocks noChangeShapeType="1"/>
              </p:cNvSpPr>
              <p:nvPr/>
            </p:nvSpPr>
            <p:spPr bwMode="ltGray">
              <a:xfrm flipH="1">
                <a:off x="1912" y="332"/>
                <a:ext cx="6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228" name="Line 148"/>
              <p:cNvSpPr>
                <a:spLocks noChangeShapeType="1"/>
              </p:cNvSpPr>
              <p:nvPr/>
            </p:nvSpPr>
            <p:spPr bwMode="ltGray">
              <a:xfrm>
                <a:off x="1778" y="332"/>
                <a:ext cx="6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229" name="Line 149"/>
              <p:cNvSpPr>
                <a:spLocks noChangeShapeType="1"/>
              </p:cNvSpPr>
              <p:nvPr/>
            </p:nvSpPr>
            <p:spPr bwMode="ltGray">
              <a:xfrm flipH="1">
                <a:off x="1578" y="332"/>
                <a:ext cx="82"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230" name="Line 150"/>
              <p:cNvSpPr>
                <a:spLocks noChangeShapeType="1"/>
              </p:cNvSpPr>
              <p:nvPr/>
            </p:nvSpPr>
            <p:spPr bwMode="ltGray">
              <a:xfrm>
                <a:off x="1208" y="332"/>
                <a:ext cx="34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231" name="Line 151"/>
              <p:cNvSpPr>
                <a:spLocks noChangeShapeType="1"/>
              </p:cNvSpPr>
              <p:nvPr/>
            </p:nvSpPr>
            <p:spPr bwMode="ltGray">
              <a:xfrm>
                <a:off x="1480" y="234"/>
                <a:ext cx="0" cy="29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232" name="Line 152"/>
              <p:cNvSpPr>
                <a:spLocks noChangeShapeType="1"/>
              </p:cNvSpPr>
              <p:nvPr/>
            </p:nvSpPr>
            <p:spPr bwMode="ltGray">
              <a:xfrm>
                <a:off x="1254" y="252"/>
                <a:ext cx="0" cy="15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233" name="Line 153"/>
              <p:cNvSpPr>
                <a:spLocks noChangeShapeType="1"/>
              </p:cNvSpPr>
              <p:nvPr/>
            </p:nvSpPr>
            <p:spPr bwMode="ltGray">
              <a:xfrm flipH="1" flipV="1">
                <a:off x="1482" y="109"/>
                <a:ext cx="0" cy="27"/>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234" name="Line 154"/>
              <p:cNvSpPr>
                <a:spLocks noChangeShapeType="1"/>
              </p:cNvSpPr>
              <p:nvPr/>
            </p:nvSpPr>
            <p:spPr bwMode="ltGray">
              <a:xfrm>
                <a:off x="1710" y="180"/>
                <a:ext cx="0" cy="9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235" name="Line 155"/>
              <p:cNvSpPr>
                <a:spLocks noChangeShapeType="1"/>
              </p:cNvSpPr>
              <p:nvPr/>
            </p:nvSpPr>
            <p:spPr bwMode="ltGray">
              <a:xfrm flipV="1">
                <a:off x="1710" y="111"/>
                <a:ext cx="0" cy="2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sp>
        <p:nvSpPr>
          <p:cNvPr id="46082" name="Rectangle 2"/>
          <p:cNvSpPr>
            <a:spLocks noGrp="1" noChangeArrowheads="1"/>
          </p:cNvSpPr>
          <p:nvPr>
            <p:ph type="ctrTitle"/>
          </p:nvPr>
        </p:nvSpPr>
        <p:spPr>
          <a:xfrm>
            <a:off x="2438400" y="1828800"/>
            <a:ext cx="9245600" cy="2362200"/>
          </a:xfrm>
        </p:spPr>
        <p:txBody>
          <a:bodyPr/>
          <a:lstStyle>
            <a:lvl1pPr>
              <a:defRPr>
                <a:ea typeface="黑体" panose="02010609060101010101" pitchFamily="49" charset="-122"/>
              </a:defRPr>
            </a:lvl1pPr>
          </a:lstStyle>
          <a:p>
            <a:pPr lvl="0"/>
            <a:r>
              <a:rPr lang="zh-CN" altLang="en-US" noProof="0" smtClean="0"/>
              <a:t>单击此处编辑母版标题样式</a:t>
            </a:r>
          </a:p>
        </p:txBody>
      </p:sp>
      <p:sp>
        <p:nvSpPr>
          <p:cNvPr id="46083" name="Rectangle 3"/>
          <p:cNvSpPr>
            <a:spLocks noGrp="1" noChangeArrowheads="1"/>
          </p:cNvSpPr>
          <p:nvPr>
            <p:ph type="subTitle" idx="1"/>
          </p:nvPr>
        </p:nvSpPr>
        <p:spPr>
          <a:xfrm>
            <a:off x="2438400" y="4572000"/>
            <a:ext cx="9245600" cy="1295400"/>
          </a:xfrm>
        </p:spPr>
        <p:txBody>
          <a:bodyPr/>
          <a:lstStyle>
            <a:lvl1pPr marL="0" indent="0">
              <a:buFontTx/>
              <a:buNone/>
              <a:defRPr/>
            </a:lvl1pPr>
          </a:lstStyle>
          <a:p>
            <a:pPr lvl="0"/>
            <a:r>
              <a:rPr lang="zh-CN" altLang="en-US" noProof="0" smtClean="0"/>
              <a:t>单击此处编辑母版副标题样式</a:t>
            </a:r>
          </a:p>
        </p:txBody>
      </p:sp>
      <p:sp>
        <p:nvSpPr>
          <p:cNvPr id="46084" name="Rectangle 4"/>
          <p:cNvSpPr>
            <a:spLocks noGrp="1" noChangeArrowheads="1"/>
          </p:cNvSpPr>
          <p:nvPr>
            <p:ph type="dt" sz="half" idx="2"/>
          </p:nvPr>
        </p:nvSpPr>
        <p:spPr>
          <a:xfrm>
            <a:off x="711200" y="6324600"/>
            <a:ext cx="2540000" cy="457200"/>
          </a:xfrm>
        </p:spPr>
        <p:txBody>
          <a:bodyPr/>
          <a:lstStyle>
            <a:lvl1pPr>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46085" name="Rectangle 5"/>
          <p:cNvSpPr>
            <a:spLocks noGrp="1" noChangeArrowheads="1"/>
          </p:cNvSpPr>
          <p:nvPr>
            <p:ph type="ftr" sz="quarter" idx="3"/>
          </p:nvPr>
        </p:nvSpPr>
        <p:spPr>
          <a:xfrm>
            <a:off x="4267200" y="6324600"/>
            <a:ext cx="3860800" cy="457200"/>
          </a:xfrm>
        </p:spPr>
        <p:txBody>
          <a:bodyPr/>
          <a:lstStyle>
            <a:lvl1pPr>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spTree>
    <p:extLst>
      <p:ext uri="{BB962C8B-B14F-4D97-AF65-F5344CB8AC3E}">
        <p14:creationId xmlns:p14="http://schemas.microsoft.com/office/powerpoint/2010/main" val="34197677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5" name="页脚占位符 4"/>
          <p:cNvSpPr>
            <a:spLocks noGrp="1"/>
          </p:cNvSpPr>
          <p:nvPr>
            <p:ph type="ftr" sz="quarter" idx="11"/>
          </p:nvPr>
        </p:nvSpPr>
        <p:spPr/>
        <p:txBody>
          <a:bodyPr/>
          <a:lstStyle>
            <a:lvl1pPr>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spTree>
    <p:extLst>
      <p:ext uri="{BB962C8B-B14F-4D97-AF65-F5344CB8AC3E}">
        <p14:creationId xmlns:p14="http://schemas.microsoft.com/office/powerpoint/2010/main" val="42328404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日期占位符 3"/>
          <p:cNvSpPr>
            <a:spLocks noGrp="1"/>
          </p:cNvSpPr>
          <p:nvPr>
            <p:ph type="dt" sz="half" idx="10"/>
          </p:nvPr>
        </p:nvSpPr>
        <p:spPr/>
        <p:txBody>
          <a:bodyPr/>
          <a:lstStyle>
            <a:lvl1pPr>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5" name="页脚占位符 4"/>
          <p:cNvSpPr>
            <a:spLocks noGrp="1"/>
          </p:cNvSpPr>
          <p:nvPr>
            <p:ph type="ftr" sz="quarter" idx="11"/>
          </p:nvPr>
        </p:nvSpPr>
        <p:spPr/>
        <p:txBody>
          <a:bodyPr/>
          <a:lstStyle>
            <a:lvl1pPr>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spTree>
    <p:extLst>
      <p:ext uri="{BB962C8B-B14F-4D97-AF65-F5344CB8AC3E}">
        <p14:creationId xmlns:p14="http://schemas.microsoft.com/office/powerpoint/2010/main" val="271916914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628775"/>
            <a:ext cx="5080000" cy="463391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28775"/>
            <a:ext cx="5080000" cy="463391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6" name="页脚占位符 5"/>
          <p:cNvSpPr>
            <a:spLocks noGrp="1"/>
          </p:cNvSpPr>
          <p:nvPr>
            <p:ph type="ftr" sz="quarter" idx="11"/>
          </p:nvPr>
        </p:nvSpPr>
        <p:spPr/>
        <p:txBody>
          <a:bodyPr/>
          <a:lstStyle>
            <a:lvl1pPr>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spTree>
    <p:extLst>
      <p:ext uri="{BB962C8B-B14F-4D97-AF65-F5344CB8AC3E}">
        <p14:creationId xmlns:p14="http://schemas.microsoft.com/office/powerpoint/2010/main" val="21119456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40318" y="2505075"/>
            <a:ext cx="5158316"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8" name="页脚占位符 7"/>
          <p:cNvSpPr>
            <a:spLocks noGrp="1"/>
          </p:cNvSpPr>
          <p:nvPr>
            <p:ph type="ftr" sz="quarter" idx="11"/>
          </p:nvPr>
        </p:nvSpPr>
        <p:spPr/>
        <p:txBody>
          <a:bodyPr/>
          <a:lstStyle>
            <a:lvl1pPr>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spTree>
    <p:extLst>
      <p:ext uri="{BB962C8B-B14F-4D97-AF65-F5344CB8AC3E}">
        <p14:creationId xmlns:p14="http://schemas.microsoft.com/office/powerpoint/2010/main" val="1863328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4" name="页脚占位符 3"/>
          <p:cNvSpPr>
            <a:spLocks noGrp="1"/>
          </p:cNvSpPr>
          <p:nvPr>
            <p:ph type="ftr" sz="quarter" idx="11"/>
          </p:nvPr>
        </p:nvSpPr>
        <p:spPr/>
        <p:txBody>
          <a:bodyPr/>
          <a:lstStyle>
            <a:lvl1pPr>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spTree>
    <p:extLst>
      <p:ext uri="{BB962C8B-B14F-4D97-AF65-F5344CB8AC3E}">
        <p14:creationId xmlns:p14="http://schemas.microsoft.com/office/powerpoint/2010/main" val="12045121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3" name="页脚占位符 2"/>
          <p:cNvSpPr>
            <a:spLocks noGrp="1"/>
          </p:cNvSpPr>
          <p:nvPr>
            <p:ph type="ftr" sz="quarter" idx="11"/>
          </p:nvPr>
        </p:nvSpPr>
        <p:spPr/>
        <p:txBody>
          <a:bodyPr/>
          <a:lstStyle>
            <a:lvl1pPr>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spTree>
    <p:extLst>
      <p:ext uri="{BB962C8B-B14F-4D97-AF65-F5344CB8AC3E}">
        <p14:creationId xmlns:p14="http://schemas.microsoft.com/office/powerpoint/2010/main" val="3920642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6" name="页脚占位符 5"/>
          <p:cNvSpPr>
            <a:spLocks noGrp="1"/>
          </p:cNvSpPr>
          <p:nvPr>
            <p:ph type="ftr" sz="quarter" idx="11"/>
          </p:nvPr>
        </p:nvSpPr>
        <p:spPr/>
        <p:txBody>
          <a:bodyPr/>
          <a:lstStyle>
            <a:lvl1pPr>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spTree>
    <p:extLst>
      <p:ext uri="{BB962C8B-B14F-4D97-AF65-F5344CB8AC3E}">
        <p14:creationId xmlns:p14="http://schemas.microsoft.com/office/powerpoint/2010/main" val="3661198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D90BD53-6921-4CB3-86D0-D9F372A12D77}" type="datetimeFigureOut">
              <a:rPr lang="zh-CN" altLang="en-US" smtClean="0"/>
              <a:t>2021/12/7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EF36F2-F996-4D08-AA46-C68B613F3693}" type="slidenum">
              <a:rPr lang="zh-CN" altLang="en-US" smtClean="0"/>
              <a:t>‹#›</a:t>
            </a:fld>
            <a:endParaRPr lang="zh-CN" altLang="en-US"/>
          </a:p>
        </p:txBody>
      </p:sp>
    </p:spTree>
    <p:extLst>
      <p:ext uri="{BB962C8B-B14F-4D97-AF65-F5344CB8AC3E}">
        <p14:creationId xmlns:p14="http://schemas.microsoft.com/office/powerpoint/2010/main" val="39442328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6" name="页脚占位符 5"/>
          <p:cNvSpPr>
            <a:spLocks noGrp="1"/>
          </p:cNvSpPr>
          <p:nvPr>
            <p:ph type="ftr" sz="quarter" idx="11"/>
          </p:nvPr>
        </p:nvSpPr>
        <p:spPr/>
        <p:txBody>
          <a:bodyPr/>
          <a:lstStyle>
            <a:lvl1pPr>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spTree>
    <p:extLst>
      <p:ext uri="{BB962C8B-B14F-4D97-AF65-F5344CB8AC3E}">
        <p14:creationId xmlns:p14="http://schemas.microsoft.com/office/powerpoint/2010/main" val="40732685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5" name="页脚占位符 4"/>
          <p:cNvSpPr>
            <a:spLocks noGrp="1"/>
          </p:cNvSpPr>
          <p:nvPr>
            <p:ph type="ftr" sz="quarter" idx="11"/>
          </p:nvPr>
        </p:nvSpPr>
        <p:spPr/>
        <p:txBody>
          <a:bodyPr/>
          <a:lstStyle>
            <a:lvl1pPr>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spTree>
    <p:extLst>
      <p:ext uri="{BB962C8B-B14F-4D97-AF65-F5344CB8AC3E}">
        <p14:creationId xmlns:p14="http://schemas.microsoft.com/office/powerpoint/2010/main" val="16191100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540752" y="476250"/>
            <a:ext cx="2736849" cy="57864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8084" y="476250"/>
            <a:ext cx="8009467" cy="57864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5" name="页脚占位符 4"/>
          <p:cNvSpPr>
            <a:spLocks noGrp="1"/>
          </p:cNvSpPr>
          <p:nvPr>
            <p:ph type="ftr" sz="quarter" idx="11"/>
          </p:nvPr>
        </p:nvSpPr>
        <p:spPr/>
        <p:txBody>
          <a:bodyPr/>
          <a:lstStyle>
            <a:lvl1pPr>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spTree>
    <p:extLst>
      <p:ext uri="{BB962C8B-B14F-4D97-AF65-F5344CB8AC3E}">
        <p14:creationId xmlns:p14="http://schemas.microsoft.com/office/powerpoint/2010/main" val="41903553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28084" y="476250"/>
            <a:ext cx="10363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14400" y="1628775"/>
            <a:ext cx="5080000" cy="463391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28775"/>
            <a:ext cx="5080000" cy="463391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914400" y="6324600"/>
            <a:ext cx="2540000" cy="457200"/>
          </a:xfrm>
        </p:spPr>
        <p:txBody>
          <a:bodyPr/>
          <a:lstStyle>
            <a:lvl1pPr>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6" name="页脚占位符 5"/>
          <p:cNvSpPr>
            <a:spLocks noGrp="1"/>
          </p:cNvSpPr>
          <p:nvPr>
            <p:ph type="ftr" sz="quarter" idx="11"/>
          </p:nvPr>
        </p:nvSpPr>
        <p:spPr>
          <a:xfrm>
            <a:off x="4165600" y="6324600"/>
            <a:ext cx="3860800" cy="457200"/>
          </a:xfrm>
        </p:spPr>
        <p:txBody>
          <a:bodyPr/>
          <a:lstStyle>
            <a:lvl1pPr>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spTree>
    <p:extLst>
      <p:ext uri="{BB962C8B-B14F-4D97-AF65-F5344CB8AC3E}">
        <p14:creationId xmlns:p14="http://schemas.microsoft.com/office/powerpoint/2010/main" val="39396335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28084" y="476250"/>
            <a:ext cx="10363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14400" y="1628775"/>
            <a:ext cx="5080000" cy="463391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28776"/>
            <a:ext cx="5080000" cy="2239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4021138"/>
            <a:ext cx="5080000" cy="224155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914400" y="6324600"/>
            <a:ext cx="2540000" cy="457200"/>
          </a:xfrm>
        </p:spPr>
        <p:txBody>
          <a:bodyPr/>
          <a:lstStyle>
            <a:lvl1pPr>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7" name="页脚占位符 6"/>
          <p:cNvSpPr>
            <a:spLocks noGrp="1"/>
          </p:cNvSpPr>
          <p:nvPr>
            <p:ph type="ftr" sz="quarter" idx="11"/>
          </p:nvPr>
        </p:nvSpPr>
        <p:spPr>
          <a:xfrm>
            <a:off x="4165600" y="6324600"/>
            <a:ext cx="3860800" cy="457200"/>
          </a:xfrm>
        </p:spPr>
        <p:txBody>
          <a:bodyPr/>
          <a:lstStyle>
            <a:lvl1pPr>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spTree>
    <p:extLst>
      <p:ext uri="{BB962C8B-B14F-4D97-AF65-F5344CB8AC3E}">
        <p14:creationId xmlns:p14="http://schemas.microsoft.com/office/powerpoint/2010/main" val="3743862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5D90BD53-6921-4CB3-86D0-D9F372A12D77}" type="datetimeFigureOut">
              <a:rPr lang="zh-CN" altLang="en-US" smtClean="0"/>
              <a:t>2021/12/7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EF36F2-F996-4D08-AA46-C68B613F3693}" type="slidenum">
              <a:rPr lang="zh-CN" altLang="en-US" smtClean="0"/>
              <a:t>‹#›</a:t>
            </a:fld>
            <a:endParaRPr lang="zh-CN" altLang="en-US"/>
          </a:p>
        </p:txBody>
      </p:sp>
    </p:spTree>
    <p:extLst>
      <p:ext uri="{BB962C8B-B14F-4D97-AF65-F5344CB8AC3E}">
        <p14:creationId xmlns:p14="http://schemas.microsoft.com/office/powerpoint/2010/main" val="1713408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D90BD53-6921-4CB3-86D0-D9F372A12D77}" type="datetimeFigureOut">
              <a:rPr lang="zh-CN" altLang="en-US" smtClean="0"/>
              <a:t>2021/12/7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6EF36F2-F996-4D08-AA46-C68B613F3693}" type="slidenum">
              <a:rPr lang="zh-CN" altLang="en-US" smtClean="0"/>
              <a:t>‹#›</a:t>
            </a:fld>
            <a:endParaRPr lang="zh-CN" altLang="en-US"/>
          </a:p>
        </p:txBody>
      </p:sp>
    </p:spTree>
    <p:extLst>
      <p:ext uri="{BB962C8B-B14F-4D97-AF65-F5344CB8AC3E}">
        <p14:creationId xmlns:p14="http://schemas.microsoft.com/office/powerpoint/2010/main" val="2315653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D90BD53-6921-4CB3-86D0-D9F372A12D77}" type="datetimeFigureOut">
              <a:rPr lang="zh-CN" altLang="en-US" smtClean="0"/>
              <a:t>2021/12/7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6EF36F2-F996-4D08-AA46-C68B613F3693}" type="slidenum">
              <a:rPr lang="zh-CN" altLang="en-US" smtClean="0"/>
              <a:t>‹#›</a:t>
            </a:fld>
            <a:endParaRPr lang="zh-CN" altLang="en-US"/>
          </a:p>
        </p:txBody>
      </p:sp>
    </p:spTree>
    <p:extLst>
      <p:ext uri="{BB962C8B-B14F-4D97-AF65-F5344CB8AC3E}">
        <p14:creationId xmlns:p14="http://schemas.microsoft.com/office/powerpoint/2010/main" val="706176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D90BD53-6921-4CB3-86D0-D9F372A12D77}" type="datetimeFigureOut">
              <a:rPr lang="zh-CN" altLang="en-US" smtClean="0"/>
              <a:t>2021/12/7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6EF36F2-F996-4D08-AA46-C68B613F3693}" type="slidenum">
              <a:rPr lang="zh-CN" altLang="en-US" smtClean="0"/>
              <a:t>‹#›</a:t>
            </a:fld>
            <a:endParaRPr lang="zh-CN" altLang="en-US"/>
          </a:p>
        </p:txBody>
      </p:sp>
    </p:spTree>
    <p:extLst>
      <p:ext uri="{BB962C8B-B14F-4D97-AF65-F5344CB8AC3E}">
        <p14:creationId xmlns:p14="http://schemas.microsoft.com/office/powerpoint/2010/main" val="703069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D90BD53-6921-4CB3-86D0-D9F372A12D77}" type="datetimeFigureOut">
              <a:rPr lang="zh-CN" altLang="en-US" smtClean="0"/>
              <a:t>2021/12/7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6EF36F2-F996-4D08-AA46-C68B613F3693}" type="slidenum">
              <a:rPr lang="zh-CN" altLang="en-US" smtClean="0"/>
              <a:t>‹#›</a:t>
            </a:fld>
            <a:endParaRPr lang="zh-CN" altLang="en-US"/>
          </a:p>
        </p:txBody>
      </p:sp>
    </p:spTree>
    <p:extLst>
      <p:ext uri="{BB962C8B-B14F-4D97-AF65-F5344CB8AC3E}">
        <p14:creationId xmlns:p14="http://schemas.microsoft.com/office/powerpoint/2010/main" val="2809005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D90BD53-6921-4CB3-86D0-D9F372A12D77}" type="datetimeFigureOut">
              <a:rPr lang="zh-CN" altLang="en-US" smtClean="0"/>
              <a:t>2021/12/7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6EF36F2-F996-4D08-AA46-C68B613F3693}" type="slidenum">
              <a:rPr lang="zh-CN" altLang="en-US" smtClean="0"/>
              <a:t>‹#›</a:t>
            </a:fld>
            <a:endParaRPr lang="zh-CN" altLang="en-US"/>
          </a:p>
        </p:txBody>
      </p:sp>
    </p:spTree>
    <p:extLst>
      <p:ext uri="{BB962C8B-B14F-4D97-AF65-F5344CB8AC3E}">
        <p14:creationId xmlns:p14="http://schemas.microsoft.com/office/powerpoint/2010/main" val="1672111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D90BD53-6921-4CB3-86D0-D9F372A12D77}" type="datetimeFigureOut">
              <a:rPr lang="zh-CN" altLang="en-US" smtClean="0"/>
              <a:t>2021/12/7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6EF36F2-F996-4D08-AA46-C68B613F3693}" type="slidenum">
              <a:rPr lang="zh-CN" altLang="en-US" smtClean="0"/>
              <a:t>‹#›</a:t>
            </a:fld>
            <a:endParaRPr lang="zh-CN" altLang="en-US"/>
          </a:p>
        </p:txBody>
      </p:sp>
    </p:spTree>
    <p:extLst>
      <p:ext uri="{BB962C8B-B14F-4D97-AF65-F5344CB8AC3E}">
        <p14:creationId xmlns:p14="http://schemas.microsoft.com/office/powerpoint/2010/main" val="1019521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90BD53-6921-4CB3-86D0-D9F372A12D77}" type="datetimeFigureOut">
              <a:rPr lang="zh-CN" altLang="en-US" smtClean="0"/>
              <a:t>2021/12/7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EF36F2-F996-4D08-AA46-C68B613F3693}" type="slidenum">
              <a:rPr lang="zh-CN" altLang="en-US" smtClean="0"/>
              <a:t>‹#›</a:t>
            </a:fld>
            <a:endParaRPr lang="zh-CN" altLang="en-US"/>
          </a:p>
        </p:txBody>
      </p:sp>
    </p:spTree>
    <p:extLst>
      <p:ext uri="{BB962C8B-B14F-4D97-AF65-F5344CB8AC3E}">
        <p14:creationId xmlns:p14="http://schemas.microsoft.com/office/powerpoint/2010/main" val="1926288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2700000" scaled="1"/>
        </a:gradFill>
        <a:effectLst/>
      </p:bgPr>
    </p:bg>
    <p:spTree>
      <p:nvGrpSpPr>
        <p:cNvPr id="1" name=""/>
        <p:cNvGrpSpPr/>
        <p:nvPr/>
      </p:nvGrpSpPr>
      <p:grpSpPr>
        <a:xfrm>
          <a:off x="0" y="0"/>
          <a:ext cx="0" cy="0"/>
          <a:chOff x="0" y="0"/>
          <a:chExt cx="0" cy="0"/>
        </a:xfrm>
      </p:grpSpPr>
      <p:grpSp>
        <p:nvGrpSpPr>
          <p:cNvPr id="22701" name="Group 173"/>
          <p:cNvGrpSpPr>
            <a:grpSpLocks/>
          </p:cNvGrpSpPr>
          <p:nvPr userDrawn="1"/>
        </p:nvGrpSpPr>
        <p:grpSpPr bwMode="auto">
          <a:xfrm>
            <a:off x="2987406" y="-12700"/>
            <a:ext cx="9204595" cy="522288"/>
            <a:chOff x="0" y="-9"/>
            <a:chExt cx="5760" cy="1045"/>
          </a:xfrm>
        </p:grpSpPr>
        <p:sp>
          <p:nvSpPr>
            <p:cNvPr id="22702" name="Freeform 174"/>
            <p:cNvSpPr>
              <a:spLocks/>
            </p:cNvSpPr>
            <p:nvPr userDrawn="1"/>
          </p:nvSpPr>
          <p:spPr bwMode="ltGray">
            <a:xfrm>
              <a:off x="0" y="4"/>
              <a:ext cx="5760" cy="1032"/>
            </a:xfrm>
            <a:custGeom>
              <a:avLst/>
              <a:gdLst>
                <a:gd name="T0" fmla="*/ 4848 w 4848"/>
                <a:gd name="T1" fmla="*/ 432 h 432"/>
                <a:gd name="T2" fmla="*/ 0 w 4848"/>
                <a:gd name="T3" fmla="*/ 432 h 432"/>
                <a:gd name="T4" fmla="*/ 0 w 4848"/>
                <a:gd name="T5" fmla="*/ 0 h 432"/>
                <a:gd name="T6" fmla="*/ 4848 w 4848"/>
                <a:gd name="T7" fmla="*/ 0 h 432"/>
                <a:gd name="T8" fmla="*/ 4848 w 4848"/>
                <a:gd name="T9" fmla="*/ 432 h 432"/>
              </a:gdLst>
              <a:ahLst/>
              <a:cxnLst>
                <a:cxn ang="0">
                  <a:pos x="T0" y="T1"/>
                </a:cxn>
                <a:cxn ang="0">
                  <a:pos x="T2" y="T3"/>
                </a:cxn>
                <a:cxn ang="0">
                  <a:pos x="T4" y="T5"/>
                </a:cxn>
                <a:cxn ang="0">
                  <a:pos x="T6" y="T7"/>
                </a:cxn>
                <a:cxn ang="0">
                  <a:pos x="T8" y="T9"/>
                </a:cxn>
              </a:cxnLst>
              <a:rect l="0" t="0" r="r" b="b"/>
              <a:pathLst>
                <a:path w="4848" h="432">
                  <a:moveTo>
                    <a:pt x="4848" y="432"/>
                  </a:moveTo>
                  <a:lnTo>
                    <a:pt x="0" y="432"/>
                  </a:lnTo>
                  <a:lnTo>
                    <a:pt x="0" y="0"/>
                  </a:lnTo>
                  <a:lnTo>
                    <a:pt x="4848" y="0"/>
                  </a:lnTo>
                  <a:lnTo>
                    <a:pt x="4848" y="432"/>
                  </a:lnTo>
                  <a:close/>
                </a:path>
              </a:pathLst>
            </a:custGeom>
            <a:solidFill>
              <a:schemeClr val="hlink"/>
            </a:solidFill>
            <a:ln>
              <a:noFill/>
            </a:ln>
            <a:effectLst/>
            <a:extLst>
              <a:ext uri="{91240B29-F687-4F45-9708-019B960494DF}">
                <a14:hiddenLine xmlns:a14="http://schemas.microsoft.com/office/drawing/2010/main" w="9525">
                  <a:solidFill>
                    <a:schemeClr val="bg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22703" name="Group 175"/>
            <p:cNvGrpSpPr>
              <a:grpSpLocks/>
            </p:cNvGrpSpPr>
            <p:nvPr userDrawn="1"/>
          </p:nvGrpSpPr>
          <p:grpSpPr bwMode="auto">
            <a:xfrm>
              <a:off x="333" y="-9"/>
              <a:ext cx="5176" cy="1044"/>
              <a:chOff x="333" y="-9"/>
              <a:chExt cx="5176" cy="1044"/>
            </a:xfrm>
          </p:grpSpPr>
          <p:sp>
            <p:nvSpPr>
              <p:cNvPr id="22704" name="Freeform 176"/>
              <p:cNvSpPr>
                <a:spLocks/>
              </p:cNvSpPr>
              <p:nvPr userDrawn="1"/>
            </p:nvSpPr>
            <p:spPr bwMode="ltGray">
              <a:xfrm>
                <a:off x="3230" y="949"/>
                <a:ext cx="17" cy="20"/>
              </a:xfrm>
              <a:custGeom>
                <a:avLst/>
                <a:gdLst>
                  <a:gd name="T0" fmla="*/ 5 w 15"/>
                  <a:gd name="T1" fmla="*/ 11 h 23"/>
                  <a:gd name="T2" fmla="*/ 15 w 15"/>
                  <a:gd name="T3" fmla="*/ 5 h 23"/>
                  <a:gd name="T4" fmla="*/ 13 w 15"/>
                  <a:gd name="T5" fmla="*/ 17 h 23"/>
                  <a:gd name="T6" fmla="*/ 5 w 15"/>
                  <a:gd name="T7" fmla="*/ 11 h 23"/>
                </a:gdLst>
                <a:ahLst/>
                <a:cxnLst>
                  <a:cxn ang="0">
                    <a:pos x="T0" y="T1"/>
                  </a:cxn>
                  <a:cxn ang="0">
                    <a:pos x="T2" y="T3"/>
                  </a:cxn>
                  <a:cxn ang="0">
                    <a:pos x="T4" y="T5"/>
                  </a:cxn>
                  <a:cxn ang="0">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05" name="Freeform 177"/>
              <p:cNvSpPr>
                <a:spLocks/>
              </p:cNvSpPr>
              <p:nvPr userDrawn="1"/>
            </p:nvSpPr>
            <p:spPr bwMode="ltGray">
              <a:xfrm>
                <a:off x="3406" y="1015"/>
                <a:ext cx="21" cy="20"/>
              </a:xfrm>
              <a:custGeom>
                <a:avLst/>
                <a:gdLst>
                  <a:gd name="T0" fmla="*/ 3 w 20"/>
                  <a:gd name="T1" fmla="*/ 13 h 23"/>
                  <a:gd name="T2" fmla="*/ 11 w 20"/>
                  <a:gd name="T3" fmla="*/ 3 h 23"/>
                  <a:gd name="T4" fmla="*/ 7 w 20"/>
                  <a:gd name="T5" fmla="*/ 19 h 23"/>
                  <a:gd name="T6" fmla="*/ 3 w 20"/>
                  <a:gd name="T7" fmla="*/ 13 h 23"/>
                </a:gdLst>
                <a:ahLst/>
                <a:cxnLst>
                  <a:cxn ang="0">
                    <a:pos x="T0" y="T1"/>
                  </a:cxn>
                  <a:cxn ang="0">
                    <a:pos x="T2" y="T3"/>
                  </a:cxn>
                  <a:cxn ang="0">
                    <a:pos x="T4" y="T5"/>
                  </a:cxn>
                  <a:cxn ang="0">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06" name="Freeform 178"/>
              <p:cNvSpPr>
                <a:spLocks/>
              </p:cNvSpPr>
              <p:nvPr userDrawn="1"/>
            </p:nvSpPr>
            <p:spPr bwMode="ltGray">
              <a:xfrm>
                <a:off x="2909" y="908"/>
                <a:ext cx="31" cy="34"/>
              </a:xfrm>
              <a:custGeom>
                <a:avLst/>
                <a:gdLst>
                  <a:gd name="T0" fmla="*/ 16 w 30"/>
                  <a:gd name="T1" fmla="*/ 33 h 42"/>
                  <a:gd name="T2" fmla="*/ 8 w 30"/>
                  <a:gd name="T3" fmla="*/ 21 h 42"/>
                  <a:gd name="T4" fmla="*/ 0 w 30"/>
                  <a:gd name="T5" fmla="*/ 9 h 42"/>
                  <a:gd name="T6" fmla="*/ 16 w 30"/>
                  <a:gd name="T7" fmla="*/ 3 h 42"/>
                  <a:gd name="T8" fmla="*/ 30 w 30"/>
                  <a:gd name="T9" fmla="*/ 23 h 42"/>
                  <a:gd name="T10" fmla="*/ 28 w 30"/>
                  <a:gd name="T11" fmla="*/ 31 h 42"/>
                  <a:gd name="T12" fmla="*/ 16 w 30"/>
                  <a:gd name="T13" fmla="*/ 33 h 42"/>
                </a:gdLst>
                <a:ahLst/>
                <a:cxnLst>
                  <a:cxn ang="0">
                    <a:pos x="T0" y="T1"/>
                  </a:cxn>
                  <a:cxn ang="0">
                    <a:pos x="T2" y="T3"/>
                  </a:cxn>
                  <a:cxn ang="0">
                    <a:pos x="T4" y="T5"/>
                  </a:cxn>
                  <a:cxn ang="0">
                    <a:pos x="T6" y="T7"/>
                  </a:cxn>
                  <a:cxn ang="0">
                    <a:pos x="T8" y="T9"/>
                  </a:cxn>
                  <a:cxn ang="0">
                    <a:pos x="T10" y="T11"/>
                  </a:cxn>
                  <a:cxn ang="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07" name="Freeform 179"/>
              <p:cNvSpPr>
                <a:spLocks/>
              </p:cNvSpPr>
              <p:nvPr userDrawn="1"/>
            </p:nvSpPr>
            <p:spPr bwMode="ltGray">
              <a:xfrm>
                <a:off x="2551" y="940"/>
                <a:ext cx="25" cy="12"/>
              </a:xfrm>
              <a:custGeom>
                <a:avLst/>
                <a:gdLst>
                  <a:gd name="T0" fmla="*/ 15 w 25"/>
                  <a:gd name="T1" fmla="*/ 16 h 16"/>
                  <a:gd name="T2" fmla="*/ 3 w 25"/>
                  <a:gd name="T3" fmla="*/ 8 h 16"/>
                  <a:gd name="T4" fmla="*/ 15 w 25"/>
                  <a:gd name="T5" fmla="*/ 0 h 16"/>
                  <a:gd name="T6" fmla="*/ 15 w 25"/>
                  <a:gd name="T7" fmla="*/ 16 h 16"/>
                </a:gdLst>
                <a:ahLst/>
                <a:cxnLst>
                  <a:cxn ang="0">
                    <a:pos x="T0" y="T1"/>
                  </a:cxn>
                  <a:cxn ang="0">
                    <a:pos x="T2" y="T3"/>
                  </a:cxn>
                  <a:cxn ang="0">
                    <a:pos x="T4" y="T5"/>
                  </a:cxn>
                  <a:cxn ang="0">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08" name="Freeform 180"/>
              <p:cNvSpPr>
                <a:spLocks/>
              </p:cNvSpPr>
              <p:nvPr userDrawn="1"/>
            </p:nvSpPr>
            <p:spPr bwMode="ltGray">
              <a:xfrm>
                <a:off x="2443" y="954"/>
                <a:ext cx="65" cy="39"/>
              </a:xfrm>
              <a:custGeom>
                <a:avLst/>
                <a:gdLst>
                  <a:gd name="T0" fmla="*/ 14 w 65"/>
                  <a:gd name="T1" fmla="*/ 24 h 46"/>
                  <a:gd name="T2" fmla="*/ 30 w 65"/>
                  <a:gd name="T3" fmla="*/ 4 h 46"/>
                  <a:gd name="T4" fmla="*/ 42 w 65"/>
                  <a:gd name="T5" fmla="*/ 0 h 46"/>
                  <a:gd name="T6" fmla="*/ 58 w 65"/>
                  <a:gd name="T7" fmla="*/ 12 h 46"/>
                  <a:gd name="T8" fmla="*/ 32 w 65"/>
                  <a:gd name="T9" fmla="*/ 26 h 46"/>
                  <a:gd name="T10" fmla="*/ 12 w 65"/>
                  <a:gd name="T11" fmla="*/ 46 h 46"/>
                  <a:gd name="T12" fmla="*/ 8 w 65"/>
                  <a:gd name="T13" fmla="*/ 20 h 46"/>
                  <a:gd name="T14" fmla="*/ 12 w 65"/>
                  <a:gd name="T15" fmla="*/ 14 h 46"/>
                  <a:gd name="T16" fmla="*/ 14 w 65"/>
                  <a:gd name="T17" fmla="*/ 2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09" name="Freeform 181"/>
              <p:cNvSpPr>
                <a:spLocks/>
              </p:cNvSpPr>
              <p:nvPr userDrawn="1"/>
            </p:nvSpPr>
            <p:spPr bwMode="ltGray">
              <a:xfrm>
                <a:off x="2375" y="952"/>
                <a:ext cx="68" cy="39"/>
              </a:xfrm>
              <a:custGeom>
                <a:avLst/>
                <a:gdLst>
                  <a:gd name="T0" fmla="*/ 0 w 69"/>
                  <a:gd name="T1" fmla="*/ 31 h 47"/>
                  <a:gd name="T2" fmla="*/ 18 w 69"/>
                  <a:gd name="T3" fmla="*/ 25 h 47"/>
                  <a:gd name="T4" fmla="*/ 52 w 69"/>
                  <a:gd name="T5" fmla="*/ 1 h 47"/>
                  <a:gd name="T6" fmla="*/ 64 w 69"/>
                  <a:gd name="T7" fmla="*/ 3 h 47"/>
                  <a:gd name="T8" fmla="*/ 50 w 69"/>
                  <a:gd name="T9" fmla="*/ 19 h 47"/>
                  <a:gd name="T10" fmla="*/ 28 w 69"/>
                  <a:gd name="T11" fmla="*/ 33 h 47"/>
                  <a:gd name="T12" fmla="*/ 22 w 69"/>
                  <a:gd name="T13" fmla="*/ 47 h 47"/>
                  <a:gd name="T14" fmla="*/ 16 w 69"/>
                  <a:gd name="T15" fmla="*/ 45 h 47"/>
                  <a:gd name="T16" fmla="*/ 12 w 69"/>
                  <a:gd name="T17" fmla="*/ 39 h 47"/>
                  <a:gd name="T18" fmla="*/ 0 w 69"/>
                  <a:gd name="T19" fmla="*/ 35 h 47"/>
                  <a:gd name="T20" fmla="*/ 0 w 69"/>
                  <a:gd name="T21" fmla="*/ 3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10" name="Freeform 182"/>
              <p:cNvSpPr>
                <a:spLocks/>
              </p:cNvSpPr>
              <p:nvPr userDrawn="1"/>
            </p:nvSpPr>
            <p:spPr bwMode="ltGray">
              <a:xfrm>
                <a:off x="2007" y="739"/>
                <a:ext cx="354" cy="228"/>
              </a:xfrm>
              <a:custGeom>
                <a:avLst/>
                <a:gdLst>
                  <a:gd name="T0" fmla="*/ 10 w 355"/>
                  <a:gd name="T1" fmla="*/ 4 h 277"/>
                  <a:gd name="T2" fmla="*/ 36 w 355"/>
                  <a:gd name="T3" fmla="*/ 18 h 277"/>
                  <a:gd name="T4" fmla="*/ 46 w 355"/>
                  <a:gd name="T5" fmla="*/ 30 h 277"/>
                  <a:gd name="T6" fmla="*/ 76 w 355"/>
                  <a:gd name="T7" fmla="*/ 52 h 277"/>
                  <a:gd name="T8" fmla="*/ 92 w 355"/>
                  <a:gd name="T9" fmla="*/ 66 h 277"/>
                  <a:gd name="T10" fmla="*/ 122 w 355"/>
                  <a:gd name="T11" fmla="*/ 98 h 277"/>
                  <a:gd name="T12" fmla="*/ 136 w 355"/>
                  <a:gd name="T13" fmla="*/ 128 h 277"/>
                  <a:gd name="T14" fmla="*/ 148 w 355"/>
                  <a:gd name="T15" fmla="*/ 132 h 277"/>
                  <a:gd name="T16" fmla="*/ 154 w 355"/>
                  <a:gd name="T17" fmla="*/ 150 h 277"/>
                  <a:gd name="T18" fmla="*/ 176 w 355"/>
                  <a:gd name="T19" fmla="*/ 152 h 277"/>
                  <a:gd name="T20" fmla="*/ 170 w 355"/>
                  <a:gd name="T21" fmla="*/ 196 h 277"/>
                  <a:gd name="T22" fmla="*/ 180 w 355"/>
                  <a:gd name="T23" fmla="*/ 224 h 277"/>
                  <a:gd name="T24" fmla="*/ 198 w 355"/>
                  <a:gd name="T25" fmla="*/ 232 h 277"/>
                  <a:gd name="T26" fmla="*/ 216 w 355"/>
                  <a:gd name="T27" fmla="*/ 234 h 277"/>
                  <a:gd name="T28" fmla="*/ 236 w 355"/>
                  <a:gd name="T29" fmla="*/ 242 h 277"/>
                  <a:gd name="T30" fmla="*/ 254 w 355"/>
                  <a:gd name="T31" fmla="*/ 236 h 277"/>
                  <a:gd name="T32" fmla="*/ 272 w 355"/>
                  <a:gd name="T33" fmla="*/ 248 h 277"/>
                  <a:gd name="T34" fmla="*/ 296 w 355"/>
                  <a:gd name="T35" fmla="*/ 256 h 277"/>
                  <a:gd name="T36" fmla="*/ 314 w 355"/>
                  <a:gd name="T37" fmla="*/ 264 h 277"/>
                  <a:gd name="T38" fmla="*/ 352 w 355"/>
                  <a:gd name="T39" fmla="*/ 266 h 277"/>
                  <a:gd name="T40" fmla="*/ 342 w 355"/>
                  <a:gd name="T41" fmla="*/ 274 h 277"/>
                  <a:gd name="T42" fmla="*/ 322 w 355"/>
                  <a:gd name="T43" fmla="*/ 272 h 277"/>
                  <a:gd name="T44" fmla="*/ 300 w 355"/>
                  <a:gd name="T45" fmla="*/ 270 h 277"/>
                  <a:gd name="T46" fmla="*/ 288 w 355"/>
                  <a:gd name="T47" fmla="*/ 266 h 277"/>
                  <a:gd name="T48" fmla="*/ 252 w 355"/>
                  <a:gd name="T49" fmla="*/ 264 h 277"/>
                  <a:gd name="T50" fmla="*/ 234 w 355"/>
                  <a:gd name="T51" fmla="*/ 260 h 277"/>
                  <a:gd name="T52" fmla="*/ 172 w 355"/>
                  <a:gd name="T53" fmla="*/ 242 h 277"/>
                  <a:gd name="T54" fmla="*/ 160 w 355"/>
                  <a:gd name="T55" fmla="*/ 216 h 277"/>
                  <a:gd name="T56" fmla="*/ 126 w 355"/>
                  <a:gd name="T57" fmla="*/ 200 h 277"/>
                  <a:gd name="T58" fmla="*/ 108 w 355"/>
                  <a:gd name="T59" fmla="*/ 186 h 277"/>
                  <a:gd name="T60" fmla="*/ 94 w 355"/>
                  <a:gd name="T61" fmla="*/ 158 h 277"/>
                  <a:gd name="T62" fmla="*/ 68 w 355"/>
                  <a:gd name="T63" fmla="*/ 108 h 277"/>
                  <a:gd name="T64" fmla="*/ 64 w 355"/>
                  <a:gd name="T65" fmla="*/ 102 h 277"/>
                  <a:gd name="T66" fmla="*/ 58 w 355"/>
                  <a:gd name="T67" fmla="*/ 100 h 277"/>
                  <a:gd name="T68" fmla="*/ 54 w 355"/>
                  <a:gd name="T69" fmla="*/ 88 h 277"/>
                  <a:gd name="T70" fmla="*/ 38 w 355"/>
                  <a:gd name="T71" fmla="*/ 58 h 277"/>
                  <a:gd name="T72" fmla="*/ 20 w 355"/>
                  <a:gd name="T73" fmla="*/ 40 h 277"/>
                  <a:gd name="T74" fmla="*/ 4 w 355"/>
                  <a:gd name="T75" fmla="*/ 22 h 277"/>
                  <a:gd name="T76" fmla="*/ 10 w 355"/>
                  <a:gd name="T77" fmla="*/ 2 h 277"/>
                  <a:gd name="T78" fmla="*/ 10 w 355"/>
                  <a:gd name="T79" fmla="*/ 4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11" name="Freeform 183"/>
              <p:cNvSpPr>
                <a:spLocks/>
              </p:cNvSpPr>
              <p:nvPr userDrawn="1"/>
            </p:nvSpPr>
            <p:spPr bwMode="ltGray">
              <a:xfrm>
                <a:off x="2222" y="724"/>
                <a:ext cx="157" cy="167"/>
              </a:xfrm>
              <a:custGeom>
                <a:avLst/>
                <a:gdLst>
                  <a:gd name="T0" fmla="*/ 54 w 156"/>
                  <a:gd name="T1" fmla="*/ 66 h 206"/>
                  <a:gd name="T2" fmla="*/ 66 w 156"/>
                  <a:gd name="T3" fmla="*/ 58 h 206"/>
                  <a:gd name="T4" fmla="*/ 68 w 156"/>
                  <a:gd name="T5" fmla="*/ 52 h 206"/>
                  <a:gd name="T6" fmla="*/ 80 w 156"/>
                  <a:gd name="T7" fmla="*/ 44 h 206"/>
                  <a:gd name="T8" fmla="*/ 106 w 156"/>
                  <a:gd name="T9" fmla="*/ 22 h 206"/>
                  <a:gd name="T10" fmla="*/ 112 w 156"/>
                  <a:gd name="T11" fmla="*/ 4 h 206"/>
                  <a:gd name="T12" fmla="*/ 124 w 156"/>
                  <a:gd name="T13" fmla="*/ 0 h 206"/>
                  <a:gd name="T14" fmla="*/ 150 w 156"/>
                  <a:gd name="T15" fmla="*/ 28 h 206"/>
                  <a:gd name="T16" fmla="*/ 146 w 156"/>
                  <a:gd name="T17" fmla="*/ 44 h 206"/>
                  <a:gd name="T18" fmla="*/ 126 w 156"/>
                  <a:gd name="T19" fmla="*/ 64 h 206"/>
                  <a:gd name="T20" fmla="*/ 132 w 156"/>
                  <a:gd name="T21" fmla="*/ 94 h 206"/>
                  <a:gd name="T22" fmla="*/ 142 w 156"/>
                  <a:gd name="T23" fmla="*/ 110 h 206"/>
                  <a:gd name="T24" fmla="*/ 146 w 156"/>
                  <a:gd name="T25" fmla="*/ 128 h 206"/>
                  <a:gd name="T26" fmla="*/ 128 w 156"/>
                  <a:gd name="T27" fmla="*/ 128 h 206"/>
                  <a:gd name="T28" fmla="*/ 116 w 156"/>
                  <a:gd name="T29" fmla="*/ 146 h 206"/>
                  <a:gd name="T30" fmla="*/ 104 w 156"/>
                  <a:gd name="T31" fmla="*/ 156 h 206"/>
                  <a:gd name="T32" fmla="*/ 100 w 156"/>
                  <a:gd name="T33" fmla="*/ 198 h 206"/>
                  <a:gd name="T34" fmla="*/ 88 w 156"/>
                  <a:gd name="T35" fmla="*/ 202 h 206"/>
                  <a:gd name="T36" fmla="*/ 82 w 156"/>
                  <a:gd name="T37" fmla="*/ 206 h 206"/>
                  <a:gd name="T38" fmla="*/ 76 w 156"/>
                  <a:gd name="T39" fmla="*/ 202 h 206"/>
                  <a:gd name="T40" fmla="*/ 72 w 156"/>
                  <a:gd name="T41" fmla="*/ 190 h 206"/>
                  <a:gd name="T42" fmla="*/ 60 w 156"/>
                  <a:gd name="T43" fmla="*/ 186 h 206"/>
                  <a:gd name="T44" fmla="*/ 42 w 156"/>
                  <a:gd name="T45" fmla="*/ 194 h 206"/>
                  <a:gd name="T46" fmla="*/ 28 w 156"/>
                  <a:gd name="T47" fmla="*/ 186 h 206"/>
                  <a:gd name="T48" fmla="*/ 10 w 156"/>
                  <a:gd name="T49" fmla="*/ 148 h 206"/>
                  <a:gd name="T50" fmla="*/ 4 w 156"/>
                  <a:gd name="T51" fmla="*/ 130 h 206"/>
                  <a:gd name="T52" fmla="*/ 0 w 156"/>
                  <a:gd name="T53" fmla="*/ 118 h 206"/>
                  <a:gd name="T54" fmla="*/ 20 w 156"/>
                  <a:gd name="T55" fmla="*/ 96 h 206"/>
                  <a:gd name="T56" fmla="*/ 32 w 156"/>
                  <a:gd name="T57" fmla="*/ 104 h 206"/>
                  <a:gd name="T58" fmla="*/ 34 w 156"/>
                  <a:gd name="T59" fmla="*/ 80 h 206"/>
                  <a:gd name="T60" fmla="*/ 52 w 156"/>
                  <a:gd name="T61" fmla="*/ 70 h 206"/>
                  <a:gd name="T62" fmla="*/ 54 w 156"/>
                  <a:gd name="T63" fmla="*/ 66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12" name="Freeform 184"/>
              <p:cNvSpPr>
                <a:spLocks/>
              </p:cNvSpPr>
              <p:nvPr userDrawn="1"/>
            </p:nvSpPr>
            <p:spPr bwMode="ltGray">
              <a:xfrm>
                <a:off x="2375" y="800"/>
                <a:ext cx="110" cy="32"/>
              </a:xfrm>
              <a:custGeom>
                <a:avLst/>
                <a:gdLst>
                  <a:gd name="T0" fmla="*/ 4 w 109"/>
                  <a:gd name="T1" fmla="*/ 32 h 38"/>
                  <a:gd name="T2" fmla="*/ 18 w 109"/>
                  <a:gd name="T3" fmla="*/ 10 h 38"/>
                  <a:gd name="T4" fmla="*/ 46 w 109"/>
                  <a:gd name="T5" fmla="*/ 20 h 38"/>
                  <a:gd name="T6" fmla="*/ 72 w 109"/>
                  <a:gd name="T7" fmla="*/ 14 h 38"/>
                  <a:gd name="T8" fmla="*/ 90 w 109"/>
                  <a:gd name="T9" fmla="*/ 0 h 38"/>
                  <a:gd name="T10" fmla="*/ 76 w 109"/>
                  <a:gd name="T11" fmla="*/ 26 h 38"/>
                  <a:gd name="T12" fmla="*/ 60 w 109"/>
                  <a:gd name="T13" fmla="*/ 38 h 38"/>
                  <a:gd name="T14" fmla="*/ 42 w 109"/>
                  <a:gd name="T15" fmla="*/ 32 h 38"/>
                  <a:gd name="T16" fmla="*/ 14 w 109"/>
                  <a:gd name="T17" fmla="*/ 30 h 38"/>
                  <a:gd name="T18" fmla="*/ 4 w 109"/>
                  <a:gd name="T19" fmla="*/ 3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13" name="Freeform 185"/>
              <p:cNvSpPr>
                <a:spLocks/>
              </p:cNvSpPr>
              <p:nvPr userDrawn="1"/>
            </p:nvSpPr>
            <p:spPr bwMode="ltGray">
              <a:xfrm>
                <a:off x="2370" y="839"/>
                <a:ext cx="75" cy="84"/>
              </a:xfrm>
              <a:custGeom>
                <a:avLst/>
                <a:gdLst>
                  <a:gd name="T0" fmla="*/ 8 w 76"/>
                  <a:gd name="T1" fmla="*/ 18 h 104"/>
                  <a:gd name="T2" fmla="*/ 18 w 76"/>
                  <a:gd name="T3" fmla="*/ 0 h 104"/>
                  <a:gd name="T4" fmla="*/ 34 w 76"/>
                  <a:gd name="T5" fmla="*/ 18 h 104"/>
                  <a:gd name="T6" fmla="*/ 62 w 76"/>
                  <a:gd name="T7" fmla="*/ 4 h 104"/>
                  <a:gd name="T8" fmla="*/ 46 w 76"/>
                  <a:gd name="T9" fmla="*/ 34 h 104"/>
                  <a:gd name="T10" fmla="*/ 54 w 76"/>
                  <a:gd name="T11" fmla="*/ 48 h 104"/>
                  <a:gd name="T12" fmla="*/ 58 w 76"/>
                  <a:gd name="T13" fmla="*/ 60 h 104"/>
                  <a:gd name="T14" fmla="*/ 46 w 76"/>
                  <a:gd name="T15" fmla="*/ 74 h 104"/>
                  <a:gd name="T16" fmla="*/ 34 w 76"/>
                  <a:gd name="T17" fmla="*/ 60 h 104"/>
                  <a:gd name="T18" fmla="*/ 22 w 76"/>
                  <a:gd name="T19" fmla="*/ 48 h 104"/>
                  <a:gd name="T20" fmla="*/ 28 w 76"/>
                  <a:gd name="T21" fmla="*/ 68 h 104"/>
                  <a:gd name="T22" fmla="*/ 30 w 76"/>
                  <a:gd name="T23" fmla="*/ 74 h 104"/>
                  <a:gd name="T24" fmla="*/ 20 w 76"/>
                  <a:gd name="T25" fmla="*/ 104 h 104"/>
                  <a:gd name="T26" fmla="*/ 12 w 76"/>
                  <a:gd name="T27" fmla="*/ 102 h 104"/>
                  <a:gd name="T28" fmla="*/ 8 w 76"/>
                  <a:gd name="T29" fmla="*/ 90 h 104"/>
                  <a:gd name="T30" fmla="*/ 0 w 76"/>
                  <a:gd name="T31" fmla="*/ 54 h 104"/>
                  <a:gd name="T32" fmla="*/ 2 w 76"/>
                  <a:gd name="T33" fmla="*/ 30 h 104"/>
                  <a:gd name="T34" fmla="*/ 8 w 76"/>
                  <a:gd name="T35" fmla="*/ 1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14" name="Freeform 186"/>
              <p:cNvSpPr>
                <a:spLocks/>
              </p:cNvSpPr>
              <p:nvPr userDrawn="1"/>
            </p:nvSpPr>
            <p:spPr bwMode="ltGray">
              <a:xfrm>
                <a:off x="2497" y="793"/>
                <a:ext cx="37" cy="49"/>
              </a:xfrm>
              <a:custGeom>
                <a:avLst/>
                <a:gdLst>
                  <a:gd name="T0" fmla="*/ 3 w 37"/>
                  <a:gd name="T1" fmla="*/ 28 h 61"/>
                  <a:gd name="T2" fmla="*/ 13 w 37"/>
                  <a:gd name="T3" fmla="*/ 0 h 61"/>
                  <a:gd name="T4" fmla="*/ 15 w 37"/>
                  <a:gd name="T5" fmla="*/ 28 h 61"/>
                  <a:gd name="T6" fmla="*/ 37 w 37"/>
                  <a:gd name="T7" fmla="*/ 38 h 61"/>
                  <a:gd name="T8" fmla="*/ 19 w 37"/>
                  <a:gd name="T9" fmla="*/ 44 h 61"/>
                  <a:gd name="T10" fmla="*/ 5 w 37"/>
                  <a:gd name="T11" fmla="*/ 58 h 61"/>
                  <a:gd name="T12" fmla="*/ 1 w 37"/>
                  <a:gd name="T13" fmla="*/ 34 h 61"/>
                  <a:gd name="T14" fmla="*/ 3 w 37"/>
                  <a:gd name="T15" fmla="*/ 28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15" name="Freeform 187"/>
              <p:cNvSpPr>
                <a:spLocks/>
              </p:cNvSpPr>
              <p:nvPr userDrawn="1"/>
            </p:nvSpPr>
            <p:spPr bwMode="ltGray">
              <a:xfrm>
                <a:off x="2506" y="869"/>
                <a:ext cx="47" cy="24"/>
              </a:xfrm>
              <a:custGeom>
                <a:avLst/>
                <a:gdLst>
                  <a:gd name="T0" fmla="*/ 7 w 49"/>
                  <a:gd name="T1" fmla="*/ 0 h 29"/>
                  <a:gd name="T2" fmla="*/ 29 w 49"/>
                  <a:gd name="T3" fmla="*/ 0 h 29"/>
                  <a:gd name="T4" fmla="*/ 49 w 49"/>
                  <a:gd name="T5" fmla="*/ 16 h 29"/>
                  <a:gd name="T6" fmla="*/ 35 w 49"/>
                  <a:gd name="T7" fmla="*/ 14 h 29"/>
                  <a:gd name="T8" fmla="*/ 3 w 49"/>
                  <a:gd name="T9" fmla="*/ 16 h 29"/>
                  <a:gd name="T10" fmla="*/ 7 w 49"/>
                  <a:gd name="T11" fmla="*/ 0 h 29"/>
                </a:gdLst>
                <a:ahLst/>
                <a:cxnLst>
                  <a:cxn ang="0">
                    <a:pos x="T0" y="T1"/>
                  </a:cxn>
                  <a:cxn ang="0">
                    <a:pos x="T2" y="T3"/>
                  </a:cxn>
                  <a:cxn ang="0">
                    <a:pos x="T4" y="T5"/>
                  </a:cxn>
                  <a:cxn ang="0">
                    <a:pos x="T6" y="T7"/>
                  </a:cxn>
                  <a:cxn ang="0">
                    <a:pos x="T8" y="T9"/>
                  </a:cxn>
                  <a:cxn ang="0">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16" name="Freeform 188"/>
              <p:cNvSpPr>
                <a:spLocks/>
              </p:cNvSpPr>
              <p:nvPr userDrawn="1"/>
            </p:nvSpPr>
            <p:spPr bwMode="ltGray">
              <a:xfrm>
                <a:off x="2555" y="832"/>
                <a:ext cx="61" cy="42"/>
              </a:xfrm>
              <a:custGeom>
                <a:avLst/>
                <a:gdLst>
                  <a:gd name="T0" fmla="*/ 21 w 61"/>
                  <a:gd name="T1" fmla="*/ 38 h 48"/>
                  <a:gd name="T2" fmla="*/ 15 w 61"/>
                  <a:gd name="T3" fmla="*/ 26 h 48"/>
                  <a:gd name="T4" fmla="*/ 3 w 61"/>
                  <a:gd name="T5" fmla="*/ 22 h 48"/>
                  <a:gd name="T6" fmla="*/ 13 w 61"/>
                  <a:gd name="T7" fmla="*/ 8 h 48"/>
                  <a:gd name="T8" fmla="*/ 25 w 61"/>
                  <a:gd name="T9" fmla="*/ 0 h 48"/>
                  <a:gd name="T10" fmla="*/ 49 w 61"/>
                  <a:gd name="T11" fmla="*/ 10 h 48"/>
                  <a:gd name="T12" fmla="*/ 53 w 61"/>
                  <a:gd name="T13" fmla="*/ 20 h 48"/>
                  <a:gd name="T14" fmla="*/ 61 w 61"/>
                  <a:gd name="T15" fmla="*/ 32 h 48"/>
                  <a:gd name="T16" fmla="*/ 41 w 61"/>
                  <a:gd name="T17" fmla="*/ 38 h 48"/>
                  <a:gd name="T18" fmla="*/ 23 w 61"/>
                  <a:gd name="T19" fmla="*/ 44 h 48"/>
                  <a:gd name="T20" fmla="*/ 21 w 61"/>
                  <a:gd name="T21" fmla="*/ 3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17" name="Freeform 189"/>
              <p:cNvSpPr>
                <a:spLocks/>
              </p:cNvSpPr>
              <p:nvPr userDrawn="1"/>
            </p:nvSpPr>
            <p:spPr bwMode="ltGray">
              <a:xfrm>
                <a:off x="2572" y="852"/>
                <a:ext cx="286" cy="149"/>
              </a:xfrm>
              <a:custGeom>
                <a:avLst/>
                <a:gdLst>
                  <a:gd name="T0" fmla="*/ 46 w 286"/>
                  <a:gd name="T1" fmla="*/ 28 h 182"/>
                  <a:gd name="T2" fmla="*/ 36 w 286"/>
                  <a:gd name="T3" fmla="*/ 14 h 182"/>
                  <a:gd name="T4" fmla="*/ 26 w 286"/>
                  <a:gd name="T5" fmla="*/ 30 h 182"/>
                  <a:gd name="T6" fmla="*/ 0 w 286"/>
                  <a:gd name="T7" fmla="*/ 24 h 182"/>
                  <a:gd name="T8" fmla="*/ 10 w 286"/>
                  <a:gd name="T9" fmla="*/ 42 h 182"/>
                  <a:gd name="T10" fmla="*/ 16 w 286"/>
                  <a:gd name="T11" fmla="*/ 62 h 182"/>
                  <a:gd name="T12" fmla="*/ 24 w 286"/>
                  <a:gd name="T13" fmla="*/ 48 h 182"/>
                  <a:gd name="T14" fmla="*/ 30 w 286"/>
                  <a:gd name="T15" fmla="*/ 44 h 182"/>
                  <a:gd name="T16" fmla="*/ 48 w 286"/>
                  <a:gd name="T17" fmla="*/ 56 h 182"/>
                  <a:gd name="T18" fmla="*/ 70 w 286"/>
                  <a:gd name="T19" fmla="*/ 62 h 182"/>
                  <a:gd name="T20" fmla="*/ 88 w 286"/>
                  <a:gd name="T21" fmla="*/ 72 h 182"/>
                  <a:gd name="T22" fmla="*/ 106 w 286"/>
                  <a:gd name="T23" fmla="*/ 102 h 182"/>
                  <a:gd name="T24" fmla="*/ 104 w 286"/>
                  <a:gd name="T25" fmla="*/ 122 h 182"/>
                  <a:gd name="T26" fmla="*/ 98 w 286"/>
                  <a:gd name="T27" fmla="*/ 134 h 182"/>
                  <a:gd name="T28" fmla="*/ 122 w 286"/>
                  <a:gd name="T29" fmla="*/ 128 h 182"/>
                  <a:gd name="T30" fmla="*/ 140 w 286"/>
                  <a:gd name="T31" fmla="*/ 140 h 182"/>
                  <a:gd name="T32" fmla="*/ 168 w 286"/>
                  <a:gd name="T33" fmla="*/ 148 h 182"/>
                  <a:gd name="T34" fmla="*/ 174 w 286"/>
                  <a:gd name="T35" fmla="*/ 146 h 182"/>
                  <a:gd name="T36" fmla="*/ 168 w 286"/>
                  <a:gd name="T37" fmla="*/ 134 h 182"/>
                  <a:gd name="T38" fmla="*/ 178 w 286"/>
                  <a:gd name="T39" fmla="*/ 136 h 182"/>
                  <a:gd name="T40" fmla="*/ 186 w 286"/>
                  <a:gd name="T41" fmla="*/ 118 h 182"/>
                  <a:gd name="T42" fmla="*/ 202 w 286"/>
                  <a:gd name="T43" fmla="*/ 122 h 182"/>
                  <a:gd name="T44" fmla="*/ 214 w 286"/>
                  <a:gd name="T45" fmla="*/ 130 h 182"/>
                  <a:gd name="T46" fmla="*/ 244 w 286"/>
                  <a:gd name="T47" fmla="*/ 168 h 182"/>
                  <a:gd name="T48" fmla="*/ 262 w 286"/>
                  <a:gd name="T49" fmla="*/ 178 h 182"/>
                  <a:gd name="T50" fmla="*/ 284 w 286"/>
                  <a:gd name="T51" fmla="*/ 170 h 182"/>
                  <a:gd name="T52" fmla="*/ 268 w 286"/>
                  <a:gd name="T53" fmla="*/ 160 h 182"/>
                  <a:gd name="T54" fmla="*/ 256 w 286"/>
                  <a:gd name="T55" fmla="*/ 138 h 182"/>
                  <a:gd name="T56" fmla="*/ 250 w 286"/>
                  <a:gd name="T57" fmla="*/ 132 h 182"/>
                  <a:gd name="T58" fmla="*/ 248 w 286"/>
                  <a:gd name="T59" fmla="*/ 122 h 182"/>
                  <a:gd name="T60" fmla="*/ 236 w 286"/>
                  <a:gd name="T61" fmla="*/ 116 h 182"/>
                  <a:gd name="T62" fmla="*/ 240 w 286"/>
                  <a:gd name="T63" fmla="*/ 96 h 182"/>
                  <a:gd name="T64" fmla="*/ 220 w 286"/>
                  <a:gd name="T65" fmla="*/ 86 h 182"/>
                  <a:gd name="T66" fmla="*/ 210 w 286"/>
                  <a:gd name="T67" fmla="*/ 70 h 182"/>
                  <a:gd name="T68" fmla="*/ 190 w 286"/>
                  <a:gd name="T69" fmla="*/ 54 h 182"/>
                  <a:gd name="T70" fmla="*/ 168 w 286"/>
                  <a:gd name="T71" fmla="*/ 38 h 182"/>
                  <a:gd name="T72" fmla="*/ 156 w 286"/>
                  <a:gd name="T73" fmla="*/ 34 h 182"/>
                  <a:gd name="T74" fmla="*/ 120 w 286"/>
                  <a:gd name="T75" fmla="*/ 16 h 182"/>
                  <a:gd name="T76" fmla="*/ 102 w 286"/>
                  <a:gd name="T77" fmla="*/ 4 h 182"/>
                  <a:gd name="T78" fmla="*/ 96 w 286"/>
                  <a:gd name="T79" fmla="*/ 0 h 182"/>
                  <a:gd name="T80" fmla="*/ 70 w 286"/>
                  <a:gd name="T81" fmla="*/ 10 h 182"/>
                  <a:gd name="T82" fmla="*/ 56 w 286"/>
                  <a:gd name="T83" fmla="*/ 32 h 182"/>
                  <a:gd name="T84" fmla="*/ 46 w 286"/>
                  <a:gd name="T85" fmla="*/ 28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18" name="Freeform 190"/>
              <p:cNvSpPr>
                <a:spLocks/>
              </p:cNvSpPr>
              <p:nvPr userDrawn="1"/>
            </p:nvSpPr>
            <p:spPr bwMode="ltGray">
              <a:xfrm>
                <a:off x="2820" y="866"/>
                <a:ext cx="78" cy="64"/>
              </a:xfrm>
              <a:custGeom>
                <a:avLst/>
                <a:gdLst>
                  <a:gd name="T0" fmla="*/ 1 w 78"/>
                  <a:gd name="T1" fmla="*/ 58 h 78"/>
                  <a:gd name="T2" fmla="*/ 27 w 78"/>
                  <a:gd name="T3" fmla="*/ 60 h 78"/>
                  <a:gd name="T4" fmla="*/ 45 w 78"/>
                  <a:gd name="T5" fmla="*/ 48 h 78"/>
                  <a:gd name="T6" fmla="*/ 57 w 78"/>
                  <a:gd name="T7" fmla="*/ 30 h 78"/>
                  <a:gd name="T8" fmla="*/ 43 w 78"/>
                  <a:gd name="T9" fmla="*/ 14 h 78"/>
                  <a:gd name="T10" fmla="*/ 43 w 78"/>
                  <a:gd name="T11" fmla="*/ 4 h 78"/>
                  <a:gd name="T12" fmla="*/ 71 w 78"/>
                  <a:gd name="T13" fmla="*/ 26 h 78"/>
                  <a:gd name="T14" fmla="*/ 67 w 78"/>
                  <a:gd name="T15" fmla="*/ 54 h 78"/>
                  <a:gd name="T16" fmla="*/ 33 w 78"/>
                  <a:gd name="T17" fmla="*/ 78 h 78"/>
                  <a:gd name="T18" fmla="*/ 9 w 78"/>
                  <a:gd name="T19" fmla="*/ 66 h 78"/>
                  <a:gd name="T20" fmla="*/ 3 w 78"/>
                  <a:gd name="T21" fmla="*/ 62 h 78"/>
                  <a:gd name="T22" fmla="*/ 1 w 78"/>
                  <a:gd name="T23" fmla="*/ 5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19" name="Freeform 191"/>
              <p:cNvSpPr>
                <a:spLocks/>
              </p:cNvSpPr>
              <p:nvPr userDrawn="1"/>
            </p:nvSpPr>
            <p:spPr bwMode="ltGray">
              <a:xfrm>
                <a:off x="2984" y="732"/>
                <a:ext cx="19" cy="14"/>
              </a:xfrm>
              <a:custGeom>
                <a:avLst/>
                <a:gdLst>
                  <a:gd name="T0" fmla="*/ 3 w 17"/>
                  <a:gd name="T1" fmla="*/ 4 h 18"/>
                  <a:gd name="T2" fmla="*/ 3 w 17"/>
                  <a:gd name="T3" fmla="*/ 14 h 18"/>
                  <a:gd name="T4" fmla="*/ 3 w 17"/>
                  <a:gd name="T5" fmla="*/ 4 h 18"/>
                </a:gdLst>
                <a:ahLst/>
                <a:cxnLst>
                  <a:cxn ang="0">
                    <a:pos x="T0" y="T1"/>
                  </a:cxn>
                  <a:cxn ang="0">
                    <a:pos x="T2" y="T3"/>
                  </a:cxn>
                  <a:cxn ang="0">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20" name="Freeform 192"/>
              <p:cNvSpPr>
                <a:spLocks/>
              </p:cNvSpPr>
              <p:nvPr userDrawn="1"/>
            </p:nvSpPr>
            <p:spPr bwMode="ltGray">
              <a:xfrm>
                <a:off x="3083" y="830"/>
                <a:ext cx="26" cy="19"/>
              </a:xfrm>
              <a:custGeom>
                <a:avLst/>
                <a:gdLst>
                  <a:gd name="T0" fmla="*/ 8 w 26"/>
                  <a:gd name="T1" fmla="*/ 14 h 22"/>
                  <a:gd name="T2" fmla="*/ 14 w 26"/>
                  <a:gd name="T3" fmla="*/ 0 h 22"/>
                  <a:gd name="T4" fmla="*/ 14 w 26"/>
                  <a:gd name="T5" fmla="*/ 22 h 22"/>
                  <a:gd name="T6" fmla="*/ 8 w 26"/>
                  <a:gd name="T7" fmla="*/ 14 h 22"/>
                </a:gdLst>
                <a:ahLst/>
                <a:cxnLst>
                  <a:cxn ang="0">
                    <a:pos x="T0" y="T1"/>
                  </a:cxn>
                  <a:cxn ang="0">
                    <a:pos x="T2" y="T3"/>
                  </a:cxn>
                  <a:cxn ang="0">
                    <a:pos x="T4" y="T5"/>
                  </a:cxn>
                  <a:cxn ang="0">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21" name="Freeform 193"/>
              <p:cNvSpPr>
                <a:spLocks/>
              </p:cNvSpPr>
              <p:nvPr userDrawn="1"/>
            </p:nvSpPr>
            <p:spPr bwMode="ltGray">
              <a:xfrm>
                <a:off x="2766" y="610"/>
                <a:ext cx="19" cy="12"/>
              </a:xfrm>
              <a:custGeom>
                <a:avLst/>
                <a:gdLst>
                  <a:gd name="T0" fmla="*/ 7 w 20"/>
                  <a:gd name="T1" fmla="*/ 12 h 15"/>
                  <a:gd name="T2" fmla="*/ 17 w 20"/>
                  <a:gd name="T3" fmla="*/ 2 h 15"/>
                  <a:gd name="T4" fmla="*/ 9 w 20"/>
                  <a:gd name="T5" fmla="*/ 12 h 15"/>
                  <a:gd name="T6" fmla="*/ 7 w 20"/>
                  <a:gd name="T7" fmla="*/ 12 h 15"/>
                </a:gdLst>
                <a:ahLst/>
                <a:cxnLst>
                  <a:cxn ang="0">
                    <a:pos x="T0" y="T1"/>
                  </a:cxn>
                  <a:cxn ang="0">
                    <a:pos x="T2" y="T3"/>
                  </a:cxn>
                  <a:cxn ang="0">
                    <a:pos x="T4" y="T5"/>
                  </a:cxn>
                  <a:cxn ang="0">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22" name="Freeform 194"/>
              <p:cNvSpPr>
                <a:spLocks/>
              </p:cNvSpPr>
              <p:nvPr userDrawn="1"/>
            </p:nvSpPr>
            <p:spPr bwMode="ltGray">
              <a:xfrm>
                <a:off x="2600" y="712"/>
                <a:ext cx="19" cy="12"/>
              </a:xfrm>
              <a:custGeom>
                <a:avLst/>
                <a:gdLst>
                  <a:gd name="T0" fmla="*/ 7 w 20"/>
                  <a:gd name="T1" fmla="*/ 12 h 15"/>
                  <a:gd name="T2" fmla="*/ 15 w 20"/>
                  <a:gd name="T3" fmla="*/ 2 h 15"/>
                  <a:gd name="T4" fmla="*/ 15 w 20"/>
                  <a:gd name="T5" fmla="*/ 14 h 15"/>
                  <a:gd name="T6" fmla="*/ 7 w 20"/>
                  <a:gd name="T7" fmla="*/ 12 h 15"/>
                </a:gdLst>
                <a:ahLst/>
                <a:cxnLst>
                  <a:cxn ang="0">
                    <a:pos x="T0" y="T1"/>
                  </a:cxn>
                  <a:cxn ang="0">
                    <a:pos x="T2" y="T3"/>
                  </a:cxn>
                  <a:cxn ang="0">
                    <a:pos x="T4" y="T5"/>
                  </a:cxn>
                  <a:cxn ang="0">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23" name="Freeform 195"/>
              <p:cNvSpPr>
                <a:spLocks/>
              </p:cNvSpPr>
              <p:nvPr userDrawn="1"/>
            </p:nvSpPr>
            <p:spPr bwMode="ltGray">
              <a:xfrm>
                <a:off x="2417" y="680"/>
                <a:ext cx="80" cy="66"/>
              </a:xfrm>
              <a:custGeom>
                <a:avLst/>
                <a:gdLst>
                  <a:gd name="T0" fmla="*/ 0 w 80"/>
                  <a:gd name="T1" fmla="*/ 50 h 80"/>
                  <a:gd name="T2" fmla="*/ 14 w 80"/>
                  <a:gd name="T3" fmla="*/ 24 h 80"/>
                  <a:gd name="T4" fmla="*/ 26 w 80"/>
                  <a:gd name="T5" fmla="*/ 20 h 80"/>
                  <a:gd name="T6" fmla="*/ 48 w 80"/>
                  <a:gd name="T7" fmla="*/ 18 h 80"/>
                  <a:gd name="T8" fmla="*/ 58 w 80"/>
                  <a:gd name="T9" fmla="*/ 0 h 80"/>
                  <a:gd name="T10" fmla="*/ 80 w 80"/>
                  <a:gd name="T11" fmla="*/ 40 h 80"/>
                  <a:gd name="T12" fmla="*/ 70 w 80"/>
                  <a:gd name="T13" fmla="*/ 56 h 80"/>
                  <a:gd name="T14" fmla="*/ 54 w 80"/>
                  <a:gd name="T15" fmla="*/ 62 h 80"/>
                  <a:gd name="T16" fmla="*/ 48 w 80"/>
                  <a:gd name="T17" fmla="*/ 80 h 80"/>
                  <a:gd name="T18" fmla="*/ 32 w 80"/>
                  <a:gd name="T19" fmla="*/ 68 h 80"/>
                  <a:gd name="T20" fmla="*/ 38 w 80"/>
                  <a:gd name="T21" fmla="*/ 52 h 80"/>
                  <a:gd name="T22" fmla="*/ 30 w 80"/>
                  <a:gd name="T23" fmla="*/ 28 h 80"/>
                  <a:gd name="T24" fmla="*/ 20 w 80"/>
                  <a:gd name="T25" fmla="*/ 48 h 80"/>
                  <a:gd name="T26" fmla="*/ 8 w 80"/>
                  <a:gd name="T27" fmla="*/ 56 h 80"/>
                  <a:gd name="T28" fmla="*/ 0 w 80"/>
                  <a:gd name="T29" fmla="*/ 5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24" name="Freeform 196"/>
              <p:cNvSpPr>
                <a:spLocks/>
              </p:cNvSpPr>
              <p:nvPr userDrawn="1"/>
            </p:nvSpPr>
            <p:spPr bwMode="ltGray">
              <a:xfrm>
                <a:off x="2391" y="541"/>
                <a:ext cx="94" cy="142"/>
              </a:xfrm>
              <a:custGeom>
                <a:avLst/>
                <a:gdLst>
                  <a:gd name="T0" fmla="*/ 14 w 94"/>
                  <a:gd name="T1" fmla="*/ 96 h 174"/>
                  <a:gd name="T2" fmla="*/ 26 w 94"/>
                  <a:gd name="T3" fmla="*/ 128 h 174"/>
                  <a:gd name="T4" fmla="*/ 32 w 94"/>
                  <a:gd name="T5" fmla="*/ 108 h 174"/>
                  <a:gd name="T6" fmla="*/ 52 w 94"/>
                  <a:gd name="T7" fmla="*/ 100 h 174"/>
                  <a:gd name="T8" fmla="*/ 46 w 94"/>
                  <a:gd name="T9" fmla="*/ 124 h 174"/>
                  <a:gd name="T10" fmla="*/ 66 w 94"/>
                  <a:gd name="T11" fmla="*/ 126 h 174"/>
                  <a:gd name="T12" fmla="*/ 76 w 94"/>
                  <a:gd name="T13" fmla="*/ 142 h 174"/>
                  <a:gd name="T14" fmla="*/ 58 w 94"/>
                  <a:gd name="T15" fmla="*/ 148 h 174"/>
                  <a:gd name="T16" fmla="*/ 74 w 94"/>
                  <a:gd name="T17" fmla="*/ 174 h 174"/>
                  <a:gd name="T18" fmla="*/ 84 w 94"/>
                  <a:gd name="T19" fmla="*/ 154 h 174"/>
                  <a:gd name="T20" fmla="*/ 82 w 94"/>
                  <a:gd name="T21" fmla="*/ 112 h 174"/>
                  <a:gd name="T22" fmla="*/ 60 w 94"/>
                  <a:gd name="T23" fmla="*/ 106 h 174"/>
                  <a:gd name="T24" fmla="*/ 50 w 94"/>
                  <a:gd name="T25" fmla="*/ 82 h 174"/>
                  <a:gd name="T26" fmla="*/ 34 w 94"/>
                  <a:gd name="T27" fmla="*/ 82 h 174"/>
                  <a:gd name="T28" fmla="*/ 30 w 94"/>
                  <a:gd name="T29" fmla="*/ 70 h 174"/>
                  <a:gd name="T30" fmla="*/ 42 w 94"/>
                  <a:gd name="T31" fmla="*/ 42 h 174"/>
                  <a:gd name="T32" fmla="*/ 30 w 94"/>
                  <a:gd name="T33" fmla="*/ 0 h 174"/>
                  <a:gd name="T34" fmla="*/ 18 w 94"/>
                  <a:gd name="T35" fmla="*/ 22 h 174"/>
                  <a:gd name="T36" fmla="*/ 4 w 94"/>
                  <a:gd name="T37" fmla="*/ 46 h 174"/>
                  <a:gd name="T38" fmla="*/ 14 w 94"/>
                  <a:gd name="T39" fmla="*/ 76 h 174"/>
                  <a:gd name="T40" fmla="*/ 14 w 94"/>
                  <a:gd name="T41" fmla="*/ 9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25" name="Freeform 197"/>
              <p:cNvSpPr>
                <a:spLocks/>
              </p:cNvSpPr>
              <p:nvPr userDrawn="1"/>
            </p:nvSpPr>
            <p:spPr bwMode="ltGray">
              <a:xfrm>
                <a:off x="2415" y="644"/>
                <a:ext cx="32" cy="41"/>
              </a:xfrm>
              <a:custGeom>
                <a:avLst/>
                <a:gdLst>
                  <a:gd name="T0" fmla="*/ 6 w 32"/>
                  <a:gd name="T1" fmla="*/ 24 h 50"/>
                  <a:gd name="T2" fmla="*/ 12 w 32"/>
                  <a:gd name="T3" fmla="*/ 0 h 50"/>
                  <a:gd name="T4" fmla="*/ 20 w 32"/>
                  <a:gd name="T5" fmla="*/ 16 h 50"/>
                  <a:gd name="T6" fmla="*/ 22 w 32"/>
                  <a:gd name="T7" fmla="*/ 24 h 50"/>
                  <a:gd name="T8" fmla="*/ 28 w 32"/>
                  <a:gd name="T9" fmla="*/ 26 h 50"/>
                  <a:gd name="T10" fmla="*/ 32 w 32"/>
                  <a:gd name="T11" fmla="*/ 38 h 50"/>
                  <a:gd name="T12" fmla="*/ 18 w 32"/>
                  <a:gd name="T13" fmla="*/ 50 h 50"/>
                  <a:gd name="T14" fmla="*/ 6 w 32"/>
                  <a:gd name="T15" fmla="*/ 24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26" name="Freeform 198"/>
              <p:cNvSpPr>
                <a:spLocks/>
              </p:cNvSpPr>
              <p:nvPr userDrawn="1"/>
            </p:nvSpPr>
            <p:spPr bwMode="ltGray">
              <a:xfrm>
                <a:off x="2349" y="654"/>
                <a:ext cx="45" cy="41"/>
              </a:xfrm>
              <a:custGeom>
                <a:avLst/>
                <a:gdLst>
                  <a:gd name="T0" fmla="*/ 0 w 43"/>
                  <a:gd name="T1" fmla="*/ 44 h 50"/>
                  <a:gd name="T2" fmla="*/ 22 w 43"/>
                  <a:gd name="T3" fmla="*/ 20 h 50"/>
                  <a:gd name="T4" fmla="*/ 36 w 43"/>
                  <a:gd name="T5" fmla="*/ 0 h 50"/>
                  <a:gd name="T6" fmla="*/ 24 w 43"/>
                  <a:gd name="T7" fmla="*/ 28 h 50"/>
                  <a:gd name="T8" fmla="*/ 2 w 43"/>
                  <a:gd name="T9" fmla="*/ 50 h 50"/>
                  <a:gd name="T10" fmla="*/ 0 w 43"/>
                  <a:gd name="T11" fmla="*/ 44 h 50"/>
                </a:gdLst>
                <a:ahLst/>
                <a:cxnLst>
                  <a:cxn ang="0">
                    <a:pos x="T0" y="T1"/>
                  </a:cxn>
                  <a:cxn ang="0">
                    <a:pos x="T2" y="T3"/>
                  </a:cxn>
                  <a:cxn ang="0">
                    <a:pos x="T4" y="T5"/>
                  </a:cxn>
                  <a:cxn ang="0">
                    <a:pos x="T6" y="T7"/>
                  </a:cxn>
                  <a:cxn ang="0">
                    <a:pos x="T8" y="T9"/>
                  </a:cxn>
                  <a:cxn ang="0">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27" name="Freeform 199"/>
              <p:cNvSpPr>
                <a:spLocks/>
              </p:cNvSpPr>
              <p:nvPr userDrawn="1"/>
            </p:nvSpPr>
            <p:spPr bwMode="ltGray">
              <a:xfrm>
                <a:off x="4808" y="597"/>
                <a:ext cx="701" cy="438"/>
              </a:xfrm>
              <a:custGeom>
                <a:avLst/>
                <a:gdLst>
                  <a:gd name="T0" fmla="*/ 21 w 471"/>
                  <a:gd name="T1" fmla="*/ 280 h 281"/>
                  <a:gd name="T2" fmla="*/ 24 w 471"/>
                  <a:gd name="T3" fmla="*/ 250 h 281"/>
                  <a:gd name="T4" fmla="*/ 22 w 471"/>
                  <a:gd name="T5" fmla="*/ 245 h 281"/>
                  <a:gd name="T6" fmla="*/ 16 w 471"/>
                  <a:gd name="T7" fmla="*/ 218 h 281"/>
                  <a:gd name="T8" fmla="*/ 4 w 471"/>
                  <a:gd name="T9" fmla="*/ 215 h 281"/>
                  <a:gd name="T10" fmla="*/ 0 w 471"/>
                  <a:gd name="T11" fmla="*/ 191 h 281"/>
                  <a:gd name="T12" fmla="*/ 12 w 471"/>
                  <a:gd name="T13" fmla="*/ 180 h 281"/>
                  <a:gd name="T14" fmla="*/ 6 w 471"/>
                  <a:gd name="T15" fmla="*/ 165 h 281"/>
                  <a:gd name="T16" fmla="*/ 2 w 471"/>
                  <a:gd name="T17" fmla="*/ 160 h 281"/>
                  <a:gd name="T18" fmla="*/ 28 w 471"/>
                  <a:gd name="T19" fmla="*/ 120 h 281"/>
                  <a:gd name="T20" fmla="*/ 44 w 471"/>
                  <a:gd name="T21" fmla="*/ 96 h 281"/>
                  <a:gd name="T22" fmla="*/ 42 w 471"/>
                  <a:gd name="T23" fmla="*/ 70 h 281"/>
                  <a:gd name="T24" fmla="*/ 24 w 471"/>
                  <a:gd name="T25" fmla="*/ 43 h 281"/>
                  <a:gd name="T26" fmla="*/ 20 w 471"/>
                  <a:gd name="T27" fmla="*/ 32 h 281"/>
                  <a:gd name="T28" fmla="*/ 26 w 471"/>
                  <a:gd name="T29" fmla="*/ 36 h 281"/>
                  <a:gd name="T30" fmla="*/ 48 w 471"/>
                  <a:gd name="T31" fmla="*/ 35 h 281"/>
                  <a:gd name="T32" fmla="*/ 64 w 471"/>
                  <a:gd name="T33" fmla="*/ 11 h 281"/>
                  <a:gd name="T34" fmla="*/ 82 w 471"/>
                  <a:gd name="T35" fmla="*/ 0 h 281"/>
                  <a:gd name="T36" fmla="*/ 88 w 471"/>
                  <a:gd name="T37" fmla="*/ 2 h 281"/>
                  <a:gd name="T38" fmla="*/ 92 w 471"/>
                  <a:gd name="T39" fmla="*/ 9 h 281"/>
                  <a:gd name="T40" fmla="*/ 98 w 471"/>
                  <a:gd name="T41" fmla="*/ 5 h 281"/>
                  <a:gd name="T42" fmla="*/ 110 w 471"/>
                  <a:gd name="T43" fmla="*/ 8 h 281"/>
                  <a:gd name="T44" fmla="*/ 116 w 471"/>
                  <a:gd name="T45" fmla="*/ 9 h 281"/>
                  <a:gd name="T46" fmla="*/ 141 w 471"/>
                  <a:gd name="T47" fmla="*/ 14 h 281"/>
                  <a:gd name="T48" fmla="*/ 155 w 471"/>
                  <a:gd name="T49" fmla="*/ 24 h 281"/>
                  <a:gd name="T50" fmla="*/ 167 w 471"/>
                  <a:gd name="T51" fmla="*/ 17 h 281"/>
                  <a:gd name="T52" fmla="*/ 173 w 471"/>
                  <a:gd name="T53" fmla="*/ 14 h 281"/>
                  <a:gd name="T54" fmla="*/ 195 w 471"/>
                  <a:gd name="T55" fmla="*/ 14 h 281"/>
                  <a:gd name="T56" fmla="*/ 211 w 471"/>
                  <a:gd name="T57" fmla="*/ 32 h 281"/>
                  <a:gd name="T58" fmla="*/ 231 w 471"/>
                  <a:gd name="T59" fmla="*/ 59 h 281"/>
                  <a:gd name="T60" fmla="*/ 245 w 471"/>
                  <a:gd name="T61" fmla="*/ 70 h 281"/>
                  <a:gd name="T62" fmla="*/ 257 w 471"/>
                  <a:gd name="T63" fmla="*/ 68 h 281"/>
                  <a:gd name="T64" fmla="*/ 270 w 471"/>
                  <a:gd name="T65" fmla="*/ 65 h 281"/>
                  <a:gd name="T66" fmla="*/ 290 w 471"/>
                  <a:gd name="T67" fmla="*/ 71 h 281"/>
                  <a:gd name="T68" fmla="*/ 300 w 471"/>
                  <a:gd name="T69" fmla="*/ 81 h 281"/>
                  <a:gd name="T70" fmla="*/ 308 w 471"/>
                  <a:gd name="T71" fmla="*/ 90 h 281"/>
                  <a:gd name="T72" fmla="*/ 318 w 471"/>
                  <a:gd name="T73" fmla="*/ 111 h 281"/>
                  <a:gd name="T74" fmla="*/ 322 w 471"/>
                  <a:gd name="T75" fmla="*/ 120 h 281"/>
                  <a:gd name="T76" fmla="*/ 324 w 471"/>
                  <a:gd name="T77" fmla="*/ 125 h 281"/>
                  <a:gd name="T78" fmla="*/ 310 w 471"/>
                  <a:gd name="T79" fmla="*/ 142 h 281"/>
                  <a:gd name="T80" fmla="*/ 322 w 471"/>
                  <a:gd name="T81" fmla="*/ 141 h 281"/>
                  <a:gd name="T82" fmla="*/ 342 w 471"/>
                  <a:gd name="T83" fmla="*/ 155 h 281"/>
                  <a:gd name="T84" fmla="*/ 364 w 471"/>
                  <a:gd name="T85" fmla="*/ 157 h 281"/>
                  <a:gd name="T86" fmla="*/ 380 w 471"/>
                  <a:gd name="T87" fmla="*/ 168 h 281"/>
                  <a:gd name="T88" fmla="*/ 382 w 471"/>
                  <a:gd name="T89" fmla="*/ 172 h 281"/>
                  <a:gd name="T90" fmla="*/ 382 w 471"/>
                  <a:gd name="T91" fmla="*/ 176 h 281"/>
                  <a:gd name="T92" fmla="*/ 394 w 471"/>
                  <a:gd name="T93" fmla="*/ 172 h 281"/>
                  <a:gd name="T94" fmla="*/ 400 w 471"/>
                  <a:gd name="T95" fmla="*/ 171 h 281"/>
                  <a:gd name="T96" fmla="*/ 439 w 471"/>
                  <a:gd name="T97" fmla="*/ 185 h 281"/>
                  <a:gd name="T98" fmla="*/ 447 w 471"/>
                  <a:gd name="T99" fmla="*/ 199 h 281"/>
                  <a:gd name="T100" fmla="*/ 465 w 471"/>
                  <a:gd name="T101" fmla="*/ 201 h 281"/>
                  <a:gd name="T102" fmla="*/ 471 w 471"/>
                  <a:gd name="T103" fmla="*/ 215 h 281"/>
                  <a:gd name="T104" fmla="*/ 451 w 471"/>
                  <a:gd name="T105" fmla="*/ 258 h 281"/>
                  <a:gd name="T106" fmla="*/ 435 w 471"/>
                  <a:gd name="T107"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28" name="Freeform 200"/>
              <p:cNvSpPr>
                <a:spLocks/>
              </p:cNvSpPr>
              <p:nvPr userDrawn="1"/>
            </p:nvSpPr>
            <p:spPr bwMode="ltGray">
              <a:xfrm>
                <a:off x="3880" y="-7"/>
                <a:ext cx="984" cy="692"/>
              </a:xfrm>
              <a:custGeom>
                <a:avLst/>
                <a:gdLst>
                  <a:gd name="T0" fmla="*/ 406 w 984"/>
                  <a:gd name="T1" fmla="*/ 6 h 844"/>
                  <a:gd name="T2" fmla="*/ 502 w 984"/>
                  <a:gd name="T3" fmla="*/ 34 h 844"/>
                  <a:gd name="T4" fmla="*/ 550 w 984"/>
                  <a:gd name="T5" fmla="*/ 38 h 844"/>
                  <a:gd name="T6" fmla="*/ 578 w 984"/>
                  <a:gd name="T7" fmla="*/ 130 h 844"/>
                  <a:gd name="T8" fmla="*/ 586 w 984"/>
                  <a:gd name="T9" fmla="*/ 90 h 844"/>
                  <a:gd name="T10" fmla="*/ 606 w 984"/>
                  <a:gd name="T11" fmla="*/ 70 h 844"/>
                  <a:gd name="T12" fmla="*/ 642 w 984"/>
                  <a:gd name="T13" fmla="*/ 126 h 844"/>
                  <a:gd name="T14" fmla="*/ 682 w 984"/>
                  <a:gd name="T15" fmla="*/ 98 h 844"/>
                  <a:gd name="T16" fmla="*/ 706 w 984"/>
                  <a:gd name="T17" fmla="*/ 86 h 844"/>
                  <a:gd name="T18" fmla="*/ 762 w 984"/>
                  <a:gd name="T19" fmla="*/ 2 h 844"/>
                  <a:gd name="T20" fmla="*/ 798 w 984"/>
                  <a:gd name="T21" fmla="*/ 70 h 844"/>
                  <a:gd name="T22" fmla="*/ 798 w 984"/>
                  <a:gd name="T23" fmla="*/ 130 h 844"/>
                  <a:gd name="T24" fmla="*/ 790 w 984"/>
                  <a:gd name="T25" fmla="*/ 158 h 844"/>
                  <a:gd name="T26" fmla="*/ 766 w 984"/>
                  <a:gd name="T27" fmla="*/ 162 h 844"/>
                  <a:gd name="T28" fmla="*/ 762 w 984"/>
                  <a:gd name="T29" fmla="*/ 186 h 844"/>
                  <a:gd name="T30" fmla="*/ 802 w 984"/>
                  <a:gd name="T31" fmla="*/ 226 h 844"/>
                  <a:gd name="T32" fmla="*/ 786 w 984"/>
                  <a:gd name="T33" fmla="*/ 322 h 844"/>
                  <a:gd name="T34" fmla="*/ 830 w 984"/>
                  <a:gd name="T35" fmla="*/ 414 h 844"/>
                  <a:gd name="T36" fmla="*/ 854 w 984"/>
                  <a:gd name="T37" fmla="*/ 450 h 844"/>
                  <a:gd name="T38" fmla="*/ 830 w 984"/>
                  <a:gd name="T39" fmla="*/ 450 h 844"/>
                  <a:gd name="T40" fmla="*/ 746 w 984"/>
                  <a:gd name="T41" fmla="*/ 378 h 844"/>
                  <a:gd name="T42" fmla="*/ 678 w 984"/>
                  <a:gd name="T43" fmla="*/ 402 h 844"/>
                  <a:gd name="T44" fmla="*/ 590 w 984"/>
                  <a:gd name="T45" fmla="*/ 442 h 844"/>
                  <a:gd name="T46" fmla="*/ 642 w 984"/>
                  <a:gd name="T47" fmla="*/ 578 h 844"/>
                  <a:gd name="T48" fmla="*/ 710 w 984"/>
                  <a:gd name="T49" fmla="*/ 610 h 844"/>
                  <a:gd name="T50" fmla="*/ 738 w 984"/>
                  <a:gd name="T51" fmla="*/ 550 h 844"/>
                  <a:gd name="T52" fmla="*/ 774 w 984"/>
                  <a:gd name="T53" fmla="*/ 570 h 844"/>
                  <a:gd name="T54" fmla="*/ 766 w 984"/>
                  <a:gd name="T55" fmla="*/ 630 h 844"/>
                  <a:gd name="T56" fmla="*/ 802 w 984"/>
                  <a:gd name="T57" fmla="*/ 670 h 844"/>
                  <a:gd name="T58" fmla="*/ 838 w 984"/>
                  <a:gd name="T59" fmla="*/ 658 h 844"/>
                  <a:gd name="T60" fmla="*/ 922 w 984"/>
                  <a:gd name="T61" fmla="*/ 806 h 844"/>
                  <a:gd name="T62" fmla="*/ 942 w 984"/>
                  <a:gd name="T63" fmla="*/ 826 h 844"/>
                  <a:gd name="T64" fmla="*/ 874 w 984"/>
                  <a:gd name="T65" fmla="*/ 810 h 844"/>
                  <a:gd name="T66" fmla="*/ 830 w 984"/>
                  <a:gd name="T67" fmla="*/ 758 h 844"/>
                  <a:gd name="T68" fmla="*/ 778 w 984"/>
                  <a:gd name="T69" fmla="*/ 710 h 844"/>
                  <a:gd name="T70" fmla="*/ 702 w 984"/>
                  <a:gd name="T71" fmla="*/ 662 h 844"/>
                  <a:gd name="T72" fmla="*/ 614 w 984"/>
                  <a:gd name="T73" fmla="*/ 646 h 844"/>
                  <a:gd name="T74" fmla="*/ 506 w 984"/>
                  <a:gd name="T75" fmla="*/ 594 h 844"/>
                  <a:gd name="T76" fmla="*/ 462 w 984"/>
                  <a:gd name="T77" fmla="*/ 506 h 844"/>
                  <a:gd name="T78" fmla="*/ 430 w 984"/>
                  <a:gd name="T79" fmla="*/ 462 h 844"/>
                  <a:gd name="T80" fmla="*/ 382 w 984"/>
                  <a:gd name="T81" fmla="*/ 430 h 844"/>
                  <a:gd name="T82" fmla="*/ 342 w 984"/>
                  <a:gd name="T83" fmla="*/ 370 h 844"/>
                  <a:gd name="T84" fmla="*/ 354 w 984"/>
                  <a:gd name="T85" fmla="*/ 414 h 844"/>
                  <a:gd name="T86" fmla="*/ 418 w 984"/>
                  <a:gd name="T87" fmla="*/ 494 h 844"/>
                  <a:gd name="T88" fmla="*/ 422 w 984"/>
                  <a:gd name="T89" fmla="*/ 526 h 844"/>
                  <a:gd name="T90" fmla="*/ 394 w 984"/>
                  <a:gd name="T91" fmla="*/ 498 h 844"/>
                  <a:gd name="T92" fmla="*/ 354 w 984"/>
                  <a:gd name="T93" fmla="*/ 466 h 844"/>
                  <a:gd name="T94" fmla="*/ 314 w 984"/>
                  <a:gd name="T95" fmla="*/ 402 h 844"/>
                  <a:gd name="T96" fmla="*/ 266 w 984"/>
                  <a:gd name="T97" fmla="*/ 346 h 844"/>
                  <a:gd name="T98" fmla="*/ 210 w 984"/>
                  <a:gd name="T99" fmla="*/ 314 h 844"/>
                  <a:gd name="T100" fmla="*/ 154 w 984"/>
                  <a:gd name="T101" fmla="*/ 238 h 844"/>
                  <a:gd name="T102" fmla="*/ 66 w 984"/>
                  <a:gd name="T103" fmla="*/ 66 h 844"/>
                  <a:gd name="T104" fmla="*/ 34 w 984"/>
                  <a:gd name="T105" fmla="*/ 38 h 844"/>
                  <a:gd name="T106" fmla="*/ 46 w 984"/>
                  <a:gd name="T107" fmla="*/ 22 h 844"/>
                  <a:gd name="T108" fmla="*/ 102 w 984"/>
                  <a:gd name="T109" fmla="*/ 70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29" name="Freeform 201"/>
              <p:cNvSpPr>
                <a:spLocks/>
              </p:cNvSpPr>
              <p:nvPr userDrawn="1"/>
            </p:nvSpPr>
            <p:spPr bwMode="ltGray">
              <a:xfrm>
                <a:off x="3577" y="490"/>
                <a:ext cx="36" cy="39"/>
              </a:xfrm>
              <a:custGeom>
                <a:avLst/>
                <a:gdLst>
                  <a:gd name="T0" fmla="*/ 6 w 36"/>
                  <a:gd name="T1" fmla="*/ 28 h 48"/>
                  <a:gd name="T2" fmla="*/ 10 w 36"/>
                  <a:gd name="T3" fmla="*/ 48 h 48"/>
                  <a:gd name="T4" fmla="*/ 6 w 36"/>
                  <a:gd name="T5" fmla="*/ 28 h 48"/>
                </a:gdLst>
                <a:ahLst/>
                <a:cxnLst>
                  <a:cxn ang="0">
                    <a:pos x="T0" y="T1"/>
                  </a:cxn>
                  <a:cxn ang="0">
                    <a:pos x="T2" y="T3"/>
                  </a:cxn>
                  <a:cxn ang="0">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30" name="Freeform 202"/>
              <p:cNvSpPr>
                <a:spLocks/>
              </p:cNvSpPr>
              <p:nvPr userDrawn="1"/>
            </p:nvSpPr>
            <p:spPr bwMode="ltGray">
              <a:xfrm>
                <a:off x="3549" y="475"/>
                <a:ext cx="38" cy="29"/>
              </a:xfrm>
              <a:custGeom>
                <a:avLst/>
                <a:gdLst>
                  <a:gd name="T0" fmla="*/ 0 w 36"/>
                  <a:gd name="T1" fmla="*/ 5 h 37"/>
                  <a:gd name="T2" fmla="*/ 12 w 36"/>
                  <a:gd name="T3" fmla="*/ 1 h 37"/>
                  <a:gd name="T4" fmla="*/ 36 w 36"/>
                  <a:gd name="T5" fmla="*/ 17 h 37"/>
                  <a:gd name="T6" fmla="*/ 8 w 36"/>
                  <a:gd name="T7" fmla="*/ 17 h 37"/>
                  <a:gd name="T8" fmla="*/ 0 w 36"/>
                  <a:gd name="T9" fmla="*/ 5 h 37"/>
                </a:gdLst>
                <a:ahLst/>
                <a:cxnLst>
                  <a:cxn ang="0">
                    <a:pos x="T0" y="T1"/>
                  </a:cxn>
                  <a:cxn ang="0">
                    <a:pos x="T2" y="T3"/>
                  </a:cxn>
                  <a:cxn ang="0">
                    <a:pos x="T4" y="T5"/>
                  </a:cxn>
                  <a:cxn ang="0">
                    <a:pos x="T6" y="T7"/>
                  </a:cxn>
                  <a:cxn ang="0">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31" name="Freeform 203"/>
              <p:cNvSpPr>
                <a:spLocks/>
              </p:cNvSpPr>
              <p:nvPr userDrawn="1"/>
            </p:nvSpPr>
            <p:spPr bwMode="ltGray">
              <a:xfrm>
                <a:off x="4686" y="394"/>
                <a:ext cx="171" cy="81"/>
              </a:xfrm>
              <a:custGeom>
                <a:avLst/>
                <a:gdLst>
                  <a:gd name="T0" fmla="*/ 0 w 170"/>
                  <a:gd name="T1" fmla="*/ 49 h 96"/>
                  <a:gd name="T2" fmla="*/ 28 w 170"/>
                  <a:gd name="T3" fmla="*/ 25 h 96"/>
                  <a:gd name="T4" fmla="*/ 56 w 170"/>
                  <a:gd name="T5" fmla="*/ 21 h 96"/>
                  <a:gd name="T6" fmla="*/ 80 w 170"/>
                  <a:gd name="T7" fmla="*/ 9 h 96"/>
                  <a:gd name="T8" fmla="*/ 64 w 170"/>
                  <a:gd name="T9" fmla="*/ 25 h 96"/>
                  <a:gd name="T10" fmla="*/ 124 w 170"/>
                  <a:gd name="T11" fmla="*/ 49 h 96"/>
                  <a:gd name="T12" fmla="*/ 160 w 170"/>
                  <a:gd name="T13" fmla="*/ 65 h 96"/>
                  <a:gd name="T14" fmla="*/ 116 w 170"/>
                  <a:gd name="T15" fmla="*/ 77 h 96"/>
                  <a:gd name="T16" fmla="*/ 88 w 170"/>
                  <a:gd name="T17" fmla="*/ 57 h 96"/>
                  <a:gd name="T18" fmla="*/ 76 w 170"/>
                  <a:gd name="T19" fmla="*/ 53 h 96"/>
                  <a:gd name="T20" fmla="*/ 24 w 170"/>
                  <a:gd name="T21" fmla="*/ 41 h 96"/>
                  <a:gd name="T22" fmla="*/ 0 w 170"/>
                  <a:gd name="T23" fmla="*/ 4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32" name="Freeform 204"/>
              <p:cNvSpPr>
                <a:spLocks/>
              </p:cNvSpPr>
              <p:nvPr userDrawn="1"/>
            </p:nvSpPr>
            <p:spPr bwMode="ltGray">
              <a:xfrm>
                <a:off x="4867" y="460"/>
                <a:ext cx="138" cy="37"/>
              </a:xfrm>
              <a:custGeom>
                <a:avLst/>
                <a:gdLst>
                  <a:gd name="T0" fmla="*/ 0 w 138"/>
                  <a:gd name="T1" fmla="*/ 0 h 44"/>
                  <a:gd name="T2" fmla="*/ 52 w 138"/>
                  <a:gd name="T3" fmla="*/ 4 h 44"/>
                  <a:gd name="T4" fmla="*/ 88 w 138"/>
                  <a:gd name="T5" fmla="*/ 24 h 44"/>
                  <a:gd name="T6" fmla="*/ 112 w 138"/>
                  <a:gd name="T7" fmla="*/ 20 h 44"/>
                  <a:gd name="T8" fmla="*/ 108 w 138"/>
                  <a:gd name="T9" fmla="*/ 44 h 44"/>
                  <a:gd name="T10" fmla="*/ 64 w 138"/>
                  <a:gd name="T11" fmla="*/ 40 h 44"/>
                  <a:gd name="T12" fmla="*/ 0 w 138"/>
                  <a:gd name="T13" fmla="*/ 36 h 44"/>
                  <a:gd name="T14" fmla="*/ 28 w 138"/>
                  <a:gd name="T15" fmla="*/ 20 h 44"/>
                  <a:gd name="T16" fmla="*/ 0 w 138"/>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33" name="Freeform 205"/>
              <p:cNvSpPr>
                <a:spLocks/>
              </p:cNvSpPr>
              <p:nvPr userDrawn="1"/>
            </p:nvSpPr>
            <p:spPr bwMode="ltGray">
              <a:xfrm>
                <a:off x="4794" y="480"/>
                <a:ext cx="56" cy="34"/>
              </a:xfrm>
              <a:custGeom>
                <a:avLst/>
                <a:gdLst>
                  <a:gd name="T0" fmla="*/ 17 w 57"/>
                  <a:gd name="T1" fmla="*/ 25 h 42"/>
                  <a:gd name="T2" fmla="*/ 37 w 57"/>
                  <a:gd name="T3" fmla="*/ 13 h 42"/>
                  <a:gd name="T4" fmla="*/ 17 w 57"/>
                  <a:gd name="T5" fmla="*/ 25 h 42"/>
                </a:gdLst>
                <a:ahLst/>
                <a:cxnLst>
                  <a:cxn ang="0">
                    <a:pos x="T0" y="T1"/>
                  </a:cxn>
                  <a:cxn ang="0">
                    <a:pos x="T2" y="T3"/>
                  </a:cxn>
                  <a:cxn ang="0">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34" name="Freeform 206"/>
              <p:cNvSpPr>
                <a:spLocks/>
              </p:cNvSpPr>
              <p:nvPr userDrawn="1"/>
            </p:nvSpPr>
            <p:spPr bwMode="ltGray">
              <a:xfrm>
                <a:off x="4757" y="375"/>
                <a:ext cx="37" cy="44"/>
              </a:xfrm>
              <a:custGeom>
                <a:avLst/>
                <a:gdLst>
                  <a:gd name="T0" fmla="*/ 19 w 39"/>
                  <a:gd name="T1" fmla="*/ 32 h 52"/>
                  <a:gd name="T2" fmla="*/ 19 w 39"/>
                  <a:gd name="T3" fmla="*/ 0 h 52"/>
                  <a:gd name="T4" fmla="*/ 19 w 39"/>
                  <a:gd name="T5" fmla="*/ 32 h 52"/>
                </a:gdLst>
                <a:ahLst/>
                <a:cxnLst>
                  <a:cxn ang="0">
                    <a:pos x="T0" y="T1"/>
                  </a:cxn>
                  <a:cxn ang="0">
                    <a:pos x="T2" y="T3"/>
                  </a:cxn>
                  <a:cxn ang="0">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35" name="Freeform 207"/>
              <p:cNvSpPr>
                <a:spLocks/>
              </p:cNvSpPr>
              <p:nvPr userDrawn="1"/>
            </p:nvSpPr>
            <p:spPr bwMode="ltGray">
              <a:xfrm>
                <a:off x="5054" y="507"/>
                <a:ext cx="45" cy="66"/>
              </a:xfrm>
              <a:custGeom>
                <a:avLst/>
                <a:gdLst>
                  <a:gd name="T0" fmla="*/ 4 w 44"/>
                  <a:gd name="T1" fmla="*/ 9 h 80"/>
                  <a:gd name="T2" fmla="*/ 20 w 44"/>
                  <a:gd name="T3" fmla="*/ 33 h 80"/>
                  <a:gd name="T4" fmla="*/ 24 w 44"/>
                  <a:gd name="T5" fmla="*/ 49 h 80"/>
                  <a:gd name="T6" fmla="*/ 36 w 44"/>
                  <a:gd name="T7" fmla="*/ 53 h 80"/>
                  <a:gd name="T8" fmla="*/ 24 w 44"/>
                  <a:gd name="T9" fmla="*/ 73 h 80"/>
                  <a:gd name="T10" fmla="*/ 0 w 44"/>
                  <a:gd name="T11" fmla="*/ 21 h 80"/>
                  <a:gd name="T12" fmla="*/ 4 w 44"/>
                  <a:gd name="T13" fmla="*/ 9 h 80"/>
                </a:gdLst>
                <a:ahLst/>
                <a:cxnLst>
                  <a:cxn ang="0">
                    <a:pos x="T0" y="T1"/>
                  </a:cxn>
                  <a:cxn ang="0">
                    <a:pos x="T2" y="T3"/>
                  </a:cxn>
                  <a:cxn ang="0">
                    <a:pos x="T4" y="T5"/>
                  </a:cxn>
                  <a:cxn ang="0">
                    <a:pos x="T6" y="T7"/>
                  </a:cxn>
                  <a:cxn ang="0">
                    <a:pos x="T8" y="T9"/>
                  </a:cxn>
                  <a:cxn ang="0">
                    <a:pos x="T10" y="T11"/>
                  </a:cxn>
                  <a:cxn ang="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36" name="Freeform 208"/>
              <p:cNvSpPr>
                <a:spLocks/>
              </p:cNvSpPr>
              <p:nvPr userDrawn="1"/>
            </p:nvSpPr>
            <p:spPr bwMode="ltGray">
              <a:xfrm>
                <a:off x="4260" y="6"/>
                <a:ext cx="480" cy="100"/>
              </a:xfrm>
              <a:custGeom>
                <a:avLst/>
                <a:gdLst>
                  <a:gd name="T0" fmla="*/ 220 w 323"/>
                  <a:gd name="T1" fmla="*/ 1 h 64"/>
                  <a:gd name="T2" fmla="*/ 231 w 323"/>
                  <a:gd name="T3" fmla="*/ 8 h 64"/>
                  <a:gd name="T4" fmla="*/ 235 w 323"/>
                  <a:gd name="T5" fmla="*/ 0 h 64"/>
                  <a:gd name="T6" fmla="*/ 265 w 323"/>
                  <a:gd name="T7" fmla="*/ 0 h 64"/>
                  <a:gd name="T8" fmla="*/ 287 w 323"/>
                  <a:gd name="T9" fmla="*/ 17 h 64"/>
                  <a:gd name="T10" fmla="*/ 319 w 323"/>
                  <a:gd name="T11" fmla="*/ 10 h 64"/>
                  <a:gd name="T12" fmla="*/ 314 w 323"/>
                  <a:gd name="T13" fmla="*/ 29 h 64"/>
                  <a:gd name="T14" fmla="*/ 298 w 323"/>
                  <a:gd name="T15" fmla="*/ 46 h 64"/>
                  <a:gd name="T16" fmla="*/ 295 w 323"/>
                  <a:gd name="T17" fmla="*/ 29 h 64"/>
                  <a:gd name="T18" fmla="*/ 287 w 323"/>
                  <a:gd name="T19" fmla="*/ 31 h 64"/>
                  <a:gd name="T20" fmla="*/ 279 w 323"/>
                  <a:gd name="T21" fmla="*/ 29 h 64"/>
                  <a:gd name="T22" fmla="*/ 263 w 323"/>
                  <a:gd name="T23" fmla="*/ 21 h 64"/>
                  <a:gd name="T24" fmla="*/ 228 w 323"/>
                  <a:gd name="T25" fmla="*/ 38 h 64"/>
                  <a:gd name="T26" fmla="*/ 201 w 323"/>
                  <a:gd name="T27" fmla="*/ 44 h 64"/>
                  <a:gd name="T28" fmla="*/ 212 w 323"/>
                  <a:gd name="T29" fmla="*/ 57 h 64"/>
                  <a:gd name="T30" fmla="*/ 188 w 323"/>
                  <a:gd name="T31" fmla="*/ 63 h 64"/>
                  <a:gd name="T32" fmla="*/ 169 w 323"/>
                  <a:gd name="T33" fmla="*/ 61 h 64"/>
                  <a:gd name="T34" fmla="*/ 177 w 323"/>
                  <a:gd name="T35" fmla="*/ 57 h 64"/>
                  <a:gd name="T36" fmla="*/ 171 w 323"/>
                  <a:gd name="T37" fmla="*/ 40 h 64"/>
                  <a:gd name="T38" fmla="*/ 169 w 323"/>
                  <a:gd name="T39" fmla="*/ 31 h 64"/>
                  <a:gd name="T40" fmla="*/ 158 w 323"/>
                  <a:gd name="T41" fmla="*/ 23 h 64"/>
                  <a:gd name="T42" fmla="*/ 142 w 323"/>
                  <a:gd name="T43" fmla="*/ 27 h 64"/>
                  <a:gd name="T44" fmla="*/ 134 w 323"/>
                  <a:gd name="T45" fmla="*/ 27 h 64"/>
                  <a:gd name="T46" fmla="*/ 123 w 323"/>
                  <a:gd name="T47" fmla="*/ 25 h 64"/>
                  <a:gd name="T48" fmla="*/ 83 w 323"/>
                  <a:gd name="T49" fmla="*/ 2 h 64"/>
                  <a:gd name="T50" fmla="*/ 59 w 323"/>
                  <a:gd name="T51" fmla="*/ 14 h 64"/>
                  <a:gd name="T52" fmla="*/ 1 w 323"/>
                  <a:gd name="T53" fmla="*/ 0 h 64"/>
                  <a:gd name="T54" fmla="*/ 220 w 323"/>
                  <a:gd name="T55" fmla="*/ 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37" name="Freeform 209"/>
              <p:cNvSpPr>
                <a:spLocks/>
              </p:cNvSpPr>
              <p:nvPr userDrawn="1"/>
            </p:nvSpPr>
            <p:spPr bwMode="ltGray">
              <a:xfrm>
                <a:off x="3835" y="3"/>
                <a:ext cx="446" cy="49"/>
              </a:xfrm>
              <a:custGeom>
                <a:avLst/>
                <a:gdLst>
                  <a:gd name="T0" fmla="*/ 105 w 300"/>
                  <a:gd name="T1" fmla="*/ 31 h 31"/>
                  <a:gd name="T2" fmla="*/ 30 w 300"/>
                  <a:gd name="T3" fmla="*/ 1 h 31"/>
                  <a:gd name="T4" fmla="*/ 285 w 300"/>
                  <a:gd name="T5" fmla="*/ 0 h 31"/>
                  <a:gd name="T6" fmla="*/ 296 w 300"/>
                  <a:gd name="T7" fmla="*/ 14 h 31"/>
                  <a:gd name="T8" fmla="*/ 264 w 300"/>
                  <a:gd name="T9" fmla="*/ 16 h 31"/>
                  <a:gd name="T10" fmla="*/ 105 w 300"/>
                  <a:gd name="T11" fmla="*/ 31 h 31"/>
                </a:gdLst>
                <a:ahLst/>
                <a:cxnLst>
                  <a:cxn ang="0">
                    <a:pos x="T0" y="T1"/>
                  </a:cxn>
                  <a:cxn ang="0">
                    <a:pos x="T2" y="T3"/>
                  </a:cxn>
                  <a:cxn ang="0">
                    <a:pos x="T4" y="T5"/>
                  </a:cxn>
                  <a:cxn ang="0">
                    <a:pos x="T6" y="T7"/>
                  </a:cxn>
                  <a:cxn ang="0">
                    <a:pos x="T8" y="T9"/>
                  </a:cxn>
                  <a:cxn ang="0">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38" name="Freeform 210"/>
              <p:cNvSpPr>
                <a:spLocks/>
              </p:cNvSpPr>
              <p:nvPr userDrawn="1"/>
            </p:nvSpPr>
            <p:spPr bwMode="ltGray">
              <a:xfrm>
                <a:off x="2853" y="74"/>
                <a:ext cx="42" cy="25"/>
              </a:xfrm>
              <a:custGeom>
                <a:avLst/>
                <a:gdLst>
                  <a:gd name="T0" fmla="*/ 0 w 41"/>
                  <a:gd name="T1" fmla="*/ 25 h 29"/>
                  <a:gd name="T2" fmla="*/ 12 w 41"/>
                  <a:gd name="T3" fmla="*/ 29 h 29"/>
                  <a:gd name="T4" fmla="*/ 0 w 41"/>
                  <a:gd name="T5" fmla="*/ 25 h 29"/>
                </a:gdLst>
                <a:ahLst/>
                <a:cxnLst>
                  <a:cxn ang="0">
                    <a:pos x="T0" y="T1"/>
                  </a:cxn>
                  <a:cxn ang="0">
                    <a:pos x="T2" y="T3"/>
                  </a:cxn>
                  <a:cxn ang="0">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39" name="Freeform 211"/>
              <p:cNvSpPr>
                <a:spLocks/>
              </p:cNvSpPr>
              <p:nvPr userDrawn="1"/>
            </p:nvSpPr>
            <p:spPr bwMode="ltGray">
              <a:xfrm>
                <a:off x="1704" y="3"/>
                <a:ext cx="1022" cy="372"/>
              </a:xfrm>
              <a:custGeom>
                <a:avLst/>
                <a:gdLst>
                  <a:gd name="T0" fmla="*/ 73 w 436"/>
                  <a:gd name="T1" fmla="*/ 1 h 152"/>
                  <a:gd name="T2" fmla="*/ 436 w 436"/>
                  <a:gd name="T3" fmla="*/ 0 h 152"/>
                  <a:gd name="T4" fmla="*/ 416 w 436"/>
                  <a:gd name="T5" fmla="*/ 54 h 152"/>
                  <a:gd name="T6" fmla="*/ 397 w 436"/>
                  <a:gd name="T7" fmla="*/ 68 h 152"/>
                  <a:gd name="T8" fmla="*/ 392 w 436"/>
                  <a:gd name="T9" fmla="*/ 70 h 152"/>
                  <a:gd name="T10" fmla="*/ 375 w 436"/>
                  <a:gd name="T11" fmla="*/ 73 h 152"/>
                  <a:gd name="T12" fmla="*/ 361 w 436"/>
                  <a:gd name="T13" fmla="*/ 88 h 152"/>
                  <a:gd name="T14" fmla="*/ 362 w 436"/>
                  <a:gd name="T15" fmla="*/ 99 h 152"/>
                  <a:gd name="T16" fmla="*/ 364 w 436"/>
                  <a:gd name="T17" fmla="*/ 107 h 152"/>
                  <a:gd name="T18" fmla="*/ 366 w 436"/>
                  <a:gd name="T19" fmla="*/ 113 h 152"/>
                  <a:gd name="T20" fmla="*/ 362 w 436"/>
                  <a:gd name="T21" fmla="*/ 122 h 152"/>
                  <a:gd name="T22" fmla="*/ 351 w 436"/>
                  <a:gd name="T23" fmla="*/ 120 h 152"/>
                  <a:gd name="T24" fmla="*/ 342 w 436"/>
                  <a:gd name="T25" fmla="*/ 129 h 152"/>
                  <a:gd name="T26" fmla="*/ 347 w 436"/>
                  <a:gd name="T27" fmla="*/ 105 h 152"/>
                  <a:gd name="T28" fmla="*/ 338 w 436"/>
                  <a:gd name="T29" fmla="*/ 100 h 152"/>
                  <a:gd name="T30" fmla="*/ 344 w 436"/>
                  <a:gd name="T31" fmla="*/ 93 h 152"/>
                  <a:gd name="T32" fmla="*/ 342 w 436"/>
                  <a:gd name="T33" fmla="*/ 89 h 152"/>
                  <a:gd name="T34" fmla="*/ 320 w 436"/>
                  <a:gd name="T35" fmla="*/ 94 h 152"/>
                  <a:gd name="T36" fmla="*/ 317 w 436"/>
                  <a:gd name="T37" fmla="*/ 85 h 152"/>
                  <a:gd name="T38" fmla="*/ 297 w 436"/>
                  <a:gd name="T39" fmla="*/ 94 h 152"/>
                  <a:gd name="T40" fmla="*/ 320 w 436"/>
                  <a:gd name="T41" fmla="*/ 103 h 152"/>
                  <a:gd name="T42" fmla="*/ 305 w 436"/>
                  <a:gd name="T43" fmla="*/ 117 h 152"/>
                  <a:gd name="T44" fmla="*/ 311 w 436"/>
                  <a:gd name="T45" fmla="*/ 126 h 152"/>
                  <a:gd name="T46" fmla="*/ 315 w 436"/>
                  <a:gd name="T47" fmla="*/ 138 h 152"/>
                  <a:gd name="T48" fmla="*/ 309 w 436"/>
                  <a:gd name="T49" fmla="*/ 139 h 152"/>
                  <a:gd name="T50" fmla="*/ 314 w 436"/>
                  <a:gd name="T51" fmla="*/ 144 h 152"/>
                  <a:gd name="T52" fmla="*/ 307 w 436"/>
                  <a:gd name="T53" fmla="*/ 152 h 152"/>
                  <a:gd name="T54" fmla="*/ 0 w 436"/>
                  <a:gd name="T55" fmla="*/ 149 h 152"/>
                  <a:gd name="T56" fmla="*/ 73 w 436"/>
                  <a:gd name="T57" fmla="*/ 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40" name="Freeform 212"/>
              <p:cNvSpPr>
                <a:spLocks/>
              </p:cNvSpPr>
              <p:nvPr userDrawn="1"/>
            </p:nvSpPr>
            <p:spPr bwMode="ltGray">
              <a:xfrm>
                <a:off x="2729" y="-9"/>
                <a:ext cx="47" cy="134"/>
              </a:xfrm>
              <a:custGeom>
                <a:avLst/>
                <a:gdLst>
                  <a:gd name="T0" fmla="*/ 5 w 47"/>
                  <a:gd name="T1" fmla="*/ 156 h 165"/>
                  <a:gd name="T2" fmla="*/ 15 w 47"/>
                  <a:gd name="T3" fmla="*/ 108 h 165"/>
                  <a:gd name="T4" fmla="*/ 17 w 47"/>
                  <a:gd name="T5" fmla="*/ 68 h 165"/>
                  <a:gd name="T6" fmla="*/ 11 w 47"/>
                  <a:gd name="T7" fmla="*/ 40 h 165"/>
                  <a:gd name="T8" fmla="*/ 17 w 47"/>
                  <a:gd name="T9" fmla="*/ 12 h 165"/>
                  <a:gd name="T10" fmla="*/ 21 w 47"/>
                  <a:gd name="T11" fmla="*/ 0 h 165"/>
                  <a:gd name="T12" fmla="*/ 31 w 47"/>
                  <a:gd name="T13" fmla="*/ 30 h 165"/>
                  <a:gd name="T14" fmla="*/ 47 w 47"/>
                  <a:gd name="T15" fmla="*/ 98 h 165"/>
                  <a:gd name="T16" fmla="*/ 31 w 47"/>
                  <a:gd name="T17" fmla="*/ 108 h 165"/>
                  <a:gd name="T18" fmla="*/ 23 w 47"/>
                  <a:gd name="T19" fmla="*/ 126 h 165"/>
                  <a:gd name="T20" fmla="*/ 21 w 47"/>
                  <a:gd name="T21" fmla="*/ 132 h 165"/>
                  <a:gd name="T22" fmla="*/ 27 w 47"/>
                  <a:gd name="T23" fmla="*/ 134 h 165"/>
                  <a:gd name="T24" fmla="*/ 31 w 47"/>
                  <a:gd name="T25" fmla="*/ 146 h 165"/>
                  <a:gd name="T26" fmla="*/ 13 w 47"/>
                  <a:gd name="T27" fmla="*/ 148 h 165"/>
                  <a:gd name="T28" fmla="*/ 7 w 47"/>
                  <a:gd name="T29" fmla="*/ 160 h 165"/>
                  <a:gd name="T30" fmla="*/ 3 w 47"/>
                  <a:gd name="T31" fmla="*/ 154 h 165"/>
                  <a:gd name="T32" fmla="*/ 5 w 47"/>
                  <a:gd name="T33" fmla="*/ 156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41" name="Freeform 213"/>
              <p:cNvSpPr>
                <a:spLocks/>
              </p:cNvSpPr>
              <p:nvPr userDrawn="1"/>
            </p:nvSpPr>
            <p:spPr bwMode="ltGray">
              <a:xfrm>
                <a:off x="2701" y="103"/>
                <a:ext cx="138" cy="84"/>
              </a:xfrm>
              <a:custGeom>
                <a:avLst/>
                <a:gdLst>
                  <a:gd name="T0" fmla="*/ 26 w 138"/>
                  <a:gd name="T1" fmla="*/ 61 h 103"/>
                  <a:gd name="T2" fmla="*/ 30 w 138"/>
                  <a:gd name="T3" fmla="*/ 43 h 103"/>
                  <a:gd name="T4" fmla="*/ 50 w 138"/>
                  <a:gd name="T5" fmla="*/ 33 h 103"/>
                  <a:gd name="T6" fmla="*/ 54 w 138"/>
                  <a:gd name="T7" fmla="*/ 45 h 103"/>
                  <a:gd name="T8" fmla="*/ 66 w 138"/>
                  <a:gd name="T9" fmla="*/ 49 h 103"/>
                  <a:gd name="T10" fmla="*/ 80 w 138"/>
                  <a:gd name="T11" fmla="*/ 55 h 103"/>
                  <a:gd name="T12" fmla="*/ 116 w 138"/>
                  <a:gd name="T13" fmla="*/ 33 h 103"/>
                  <a:gd name="T14" fmla="*/ 130 w 138"/>
                  <a:gd name="T15" fmla="*/ 17 h 103"/>
                  <a:gd name="T16" fmla="*/ 138 w 138"/>
                  <a:gd name="T17" fmla="*/ 11 h 103"/>
                  <a:gd name="T18" fmla="*/ 106 w 138"/>
                  <a:gd name="T19" fmla="*/ 49 h 103"/>
                  <a:gd name="T20" fmla="*/ 84 w 138"/>
                  <a:gd name="T21" fmla="*/ 67 h 103"/>
                  <a:gd name="T22" fmla="*/ 66 w 138"/>
                  <a:gd name="T23" fmla="*/ 81 h 103"/>
                  <a:gd name="T24" fmla="*/ 48 w 138"/>
                  <a:gd name="T25" fmla="*/ 103 h 103"/>
                  <a:gd name="T26" fmla="*/ 26 w 138"/>
                  <a:gd name="T27" fmla="*/ 89 h 103"/>
                  <a:gd name="T28" fmla="*/ 20 w 138"/>
                  <a:gd name="T29" fmla="*/ 87 h 103"/>
                  <a:gd name="T30" fmla="*/ 22 w 138"/>
                  <a:gd name="T31" fmla="*/ 97 h 103"/>
                  <a:gd name="T32" fmla="*/ 0 w 138"/>
                  <a:gd name="T33" fmla="*/ 97 h 103"/>
                  <a:gd name="T34" fmla="*/ 10 w 138"/>
                  <a:gd name="T35" fmla="*/ 79 h 103"/>
                  <a:gd name="T36" fmla="*/ 26 w 138"/>
                  <a:gd name="T37" fmla="*/ 6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42" name="Freeform 214"/>
              <p:cNvSpPr>
                <a:spLocks/>
              </p:cNvSpPr>
              <p:nvPr userDrawn="1"/>
            </p:nvSpPr>
            <p:spPr bwMode="ltGray">
              <a:xfrm>
                <a:off x="2553" y="182"/>
                <a:ext cx="187" cy="176"/>
              </a:xfrm>
              <a:custGeom>
                <a:avLst/>
                <a:gdLst>
                  <a:gd name="T0" fmla="*/ 158 w 188"/>
                  <a:gd name="T1" fmla="*/ 24 h 214"/>
                  <a:gd name="T2" fmla="*/ 160 w 188"/>
                  <a:gd name="T3" fmla="*/ 6 h 214"/>
                  <a:gd name="T4" fmla="*/ 170 w 188"/>
                  <a:gd name="T5" fmla="*/ 0 h 214"/>
                  <a:gd name="T6" fmla="*/ 182 w 188"/>
                  <a:gd name="T7" fmla="*/ 24 h 214"/>
                  <a:gd name="T8" fmla="*/ 188 w 188"/>
                  <a:gd name="T9" fmla="*/ 42 h 214"/>
                  <a:gd name="T10" fmla="*/ 178 w 188"/>
                  <a:gd name="T11" fmla="*/ 58 h 214"/>
                  <a:gd name="T12" fmla="*/ 170 w 188"/>
                  <a:gd name="T13" fmla="*/ 76 h 214"/>
                  <a:gd name="T14" fmla="*/ 162 w 188"/>
                  <a:gd name="T15" fmla="*/ 126 h 214"/>
                  <a:gd name="T16" fmla="*/ 144 w 188"/>
                  <a:gd name="T17" fmla="*/ 136 h 214"/>
                  <a:gd name="T18" fmla="*/ 120 w 188"/>
                  <a:gd name="T19" fmla="*/ 138 h 214"/>
                  <a:gd name="T20" fmla="*/ 112 w 188"/>
                  <a:gd name="T21" fmla="*/ 124 h 214"/>
                  <a:gd name="T22" fmla="*/ 102 w 188"/>
                  <a:gd name="T23" fmla="*/ 146 h 214"/>
                  <a:gd name="T24" fmla="*/ 90 w 188"/>
                  <a:gd name="T25" fmla="*/ 150 h 214"/>
                  <a:gd name="T26" fmla="*/ 80 w 188"/>
                  <a:gd name="T27" fmla="*/ 132 h 214"/>
                  <a:gd name="T28" fmla="*/ 58 w 188"/>
                  <a:gd name="T29" fmla="*/ 144 h 214"/>
                  <a:gd name="T30" fmla="*/ 76 w 188"/>
                  <a:gd name="T31" fmla="*/ 142 h 214"/>
                  <a:gd name="T32" fmla="*/ 78 w 188"/>
                  <a:gd name="T33" fmla="*/ 160 h 214"/>
                  <a:gd name="T34" fmla="*/ 58 w 188"/>
                  <a:gd name="T35" fmla="*/ 166 h 214"/>
                  <a:gd name="T36" fmla="*/ 34 w 188"/>
                  <a:gd name="T37" fmla="*/ 166 h 214"/>
                  <a:gd name="T38" fmla="*/ 36 w 188"/>
                  <a:gd name="T39" fmla="*/ 154 h 214"/>
                  <a:gd name="T40" fmla="*/ 46 w 188"/>
                  <a:gd name="T41" fmla="*/ 144 h 214"/>
                  <a:gd name="T42" fmla="*/ 34 w 188"/>
                  <a:gd name="T43" fmla="*/ 148 h 214"/>
                  <a:gd name="T44" fmla="*/ 26 w 188"/>
                  <a:gd name="T45" fmla="*/ 166 h 214"/>
                  <a:gd name="T46" fmla="*/ 30 w 188"/>
                  <a:gd name="T47" fmla="*/ 190 h 214"/>
                  <a:gd name="T48" fmla="*/ 14 w 188"/>
                  <a:gd name="T49" fmla="*/ 200 h 214"/>
                  <a:gd name="T50" fmla="*/ 0 w 188"/>
                  <a:gd name="T51" fmla="*/ 214 h 214"/>
                  <a:gd name="T52" fmla="*/ 8 w 188"/>
                  <a:gd name="T53" fmla="*/ 188 h 214"/>
                  <a:gd name="T54" fmla="*/ 0 w 188"/>
                  <a:gd name="T55" fmla="*/ 164 h 214"/>
                  <a:gd name="T56" fmla="*/ 14 w 188"/>
                  <a:gd name="T57" fmla="*/ 152 h 214"/>
                  <a:gd name="T58" fmla="*/ 32 w 188"/>
                  <a:gd name="T59" fmla="*/ 134 h 214"/>
                  <a:gd name="T60" fmla="*/ 44 w 188"/>
                  <a:gd name="T61" fmla="*/ 118 h 214"/>
                  <a:gd name="T62" fmla="*/ 72 w 188"/>
                  <a:gd name="T63" fmla="*/ 116 h 214"/>
                  <a:gd name="T64" fmla="*/ 84 w 188"/>
                  <a:gd name="T65" fmla="*/ 112 h 214"/>
                  <a:gd name="T66" fmla="*/ 114 w 188"/>
                  <a:gd name="T67" fmla="*/ 78 h 214"/>
                  <a:gd name="T68" fmla="*/ 120 w 188"/>
                  <a:gd name="T69" fmla="*/ 92 h 214"/>
                  <a:gd name="T70" fmla="*/ 132 w 188"/>
                  <a:gd name="T71" fmla="*/ 76 h 214"/>
                  <a:gd name="T72" fmla="*/ 150 w 188"/>
                  <a:gd name="T73" fmla="*/ 54 h 214"/>
                  <a:gd name="T74" fmla="*/ 154 w 188"/>
                  <a:gd name="T75" fmla="*/ 42 h 214"/>
                  <a:gd name="T76" fmla="*/ 148 w 188"/>
                  <a:gd name="T77" fmla="*/ 38 h 214"/>
                  <a:gd name="T78" fmla="*/ 152 w 188"/>
                  <a:gd name="T79" fmla="*/ 32 h 214"/>
                  <a:gd name="T80" fmla="*/ 158 w 188"/>
                  <a:gd name="T81" fmla="*/ 2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43" name="Freeform 215"/>
              <p:cNvSpPr>
                <a:spLocks/>
              </p:cNvSpPr>
              <p:nvPr userDrawn="1"/>
            </p:nvSpPr>
            <p:spPr bwMode="ltGray">
              <a:xfrm>
                <a:off x="2677" y="233"/>
                <a:ext cx="14" cy="10"/>
              </a:xfrm>
              <a:custGeom>
                <a:avLst/>
                <a:gdLst>
                  <a:gd name="T0" fmla="*/ 0 w 13"/>
                  <a:gd name="T1" fmla="*/ 9 h 13"/>
                  <a:gd name="T2" fmla="*/ 4 w 13"/>
                  <a:gd name="T3" fmla="*/ 13 h 13"/>
                  <a:gd name="T4" fmla="*/ 0 w 13"/>
                  <a:gd name="T5" fmla="*/ 9 h 13"/>
                </a:gdLst>
                <a:ahLst/>
                <a:cxnLst>
                  <a:cxn ang="0">
                    <a:pos x="T0" y="T1"/>
                  </a:cxn>
                  <a:cxn ang="0">
                    <a:pos x="T2" y="T3"/>
                  </a:cxn>
                  <a:cxn ang="0">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44" name="Freeform 216"/>
              <p:cNvSpPr>
                <a:spLocks/>
              </p:cNvSpPr>
              <p:nvPr userDrawn="1"/>
            </p:nvSpPr>
            <p:spPr bwMode="ltGray">
              <a:xfrm>
                <a:off x="1627" y="353"/>
                <a:ext cx="813" cy="462"/>
              </a:xfrm>
              <a:custGeom>
                <a:avLst/>
                <a:gdLst>
                  <a:gd name="T0" fmla="*/ 812 w 812"/>
                  <a:gd name="T1" fmla="*/ 26 h 564"/>
                  <a:gd name="T2" fmla="*/ 778 w 812"/>
                  <a:gd name="T3" fmla="*/ 78 h 564"/>
                  <a:gd name="T4" fmla="*/ 748 w 812"/>
                  <a:gd name="T5" fmla="*/ 122 h 564"/>
                  <a:gd name="T6" fmla="*/ 722 w 812"/>
                  <a:gd name="T7" fmla="*/ 142 h 564"/>
                  <a:gd name="T8" fmla="*/ 634 w 812"/>
                  <a:gd name="T9" fmla="*/ 180 h 564"/>
                  <a:gd name="T10" fmla="*/ 632 w 812"/>
                  <a:gd name="T11" fmla="*/ 210 h 564"/>
                  <a:gd name="T12" fmla="*/ 604 w 812"/>
                  <a:gd name="T13" fmla="*/ 230 h 564"/>
                  <a:gd name="T14" fmla="*/ 620 w 812"/>
                  <a:gd name="T15" fmla="*/ 178 h 564"/>
                  <a:gd name="T16" fmla="*/ 576 w 812"/>
                  <a:gd name="T17" fmla="*/ 188 h 564"/>
                  <a:gd name="T18" fmla="*/ 556 w 812"/>
                  <a:gd name="T19" fmla="*/ 218 h 564"/>
                  <a:gd name="T20" fmla="*/ 596 w 812"/>
                  <a:gd name="T21" fmla="*/ 280 h 564"/>
                  <a:gd name="T22" fmla="*/ 594 w 812"/>
                  <a:gd name="T23" fmla="*/ 368 h 564"/>
                  <a:gd name="T24" fmla="*/ 542 w 812"/>
                  <a:gd name="T25" fmla="*/ 406 h 564"/>
                  <a:gd name="T26" fmla="*/ 522 w 812"/>
                  <a:gd name="T27" fmla="*/ 386 h 564"/>
                  <a:gd name="T28" fmla="*/ 482 w 812"/>
                  <a:gd name="T29" fmla="*/ 348 h 564"/>
                  <a:gd name="T30" fmla="*/ 462 w 812"/>
                  <a:gd name="T31" fmla="*/ 348 h 564"/>
                  <a:gd name="T32" fmla="*/ 450 w 812"/>
                  <a:gd name="T33" fmla="*/ 394 h 564"/>
                  <a:gd name="T34" fmla="*/ 500 w 812"/>
                  <a:gd name="T35" fmla="*/ 464 h 564"/>
                  <a:gd name="T36" fmla="*/ 510 w 812"/>
                  <a:gd name="T37" fmla="*/ 524 h 564"/>
                  <a:gd name="T38" fmla="*/ 526 w 812"/>
                  <a:gd name="T39" fmla="*/ 560 h 564"/>
                  <a:gd name="T40" fmla="*/ 492 w 812"/>
                  <a:gd name="T41" fmla="*/ 544 h 564"/>
                  <a:gd name="T42" fmla="*/ 470 w 812"/>
                  <a:gd name="T43" fmla="*/ 518 h 564"/>
                  <a:gd name="T44" fmla="*/ 422 w 812"/>
                  <a:gd name="T45" fmla="*/ 424 h 564"/>
                  <a:gd name="T46" fmla="*/ 426 w 812"/>
                  <a:gd name="T47" fmla="*/ 310 h 564"/>
                  <a:gd name="T48" fmla="*/ 422 w 812"/>
                  <a:gd name="T49" fmla="*/ 268 h 564"/>
                  <a:gd name="T50" fmla="*/ 412 w 812"/>
                  <a:gd name="T51" fmla="*/ 276 h 564"/>
                  <a:gd name="T52" fmla="*/ 386 w 812"/>
                  <a:gd name="T53" fmla="*/ 266 h 564"/>
                  <a:gd name="T54" fmla="*/ 360 w 812"/>
                  <a:gd name="T55" fmla="*/ 170 h 564"/>
                  <a:gd name="T56" fmla="*/ 330 w 812"/>
                  <a:gd name="T57" fmla="*/ 166 h 564"/>
                  <a:gd name="T58" fmla="*/ 288 w 812"/>
                  <a:gd name="T59" fmla="*/ 172 h 564"/>
                  <a:gd name="T60" fmla="*/ 242 w 812"/>
                  <a:gd name="T61" fmla="*/ 232 h 564"/>
                  <a:gd name="T62" fmla="*/ 196 w 812"/>
                  <a:gd name="T63" fmla="*/ 268 h 564"/>
                  <a:gd name="T64" fmla="*/ 184 w 812"/>
                  <a:gd name="T65" fmla="*/ 274 h 564"/>
                  <a:gd name="T66" fmla="*/ 160 w 812"/>
                  <a:gd name="T67" fmla="*/ 328 h 564"/>
                  <a:gd name="T68" fmla="*/ 152 w 812"/>
                  <a:gd name="T69" fmla="*/ 354 h 564"/>
                  <a:gd name="T70" fmla="*/ 128 w 812"/>
                  <a:gd name="T71" fmla="*/ 404 h 564"/>
                  <a:gd name="T72" fmla="*/ 94 w 812"/>
                  <a:gd name="T73" fmla="*/ 392 h 564"/>
                  <a:gd name="T74" fmla="*/ 66 w 812"/>
                  <a:gd name="T75" fmla="*/ 258 h 564"/>
                  <a:gd name="T76" fmla="*/ 72 w 812"/>
                  <a:gd name="T77" fmla="*/ 156 h 564"/>
                  <a:gd name="T78" fmla="*/ 44 w 812"/>
                  <a:gd name="T79" fmla="*/ 180 h 564"/>
                  <a:gd name="T80" fmla="*/ 20 w 812"/>
                  <a:gd name="T81" fmla="*/ 150 h 564"/>
                  <a:gd name="T82" fmla="*/ 24 w 812"/>
                  <a:gd name="T83" fmla="*/ 138 h 564"/>
                  <a:gd name="T84" fmla="*/ 0 w 812"/>
                  <a:gd name="T85" fmla="*/ 92 h 564"/>
                  <a:gd name="T86" fmla="*/ 798 w 812"/>
                  <a:gd name="T87" fmla="*/ 6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45" name="Freeform 217"/>
              <p:cNvSpPr>
                <a:spLocks/>
              </p:cNvSpPr>
              <p:nvPr userDrawn="1"/>
            </p:nvSpPr>
            <p:spPr bwMode="ltGray">
              <a:xfrm>
                <a:off x="1770" y="671"/>
                <a:ext cx="45" cy="71"/>
              </a:xfrm>
              <a:custGeom>
                <a:avLst/>
                <a:gdLst>
                  <a:gd name="T0" fmla="*/ 7 w 43"/>
                  <a:gd name="T1" fmla="*/ 11 h 85"/>
                  <a:gd name="T2" fmla="*/ 17 w 43"/>
                  <a:gd name="T3" fmla="*/ 3 h 85"/>
                  <a:gd name="T4" fmla="*/ 37 w 43"/>
                  <a:gd name="T5" fmla="*/ 33 h 85"/>
                  <a:gd name="T6" fmla="*/ 19 w 43"/>
                  <a:gd name="T7" fmla="*/ 85 h 85"/>
                  <a:gd name="T8" fmla="*/ 1 w 43"/>
                  <a:gd name="T9" fmla="*/ 69 h 85"/>
                  <a:gd name="T10" fmla="*/ 7 w 43"/>
                  <a:gd name="T11" fmla="*/ 11 h 85"/>
                </a:gdLst>
                <a:ahLst/>
                <a:cxnLst>
                  <a:cxn ang="0">
                    <a:pos x="T0" y="T1"/>
                  </a:cxn>
                  <a:cxn ang="0">
                    <a:pos x="T2" y="T3"/>
                  </a:cxn>
                  <a:cxn ang="0">
                    <a:pos x="T4" y="T5"/>
                  </a:cxn>
                  <a:cxn ang="0">
                    <a:pos x="T6" y="T7"/>
                  </a:cxn>
                  <a:cxn ang="0">
                    <a:pos x="T8" y="T9"/>
                  </a:cxn>
                  <a:cxn ang="0">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46" name="Freeform 218"/>
              <p:cNvSpPr>
                <a:spLocks/>
              </p:cNvSpPr>
              <p:nvPr userDrawn="1"/>
            </p:nvSpPr>
            <p:spPr bwMode="ltGray">
              <a:xfrm>
                <a:off x="2394" y="431"/>
                <a:ext cx="42" cy="59"/>
              </a:xfrm>
              <a:custGeom>
                <a:avLst/>
                <a:gdLst>
                  <a:gd name="T0" fmla="*/ 13 w 44"/>
                  <a:gd name="T1" fmla="*/ 28 h 74"/>
                  <a:gd name="T2" fmla="*/ 29 w 44"/>
                  <a:gd name="T3" fmla="*/ 2 h 74"/>
                  <a:gd name="T4" fmla="*/ 43 w 44"/>
                  <a:gd name="T5" fmla="*/ 4 h 74"/>
                  <a:gd name="T6" fmla="*/ 39 w 44"/>
                  <a:gd name="T7" fmla="*/ 26 h 74"/>
                  <a:gd name="T8" fmla="*/ 13 w 44"/>
                  <a:gd name="T9" fmla="*/ 74 h 74"/>
                  <a:gd name="T10" fmla="*/ 7 w 44"/>
                  <a:gd name="T11" fmla="*/ 60 h 74"/>
                  <a:gd name="T12" fmla="*/ 3 w 44"/>
                  <a:gd name="T13" fmla="*/ 36 h 74"/>
                  <a:gd name="T14" fmla="*/ 13 w 44"/>
                  <a:gd name="T15" fmla="*/ 28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47" name="Freeform 219"/>
              <p:cNvSpPr>
                <a:spLocks/>
              </p:cNvSpPr>
              <p:nvPr userDrawn="1"/>
            </p:nvSpPr>
            <p:spPr bwMode="ltGray">
              <a:xfrm>
                <a:off x="2513" y="402"/>
                <a:ext cx="21" cy="24"/>
              </a:xfrm>
              <a:custGeom>
                <a:avLst/>
                <a:gdLst>
                  <a:gd name="T0" fmla="*/ 7 w 20"/>
                  <a:gd name="T1" fmla="*/ 16 h 30"/>
                  <a:gd name="T2" fmla="*/ 5 w 20"/>
                  <a:gd name="T3" fmla="*/ 30 h 30"/>
                  <a:gd name="T4" fmla="*/ 7 w 20"/>
                  <a:gd name="T5" fmla="*/ 16 h 30"/>
                </a:gdLst>
                <a:ahLst/>
                <a:cxnLst>
                  <a:cxn ang="0">
                    <a:pos x="T0" y="T1"/>
                  </a:cxn>
                  <a:cxn ang="0">
                    <a:pos x="T2" y="T3"/>
                  </a:cxn>
                  <a:cxn ang="0">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48" name="Freeform 220"/>
              <p:cNvSpPr>
                <a:spLocks/>
              </p:cNvSpPr>
              <p:nvPr userDrawn="1"/>
            </p:nvSpPr>
            <p:spPr bwMode="ltGray">
              <a:xfrm>
                <a:off x="333" y="169"/>
                <a:ext cx="1015" cy="866"/>
              </a:xfrm>
              <a:custGeom>
                <a:avLst/>
                <a:gdLst>
                  <a:gd name="T0" fmla="*/ 481 w 682"/>
                  <a:gd name="T1" fmla="*/ 464 h 557"/>
                  <a:gd name="T2" fmla="*/ 486 w 682"/>
                  <a:gd name="T3" fmla="*/ 451 h 557"/>
                  <a:gd name="T4" fmla="*/ 500 w 682"/>
                  <a:gd name="T5" fmla="*/ 413 h 557"/>
                  <a:gd name="T6" fmla="*/ 309 w 682"/>
                  <a:gd name="T7" fmla="*/ 287 h 557"/>
                  <a:gd name="T8" fmla="*/ 282 w 682"/>
                  <a:gd name="T9" fmla="*/ 346 h 557"/>
                  <a:gd name="T10" fmla="*/ 303 w 682"/>
                  <a:gd name="T11" fmla="*/ 556 h 557"/>
                  <a:gd name="T12" fmla="*/ 282 w 682"/>
                  <a:gd name="T13" fmla="*/ 494 h 557"/>
                  <a:gd name="T14" fmla="*/ 242 w 682"/>
                  <a:gd name="T15" fmla="*/ 439 h 557"/>
                  <a:gd name="T16" fmla="*/ 245 w 682"/>
                  <a:gd name="T17" fmla="*/ 413 h 557"/>
                  <a:gd name="T18" fmla="*/ 247 w 682"/>
                  <a:gd name="T19" fmla="*/ 394 h 557"/>
                  <a:gd name="T20" fmla="*/ 220 w 682"/>
                  <a:gd name="T21" fmla="*/ 375 h 557"/>
                  <a:gd name="T22" fmla="*/ 194 w 682"/>
                  <a:gd name="T23" fmla="*/ 346 h 557"/>
                  <a:gd name="T24" fmla="*/ 148 w 682"/>
                  <a:gd name="T25" fmla="*/ 354 h 557"/>
                  <a:gd name="T26" fmla="*/ 126 w 682"/>
                  <a:gd name="T27" fmla="*/ 365 h 557"/>
                  <a:gd name="T28" fmla="*/ 78 w 682"/>
                  <a:gd name="T29" fmla="*/ 365 h 557"/>
                  <a:gd name="T30" fmla="*/ 22 w 682"/>
                  <a:gd name="T31" fmla="*/ 312 h 557"/>
                  <a:gd name="T32" fmla="*/ 11 w 682"/>
                  <a:gd name="T33" fmla="*/ 295 h 557"/>
                  <a:gd name="T34" fmla="*/ 0 w 682"/>
                  <a:gd name="T35" fmla="*/ 264 h 557"/>
                  <a:gd name="T36" fmla="*/ 24 w 682"/>
                  <a:gd name="T37" fmla="*/ 213 h 557"/>
                  <a:gd name="T38" fmla="*/ 32 w 682"/>
                  <a:gd name="T39" fmla="*/ 181 h 557"/>
                  <a:gd name="T40" fmla="*/ 51 w 682"/>
                  <a:gd name="T41" fmla="*/ 143 h 557"/>
                  <a:gd name="T42" fmla="*/ 81 w 682"/>
                  <a:gd name="T43" fmla="*/ 116 h 557"/>
                  <a:gd name="T44" fmla="*/ 167 w 682"/>
                  <a:gd name="T45" fmla="*/ 67 h 557"/>
                  <a:gd name="T46" fmla="*/ 220 w 682"/>
                  <a:gd name="T47" fmla="*/ 30 h 557"/>
                  <a:gd name="T48" fmla="*/ 258 w 682"/>
                  <a:gd name="T49" fmla="*/ 6 h 557"/>
                  <a:gd name="T50" fmla="*/ 363 w 682"/>
                  <a:gd name="T51" fmla="*/ 2 h 557"/>
                  <a:gd name="T52" fmla="*/ 398 w 682"/>
                  <a:gd name="T53" fmla="*/ 0 h 557"/>
                  <a:gd name="T54" fmla="*/ 384 w 682"/>
                  <a:gd name="T55" fmla="*/ 34 h 557"/>
                  <a:gd name="T56" fmla="*/ 443 w 682"/>
                  <a:gd name="T57" fmla="*/ 84 h 557"/>
                  <a:gd name="T58" fmla="*/ 497 w 682"/>
                  <a:gd name="T59" fmla="*/ 74 h 557"/>
                  <a:gd name="T60" fmla="*/ 529 w 682"/>
                  <a:gd name="T61" fmla="*/ 82 h 557"/>
                  <a:gd name="T62" fmla="*/ 559 w 682"/>
                  <a:gd name="T63" fmla="*/ 97 h 557"/>
                  <a:gd name="T64" fmla="*/ 572 w 682"/>
                  <a:gd name="T65" fmla="*/ 188 h 557"/>
                  <a:gd name="T66" fmla="*/ 572 w 682"/>
                  <a:gd name="T67" fmla="*/ 240 h 557"/>
                  <a:gd name="T68" fmla="*/ 599 w 682"/>
                  <a:gd name="T69" fmla="*/ 283 h 557"/>
                  <a:gd name="T70" fmla="*/ 645 w 682"/>
                  <a:gd name="T71" fmla="*/ 300 h 557"/>
                  <a:gd name="T72" fmla="*/ 680 w 682"/>
                  <a:gd name="T73" fmla="*/ 295 h 557"/>
                  <a:gd name="T74" fmla="*/ 664 w 682"/>
                  <a:gd name="T75" fmla="*/ 340 h 557"/>
                  <a:gd name="T76" fmla="*/ 599 w 682"/>
                  <a:gd name="T77" fmla="*/ 407 h 557"/>
                  <a:gd name="T78" fmla="*/ 548 w 682"/>
                  <a:gd name="T79" fmla="*/ 485 h 557"/>
                  <a:gd name="T80" fmla="*/ 556 w 682"/>
                  <a:gd name="T81" fmla="*/ 508 h 557"/>
                  <a:gd name="T82" fmla="*/ 435 w 682"/>
                  <a:gd name="T83" fmla="*/ 55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49" name="Freeform 221"/>
              <p:cNvSpPr>
                <a:spLocks/>
              </p:cNvSpPr>
              <p:nvPr userDrawn="1"/>
            </p:nvSpPr>
            <p:spPr bwMode="ltGray">
              <a:xfrm>
                <a:off x="727" y="495"/>
                <a:ext cx="382" cy="540"/>
              </a:xfrm>
              <a:custGeom>
                <a:avLst/>
                <a:gdLst>
                  <a:gd name="T0" fmla="*/ 243 w 257"/>
                  <a:gd name="T1" fmla="*/ 347 h 347"/>
                  <a:gd name="T2" fmla="*/ 233 w 257"/>
                  <a:gd name="T3" fmla="*/ 301 h 347"/>
                  <a:gd name="T4" fmla="*/ 217 w 257"/>
                  <a:gd name="T5" fmla="*/ 288 h 347"/>
                  <a:gd name="T6" fmla="*/ 215 w 257"/>
                  <a:gd name="T7" fmla="*/ 269 h 347"/>
                  <a:gd name="T8" fmla="*/ 209 w 257"/>
                  <a:gd name="T9" fmla="*/ 254 h 347"/>
                  <a:gd name="T10" fmla="*/ 209 w 257"/>
                  <a:gd name="T11" fmla="*/ 229 h 347"/>
                  <a:gd name="T12" fmla="*/ 207 w 257"/>
                  <a:gd name="T13" fmla="*/ 214 h 347"/>
                  <a:gd name="T14" fmla="*/ 228 w 257"/>
                  <a:gd name="T15" fmla="*/ 202 h 347"/>
                  <a:gd name="T16" fmla="*/ 257 w 257"/>
                  <a:gd name="T17" fmla="*/ 197 h 347"/>
                  <a:gd name="T18" fmla="*/ 257 w 257"/>
                  <a:gd name="T19" fmla="*/ 136 h 347"/>
                  <a:gd name="T20" fmla="*/ 54 w 257"/>
                  <a:gd name="T21" fmla="*/ 96 h 347"/>
                  <a:gd name="T22" fmla="*/ 32 w 257"/>
                  <a:gd name="T23" fmla="*/ 98 h 347"/>
                  <a:gd name="T24" fmla="*/ 16 w 257"/>
                  <a:gd name="T25" fmla="*/ 102 h 347"/>
                  <a:gd name="T26" fmla="*/ 0 w 257"/>
                  <a:gd name="T27" fmla="*/ 149 h 347"/>
                  <a:gd name="T28" fmla="*/ 93 w 257"/>
                  <a:gd name="T29" fmla="*/ 346 h 347"/>
                  <a:gd name="T30" fmla="*/ 243 w 257"/>
                  <a:gd name="T31"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50" name="Freeform 222"/>
              <p:cNvSpPr>
                <a:spLocks/>
              </p:cNvSpPr>
              <p:nvPr userDrawn="1"/>
            </p:nvSpPr>
            <p:spPr bwMode="ltGray">
              <a:xfrm>
                <a:off x="1400" y="896"/>
                <a:ext cx="16" cy="29"/>
              </a:xfrm>
              <a:custGeom>
                <a:avLst/>
                <a:gdLst>
                  <a:gd name="T0" fmla="*/ 7 w 19"/>
                  <a:gd name="T1" fmla="*/ 25 h 37"/>
                  <a:gd name="T2" fmla="*/ 19 w 19"/>
                  <a:gd name="T3" fmla="*/ 21 h 37"/>
                  <a:gd name="T4" fmla="*/ 7 w 19"/>
                  <a:gd name="T5" fmla="*/ 25 h 37"/>
                </a:gdLst>
                <a:ahLst/>
                <a:cxnLst>
                  <a:cxn ang="0">
                    <a:pos x="T0" y="T1"/>
                  </a:cxn>
                  <a:cxn ang="0">
                    <a:pos x="T2" y="T3"/>
                  </a:cxn>
                  <a:cxn ang="0">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51" name="Freeform 223"/>
              <p:cNvSpPr>
                <a:spLocks/>
              </p:cNvSpPr>
              <p:nvPr userDrawn="1"/>
            </p:nvSpPr>
            <p:spPr bwMode="ltGray">
              <a:xfrm>
                <a:off x="1379" y="617"/>
                <a:ext cx="21" cy="17"/>
              </a:xfrm>
              <a:custGeom>
                <a:avLst/>
                <a:gdLst>
                  <a:gd name="T0" fmla="*/ 12 w 22"/>
                  <a:gd name="T1" fmla="*/ 12 h 20"/>
                  <a:gd name="T2" fmla="*/ 16 w 22"/>
                  <a:gd name="T3" fmla="*/ 0 h 20"/>
                  <a:gd name="T4" fmla="*/ 20 w 22"/>
                  <a:gd name="T5" fmla="*/ 12 h 20"/>
                  <a:gd name="T6" fmla="*/ 8 w 22"/>
                  <a:gd name="T7" fmla="*/ 20 h 20"/>
                  <a:gd name="T8" fmla="*/ 12 w 22"/>
                  <a:gd name="T9" fmla="*/ 12 h 20"/>
                </a:gdLst>
                <a:ahLst/>
                <a:cxnLst>
                  <a:cxn ang="0">
                    <a:pos x="T0" y="T1"/>
                  </a:cxn>
                  <a:cxn ang="0">
                    <a:pos x="T2" y="T3"/>
                  </a:cxn>
                  <a:cxn ang="0">
                    <a:pos x="T4" y="T5"/>
                  </a:cxn>
                  <a:cxn ang="0">
                    <a:pos x="T6" y="T7"/>
                  </a:cxn>
                  <a:cxn ang="0">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52" name="Freeform 224"/>
              <p:cNvSpPr>
                <a:spLocks/>
              </p:cNvSpPr>
              <p:nvPr userDrawn="1"/>
            </p:nvSpPr>
            <p:spPr bwMode="ltGray">
              <a:xfrm>
                <a:off x="453" y="275"/>
                <a:ext cx="58" cy="24"/>
              </a:xfrm>
              <a:custGeom>
                <a:avLst/>
                <a:gdLst>
                  <a:gd name="T0" fmla="*/ 24 w 57"/>
                  <a:gd name="T1" fmla="*/ 18 h 30"/>
                  <a:gd name="T2" fmla="*/ 32 w 57"/>
                  <a:gd name="T3" fmla="*/ 6 h 30"/>
                  <a:gd name="T4" fmla="*/ 36 w 57"/>
                  <a:gd name="T5" fmla="*/ 30 h 30"/>
                  <a:gd name="T6" fmla="*/ 24 w 57"/>
                  <a:gd name="T7" fmla="*/ 18 h 30"/>
                </a:gdLst>
                <a:ahLst/>
                <a:cxnLst>
                  <a:cxn ang="0">
                    <a:pos x="T0" y="T1"/>
                  </a:cxn>
                  <a:cxn ang="0">
                    <a:pos x="T2" y="T3"/>
                  </a:cxn>
                  <a:cxn ang="0">
                    <a:pos x="T4" y="T5"/>
                  </a:cxn>
                  <a:cxn ang="0">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53" name="Freeform 225"/>
              <p:cNvSpPr>
                <a:spLocks/>
              </p:cNvSpPr>
              <p:nvPr userDrawn="1"/>
            </p:nvSpPr>
            <p:spPr bwMode="ltGray">
              <a:xfrm>
                <a:off x="1161" y="50"/>
                <a:ext cx="691" cy="569"/>
              </a:xfrm>
              <a:custGeom>
                <a:avLst/>
                <a:gdLst>
                  <a:gd name="T0" fmla="*/ 473 w 693"/>
                  <a:gd name="T1" fmla="*/ 464 h 696"/>
                  <a:gd name="T2" fmla="*/ 393 w 693"/>
                  <a:gd name="T3" fmla="*/ 452 h 696"/>
                  <a:gd name="T4" fmla="*/ 325 w 693"/>
                  <a:gd name="T5" fmla="*/ 412 h 696"/>
                  <a:gd name="T6" fmla="*/ 265 w 693"/>
                  <a:gd name="T7" fmla="*/ 400 h 696"/>
                  <a:gd name="T8" fmla="*/ 237 w 693"/>
                  <a:gd name="T9" fmla="*/ 416 h 696"/>
                  <a:gd name="T10" fmla="*/ 261 w 693"/>
                  <a:gd name="T11" fmla="*/ 428 h 696"/>
                  <a:gd name="T12" fmla="*/ 293 w 693"/>
                  <a:gd name="T13" fmla="*/ 468 h 696"/>
                  <a:gd name="T14" fmla="*/ 321 w 693"/>
                  <a:gd name="T15" fmla="*/ 476 h 696"/>
                  <a:gd name="T16" fmla="*/ 333 w 693"/>
                  <a:gd name="T17" fmla="*/ 536 h 696"/>
                  <a:gd name="T18" fmla="*/ 313 w 693"/>
                  <a:gd name="T19" fmla="*/ 552 h 696"/>
                  <a:gd name="T20" fmla="*/ 261 w 693"/>
                  <a:gd name="T21" fmla="*/ 616 h 696"/>
                  <a:gd name="T22" fmla="*/ 225 w 693"/>
                  <a:gd name="T23" fmla="*/ 628 h 696"/>
                  <a:gd name="T24" fmla="*/ 97 w 693"/>
                  <a:gd name="T25" fmla="*/ 696 h 696"/>
                  <a:gd name="T26" fmla="*/ 77 w 693"/>
                  <a:gd name="T27" fmla="*/ 616 h 696"/>
                  <a:gd name="T28" fmla="*/ 45 w 693"/>
                  <a:gd name="T29" fmla="*/ 524 h 696"/>
                  <a:gd name="T30" fmla="*/ 33 w 693"/>
                  <a:gd name="T31" fmla="*/ 448 h 696"/>
                  <a:gd name="T32" fmla="*/ 53 w 693"/>
                  <a:gd name="T33" fmla="*/ 344 h 696"/>
                  <a:gd name="T34" fmla="*/ 17 w 693"/>
                  <a:gd name="T35" fmla="*/ 392 h 696"/>
                  <a:gd name="T36" fmla="*/ 81 w 693"/>
                  <a:gd name="T37" fmla="*/ 280 h 696"/>
                  <a:gd name="T38" fmla="*/ 113 w 693"/>
                  <a:gd name="T39" fmla="*/ 204 h 696"/>
                  <a:gd name="T40" fmla="*/ 37 w 693"/>
                  <a:gd name="T41" fmla="*/ 204 h 696"/>
                  <a:gd name="T42" fmla="*/ 1 w 693"/>
                  <a:gd name="T43" fmla="*/ 196 h 696"/>
                  <a:gd name="T44" fmla="*/ 25 w 693"/>
                  <a:gd name="T45" fmla="*/ 140 h 696"/>
                  <a:gd name="T46" fmla="*/ 97 w 693"/>
                  <a:gd name="T47" fmla="*/ 112 h 696"/>
                  <a:gd name="T48" fmla="*/ 221 w 693"/>
                  <a:gd name="T49" fmla="*/ 124 h 696"/>
                  <a:gd name="T50" fmla="*/ 229 w 693"/>
                  <a:gd name="T51" fmla="*/ 64 h 696"/>
                  <a:gd name="T52" fmla="*/ 261 w 693"/>
                  <a:gd name="T53" fmla="*/ 0 h 696"/>
                  <a:gd name="T54" fmla="*/ 357 w 693"/>
                  <a:gd name="T55" fmla="*/ 44 h 696"/>
                  <a:gd name="T56" fmla="*/ 329 w 693"/>
                  <a:gd name="T57" fmla="*/ 88 h 696"/>
                  <a:gd name="T58" fmla="*/ 301 w 693"/>
                  <a:gd name="T59" fmla="*/ 176 h 696"/>
                  <a:gd name="T60" fmla="*/ 361 w 693"/>
                  <a:gd name="T61" fmla="*/ 192 h 696"/>
                  <a:gd name="T62" fmla="*/ 373 w 693"/>
                  <a:gd name="T63" fmla="*/ 136 h 696"/>
                  <a:gd name="T64" fmla="*/ 417 w 693"/>
                  <a:gd name="T65" fmla="*/ 92 h 696"/>
                  <a:gd name="T66" fmla="*/ 497 w 693"/>
                  <a:gd name="T67" fmla="*/ 88 h 696"/>
                  <a:gd name="T68" fmla="*/ 529 w 693"/>
                  <a:gd name="T69" fmla="*/ 52 h 696"/>
                  <a:gd name="T70" fmla="*/ 541 w 693"/>
                  <a:gd name="T71" fmla="*/ 46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54" name="Freeform 226"/>
              <p:cNvSpPr>
                <a:spLocks/>
              </p:cNvSpPr>
              <p:nvPr userDrawn="1"/>
            </p:nvSpPr>
            <p:spPr bwMode="ltGray">
              <a:xfrm>
                <a:off x="689" y="6"/>
                <a:ext cx="1386" cy="232"/>
              </a:xfrm>
              <a:custGeom>
                <a:avLst/>
                <a:gdLst>
                  <a:gd name="T0" fmla="*/ 825 w 931"/>
                  <a:gd name="T1" fmla="*/ 0 h 149"/>
                  <a:gd name="T2" fmla="*/ 143 w 931"/>
                  <a:gd name="T3" fmla="*/ 29 h 149"/>
                  <a:gd name="T4" fmla="*/ 91 w 931"/>
                  <a:gd name="T5" fmla="*/ 42 h 149"/>
                  <a:gd name="T6" fmla="*/ 62 w 931"/>
                  <a:gd name="T7" fmla="*/ 42 h 149"/>
                  <a:gd name="T8" fmla="*/ 22 w 931"/>
                  <a:gd name="T9" fmla="*/ 77 h 149"/>
                  <a:gd name="T10" fmla="*/ 0 w 931"/>
                  <a:gd name="T11" fmla="*/ 105 h 149"/>
                  <a:gd name="T12" fmla="*/ 59 w 931"/>
                  <a:gd name="T13" fmla="*/ 115 h 149"/>
                  <a:gd name="T14" fmla="*/ 97 w 931"/>
                  <a:gd name="T15" fmla="*/ 96 h 149"/>
                  <a:gd name="T16" fmla="*/ 108 w 931"/>
                  <a:gd name="T17" fmla="*/ 84 h 149"/>
                  <a:gd name="T18" fmla="*/ 167 w 931"/>
                  <a:gd name="T19" fmla="*/ 52 h 149"/>
                  <a:gd name="T20" fmla="*/ 215 w 931"/>
                  <a:gd name="T21" fmla="*/ 46 h 149"/>
                  <a:gd name="T22" fmla="*/ 237 w 931"/>
                  <a:gd name="T23" fmla="*/ 94 h 149"/>
                  <a:gd name="T24" fmla="*/ 188 w 931"/>
                  <a:gd name="T25" fmla="*/ 109 h 149"/>
                  <a:gd name="T26" fmla="*/ 231 w 931"/>
                  <a:gd name="T27" fmla="*/ 113 h 149"/>
                  <a:gd name="T28" fmla="*/ 250 w 931"/>
                  <a:gd name="T29" fmla="*/ 90 h 149"/>
                  <a:gd name="T30" fmla="*/ 266 w 931"/>
                  <a:gd name="T31" fmla="*/ 92 h 149"/>
                  <a:gd name="T32" fmla="*/ 253 w 931"/>
                  <a:gd name="T33" fmla="*/ 54 h 149"/>
                  <a:gd name="T34" fmla="*/ 266 w 931"/>
                  <a:gd name="T35" fmla="*/ 44 h 149"/>
                  <a:gd name="T36" fmla="*/ 277 w 931"/>
                  <a:gd name="T37" fmla="*/ 88 h 149"/>
                  <a:gd name="T38" fmla="*/ 266 w 931"/>
                  <a:gd name="T39" fmla="*/ 113 h 149"/>
                  <a:gd name="T40" fmla="*/ 296 w 931"/>
                  <a:gd name="T41" fmla="*/ 130 h 149"/>
                  <a:gd name="T42" fmla="*/ 299 w 931"/>
                  <a:gd name="T43" fmla="*/ 92 h 149"/>
                  <a:gd name="T44" fmla="*/ 331 w 931"/>
                  <a:gd name="T45" fmla="*/ 103 h 149"/>
                  <a:gd name="T46" fmla="*/ 382 w 931"/>
                  <a:gd name="T47" fmla="*/ 73 h 149"/>
                  <a:gd name="T48" fmla="*/ 409 w 931"/>
                  <a:gd name="T49" fmla="*/ 50 h 149"/>
                  <a:gd name="T50" fmla="*/ 439 w 931"/>
                  <a:gd name="T51" fmla="*/ 56 h 149"/>
                  <a:gd name="T52" fmla="*/ 455 w 931"/>
                  <a:gd name="T53" fmla="*/ 50 h 149"/>
                  <a:gd name="T54" fmla="*/ 431 w 931"/>
                  <a:gd name="T55" fmla="*/ 44 h 149"/>
                  <a:gd name="T56" fmla="*/ 474 w 931"/>
                  <a:gd name="T57" fmla="*/ 35 h 149"/>
                  <a:gd name="T58" fmla="*/ 544 w 931"/>
                  <a:gd name="T59" fmla="*/ 54 h 149"/>
                  <a:gd name="T60" fmla="*/ 581 w 931"/>
                  <a:gd name="T61" fmla="*/ 42 h 149"/>
                  <a:gd name="T62" fmla="*/ 584 w 931"/>
                  <a:gd name="T63" fmla="*/ 63 h 149"/>
                  <a:gd name="T64" fmla="*/ 568 w 931"/>
                  <a:gd name="T65" fmla="*/ 101 h 149"/>
                  <a:gd name="T66" fmla="*/ 611 w 931"/>
                  <a:gd name="T67" fmla="*/ 88 h 149"/>
                  <a:gd name="T68" fmla="*/ 624 w 931"/>
                  <a:gd name="T69" fmla="*/ 80 h 149"/>
                  <a:gd name="T70" fmla="*/ 648 w 931"/>
                  <a:gd name="T71" fmla="*/ 61 h 149"/>
                  <a:gd name="T72" fmla="*/ 794 w 931"/>
                  <a:gd name="T73" fmla="*/ 8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55" name="Freeform 227"/>
              <p:cNvSpPr>
                <a:spLocks/>
              </p:cNvSpPr>
              <p:nvPr userDrawn="1"/>
            </p:nvSpPr>
            <p:spPr bwMode="ltGray">
              <a:xfrm>
                <a:off x="971" y="91"/>
                <a:ext cx="30" cy="25"/>
              </a:xfrm>
              <a:custGeom>
                <a:avLst/>
                <a:gdLst>
                  <a:gd name="T0" fmla="*/ 3 w 31"/>
                  <a:gd name="T1" fmla="*/ 28 h 30"/>
                  <a:gd name="T2" fmla="*/ 31 w 31"/>
                  <a:gd name="T3" fmla="*/ 0 h 30"/>
                  <a:gd name="T4" fmla="*/ 19 w 31"/>
                  <a:gd name="T5" fmla="*/ 24 h 30"/>
                  <a:gd name="T6" fmla="*/ 3 w 31"/>
                  <a:gd name="T7" fmla="*/ 28 h 30"/>
                </a:gdLst>
                <a:ahLst/>
                <a:cxnLst>
                  <a:cxn ang="0">
                    <a:pos x="T0" y="T1"/>
                  </a:cxn>
                  <a:cxn ang="0">
                    <a:pos x="T2" y="T3"/>
                  </a:cxn>
                  <a:cxn ang="0">
                    <a:pos x="T4" y="T5"/>
                  </a:cxn>
                  <a:cxn ang="0">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56" name="Freeform 228"/>
              <p:cNvSpPr>
                <a:spLocks/>
              </p:cNvSpPr>
              <p:nvPr userDrawn="1"/>
            </p:nvSpPr>
            <p:spPr bwMode="ltGray">
              <a:xfrm>
                <a:off x="935" y="125"/>
                <a:ext cx="45" cy="27"/>
              </a:xfrm>
              <a:custGeom>
                <a:avLst/>
                <a:gdLst>
                  <a:gd name="T0" fmla="*/ 6 w 44"/>
                  <a:gd name="T1" fmla="*/ 32 h 32"/>
                  <a:gd name="T2" fmla="*/ 22 w 44"/>
                  <a:gd name="T3" fmla="*/ 0 h 32"/>
                  <a:gd name="T4" fmla="*/ 38 w 44"/>
                  <a:gd name="T5" fmla="*/ 4 h 32"/>
                  <a:gd name="T6" fmla="*/ 6 w 44"/>
                  <a:gd name="T7" fmla="*/ 32 h 32"/>
                </a:gdLst>
                <a:ahLst/>
                <a:cxnLst>
                  <a:cxn ang="0">
                    <a:pos x="T0" y="T1"/>
                  </a:cxn>
                  <a:cxn ang="0">
                    <a:pos x="T2" y="T3"/>
                  </a:cxn>
                  <a:cxn ang="0">
                    <a:pos x="T4" y="T5"/>
                  </a:cxn>
                  <a:cxn ang="0">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57" name="Freeform 229"/>
              <p:cNvSpPr>
                <a:spLocks/>
              </p:cNvSpPr>
              <p:nvPr userDrawn="1"/>
            </p:nvSpPr>
            <p:spPr bwMode="ltGray">
              <a:xfrm>
                <a:off x="1081" y="226"/>
                <a:ext cx="75" cy="14"/>
              </a:xfrm>
              <a:custGeom>
                <a:avLst/>
                <a:gdLst>
                  <a:gd name="T0" fmla="*/ 37 w 76"/>
                  <a:gd name="T1" fmla="*/ 18 h 18"/>
                  <a:gd name="T2" fmla="*/ 25 w 76"/>
                  <a:gd name="T3" fmla="*/ 2 h 18"/>
                  <a:gd name="T4" fmla="*/ 37 w 76"/>
                  <a:gd name="T5" fmla="*/ 18 h 18"/>
                </a:gdLst>
                <a:ahLst/>
                <a:cxnLst>
                  <a:cxn ang="0">
                    <a:pos x="T0" y="T1"/>
                  </a:cxn>
                  <a:cxn ang="0">
                    <a:pos x="T2" y="T3"/>
                  </a:cxn>
                  <a:cxn ang="0">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58" name="Freeform 230"/>
              <p:cNvSpPr>
                <a:spLocks/>
              </p:cNvSpPr>
              <p:nvPr userDrawn="1"/>
            </p:nvSpPr>
            <p:spPr bwMode="ltGray">
              <a:xfrm>
                <a:off x="1210" y="223"/>
                <a:ext cx="42" cy="37"/>
              </a:xfrm>
              <a:custGeom>
                <a:avLst/>
                <a:gdLst>
                  <a:gd name="T0" fmla="*/ 0 w 42"/>
                  <a:gd name="T1" fmla="*/ 21 h 44"/>
                  <a:gd name="T2" fmla="*/ 12 w 42"/>
                  <a:gd name="T3" fmla="*/ 9 h 44"/>
                  <a:gd name="T4" fmla="*/ 0 w 42"/>
                  <a:gd name="T5" fmla="*/ 21 h 44"/>
                </a:gdLst>
                <a:ahLst/>
                <a:cxnLst>
                  <a:cxn ang="0">
                    <a:pos x="T0" y="T1"/>
                  </a:cxn>
                  <a:cxn ang="0">
                    <a:pos x="T2" y="T3"/>
                  </a:cxn>
                  <a:cxn ang="0">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59" name="Freeform 231"/>
              <p:cNvSpPr>
                <a:spLocks/>
              </p:cNvSpPr>
              <p:nvPr userDrawn="1"/>
            </p:nvSpPr>
            <p:spPr bwMode="ltGray">
              <a:xfrm>
                <a:off x="865" y="123"/>
                <a:ext cx="33" cy="24"/>
              </a:xfrm>
              <a:custGeom>
                <a:avLst/>
                <a:gdLst>
                  <a:gd name="T0" fmla="*/ 7 w 31"/>
                  <a:gd name="T1" fmla="*/ 22 h 30"/>
                  <a:gd name="T2" fmla="*/ 31 w 31"/>
                  <a:gd name="T3" fmla="*/ 10 h 30"/>
                  <a:gd name="T4" fmla="*/ 7 w 31"/>
                  <a:gd name="T5" fmla="*/ 22 h 30"/>
                </a:gdLst>
                <a:ahLst/>
                <a:cxnLst>
                  <a:cxn ang="0">
                    <a:pos x="T0" y="T1"/>
                  </a:cxn>
                  <a:cxn ang="0">
                    <a:pos x="T2" y="T3"/>
                  </a:cxn>
                  <a:cxn ang="0">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nvGrpSpPr>
            <p:cNvPr id="22760" name="Group 232"/>
            <p:cNvGrpSpPr>
              <a:grpSpLocks/>
            </p:cNvGrpSpPr>
            <p:nvPr userDrawn="1"/>
          </p:nvGrpSpPr>
          <p:grpSpPr bwMode="auto">
            <a:xfrm>
              <a:off x="7" y="6"/>
              <a:ext cx="5739" cy="1022"/>
              <a:chOff x="1056" y="111"/>
              <a:chExt cx="2448" cy="418"/>
            </a:xfrm>
          </p:grpSpPr>
          <p:sp>
            <p:nvSpPr>
              <p:cNvPr id="22761" name="Line 233"/>
              <p:cNvSpPr>
                <a:spLocks noChangeShapeType="1"/>
              </p:cNvSpPr>
              <p:nvPr/>
            </p:nvSpPr>
            <p:spPr bwMode="white">
              <a:xfrm>
                <a:off x="1056" y="332"/>
                <a:ext cx="2448"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62" name="Line 234"/>
              <p:cNvSpPr>
                <a:spLocks noChangeShapeType="1"/>
              </p:cNvSpPr>
              <p:nvPr/>
            </p:nvSpPr>
            <p:spPr bwMode="white">
              <a:xfrm>
                <a:off x="1254"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63" name="Line 235"/>
              <p:cNvSpPr>
                <a:spLocks noChangeShapeType="1"/>
              </p:cNvSpPr>
              <p:nvPr/>
            </p:nvSpPr>
            <p:spPr bwMode="white">
              <a:xfrm>
                <a:off x="1482"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64" name="Line 236"/>
              <p:cNvSpPr>
                <a:spLocks noChangeShapeType="1"/>
              </p:cNvSpPr>
              <p:nvPr/>
            </p:nvSpPr>
            <p:spPr bwMode="white">
              <a:xfrm>
                <a:off x="1710"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65" name="Line 237"/>
              <p:cNvSpPr>
                <a:spLocks noChangeShapeType="1"/>
              </p:cNvSpPr>
              <p:nvPr/>
            </p:nvSpPr>
            <p:spPr bwMode="white">
              <a:xfrm>
                <a:off x="1938"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66" name="Line 238"/>
              <p:cNvSpPr>
                <a:spLocks noChangeShapeType="1"/>
              </p:cNvSpPr>
              <p:nvPr/>
            </p:nvSpPr>
            <p:spPr bwMode="white">
              <a:xfrm>
                <a:off x="2166"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67" name="Line 239"/>
              <p:cNvSpPr>
                <a:spLocks noChangeShapeType="1"/>
              </p:cNvSpPr>
              <p:nvPr/>
            </p:nvSpPr>
            <p:spPr bwMode="white">
              <a:xfrm>
                <a:off x="2394"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68" name="Line 240"/>
              <p:cNvSpPr>
                <a:spLocks noChangeShapeType="1"/>
              </p:cNvSpPr>
              <p:nvPr/>
            </p:nvSpPr>
            <p:spPr bwMode="white">
              <a:xfrm>
                <a:off x="2622"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69" name="Line 241"/>
              <p:cNvSpPr>
                <a:spLocks noChangeShapeType="1"/>
              </p:cNvSpPr>
              <p:nvPr/>
            </p:nvSpPr>
            <p:spPr bwMode="white">
              <a:xfrm>
                <a:off x="2850"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70" name="Line 242"/>
              <p:cNvSpPr>
                <a:spLocks noChangeShapeType="1"/>
              </p:cNvSpPr>
              <p:nvPr/>
            </p:nvSpPr>
            <p:spPr bwMode="white">
              <a:xfrm>
                <a:off x="3078"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71" name="Line 243"/>
              <p:cNvSpPr>
                <a:spLocks noChangeShapeType="1"/>
              </p:cNvSpPr>
              <p:nvPr/>
            </p:nvSpPr>
            <p:spPr bwMode="white">
              <a:xfrm>
                <a:off x="3306"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nvGrpSpPr>
            <p:cNvPr id="22772" name="Group 244"/>
            <p:cNvGrpSpPr>
              <a:grpSpLocks/>
            </p:cNvGrpSpPr>
            <p:nvPr userDrawn="1"/>
          </p:nvGrpSpPr>
          <p:grpSpPr bwMode="auto">
            <a:xfrm>
              <a:off x="363" y="1"/>
              <a:ext cx="4919" cy="1034"/>
              <a:chOff x="1208" y="109"/>
              <a:chExt cx="2098" cy="423"/>
            </a:xfrm>
          </p:grpSpPr>
          <p:sp>
            <p:nvSpPr>
              <p:cNvPr id="22773" name="Line 245"/>
              <p:cNvSpPr>
                <a:spLocks noChangeShapeType="1"/>
              </p:cNvSpPr>
              <p:nvPr/>
            </p:nvSpPr>
            <p:spPr bwMode="ltGray">
              <a:xfrm>
                <a:off x="2850" y="110"/>
                <a:ext cx="0" cy="14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74" name="Line 246"/>
              <p:cNvSpPr>
                <a:spLocks noChangeShapeType="1"/>
              </p:cNvSpPr>
              <p:nvPr/>
            </p:nvSpPr>
            <p:spPr bwMode="ltGray">
              <a:xfrm>
                <a:off x="2972" y="332"/>
                <a:ext cx="7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75" name="Line 247"/>
              <p:cNvSpPr>
                <a:spLocks noChangeShapeType="1"/>
              </p:cNvSpPr>
              <p:nvPr/>
            </p:nvSpPr>
            <p:spPr bwMode="ltGray">
              <a:xfrm>
                <a:off x="3078" y="350"/>
                <a:ext cx="0" cy="2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76" name="Line 248"/>
              <p:cNvSpPr>
                <a:spLocks noChangeShapeType="1"/>
              </p:cNvSpPr>
              <p:nvPr/>
            </p:nvSpPr>
            <p:spPr bwMode="ltGray">
              <a:xfrm>
                <a:off x="3306" y="450"/>
                <a:ext cx="0" cy="79"/>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77" name="Line 249"/>
              <p:cNvSpPr>
                <a:spLocks noChangeShapeType="1"/>
              </p:cNvSpPr>
              <p:nvPr/>
            </p:nvSpPr>
            <p:spPr bwMode="ltGray">
              <a:xfrm>
                <a:off x="2166" y="114"/>
                <a:ext cx="0" cy="6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78" name="Line 250"/>
              <p:cNvSpPr>
                <a:spLocks noChangeShapeType="1"/>
              </p:cNvSpPr>
              <p:nvPr/>
            </p:nvSpPr>
            <p:spPr bwMode="ltGray">
              <a:xfrm>
                <a:off x="1938" y="111"/>
                <a:ext cx="0" cy="337"/>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79" name="Line 251"/>
              <p:cNvSpPr>
                <a:spLocks noChangeShapeType="1"/>
              </p:cNvSpPr>
              <p:nvPr/>
            </p:nvSpPr>
            <p:spPr bwMode="ltGray">
              <a:xfrm flipH="1">
                <a:off x="1912" y="332"/>
                <a:ext cx="6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80" name="Line 252"/>
              <p:cNvSpPr>
                <a:spLocks noChangeShapeType="1"/>
              </p:cNvSpPr>
              <p:nvPr/>
            </p:nvSpPr>
            <p:spPr bwMode="ltGray">
              <a:xfrm>
                <a:off x="1778" y="332"/>
                <a:ext cx="6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81" name="Line 253"/>
              <p:cNvSpPr>
                <a:spLocks noChangeShapeType="1"/>
              </p:cNvSpPr>
              <p:nvPr/>
            </p:nvSpPr>
            <p:spPr bwMode="ltGray">
              <a:xfrm flipH="1">
                <a:off x="1578" y="332"/>
                <a:ext cx="82"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82" name="Line 254"/>
              <p:cNvSpPr>
                <a:spLocks noChangeShapeType="1"/>
              </p:cNvSpPr>
              <p:nvPr/>
            </p:nvSpPr>
            <p:spPr bwMode="ltGray">
              <a:xfrm>
                <a:off x="1208" y="332"/>
                <a:ext cx="34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83" name="Line 255"/>
              <p:cNvSpPr>
                <a:spLocks noChangeShapeType="1"/>
              </p:cNvSpPr>
              <p:nvPr/>
            </p:nvSpPr>
            <p:spPr bwMode="ltGray">
              <a:xfrm>
                <a:off x="1480" y="234"/>
                <a:ext cx="0" cy="29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84" name="Line 256"/>
              <p:cNvSpPr>
                <a:spLocks noChangeShapeType="1"/>
              </p:cNvSpPr>
              <p:nvPr/>
            </p:nvSpPr>
            <p:spPr bwMode="ltGray">
              <a:xfrm>
                <a:off x="1254" y="252"/>
                <a:ext cx="0" cy="15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85" name="Line 257"/>
              <p:cNvSpPr>
                <a:spLocks noChangeShapeType="1"/>
              </p:cNvSpPr>
              <p:nvPr/>
            </p:nvSpPr>
            <p:spPr bwMode="ltGray">
              <a:xfrm flipH="1" flipV="1">
                <a:off x="1482" y="109"/>
                <a:ext cx="0" cy="27"/>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86" name="Line 258"/>
              <p:cNvSpPr>
                <a:spLocks noChangeShapeType="1"/>
              </p:cNvSpPr>
              <p:nvPr/>
            </p:nvSpPr>
            <p:spPr bwMode="ltGray">
              <a:xfrm>
                <a:off x="1710" y="180"/>
                <a:ext cx="0" cy="9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787" name="Line 259"/>
              <p:cNvSpPr>
                <a:spLocks noChangeShapeType="1"/>
              </p:cNvSpPr>
              <p:nvPr/>
            </p:nvSpPr>
            <p:spPr bwMode="ltGray">
              <a:xfrm flipV="1">
                <a:off x="1710" y="111"/>
                <a:ext cx="0" cy="2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sp>
        <p:nvSpPr>
          <p:cNvPr id="22530" name="Rectangle 2"/>
          <p:cNvSpPr>
            <a:spLocks noGrp="1" noChangeArrowheads="1"/>
          </p:cNvSpPr>
          <p:nvPr>
            <p:ph type="title"/>
          </p:nvPr>
        </p:nvSpPr>
        <p:spPr bwMode="auto">
          <a:xfrm>
            <a:off x="328084" y="47625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2531" name="Rectangle 3"/>
          <p:cNvSpPr>
            <a:spLocks noGrp="1" noChangeArrowheads="1"/>
          </p:cNvSpPr>
          <p:nvPr>
            <p:ph type="body" idx="1"/>
          </p:nvPr>
        </p:nvSpPr>
        <p:spPr bwMode="auto">
          <a:xfrm>
            <a:off x="914400" y="1628775"/>
            <a:ext cx="10363200" cy="463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endParaRPr lang="zh-CN" altLang="en-US" smtClean="0"/>
          </a:p>
          <a:p>
            <a:pPr lvl="1"/>
            <a:endParaRPr lang="zh-CN" altLang="en-US" smtClean="0"/>
          </a:p>
          <a:p>
            <a:pPr lvl="2"/>
            <a:endParaRPr lang="zh-CN" altLang="en-US" smtClean="0"/>
          </a:p>
        </p:txBody>
      </p:sp>
      <p:sp>
        <p:nvSpPr>
          <p:cNvPr id="22532" name="Rectangle 4"/>
          <p:cNvSpPr>
            <a:spLocks noGrp="1" noChangeArrowheads="1"/>
          </p:cNvSpPr>
          <p:nvPr>
            <p:ph type="dt" sz="half" idx="2"/>
          </p:nvPr>
        </p:nvSpPr>
        <p:spPr bwMode="auto">
          <a:xfrm>
            <a:off x="914400" y="63246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22533" name="Rectangle 5"/>
          <p:cNvSpPr>
            <a:spLocks noGrp="1" noChangeArrowheads="1"/>
          </p:cNvSpPr>
          <p:nvPr>
            <p:ph type="ftr" sz="quarter" idx="3"/>
          </p:nvPr>
        </p:nvSpPr>
        <p:spPr bwMode="auto">
          <a:xfrm>
            <a:off x="4165600" y="63246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sp>
        <p:nvSpPr>
          <p:cNvPr id="22694" name="Text Box 166"/>
          <p:cNvSpPr txBox="1">
            <a:spLocks noChangeArrowheads="1"/>
          </p:cNvSpPr>
          <p:nvPr userDrawn="1"/>
        </p:nvSpPr>
        <p:spPr bwMode="auto">
          <a:xfrm>
            <a:off x="8940800" y="6477000"/>
            <a:ext cx="233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marL="0" marR="0" lvl="0" indent="0" algn="r" defTabSz="914400" rtl="0" eaLnBrk="1" fontAlgn="base" latinLnBrk="0" hangingPunct="1">
              <a:lnSpc>
                <a:spcPct val="100000"/>
              </a:lnSpc>
              <a:spcBef>
                <a:spcPct val="50000"/>
              </a:spcBef>
              <a:spcAft>
                <a:spcPct val="0"/>
              </a:spcAft>
              <a:buClrTx/>
              <a:buSzTx/>
              <a:buFontTx/>
              <a:buNone/>
              <a:tabLst/>
              <a:defRPr/>
            </a:pPr>
            <a:fld id="{AB3C2840-8F0B-4B50-BB66-ECD63EDA0F32}" type="slidenum">
              <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rPr>
              <a:pPr marL="0" marR="0" lvl="0" indent="0" algn="r" defTabSz="914400" rtl="0" eaLnBrk="1" fontAlgn="base" latinLnBrk="0" hangingPunct="1">
                <a:lnSpc>
                  <a:spcPct val="100000"/>
                </a:lnSpc>
                <a:spcBef>
                  <a:spcPct val="5000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pic>
        <p:nvPicPr>
          <p:cNvPr id="22699" name="Picture 171" descr="pic_index2"/>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 y="1"/>
            <a:ext cx="2987404" cy="506413"/>
          </a:xfrm>
          <a:prstGeom prst="rect">
            <a:avLst/>
          </a:prstGeom>
          <a:noFill/>
          <a:extLst>
            <a:ext uri="{909E8E84-426E-40DD-AFC4-6F175D3DCCD1}">
              <a14:hiddenFill xmlns:a14="http://schemas.microsoft.com/office/drawing/2010/main">
                <a:solidFill>
                  <a:srgbClr val="FFFFFF"/>
                </a:solidFill>
              </a14:hiddenFill>
            </a:ext>
          </a:extLst>
        </p:spPr>
      </p:pic>
      <p:sp>
        <p:nvSpPr>
          <p:cNvPr id="22700" name="Text Box 172"/>
          <p:cNvSpPr txBox="1">
            <a:spLocks noChangeArrowheads="1"/>
          </p:cNvSpPr>
          <p:nvPr userDrawn="1"/>
        </p:nvSpPr>
        <p:spPr bwMode="auto">
          <a:xfrm>
            <a:off x="5039784" y="-5599"/>
            <a:ext cx="7152216" cy="50407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7200" bIns="97200" anchor="b">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smtClean="0">
                <a:ln>
                  <a:noFill/>
                </a:ln>
                <a:solidFill>
                  <a:srgbClr val="FFFFFF"/>
                </a:solidFill>
                <a:effectLst>
                  <a:outerShdw blurRad="38100" dist="38100" dir="2700000" algn="tl">
                    <a:srgbClr val="C0C0C0"/>
                  </a:outerShdw>
                </a:effectLst>
                <a:uLnTx/>
                <a:uFillTx/>
                <a:latin typeface="N Helvetica Narrow" charset="0"/>
                <a:ea typeface="华文行楷" panose="02010800040101010101" pitchFamily="2" charset="-122"/>
                <a:cs typeface="+mn-cs"/>
              </a:rPr>
              <a:t>邓光军                                   </a:t>
            </a:r>
            <a:r>
              <a:rPr kumimoji="0" lang="zh-CN" altLang="en-US" sz="2000" b="1" i="0" u="none" strike="noStrike" kern="1200" cap="none" spc="0" normalizeH="0" baseline="0" noProof="0" dirty="0" smtClean="0">
                <a:ln>
                  <a:noFill/>
                </a:ln>
                <a:solidFill>
                  <a:srgbClr val="FFFFFF"/>
                </a:solidFill>
                <a:effectLst>
                  <a:outerShdw blurRad="38100" dist="38100" dir="2700000" algn="tl">
                    <a:srgbClr val="C0C0C0"/>
                  </a:outerShdw>
                </a:effectLst>
                <a:uLnTx/>
                <a:uFillTx/>
                <a:latin typeface="N Helvetica Narrow" charset="0"/>
                <a:ea typeface="华文行楷" panose="02010800040101010101" pitchFamily="2" charset="-122"/>
                <a:cs typeface="+mn-cs"/>
              </a:rPr>
              <a:t>   </a:t>
            </a:r>
            <a:r>
              <a:rPr kumimoji="0" lang="en-US" altLang="zh-CN" sz="2000" b="1" i="0" u="none" strike="noStrike" kern="1200" cap="none" spc="0" normalizeH="0" baseline="0" noProof="0" dirty="0" smtClean="0">
                <a:ln>
                  <a:noFill/>
                </a:ln>
                <a:solidFill>
                  <a:srgbClr val="FFFFFF"/>
                </a:solidFill>
                <a:effectLst>
                  <a:outerShdw blurRad="38100" dist="38100" dir="2700000" algn="tl">
                    <a:srgbClr val="C0C0C0"/>
                  </a:outerShdw>
                </a:effectLst>
                <a:uLnTx/>
                <a:uFillTx/>
                <a:latin typeface="N Helvetica Narrow" charset="0"/>
                <a:ea typeface="华文行楷" panose="02010800040101010101" pitchFamily="2" charset="-122"/>
                <a:cs typeface="+mn-cs"/>
              </a:rPr>
              <a:t>Financial</a:t>
            </a:r>
            <a:r>
              <a:rPr kumimoji="0" lang="zh-CN" altLang="en-US" sz="2000" b="1" i="0" u="none" strike="noStrike" kern="1200" cap="none" spc="0" normalizeH="0" baseline="0" noProof="0" dirty="0" smtClean="0">
                <a:ln>
                  <a:noFill/>
                </a:ln>
                <a:solidFill>
                  <a:srgbClr val="FFFFFF"/>
                </a:solidFill>
                <a:effectLst>
                  <a:outerShdw blurRad="38100" dist="38100" dir="2700000" algn="tl">
                    <a:srgbClr val="C0C0C0"/>
                  </a:outerShdw>
                </a:effectLst>
                <a:uLnTx/>
                <a:uFillTx/>
                <a:latin typeface="N Helvetica Narrow" charset="0"/>
                <a:ea typeface="华文行楷" panose="02010800040101010101" pitchFamily="2" charset="-122"/>
                <a:cs typeface="+mn-cs"/>
              </a:rPr>
              <a:t> </a:t>
            </a:r>
            <a:r>
              <a:rPr kumimoji="0" lang="en-US" altLang="zh-CN" sz="2000" b="1" i="0" u="none" strike="noStrike" kern="1200" cap="none" spc="0" normalizeH="0" baseline="0" noProof="0" dirty="0" smtClean="0">
                <a:ln>
                  <a:noFill/>
                </a:ln>
                <a:solidFill>
                  <a:srgbClr val="FFFFFF"/>
                </a:solidFill>
                <a:effectLst>
                  <a:outerShdw blurRad="38100" dist="38100" dir="2700000" algn="tl">
                    <a:srgbClr val="C0C0C0"/>
                  </a:outerShdw>
                </a:effectLst>
                <a:uLnTx/>
                <a:uFillTx/>
                <a:latin typeface="N Helvetica Narrow" charset="0"/>
                <a:ea typeface="华文行楷" panose="02010800040101010101" pitchFamily="2" charset="-122"/>
                <a:cs typeface="+mn-cs"/>
              </a:rPr>
              <a:t>Derivatives</a:t>
            </a:r>
          </a:p>
        </p:txBody>
      </p:sp>
    </p:spTree>
    <p:extLst>
      <p:ext uri="{BB962C8B-B14F-4D97-AF65-F5344CB8AC3E}">
        <p14:creationId xmlns:p14="http://schemas.microsoft.com/office/powerpoint/2010/main" val="17608146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txStyles>
    <p:titleStyle>
      <a:lvl1pPr algn="l" rtl="0" fontAlgn="base">
        <a:spcBef>
          <a:spcPct val="0"/>
        </a:spcBef>
        <a:spcAft>
          <a:spcPct val="0"/>
        </a:spcAft>
        <a:defRPr kumimoji="1" sz="4400" b="1" kern="1200">
          <a:solidFill>
            <a:schemeClr val="tx2"/>
          </a:solidFill>
          <a:effectLst>
            <a:outerShdw blurRad="38100" dist="38100" dir="2700000" algn="tl">
              <a:srgbClr val="C0C0C0"/>
            </a:outerShdw>
          </a:effectLst>
          <a:latin typeface="+mj-lt"/>
          <a:ea typeface="+mj-ea"/>
          <a:cs typeface="+mj-cs"/>
        </a:defRPr>
      </a:lvl1pPr>
      <a:lvl2pPr algn="l" rtl="0" fontAlgn="base">
        <a:spcBef>
          <a:spcPct val="0"/>
        </a:spcBef>
        <a:spcAft>
          <a:spcPct val="0"/>
        </a:spcAft>
        <a:defRPr kumimoji="1" sz="4400" b="1">
          <a:solidFill>
            <a:schemeClr val="tx2"/>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fontAlgn="base">
        <a:spcBef>
          <a:spcPct val="0"/>
        </a:spcBef>
        <a:spcAft>
          <a:spcPct val="0"/>
        </a:spcAft>
        <a:defRPr kumimoji="1" sz="4400" b="1">
          <a:solidFill>
            <a:schemeClr val="tx2"/>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fontAlgn="base">
        <a:spcBef>
          <a:spcPct val="0"/>
        </a:spcBef>
        <a:spcAft>
          <a:spcPct val="0"/>
        </a:spcAft>
        <a:defRPr kumimoji="1" sz="4400" b="1">
          <a:solidFill>
            <a:schemeClr val="tx2"/>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fontAlgn="base">
        <a:spcBef>
          <a:spcPct val="0"/>
        </a:spcBef>
        <a:spcAft>
          <a:spcPct val="0"/>
        </a:spcAft>
        <a:defRPr kumimoji="1" sz="4400" b="1">
          <a:solidFill>
            <a:schemeClr val="tx2"/>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fontAlgn="base">
        <a:spcBef>
          <a:spcPct val="0"/>
        </a:spcBef>
        <a:spcAft>
          <a:spcPct val="0"/>
        </a:spcAft>
        <a:defRPr kumimoji="1" sz="4400" b="1">
          <a:solidFill>
            <a:schemeClr val="tx2"/>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fontAlgn="base">
        <a:spcBef>
          <a:spcPct val="0"/>
        </a:spcBef>
        <a:spcAft>
          <a:spcPct val="0"/>
        </a:spcAft>
        <a:defRPr kumimoji="1" sz="4400" b="1">
          <a:solidFill>
            <a:schemeClr val="tx2"/>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fontAlgn="base">
        <a:spcBef>
          <a:spcPct val="0"/>
        </a:spcBef>
        <a:spcAft>
          <a:spcPct val="0"/>
        </a:spcAft>
        <a:defRPr kumimoji="1" sz="4400" b="1">
          <a:solidFill>
            <a:schemeClr val="tx2"/>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fontAlgn="base">
        <a:spcBef>
          <a:spcPct val="0"/>
        </a:spcBef>
        <a:spcAft>
          <a:spcPct val="0"/>
        </a:spcAft>
        <a:defRPr kumimoji="1" sz="4400" b="1">
          <a:solidFill>
            <a:schemeClr val="tx2"/>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p:titleStyle>
    <p:bodyStyle>
      <a:lvl1pPr marL="342900" indent="-342900" algn="l" rtl="0" fontAlgn="base">
        <a:spcBef>
          <a:spcPct val="20000"/>
        </a:spcBef>
        <a:spcAft>
          <a:spcPct val="0"/>
        </a:spcAft>
        <a:buBlip>
          <a:blip r:embed="rId16"/>
        </a:buBlip>
        <a:defRPr kumimoji="1" sz="2800" b="1" kern="1200">
          <a:solidFill>
            <a:schemeClr val="tx2"/>
          </a:solidFill>
          <a:latin typeface="+mn-lt"/>
          <a:ea typeface="+mn-ea"/>
          <a:cs typeface="+mn-cs"/>
        </a:defRPr>
      </a:lvl1pPr>
      <a:lvl2pPr marL="742950" indent="-285750" algn="l" rtl="0" fontAlgn="base">
        <a:spcBef>
          <a:spcPct val="20000"/>
        </a:spcBef>
        <a:spcAft>
          <a:spcPct val="0"/>
        </a:spcAft>
        <a:buClr>
          <a:srgbClr val="CC9900"/>
        </a:buClr>
        <a:buSzPct val="75000"/>
        <a:buFont typeface="Wingdings" panose="05000000000000000000" pitchFamily="2" charset="2"/>
        <a:buChar char="Ø"/>
        <a:defRPr kumimoji="1" sz="2400" b="1" kern="1200">
          <a:solidFill>
            <a:schemeClr val="tx1"/>
          </a:solidFill>
          <a:effectLst>
            <a:outerShdw blurRad="38100" dist="38100" dir="2700000" algn="tl">
              <a:srgbClr val="C0C0C0"/>
            </a:outerShdw>
          </a:effectLst>
          <a:latin typeface="+mn-lt"/>
          <a:ea typeface="+mn-ea"/>
          <a:cs typeface="+mn-cs"/>
        </a:defRPr>
      </a:lvl2pPr>
      <a:lvl3pPr marL="1143000" indent="-228600" algn="l" rtl="0" fontAlgn="base">
        <a:spcBef>
          <a:spcPct val="20000"/>
        </a:spcBef>
        <a:spcAft>
          <a:spcPct val="0"/>
        </a:spcAft>
        <a:buClr>
          <a:srgbClr val="FF0066"/>
        </a:buClr>
        <a:buFont typeface="Times New Roman" panose="02020603050405020304" pitchFamily="18" charset="0"/>
        <a:buChar char="—"/>
        <a:defRPr kumimoji="1" sz="2000" b="1" kern="1200">
          <a:solidFill>
            <a:schemeClr val="hlink"/>
          </a:solidFill>
          <a:effectLst>
            <a:outerShdw blurRad="38100" dist="38100" dir="2700000" algn="tl">
              <a:srgbClr val="C0C0C0"/>
            </a:outerShdw>
          </a:effectLst>
          <a:latin typeface="+mn-lt"/>
          <a:ea typeface="+mn-ea"/>
          <a:cs typeface="+mn-cs"/>
        </a:defRPr>
      </a:lvl3pPr>
      <a:lvl4pPr marL="1600200" indent="-228600" algn="l" rtl="0" fontAlgn="base">
        <a:spcBef>
          <a:spcPct val="20000"/>
        </a:spcBef>
        <a:spcAft>
          <a:spcPct val="0"/>
        </a:spcAft>
        <a:buChar char="–"/>
        <a:defRPr kumimoji="1" sz="2000" b="1" kern="1200">
          <a:solidFill>
            <a:srgbClr val="0000FF"/>
          </a:solidFill>
          <a:effectLst>
            <a:outerShdw blurRad="38100" dist="38100" dir="2700000" algn="tl">
              <a:srgbClr val="C0C0C0"/>
            </a:outerShdw>
          </a:effectLst>
          <a:latin typeface="+mn-lt"/>
          <a:ea typeface="+mn-ea"/>
          <a:cs typeface="+mn-cs"/>
        </a:defRPr>
      </a:lvl4pPr>
      <a:lvl5pPr marL="2057400" indent="-228600" algn="l" rtl="0" fontAlgn="base">
        <a:spcBef>
          <a:spcPct val="20000"/>
        </a:spcBef>
        <a:spcAft>
          <a:spcPct val="0"/>
        </a:spcAft>
        <a:buClr>
          <a:schemeClr val="tx2"/>
        </a:buClr>
        <a:buChar char="–"/>
        <a:defRPr kumimoji="1" sz="2000" b="1" kern="1200">
          <a:solidFill>
            <a:srgbClr val="0000FF"/>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image" Target="../media/image8.wmf"/><Relationship Id="rId4"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vmlDrawing" Target="../drawings/vmlDrawing4.vml"/><Relationship Id="rId5" Type="http://schemas.openxmlformats.org/officeDocument/2006/relationships/image" Target="../media/image9.emf"/><Relationship Id="rId4" Type="http://schemas.openxmlformats.org/officeDocument/2006/relationships/oleObject" Target="../embeddings/oleObject7.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vmlDrawing" Target="../drawings/vmlDrawing5.vml"/><Relationship Id="rId5" Type="http://schemas.openxmlformats.org/officeDocument/2006/relationships/image" Target="../media/image10.emf"/><Relationship Id="rId4" Type="http://schemas.openxmlformats.org/officeDocument/2006/relationships/oleObject" Target="../embeddings/oleObject8.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vmlDrawing" Target="../drawings/vmlDrawing6.vml"/><Relationship Id="rId5" Type="http://schemas.openxmlformats.org/officeDocument/2006/relationships/image" Target="../media/image11.emf"/><Relationship Id="rId4" Type="http://schemas.openxmlformats.org/officeDocument/2006/relationships/oleObject" Target="../embeddings/oleObject9.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vmlDrawing" Target="../drawings/vmlDrawing7.vml"/><Relationship Id="rId5" Type="http://schemas.openxmlformats.org/officeDocument/2006/relationships/image" Target="../media/image12.emf"/><Relationship Id="rId4" Type="http://schemas.openxmlformats.org/officeDocument/2006/relationships/oleObject" Target="../embeddings/oleObject10.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vmlDrawing" Target="../drawings/vmlDrawing8.vml"/><Relationship Id="rId5" Type="http://schemas.openxmlformats.org/officeDocument/2006/relationships/image" Target="../media/image13.emf"/><Relationship Id="rId4" Type="http://schemas.openxmlformats.org/officeDocument/2006/relationships/oleObject" Target="../embeddings/oleObject11.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vmlDrawing" Target="../drawings/vmlDrawing9.vml"/><Relationship Id="rId5" Type="http://schemas.openxmlformats.org/officeDocument/2006/relationships/image" Target="../media/image14.emf"/><Relationship Id="rId4" Type="http://schemas.openxmlformats.org/officeDocument/2006/relationships/oleObject" Target="../embeddings/oleObject12.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16.emf"/><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oleObject" Target="../embeddings/oleObject14.bin"/><Relationship Id="rId5" Type="http://schemas.openxmlformats.org/officeDocument/2006/relationships/image" Target="../media/image15.emf"/><Relationship Id="rId4" Type="http://schemas.openxmlformats.org/officeDocument/2006/relationships/oleObject" Target="../embeddings/oleObject13.bin"/></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18.emf"/><Relationship Id="rId2" Type="http://schemas.openxmlformats.org/officeDocument/2006/relationships/slideLayout" Target="../slideLayouts/slideLayout13.xml"/><Relationship Id="rId1" Type="http://schemas.openxmlformats.org/officeDocument/2006/relationships/vmlDrawing" Target="../drawings/vmlDrawing11.vml"/><Relationship Id="rId6" Type="http://schemas.openxmlformats.org/officeDocument/2006/relationships/oleObject" Target="../embeddings/oleObject16.bin"/><Relationship Id="rId5" Type="http://schemas.openxmlformats.org/officeDocument/2006/relationships/image" Target="../media/image17.emf"/><Relationship Id="rId4" Type="http://schemas.openxmlformats.org/officeDocument/2006/relationships/oleObject" Target="../embeddings/oleObject15.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30.xml"/><Relationship Id="rId7" Type="http://schemas.openxmlformats.org/officeDocument/2006/relationships/image" Target="../media/image20.emf"/><Relationship Id="rId2" Type="http://schemas.openxmlformats.org/officeDocument/2006/relationships/slideLayout" Target="../slideLayouts/slideLayout13.xml"/><Relationship Id="rId1" Type="http://schemas.openxmlformats.org/officeDocument/2006/relationships/vmlDrawing" Target="../drawings/vmlDrawing12.vml"/><Relationship Id="rId6" Type="http://schemas.openxmlformats.org/officeDocument/2006/relationships/oleObject" Target="../embeddings/oleObject18.bin"/><Relationship Id="rId5" Type="http://schemas.openxmlformats.org/officeDocument/2006/relationships/image" Target="../media/image19.emf"/><Relationship Id="rId4" Type="http://schemas.openxmlformats.org/officeDocument/2006/relationships/oleObject" Target="../embeddings/oleObject17.bin"/><Relationship Id="rId9" Type="http://schemas.openxmlformats.org/officeDocument/2006/relationships/image" Target="../media/image21.emf"/></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vmlDrawing" Target="../drawings/vmlDrawing13.vml"/><Relationship Id="rId5" Type="http://schemas.openxmlformats.org/officeDocument/2006/relationships/image" Target="../media/image22.emf"/><Relationship Id="rId4" Type="http://schemas.openxmlformats.org/officeDocument/2006/relationships/oleObject" Target="../embeddings/oleObject20.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24.emf"/><Relationship Id="rId2" Type="http://schemas.openxmlformats.org/officeDocument/2006/relationships/slideLayout" Target="../slideLayouts/slideLayout13.xml"/><Relationship Id="rId1" Type="http://schemas.openxmlformats.org/officeDocument/2006/relationships/vmlDrawing" Target="../drawings/vmlDrawing14.vml"/><Relationship Id="rId6" Type="http://schemas.openxmlformats.org/officeDocument/2006/relationships/oleObject" Target="../embeddings/oleObject22.bin"/><Relationship Id="rId5" Type="http://schemas.openxmlformats.org/officeDocument/2006/relationships/image" Target="../media/image23.emf"/><Relationship Id="rId4" Type="http://schemas.openxmlformats.org/officeDocument/2006/relationships/oleObject" Target="../embeddings/oleObject21.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notesSlide" Target="../notesSlides/notesSlide38.xml"/><Relationship Id="rId7" Type="http://schemas.openxmlformats.org/officeDocument/2006/relationships/oleObject" Target="../embeddings/oleObject24.bin"/><Relationship Id="rId2" Type="http://schemas.openxmlformats.org/officeDocument/2006/relationships/slideLayout" Target="../slideLayouts/slideLayout23.xml"/><Relationship Id="rId1" Type="http://schemas.openxmlformats.org/officeDocument/2006/relationships/vmlDrawing" Target="../drawings/vmlDrawing15.vml"/><Relationship Id="rId6" Type="http://schemas.openxmlformats.org/officeDocument/2006/relationships/image" Target="../media/image2.png"/><Relationship Id="rId5" Type="http://schemas.openxmlformats.org/officeDocument/2006/relationships/image" Target="../media/image25.emf"/><Relationship Id="rId4" Type="http://schemas.openxmlformats.org/officeDocument/2006/relationships/oleObject" Target="../embeddings/oleObject23.bin"/></Relationships>
</file>

<file path=ppt/slides/_rels/slide43.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notesSlide" Target="../notesSlides/notesSlide39.xml"/><Relationship Id="rId7" Type="http://schemas.openxmlformats.org/officeDocument/2006/relationships/oleObject" Target="../embeddings/oleObject26.bin"/><Relationship Id="rId2" Type="http://schemas.openxmlformats.org/officeDocument/2006/relationships/slideLayout" Target="../slideLayouts/slideLayout23.xml"/><Relationship Id="rId1" Type="http://schemas.openxmlformats.org/officeDocument/2006/relationships/vmlDrawing" Target="../drawings/vmlDrawing16.vml"/><Relationship Id="rId6" Type="http://schemas.openxmlformats.org/officeDocument/2006/relationships/image" Target="../media/image2.png"/><Relationship Id="rId5" Type="http://schemas.openxmlformats.org/officeDocument/2006/relationships/image" Target="../media/image27.emf"/><Relationship Id="rId4" Type="http://schemas.openxmlformats.org/officeDocument/2006/relationships/oleObject" Target="../embeddings/oleObject25.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8" Type="http://schemas.openxmlformats.org/officeDocument/2006/relationships/image" Target="../media/image38.emf"/><Relationship Id="rId13" Type="http://schemas.openxmlformats.org/officeDocument/2006/relationships/oleObject" Target="../embeddings/oleObject31.bin"/><Relationship Id="rId3" Type="http://schemas.openxmlformats.org/officeDocument/2006/relationships/notesSlide" Target="../notesSlides/notesSlide42.xml"/><Relationship Id="rId7" Type="http://schemas.openxmlformats.org/officeDocument/2006/relationships/oleObject" Target="../embeddings/oleObject28.bin"/><Relationship Id="rId12" Type="http://schemas.openxmlformats.org/officeDocument/2006/relationships/image" Target="../media/image40.emf"/><Relationship Id="rId2" Type="http://schemas.openxmlformats.org/officeDocument/2006/relationships/slideLayout" Target="../slideLayouts/slideLayout24.xml"/><Relationship Id="rId16" Type="http://schemas.openxmlformats.org/officeDocument/2006/relationships/image" Target="../media/image42.wmf"/><Relationship Id="rId1" Type="http://schemas.openxmlformats.org/officeDocument/2006/relationships/vmlDrawing" Target="../drawings/vmlDrawing17.vml"/><Relationship Id="rId6" Type="http://schemas.openxmlformats.org/officeDocument/2006/relationships/image" Target="../media/image37.emf"/><Relationship Id="rId11" Type="http://schemas.openxmlformats.org/officeDocument/2006/relationships/oleObject" Target="../embeddings/oleObject30.bin"/><Relationship Id="rId5" Type="http://schemas.openxmlformats.org/officeDocument/2006/relationships/oleObject" Target="../embeddings/oleObject27.bin"/><Relationship Id="rId15" Type="http://schemas.openxmlformats.org/officeDocument/2006/relationships/oleObject" Target="../embeddings/oleObject32.bin"/><Relationship Id="rId10" Type="http://schemas.openxmlformats.org/officeDocument/2006/relationships/image" Target="../media/image39.wmf"/><Relationship Id="rId4" Type="http://schemas.openxmlformats.org/officeDocument/2006/relationships/image" Target="../media/image2.png"/><Relationship Id="rId9" Type="http://schemas.openxmlformats.org/officeDocument/2006/relationships/oleObject" Target="../embeddings/oleObject29.bin"/><Relationship Id="rId14" Type="http://schemas.openxmlformats.org/officeDocument/2006/relationships/image" Target="../media/image41.emf"/></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oleObject" Target="../embeddings/oleObject33.bin"/><Relationship Id="rId7" Type="http://schemas.openxmlformats.org/officeDocument/2006/relationships/image" Target="../media/image2.png"/><Relationship Id="rId2" Type="http://schemas.openxmlformats.org/officeDocument/2006/relationships/slideLayout" Target="../slideLayouts/slideLayout23.xml"/><Relationship Id="rId1" Type="http://schemas.openxmlformats.org/officeDocument/2006/relationships/vmlDrawing" Target="../drawings/vmlDrawing18.vml"/><Relationship Id="rId6" Type="http://schemas.openxmlformats.org/officeDocument/2006/relationships/image" Target="../media/image44.emf"/><Relationship Id="rId11" Type="http://schemas.openxmlformats.org/officeDocument/2006/relationships/image" Target="../media/image46.emf"/><Relationship Id="rId5" Type="http://schemas.openxmlformats.org/officeDocument/2006/relationships/oleObject" Target="../embeddings/oleObject34.bin"/><Relationship Id="rId10" Type="http://schemas.openxmlformats.org/officeDocument/2006/relationships/oleObject" Target="../embeddings/oleObject36.bin"/><Relationship Id="rId4" Type="http://schemas.openxmlformats.org/officeDocument/2006/relationships/image" Target="../media/image43.emf"/><Relationship Id="rId9" Type="http://schemas.openxmlformats.org/officeDocument/2006/relationships/image" Target="../media/image45.emf"/></Relationships>
</file>

<file path=ppt/slides/_rels/slide54.xml.rels><?xml version="1.0" encoding="UTF-8" standalone="yes"?>
<Relationships xmlns="http://schemas.openxmlformats.org/package/2006/relationships"><Relationship Id="rId8" Type="http://schemas.openxmlformats.org/officeDocument/2006/relationships/image" Target="../media/image49.emf"/><Relationship Id="rId13" Type="http://schemas.openxmlformats.org/officeDocument/2006/relationships/image" Target="../media/image51.emf"/><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oleObject" Target="../embeddings/oleObject41.bin"/><Relationship Id="rId2" Type="http://schemas.openxmlformats.org/officeDocument/2006/relationships/slideLayout" Target="../slideLayouts/slideLayout13.xml"/><Relationship Id="rId1" Type="http://schemas.openxmlformats.org/officeDocument/2006/relationships/vmlDrawing" Target="../drawings/vmlDrawing19.vml"/><Relationship Id="rId6" Type="http://schemas.openxmlformats.org/officeDocument/2006/relationships/image" Target="../media/image48.emf"/><Relationship Id="rId11" Type="http://schemas.openxmlformats.org/officeDocument/2006/relationships/image" Target="../media/image2.png"/><Relationship Id="rId5" Type="http://schemas.openxmlformats.org/officeDocument/2006/relationships/oleObject" Target="../embeddings/oleObject38.bin"/><Relationship Id="rId10" Type="http://schemas.openxmlformats.org/officeDocument/2006/relationships/image" Target="../media/image50.emf"/><Relationship Id="rId4" Type="http://schemas.openxmlformats.org/officeDocument/2006/relationships/image" Target="../media/image47.emf"/><Relationship Id="rId9" Type="http://schemas.openxmlformats.org/officeDocument/2006/relationships/oleObject" Target="../embeddings/oleObject40.bin"/></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image" Target="../media/image56.wmf"/><Relationship Id="rId7" Type="http://schemas.openxmlformats.org/officeDocument/2006/relationships/image" Target="../media/image53.emf"/><Relationship Id="rId2" Type="http://schemas.openxmlformats.org/officeDocument/2006/relationships/slideLayout" Target="../slideLayouts/slideLayout18.xml"/><Relationship Id="rId1" Type="http://schemas.openxmlformats.org/officeDocument/2006/relationships/vmlDrawing" Target="../drawings/vmlDrawing20.vml"/><Relationship Id="rId6" Type="http://schemas.openxmlformats.org/officeDocument/2006/relationships/oleObject" Target="../embeddings/oleObject43.bin"/><Relationship Id="rId11" Type="http://schemas.openxmlformats.org/officeDocument/2006/relationships/image" Target="../media/image55.emf"/><Relationship Id="rId5" Type="http://schemas.openxmlformats.org/officeDocument/2006/relationships/image" Target="../media/image52.emf"/><Relationship Id="rId10" Type="http://schemas.openxmlformats.org/officeDocument/2006/relationships/oleObject" Target="../embeddings/oleObject45.bin"/><Relationship Id="rId4" Type="http://schemas.openxmlformats.org/officeDocument/2006/relationships/oleObject" Target="../embeddings/oleObject42.bin"/><Relationship Id="rId9" Type="http://schemas.openxmlformats.org/officeDocument/2006/relationships/image" Target="../media/image54.emf"/></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48.bin"/><Relationship Id="rId3" Type="http://schemas.openxmlformats.org/officeDocument/2006/relationships/image" Target="../media/image56.wmf"/><Relationship Id="rId7" Type="http://schemas.openxmlformats.org/officeDocument/2006/relationships/image" Target="../media/image58.emf"/><Relationship Id="rId2" Type="http://schemas.openxmlformats.org/officeDocument/2006/relationships/slideLayout" Target="../slideLayouts/slideLayout18.xml"/><Relationship Id="rId1" Type="http://schemas.openxmlformats.org/officeDocument/2006/relationships/vmlDrawing" Target="../drawings/vmlDrawing21.vml"/><Relationship Id="rId6" Type="http://schemas.openxmlformats.org/officeDocument/2006/relationships/oleObject" Target="../embeddings/oleObject47.bin"/><Relationship Id="rId11" Type="http://schemas.openxmlformats.org/officeDocument/2006/relationships/image" Target="../media/image60.emf"/><Relationship Id="rId5" Type="http://schemas.openxmlformats.org/officeDocument/2006/relationships/image" Target="../media/image57.emf"/><Relationship Id="rId10" Type="http://schemas.openxmlformats.org/officeDocument/2006/relationships/oleObject" Target="../embeddings/oleObject49.bin"/><Relationship Id="rId4" Type="http://schemas.openxmlformats.org/officeDocument/2006/relationships/oleObject" Target="../embeddings/oleObject46.bin"/><Relationship Id="rId9" Type="http://schemas.openxmlformats.org/officeDocument/2006/relationships/image" Target="../media/image59.emf"/></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3.xml"/><Relationship Id="rId1" Type="http://schemas.openxmlformats.org/officeDocument/2006/relationships/vmlDrawing" Target="../drawings/vmlDrawing22.vml"/><Relationship Id="rId5" Type="http://schemas.openxmlformats.org/officeDocument/2006/relationships/image" Target="../media/image61.emf"/><Relationship Id="rId4" Type="http://schemas.openxmlformats.org/officeDocument/2006/relationships/oleObject" Target="../embeddings/oleObject50.bin"/></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3.xml"/><Relationship Id="rId1" Type="http://schemas.openxmlformats.org/officeDocument/2006/relationships/vmlDrawing" Target="../drawings/vmlDrawing23.vml"/><Relationship Id="rId5" Type="http://schemas.openxmlformats.org/officeDocument/2006/relationships/image" Target="../media/image62.emf"/><Relationship Id="rId4" Type="http://schemas.openxmlformats.org/officeDocument/2006/relationships/oleObject" Target="../embeddings/oleObject51.bin"/></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0.xml"/><Relationship Id="rId7" Type="http://schemas.openxmlformats.org/officeDocument/2006/relationships/image" Target="../media/image64.emf"/><Relationship Id="rId2" Type="http://schemas.openxmlformats.org/officeDocument/2006/relationships/slideLayout" Target="../slideLayouts/slideLayout23.xml"/><Relationship Id="rId1" Type="http://schemas.openxmlformats.org/officeDocument/2006/relationships/vmlDrawing" Target="../drawings/vmlDrawing24.vml"/><Relationship Id="rId6" Type="http://schemas.openxmlformats.org/officeDocument/2006/relationships/oleObject" Target="../embeddings/oleObject53.bin"/><Relationship Id="rId5" Type="http://schemas.openxmlformats.org/officeDocument/2006/relationships/image" Target="../media/image63.emf"/><Relationship Id="rId4" Type="http://schemas.openxmlformats.org/officeDocument/2006/relationships/oleObject" Target="../embeddings/oleObject52.bin"/></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1.xml"/><Relationship Id="rId7" Type="http://schemas.openxmlformats.org/officeDocument/2006/relationships/image" Target="../media/image66.emf"/><Relationship Id="rId2" Type="http://schemas.openxmlformats.org/officeDocument/2006/relationships/slideLayout" Target="../slideLayouts/slideLayout13.xml"/><Relationship Id="rId1" Type="http://schemas.openxmlformats.org/officeDocument/2006/relationships/vmlDrawing" Target="../drawings/vmlDrawing25.vml"/><Relationship Id="rId6" Type="http://schemas.openxmlformats.org/officeDocument/2006/relationships/oleObject" Target="../embeddings/oleObject55.bin"/><Relationship Id="rId5" Type="http://schemas.openxmlformats.org/officeDocument/2006/relationships/image" Target="../media/image65.emf"/><Relationship Id="rId4" Type="http://schemas.openxmlformats.org/officeDocument/2006/relationships/oleObject" Target="../embeddings/oleObject54.bin"/></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3.xml"/><Relationship Id="rId1" Type="http://schemas.openxmlformats.org/officeDocument/2006/relationships/vmlDrawing" Target="../drawings/vmlDrawing26.vml"/><Relationship Id="rId5" Type="http://schemas.openxmlformats.org/officeDocument/2006/relationships/image" Target="../media/image67.emf"/><Relationship Id="rId4" Type="http://schemas.openxmlformats.org/officeDocument/2006/relationships/oleObject" Target="../embeddings/oleObject56.bin"/></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3.xml"/><Relationship Id="rId1" Type="http://schemas.openxmlformats.org/officeDocument/2006/relationships/vmlDrawing" Target="../drawings/vmlDrawing27.vml"/><Relationship Id="rId5" Type="http://schemas.openxmlformats.org/officeDocument/2006/relationships/image" Target="../media/image68.emf"/><Relationship Id="rId4" Type="http://schemas.openxmlformats.org/officeDocument/2006/relationships/oleObject" Target="../embeddings/oleObject57.bin"/></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3.xml"/><Relationship Id="rId1" Type="http://schemas.openxmlformats.org/officeDocument/2006/relationships/vmlDrawing" Target="../drawings/vmlDrawing28.vml"/><Relationship Id="rId5" Type="http://schemas.openxmlformats.org/officeDocument/2006/relationships/image" Target="../media/image69.emf"/><Relationship Id="rId4" Type="http://schemas.openxmlformats.org/officeDocument/2006/relationships/oleObject" Target="../embeddings/oleObject58.bin"/></Relationships>
</file>

<file path=ppt/slides/_rels/slide71.x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oleObject" Target="../embeddings/oleObject59.bin"/><Relationship Id="rId7" Type="http://schemas.openxmlformats.org/officeDocument/2006/relationships/oleObject" Target="../embeddings/oleObject61.bin"/><Relationship Id="rId2" Type="http://schemas.openxmlformats.org/officeDocument/2006/relationships/slideLayout" Target="../slideLayouts/slideLayout24.xml"/><Relationship Id="rId1" Type="http://schemas.openxmlformats.org/officeDocument/2006/relationships/vmlDrawing" Target="../drawings/vmlDrawing29.vml"/><Relationship Id="rId6" Type="http://schemas.openxmlformats.org/officeDocument/2006/relationships/image" Target="../media/image71.wmf"/><Relationship Id="rId5" Type="http://schemas.openxmlformats.org/officeDocument/2006/relationships/oleObject" Target="../embeddings/oleObject60.bin"/><Relationship Id="rId10" Type="http://schemas.openxmlformats.org/officeDocument/2006/relationships/image" Target="../media/image73.wmf"/><Relationship Id="rId4" Type="http://schemas.openxmlformats.org/officeDocument/2006/relationships/image" Target="../media/image70.wmf"/><Relationship Id="rId9" Type="http://schemas.openxmlformats.org/officeDocument/2006/relationships/oleObject" Target="../embeddings/oleObject62.bin"/></Relationships>
</file>

<file path=ppt/slides/_rels/slide72.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63.bin"/><Relationship Id="rId7" Type="http://schemas.openxmlformats.org/officeDocument/2006/relationships/oleObject" Target="../embeddings/oleObject65.bin"/><Relationship Id="rId2" Type="http://schemas.openxmlformats.org/officeDocument/2006/relationships/slideLayout" Target="../slideLayouts/slideLayout13.xml"/><Relationship Id="rId1" Type="http://schemas.openxmlformats.org/officeDocument/2006/relationships/vmlDrawing" Target="../drawings/vmlDrawing30.vml"/><Relationship Id="rId6" Type="http://schemas.openxmlformats.org/officeDocument/2006/relationships/image" Target="../media/image75.wmf"/><Relationship Id="rId5" Type="http://schemas.openxmlformats.org/officeDocument/2006/relationships/oleObject" Target="../embeddings/oleObject64.bin"/><Relationship Id="rId10" Type="http://schemas.openxmlformats.org/officeDocument/2006/relationships/image" Target="../media/image77.wmf"/><Relationship Id="rId4" Type="http://schemas.openxmlformats.org/officeDocument/2006/relationships/image" Target="../media/image74.wmf"/><Relationship Id="rId9" Type="http://schemas.openxmlformats.org/officeDocument/2006/relationships/oleObject" Target="../embeddings/oleObject66.bin"/></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13.xml"/><Relationship Id="rId1" Type="http://schemas.openxmlformats.org/officeDocument/2006/relationships/vmlDrawing" Target="../drawings/vmlDrawing31.vml"/><Relationship Id="rId4" Type="http://schemas.openxmlformats.org/officeDocument/2006/relationships/image" Target="../media/image78.emf"/></Relationships>
</file>

<file path=ppt/slides/_rels/slide74.x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5.xml"/><Relationship Id="rId7" Type="http://schemas.openxmlformats.org/officeDocument/2006/relationships/image" Target="../media/image4.emf"/><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6.emf"/><Relationship Id="rId5" Type="http://schemas.openxmlformats.org/officeDocument/2006/relationships/image" Target="../media/image3.e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5.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4" name="Rectangle 4"/>
          <p:cNvSpPr>
            <a:spLocks noGrp="1" noChangeArrowheads="1"/>
          </p:cNvSpPr>
          <p:nvPr>
            <p:ph type="ctrTitle"/>
          </p:nvPr>
        </p:nvSpPr>
        <p:spPr>
          <a:xfrm>
            <a:off x="1524000" y="1828800"/>
            <a:ext cx="9144000" cy="2362200"/>
          </a:xfrm>
        </p:spPr>
        <p:txBody>
          <a:bodyPr/>
          <a:lstStyle/>
          <a:p>
            <a:pPr algn="ctr">
              <a:lnSpc>
                <a:spcPct val="120000"/>
              </a:lnSpc>
            </a:pPr>
            <a:r>
              <a:rPr lang="en-US" altLang="zh-CN" sz="6000" dirty="0" smtClean="0"/>
              <a:t>Derivatives</a:t>
            </a:r>
            <a:endParaRPr lang="en-US" altLang="zh-CN" sz="6000" dirty="0"/>
          </a:p>
        </p:txBody>
      </p:sp>
      <p:sp>
        <p:nvSpPr>
          <p:cNvPr id="199685" name="Rectangle 5"/>
          <p:cNvSpPr>
            <a:spLocks noGrp="1" noChangeArrowheads="1"/>
          </p:cNvSpPr>
          <p:nvPr>
            <p:ph type="subTitle" idx="1"/>
          </p:nvPr>
        </p:nvSpPr>
        <p:spPr>
          <a:xfrm>
            <a:off x="1524000" y="4292600"/>
            <a:ext cx="9144000" cy="1944688"/>
          </a:xfrm>
        </p:spPr>
        <p:txBody>
          <a:bodyPr/>
          <a:lstStyle/>
          <a:p>
            <a:pPr algn="ctr">
              <a:lnSpc>
                <a:spcPct val="90000"/>
              </a:lnSpc>
            </a:pPr>
            <a:r>
              <a:rPr lang="zh-CN" altLang="en-US">
                <a:solidFill>
                  <a:srgbClr val="FF0066"/>
                </a:solidFill>
                <a:effectLst>
                  <a:outerShdw blurRad="38100" dist="38100" dir="2700000" algn="tl">
                    <a:srgbClr val="C0C0C0"/>
                  </a:outerShdw>
                </a:effectLst>
                <a:ea typeface="楷体" panose="02010609060101010101" pitchFamily="49" charset="-122"/>
              </a:rPr>
              <a:t>邓光军</a:t>
            </a:r>
          </a:p>
          <a:p>
            <a:pPr algn="ctr">
              <a:lnSpc>
                <a:spcPct val="90000"/>
              </a:lnSpc>
            </a:pPr>
            <a:endParaRPr lang="en-US" altLang="zh-CN" sz="2000">
              <a:effectLst>
                <a:outerShdw blurRad="38100" dist="38100" dir="2700000" algn="tl">
                  <a:srgbClr val="C0C0C0"/>
                </a:outerShdw>
              </a:effectLst>
            </a:endParaRPr>
          </a:p>
          <a:p>
            <a:pPr algn="ctr">
              <a:lnSpc>
                <a:spcPct val="90000"/>
              </a:lnSpc>
            </a:pPr>
            <a:endParaRPr lang="en-US" altLang="zh-CN" sz="2000">
              <a:effectLst>
                <a:outerShdw blurRad="38100" dist="38100" dir="2700000" algn="tl">
                  <a:srgbClr val="C0C0C0"/>
                </a:outerShdw>
              </a:effectLst>
            </a:endParaRPr>
          </a:p>
          <a:p>
            <a:pPr algn="ctr">
              <a:lnSpc>
                <a:spcPct val="90000"/>
              </a:lnSpc>
            </a:pPr>
            <a:r>
              <a:rPr lang="en-US" altLang="zh-CN" sz="2000">
                <a:effectLst>
                  <a:outerShdw blurRad="38100" dist="38100" dir="2700000" algn="tl">
                    <a:srgbClr val="C0C0C0"/>
                  </a:outerShdw>
                </a:effectLst>
              </a:rPr>
              <a:t>denggj@uestc.edu.cn</a:t>
            </a:r>
          </a:p>
        </p:txBody>
      </p:sp>
      <p:sp>
        <p:nvSpPr>
          <p:cNvPr id="199686" name="Rectangle 6"/>
          <p:cNvSpPr>
            <a:spLocks noChangeArrowheads="1"/>
          </p:cNvSpPr>
          <p:nvPr/>
        </p:nvSpPr>
        <p:spPr bwMode="auto">
          <a:xfrm>
            <a:off x="1524000" y="6157914"/>
            <a:ext cx="9144000"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defRPr kumimoji="1" sz="2800" b="1">
                <a:solidFill>
                  <a:schemeClr val="tx2"/>
                </a:solidFill>
                <a:latin typeface="Times New Roman" panose="02020603050405020304" pitchFamily="18" charset="0"/>
                <a:ea typeface="楷体_GB2312" pitchFamily="49" charset="-122"/>
              </a:defRPr>
            </a:lvl1pPr>
            <a:lvl2pPr>
              <a:spcBef>
                <a:spcPct val="20000"/>
              </a:spcBef>
              <a:buClr>
                <a:srgbClr val="CC9900"/>
              </a:buClr>
              <a:buSzPct val="75000"/>
              <a:buFont typeface="Wingdings" panose="05000000000000000000" pitchFamily="2" charset="2"/>
              <a:defRPr kumimoji="1" sz="24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spcBef>
                <a:spcPct val="20000"/>
              </a:spcBef>
              <a:buClr>
                <a:srgbClr val="FF0066"/>
              </a:buClr>
              <a:buFont typeface="Times New Roman" panose="02020603050405020304" pitchFamily="18" charset="0"/>
              <a:defRPr kumimoji="1" sz="2000"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spcBef>
                <a:spcPct val="20000"/>
              </a:spcBef>
              <a:defRPr kumimoji="1" sz="2000"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spcBef>
                <a:spcPct val="20000"/>
              </a:spcBef>
              <a:buClr>
                <a:schemeClr val="tx2"/>
              </a:buClr>
              <a:defRPr kumimoji="1" sz="2000"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algn="ctr" fontAlgn="base">
              <a:spcBef>
                <a:spcPct val="20000"/>
              </a:spcBef>
              <a:spcAft>
                <a:spcPct val="0"/>
              </a:spcAft>
              <a:buClr>
                <a:schemeClr val="tx2"/>
              </a:buClr>
              <a:defRPr kumimoji="1" sz="2000"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algn="ctr" fontAlgn="base">
              <a:spcBef>
                <a:spcPct val="20000"/>
              </a:spcBef>
              <a:spcAft>
                <a:spcPct val="0"/>
              </a:spcAft>
              <a:buClr>
                <a:schemeClr val="tx2"/>
              </a:buClr>
              <a:defRPr kumimoji="1" sz="2000"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algn="ctr" fontAlgn="base">
              <a:spcBef>
                <a:spcPct val="20000"/>
              </a:spcBef>
              <a:spcAft>
                <a:spcPct val="0"/>
              </a:spcAft>
              <a:buClr>
                <a:schemeClr val="tx2"/>
              </a:buClr>
              <a:defRPr kumimoji="1" sz="2000"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algn="ctr" fontAlgn="base">
              <a:spcBef>
                <a:spcPct val="20000"/>
              </a:spcBef>
              <a:spcAft>
                <a:spcPct val="0"/>
              </a:spcAft>
              <a:buClr>
                <a:schemeClr val="tx2"/>
              </a:buClr>
              <a:defRPr kumimoji="1" sz="2000"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algn="ctr" fontAlgn="base">
              <a:spcAft>
                <a:spcPct val="0"/>
              </a:spcAft>
            </a:pPr>
            <a:r>
              <a:rPr lang="en-US" altLang="zh-CN" sz="1800">
                <a:solidFill>
                  <a:srgbClr val="CC6600"/>
                </a:solidFill>
                <a:effectLst>
                  <a:outerShdw blurRad="38100" dist="38100" dir="2700000" algn="tl">
                    <a:srgbClr val="C0C0C0"/>
                  </a:outerShdw>
                </a:effectLst>
                <a:ea typeface="黑体" panose="02010609060101010101" pitchFamily="49" charset="-122"/>
              </a:rPr>
              <a:t>School of Management and Economics</a:t>
            </a:r>
          </a:p>
        </p:txBody>
      </p:sp>
    </p:spTree>
    <p:extLst>
      <p:ext uri="{BB962C8B-B14F-4D97-AF65-F5344CB8AC3E}">
        <p14:creationId xmlns:p14="http://schemas.microsoft.com/office/powerpoint/2010/main" val="115024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0" name="Rectangle 2"/>
          <p:cNvSpPr>
            <a:spLocks noGrp="1" noChangeArrowheads="1"/>
          </p:cNvSpPr>
          <p:nvPr>
            <p:ph type="title"/>
          </p:nvPr>
        </p:nvSpPr>
        <p:spPr/>
        <p:txBody>
          <a:bodyPr/>
          <a:lstStyle/>
          <a:p>
            <a:r>
              <a:rPr lang="en-US" altLang="zh-CN">
                <a:ea typeface="宋体" panose="02010600030101010101" pitchFamily="2" charset="-122"/>
              </a:rPr>
              <a:t>Delta Hedging</a:t>
            </a:r>
            <a:endParaRPr lang="zh-CN" altLang="en-US">
              <a:ea typeface="宋体" panose="02010600030101010101" pitchFamily="2" charset="-122"/>
            </a:endParaRPr>
          </a:p>
        </p:txBody>
      </p:sp>
      <p:sp>
        <p:nvSpPr>
          <p:cNvPr id="1097731" name="Rectangle 3"/>
          <p:cNvSpPr>
            <a:spLocks noGrp="1" noChangeArrowheads="1"/>
          </p:cNvSpPr>
          <p:nvPr>
            <p:ph type="body" idx="1"/>
          </p:nvPr>
        </p:nvSpPr>
        <p:spPr>
          <a:xfrm>
            <a:off x="328083" y="1371601"/>
            <a:ext cx="10891459" cy="4721225"/>
          </a:xfrm>
        </p:spPr>
        <p:txBody>
          <a:bodyPr/>
          <a:lstStyle/>
          <a:p>
            <a:pPr marL="0" indent="190500">
              <a:lnSpc>
                <a:spcPct val="110000"/>
              </a:lnSpc>
              <a:buNone/>
            </a:pPr>
            <a:r>
              <a:rPr lang="en-US" altLang="zh-CN" sz="2400" b="0" dirty="0">
                <a:solidFill>
                  <a:schemeClr val="tx1"/>
                </a:solidFill>
              </a:rPr>
              <a:t>An investor has sold </a:t>
            </a:r>
            <a:r>
              <a:rPr lang="en-US" altLang="zh-CN" sz="2400" b="0" dirty="0">
                <a:solidFill>
                  <a:srgbClr val="CC0099"/>
                </a:solidFill>
              </a:rPr>
              <a:t>20</a:t>
            </a:r>
            <a:r>
              <a:rPr lang="en-US" altLang="zh-CN" sz="2400" b="0" dirty="0">
                <a:solidFill>
                  <a:schemeClr val="tx1"/>
                </a:solidFill>
              </a:rPr>
              <a:t> call option contracts( 2,000 options ) on a certain stock. The option price is </a:t>
            </a:r>
            <a:r>
              <a:rPr lang="en-US" altLang="zh-CN" sz="2400" b="0" dirty="0">
                <a:solidFill>
                  <a:srgbClr val="CC0099"/>
                </a:solidFill>
              </a:rPr>
              <a:t>$10</a:t>
            </a:r>
            <a:r>
              <a:rPr lang="en-US" altLang="zh-CN" sz="2400" b="0" dirty="0">
                <a:solidFill>
                  <a:schemeClr val="tx1"/>
                </a:solidFill>
              </a:rPr>
              <a:t>, the stock price is </a:t>
            </a:r>
            <a:r>
              <a:rPr lang="en-US" altLang="zh-CN" sz="2400" b="0" dirty="0">
                <a:solidFill>
                  <a:srgbClr val="CC0099"/>
                </a:solidFill>
              </a:rPr>
              <a:t>$100</a:t>
            </a:r>
            <a:r>
              <a:rPr lang="en-US" altLang="zh-CN" sz="2400" b="0" dirty="0">
                <a:solidFill>
                  <a:schemeClr val="tx1"/>
                </a:solidFill>
              </a:rPr>
              <a:t>, and the option’s delta is </a:t>
            </a:r>
            <a:r>
              <a:rPr lang="en-US" altLang="zh-CN" sz="2400" b="0" dirty="0">
                <a:solidFill>
                  <a:srgbClr val="CC0099"/>
                </a:solidFill>
              </a:rPr>
              <a:t>0.6</a:t>
            </a:r>
            <a:r>
              <a:rPr lang="en-US" altLang="zh-CN" sz="2400" b="0" dirty="0">
                <a:solidFill>
                  <a:schemeClr val="tx1"/>
                </a:solidFill>
              </a:rPr>
              <a:t>. The investor wishes to hedge the position.</a:t>
            </a:r>
          </a:p>
          <a:p>
            <a:pPr marL="0" indent="190500">
              <a:lnSpc>
                <a:spcPct val="120000"/>
              </a:lnSpc>
              <a:buNone/>
            </a:pPr>
            <a:r>
              <a:rPr lang="en-US" altLang="zh-CN" sz="2400" b="0" i="1" dirty="0"/>
              <a:t>The strategy</a:t>
            </a:r>
          </a:p>
          <a:p>
            <a:pPr marL="0" indent="190500">
              <a:buNone/>
            </a:pPr>
            <a:r>
              <a:rPr lang="en-US" altLang="zh-CN" sz="2400" b="0" dirty="0">
                <a:solidFill>
                  <a:schemeClr val="tx1"/>
                </a:solidFill>
              </a:rPr>
              <a:t>The investor immediately buys </a:t>
            </a:r>
            <a:r>
              <a:rPr lang="en-US" altLang="zh-CN" sz="2400" b="0" dirty="0">
                <a:solidFill>
                  <a:srgbClr val="CC0099"/>
                </a:solidFill>
              </a:rPr>
              <a:t>0.6*2000=1200</a:t>
            </a:r>
            <a:r>
              <a:rPr lang="en-US" altLang="zh-CN" sz="2400" b="0" dirty="0">
                <a:solidFill>
                  <a:schemeClr val="tx1"/>
                </a:solidFill>
              </a:rPr>
              <a:t> shares. It means that over the next short period of time, the call price will tend to change by </a:t>
            </a:r>
            <a:r>
              <a:rPr lang="en-US" altLang="zh-CN" sz="2400" b="0" dirty="0">
                <a:solidFill>
                  <a:srgbClr val="CC0099"/>
                </a:solidFill>
              </a:rPr>
              <a:t>60%</a:t>
            </a:r>
            <a:r>
              <a:rPr lang="en-US" altLang="zh-CN" sz="2400" b="0" dirty="0">
                <a:solidFill>
                  <a:schemeClr val="tx1"/>
                </a:solidFill>
              </a:rPr>
              <a:t> of the stock price and the loss (gain) on the call will be offset by the gain (loss) on the stock. As time passes, delta will change and the position in the stock will have to be adjusted. For example, if after three days the delta increases to </a:t>
            </a:r>
            <a:r>
              <a:rPr lang="en-US" altLang="zh-CN" sz="2400" b="0" dirty="0">
                <a:solidFill>
                  <a:srgbClr val="CC0099"/>
                </a:solidFill>
              </a:rPr>
              <a:t>0.65</a:t>
            </a:r>
            <a:r>
              <a:rPr lang="en-US" altLang="zh-CN" sz="2400" b="0" dirty="0">
                <a:solidFill>
                  <a:schemeClr val="tx1"/>
                </a:solidFill>
              </a:rPr>
              <a:t>, a further </a:t>
            </a:r>
            <a:r>
              <a:rPr lang="en-US" altLang="zh-CN" sz="2400" b="0" dirty="0">
                <a:solidFill>
                  <a:srgbClr val="CC0099"/>
                </a:solidFill>
              </a:rPr>
              <a:t>0.05*2000=100</a:t>
            </a:r>
            <a:r>
              <a:rPr lang="en-US" altLang="zh-CN" sz="2400" b="0" dirty="0">
                <a:solidFill>
                  <a:schemeClr val="tx1"/>
                </a:solidFill>
              </a:rPr>
              <a:t> shares will have to be bought.</a:t>
            </a:r>
          </a:p>
        </p:txBody>
      </p:sp>
    </p:spTree>
    <p:extLst>
      <p:ext uri="{BB962C8B-B14F-4D97-AF65-F5344CB8AC3E}">
        <p14:creationId xmlns:p14="http://schemas.microsoft.com/office/powerpoint/2010/main" val="38996037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9778" name="Rectangle 2"/>
          <p:cNvSpPr>
            <a:spLocks noGrp="1" noChangeArrowheads="1"/>
          </p:cNvSpPr>
          <p:nvPr>
            <p:ph type="title"/>
          </p:nvPr>
        </p:nvSpPr>
        <p:spPr>
          <a:xfrm>
            <a:off x="221343" y="620486"/>
            <a:ext cx="7772400" cy="609600"/>
          </a:xfrm>
          <a:noFill/>
          <a:ln/>
        </p:spPr>
        <p:txBody>
          <a:bodyPr vert="horz" wrap="square" lIns="92075" tIns="46038" rIns="92075" bIns="46038" numCol="1" anchor="ctr" anchorCtr="0" compatLnSpc="1">
            <a:prstTxWarp prst="textNoShape">
              <a:avLst/>
            </a:prstTxWarp>
          </a:bodyPr>
          <a:lstStyle/>
          <a:p>
            <a:r>
              <a:rPr lang="en-US" altLang="zh-CN" dirty="0">
                <a:ea typeface="宋体" panose="02010600030101010101" pitchFamily="2" charset="-122"/>
              </a:rPr>
              <a:t>Delta Hedging</a:t>
            </a:r>
          </a:p>
        </p:txBody>
      </p:sp>
      <p:sp>
        <p:nvSpPr>
          <p:cNvPr id="1099779" name="Rectangle 3"/>
          <p:cNvSpPr>
            <a:spLocks noGrp="1" noChangeArrowheads="1"/>
          </p:cNvSpPr>
          <p:nvPr>
            <p:ph type="body" idx="1"/>
          </p:nvPr>
        </p:nvSpPr>
        <p:spPr>
          <a:xfrm>
            <a:off x="624115" y="1447800"/>
            <a:ext cx="11001829" cy="5005388"/>
          </a:xfrm>
          <a:noFill/>
          <a:ln/>
        </p:spPr>
        <p:txBody>
          <a:bodyPr vert="horz" wrap="square" lIns="92075" tIns="46038" rIns="92075" bIns="46038" numCol="1" anchor="t" anchorCtr="0" compatLnSpc="1">
            <a:prstTxWarp prst="textNoShape">
              <a:avLst/>
            </a:prstTxWarp>
          </a:bodyPr>
          <a:lstStyle/>
          <a:p>
            <a:r>
              <a:rPr lang="en-US" altLang="zh-CN" dirty="0">
                <a:solidFill>
                  <a:schemeClr val="tx1"/>
                </a:solidFill>
              </a:rPr>
              <a:t>A position with a delta of zero is referred to as being delta </a:t>
            </a:r>
            <a:r>
              <a:rPr lang="en-US" altLang="zh-CN" dirty="0" smtClean="0">
                <a:solidFill>
                  <a:schemeClr val="tx1"/>
                </a:solidFill>
              </a:rPr>
              <a:t>neutral（</a:t>
            </a:r>
            <a:r>
              <a:rPr lang="zh-CN" altLang="en-US" dirty="0">
                <a:solidFill>
                  <a:srgbClr val="CC0099"/>
                </a:solidFill>
                <a:latin typeface="楷体" panose="02010609060101010101" pitchFamily="49" charset="-122"/>
                <a:ea typeface="楷体" panose="02010609060101010101" pitchFamily="49" charset="-122"/>
              </a:rPr>
              <a:t>德尔塔中性</a:t>
            </a:r>
            <a:r>
              <a:rPr lang="zh-CN" altLang="en-US" dirty="0">
                <a:solidFill>
                  <a:schemeClr val="tx1"/>
                </a:solidFill>
              </a:rPr>
              <a:t>）. </a:t>
            </a:r>
            <a:r>
              <a:rPr lang="en-US" altLang="zh-CN" dirty="0">
                <a:solidFill>
                  <a:schemeClr val="tx1"/>
                </a:solidFill>
              </a:rPr>
              <a:t>This involves maintaining a delta neutral </a:t>
            </a:r>
            <a:r>
              <a:rPr lang="en-US" altLang="zh-CN" dirty="0" smtClean="0">
                <a:solidFill>
                  <a:schemeClr val="tx1"/>
                </a:solidFill>
              </a:rPr>
              <a:t>portfolio</a:t>
            </a:r>
            <a:endParaRPr lang="en-US" altLang="zh-CN" dirty="0">
              <a:solidFill>
                <a:schemeClr val="tx1"/>
              </a:solidFill>
            </a:endParaRPr>
          </a:p>
          <a:p>
            <a:r>
              <a:rPr lang="en-US" altLang="zh-CN" dirty="0">
                <a:solidFill>
                  <a:schemeClr val="tx1"/>
                </a:solidFill>
              </a:rPr>
              <a:t>It is important to realize that, because delta changes, the investor’s position remains delta hedged for only a relatively short period of time.</a:t>
            </a:r>
          </a:p>
          <a:p>
            <a:r>
              <a:rPr lang="en-US" altLang="zh-CN" dirty="0">
                <a:solidFill>
                  <a:schemeClr val="tx1"/>
                </a:solidFill>
              </a:rPr>
              <a:t>The hedge position must be frequently rebalanced</a:t>
            </a:r>
            <a:r>
              <a:rPr lang="en-US" altLang="zh-CN" dirty="0">
                <a:solidFill>
                  <a:srgbClr val="CC0099"/>
                </a:solidFill>
              </a:rPr>
              <a:t>（</a:t>
            </a:r>
            <a:r>
              <a:rPr lang="zh-CN" altLang="en-US" dirty="0">
                <a:solidFill>
                  <a:srgbClr val="CC0099"/>
                </a:solidFill>
                <a:latin typeface="楷体" panose="02010609060101010101" pitchFamily="49" charset="-122"/>
                <a:ea typeface="楷体" panose="02010609060101010101" pitchFamily="49" charset="-122"/>
              </a:rPr>
              <a:t>再均衡</a:t>
            </a:r>
            <a:r>
              <a:rPr lang="zh-CN" altLang="en-US" dirty="0">
                <a:solidFill>
                  <a:srgbClr val="CC0099"/>
                </a:solidFill>
              </a:rPr>
              <a:t>）</a:t>
            </a:r>
          </a:p>
          <a:p>
            <a:r>
              <a:rPr lang="en-US" altLang="zh-CN" dirty="0">
                <a:solidFill>
                  <a:schemeClr val="tx1"/>
                </a:solidFill>
              </a:rPr>
              <a:t>Delta hedging a written option involves a “buy high, sell low</a:t>
            </a:r>
            <a:r>
              <a:rPr lang="en-US" altLang="zh-CN" dirty="0">
                <a:solidFill>
                  <a:srgbClr val="CC0099"/>
                </a:solidFill>
              </a:rPr>
              <a:t>（</a:t>
            </a:r>
            <a:r>
              <a:rPr lang="zh-CN" altLang="en-US" dirty="0">
                <a:solidFill>
                  <a:srgbClr val="CC0099"/>
                </a:solidFill>
                <a:latin typeface="楷体" panose="02010609060101010101" pitchFamily="49" charset="-122"/>
                <a:ea typeface="楷体" panose="02010609060101010101" pitchFamily="49" charset="-122"/>
              </a:rPr>
              <a:t>升买跌售</a:t>
            </a:r>
            <a:r>
              <a:rPr lang="zh-CN" altLang="en-US" dirty="0" smtClean="0">
                <a:solidFill>
                  <a:srgbClr val="CC0099"/>
                </a:solidFill>
              </a:rPr>
              <a:t>）</a:t>
            </a:r>
            <a:r>
              <a:rPr lang="zh-CN" altLang="en-US" dirty="0" smtClean="0">
                <a:solidFill>
                  <a:schemeClr val="tx1"/>
                </a:solidFill>
              </a:rPr>
              <a:t>” </a:t>
            </a:r>
            <a:r>
              <a:rPr lang="en-US" altLang="zh-CN" dirty="0">
                <a:solidFill>
                  <a:schemeClr val="tx1"/>
                </a:solidFill>
              </a:rPr>
              <a:t>trading rule</a:t>
            </a:r>
          </a:p>
          <a:p>
            <a:r>
              <a:rPr lang="en-US" altLang="zh-CN" dirty="0">
                <a:solidFill>
                  <a:schemeClr val="tx1"/>
                </a:solidFill>
              </a:rPr>
              <a:t>Dynamic hedging schemes(</a:t>
            </a:r>
            <a:r>
              <a:rPr lang="zh-CN" altLang="en-US" dirty="0">
                <a:solidFill>
                  <a:srgbClr val="CC0099"/>
                </a:solidFill>
                <a:latin typeface="楷体" panose="02010609060101010101" pitchFamily="49" charset="-122"/>
                <a:ea typeface="楷体" panose="02010609060101010101" pitchFamily="49" charset="-122"/>
              </a:rPr>
              <a:t>动态对冲</a:t>
            </a:r>
            <a:r>
              <a:rPr lang="en-US" altLang="zh-CN" dirty="0">
                <a:solidFill>
                  <a:schemeClr val="tx1"/>
                </a:solidFill>
              </a:rPr>
              <a:t>)</a:t>
            </a:r>
          </a:p>
        </p:txBody>
      </p:sp>
    </p:spTree>
    <p:extLst>
      <p:ext uri="{BB962C8B-B14F-4D97-AF65-F5344CB8AC3E}">
        <p14:creationId xmlns:p14="http://schemas.microsoft.com/office/powerpoint/2010/main" val="402334289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1826" name="Rectangle 2"/>
          <p:cNvSpPr>
            <a:spLocks noGrp="1" noChangeArrowheads="1"/>
          </p:cNvSpPr>
          <p:nvPr>
            <p:ph type="title"/>
          </p:nvPr>
        </p:nvSpPr>
        <p:spPr>
          <a:xfrm>
            <a:off x="496889" y="661367"/>
            <a:ext cx="7772400" cy="1039812"/>
          </a:xfrm>
        </p:spPr>
        <p:txBody>
          <a:bodyPr/>
          <a:lstStyle/>
          <a:p>
            <a:r>
              <a:rPr lang="en-US" altLang="zh-CN" dirty="0">
                <a:ea typeface="宋体" panose="02010600030101010101" pitchFamily="2" charset="-122"/>
              </a:rPr>
              <a:t>Delta Hedging</a:t>
            </a:r>
            <a:endParaRPr lang="zh-CN" altLang="en-US" dirty="0">
              <a:ea typeface="宋体" panose="02010600030101010101" pitchFamily="2" charset="-122"/>
            </a:endParaRPr>
          </a:p>
        </p:txBody>
      </p:sp>
      <p:graphicFrame>
        <p:nvGraphicFramePr>
          <p:cNvPr id="1101827" name="Object 3"/>
          <p:cNvGraphicFramePr>
            <a:graphicFrameLocks/>
          </p:cNvGraphicFramePr>
          <p:nvPr>
            <p:extLst>
              <p:ext uri="{D42A27DB-BD31-4B8C-83A1-F6EECF244321}">
                <p14:modId xmlns:p14="http://schemas.microsoft.com/office/powerpoint/2010/main" val="2618130381"/>
              </p:ext>
            </p:extLst>
          </p:nvPr>
        </p:nvGraphicFramePr>
        <p:xfrm>
          <a:off x="3735557" y="2740991"/>
          <a:ext cx="3221038" cy="2033587"/>
        </p:xfrm>
        <a:graphic>
          <a:graphicData uri="http://schemas.openxmlformats.org/presentationml/2006/ole">
            <mc:AlternateContent xmlns:mc="http://schemas.openxmlformats.org/markup-compatibility/2006">
              <mc:Choice xmlns:v="urn:schemas-microsoft-com:vml" Requires="v">
                <p:oleObj spid="_x0000_s3130" name="Equation" r:id="rId4" imgW="1346040" imgH="863280" progId="Equation.DSMT4">
                  <p:embed/>
                </p:oleObj>
              </mc:Choice>
              <mc:Fallback>
                <p:oleObj name="Equation" r:id="rId4" imgW="1346040" imgH="863280" progId="Equation.DSMT4">
                  <p:embed/>
                  <p:pic>
                    <p:nvPicPr>
                      <p:cNvPr id="1101827" name="Object 3"/>
                      <p:cNvPicPr>
                        <a:picLocks noChangeArrowheads="1"/>
                      </p:cNvPicPr>
                      <p:nvPr/>
                    </p:nvPicPr>
                    <p:blipFill>
                      <a:blip r:embed="rId5"/>
                      <a:srcRect/>
                      <a:stretch>
                        <a:fillRect/>
                      </a:stretch>
                    </p:blipFill>
                    <p:spPr bwMode="auto">
                      <a:xfrm>
                        <a:off x="3735557" y="2740991"/>
                        <a:ext cx="3221038" cy="203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01828" name="Rectangle 4"/>
          <p:cNvSpPr>
            <a:spLocks noChangeArrowheads="1"/>
          </p:cNvSpPr>
          <p:nvPr/>
        </p:nvSpPr>
        <p:spPr bwMode="auto">
          <a:xfrm>
            <a:off x="783771" y="1701179"/>
            <a:ext cx="9124611" cy="523862"/>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eaLnBrk="0" fontAlgn="base" hangingPunct="0">
              <a:spcBef>
                <a:spcPct val="0"/>
              </a:spcBef>
              <a:spcAft>
                <a:spcPct val="0"/>
              </a:spcAft>
              <a:buClr>
                <a:srgbClr val="CC0099"/>
              </a:buClr>
              <a:buFont typeface="Wingdings" panose="05000000000000000000" pitchFamily="2" charset="2"/>
              <a:buChar char="v"/>
            </a:pPr>
            <a:r>
              <a:rPr lang="en-US" altLang="zh-CN" sz="2800" b="1" dirty="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The Derivation of Delta of a portfolio</a:t>
            </a:r>
            <a:endParaRPr lang="zh-CN" altLang="en-US" sz="2800" b="1" dirty="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4842217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874" name="Rectangle 2"/>
          <p:cNvSpPr>
            <a:spLocks noGrp="1" noChangeArrowheads="1"/>
          </p:cNvSpPr>
          <p:nvPr>
            <p:ph type="title"/>
          </p:nvPr>
        </p:nvSpPr>
        <p:spPr/>
        <p:txBody>
          <a:bodyPr/>
          <a:lstStyle/>
          <a:p>
            <a:r>
              <a:rPr lang="en-US" altLang="zh-CN">
                <a:ea typeface="宋体" panose="02010600030101010101" pitchFamily="2" charset="-122"/>
              </a:rPr>
              <a:t>Delta Hedging</a:t>
            </a:r>
            <a:endParaRPr lang="zh-CN" altLang="en-US">
              <a:ea typeface="宋体" panose="02010600030101010101" pitchFamily="2" charset="-122"/>
            </a:endParaRPr>
          </a:p>
        </p:txBody>
      </p:sp>
      <p:sp>
        <p:nvSpPr>
          <p:cNvPr id="1103875" name="Rectangle 3"/>
          <p:cNvSpPr>
            <a:spLocks noGrp="1" noChangeArrowheads="1"/>
          </p:cNvSpPr>
          <p:nvPr>
            <p:ph type="body" idx="1"/>
          </p:nvPr>
        </p:nvSpPr>
        <p:spPr/>
        <p:txBody>
          <a:bodyPr/>
          <a:lstStyle/>
          <a:p>
            <a:r>
              <a:rPr lang="en-US" altLang="zh-CN"/>
              <a:t>Black and Scholes showed that it is possible to set up a riskless portfolio consisting of a position in an option on a stock and a position in the stock.</a:t>
            </a:r>
          </a:p>
          <a:p>
            <a:pPr lvl="4">
              <a:buFontTx/>
              <a:buNone/>
            </a:pPr>
            <a:r>
              <a:rPr lang="en-US" altLang="zh-CN" sz="2800" b="0">
                <a:solidFill>
                  <a:schemeClr val="tx1"/>
                </a:solidFill>
              </a:rPr>
              <a:t>-1 : option</a:t>
            </a:r>
          </a:p>
          <a:p>
            <a:pPr lvl="4">
              <a:buFontTx/>
              <a:buNone/>
            </a:pPr>
            <a:r>
              <a:rPr lang="en-US" altLang="zh-CN" sz="2800" b="0">
                <a:solidFill>
                  <a:schemeClr val="tx1"/>
                </a:solidFill>
              </a:rPr>
              <a:t>+</a:t>
            </a:r>
            <a:r>
              <a:rPr lang="en-US" altLang="zh-CN" sz="2800" b="0">
                <a:solidFill>
                  <a:schemeClr val="tx1"/>
                </a:solidFill>
                <a:cs typeface="Times New Roman" panose="02020603050405020304" pitchFamily="18" charset="0"/>
              </a:rPr>
              <a:t>∆: shares of the stock</a:t>
            </a:r>
          </a:p>
          <a:p>
            <a:r>
              <a:rPr lang="en-US" altLang="zh-CN"/>
              <a:t>Black and Scholes valued options by setting up a delta-neutral position and arguing that the return on the position should be the risk-free interest rate.</a:t>
            </a:r>
          </a:p>
        </p:txBody>
      </p:sp>
    </p:spTree>
    <p:extLst>
      <p:ext uri="{BB962C8B-B14F-4D97-AF65-F5344CB8AC3E}">
        <p14:creationId xmlns:p14="http://schemas.microsoft.com/office/powerpoint/2010/main" val="14159700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22" name="Rectangle 2"/>
          <p:cNvSpPr>
            <a:spLocks noGrp="1" noChangeArrowheads="1"/>
          </p:cNvSpPr>
          <p:nvPr>
            <p:ph type="title"/>
          </p:nvPr>
        </p:nvSpPr>
        <p:spPr/>
        <p:txBody>
          <a:bodyPr/>
          <a:lstStyle/>
          <a:p>
            <a:r>
              <a:rPr lang="en-US" altLang="zh-CN">
                <a:ea typeface="宋体" panose="02010600030101010101" pitchFamily="2" charset="-122"/>
              </a:rPr>
              <a:t>Delta Hedging</a:t>
            </a:r>
            <a:endParaRPr lang="zh-CN" altLang="en-US">
              <a:ea typeface="宋体" panose="02010600030101010101" pitchFamily="2" charset="-122"/>
            </a:endParaRPr>
          </a:p>
        </p:txBody>
      </p:sp>
      <p:sp>
        <p:nvSpPr>
          <p:cNvPr id="1105923" name="Rectangle 3"/>
          <p:cNvSpPr>
            <a:spLocks noGrp="1" noChangeArrowheads="1"/>
          </p:cNvSpPr>
          <p:nvPr>
            <p:ph type="body" idx="1"/>
          </p:nvPr>
        </p:nvSpPr>
        <p:spPr>
          <a:xfrm>
            <a:off x="885371" y="1628775"/>
            <a:ext cx="9096829" cy="719138"/>
          </a:xfrm>
        </p:spPr>
        <p:txBody>
          <a:bodyPr/>
          <a:lstStyle/>
          <a:p>
            <a:r>
              <a:rPr lang="en-US" altLang="zh-CN" dirty="0">
                <a:ea typeface="宋体" panose="02010600030101010101" pitchFamily="2" charset="-122"/>
              </a:rPr>
              <a:t>The Black-Scholes Formulas</a:t>
            </a:r>
            <a:endParaRPr lang="zh-CN" altLang="en-US" dirty="0">
              <a:ea typeface="宋体" panose="02010600030101010101" pitchFamily="2" charset="-122"/>
            </a:endParaRPr>
          </a:p>
        </p:txBody>
      </p:sp>
      <p:graphicFrame>
        <p:nvGraphicFramePr>
          <p:cNvPr id="1105924" name="Object 4"/>
          <p:cNvGraphicFramePr>
            <a:graphicFrameLocks/>
          </p:cNvGraphicFramePr>
          <p:nvPr/>
        </p:nvGraphicFramePr>
        <p:xfrm>
          <a:off x="2566988" y="2276476"/>
          <a:ext cx="6259512" cy="2943225"/>
        </p:xfrm>
        <a:graphic>
          <a:graphicData uri="http://schemas.openxmlformats.org/presentationml/2006/ole">
            <mc:AlternateContent xmlns:mc="http://schemas.openxmlformats.org/markup-compatibility/2006">
              <mc:Choice xmlns:v="urn:schemas-microsoft-com:vml" Requires="v">
                <p:oleObj spid="_x0000_s4154" name="Equation" r:id="rId4" imgW="3301920" imgH="1498320" progId="Equation.DSMT4">
                  <p:embed/>
                </p:oleObj>
              </mc:Choice>
              <mc:Fallback>
                <p:oleObj name="Equation" r:id="rId4" imgW="3301920" imgH="1498320" progId="Equation.DSMT4">
                  <p:embed/>
                  <p:pic>
                    <p:nvPicPr>
                      <p:cNvPr id="1105924"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6988" y="2276476"/>
                        <a:ext cx="6259512" cy="294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750986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7970" name="Rectangle 2"/>
          <p:cNvSpPr>
            <a:spLocks noGrp="1" noChangeArrowheads="1"/>
          </p:cNvSpPr>
          <p:nvPr>
            <p:ph type="title"/>
          </p:nvPr>
        </p:nvSpPr>
        <p:spPr/>
        <p:txBody>
          <a:bodyPr/>
          <a:lstStyle/>
          <a:p>
            <a:r>
              <a:rPr lang="en-US" altLang="zh-CN">
                <a:ea typeface="宋体" panose="02010600030101010101" pitchFamily="2" charset="-122"/>
              </a:rPr>
              <a:t>Delta Hedging</a:t>
            </a:r>
            <a:endParaRPr lang="zh-CN" altLang="en-US">
              <a:ea typeface="宋体" panose="02010600030101010101" pitchFamily="2" charset="-122"/>
            </a:endParaRPr>
          </a:p>
        </p:txBody>
      </p:sp>
      <p:sp>
        <p:nvSpPr>
          <p:cNvPr id="1107971" name="Rectangle 3"/>
          <p:cNvSpPr>
            <a:spLocks noGrp="1" noChangeArrowheads="1"/>
          </p:cNvSpPr>
          <p:nvPr>
            <p:ph type="body" idx="1"/>
          </p:nvPr>
        </p:nvSpPr>
        <p:spPr/>
        <p:txBody>
          <a:bodyPr/>
          <a:lstStyle/>
          <a:p>
            <a:r>
              <a:rPr lang="en-US" altLang="zh-CN">
                <a:solidFill>
                  <a:schemeClr val="tx1"/>
                </a:solidFill>
              </a:rPr>
              <a:t>For a European call option on a non-dividend-paying stock, it can be shown that</a:t>
            </a:r>
          </a:p>
          <a:p>
            <a:pPr algn="ctr">
              <a:buFontTx/>
              <a:buNone/>
            </a:pPr>
            <a:r>
              <a:rPr lang="en-US" altLang="zh-CN" i="1">
                <a:solidFill>
                  <a:schemeClr val="tx1"/>
                </a:solidFill>
              </a:rPr>
              <a:t>∆=N</a:t>
            </a:r>
            <a:r>
              <a:rPr lang="en-US" altLang="zh-CN">
                <a:solidFill>
                  <a:schemeClr val="tx1"/>
                </a:solidFill>
              </a:rPr>
              <a:t>(</a:t>
            </a:r>
            <a:r>
              <a:rPr lang="en-US" altLang="zh-CN" i="1">
                <a:solidFill>
                  <a:schemeClr val="tx1"/>
                </a:solidFill>
              </a:rPr>
              <a:t>d</a:t>
            </a:r>
            <a:r>
              <a:rPr lang="en-US" altLang="zh-CN" b="0" baseline="-25000">
                <a:solidFill>
                  <a:schemeClr val="tx1"/>
                </a:solidFill>
              </a:rPr>
              <a:t>1</a:t>
            </a:r>
            <a:r>
              <a:rPr lang="en-US" altLang="zh-CN">
                <a:solidFill>
                  <a:schemeClr val="tx1"/>
                </a:solidFill>
              </a:rPr>
              <a:t>)</a:t>
            </a:r>
          </a:p>
          <a:p>
            <a:pPr lvl="1"/>
            <a:r>
              <a:rPr lang="en-US" altLang="zh-CN"/>
              <a:t>Using delta hedging for a short position in a European call option therefore involves keeping a long position of </a:t>
            </a:r>
            <a:r>
              <a:rPr lang="en-US" altLang="zh-CN" i="1"/>
              <a:t>N</a:t>
            </a:r>
            <a:r>
              <a:rPr lang="en-US" altLang="zh-CN"/>
              <a:t>(</a:t>
            </a:r>
            <a:r>
              <a:rPr lang="en-US" altLang="zh-CN" i="1"/>
              <a:t>d</a:t>
            </a:r>
            <a:r>
              <a:rPr lang="en-US" altLang="zh-CN" sz="2800" baseline="-25000"/>
              <a:t>1</a:t>
            </a:r>
            <a:r>
              <a:rPr lang="en-US" altLang="zh-CN"/>
              <a:t>) shares at any given time.</a:t>
            </a:r>
          </a:p>
          <a:p>
            <a:pPr lvl="1"/>
            <a:r>
              <a:rPr lang="en-US" altLang="zh-CN"/>
              <a:t>Using delta hedging for a long position in a European call option involves maintaining a short position of </a:t>
            </a:r>
            <a:r>
              <a:rPr lang="en-US" altLang="zh-CN" i="1"/>
              <a:t>N</a:t>
            </a:r>
            <a:r>
              <a:rPr lang="en-US" altLang="zh-CN"/>
              <a:t>(</a:t>
            </a:r>
            <a:r>
              <a:rPr lang="en-US" altLang="zh-CN" i="1"/>
              <a:t>d</a:t>
            </a:r>
            <a:r>
              <a:rPr lang="en-US" altLang="zh-CN" sz="2800" baseline="-25000"/>
              <a:t>1</a:t>
            </a:r>
            <a:r>
              <a:rPr lang="en-US" altLang="zh-CN"/>
              <a:t>) shares at any given time.</a:t>
            </a:r>
          </a:p>
        </p:txBody>
      </p:sp>
    </p:spTree>
    <p:extLst>
      <p:ext uri="{BB962C8B-B14F-4D97-AF65-F5344CB8AC3E}">
        <p14:creationId xmlns:p14="http://schemas.microsoft.com/office/powerpoint/2010/main" val="36187287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0018" name="Rectangle 2"/>
          <p:cNvSpPr>
            <a:spLocks noGrp="1" noChangeArrowheads="1"/>
          </p:cNvSpPr>
          <p:nvPr>
            <p:ph type="title"/>
          </p:nvPr>
        </p:nvSpPr>
        <p:spPr/>
        <p:txBody>
          <a:bodyPr/>
          <a:lstStyle/>
          <a:p>
            <a:r>
              <a:rPr lang="en-US" altLang="zh-CN">
                <a:ea typeface="宋体" panose="02010600030101010101" pitchFamily="2" charset="-122"/>
              </a:rPr>
              <a:t>Delta Hedging</a:t>
            </a:r>
            <a:endParaRPr lang="zh-CN" altLang="en-US">
              <a:ea typeface="宋体" panose="02010600030101010101" pitchFamily="2" charset="-122"/>
            </a:endParaRPr>
          </a:p>
        </p:txBody>
      </p:sp>
      <p:sp>
        <p:nvSpPr>
          <p:cNvPr id="1110019" name="Rectangle 3"/>
          <p:cNvSpPr>
            <a:spLocks noGrp="1" noChangeArrowheads="1"/>
          </p:cNvSpPr>
          <p:nvPr>
            <p:ph type="body" idx="1"/>
          </p:nvPr>
        </p:nvSpPr>
        <p:spPr/>
        <p:txBody>
          <a:bodyPr/>
          <a:lstStyle/>
          <a:p>
            <a:r>
              <a:rPr lang="en-US" altLang="zh-CN">
                <a:solidFill>
                  <a:schemeClr val="tx1"/>
                </a:solidFill>
              </a:rPr>
              <a:t>For a European put option on a non-dividend-paying stock, it can be shown that</a:t>
            </a:r>
          </a:p>
          <a:p>
            <a:pPr algn="ctr">
              <a:buFontTx/>
              <a:buNone/>
            </a:pPr>
            <a:r>
              <a:rPr lang="en-US" altLang="zh-CN" b="0" i="1">
                <a:solidFill>
                  <a:schemeClr val="tx1"/>
                </a:solidFill>
              </a:rPr>
              <a:t>∆=N</a:t>
            </a:r>
            <a:r>
              <a:rPr lang="en-US" altLang="zh-CN" b="0">
                <a:solidFill>
                  <a:schemeClr val="tx1"/>
                </a:solidFill>
              </a:rPr>
              <a:t>(</a:t>
            </a:r>
            <a:r>
              <a:rPr lang="en-US" altLang="zh-CN" b="0" i="1">
                <a:solidFill>
                  <a:schemeClr val="tx1"/>
                </a:solidFill>
              </a:rPr>
              <a:t>d</a:t>
            </a:r>
            <a:r>
              <a:rPr lang="en-US" altLang="zh-CN" b="0" baseline="-25000">
                <a:solidFill>
                  <a:schemeClr val="tx1"/>
                </a:solidFill>
              </a:rPr>
              <a:t>1</a:t>
            </a:r>
            <a:r>
              <a:rPr lang="en-US" altLang="zh-CN" b="0">
                <a:solidFill>
                  <a:schemeClr val="tx1"/>
                </a:solidFill>
              </a:rPr>
              <a:t>)-1</a:t>
            </a:r>
          </a:p>
          <a:p>
            <a:pPr lvl="1"/>
            <a:r>
              <a:rPr lang="en-US" altLang="zh-CN"/>
              <a:t>Delta is negative.</a:t>
            </a:r>
          </a:p>
          <a:p>
            <a:pPr lvl="1"/>
            <a:r>
              <a:rPr lang="en-US" altLang="zh-CN"/>
              <a:t>A long position in a put option should be hedged with a long position in the underlying stock.</a:t>
            </a:r>
          </a:p>
          <a:p>
            <a:pPr lvl="1"/>
            <a:r>
              <a:rPr lang="en-US" altLang="zh-CN"/>
              <a:t>A short position in a put option should be hedged with a short position in the underlying stock.</a:t>
            </a:r>
          </a:p>
        </p:txBody>
      </p:sp>
    </p:spTree>
    <p:extLst>
      <p:ext uri="{BB962C8B-B14F-4D97-AF65-F5344CB8AC3E}">
        <p14:creationId xmlns:p14="http://schemas.microsoft.com/office/powerpoint/2010/main" val="33649020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2066" name="Text Box 2"/>
          <p:cNvSpPr txBox="1">
            <a:spLocks noChangeArrowheads="1"/>
          </p:cNvSpPr>
          <p:nvPr/>
        </p:nvSpPr>
        <p:spPr bwMode="auto">
          <a:xfrm>
            <a:off x="8991376" y="2957770"/>
            <a:ext cx="1868487" cy="462307"/>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fontAlgn="base" hangingPunct="0">
              <a:spcBef>
                <a:spcPct val="50000"/>
              </a:spcBef>
              <a:spcAft>
                <a:spcPct val="0"/>
              </a:spcAft>
            </a:pPr>
            <a:r>
              <a:rPr lang="en-US" altLang="zh-CN" sz="2400" dirty="0">
                <a:solidFill>
                  <a:srgbClr val="CC0099"/>
                </a:solidFill>
                <a:latin typeface="Times New Roman" panose="02020603050405020304" pitchFamily="18" charset="0"/>
                <a:ea typeface="宋体" panose="02010600030101010101" pitchFamily="2" charset="-122"/>
              </a:rPr>
              <a:t>Stock price</a:t>
            </a:r>
          </a:p>
        </p:txBody>
      </p:sp>
      <p:sp>
        <p:nvSpPr>
          <p:cNvPr id="1112067" name="Freeform 3"/>
          <p:cNvSpPr>
            <a:spLocks/>
          </p:cNvSpPr>
          <p:nvPr/>
        </p:nvSpPr>
        <p:spPr bwMode="auto">
          <a:xfrm>
            <a:off x="6491288" y="2904204"/>
            <a:ext cx="3008312" cy="2095960"/>
          </a:xfrm>
          <a:custGeom>
            <a:avLst/>
            <a:gdLst>
              <a:gd name="T0" fmla="*/ 0 w 2064"/>
              <a:gd name="T1" fmla="*/ 1728 h 1728"/>
              <a:gd name="T2" fmla="*/ 624 w 2064"/>
              <a:gd name="T3" fmla="*/ 1440 h 1728"/>
              <a:gd name="T4" fmla="*/ 1008 w 2064"/>
              <a:gd name="T5" fmla="*/ 720 h 1728"/>
              <a:gd name="T6" fmla="*/ 1440 w 2064"/>
              <a:gd name="T7" fmla="*/ 192 h 1728"/>
              <a:gd name="T8" fmla="*/ 2064 w 2064"/>
              <a:gd name="T9" fmla="*/ 0 h 1728"/>
            </a:gdLst>
            <a:ahLst/>
            <a:cxnLst>
              <a:cxn ang="0">
                <a:pos x="T0" y="T1"/>
              </a:cxn>
              <a:cxn ang="0">
                <a:pos x="T2" y="T3"/>
              </a:cxn>
              <a:cxn ang="0">
                <a:pos x="T4" y="T5"/>
              </a:cxn>
              <a:cxn ang="0">
                <a:pos x="T6" y="T7"/>
              </a:cxn>
              <a:cxn ang="0">
                <a:pos x="T8" y="T9"/>
              </a:cxn>
            </a:cxnLst>
            <a:rect l="0" t="0" r="r" b="b"/>
            <a:pathLst>
              <a:path w="2064" h="1728">
                <a:moveTo>
                  <a:pt x="0" y="1728"/>
                </a:moveTo>
                <a:cubicBezTo>
                  <a:pt x="228" y="1668"/>
                  <a:pt x="456" y="1608"/>
                  <a:pt x="624" y="1440"/>
                </a:cubicBezTo>
                <a:cubicBezTo>
                  <a:pt x="792" y="1272"/>
                  <a:pt x="872" y="928"/>
                  <a:pt x="1008" y="720"/>
                </a:cubicBezTo>
                <a:cubicBezTo>
                  <a:pt x="1144" y="512"/>
                  <a:pt x="1264" y="312"/>
                  <a:pt x="1440" y="192"/>
                </a:cubicBezTo>
                <a:cubicBezTo>
                  <a:pt x="1616" y="72"/>
                  <a:pt x="1840" y="36"/>
                  <a:pt x="2064" y="0"/>
                </a:cubicBezTo>
              </a:path>
            </a:pathLst>
          </a:custGeom>
          <a:noFill/>
          <a:ln w="28575" cap="flat" cmpd="sng">
            <a:solidFill>
              <a:srgbClr val="0022CC"/>
            </a:solidFill>
            <a:prstDash val="solid"/>
            <a:round/>
            <a:headEnd type="none" w="sm" len="sm"/>
            <a:tailEnd type="none" w="sm" len="sm"/>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
        <p:nvSpPr>
          <p:cNvPr id="1112068" name="Line 4"/>
          <p:cNvSpPr>
            <a:spLocks noChangeShapeType="1"/>
          </p:cNvSpPr>
          <p:nvPr/>
        </p:nvSpPr>
        <p:spPr bwMode="auto">
          <a:xfrm>
            <a:off x="6370637" y="2839117"/>
            <a:ext cx="3286125" cy="0"/>
          </a:xfrm>
          <a:prstGeom prst="line">
            <a:avLst/>
          </a:prstGeom>
          <a:noFill/>
          <a:ln w="12700">
            <a:solidFill>
              <a:srgbClr val="FF00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
        <p:nvSpPr>
          <p:cNvPr id="1112069" name="Text Box 5"/>
          <p:cNvSpPr txBox="1">
            <a:spLocks noChangeArrowheads="1"/>
          </p:cNvSpPr>
          <p:nvPr/>
        </p:nvSpPr>
        <p:spPr bwMode="auto">
          <a:xfrm>
            <a:off x="5943601" y="2242677"/>
            <a:ext cx="722313" cy="400752"/>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fontAlgn="base" hangingPunct="0">
              <a:spcBef>
                <a:spcPct val="50000"/>
              </a:spcBef>
              <a:spcAft>
                <a:spcPct val="0"/>
              </a:spcAft>
            </a:pPr>
            <a:r>
              <a:rPr lang="zh-CN" altLang="en-US" sz="2000">
                <a:solidFill>
                  <a:srgbClr val="CC0099"/>
                </a:solidFill>
                <a:latin typeface="ZapfDingbats"/>
                <a:ea typeface="宋体" panose="02010600030101010101" pitchFamily="2" charset="-122"/>
              </a:rPr>
              <a:t>0.0</a:t>
            </a:r>
          </a:p>
        </p:txBody>
      </p:sp>
      <p:sp>
        <p:nvSpPr>
          <p:cNvPr id="1112070" name="Text Box 6"/>
          <p:cNvSpPr txBox="1">
            <a:spLocks noChangeArrowheads="1"/>
          </p:cNvSpPr>
          <p:nvPr/>
        </p:nvSpPr>
        <p:spPr bwMode="auto">
          <a:xfrm>
            <a:off x="7394577" y="2369911"/>
            <a:ext cx="722313" cy="400752"/>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fontAlgn="base" hangingPunct="0">
              <a:spcBef>
                <a:spcPct val="50000"/>
              </a:spcBef>
              <a:spcAft>
                <a:spcPct val="0"/>
              </a:spcAft>
            </a:pPr>
            <a:r>
              <a:rPr lang="en-US" altLang="zh-CN" sz="2000" b="1" i="1" dirty="0">
                <a:solidFill>
                  <a:srgbClr val="CC0099"/>
                </a:solidFill>
                <a:latin typeface="Times New Roman" panose="02020603050405020304" pitchFamily="18" charset="0"/>
                <a:ea typeface="宋体" panose="02010600030101010101" pitchFamily="2" charset="-122"/>
              </a:rPr>
              <a:t>X</a:t>
            </a:r>
          </a:p>
        </p:txBody>
      </p:sp>
      <p:sp>
        <p:nvSpPr>
          <p:cNvPr id="1112071" name="Line 7"/>
          <p:cNvSpPr>
            <a:spLocks noChangeShapeType="1"/>
          </p:cNvSpPr>
          <p:nvPr/>
        </p:nvSpPr>
        <p:spPr bwMode="auto">
          <a:xfrm>
            <a:off x="7600953" y="2774029"/>
            <a:ext cx="1587" cy="1301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
        <p:nvSpPr>
          <p:cNvPr id="1112072" name="Line 8"/>
          <p:cNvSpPr>
            <a:spLocks noChangeShapeType="1"/>
          </p:cNvSpPr>
          <p:nvPr/>
        </p:nvSpPr>
        <p:spPr bwMode="auto">
          <a:xfrm>
            <a:off x="6440488" y="2437939"/>
            <a:ext cx="0" cy="2738438"/>
          </a:xfrm>
          <a:prstGeom prst="line">
            <a:avLst/>
          </a:prstGeom>
          <a:noFill/>
          <a:ln w="12700">
            <a:solidFill>
              <a:srgbClr val="FF00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
        <p:nvSpPr>
          <p:cNvPr id="1112073" name="Text Box 9"/>
          <p:cNvSpPr txBox="1">
            <a:spLocks noChangeArrowheads="1"/>
          </p:cNvSpPr>
          <p:nvPr/>
        </p:nvSpPr>
        <p:spPr bwMode="auto">
          <a:xfrm>
            <a:off x="6796088" y="1950814"/>
            <a:ext cx="2119312" cy="462307"/>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fontAlgn="base" hangingPunct="0">
              <a:spcBef>
                <a:spcPct val="50000"/>
              </a:spcBef>
              <a:spcAft>
                <a:spcPct val="0"/>
              </a:spcAft>
            </a:pPr>
            <a:r>
              <a:rPr lang="en-US" altLang="zh-CN" sz="2400" dirty="0">
                <a:solidFill>
                  <a:srgbClr val="CC0099"/>
                </a:solidFill>
                <a:latin typeface="Times New Roman" panose="02020603050405020304" pitchFamily="18" charset="0"/>
                <a:ea typeface="宋体" panose="02010600030101010101" pitchFamily="2" charset="-122"/>
              </a:rPr>
              <a:t>Delta of put</a:t>
            </a:r>
          </a:p>
        </p:txBody>
      </p:sp>
      <p:sp>
        <p:nvSpPr>
          <p:cNvPr id="1112074" name="Text Box 10"/>
          <p:cNvSpPr txBox="1">
            <a:spLocks noChangeArrowheads="1"/>
          </p:cNvSpPr>
          <p:nvPr/>
        </p:nvSpPr>
        <p:spPr bwMode="auto">
          <a:xfrm>
            <a:off x="5867401" y="4720764"/>
            <a:ext cx="684213" cy="70852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fontAlgn="base" hangingPunct="0">
              <a:spcBef>
                <a:spcPct val="50000"/>
              </a:spcBef>
              <a:spcAft>
                <a:spcPct val="0"/>
              </a:spcAft>
            </a:pPr>
            <a:r>
              <a:rPr lang="zh-CN" altLang="en-US" sz="2000" b="1">
                <a:solidFill>
                  <a:srgbClr val="CC0099"/>
                </a:solidFill>
                <a:latin typeface="ZapfDingbats"/>
                <a:ea typeface="宋体" panose="02010600030101010101" pitchFamily="2" charset="-122"/>
              </a:rPr>
              <a:t>-1.0</a:t>
            </a:r>
          </a:p>
        </p:txBody>
      </p:sp>
      <p:sp>
        <p:nvSpPr>
          <p:cNvPr id="1112075" name="Text Box 11"/>
          <p:cNvSpPr txBox="1">
            <a:spLocks noChangeArrowheads="1"/>
          </p:cNvSpPr>
          <p:nvPr/>
        </p:nvSpPr>
        <p:spPr bwMode="auto">
          <a:xfrm>
            <a:off x="6527800" y="5966953"/>
            <a:ext cx="2971800" cy="462307"/>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fontAlgn="base" hangingPunct="0">
              <a:spcBef>
                <a:spcPct val="50000"/>
              </a:spcBef>
              <a:spcAft>
                <a:spcPct val="0"/>
              </a:spcAft>
            </a:pPr>
            <a:r>
              <a:rPr lang="en-US" altLang="zh-CN" sz="2400" b="1">
                <a:solidFill>
                  <a:srgbClr val="CC0099"/>
                </a:solidFill>
                <a:latin typeface="Times New Roman" panose="02020603050405020304" pitchFamily="18" charset="0"/>
                <a:ea typeface="宋体" panose="02010600030101010101" pitchFamily="2" charset="-122"/>
              </a:rPr>
              <a:t>Put option</a:t>
            </a:r>
          </a:p>
        </p:txBody>
      </p:sp>
      <p:sp>
        <p:nvSpPr>
          <p:cNvPr id="1112076" name="Rectangle 12"/>
          <p:cNvSpPr>
            <a:spLocks noChangeArrowheads="1"/>
          </p:cNvSpPr>
          <p:nvPr/>
        </p:nvSpPr>
        <p:spPr bwMode="auto">
          <a:xfrm>
            <a:off x="217714" y="567306"/>
            <a:ext cx="5373462"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ahoma" panose="020B0604030504040204" pitchFamily="34" charset="0"/>
                <a:ea typeface="宋体" panose="02010600030101010101" pitchFamily="2" charset="-122"/>
              </a:defRPr>
            </a:lvl1pPr>
            <a:lvl2pPr algn="l">
              <a:defRPr kumimoji="1" sz="2400">
                <a:solidFill>
                  <a:schemeClr val="tx1"/>
                </a:solidFill>
                <a:latin typeface="Tahoma" panose="020B0604030504040204" pitchFamily="34" charset="0"/>
                <a:ea typeface="宋体" panose="02010600030101010101" pitchFamily="2" charset="-122"/>
              </a:defRPr>
            </a:lvl2pPr>
            <a:lvl3pPr algn="l">
              <a:defRPr kumimoji="1" sz="2400">
                <a:solidFill>
                  <a:schemeClr val="tx1"/>
                </a:solidFill>
                <a:latin typeface="Tahoma" panose="020B0604030504040204" pitchFamily="34" charset="0"/>
                <a:ea typeface="宋体" panose="02010600030101010101" pitchFamily="2" charset="-122"/>
              </a:defRPr>
            </a:lvl3pPr>
            <a:lvl4pPr algn="l">
              <a:defRPr kumimoji="1" sz="2400">
                <a:solidFill>
                  <a:schemeClr val="tx1"/>
                </a:solidFill>
                <a:latin typeface="Tahoma" panose="020B0604030504040204" pitchFamily="34" charset="0"/>
                <a:ea typeface="宋体" panose="02010600030101010101" pitchFamily="2" charset="-122"/>
              </a:defRPr>
            </a:lvl4pPr>
            <a:lvl5pPr algn="l">
              <a:defRPr kumimoji="1" sz="2400">
                <a:solidFill>
                  <a:schemeClr val="tx1"/>
                </a:solidFill>
                <a:latin typeface="Tahoma" panose="020B0604030504040204" pitchFamily="34" charset="0"/>
                <a:ea typeface="宋体" panose="02010600030101010101" pitchFamily="2" charset="-122"/>
              </a:defRPr>
            </a:lvl5pPr>
            <a:lvl6pPr marL="4572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9144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1371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18288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pPr>
            <a:r>
              <a:rPr kumimoji="0" lang="en-US" altLang="zh-CN" sz="4400" b="1" dirty="0">
                <a:solidFill>
                  <a:srgbClr val="CC6600"/>
                </a:solidFill>
                <a:effectLst>
                  <a:outerShdw blurRad="38100" dist="38100" dir="2700000" algn="tl">
                    <a:srgbClr val="C0C0C0"/>
                  </a:outerShdw>
                </a:effectLst>
                <a:latin typeface="Times New Roman" panose="02020603050405020304" pitchFamily="18" charset="0"/>
              </a:rPr>
              <a:t>Delta Hedging</a:t>
            </a:r>
            <a:endParaRPr kumimoji="0" lang="zh-CN" altLang="en-US" sz="4400" b="1" dirty="0">
              <a:solidFill>
                <a:srgbClr val="CC6600"/>
              </a:solidFill>
              <a:effectLst>
                <a:outerShdw blurRad="38100" dist="38100" dir="2700000" algn="tl">
                  <a:srgbClr val="C0C0C0"/>
                </a:outerShdw>
              </a:effectLst>
              <a:latin typeface="Times New Roman" panose="02020603050405020304" pitchFamily="18" charset="0"/>
            </a:endParaRPr>
          </a:p>
        </p:txBody>
      </p:sp>
      <p:sp>
        <p:nvSpPr>
          <p:cNvPr id="1112077" name="Text Box 13"/>
          <p:cNvSpPr txBox="1">
            <a:spLocks noChangeArrowheads="1"/>
          </p:cNvSpPr>
          <p:nvPr/>
        </p:nvSpPr>
        <p:spPr bwMode="auto">
          <a:xfrm>
            <a:off x="4343400" y="4847765"/>
            <a:ext cx="1676400" cy="462307"/>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fontAlgn="base" hangingPunct="0">
              <a:spcBef>
                <a:spcPct val="50000"/>
              </a:spcBef>
              <a:spcAft>
                <a:spcPct val="0"/>
              </a:spcAft>
            </a:pPr>
            <a:r>
              <a:rPr lang="en-US" altLang="zh-CN" sz="2400">
                <a:solidFill>
                  <a:srgbClr val="CC0099"/>
                </a:solidFill>
                <a:latin typeface="Times New Roman" panose="02020603050405020304" pitchFamily="18" charset="0"/>
                <a:ea typeface="宋体" panose="02010600030101010101" pitchFamily="2" charset="-122"/>
              </a:rPr>
              <a:t>Stock price</a:t>
            </a:r>
          </a:p>
        </p:txBody>
      </p:sp>
      <p:sp>
        <p:nvSpPr>
          <p:cNvPr id="1112078" name="Line 14"/>
          <p:cNvSpPr>
            <a:spLocks noChangeShapeType="1"/>
          </p:cNvSpPr>
          <p:nvPr/>
        </p:nvSpPr>
        <p:spPr bwMode="auto">
          <a:xfrm>
            <a:off x="2362200" y="4847764"/>
            <a:ext cx="3352800" cy="0"/>
          </a:xfrm>
          <a:prstGeom prst="line">
            <a:avLst/>
          </a:prstGeom>
          <a:noFill/>
          <a:ln w="12700">
            <a:solidFill>
              <a:srgbClr val="FF00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
        <p:nvSpPr>
          <p:cNvPr id="1112079" name="Line 15"/>
          <p:cNvSpPr>
            <a:spLocks noChangeShapeType="1"/>
          </p:cNvSpPr>
          <p:nvPr/>
        </p:nvSpPr>
        <p:spPr bwMode="auto">
          <a:xfrm flipV="1">
            <a:off x="2362200" y="2309352"/>
            <a:ext cx="0" cy="2538412"/>
          </a:xfrm>
          <a:prstGeom prst="line">
            <a:avLst/>
          </a:prstGeom>
          <a:noFill/>
          <a:ln w="12700">
            <a:solidFill>
              <a:srgbClr val="FF00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
        <p:nvSpPr>
          <p:cNvPr id="1112080" name="Text Box 16"/>
          <p:cNvSpPr txBox="1">
            <a:spLocks noChangeArrowheads="1"/>
          </p:cNvSpPr>
          <p:nvPr/>
        </p:nvSpPr>
        <p:spPr bwMode="auto">
          <a:xfrm>
            <a:off x="2743200" y="1977565"/>
            <a:ext cx="2590800" cy="462307"/>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fontAlgn="base" hangingPunct="0">
              <a:spcBef>
                <a:spcPct val="50000"/>
              </a:spcBef>
              <a:spcAft>
                <a:spcPct val="0"/>
              </a:spcAft>
            </a:pPr>
            <a:r>
              <a:rPr lang="en-US" altLang="zh-CN" sz="2400">
                <a:solidFill>
                  <a:srgbClr val="CC0099"/>
                </a:solidFill>
                <a:latin typeface="Times New Roman" panose="02020603050405020304" pitchFamily="18" charset="0"/>
                <a:ea typeface="宋体" panose="02010600030101010101" pitchFamily="2" charset="-122"/>
              </a:rPr>
              <a:t>Delta of call</a:t>
            </a:r>
          </a:p>
        </p:txBody>
      </p:sp>
      <p:sp>
        <p:nvSpPr>
          <p:cNvPr id="1112081" name="Text Box 17"/>
          <p:cNvSpPr txBox="1">
            <a:spLocks noChangeArrowheads="1"/>
          </p:cNvSpPr>
          <p:nvPr/>
        </p:nvSpPr>
        <p:spPr bwMode="auto">
          <a:xfrm>
            <a:off x="1752600" y="4792202"/>
            <a:ext cx="914400" cy="400752"/>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fontAlgn="base" hangingPunct="0">
              <a:spcBef>
                <a:spcPct val="50000"/>
              </a:spcBef>
              <a:spcAft>
                <a:spcPct val="0"/>
              </a:spcAft>
            </a:pPr>
            <a:r>
              <a:rPr lang="zh-CN" altLang="en-US" sz="2000" b="1">
                <a:solidFill>
                  <a:srgbClr val="CC0099"/>
                </a:solidFill>
                <a:latin typeface="Times New Roman" panose="02020603050405020304" pitchFamily="18" charset="0"/>
                <a:ea typeface="宋体" panose="02010600030101010101" pitchFamily="2" charset="-122"/>
              </a:rPr>
              <a:t>0.0</a:t>
            </a:r>
          </a:p>
        </p:txBody>
      </p:sp>
      <p:sp>
        <p:nvSpPr>
          <p:cNvPr id="1112082" name="Text Box 18"/>
          <p:cNvSpPr txBox="1">
            <a:spLocks noChangeArrowheads="1"/>
          </p:cNvSpPr>
          <p:nvPr/>
        </p:nvSpPr>
        <p:spPr bwMode="auto">
          <a:xfrm>
            <a:off x="3352800" y="4846177"/>
            <a:ext cx="914400" cy="400752"/>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fontAlgn="base" hangingPunct="0">
              <a:spcBef>
                <a:spcPct val="50000"/>
              </a:spcBef>
              <a:spcAft>
                <a:spcPct val="0"/>
              </a:spcAft>
            </a:pPr>
            <a:r>
              <a:rPr lang="en-US" altLang="zh-CN" sz="2000" b="1" i="1">
                <a:solidFill>
                  <a:srgbClr val="CC0099"/>
                </a:solidFill>
                <a:latin typeface="Times New Roman" panose="02020603050405020304" pitchFamily="18" charset="0"/>
                <a:ea typeface="宋体" panose="02010600030101010101" pitchFamily="2" charset="-122"/>
              </a:rPr>
              <a:t>X</a:t>
            </a:r>
          </a:p>
        </p:txBody>
      </p:sp>
      <p:sp>
        <p:nvSpPr>
          <p:cNvPr id="1112083" name="Line 19"/>
          <p:cNvSpPr>
            <a:spLocks noChangeShapeType="1"/>
          </p:cNvSpPr>
          <p:nvPr/>
        </p:nvSpPr>
        <p:spPr bwMode="auto">
          <a:xfrm>
            <a:off x="3657600" y="4736640"/>
            <a:ext cx="0" cy="1111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
        <p:nvSpPr>
          <p:cNvPr id="1112084" name="Freeform 20"/>
          <p:cNvSpPr>
            <a:spLocks/>
          </p:cNvSpPr>
          <p:nvPr/>
        </p:nvSpPr>
        <p:spPr bwMode="auto">
          <a:xfrm>
            <a:off x="2438400" y="2891965"/>
            <a:ext cx="3048000" cy="1960562"/>
          </a:xfrm>
          <a:custGeom>
            <a:avLst/>
            <a:gdLst>
              <a:gd name="T0" fmla="*/ 0 w 2064"/>
              <a:gd name="T1" fmla="*/ 1728 h 1728"/>
              <a:gd name="T2" fmla="*/ 624 w 2064"/>
              <a:gd name="T3" fmla="*/ 1440 h 1728"/>
              <a:gd name="T4" fmla="*/ 1008 w 2064"/>
              <a:gd name="T5" fmla="*/ 720 h 1728"/>
              <a:gd name="T6" fmla="*/ 1440 w 2064"/>
              <a:gd name="T7" fmla="*/ 192 h 1728"/>
              <a:gd name="T8" fmla="*/ 2064 w 2064"/>
              <a:gd name="T9" fmla="*/ 0 h 1728"/>
            </a:gdLst>
            <a:ahLst/>
            <a:cxnLst>
              <a:cxn ang="0">
                <a:pos x="T0" y="T1"/>
              </a:cxn>
              <a:cxn ang="0">
                <a:pos x="T2" y="T3"/>
              </a:cxn>
              <a:cxn ang="0">
                <a:pos x="T4" y="T5"/>
              </a:cxn>
              <a:cxn ang="0">
                <a:pos x="T6" y="T7"/>
              </a:cxn>
              <a:cxn ang="0">
                <a:pos x="T8" y="T9"/>
              </a:cxn>
            </a:cxnLst>
            <a:rect l="0" t="0" r="r" b="b"/>
            <a:pathLst>
              <a:path w="2064" h="1728">
                <a:moveTo>
                  <a:pt x="0" y="1728"/>
                </a:moveTo>
                <a:cubicBezTo>
                  <a:pt x="228" y="1668"/>
                  <a:pt x="456" y="1608"/>
                  <a:pt x="624" y="1440"/>
                </a:cubicBezTo>
                <a:cubicBezTo>
                  <a:pt x="792" y="1272"/>
                  <a:pt x="872" y="928"/>
                  <a:pt x="1008" y="720"/>
                </a:cubicBezTo>
                <a:cubicBezTo>
                  <a:pt x="1144" y="512"/>
                  <a:pt x="1264" y="312"/>
                  <a:pt x="1440" y="192"/>
                </a:cubicBezTo>
                <a:cubicBezTo>
                  <a:pt x="1616" y="72"/>
                  <a:pt x="1840" y="36"/>
                  <a:pt x="2064" y="0"/>
                </a:cubicBezTo>
              </a:path>
            </a:pathLst>
          </a:custGeom>
          <a:noFill/>
          <a:ln w="28575" cap="flat" cmpd="sng">
            <a:solidFill>
              <a:srgbClr val="0022CC"/>
            </a:solidFill>
            <a:prstDash val="solid"/>
            <a:round/>
            <a:headEnd type="none" w="sm" len="sm"/>
            <a:tailEnd type="none" w="sm" len="sm"/>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
        <p:nvSpPr>
          <p:cNvPr id="1112085" name="Line 21"/>
          <p:cNvSpPr>
            <a:spLocks noChangeShapeType="1"/>
          </p:cNvSpPr>
          <p:nvPr/>
        </p:nvSpPr>
        <p:spPr bwMode="auto">
          <a:xfrm>
            <a:off x="2362200" y="2860214"/>
            <a:ext cx="228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
        <p:nvSpPr>
          <p:cNvPr id="1112086" name="Text Box 22"/>
          <p:cNvSpPr txBox="1">
            <a:spLocks noChangeArrowheads="1"/>
          </p:cNvSpPr>
          <p:nvPr/>
        </p:nvSpPr>
        <p:spPr bwMode="auto">
          <a:xfrm>
            <a:off x="1828800" y="2695114"/>
            <a:ext cx="762000" cy="400752"/>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fontAlgn="base" hangingPunct="0">
              <a:spcBef>
                <a:spcPct val="50000"/>
              </a:spcBef>
              <a:spcAft>
                <a:spcPct val="0"/>
              </a:spcAft>
            </a:pPr>
            <a:r>
              <a:rPr lang="zh-CN" altLang="en-US" sz="2000" b="1">
                <a:solidFill>
                  <a:srgbClr val="CC0099"/>
                </a:solidFill>
                <a:latin typeface="ZapfDingbats"/>
                <a:ea typeface="宋体" panose="02010600030101010101" pitchFamily="2" charset="-122"/>
              </a:rPr>
              <a:t>1.0</a:t>
            </a:r>
          </a:p>
        </p:txBody>
      </p:sp>
      <p:sp>
        <p:nvSpPr>
          <p:cNvPr id="1112087" name="Text Box 23"/>
          <p:cNvSpPr txBox="1">
            <a:spLocks noChangeArrowheads="1"/>
          </p:cNvSpPr>
          <p:nvPr/>
        </p:nvSpPr>
        <p:spPr bwMode="auto">
          <a:xfrm>
            <a:off x="1992313" y="6038390"/>
            <a:ext cx="2971800" cy="462307"/>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fontAlgn="base" hangingPunct="0">
              <a:spcBef>
                <a:spcPct val="50000"/>
              </a:spcBef>
              <a:spcAft>
                <a:spcPct val="0"/>
              </a:spcAft>
            </a:pPr>
            <a:r>
              <a:rPr lang="en-US" altLang="zh-CN" sz="2400" b="1">
                <a:solidFill>
                  <a:srgbClr val="CC0099"/>
                </a:solidFill>
                <a:latin typeface="Times New Roman" panose="02020603050405020304" pitchFamily="18" charset="0"/>
                <a:ea typeface="宋体" panose="02010600030101010101" pitchFamily="2" charset="-122"/>
              </a:rPr>
              <a:t>Call option</a:t>
            </a:r>
          </a:p>
        </p:txBody>
      </p:sp>
      <p:sp>
        <p:nvSpPr>
          <p:cNvPr id="1112088" name="Line 24"/>
          <p:cNvSpPr>
            <a:spLocks noChangeShapeType="1"/>
          </p:cNvSpPr>
          <p:nvPr/>
        </p:nvSpPr>
        <p:spPr bwMode="auto">
          <a:xfrm>
            <a:off x="2362200" y="2853864"/>
            <a:ext cx="3429000" cy="0"/>
          </a:xfrm>
          <a:prstGeom prst="line">
            <a:avLst/>
          </a:prstGeom>
          <a:noFill/>
          <a:ln w="1270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0930790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62" name="Rectangle 2"/>
          <p:cNvSpPr>
            <a:spLocks noGrp="1" noChangeArrowheads="1"/>
          </p:cNvSpPr>
          <p:nvPr>
            <p:ph type="title"/>
          </p:nvPr>
        </p:nvSpPr>
        <p:spPr>
          <a:noFill/>
          <a:ln/>
        </p:spPr>
        <p:txBody>
          <a:bodyPr/>
          <a:lstStyle/>
          <a:p>
            <a:r>
              <a:rPr lang="en-US" altLang="zh-CN">
                <a:ea typeface="宋体" panose="02010600030101010101" pitchFamily="2" charset="-122"/>
              </a:rPr>
              <a:t>A Example</a:t>
            </a:r>
          </a:p>
        </p:txBody>
      </p:sp>
      <p:sp>
        <p:nvSpPr>
          <p:cNvPr id="1116163" name="Rectangle 3"/>
          <p:cNvSpPr>
            <a:spLocks noGrp="1" noChangeArrowheads="1"/>
          </p:cNvSpPr>
          <p:nvPr>
            <p:ph type="body" idx="1"/>
          </p:nvPr>
        </p:nvSpPr>
        <p:spPr>
          <a:xfrm>
            <a:off x="624114" y="1628775"/>
            <a:ext cx="10943772" cy="4633913"/>
          </a:xfrm>
        </p:spPr>
        <p:txBody>
          <a:bodyPr/>
          <a:lstStyle/>
          <a:p>
            <a:pPr>
              <a:lnSpc>
                <a:spcPct val="110000"/>
              </a:lnSpc>
            </a:pPr>
            <a:r>
              <a:rPr lang="en-US" altLang="zh-CN" b="0" dirty="0">
                <a:solidFill>
                  <a:schemeClr val="tx1"/>
                </a:solidFill>
                <a:ea typeface="宋体" panose="02010600030101010101" pitchFamily="2" charset="-122"/>
              </a:rPr>
              <a:t>A simulation of the operation of delta hedging for the previous example</a:t>
            </a:r>
          </a:p>
          <a:p>
            <a:pPr marL="363538" indent="0">
              <a:lnSpc>
                <a:spcPct val="110000"/>
              </a:lnSpc>
              <a:buNone/>
            </a:pPr>
            <a:r>
              <a:rPr lang="en-US" altLang="zh-CN" sz="2400" b="0" dirty="0">
                <a:solidFill>
                  <a:schemeClr val="tx1"/>
                </a:solidFill>
                <a:ea typeface="宋体" panose="02010600030101010101" pitchFamily="2" charset="-122"/>
              </a:rPr>
              <a:t> </a:t>
            </a:r>
            <a:r>
              <a:rPr lang="en-US" altLang="zh-CN" sz="2400" b="0" i="1" dirty="0">
                <a:solidFill>
                  <a:schemeClr val="tx1"/>
                </a:solidFill>
                <a:ea typeface="宋体" panose="02010600030101010101" pitchFamily="2" charset="-122"/>
              </a:rPr>
              <a:t>S</a:t>
            </a:r>
            <a:r>
              <a:rPr lang="en-US" altLang="zh-CN" sz="2400" b="0" baseline="-25000" dirty="0">
                <a:solidFill>
                  <a:schemeClr val="tx1"/>
                </a:solidFill>
                <a:ea typeface="宋体" panose="02010600030101010101" pitchFamily="2" charset="-122"/>
              </a:rPr>
              <a:t>0 </a:t>
            </a:r>
            <a:r>
              <a:rPr lang="en-US" altLang="zh-CN" sz="2400" b="0" dirty="0">
                <a:solidFill>
                  <a:schemeClr val="tx1"/>
                </a:solidFill>
                <a:ea typeface="宋体" panose="02010600030101010101" pitchFamily="2" charset="-122"/>
              </a:rPr>
              <a:t>= 49, </a:t>
            </a:r>
            <a:r>
              <a:rPr lang="en-US" altLang="zh-CN" sz="2400" b="0" i="1" dirty="0">
                <a:solidFill>
                  <a:schemeClr val="tx1"/>
                </a:solidFill>
                <a:ea typeface="宋体" panose="02010600030101010101" pitchFamily="2" charset="-122"/>
              </a:rPr>
              <a:t>X </a:t>
            </a:r>
            <a:r>
              <a:rPr lang="en-US" altLang="zh-CN" sz="2400" b="0" dirty="0">
                <a:solidFill>
                  <a:schemeClr val="tx1"/>
                </a:solidFill>
                <a:ea typeface="宋体" panose="02010600030101010101" pitchFamily="2" charset="-122"/>
              </a:rPr>
              <a:t>= 50, </a:t>
            </a:r>
            <a:r>
              <a:rPr lang="en-US" altLang="zh-CN" sz="2400" b="0" i="1" dirty="0">
                <a:solidFill>
                  <a:schemeClr val="tx1"/>
                </a:solidFill>
                <a:ea typeface="宋体" panose="02010600030101010101" pitchFamily="2" charset="-122"/>
              </a:rPr>
              <a:t>r </a:t>
            </a:r>
            <a:r>
              <a:rPr lang="en-US" altLang="zh-CN" sz="2400" b="0" dirty="0">
                <a:solidFill>
                  <a:schemeClr val="tx1"/>
                </a:solidFill>
                <a:ea typeface="宋体" panose="02010600030101010101" pitchFamily="2" charset="-122"/>
              </a:rPr>
              <a:t>= 5%, </a:t>
            </a:r>
            <a:r>
              <a:rPr lang="en-US" altLang="zh-CN" sz="2400" b="0" i="1" dirty="0">
                <a:solidFill>
                  <a:schemeClr val="tx1"/>
                </a:solidFill>
                <a:ea typeface="宋体" panose="02010600030101010101" pitchFamily="2" charset="-122"/>
              </a:rPr>
              <a:t>s </a:t>
            </a:r>
            <a:r>
              <a:rPr lang="en-US" altLang="zh-CN" sz="2400" b="0" dirty="0">
                <a:solidFill>
                  <a:schemeClr val="tx1"/>
                </a:solidFill>
                <a:ea typeface="宋体" panose="02010600030101010101" pitchFamily="2" charset="-122"/>
              </a:rPr>
              <a:t>= 20% and </a:t>
            </a:r>
            <a:r>
              <a:rPr lang="en-US" altLang="zh-CN" sz="2400" b="0" i="1" dirty="0">
                <a:solidFill>
                  <a:schemeClr val="tx1"/>
                </a:solidFill>
                <a:ea typeface="宋体" panose="02010600030101010101" pitchFamily="2" charset="-122"/>
              </a:rPr>
              <a:t>T </a:t>
            </a:r>
            <a:r>
              <a:rPr lang="en-US" altLang="zh-CN" sz="2400" b="0" dirty="0">
                <a:solidFill>
                  <a:schemeClr val="tx1"/>
                </a:solidFill>
                <a:ea typeface="宋体" panose="02010600030101010101" pitchFamily="2" charset="-122"/>
              </a:rPr>
              <a:t>= 20 weeks, so the initial </a:t>
            </a:r>
            <a:r>
              <a:rPr lang="en-US" altLang="zh-CN" sz="2400" b="0" i="1" dirty="0">
                <a:solidFill>
                  <a:schemeClr val="tx1"/>
                </a:solidFill>
                <a:ea typeface="Arial Unicode MS" panose="020B0604020202020204" pitchFamily="34" charset="-122"/>
                <a:cs typeface="Arial Unicode MS" panose="020B0604020202020204" pitchFamily="34" charset="-122"/>
              </a:rPr>
              <a:t>∆ </a:t>
            </a:r>
            <a:r>
              <a:rPr lang="en-US" altLang="zh-CN" sz="2400" b="0" dirty="0">
                <a:solidFill>
                  <a:schemeClr val="tx1"/>
                </a:solidFill>
                <a:ea typeface="宋体" panose="02010600030101010101" pitchFamily="2" charset="-122"/>
              </a:rPr>
              <a:t>= 0.522, 100000 shares.</a:t>
            </a:r>
          </a:p>
          <a:p>
            <a:pPr lvl="1">
              <a:lnSpc>
                <a:spcPct val="110000"/>
              </a:lnSpc>
            </a:pPr>
            <a:r>
              <a:rPr lang="en-US" altLang="zh-CN" dirty="0">
                <a:ea typeface="宋体" panose="02010600030101010101" pitchFamily="2" charset="-122"/>
              </a:rPr>
              <a:t>The hedge is assumed to be adjusted or rebalanced </a:t>
            </a:r>
            <a:r>
              <a:rPr lang="en-US" altLang="zh-CN" dirty="0" smtClean="0">
                <a:ea typeface="宋体" panose="02010600030101010101" pitchFamily="2" charset="-122"/>
              </a:rPr>
              <a:t>weekly</a:t>
            </a:r>
            <a:endParaRPr lang="en-US" altLang="zh-CN" dirty="0">
              <a:ea typeface="宋体" panose="02010600030101010101" pitchFamily="2" charset="-122"/>
            </a:endParaRPr>
          </a:p>
          <a:p>
            <a:pPr lvl="1">
              <a:lnSpc>
                <a:spcPct val="110000"/>
              </a:lnSpc>
            </a:pPr>
            <a:endParaRPr lang="en-US" altLang="zh-CN" dirty="0">
              <a:ea typeface="宋体" panose="02010600030101010101" pitchFamily="2" charset="-122"/>
            </a:endParaRPr>
          </a:p>
        </p:txBody>
      </p:sp>
    </p:spTree>
    <p:extLst>
      <p:ext uri="{BB962C8B-B14F-4D97-AF65-F5344CB8AC3E}">
        <p14:creationId xmlns:p14="http://schemas.microsoft.com/office/powerpoint/2010/main" val="12555223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18210" name="Group 2"/>
          <p:cNvGraphicFramePr>
            <a:graphicFrameLocks noGrp="1"/>
          </p:cNvGraphicFramePr>
          <p:nvPr/>
        </p:nvGraphicFramePr>
        <p:xfrm>
          <a:off x="1638300" y="1268413"/>
          <a:ext cx="8763000" cy="5029202"/>
        </p:xfrm>
        <a:graphic>
          <a:graphicData uri="http://schemas.openxmlformats.org/drawingml/2006/table">
            <a:tbl>
              <a:tblPr/>
              <a:tblGrid>
                <a:gridCol w="717550">
                  <a:extLst>
                    <a:ext uri="{9D8B030D-6E8A-4147-A177-3AD203B41FA5}">
                      <a16:colId xmlns:a16="http://schemas.microsoft.com/office/drawing/2014/main" val="647989004"/>
                    </a:ext>
                  </a:extLst>
                </a:gridCol>
                <a:gridCol w="1274763">
                  <a:extLst>
                    <a:ext uri="{9D8B030D-6E8A-4147-A177-3AD203B41FA5}">
                      <a16:colId xmlns:a16="http://schemas.microsoft.com/office/drawing/2014/main" val="1033269089"/>
                    </a:ext>
                  </a:extLst>
                </a:gridCol>
                <a:gridCol w="795337">
                  <a:extLst>
                    <a:ext uri="{9D8B030D-6E8A-4147-A177-3AD203B41FA5}">
                      <a16:colId xmlns:a16="http://schemas.microsoft.com/office/drawing/2014/main" val="1009228786"/>
                    </a:ext>
                  </a:extLst>
                </a:gridCol>
                <a:gridCol w="1274763">
                  <a:extLst>
                    <a:ext uri="{9D8B030D-6E8A-4147-A177-3AD203B41FA5}">
                      <a16:colId xmlns:a16="http://schemas.microsoft.com/office/drawing/2014/main" val="2565490834"/>
                    </a:ext>
                  </a:extLst>
                </a:gridCol>
                <a:gridCol w="1831975">
                  <a:extLst>
                    <a:ext uri="{9D8B030D-6E8A-4147-A177-3AD203B41FA5}">
                      <a16:colId xmlns:a16="http://schemas.microsoft.com/office/drawing/2014/main" val="1387852748"/>
                    </a:ext>
                  </a:extLst>
                </a:gridCol>
                <a:gridCol w="1912937">
                  <a:extLst>
                    <a:ext uri="{9D8B030D-6E8A-4147-A177-3AD203B41FA5}">
                      <a16:colId xmlns:a16="http://schemas.microsoft.com/office/drawing/2014/main" val="1164557836"/>
                    </a:ext>
                  </a:extLst>
                </a:gridCol>
                <a:gridCol w="955675">
                  <a:extLst>
                    <a:ext uri="{9D8B030D-6E8A-4147-A177-3AD203B41FA5}">
                      <a16:colId xmlns:a16="http://schemas.microsoft.com/office/drawing/2014/main" val="4178004672"/>
                    </a:ext>
                  </a:extLst>
                </a:gridCol>
              </a:tblGrid>
              <a:tr h="638175">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week</a:t>
                      </a:r>
                    </a:p>
                  </a:txBody>
                  <a:tcPr marL="92075" marR="92075" marT="46038" marB="46038" horzOverflow="overflow">
                    <a:lnL cap="flat">
                      <a:noFill/>
                    </a:lnL>
                    <a:lnR cap="flat">
                      <a:noFill/>
                    </a:lnR>
                    <a:lnT w="38100" cap="flat" cmpd="sng" algn="ctr">
                      <a:solidFill>
                        <a:schemeClr val="tx2"/>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Stock price</a:t>
                      </a:r>
                    </a:p>
                  </a:txBody>
                  <a:tcPr marL="92075" marR="92075" marT="46038" marB="46038" horzOverflow="overflow">
                    <a:lnL cap="flat">
                      <a:noFill/>
                    </a:lnL>
                    <a:lnR cap="flat">
                      <a:noFill/>
                    </a:lnR>
                    <a:lnT w="38100" cap="flat" cmpd="sng" algn="ctr">
                      <a:solidFill>
                        <a:schemeClr val="tx2"/>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Delta</a:t>
                      </a:r>
                    </a:p>
                  </a:txBody>
                  <a:tcPr marL="92075" marR="92075" marT="46038" marB="46038" horzOverflow="overflow">
                    <a:lnL cap="flat">
                      <a:noFill/>
                    </a:lnL>
                    <a:lnR cap="flat">
                      <a:noFill/>
                    </a:lnR>
                    <a:lnT w="38100" cap="flat" cmpd="sng" algn="ctr">
                      <a:solidFill>
                        <a:schemeClr val="tx2"/>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Shares purchased</a:t>
                      </a:r>
                    </a:p>
                  </a:txBody>
                  <a:tcPr marL="92075" marR="92075" marT="46038" marB="46038" horzOverflow="overflow">
                    <a:lnL cap="flat">
                      <a:noFill/>
                    </a:lnL>
                    <a:lnR cap="flat">
                      <a:noFill/>
                    </a:lnR>
                    <a:lnT w="38100" cap="flat" cmpd="sng" algn="ctr">
                      <a:solidFill>
                        <a:schemeClr val="tx2"/>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Cost of shares purchased</a:t>
                      </a:r>
                    </a:p>
                  </a:txBody>
                  <a:tcPr marL="92075" marR="92075" marT="46038" marB="46038" horzOverflow="overflow">
                    <a:lnL cap="flat">
                      <a:noFill/>
                    </a:lnL>
                    <a:lnR cap="flat">
                      <a:noFill/>
                    </a:lnR>
                    <a:lnT w="38100" cap="flat" cmpd="sng" algn="ctr">
                      <a:solidFill>
                        <a:schemeClr val="tx2"/>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Cumulative cost(incl.interest)</a:t>
                      </a:r>
                    </a:p>
                  </a:txBody>
                  <a:tcPr marL="92075" marR="92075" marT="46038" marB="46038" horzOverflow="overflow">
                    <a:lnL cap="flat">
                      <a:noFill/>
                    </a:lnL>
                    <a:lnR cap="flat">
                      <a:noFill/>
                    </a:lnR>
                    <a:lnT w="38100" cap="flat" cmpd="sng" algn="ctr">
                      <a:solidFill>
                        <a:schemeClr val="tx2"/>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1"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interest</a:t>
                      </a:r>
                    </a:p>
                  </a:txBody>
                  <a:tcPr marL="92075" marR="92075" marT="46038" marB="46038" horzOverflow="overflow">
                    <a:lnL cap="flat">
                      <a:noFill/>
                    </a:lnL>
                    <a:lnR cap="flat">
                      <a:noFill/>
                    </a:lnR>
                    <a:lnT w="38100" cap="flat" cmpd="sng" algn="ctr">
                      <a:solidFill>
                        <a:schemeClr val="tx2"/>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336752380"/>
                  </a:ext>
                </a:extLst>
              </a:tr>
              <a:tr h="355600">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0</a:t>
                      </a:r>
                    </a:p>
                  </a:txBody>
                  <a:tcPr marL="92075" marR="92075" marT="46038" marB="46038" horzOverflow="overflow">
                    <a:lnL cap="flat">
                      <a:noFill/>
                    </a:lnL>
                    <a:lnR cap="flat">
                      <a:noFill/>
                    </a:lnR>
                    <a:lnT w="12700"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49</a:t>
                      </a:r>
                    </a:p>
                  </a:txBody>
                  <a:tcPr marL="92075" marR="92075" marT="46038" marB="46038" horzOverflow="overflow">
                    <a:lnL cap="flat">
                      <a:noFill/>
                    </a:lnL>
                    <a:lnR cap="flat">
                      <a:noFill/>
                    </a:lnR>
                    <a:lnT w="12700"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0.522</a:t>
                      </a:r>
                    </a:p>
                  </a:txBody>
                  <a:tcPr marL="92075" marR="92075" marT="46038" marB="46038" horzOverflow="overflow">
                    <a:lnL cap="flat">
                      <a:noFill/>
                    </a:lnL>
                    <a:lnR cap="flat">
                      <a:noFill/>
                    </a:lnR>
                    <a:lnT w="12700"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52,200</a:t>
                      </a:r>
                    </a:p>
                  </a:txBody>
                  <a:tcPr marL="92075" marR="92075" marT="46038" marB="46038" horzOverflow="overflow">
                    <a:lnL cap="flat">
                      <a:noFill/>
                    </a:lnL>
                    <a:lnR cap="flat">
                      <a:noFill/>
                    </a:lnR>
                    <a:lnT w="12700"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2,557.8</a:t>
                      </a:r>
                    </a:p>
                  </a:txBody>
                  <a:tcPr marL="92075" marR="92075" marT="46038" marB="46038" horzOverflow="overflow">
                    <a:lnL cap="flat">
                      <a:noFill/>
                    </a:lnL>
                    <a:lnR cap="flat">
                      <a:noFill/>
                    </a:lnR>
                    <a:lnT w="12700"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2,557.8</a:t>
                      </a:r>
                    </a:p>
                  </a:txBody>
                  <a:tcPr marL="92075" marR="92075" marT="46038" marB="46038" horzOverflow="overflow">
                    <a:lnL cap="flat">
                      <a:noFill/>
                    </a:lnL>
                    <a:lnR cap="flat">
                      <a:noFill/>
                    </a:lnR>
                    <a:lnT w="12700"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2.5</a:t>
                      </a:r>
                    </a:p>
                  </a:txBody>
                  <a:tcPr marL="92075" marR="92075" marT="46038" marB="46038" horzOverflow="overflow">
                    <a:lnL cap="flat">
                      <a:noFill/>
                    </a:lnL>
                    <a:lnR cap="flat">
                      <a:noFill/>
                    </a:lnR>
                    <a:lnT w="12700" cap="flat" cmpd="sng" algn="ctr">
                      <a:solidFill>
                        <a:schemeClr val="tx1"/>
                      </a:solidFill>
                      <a:prstDash val="solid"/>
                      <a:round/>
                      <a:headEnd type="none" w="sm" len="sm"/>
                      <a:tailEnd type="none" w="sm" len="sm"/>
                    </a:lnT>
                    <a:lnB cap="flat">
                      <a:noFill/>
                    </a:lnB>
                    <a:lnTlToBr>
                      <a:noFill/>
                    </a:lnTlToBr>
                    <a:lnBlToTr>
                      <a:noFill/>
                    </a:lnBlToTr>
                    <a:noFill/>
                  </a:tcPr>
                </a:tc>
                <a:extLst>
                  <a:ext uri="{0D108BD9-81ED-4DB2-BD59-A6C34878D82A}">
                    <a16:rowId xmlns:a16="http://schemas.microsoft.com/office/drawing/2014/main" val="206471793"/>
                  </a:ext>
                </a:extLst>
              </a:tr>
              <a:tr h="412750">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1</a:t>
                      </a:r>
                    </a:p>
                  </a:txBody>
                  <a:tcPr marL="92075" marR="92075" marT="46038" marB="46038" horzOverflow="overflow">
                    <a:lnL cap="flat">
                      <a:noFill/>
                    </a:lnL>
                    <a:lnR cap="flat">
                      <a:noFill/>
                    </a:lnR>
                    <a:lnT cap="flat">
                      <a:noFill/>
                    </a:lnT>
                    <a:lnB cap="flat">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48 </a:t>
                      </a:r>
                      <a:r>
                        <a:rPr kumimoji="1" lang="zh-CN"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1/8</a:t>
                      </a:r>
                      <a:endParaRPr kumimoji="1" lang="en-US" altLang="zh-CN"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marL="92075" marR="92075" marT="46038" marB="46038" horzOverflow="overflow">
                    <a:lnL cap="flat">
                      <a:noFill/>
                    </a:lnL>
                    <a:lnR cap="flat">
                      <a:noFill/>
                    </a:lnR>
                    <a:lnT cap="flat">
                      <a:noFill/>
                    </a:lnT>
                    <a:lnB cap="flat">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0.458</a:t>
                      </a:r>
                    </a:p>
                  </a:txBody>
                  <a:tcPr marL="92075" marR="92075" marT="46038" marB="46038" horzOverflow="overflow">
                    <a:lnL cap="flat">
                      <a:noFill/>
                    </a:lnL>
                    <a:lnR cap="flat">
                      <a:noFill/>
                    </a:lnR>
                    <a:lnT cap="flat">
                      <a:noFill/>
                    </a:lnT>
                    <a:lnB cap="flat">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(6,400)</a:t>
                      </a:r>
                    </a:p>
                  </a:txBody>
                  <a:tcPr marL="92075" marR="92075" marT="46038" marB="46038" horzOverflow="overflow">
                    <a:lnL cap="flat">
                      <a:noFill/>
                    </a:lnL>
                    <a:lnR cap="flat">
                      <a:noFill/>
                    </a:lnR>
                    <a:lnT cap="flat">
                      <a:noFill/>
                    </a:lnT>
                    <a:lnB cap="flat">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(308.0)</a:t>
                      </a:r>
                    </a:p>
                  </a:txBody>
                  <a:tcPr marL="92075" marR="92075" marT="46038" marB="46038" horzOverflow="overflow">
                    <a:lnL cap="flat">
                      <a:noFill/>
                    </a:lnL>
                    <a:lnR cap="flat">
                      <a:noFill/>
                    </a:lnR>
                    <a:lnT cap="flat">
                      <a:noFill/>
                    </a:lnT>
                    <a:lnB cap="flat">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2,252.3</a:t>
                      </a:r>
                    </a:p>
                  </a:txBody>
                  <a:tcPr marL="92075" marR="92075" marT="46038" marB="46038" horzOverflow="overflow">
                    <a:lnL cap="flat">
                      <a:noFill/>
                    </a:lnL>
                    <a:lnR cap="flat">
                      <a:noFill/>
                    </a:lnR>
                    <a:lnT cap="flat">
                      <a:noFill/>
                    </a:lnT>
                    <a:lnB cap="flat">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2.2</a:t>
                      </a:r>
                    </a:p>
                  </a:txBody>
                  <a:tcPr marL="92075" marR="92075" marT="46038" marB="46038"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404469114"/>
                  </a:ext>
                </a:extLst>
              </a:tr>
              <a:tr h="481013">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3</a:t>
                      </a:r>
                    </a:p>
                  </a:txBody>
                  <a:tcPr marL="92075" marR="92075" marT="46038" marB="46038" horzOverflow="overflow">
                    <a:lnL cap="flat">
                      <a:noFill/>
                    </a:lnL>
                    <a:lnR cap="flat">
                      <a:noFill/>
                    </a:lnR>
                    <a:lnT cap="flat">
                      <a:noFill/>
                    </a:lnT>
                    <a:lnB cap="flat">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47 </a:t>
                      </a:r>
                      <a:r>
                        <a:rPr kumimoji="1" lang="zh-CN"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3/8</a:t>
                      </a:r>
                    </a:p>
                  </a:txBody>
                  <a:tcPr marL="92075" marR="92075" marT="46038" marB="46038" horzOverflow="overflow">
                    <a:lnL cap="flat">
                      <a:noFill/>
                    </a:lnL>
                    <a:lnR cap="flat">
                      <a:noFill/>
                    </a:lnR>
                    <a:lnT cap="flat">
                      <a:noFill/>
                    </a:lnT>
                    <a:lnB cap="flat">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0.400</a:t>
                      </a:r>
                    </a:p>
                  </a:txBody>
                  <a:tcPr marL="92075" marR="92075" marT="46038" marB="46038" horzOverflow="overflow">
                    <a:lnL cap="flat">
                      <a:noFill/>
                    </a:lnL>
                    <a:lnR cap="flat">
                      <a:noFill/>
                    </a:lnR>
                    <a:lnT cap="flat">
                      <a:noFill/>
                    </a:lnT>
                    <a:lnB cap="flat">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(5,800)</a:t>
                      </a:r>
                    </a:p>
                  </a:txBody>
                  <a:tcPr marL="92075" marR="92075" marT="46038" marB="46038" horzOverflow="overflow">
                    <a:lnL cap="flat">
                      <a:noFill/>
                    </a:lnL>
                    <a:lnR cap="flat">
                      <a:noFill/>
                    </a:lnR>
                    <a:lnT cap="flat">
                      <a:noFill/>
                    </a:lnT>
                    <a:lnB cap="flat">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(274.8)</a:t>
                      </a:r>
                    </a:p>
                  </a:txBody>
                  <a:tcPr marL="92075" marR="92075" marT="46038" marB="46038" horzOverflow="overflow">
                    <a:lnL cap="flat">
                      <a:noFill/>
                    </a:lnL>
                    <a:lnR cap="flat">
                      <a:noFill/>
                    </a:lnR>
                    <a:lnT cap="flat">
                      <a:noFill/>
                    </a:lnT>
                    <a:lnB cap="flat">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1,979.7</a:t>
                      </a:r>
                    </a:p>
                  </a:txBody>
                  <a:tcPr marL="92075" marR="92075" marT="46038" marB="46038" horzOverflow="overflow">
                    <a:lnL cap="flat">
                      <a:noFill/>
                    </a:lnL>
                    <a:lnR cap="flat">
                      <a:noFill/>
                    </a:lnR>
                    <a:lnT cap="flat">
                      <a:noFill/>
                    </a:lnT>
                    <a:lnB cap="flat">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1.9</a:t>
                      </a:r>
                    </a:p>
                  </a:txBody>
                  <a:tcPr marL="92075" marR="92075" marT="46038" marB="46038"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216677541"/>
                  </a:ext>
                </a:extLst>
              </a:tr>
              <a:tr h="411163">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4</a:t>
                      </a:r>
                    </a:p>
                  </a:txBody>
                  <a:tcPr marL="92075" marR="92075" marT="46038" marB="46038" horzOverflow="overflow">
                    <a:lnL cap="flat">
                      <a:noFill/>
                    </a:lnL>
                    <a:lnR cap="flat">
                      <a:noFill/>
                    </a:lnR>
                    <a:lnT cap="flat">
                      <a:noFill/>
                    </a:lnT>
                    <a:lnB cap="flat">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50 </a:t>
                      </a:r>
                      <a:r>
                        <a:rPr kumimoji="1" lang="zh-CN"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1/4</a:t>
                      </a:r>
                    </a:p>
                  </a:txBody>
                  <a:tcPr marL="92075" marR="92075" marT="46038" marB="46038" horzOverflow="overflow">
                    <a:lnL cap="flat">
                      <a:noFill/>
                    </a:lnL>
                    <a:lnR cap="flat">
                      <a:noFill/>
                    </a:lnR>
                    <a:lnT cap="flat">
                      <a:noFill/>
                    </a:lnT>
                    <a:lnB cap="flat">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0.596</a:t>
                      </a:r>
                    </a:p>
                  </a:txBody>
                  <a:tcPr marL="92075" marR="92075" marT="46038" marB="46038" horzOverflow="overflow">
                    <a:lnL cap="flat">
                      <a:noFill/>
                    </a:lnL>
                    <a:lnR cap="flat">
                      <a:noFill/>
                    </a:lnR>
                    <a:lnT cap="flat">
                      <a:noFill/>
                    </a:lnT>
                    <a:lnB cap="flat">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19,600</a:t>
                      </a:r>
                    </a:p>
                  </a:txBody>
                  <a:tcPr marL="92075" marR="92075" marT="46038" marB="46038" horzOverflow="overflow">
                    <a:lnL cap="flat">
                      <a:noFill/>
                    </a:lnL>
                    <a:lnR cap="flat">
                      <a:noFill/>
                    </a:lnR>
                    <a:lnT cap="flat">
                      <a:noFill/>
                    </a:lnT>
                    <a:lnB cap="flat">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984.9</a:t>
                      </a:r>
                    </a:p>
                  </a:txBody>
                  <a:tcPr marL="92075" marR="92075" marT="46038" marB="46038" horzOverflow="overflow">
                    <a:lnL cap="flat">
                      <a:noFill/>
                    </a:lnL>
                    <a:lnR cap="flat">
                      <a:noFill/>
                    </a:lnR>
                    <a:lnT cap="flat">
                      <a:noFill/>
                    </a:lnT>
                    <a:lnB cap="flat">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2,966.5</a:t>
                      </a:r>
                    </a:p>
                  </a:txBody>
                  <a:tcPr marL="92075" marR="92075" marT="46038" marB="46038" horzOverflow="overflow">
                    <a:lnL cap="flat">
                      <a:noFill/>
                    </a:lnL>
                    <a:lnR cap="flat">
                      <a:noFill/>
                    </a:lnR>
                    <a:lnT cap="flat">
                      <a:noFill/>
                    </a:lnT>
                    <a:lnB cap="flat">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2.9</a:t>
                      </a:r>
                    </a:p>
                  </a:txBody>
                  <a:tcPr marL="92075" marR="92075" marT="46038" marB="46038"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391972201"/>
                  </a:ext>
                </a:extLst>
              </a:tr>
              <a:tr h="412750">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5</a:t>
                      </a:r>
                    </a:p>
                  </a:txBody>
                  <a:tcPr marL="92075" marR="92075" marT="46038" marB="46038" horzOverflow="overflow">
                    <a:lnL cap="flat">
                      <a:noFill/>
                    </a:lnL>
                    <a:lnR cap="flat">
                      <a:noFill/>
                    </a:lnR>
                    <a:lnT cap="flat">
                      <a:noFill/>
                    </a:lnT>
                    <a:lnB cap="flat">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51 </a:t>
                      </a:r>
                      <a:r>
                        <a:rPr kumimoji="1" lang="zh-CN"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3/4</a:t>
                      </a:r>
                    </a:p>
                  </a:txBody>
                  <a:tcPr marL="92075" marR="92075" marT="46038" marB="46038" horzOverflow="overflow">
                    <a:lnL cap="flat">
                      <a:noFill/>
                    </a:lnL>
                    <a:lnR cap="flat">
                      <a:noFill/>
                    </a:lnR>
                    <a:lnT cap="flat">
                      <a:noFill/>
                    </a:lnT>
                    <a:lnB cap="flat">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0.693</a:t>
                      </a:r>
                    </a:p>
                  </a:txBody>
                  <a:tcPr marL="92075" marR="92075" marT="46038" marB="46038" horzOverflow="overflow">
                    <a:lnL cap="flat">
                      <a:noFill/>
                    </a:lnL>
                    <a:lnR cap="flat">
                      <a:noFill/>
                    </a:lnR>
                    <a:lnT cap="flat">
                      <a:noFill/>
                    </a:lnT>
                    <a:lnB cap="flat">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9,700</a:t>
                      </a:r>
                    </a:p>
                  </a:txBody>
                  <a:tcPr marL="92075" marR="92075" marT="46038" marB="46038" horzOverflow="overflow">
                    <a:lnL cap="flat">
                      <a:noFill/>
                    </a:lnL>
                    <a:lnR cap="flat">
                      <a:noFill/>
                    </a:lnR>
                    <a:lnT cap="flat">
                      <a:noFill/>
                    </a:lnT>
                    <a:lnB cap="flat">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502.0</a:t>
                      </a:r>
                    </a:p>
                  </a:txBody>
                  <a:tcPr marL="92075" marR="92075" marT="46038" marB="46038" horzOverflow="overflow">
                    <a:lnL cap="flat">
                      <a:noFill/>
                    </a:lnL>
                    <a:lnR cap="flat">
                      <a:noFill/>
                    </a:lnR>
                    <a:lnT cap="flat">
                      <a:noFill/>
                    </a:lnT>
                    <a:lnB cap="flat">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3,471.3</a:t>
                      </a:r>
                    </a:p>
                  </a:txBody>
                  <a:tcPr marL="92075" marR="92075" marT="46038" marB="46038" horzOverflow="overflow">
                    <a:lnL cap="flat">
                      <a:noFill/>
                    </a:lnL>
                    <a:lnR cap="flat">
                      <a:noFill/>
                    </a:lnR>
                    <a:lnT cap="flat">
                      <a:noFill/>
                    </a:lnT>
                    <a:lnB cap="flat">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3.3</a:t>
                      </a:r>
                    </a:p>
                  </a:txBody>
                  <a:tcPr marL="92075" marR="92075" marT="46038" marB="46038"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408841410"/>
                  </a:ext>
                </a:extLst>
              </a:tr>
              <a:tr h="412750">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panose="02020603050405020304" pitchFamily="18" charset="0"/>
                          <a:ea typeface="宋体" panose="02010600030101010101" pitchFamily="2" charset="-122"/>
                        </a:rPr>
                        <a:t>…</a:t>
                      </a:r>
                      <a:endPar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marL="92075" marR="92075" marT="46038" marB="46038" horzOverflow="overflow">
                    <a:lnL cap="flat">
                      <a:noFill/>
                    </a:lnL>
                    <a:lnR cap="flat">
                      <a:noFill/>
                    </a:lnR>
                    <a:lnT cap="flat">
                      <a:noFill/>
                    </a:lnT>
                    <a:lnB>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panose="02020603050405020304" pitchFamily="18" charset="0"/>
                          <a:ea typeface="宋体" panose="02010600030101010101" pitchFamily="2" charset="-122"/>
                        </a:rPr>
                        <a:t>…</a:t>
                      </a:r>
                      <a:endPar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marL="92075" marR="92075" marT="46038" marB="46038" horzOverflow="overflow">
                    <a:lnL cap="flat">
                      <a:noFill/>
                    </a:lnL>
                    <a:lnR cap="flat">
                      <a:noFill/>
                    </a:lnR>
                    <a:lnT cap="flat">
                      <a:noFill/>
                    </a:lnT>
                    <a:lnB>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panose="02020603050405020304" pitchFamily="18" charset="0"/>
                          <a:ea typeface="宋体" panose="02010600030101010101" pitchFamily="2" charset="-122"/>
                        </a:rPr>
                        <a:t>…</a:t>
                      </a:r>
                      <a:endPar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marL="92075" marR="92075" marT="46038" marB="46038" horzOverflow="overflow">
                    <a:lnL cap="flat">
                      <a:noFill/>
                    </a:lnL>
                    <a:lnR cap="flat">
                      <a:noFill/>
                    </a:lnR>
                    <a:lnT cap="flat">
                      <a:noFill/>
                    </a:lnT>
                    <a:lnB>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panose="02020603050405020304" pitchFamily="18" charset="0"/>
                          <a:ea typeface="宋体" panose="02010600030101010101" pitchFamily="2" charset="-122"/>
                        </a:rPr>
                        <a:t>…</a:t>
                      </a:r>
                      <a:endPar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marL="92075" marR="92075" marT="46038" marB="46038" horzOverflow="overflow">
                    <a:lnL cap="flat">
                      <a:noFill/>
                    </a:lnL>
                    <a:lnR cap="flat">
                      <a:noFill/>
                    </a:lnR>
                    <a:lnT cap="flat">
                      <a:noFill/>
                    </a:lnT>
                    <a:lnB>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panose="02020603050405020304" pitchFamily="18" charset="0"/>
                          <a:ea typeface="宋体" panose="02010600030101010101" pitchFamily="2" charset="-122"/>
                        </a:rPr>
                        <a:t>…</a:t>
                      </a:r>
                      <a:endPar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marL="92075" marR="92075" marT="46038" marB="46038" horzOverflow="overflow">
                    <a:lnL cap="flat">
                      <a:noFill/>
                    </a:lnL>
                    <a:lnR cap="flat">
                      <a:noFill/>
                    </a:lnR>
                    <a:lnT cap="flat">
                      <a:noFill/>
                    </a:lnT>
                    <a:lnB>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panose="02020603050405020304" pitchFamily="18" charset="0"/>
                          <a:ea typeface="宋体" panose="02010600030101010101" pitchFamily="2" charset="-122"/>
                        </a:rPr>
                        <a:t>…</a:t>
                      </a:r>
                      <a:endPar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marL="92075" marR="92075" marT="46038" marB="46038" horzOverflow="overflow">
                    <a:lnL cap="flat">
                      <a:noFill/>
                    </a:lnL>
                    <a:lnR cap="flat">
                      <a:noFill/>
                    </a:lnR>
                    <a:lnT cap="flat">
                      <a:noFill/>
                    </a:lnT>
                    <a:lnB>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panose="02020603050405020304" pitchFamily="18" charset="0"/>
                          <a:ea typeface="宋体" panose="02010600030101010101" pitchFamily="2" charset="-122"/>
                        </a:rPr>
                        <a:t>…</a:t>
                      </a:r>
                      <a:endPar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marL="92075" marR="92075" marT="46038" marB="46038"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3310109370"/>
                  </a:ext>
                </a:extLst>
              </a:tr>
              <a:tr h="412750">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9</a:t>
                      </a:r>
                    </a:p>
                  </a:txBody>
                  <a:tcPr marL="92075" marR="92075" marT="46038" marB="46038" horzOverflow="overflow">
                    <a:lnL cap="flat">
                      <a:noFill/>
                    </a:lnL>
                    <a:lnR cap="flat">
                      <a:noFill/>
                    </a:lnR>
                    <a:lnT>
                      <a:noFill/>
                    </a:lnT>
                    <a:lnB cap="flat">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53</a:t>
                      </a:r>
                    </a:p>
                  </a:txBody>
                  <a:tcPr marL="92075" marR="92075" marT="46038" marB="46038" horzOverflow="overflow">
                    <a:lnL cap="flat">
                      <a:noFill/>
                    </a:lnL>
                    <a:lnR cap="flat">
                      <a:noFill/>
                    </a:lnR>
                    <a:lnT>
                      <a:noFill/>
                    </a:lnT>
                    <a:lnB cap="flat">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0.771</a:t>
                      </a:r>
                    </a:p>
                  </a:txBody>
                  <a:tcPr marL="92075" marR="92075" marT="46038" marB="46038" horzOverflow="overflow">
                    <a:lnL cap="flat">
                      <a:noFill/>
                    </a:lnL>
                    <a:lnR cap="flat">
                      <a:noFill/>
                    </a:lnR>
                    <a:lnT>
                      <a:noFill/>
                    </a:lnT>
                    <a:lnB cap="flat">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(300)</a:t>
                      </a:r>
                    </a:p>
                  </a:txBody>
                  <a:tcPr marL="92075" marR="92075" marT="46038" marB="46038" horzOverflow="overflow">
                    <a:lnL cap="flat">
                      <a:noFill/>
                    </a:lnL>
                    <a:lnR cap="flat">
                      <a:noFill/>
                    </a:lnR>
                    <a:lnT>
                      <a:noFill/>
                    </a:lnT>
                    <a:lnB cap="flat">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(15.9)</a:t>
                      </a:r>
                    </a:p>
                  </a:txBody>
                  <a:tcPr marL="92075" marR="92075" marT="46038" marB="46038" horzOverflow="overflow">
                    <a:lnL cap="flat">
                      <a:noFill/>
                    </a:lnL>
                    <a:lnR cap="flat">
                      <a:noFill/>
                    </a:lnR>
                    <a:lnT>
                      <a:noFill/>
                    </a:lnT>
                    <a:lnB cap="flat">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3,892.8</a:t>
                      </a:r>
                    </a:p>
                  </a:txBody>
                  <a:tcPr marL="92075" marR="92075" marT="46038" marB="46038" horzOverflow="overflow">
                    <a:lnL cap="flat">
                      <a:noFill/>
                    </a:lnL>
                    <a:lnR cap="flat">
                      <a:noFill/>
                    </a:lnR>
                    <a:lnT>
                      <a:noFill/>
                    </a:lnT>
                    <a:lnB cap="flat">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3.7</a:t>
                      </a:r>
                    </a:p>
                  </a:txBody>
                  <a:tcPr marL="92075" marR="92075" marT="46038" marB="46038"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4183646185"/>
                  </a:ext>
                </a:extLst>
              </a:tr>
              <a:tr h="352425">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panose="02020603050405020304" pitchFamily="18" charset="0"/>
                          <a:ea typeface="宋体" panose="02010600030101010101" pitchFamily="2" charset="-122"/>
                        </a:rPr>
                        <a:t>…</a:t>
                      </a:r>
                      <a:endPar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marL="92075" marR="92075" marT="46038" marB="46038" horzOverflow="overflow">
                    <a:lnL cap="flat">
                      <a:noFill/>
                    </a:lnL>
                    <a:lnR cap="flat">
                      <a:noFill/>
                    </a:lnR>
                    <a:lnT cap="flat">
                      <a:noFill/>
                    </a:lnT>
                    <a:lnB cap="flat">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panose="02020603050405020304" pitchFamily="18" charset="0"/>
                          <a:ea typeface="宋体" panose="02010600030101010101" pitchFamily="2" charset="-122"/>
                        </a:rPr>
                        <a:t>…</a:t>
                      </a:r>
                      <a:endPar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marL="92075" marR="92075" marT="46038" marB="46038" horzOverflow="overflow">
                    <a:lnL cap="flat">
                      <a:noFill/>
                    </a:lnL>
                    <a:lnR cap="flat">
                      <a:noFill/>
                    </a:lnR>
                    <a:lnT cap="flat">
                      <a:noFill/>
                    </a:lnT>
                    <a:lnB cap="flat">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panose="02020603050405020304" pitchFamily="18" charset="0"/>
                          <a:ea typeface="宋体" panose="02010600030101010101" pitchFamily="2" charset="-122"/>
                        </a:rPr>
                        <a:t>…</a:t>
                      </a:r>
                      <a:endPar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marL="92075" marR="92075" marT="46038" marB="46038" horzOverflow="overflow">
                    <a:lnL cap="flat">
                      <a:noFill/>
                    </a:lnL>
                    <a:lnR cap="flat">
                      <a:noFill/>
                    </a:lnR>
                    <a:lnT cap="flat">
                      <a:noFill/>
                    </a:lnT>
                    <a:lnB cap="flat">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panose="02020603050405020304" pitchFamily="18" charset="0"/>
                          <a:ea typeface="宋体" panose="02010600030101010101" pitchFamily="2" charset="-122"/>
                        </a:rPr>
                        <a:t>…</a:t>
                      </a:r>
                      <a:endPar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marL="92075" marR="92075" marT="46038" marB="46038" horzOverflow="overflow">
                    <a:lnL cap="flat">
                      <a:noFill/>
                    </a:lnL>
                    <a:lnR cap="flat">
                      <a:noFill/>
                    </a:lnR>
                    <a:lnT cap="flat">
                      <a:noFill/>
                    </a:lnT>
                    <a:lnB cap="flat">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panose="02020603050405020304" pitchFamily="18" charset="0"/>
                          <a:ea typeface="宋体" panose="02010600030101010101" pitchFamily="2" charset="-122"/>
                        </a:rPr>
                        <a:t>…</a:t>
                      </a:r>
                      <a:endPar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marL="92075" marR="92075" marT="46038" marB="46038" horzOverflow="overflow">
                    <a:lnL cap="flat">
                      <a:noFill/>
                    </a:lnL>
                    <a:lnR cap="flat">
                      <a:noFill/>
                    </a:lnR>
                    <a:lnT cap="flat">
                      <a:noFill/>
                    </a:lnT>
                    <a:lnB cap="flat">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panose="02020603050405020304" pitchFamily="18" charset="0"/>
                          <a:ea typeface="宋体" panose="02010600030101010101" pitchFamily="2" charset="-122"/>
                        </a:rPr>
                        <a:t>…</a:t>
                      </a:r>
                      <a:endPar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marL="92075" marR="92075" marT="46038" marB="46038" horzOverflow="overflow">
                    <a:lnL cap="flat">
                      <a:noFill/>
                    </a:lnL>
                    <a:lnR cap="flat">
                      <a:noFill/>
                    </a:lnR>
                    <a:lnT cap="flat">
                      <a:noFill/>
                    </a:lnT>
                    <a:lnB cap="flat">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panose="02020603050405020304" pitchFamily="18" charset="0"/>
                          <a:ea typeface="宋体" panose="02010600030101010101" pitchFamily="2" charset="-122"/>
                        </a:rPr>
                        <a:t>…</a:t>
                      </a:r>
                      <a:endPar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marL="92075" marR="92075" marT="46038" marB="46038"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3121235673"/>
                  </a:ext>
                </a:extLst>
              </a:tr>
              <a:tr h="352425">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18</a:t>
                      </a:r>
                    </a:p>
                  </a:txBody>
                  <a:tcPr marL="92075" marR="92075" marT="46038" marB="46038" horzOverflow="overflow">
                    <a:lnL cap="flat">
                      <a:noFill/>
                    </a:lnL>
                    <a:lnR cap="flat">
                      <a:noFill/>
                    </a:lnR>
                    <a:lnT cap="flat">
                      <a:noFill/>
                    </a:lnT>
                    <a:lnB cap="flat">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54 </a:t>
                      </a:r>
                      <a:r>
                        <a:rPr kumimoji="1" lang="zh-CN"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5/8</a:t>
                      </a:r>
                    </a:p>
                  </a:txBody>
                  <a:tcPr marL="92075" marR="92075" marT="46038" marB="46038" horzOverflow="overflow">
                    <a:lnL cap="flat">
                      <a:noFill/>
                    </a:lnL>
                    <a:lnR cap="flat">
                      <a:noFill/>
                    </a:lnR>
                    <a:lnT cap="flat">
                      <a:noFill/>
                    </a:lnT>
                    <a:lnB cap="flat">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0.990</a:t>
                      </a:r>
                    </a:p>
                  </a:txBody>
                  <a:tcPr marL="92075" marR="92075" marT="46038" marB="46038" horzOverflow="overflow">
                    <a:lnL cap="flat">
                      <a:noFill/>
                    </a:lnL>
                    <a:lnR cap="flat">
                      <a:noFill/>
                    </a:lnR>
                    <a:lnT cap="flat">
                      <a:noFill/>
                    </a:lnT>
                    <a:lnB cap="flat">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1,200</a:t>
                      </a:r>
                    </a:p>
                  </a:txBody>
                  <a:tcPr marL="92075" marR="92075" marT="46038" marB="46038" horzOverflow="overflow">
                    <a:lnL cap="flat">
                      <a:noFill/>
                    </a:lnL>
                    <a:lnR cap="flat">
                      <a:noFill/>
                    </a:lnR>
                    <a:lnT cap="flat">
                      <a:noFill/>
                    </a:lnT>
                    <a:lnB cap="flat">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65.6</a:t>
                      </a:r>
                    </a:p>
                  </a:txBody>
                  <a:tcPr marL="92075" marR="92075" marT="46038" marB="46038" horzOverflow="overflow">
                    <a:lnL cap="flat">
                      <a:noFill/>
                    </a:lnL>
                    <a:lnR cap="flat">
                      <a:noFill/>
                    </a:lnR>
                    <a:lnT cap="flat">
                      <a:noFill/>
                    </a:lnT>
                    <a:lnB cap="flat">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5,197.5</a:t>
                      </a:r>
                    </a:p>
                  </a:txBody>
                  <a:tcPr marL="92075" marR="92075" marT="46038" marB="46038" horzOverflow="overflow">
                    <a:lnL cap="flat">
                      <a:noFill/>
                    </a:lnL>
                    <a:lnR cap="flat">
                      <a:noFill/>
                    </a:lnR>
                    <a:lnT cap="flat">
                      <a:noFill/>
                    </a:lnT>
                    <a:lnB cap="flat">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5.0</a:t>
                      </a:r>
                    </a:p>
                  </a:txBody>
                  <a:tcPr marL="92075" marR="92075" marT="46038" marB="46038"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796090261"/>
                  </a:ext>
                </a:extLst>
              </a:tr>
              <a:tr h="388938">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19</a:t>
                      </a:r>
                    </a:p>
                  </a:txBody>
                  <a:tcPr marL="92075" marR="92075" marT="46038" marB="46038" horzOverflow="overflow">
                    <a:lnL cap="flat">
                      <a:noFill/>
                    </a:lnL>
                    <a:lnR cap="flat">
                      <a:noFill/>
                    </a:lnR>
                    <a:lnT cap="flat">
                      <a:noFill/>
                    </a:lnT>
                    <a:lnB cap="flat">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55 </a:t>
                      </a:r>
                      <a:r>
                        <a:rPr kumimoji="1" lang="zh-CN"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7/8</a:t>
                      </a:r>
                    </a:p>
                  </a:txBody>
                  <a:tcPr marL="92075" marR="92075" marT="46038" marB="46038" horzOverflow="overflow">
                    <a:lnL cap="flat">
                      <a:noFill/>
                    </a:lnL>
                    <a:lnR cap="flat">
                      <a:noFill/>
                    </a:lnR>
                    <a:lnT cap="flat">
                      <a:noFill/>
                    </a:lnT>
                    <a:lnB cap="flat">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1.000</a:t>
                      </a:r>
                    </a:p>
                  </a:txBody>
                  <a:tcPr marL="92075" marR="92075" marT="46038" marB="46038" horzOverflow="overflow">
                    <a:lnL cap="flat">
                      <a:noFill/>
                    </a:lnL>
                    <a:lnR cap="flat">
                      <a:noFill/>
                    </a:lnR>
                    <a:lnT cap="flat">
                      <a:noFill/>
                    </a:lnT>
                    <a:lnB cap="flat">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1,000</a:t>
                      </a:r>
                    </a:p>
                  </a:txBody>
                  <a:tcPr marL="92075" marR="92075" marT="46038" marB="46038" horzOverflow="overflow">
                    <a:lnL cap="flat">
                      <a:noFill/>
                    </a:lnL>
                    <a:lnR cap="flat">
                      <a:noFill/>
                    </a:lnR>
                    <a:lnT cap="flat">
                      <a:noFill/>
                    </a:lnT>
                    <a:lnB cap="flat">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55.9</a:t>
                      </a:r>
                    </a:p>
                  </a:txBody>
                  <a:tcPr marL="92075" marR="92075" marT="46038" marB="46038" horzOverflow="overflow">
                    <a:lnL cap="flat">
                      <a:noFill/>
                    </a:lnL>
                    <a:lnR cap="flat">
                      <a:noFill/>
                    </a:lnR>
                    <a:lnT cap="flat">
                      <a:noFill/>
                    </a:lnT>
                    <a:lnB cap="flat">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5,258.3</a:t>
                      </a:r>
                    </a:p>
                  </a:txBody>
                  <a:tcPr marL="92075" marR="92075" marT="46038" marB="46038" horzOverflow="overflow">
                    <a:lnL cap="flat">
                      <a:noFill/>
                    </a:lnL>
                    <a:lnR cap="flat">
                      <a:noFill/>
                    </a:lnR>
                    <a:lnT cap="flat">
                      <a:noFill/>
                    </a:lnT>
                    <a:lnB cap="flat">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5.1</a:t>
                      </a:r>
                    </a:p>
                  </a:txBody>
                  <a:tcPr marL="92075" marR="92075" marT="46038" marB="46038"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2190801597"/>
                  </a:ext>
                </a:extLst>
              </a:tr>
              <a:tr h="398463">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20</a:t>
                      </a:r>
                    </a:p>
                  </a:txBody>
                  <a:tcPr marL="92075" marR="92075" marT="46038" marB="46038" horzOverflow="overflow">
                    <a:lnL cap="flat">
                      <a:noFill/>
                    </a:lnL>
                    <a:lnR cap="flat">
                      <a:noFill/>
                    </a:lnR>
                    <a:lnT cap="flat">
                      <a:noFill/>
                    </a:lnT>
                    <a:lnB w="38100" cap="flat" cmpd="sng" algn="ctr">
                      <a:solidFill>
                        <a:schemeClr val="tx2"/>
                      </a:solidFill>
                      <a:prstDash val="solid"/>
                      <a:round/>
                      <a:headEnd type="none" w="sm" len="sm"/>
                      <a:tailEnd type="none" w="sm" len="sm"/>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4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57 1/4</a:t>
                      </a:r>
                    </a:p>
                  </a:txBody>
                  <a:tcPr marL="92075" marR="92075" marT="46038" marB="46038" horzOverflow="overflow">
                    <a:lnL cap="flat">
                      <a:noFill/>
                    </a:lnL>
                    <a:lnR cap="flat">
                      <a:noFill/>
                    </a:lnR>
                    <a:lnT cap="flat">
                      <a:noFill/>
                    </a:lnT>
                    <a:lnB w="38100" cap="flat" cmpd="sng" algn="ctr">
                      <a:solidFill>
                        <a:schemeClr val="tx2"/>
                      </a:solidFill>
                      <a:prstDash val="solid"/>
                      <a:round/>
                      <a:headEnd type="none" w="sm" len="sm"/>
                      <a:tailEnd type="none" w="sm" len="sm"/>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1.000</a:t>
                      </a:r>
                    </a:p>
                  </a:txBody>
                  <a:tcPr marL="92075" marR="92075" marT="46038" marB="46038" horzOverflow="overflow">
                    <a:lnL cap="flat">
                      <a:noFill/>
                    </a:lnL>
                    <a:lnR cap="flat">
                      <a:noFill/>
                    </a:lnR>
                    <a:lnT cap="flat">
                      <a:noFill/>
                    </a:lnT>
                    <a:lnB w="38100" cap="flat" cmpd="sng" algn="ctr">
                      <a:solidFill>
                        <a:schemeClr val="tx2"/>
                      </a:solidFill>
                      <a:prstDash val="solid"/>
                      <a:round/>
                      <a:headEnd type="none" w="sm" len="sm"/>
                      <a:tailEnd type="none" w="sm" len="sm"/>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0</a:t>
                      </a:r>
                    </a:p>
                  </a:txBody>
                  <a:tcPr marL="92075" marR="92075" marT="46038" marB="46038" horzOverflow="overflow">
                    <a:lnL cap="flat">
                      <a:noFill/>
                    </a:lnL>
                    <a:lnR cap="flat">
                      <a:noFill/>
                    </a:lnR>
                    <a:lnT cap="flat">
                      <a:noFill/>
                    </a:lnT>
                    <a:lnB w="38100" cap="flat" cmpd="sng" algn="ctr">
                      <a:solidFill>
                        <a:schemeClr val="tx2"/>
                      </a:solidFill>
                      <a:prstDash val="solid"/>
                      <a:round/>
                      <a:headEnd type="none" w="sm" len="sm"/>
                      <a:tailEnd type="none" w="sm" len="sm"/>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0.0</a:t>
                      </a:r>
                    </a:p>
                  </a:txBody>
                  <a:tcPr marL="92075" marR="92075" marT="46038" marB="46038" horzOverflow="overflow">
                    <a:lnL cap="flat">
                      <a:noFill/>
                    </a:lnL>
                    <a:lnR cap="flat">
                      <a:noFill/>
                    </a:lnR>
                    <a:lnT cap="flat">
                      <a:noFill/>
                    </a:lnT>
                    <a:lnB w="38100" cap="flat" cmpd="sng" algn="ctr">
                      <a:solidFill>
                        <a:schemeClr val="tx2"/>
                      </a:solidFill>
                      <a:prstDash val="solid"/>
                      <a:round/>
                      <a:headEnd type="none" w="sm" len="sm"/>
                      <a:tailEnd type="none" w="sm" len="sm"/>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5,263.4</a:t>
                      </a:r>
                    </a:p>
                  </a:txBody>
                  <a:tcPr marL="92075" marR="92075" marT="46038" marB="46038" horzOverflow="overflow">
                    <a:lnL cap="flat">
                      <a:noFill/>
                    </a:lnL>
                    <a:lnR>
                      <a:noFill/>
                    </a:lnR>
                    <a:lnT cap="flat">
                      <a:noFill/>
                    </a:lnT>
                    <a:lnB w="38100" cap="flat" cmpd="sng" algn="ctr">
                      <a:solidFill>
                        <a:schemeClr val="tx2"/>
                      </a:solidFill>
                      <a:prstDash val="solid"/>
                      <a:round/>
                      <a:headEnd type="none" w="sm" len="sm"/>
                      <a:tailEnd type="none" w="sm" len="sm"/>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en-US" sz="1600" b="1"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marL="92075" marR="92075" marT="46038" marB="46038" horzOverflow="overflow">
                    <a:lnL>
                      <a:noFill/>
                    </a:lnL>
                    <a:lnR cap="flat">
                      <a:noFill/>
                    </a:lnR>
                    <a:lnT>
                      <a:noFill/>
                    </a:lnT>
                    <a:lnB w="38100" cap="flat" cmpd="sng" algn="ctr">
                      <a:solidFill>
                        <a:schemeClr val="tx2"/>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686001888"/>
                  </a:ext>
                </a:extLst>
              </a:tr>
            </a:tbl>
          </a:graphicData>
        </a:graphic>
      </p:graphicFrame>
      <p:sp>
        <p:nvSpPr>
          <p:cNvPr id="1118316" name="Text Box 108"/>
          <p:cNvSpPr txBox="1">
            <a:spLocks noChangeArrowheads="1"/>
          </p:cNvSpPr>
          <p:nvPr/>
        </p:nvSpPr>
        <p:spPr bwMode="auto">
          <a:xfrm>
            <a:off x="2717801" y="476250"/>
            <a:ext cx="7339013" cy="64135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fontAlgn="base" hangingPunct="0">
              <a:spcBef>
                <a:spcPct val="50000"/>
              </a:spcBef>
              <a:spcAft>
                <a:spcPct val="0"/>
              </a:spcAft>
            </a:pPr>
            <a:r>
              <a:rPr lang="en-US" altLang="zh-CN" sz="3600" b="1" i="1">
                <a:solidFill>
                  <a:srgbClr val="CC6600"/>
                </a:solidFill>
                <a:effectLst>
                  <a:outerShdw blurRad="38100" dist="38100" dir="2700000" algn="tl">
                    <a:srgbClr val="C0C0C0"/>
                  </a:outerShdw>
                </a:effectLst>
                <a:latin typeface="Times New Roman" panose="02020603050405020304" pitchFamily="18" charset="0"/>
                <a:ea typeface="宋体" panose="02010600030101010101" pitchFamily="2" charset="-122"/>
              </a:rPr>
              <a:t>Simulations (thousands of dollars)</a:t>
            </a:r>
          </a:p>
        </p:txBody>
      </p:sp>
      <p:sp>
        <p:nvSpPr>
          <p:cNvPr id="1118317" name="Rectangle 109"/>
          <p:cNvSpPr>
            <a:spLocks noChangeArrowheads="1"/>
          </p:cNvSpPr>
          <p:nvPr/>
        </p:nvSpPr>
        <p:spPr bwMode="auto">
          <a:xfrm>
            <a:off x="1631951" y="2565401"/>
            <a:ext cx="8640763" cy="1200971"/>
          </a:xfrm>
          <a:prstGeom prst="rect">
            <a:avLst/>
          </a:prstGeom>
          <a:solidFill>
            <a:srgbClr val="1C05C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fontAlgn="base" hangingPunct="0">
              <a:spcBef>
                <a:spcPct val="0"/>
              </a:spcBef>
              <a:spcAft>
                <a:spcPct val="0"/>
              </a:spcAft>
            </a:pPr>
            <a:r>
              <a:rPr lang="en-US" altLang="zh-CN" sz="2400" b="1">
                <a:solidFill>
                  <a:srgbClr val="F9F418"/>
                </a:solidFill>
                <a:latin typeface="Times New Roman" panose="02020603050405020304" pitchFamily="18" charset="0"/>
                <a:ea typeface="宋体" panose="02010600030101010101" pitchFamily="2" charset="-122"/>
              </a:rPr>
              <a:t>The total cost writing the option and hedging it is </a:t>
            </a:r>
          </a:p>
          <a:p>
            <a:pPr eaLnBrk="0" fontAlgn="base" hangingPunct="0">
              <a:spcBef>
                <a:spcPct val="0"/>
              </a:spcBef>
              <a:spcAft>
                <a:spcPct val="0"/>
              </a:spcAft>
            </a:pPr>
            <a:r>
              <a:rPr lang="en-US" altLang="zh-CN" sz="2400" b="1">
                <a:solidFill>
                  <a:srgbClr val="F9F418"/>
                </a:solidFill>
                <a:latin typeface="Times New Roman" panose="02020603050405020304" pitchFamily="18" charset="0"/>
                <a:ea typeface="宋体" panose="02010600030101010101" pitchFamily="2" charset="-122"/>
              </a:rPr>
              <a:t>5,263,400 - 5,000,000 = $263,400. Compare it to the</a:t>
            </a:r>
          </a:p>
          <a:p>
            <a:pPr eaLnBrk="0" fontAlgn="base" hangingPunct="0">
              <a:spcBef>
                <a:spcPct val="0"/>
              </a:spcBef>
              <a:spcAft>
                <a:spcPct val="0"/>
              </a:spcAft>
            </a:pPr>
            <a:r>
              <a:rPr lang="en-US" altLang="zh-CN" sz="2400" b="1">
                <a:solidFill>
                  <a:srgbClr val="F9F418"/>
                </a:solidFill>
                <a:latin typeface="Times New Roman" panose="02020603050405020304" pitchFamily="18" charset="0"/>
                <a:ea typeface="宋体" panose="02010600030101010101" pitchFamily="2" charset="-122"/>
              </a:rPr>
              <a:t> theoretical option price $240,000</a:t>
            </a:r>
            <a:endParaRPr lang="zh-CN" altLang="en-US" sz="2400" b="1">
              <a:solidFill>
                <a:srgbClr val="F9F418"/>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1127083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118317"/>
                                        </p:tgtEl>
                                        <p:attrNameLst>
                                          <p:attrName>style.visibility</p:attrName>
                                        </p:attrNameLst>
                                      </p:cBhvr>
                                      <p:to>
                                        <p:strVal val="visible"/>
                                      </p:to>
                                    </p:set>
                                    <p:animEffect transition="in" filter="blinds(vertical)">
                                      <p:cBhvr>
                                        <p:cTn id="7" dur="500"/>
                                        <p:tgtEl>
                                          <p:spTgt spid="1118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83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9572" name="Rectangle 4"/>
          <p:cNvSpPr>
            <a:spLocks noGrp="1" noChangeArrowheads="1"/>
          </p:cNvSpPr>
          <p:nvPr>
            <p:ph type="ctrTitle"/>
          </p:nvPr>
        </p:nvSpPr>
        <p:spPr>
          <a:xfrm>
            <a:off x="1524000" y="1828800"/>
            <a:ext cx="9144000" cy="2362200"/>
          </a:xfrm>
        </p:spPr>
        <p:txBody>
          <a:bodyPr/>
          <a:lstStyle/>
          <a:p>
            <a:pPr algn="ctr"/>
            <a:r>
              <a:rPr lang="en-US" altLang="zh-CN" sz="4800" dirty="0"/>
              <a:t>Risk Management</a:t>
            </a:r>
          </a:p>
        </p:txBody>
      </p:sp>
      <p:sp>
        <p:nvSpPr>
          <p:cNvPr id="1389573" name="Rectangle 5"/>
          <p:cNvSpPr>
            <a:spLocks noGrp="1" noChangeArrowheads="1"/>
          </p:cNvSpPr>
          <p:nvPr>
            <p:ph type="subTitle" idx="1"/>
          </p:nvPr>
        </p:nvSpPr>
        <p:spPr>
          <a:xfrm>
            <a:off x="6816726" y="4581525"/>
            <a:ext cx="4068988" cy="1295400"/>
          </a:xfrm>
        </p:spPr>
        <p:txBody>
          <a:bodyPr/>
          <a:lstStyle/>
          <a:p>
            <a:pPr>
              <a:buClr>
                <a:srgbClr val="FF0000"/>
              </a:buClr>
              <a:buFont typeface="Wingdings" panose="05000000000000000000" pitchFamily="2" charset="2"/>
              <a:buChar char="l"/>
            </a:pPr>
            <a:r>
              <a:rPr lang="en-US" altLang="zh-CN" sz="2400" dirty="0">
                <a:solidFill>
                  <a:srgbClr val="0000CC"/>
                </a:solidFill>
              </a:rPr>
              <a:t>Greek </a:t>
            </a:r>
            <a:r>
              <a:rPr lang="en-US" altLang="zh-CN" sz="2400" dirty="0" smtClean="0">
                <a:solidFill>
                  <a:srgbClr val="0000CC"/>
                </a:solidFill>
              </a:rPr>
              <a:t>letters</a:t>
            </a:r>
          </a:p>
          <a:p>
            <a:pPr lvl="1">
              <a:buClr>
                <a:srgbClr val="FF0000"/>
              </a:buClr>
              <a:buSzPct val="100000"/>
              <a:buFont typeface="Wingdings" panose="05000000000000000000" pitchFamily="2" charset="2"/>
              <a:buChar char="l"/>
            </a:pPr>
            <a:r>
              <a:rPr lang="en-US" altLang="zh-CN" dirty="0">
                <a:solidFill>
                  <a:srgbClr val="0000CC"/>
                </a:solidFill>
              </a:rPr>
              <a:t>Portfolio insurance</a:t>
            </a:r>
          </a:p>
          <a:p>
            <a:pPr marL="857250" lvl="2" indent="0">
              <a:buClr>
                <a:srgbClr val="FF0000"/>
              </a:buClr>
              <a:buFont typeface="Wingdings" panose="05000000000000000000" pitchFamily="2" charset="2"/>
              <a:buChar char="l"/>
            </a:pPr>
            <a:r>
              <a:rPr lang="en-US" altLang="zh-CN" sz="2400" dirty="0" smtClean="0">
                <a:solidFill>
                  <a:srgbClr val="0000CC"/>
                </a:solidFill>
                <a:effectLst/>
              </a:rPr>
              <a:t>Value at Risk</a:t>
            </a:r>
            <a:endParaRPr lang="en-US" altLang="zh-CN" sz="2400" dirty="0">
              <a:solidFill>
                <a:srgbClr val="0000CC"/>
              </a:solidFill>
              <a:effectLst/>
            </a:endParaRPr>
          </a:p>
        </p:txBody>
      </p:sp>
    </p:spTree>
    <p:extLst>
      <p:ext uri="{BB962C8B-B14F-4D97-AF65-F5344CB8AC3E}">
        <p14:creationId xmlns:p14="http://schemas.microsoft.com/office/powerpoint/2010/main" val="41995078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0258" name="Rectangle 2"/>
          <p:cNvSpPr>
            <a:spLocks noGrp="1" noChangeArrowheads="1"/>
          </p:cNvSpPr>
          <p:nvPr>
            <p:ph type="body" idx="1"/>
          </p:nvPr>
        </p:nvSpPr>
        <p:spPr>
          <a:xfrm>
            <a:off x="957943" y="1628776"/>
            <a:ext cx="10029371" cy="3355975"/>
          </a:xfrm>
        </p:spPr>
        <p:txBody>
          <a:bodyPr/>
          <a:lstStyle/>
          <a:p>
            <a:pPr>
              <a:lnSpc>
                <a:spcPct val="90000"/>
              </a:lnSpc>
            </a:pPr>
            <a:r>
              <a:rPr lang="en-US" altLang="zh-CN" dirty="0">
                <a:ea typeface="宋体" panose="02010600030101010101" pitchFamily="2" charset="-122"/>
              </a:rPr>
              <a:t>The delta of a European call on a stock paying dividends at rate </a:t>
            </a:r>
            <a:r>
              <a:rPr lang="en-US" altLang="zh-CN" i="1" dirty="0">
                <a:ea typeface="宋体" panose="02010600030101010101" pitchFamily="2" charset="-122"/>
              </a:rPr>
              <a:t>q</a:t>
            </a:r>
            <a:r>
              <a:rPr lang="en-US" altLang="zh-CN" dirty="0">
                <a:ea typeface="宋体" panose="02010600030101010101" pitchFamily="2" charset="-122"/>
              </a:rPr>
              <a:t>  is</a:t>
            </a:r>
            <a:r>
              <a:rPr lang="en-US" altLang="zh-CN" i="1" dirty="0">
                <a:ea typeface="宋体" panose="02010600030101010101" pitchFamily="2" charset="-122"/>
              </a:rPr>
              <a:t> </a:t>
            </a:r>
          </a:p>
          <a:p>
            <a:pPr>
              <a:lnSpc>
                <a:spcPct val="90000"/>
              </a:lnSpc>
            </a:pPr>
            <a:endParaRPr lang="en-US" altLang="zh-CN" dirty="0">
              <a:ea typeface="宋体" panose="02010600030101010101" pitchFamily="2" charset="-122"/>
            </a:endParaRPr>
          </a:p>
          <a:p>
            <a:pPr>
              <a:lnSpc>
                <a:spcPct val="90000"/>
              </a:lnSpc>
            </a:pPr>
            <a:endParaRPr lang="en-US" altLang="zh-CN" dirty="0">
              <a:ea typeface="宋体" panose="02010600030101010101" pitchFamily="2" charset="-122"/>
            </a:endParaRPr>
          </a:p>
          <a:p>
            <a:pPr>
              <a:lnSpc>
                <a:spcPct val="90000"/>
              </a:lnSpc>
            </a:pPr>
            <a:r>
              <a:rPr lang="en-US" altLang="zh-CN" dirty="0">
                <a:ea typeface="宋体" panose="02010600030101010101" pitchFamily="2" charset="-122"/>
              </a:rPr>
              <a:t>The delta of a European put </a:t>
            </a:r>
            <a:r>
              <a:rPr lang="en-US" altLang="zh-CN" dirty="0" smtClean="0">
                <a:ea typeface="宋体" panose="02010600030101010101" pitchFamily="2" charset="-122"/>
              </a:rPr>
              <a:t>option is </a:t>
            </a:r>
            <a:endParaRPr lang="en-US" altLang="zh-CN" dirty="0">
              <a:ea typeface="宋体" panose="02010600030101010101" pitchFamily="2" charset="-122"/>
            </a:endParaRPr>
          </a:p>
          <a:p>
            <a:pPr algn="ctr">
              <a:lnSpc>
                <a:spcPct val="90000"/>
              </a:lnSpc>
              <a:buFontTx/>
              <a:buNone/>
            </a:pPr>
            <a:r>
              <a:rPr lang="en-US" altLang="zh-CN" sz="2400" b="0" i="1" dirty="0">
                <a:solidFill>
                  <a:schemeClr val="tx1"/>
                </a:solidFill>
                <a:ea typeface="宋体" panose="02010600030101010101" pitchFamily="2" charset="-122"/>
              </a:rPr>
              <a:t>e</a:t>
            </a:r>
            <a:r>
              <a:rPr lang="en-US" altLang="zh-CN" sz="2400" b="0" baseline="30000" dirty="0">
                <a:solidFill>
                  <a:schemeClr val="tx1"/>
                </a:solidFill>
                <a:latin typeface="宋体" panose="02010600030101010101" pitchFamily="2" charset="-122"/>
                <a:ea typeface="宋体" panose="02010600030101010101" pitchFamily="2" charset="-122"/>
              </a:rPr>
              <a:t>–</a:t>
            </a:r>
            <a:r>
              <a:rPr lang="en-US" altLang="zh-CN" sz="2400" b="0" baseline="30000" dirty="0">
                <a:solidFill>
                  <a:schemeClr val="tx1"/>
                </a:solidFill>
                <a:ea typeface="宋体" panose="02010600030101010101" pitchFamily="2" charset="-122"/>
              </a:rPr>
              <a:t> </a:t>
            </a:r>
            <a:r>
              <a:rPr lang="en-US" altLang="zh-CN" sz="2400" b="0" i="1" baseline="30000" dirty="0" err="1">
                <a:solidFill>
                  <a:schemeClr val="tx1"/>
                </a:solidFill>
                <a:ea typeface="宋体" panose="02010600030101010101" pitchFamily="2" charset="-122"/>
              </a:rPr>
              <a:t>qT</a:t>
            </a:r>
            <a:r>
              <a:rPr lang="en-US" altLang="zh-CN" sz="2400" b="0" baseline="30000" dirty="0">
                <a:solidFill>
                  <a:schemeClr val="tx1"/>
                </a:solidFill>
                <a:ea typeface="宋体" panose="02010600030101010101" pitchFamily="2" charset="-122"/>
              </a:rPr>
              <a:t> </a:t>
            </a:r>
            <a:r>
              <a:rPr lang="en-US" altLang="zh-CN" sz="2400" b="0" dirty="0">
                <a:solidFill>
                  <a:schemeClr val="tx1"/>
                </a:solidFill>
                <a:ea typeface="宋体" panose="02010600030101010101" pitchFamily="2" charset="-122"/>
              </a:rPr>
              <a:t>[</a:t>
            </a:r>
            <a:r>
              <a:rPr lang="en-US" altLang="zh-CN" sz="2400" b="0" i="1" dirty="0">
                <a:solidFill>
                  <a:schemeClr val="tx1"/>
                </a:solidFill>
                <a:ea typeface="宋体" panose="02010600030101010101" pitchFamily="2" charset="-122"/>
              </a:rPr>
              <a:t>N</a:t>
            </a:r>
            <a:r>
              <a:rPr lang="en-US" altLang="zh-CN" sz="2400" b="0" dirty="0">
                <a:solidFill>
                  <a:schemeClr val="tx1"/>
                </a:solidFill>
                <a:ea typeface="宋体" panose="02010600030101010101" pitchFamily="2" charset="-122"/>
              </a:rPr>
              <a:t> (</a:t>
            </a:r>
            <a:r>
              <a:rPr lang="en-US" altLang="zh-CN" sz="2400" b="0" i="1" dirty="0">
                <a:solidFill>
                  <a:schemeClr val="tx1"/>
                </a:solidFill>
                <a:ea typeface="宋体" panose="02010600030101010101" pitchFamily="2" charset="-122"/>
              </a:rPr>
              <a:t>d</a:t>
            </a:r>
            <a:r>
              <a:rPr lang="en-US" altLang="zh-CN" sz="2400" b="0" dirty="0">
                <a:solidFill>
                  <a:schemeClr val="tx1"/>
                </a:solidFill>
                <a:ea typeface="宋体" panose="02010600030101010101" pitchFamily="2" charset="-122"/>
              </a:rPr>
              <a:t> </a:t>
            </a:r>
            <a:r>
              <a:rPr lang="en-US" altLang="zh-CN" sz="2400" b="0" baseline="-25000" dirty="0">
                <a:solidFill>
                  <a:schemeClr val="tx1"/>
                </a:solidFill>
                <a:ea typeface="宋体" panose="02010600030101010101" pitchFamily="2" charset="-122"/>
              </a:rPr>
              <a:t>1</a:t>
            </a:r>
            <a:r>
              <a:rPr lang="en-US" altLang="zh-CN" sz="2400" b="0" dirty="0">
                <a:solidFill>
                  <a:schemeClr val="tx1"/>
                </a:solidFill>
                <a:ea typeface="宋体" panose="02010600030101010101" pitchFamily="2" charset="-122"/>
              </a:rPr>
              <a:t>) </a:t>
            </a:r>
            <a:r>
              <a:rPr lang="en-US" altLang="zh-CN" sz="2400" b="0" dirty="0">
                <a:solidFill>
                  <a:schemeClr val="tx1"/>
                </a:solidFill>
                <a:latin typeface="宋体" panose="02010600030101010101" pitchFamily="2" charset="-122"/>
                <a:ea typeface="宋体" panose="02010600030101010101" pitchFamily="2" charset="-122"/>
              </a:rPr>
              <a:t>–</a:t>
            </a:r>
            <a:r>
              <a:rPr lang="en-US" altLang="zh-CN" sz="2400" b="0" dirty="0">
                <a:solidFill>
                  <a:schemeClr val="tx1"/>
                </a:solidFill>
                <a:ea typeface="宋体" panose="02010600030101010101" pitchFamily="2" charset="-122"/>
              </a:rPr>
              <a:t> 1]</a:t>
            </a:r>
          </a:p>
          <a:p>
            <a:pPr>
              <a:lnSpc>
                <a:spcPct val="90000"/>
              </a:lnSpc>
              <a:buFontTx/>
              <a:buNone/>
            </a:pPr>
            <a:r>
              <a:rPr lang="zh-CN" altLang="en-US" sz="2400" dirty="0">
                <a:ea typeface="宋体" panose="02010600030101010101" pitchFamily="2" charset="-122"/>
              </a:rPr>
              <a:t>    </a:t>
            </a:r>
            <a:r>
              <a:rPr lang="en-US" altLang="zh-CN" dirty="0">
                <a:ea typeface="宋体" panose="02010600030101010101" pitchFamily="2" charset="-122"/>
              </a:rPr>
              <a:t>which is negative</a:t>
            </a:r>
            <a:endParaRPr lang="zh-CN" altLang="en-US" dirty="0">
              <a:ea typeface="宋体" panose="02010600030101010101" pitchFamily="2" charset="-122"/>
            </a:endParaRPr>
          </a:p>
        </p:txBody>
      </p:sp>
      <p:graphicFrame>
        <p:nvGraphicFramePr>
          <p:cNvPr id="1120259" name="Object 3"/>
          <p:cNvGraphicFramePr>
            <a:graphicFrameLocks noChangeAspect="1"/>
          </p:cNvGraphicFramePr>
          <p:nvPr/>
        </p:nvGraphicFramePr>
        <p:xfrm>
          <a:off x="4440238" y="2554289"/>
          <a:ext cx="2514600" cy="803275"/>
        </p:xfrm>
        <a:graphic>
          <a:graphicData uri="http://schemas.openxmlformats.org/presentationml/2006/ole">
            <mc:AlternateContent xmlns:mc="http://schemas.openxmlformats.org/markup-compatibility/2006">
              <mc:Choice xmlns:v="urn:schemas-microsoft-com:vml" Requires="v">
                <p:oleObj spid="_x0000_s5178" name="Equation" r:id="rId4" imgW="1231560" imgH="393480" progId="Equation.3">
                  <p:embed/>
                </p:oleObj>
              </mc:Choice>
              <mc:Fallback>
                <p:oleObj name="Equation" r:id="rId4" imgW="1231560" imgH="393480" progId="Equation.3">
                  <p:embed/>
                  <p:pic>
                    <p:nvPicPr>
                      <p:cNvPr id="112025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0238" y="2554289"/>
                        <a:ext cx="2514600" cy="803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0260" name="Rectangle 4"/>
          <p:cNvSpPr>
            <a:spLocks noGrp="1" noChangeArrowheads="1"/>
          </p:cNvSpPr>
          <p:nvPr>
            <p:ph type="title"/>
          </p:nvPr>
        </p:nvSpPr>
        <p:spPr>
          <a:noFill/>
          <a:ln/>
        </p:spPr>
        <p:txBody>
          <a:bodyPr/>
          <a:lstStyle/>
          <a:p>
            <a:r>
              <a:rPr lang="en-US" altLang="zh-CN">
                <a:ea typeface="宋体" panose="02010600030101010101" pitchFamily="2" charset="-122"/>
              </a:rPr>
              <a:t>Delta Hedging</a:t>
            </a:r>
            <a:endParaRPr lang="zh-CN" altLang="en-US">
              <a:ea typeface="宋体" panose="02010600030101010101" pitchFamily="2" charset="-122"/>
            </a:endParaRPr>
          </a:p>
        </p:txBody>
      </p:sp>
    </p:spTree>
    <p:extLst>
      <p:ext uri="{BB962C8B-B14F-4D97-AF65-F5344CB8AC3E}">
        <p14:creationId xmlns:p14="http://schemas.microsoft.com/office/powerpoint/2010/main" val="20044172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2306" name="Rectangle 2"/>
          <p:cNvSpPr>
            <a:spLocks noGrp="1" noChangeArrowheads="1"/>
          </p:cNvSpPr>
          <p:nvPr>
            <p:ph type="title"/>
          </p:nvPr>
        </p:nvSpPr>
        <p:spPr/>
        <p:txBody>
          <a:bodyPr/>
          <a:lstStyle/>
          <a:p>
            <a:r>
              <a:rPr lang="en-US" altLang="zh-CN"/>
              <a:t>Delta of a Portfolio</a:t>
            </a:r>
          </a:p>
        </p:txBody>
      </p:sp>
      <p:sp>
        <p:nvSpPr>
          <p:cNvPr id="1122307" name="Rectangle 3"/>
          <p:cNvSpPr>
            <a:spLocks noGrp="1" noChangeArrowheads="1"/>
          </p:cNvSpPr>
          <p:nvPr>
            <p:ph type="body" idx="1"/>
          </p:nvPr>
        </p:nvSpPr>
        <p:spPr>
          <a:xfrm>
            <a:off x="928913" y="1524000"/>
            <a:ext cx="10406743" cy="4495800"/>
          </a:xfrm>
        </p:spPr>
        <p:txBody>
          <a:bodyPr/>
          <a:lstStyle/>
          <a:p>
            <a:r>
              <a:rPr lang="en-US" altLang="zh-CN" dirty="0"/>
              <a:t>The delta of a portfolio of options or other derivatives dependent on a single asset whose price </a:t>
            </a:r>
            <a:r>
              <a:rPr lang="en-US" altLang="zh-CN" i="1" dirty="0"/>
              <a:t>S</a:t>
            </a:r>
            <a:r>
              <a:rPr lang="en-US" altLang="zh-CN" dirty="0"/>
              <a:t> is</a:t>
            </a:r>
          </a:p>
          <a:p>
            <a:pPr algn="ctr">
              <a:buFontTx/>
              <a:buNone/>
            </a:pPr>
            <a:r>
              <a:rPr lang="en-US" altLang="zh-CN" b="0" i="1" dirty="0">
                <a:solidFill>
                  <a:schemeClr val="tx1"/>
                </a:solidFill>
                <a:cs typeface="Times New Roman" panose="02020603050405020304" pitchFamily="18" charset="0"/>
              </a:rPr>
              <a:t>ΔΠ / ΔS</a:t>
            </a:r>
          </a:p>
          <a:p>
            <a:r>
              <a:rPr lang="en-US" altLang="zh-CN" dirty="0">
                <a:cs typeface="Times New Roman" panose="02020603050405020304" pitchFamily="18" charset="0"/>
              </a:rPr>
              <a:t>The delta of the portfolio can be calculated form the deltas of the individual options in the portfolio:</a:t>
            </a:r>
          </a:p>
          <a:p>
            <a:endParaRPr lang="en-US" altLang="zh-CN" dirty="0">
              <a:cs typeface="Times New Roman" panose="02020603050405020304" pitchFamily="18" charset="0"/>
            </a:endParaRPr>
          </a:p>
          <a:p>
            <a:endParaRPr lang="en-US" altLang="zh-CN" dirty="0">
              <a:cs typeface="Times New Roman" panose="02020603050405020304" pitchFamily="18" charset="0"/>
            </a:endParaRPr>
          </a:p>
          <a:p>
            <a:pPr lvl="1"/>
            <a:r>
              <a:rPr lang="en-US" altLang="zh-CN" i="1" dirty="0" err="1">
                <a:effectLst/>
                <a:cs typeface="Times New Roman" panose="02020603050405020304" pitchFamily="18" charset="0"/>
              </a:rPr>
              <a:t>w</a:t>
            </a:r>
            <a:r>
              <a:rPr lang="en-US" altLang="zh-CN" i="1" baseline="-25000" dirty="0" err="1">
                <a:effectLst/>
                <a:cs typeface="Times New Roman" panose="02020603050405020304" pitchFamily="18" charset="0"/>
              </a:rPr>
              <a:t>i</a:t>
            </a:r>
            <a:r>
              <a:rPr lang="en-US" altLang="zh-CN" dirty="0">
                <a:effectLst/>
                <a:cs typeface="Times New Roman" panose="02020603050405020304" pitchFamily="18" charset="0"/>
              </a:rPr>
              <a:t>: the amount of the </a:t>
            </a:r>
            <a:r>
              <a:rPr lang="en-US" altLang="zh-CN" dirty="0" err="1">
                <a:effectLst/>
                <a:cs typeface="Times New Roman" panose="02020603050405020304" pitchFamily="18" charset="0"/>
              </a:rPr>
              <a:t>i</a:t>
            </a:r>
            <a:r>
              <a:rPr lang="en-US" altLang="zh-CN" dirty="0">
                <a:effectLst/>
                <a:cs typeface="Times New Roman" panose="02020603050405020304" pitchFamily="18" charset="0"/>
              </a:rPr>
              <a:t> </a:t>
            </a:r>
            <a:r>
              <a:rPr lang="en-US" altLang="zh-CN" dirty="0" err="1">
                <a:effectLst/>
                <a:cs typeface="Times New Roman" panose="02020603050405020304" pitchFamily="18" charset="0"/>
              </a:rPr>
              <a:t>th</a:t>
            </a:r>
            <a:r>
              <a:rPr lang="en-US" altLang="zh-CN" dirty="0">
                <a:effectLst/>
                <a:cs typeface="Times New Roman" panose="02020603050405020304" pitchFamily="18" charset="0"/>
              </a:rPr>
              <a:t> option.</a:t>
            </a:r>
          </a:p>
          <a:p>
            <a:pPr lvl="1"/>
            <a:r>
              <a:rPr lang="en-US" altLang="zh-CN" i="1" dirty="0" err="1">
                <a:effectLst/>
                <a:cs typeface="Times New Roman" panose="02020603050405020304" pitchFamily="18" charset="0"/>
              </a:rPr>
              <a:t>Δ</a:t>
            </a:r>
            <a:r>
              <a:rPr lang="en-US" altLang="zh-CN" i="1" baseline="-25000" dirty="0" err="1">
                <a:effectLst/>
                <a:cs typeface="Times New Roman" panose="02020603050405020304" pitchFamily="18" charset="0"/>
              </a:rPr>
              <a:t>i</a:t>
            </a:r>
            <a:r>
              <a:rPr lang="en-US" altLang="zh-CN" dirty="0">
                <a:effectLst/>
                <a:cs typeface="Times New Roman" panose="02020603050405020304" pitchFamily="18" charset="0"/>
              </a:rPr>
              <a:t>: the delta of  the </a:t>
            </a:r>
            <a:r>
              <a:rPr lang="en-US" altLang="zh-CN" i="1" dirty="0" err="1">
                <a:effectLst/>
                <a:cs typeface="Times New Roman" panose="02020603050405020304" pitchFamily="18" charset="0"/>
              </a:rPr>
              <a:t>i</a:t>
            </a:r>
            <a:r>
              <a:rPr lang="en-US" altLang="zh-CN" i="1" dirty="0">
                <a:effectLst/>
                <a:cs typeface="Times New Roman" panose="02020603050405020304" pitchFamily="18" charset="0"/>
              </a:rPr>
              <a:t> </a:t>
            </a:r>
            <a:r>
              <a:rPr lang="en-US" altLang="zh-CN" dirty="0" err="1">
                <a:effectLst/>
                <a:cs typeface="Times New Roman" panose="02020603050405020304" pitchFamily="18" charset="0"/>
              </a:rPr>
              <a:t>th</a:t>
            </a:r>
            <a:r>
              <a:rPr lang="en-US" altLang="zh-CN" dirty="0">
                <a:effectLst/>
                <a:cs typeface="Times New Roman" panose="02020603050405020304" pitchFamily="18" charset="0"/>
              </a:rPr>
              <a:t> option</a:t>
            </a:r>
          </a:p>
        </p:txBody>
      </p:sp>
      <p:graphicFrame>
        <p:nvGraphicFramePr>
          <p:cNvPr id="1122308" name="Object 4"/>
          <p:cNvGraphicFramePr>
            <a:graphicFrameLocks noChangeAspect="1"/>
          </p:cNvGraphicFramePr>
          <p:nvPr>
            <p:extLst>
              <p:ext uri="{D42A27DB-BD31-4B8C-83A1-F6EECF244321}">
                <p14:modId xmlns:p14="http://schemas.microsoft.com/office/powerpoint/2010/main" val="1435663911"/>
              </p:ext>
            </p:extLst>
          </p:nvPr>
        </p:nvGraphicFramePr>
        <p:xfrm>
          <a:off x="5390925" y="3944711"/>
          <a:ext cx="1728787" cy="979488"/>
        </p:xfrm>
        <a:graphic>
          <a:graphicData uri="http://schemas.openxmlformats.org/presentationml/2006/ole">
            <mc:AlternateContent xmlns:mc="http://schemas.openxmlformats.org/markup-compatibility/2006">
              <mc:Choice xmlns:v="urn:schemas-microsoft-com:vml" Requires="v">
                <p:oleObj spid="_x0000_s6202" name="Equation" r:id="rId4" imgW="761760" imgH="431640" progId="Equation.3">
                  <p:embed/>
                </p:oleObj>
              </mc:Choice>
              <mc:Fallback>
                <p:oleObj name="Equation" r:id="rId4" imgW="761760" imgH="431640" progId="Equation.3">
                  <p:embed/>
                  <p:pic>
                    <p:nvPicPr>
                      <p:cNvPr id="112230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0925" y="3944711"/>
                        <a:ext cx="1728787" cy="979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380716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4354" name="Rectangle 2"/>
          <p:cNvSpPr>
            <a:spLocks noGrp="1" noChangeArrowheads="1"/>
          </p:cNvSpPr>
          <p:nvPr>
            <p:ph type="title"/>
          </p:nvPr>
        </p:nvSpPr>
        <p:spPr>
          <a:xfrm>
            <a:off x="221342" y="638630"/>
            <a:ext cx="7772400" cy="847725"/>
          </a:xfrm>
          <a:noFill/>
          <a:ln/>
        </p:spPr>
        <p:txBody>
          <a:bodyPr vert="horz" wrap="square" lIns="92075" tIns="46038" rIns="92075" bIns="46038" numCol="1" anchor="ctr" anchorCtr="0" compatLnSpc="1">
            <a:prstTxWarp prst="textNoShape">
              <a:avLst/>
            </a:prstTxWarp>
          </a:bodyPr>
          <a:lstStyle/>
          <a:p>
            <a:r>
              <a:rPr lang="en-US" altLang="zh-CN" dirty="0">
                <a:ea typeface="宋体" panose="02010600030101010101" pitchFamily="2" charset="-122"/>
              </a:rPr>
              <a:t>Theta</a:t>
            </a:r>
          </a:p>
        </p:txBody>
      </p:sp>
      <p:sp>
        <p:nvSpPr>
          <p:cNvPr id="1124355" name="Rectangle 3"/>
          <p:cNvSpPr>
            <a:spLocks noGrp="1" noChangeArrowheads="1"/>
          </p:cNvSpPr>
          <p:nvPr>
            <p:ph type="body" idx="1"/>
          </p:nvPr>
        </p:nvSpPr>
        <p:spPr>
          <a:xfrm>
            <a:off x="580571" y="1716089"/>
            <a:ext cx="10755086" cy="3775075"/>
          </a:xfrm>
          <a:noFill/>
          <a:ln/>
        </p:spPr>
        <p:txBody>
          <a:bodyPr vert="horz" wrap="square" lIns="92075" tIns="46038" rIns="92075" bIns="46038" numCol="1" anchor="t" anchorCtr="0" compatLnSpc="1">
            <a:prstTxWarp prst="textNoShape">
              <a:avLst/>
            </a:prstTxWarp>
          </a:bodyPr>
          <a:lstStyle/>
          <a:p>
            <a:r>
              <a:rPr lang="en-US" altLang="zh-CN" dirty="0">
                <a:ea typeface="宋体" panose="02010600030101010101" pitchFamily="2" charset="-122"/>
              </a:rPr>
              <a:t>Theta (</a:t>
            </a:r>
            <a:r>
              <a:rPr lang="en-US" altLang="zh-CN" i="1" dirty="0" smtClean="0">
                <a:latin typeface="Symbol" panose="05050102010706020507" pitchFamily="18" charset="2"/>
                <a:ea typeface="宋体" panose="02010600030101010101" pitchFamily="2" charset="-122"/>
              </a:rPr>
              <a:t>Q </a:t>
            </a:r>
            <a:r>
              <a:rPr lang="en-US" altLang="zh-CN" dirty="0" smtClean="0">
                <a:ea typeface="宋体" panose="02010600030101010101" pitchFamily="2" charset="-122"/>
              </a:rPr>
              <a:t>) </a:t>
            </a:r>
            <a:r>
              <a:rPr lang="en-US" altLang="zh-CN" dirty="0">
                <a:ea typeface="宋体" panose="02010600030101010101" pitchFamily="2" charset="-122"/>
              </a:rPr>
              <a:t>of a derivative  (or portfolio of </a:t>
            </a:r>
            <a:r>
              <a:rPr lang="en-US" altLang="zh-CN" dirty="0" smtClean="0">
                <a:ea typeface="宋体" panose="02010600030101010101" pitchFamily="2" charset="-122"/>
              </a:rPr>
              <a:t>derivatives </a:t>
            </a:r>
            <a:r>
              <a:rPr lang="en-US" altLang="zh-CN" i="1" dirty="0" smtClean="0">
                <a:ea typeface="宋体" panose="02010600030101010101" pitchFamily="2" charset="-122"/>
                <a:sym typeface="Symbol" panose="05050102010706020507" pitchFamily="18" charset="2"/>
              </a:rPr>
              <a:t> </a:t>
            </a:r>
            <a:r>
              <a:rPr lang="en-US" altLang="zh-CN" dirty="0" smtClean="0">
                <a:ea typeface="宋体" panose="02010600030101010101" pitchFamily="2" charset="-122"/>
              </a:rPr>
              <a:t>) </a:t>
            </a:r>
            <a:r>
              <a:rPr lang="en-US" altLang="zh-CN" dirty="0">
                <a:ea typeface="宋体" panose="02010600030101010101" pitchFamily="2" charset="-122"/>
              </a:rPr>
              <a:t>is the rate of change of the value with respect to the passage of time</a:t>
            </a:r>
            <a:r>
              <a:rPr lang="en-US" altLang="zh-CN" dirty="0" smtClean="0">
                <a:ea typeface="宋体" panose="02010600030101010101" pitchFamily="2" charset="-122"/>
              </a:rPr>
              <a:t>, it </a:t>
            </a:r>
            <a:r>
              <a:rPr lang="en-US" altLang="zh-CN" dirty="0">
                <a:ea typeface="宋体" panose="02010600030101010101" pitchFamily="2" charset="-122"/>
              </a:rPr>
              <a:t>is usually negative</a:t>
            </a:r>
          </a:p>
          <a:p>
            <a:pPr lvl="1"/>
            <a:r>
              <a:rPr lang="en-US" altLang="zh-CN" dirty="0">
                <a:ea typeface="宋体" panose="02010600030101010101" pitchFamily="2" charset="-122"/>
              </a:rPr>
              <a:t>As time to maturity decrease with all else remaining the same, the option tends to  become less valuable.</a:t>
            </a:r>
          </a:p>
        </p:txBody>
      </p:sp>
      <p:graphicFrame>
        <p:nvGraphicFramePr>
          <p:cNvPr id="1124356" name="Object 4"/>
          <p:cNvGraphicFramePr>
            <a:graphicFrameLocks noChangeAspect="1"/>
          </p:cNvGraphicFramePr>
          <p:nvPr>
            <p:extLst>
              <p:ext uri="{D42A27DB-BD31-4B8C-83A1-F6EECF244321}">
                <p14:modId xmlns:p14="http://schemas.microsoft.com/office/powerpoint/2010/main" val="2891904086"/>
              </p:ext>
            </p:extLst>
          </p:nvPr>
        </p:nvGraphicFramePr>
        <p:xfrm>
          <a:off x="4625408" y="4573589"/>
          <a:ext cx="2665412" cy="917575"/>
        </p:xfrm>
        <a:graphic>
          <a:graphicData uri="http://schemas.openxmlformats.org/presentationml/2006/ole">
            <mc:AlternateContent xmlns:mc="http://schemas.openxmlformats.org/markup-compatibility/2006">
              <mc:Choice xmlns:v="urn:schemas-microsoft-com:vml" Requires="v">
                <p:oleObj spid="_x0000_s7226" name="Equation" r:id="rId4" imgW="1143000" imgH="393480" progId="Equation.3">
                  <p:embed/>
                </p:oleObj>
              </mc:Choice>
              <mc:Fallback>
                <p:oleObj name="Equation" r:id="rId4" imgW="1143000" imgH="393480" progId="Equation.3">
                  <p:embed/>
                  <p:pic>
                    <p:nvPicPr>
                      <p:cNvPr id="112435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5408" y="4573589"/>
                        <a:ext cx="2665412"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2846593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02" name="Rectangle 2"/>
          <p:cNvSpPr>
            <a:spLocks noGrp="1" noChangeArrowheads="1"/>
          </p:cNvSpPr>
          <p:nvPr>
            <p:ph type="body" idx="1"/>
          </p:nvPr>
        </p:nvSpPr>
        <p:spPr>
          <a:xfrm>
            <a:off x="348343" y="1723231"/>
            <a:ext cx="10784114" cy="4633913"/>
          </a:xfrm>
        </p:spPr>
        <p:txBody>
          <a:bodyPr/>
          <a:lstStyle/>
          <a:p>
            <a:r>
              <a:rPr lang="en-US" altLang="zh-CN" dirty="0">
                <a:solidFill>
                  <a:schemeClr val="tx1"/>
                </a:solidFill>
              </a:rPr>
              <a:t>The theta of a European call option on a non-dividend-paying stock:</a:t>
            </a:r>
          </a:p>
        </p:txBody>
      </p:sp>
      <p:sp>
        <p:nvSpPr>
          <p:cNvPr id="1126403" name="Rectangle 3"/>
          <p:cNvSpPr>
            <a:spLocks noGrp="1" noChangeArrowheads="1"/>
          </p:cNvSpPr>
          <p:nvPr>
            <p:ph type="title"/>
          </p:nvPr>
        </p:nvSpPr>
        <p:spPr>
          <a:xfrm>
            <a:off x="130628" y="662384"/>
            <a:ext cx="9503229" cy="847725"/>
          </a:xfrm>
          <a:noFill/>
          <a:ln/>
        </p:spPr>
        <p:txBody>
          <a:bodyPr vert="horz" wrap="square" lIns="92075" tIns="46038" rIns="92075" bIns="46038" numCol="1" anchor="ctr" anchorCtr="0" compatLnSpc="1">
            <a:prstTxWarp prst="textNoShape">
              <a:avLst/>
            </a:prstTxWarp>
          </a:bodyPr>
          <a:lstStyle/>
          <a:p>
            <a:r>
              <a:rPr lang="en-US" altLang="zh-CN" dirty="0">
                <a:ea typeface="宋体" panose="02010600030101010101" pitchFamily="2" charset="-122"/>
              </a:rPr>
              <a:t>Theta</a:t>
            </a:r>
          </a:p>
        </p:txBody>
      </p:sp>
      <p:graphicFrame>
        <p:nvGraphicFramePr>
          <p:cNvPr id="1126404" name="Object 4"/>
          <p:cNvGraphicFramePr>
            <a:graphicFrameLocks noChangeAspect="1"/>
          </p:cNvGraphicFramePr>
          <p:nvPr/>
        </p:nvGraphicFramePr>
        <p:xfrm>
          <a:off x="3935414" y="2997201"/>
          <a:ext cx="4752975" cy="2085975"/>
        </p:xfrm>
        <a:graphic>
          <a:graphicData uri="http://schemas.openxmlformats.org/presentationml/2006/ole">
            <mc:AlternateContent xmlns:mc="http://schemas.openxmlformats.org/markup-compatibility/2006">
              <mc:Choice xmlns:v="urn:schemas-microsoft-com:vml" Requires="v">
                <p:oleObj spid="_x0000_s8250" name="Equation" r:id="rId4" imgW="1968480" imgH="863280" progId="Equation.DSMT4">
                  <p:embed/>
                </p:oleObj>
              </mc:Choice>
              <mc:Fallback>
                <p:oleObj name="Equation" r:id="rId4" imgW="1968480" imgH="863280" progId="Equation.DSMT4">
                  <p:embed/>
                  <p:pic>
                    <p:nvPicPr>
                      <p:cNvPr id="112640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5414" y="2997201"/>
                        <a:ext cx="4752975" cy="208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345785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450" name="Rectangle 2"/>
          <p:cNvSpPr>
            <a:spLocks noGrp="1" noChangeArrowheads="1"/>
          </p:cNvSpPr>
          <p:nvPr>
            <p:ph type="body" idx="1"/>
          </p:nvPr>
        </p:nvSpPr>
        <p:spPr>
          <a:xfrm>
            <a:off x="624113" y="1628775"/>
            <a:ext cx="11117943" cy="4633913"/>
          </a:xfrm>
        </p:spPr>
        <p:txBody>
          <a:bodyPr/>
          <a:lstStyle/>
          <a:p>
            <a:r>
              <a:rPr lang="en-US" altLang="zh-CN" dirty="0">
                <a:solidFill>
                  <a:schemeClr val="tx1"/>
                </a:solidFill>
              </a:rPr>
              <a:t>The theta of a European put option on a non-dividend-paying stock:</a:t>
            </a:r>
          </a:p>
          <a:p>
            <a:endParaRPr lang="zh-CN" altLang="en-US" dirty="0">
              <a:solidFill>
                <a:schemeClr val="tx1"/>
              </a:solidFill>
            </a:endParaRPr>
          </a:p>
        </p:txBody>
      </p:sp>
      <p:sp>
        <p:nvSpPr>
          <p:cNvPr id="1128451" name="Rectangle 3"/>
          <p:cNvSpPr>
            <a:spLocks noGrp="1" noChangeArrowheads="1"/>
          </p:cNvSpPr>
          <p:nvPr>
            <p:ph type="title"/>
          </p:nvPr>
        </p:nvSpPr>
        <p:spPr>
          <a:xfrm>
            <a:off x="337457" y="666751"/>
            <a:ext cx="7772400" cy="847725"/>
          </a:xfrm>
          <a:noFill/>
          <a:ln/>
        </p:spPr>
        <p:txBody>
          <a:bodyPr vert="horz" wrap="square" lIns="92075" tIns="46038" rIns="92075" bIns="46038" numCol="1" anchor="ctr" anchorCtr="0" compatLnSpc="1">
            <a:prstTxWarp prst="textNoShape">
              <a:avLst/>
            </a:prstTxWarp>
          </a:bodyPr>
          <a:lstStyle/>
          <a:p>
            <a:r>
              <a:rPr lang="en-US" altLang="zh-CN" dirty="0">
                <a:ea typeface="宋体" panose="02010600030101010101" pitchFamily="2" charset="-122"/>
              </a:rPr>
              <a:t>Theta</a:t>
            </a:r>
          </a:p>
        </p:txBody>
      </p:sp>
      <p:graphicFrame>
        <p:nvGraphicFramePr>
          <p:cNvPr id="1128452" name="Object 4"/>
          <p:cNvGraphicFramePr>
            <a:graphicFrameLocks noChangeAspect="1"/>
          </p:cNvGraphicFramePr>
          <p:nvPr/>
        </p:nvGraphicFramePr>
        <p:xfrm>
          <a:off x="3432176" y="2924175"/>
          <a:ext cx="5040313" cy="2116138"/>
        </p:xfrm>
        <a:graphic>
          <a:graphicData uri="http://schemas.openxmlformats.org/presentationml/2006/ole">
            <mc:AlternateContent xmlns:mc="http://schemas.openxmlformats.org/markup-compatibility/2006">
              <mc:Choice xmlns:v="urn:schemas-microsoft-com:vml" Requires="v">
                <p:oleObj spid="_x0000_s9274" name="Equation" r:id="rId4" imgW="2057400" imgH="863280" progId="Equation.DSMT4">
                  <p:embed/>
                </p:oleObj>
              </mc:Choice>
              <mc:Fallback>
                <p:oleObj name="Equation" r:id="rId4" imgW="2057400" imgH="863280" progId="Equation.DSMT4">
                  <p:embed/>
                  <p:pic>
                    <p:nvPicPr>
                      <p:cNvPr id="112845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2176" y="2924175"/>
                        <a:ext cx="5040313" cy="2116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256368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0498" name="Rectangle 2"/>
          <p:cNvSpPr>
            <a:spLocks noGrp="1" noChangeArrowheads="1"/>
          </p:cNvSpPr>
          <p:nvPr>
            <p:ph type="title"/>
          </p:nvPr>
        </p:nvSpPr>
        <p:spPr/>
        <p:txBody>
          <a:bodyPr/>
          <a:lstStyle/>
          <a:p>
            <a:r>
              <a:rPr lang="en-US" altLang="zh-CN">
                <a:ea typeface="宋体" panose="02010600030101010101" pitchFamily="2" charset="-122"/>
              </a:rPr>
              <a:t>Theta</a:t>
            </a:r>
            <a:endParaRPr lang="zh-CN" altLang="en-US">
              <a:ea typeface="宋体" panose="02010600030101010101" pitchFamily="2" charset="-122"/>
            </a:endParaRPr>
          </a:p>
        </p:txBody>
      </p:sp>
      <p:sp>
        <p:nvSpPr>
          <p:cNvPr id="1130499" name="Line 3"/>
          <p:cNvSpPr>
            <a:spLocks noChangeShapeType="1"/>
          </p:cNvSpPr>
          <p:nvPr/>
        </p:nvSpPr>
        <p:spPr bwMode="auto">
          <a:xfrm>
            <a:off x="2970213" y="2362200"/>
            <a:ext cx="6553200" cy="0"/>
          </a:xfrm>
          <a:prstGeom prst="line">
            <a:avLst/>
          </a:prstGeom>
          <a:noFill/>
          <a:ln w="28575">
            <a:solidFill>
              <a:srgbClr val="CC0099"/>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
        <p:nvSpPr>
          <p:cNvPr id="1130500" name="Line 4"/>
          <p:cNvSpPr>
            <a:spLocks noChangeShapeType="1"/>
          </p:cNvSpPr>
          <p:nvPr/>
        </p:nvSpPr>
        <p:spPr bwMode="auto">
          <a:xfrm flipV="1">
            <a:off x="3048000" y="1676400"/>
            <a:ext cx="0" cy="4114800"/>
          </a:xfrm>
          <a:prstGeom prst="line">
            <a:avLst/>
          </a:prstGeom>
          <a:noFill/>
          <a:ln w="28575">
            <a:solidFill>
              <a:srgbClr val="CC0099"/>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
        <p:nvSpPr>
          <p:cNvPr id="1130501" name="Freeform 5"/>
          <p:cNvSpPr>
            <a:spLocks/>
          </p:cNvSpPr>
          <p:nvPr/>
        </p:nvSpPr>
        <p:spPr bwMode="auto">
          <a:xfrm>
            <a:off x="3125788" y="2367308"/>
            <a:ext cx="5822724" cy="2107798"/>
          </a:xfrm>
          <a:custGeom>
            <a:avLst/>
            <a:gdLst>
              <a:gd name="T0" fmla="*/ 0 w 3600"/>
              <a:gd name="T1" fmla="*/ 16 h 1672"/>
              <a:gd name="T2" fmla="*/ 336 w 3600"/>
              <a:gd name="T3" fmla="*/ 16 h 1672"/>
              <a:gd name="T4" fmla="*/ 624 w 3600"/>
              <a:gd name="T5" fmla="*/ 112 h 1672"/>
              <a:gd name="T6" fmla="*/ 816 w 3600"/>
              <a:gd name="T7" fmla="*/ 448 h 1672"/>
              <a:gd name="T8" fmla="*/ 1200 w 3600"/>
              <a:gd name="T9" fmla="*/ 1264 h 1672"/>
              <a:gd name="T10" fmla="*/ 1584 w 3600"/>
              <a:gd name="T11" fmla="*/ 1648 h 1672"/>
              <a:gd name="T12" fmla="*/ 2016 w 3600"/>
              <a:gd name="T13" fmla="*/ 1408 h 1672"/>
              <a:gd name="T14" fmla="*/ 2352 w 3600"/>
              <a:gd name="T15" fmla="*/ 784 h 1672"/>
              <a:gd name="T16" fmla="*/ 2928 w 3600"/>
              <a:gd name="T17" fmla="*/ 400 h 1672"/>
              <a:gd name="T18" fmla="*/ 3600 w 3600"/>
              <a:gd name="T19" fmla="*/ 208 h 1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0" h="1672">
                <a:moveTo>
                  <a:pt x="0" y="16"/>
                </a:moveTo>
                <a:cubicBezTo>
                  <a:pt x="116" y="8"/>
                  <a:pt x="232" y="0"/>
                  <a:pt x="336" y="16"/>
                </a:cubicBezTo>
                <a:cubicBezTo>
                  <a:pt x="440" y="32"/>
                  <a:pt x="544" y="40"/>
                  <a:pt x="624" y="112"/>
                </a:cubicBezTo>
                <a:cubicBezTo>
                  <a:pt x="704" y="184"/>
                  <a:pt x="720" y="256"/>
                  <a:pt x="816" y="448"/>
                </a:cubicBezTo>
                <a:cubicBezTo>
                  <a:pt x="912" y="640"/>
                  <a:pt x="1072" y="1064"/>
                  <a:pt x="1200" y="1264"/>
                </a:cubicBezTo>
                <a:cubicBezTo>
                  <a:pt x="1328" y="1464"/>
                  <a:pt x="1448" y="1624"/>
                  <a:pt x="1584" y="1648"/>
                </a:cubicBezTo>
                <a:cubicBezTo>
                  <a:pt x="1720" y="1672"/>
                  <a:pt x="1888" y="1552"/>
                  <a:pt x="2016" y="1408"/>
                </a:cubicBezTo>
                <a:cubicBezTo>
                  <a:pt x="2144" y="1264"/>
                  <a:pt x="2200" y="952"/>
                  <a:pt x="2352" y="784"/>
                </a:cubicBezTo>
                <a:cubicBezTo>
                  <a:pt x="2504" y="616"/>
                  <a:pt x="2720" y="496"/>
                  <a:pt x="2928" y="400"/>
                </a:cubicBezTo>
                <a:cubicBezTo>
                  <a:pt x="3136" y="304"/>
                  <a:pt x="3368" y="256"/>
                  <a:pt x="3600" y="208"/>
                </a:cubicBezTo>
              </a:path>
            </a:pathLst>
          </a:custGeom>
          <a:noFill/>
          <a:ln w="25400" cap="flat" cmpd="sng">
            <a:solidFill>
              <a:srgbClr val="FF0066"/>
            </a:solidFill>
            <a:prstDash val="solid"/>
            <a:round/>
            <a:headEnd type="none" w="med" len="med"/>
            <a:tailEnd type="none" w="med" len="me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
        <p:nvSpPr>
          <p:cNvPr id="1130502" name="Line 6"/>
          <p:cNvSpPr>
            <a:spLocks noChangeShapeType="1"/>
          </p:cNvSpPr>
          <p:nvPr/>
        </p:nvSpPr>
        <p:spPr bwMode="auto">
          <a:xfrm>
            <a:off x="5562600" y="2286000"/>
            <a:ext cx="0" cy="7620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
        <p:nvSpPr>
          <p:cNvPr id="1130503" name="Text Box 7"/>
          <p:cNvSpPr txBox="1">
            <a:spLocks noChangeArrowheads="1"/>
          </p:cNvSpPr>
          <p:nvPr/>
        </p:nvSpPr>
        <p:spPr bwMode="auto">
          <a:xfrm>
            <a:off x="5394325" y="2362201"/>
            <a:ext cx="373500" cy="462307"/>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spcBef>
                <a:spcPct val="0"/>
              </a:spcBef>
              <a:spcAft>
                <a:spcPct val="0"/>
              </a:spcAft>
            </a:pPr>
            <a:r>
              <a:rPr lang="en-US" altLang="zh-CN" sz="2400" i="1">
                <a:solidFill>
                  <a:srgbClr val="CC0099"/>
                </a:solidFill>
                <a:latin typeface="Times New Roman" panose="02020603050405020304" pitchFamily="18" charset="0"/>
                <a:ea typeface="宋体" panose="02010600030101010101" pitchFamily="2" charset="-122"/>
              </a:rPr>
              <a:t>X</a:t>
            </a:r>
          </a:p>
        </p:txBody>
      </p:sp>
      <p:sp>
        <p:nvSpPr>
          <p:cNvPr id="1130504" name="Text Box 8"/>
          <p:cNvSpPr txBox="1">
            <a:spLocks noChangeArrowheads="1"/>
          </p:cNvSpPr>
          <p:nvPr/>
        </p:nvSpPr>
        <p:spPr bwMode="auto">
          <a:xfrm>
            <a:off x="2286000" y="1295401"/>
            <a:ext cx="1524000" cy="462307"/>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fontAlgn="base" hangingPunct="0">
              <a:spcBef>
                <a:spcPct val="50000"/>
              </a:spcBef>
              <a:spcAft>
                <a:spcPct val="0"/>
              </a:spcAft>
            </a:pPr>
            <a:r>
              <a:rPr lang="en-US" altLang="zh-CN" sz="2400">
                <a:solidFill>
                  <a:srgbClr val="CC0099"/>
                </a:solidFill>
                <a:latin typeface="Times New Roman" panose="02020603050405020304" pitchFamily="18" charset="0"/>
                <a:ea typeface="宋体" panose="02010600030101010101" pitchFamily="2" charset="-122"/>
              </a:rPr>
              <a:t>Theta</a:t>
            </a:r>
          </a:p>
        </p:txBody>
      </p:sp>
      <p:sp>
        <p:nvSpPr>
          <p:cNvPr id="1130505" name="Text Box 9"/>
          <p:cNvSpPr txBox="1">
            <a:spLocks noChangeArrowheads="1"/>
          </p:cNvSpPr>
          <p:nvPr/>
        </p:nvSpPr>
        <p:spPr bwMode="auto">
          <a:xfrm>
            <a:off x="7620000" y="1905001"/>
            <a:ext cx="1905000" cy="462307"/>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fontAlgn="base" hangingPunct="0">
              <a:spcBef>
                <a:spcPct val="50000"/>
              </a:spcBef>
              <a:spcAft>
                <a:spcPct val="0"/>
              </a:spcAft>
            </a:pPr>
            <a:r>
              <a:rPr lang="en-US" altLang="zh-CN" sz="2400">
                <a:solidFill>
                  <a:srgbClr val="CC0099"/>
                </a:solidFill>
                <a:latin typeface="Times New Roman" panose="02020603050405020304" pitchFamily="18" charset="0"/>
                <a:ea typeface="宋体" panose="02010600030101010101" pitchFamily="2" charset="-122"/>
              </a:rPr>
              <a:t>Stock price</a:t>
            </a:r>
          </a:p>
        </p:txBody>
      </p:sp>
      <p:sp>
        <p:nvSpPr>
          <p:cNvPr id="1130506" name="Text Box 10"/>
          <p:cNvSpPr txBox="1">
            <a:spLocks noChangeArrowheads="1"/>
          </p:cNvSpPr>
          <p:nvPr/>
        </p:nvSpPr>
        <p:spPr bwMode="auto">
          <a:xfrm>
            <a:off x="2133601" y="5943601"/>
            <a:ext cx="8050089" cy="462307"/>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spcBef>
                <a:spcPct val="0"/>
              </a:spcBef>
              <a:spcAft>
                <a:spcPct val="0"/>
              </a:spcAft>
            </a:pPr>
            <a:r>
              <a:rPr lang="en-US" altLang="zh-CN" sz="2400" b="1">
                <a:solidFill>
                  <a:srgbClr val="CC0099"/>
                </a:solidFill>
                <a:latin typeface="Times New Roman" panose="02020603050405020304" pitchFamily="18" charset="0"/>
                <a:ea typeface="宋体" panose="02010600030101010101" pitchFamily="2" charset="-122"/>
              </a:rPr>
              <a:t>Variation of theta of a European call option with stock price</a:t>
            </a:r>
          </a:p>
        </p:txBody>
      </p:sp>
    </p:spTree>
    <p:extLst>
      <p:ext uri="{BB962C8B-B14F-4D97-AF65-F5344CB8AC3E}">
        <p14:creationId xmlns:p14="http://schemas.microsoft.com/office/powerpoint/2010/main" val="24558360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594" name="Rectangle 2"/>
          <p:cNvSpPr>
            <a:spLocks noGrp="1" noChangeArrowheads="1"/>
          </p:cNvSpPr>
          <p:nvPr>
            <p:ph type="body" idx="1"/>
          </p:nvPr>
        </p:nvSpPr>
        <p:spPr>
          <a:xfrm>
            <a:off x="740229" y="1628775"/>
            <a:ext cx="10769600" cy="4633913"/>
          </a:xfrm>
        </p:spPr>
        <p:txBody>
          <a:bodyPr/>
          <a:lstStyle/>
          <a:p>
            <a:r>
              <a:rPr lang="en-US" altLang="zh-CN" dirty="0"/>
              <a:t>It does not make any sense to hedge against the effect of the passage of time on an option </a:t>
            </a:r>
            <a:r>
              <a:rPr lang="en-US" altLang="zh-CN" dirty="0" smtClean="0"/>
              <a:t>portfolio</a:t>
            </a:r>
            <a:endParaRPr lang="en-US" altLang="zh-CN" dirty="0"/>
          </a:p>
          <a:p>
            <a:pPr lvl="1"/>
            <a:r>
              <a:rPr lang="en-US" altLang="zh-CN" dirty="0"/>
              <a:t>There is no uncertainty about the passage of time.</a:t>
            </a:r>
          </a:p>
          <a:p>
            <a:r>
              <a:rPr lang="en-US" altLang="zh-CN" dirty="0"/>
              <a:t>Many traders regard theta as a useful descriptive statistic for a </a:t>
            </a:r>
            <a:r>
              <a:rPr lang="en-US" altLang="zh-CN" dirty="0" smtClean="0"/>
              <a:t>portfolio</a:t>
            </a:r>
            <a:endParaRPr lang="en-US" altLang="zh-CN" dirty="0"/>
          </a:p>
        </p:txBody>
      </p:sp>
      <p:sp>
        <p:nvSpPr>
          <p:cNvPr id="1134595" name="Rectangle 3"/>
          <p:cNvSpPr>
            <a:spLocks noGrp="1" noChangeArrowheads="1"/>
          </p:cNvSpPr>
          <p:nvPr>
            <p:ph type="title"/>
          </p:nvPr>
        </p:nvSpPr>
        <p:spPr>
          <a:noFill/>
          <a:ln/>
        </p:spPr>
        <p:txBody>
          <a:bodyPr/>
          <a:lstStyle/>
          <a:p>
            <a:r>
              <a:rPr lang="en-US" altLang="zh-CN">
                <a:ea typeface="宋体" panose="02010600030101010101" pitchFamily="2" charset="-122"/>
              </a:rPr>
              <a:t>Theta</a:t>
            </a:r>
            <a:endParaRPr lang="zh-CN" altLang="en-US">
              <a:ea typeface="宋体" panose="02010600030101010101" pitchFamily="2" charset="-122"/>
            </a:endParaRPr>
          </a:p>
        </p:txBody>
      </p:sp>
    </p:spTree>
    <p:extLst>
      <p:ext uri="{BB962C8B-B14F-4D97-AF65-F5344CB8AC3E}">
        <p14:creationId xmlns:p14="http://schemas.microsoft.com/office/powerpoint/2010/main" val="23321294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42" name="Rectangle 2"/>
          <p:cNvSpPr>
            <a:spLocks noGrp="1" noChangeArrowheads="1"/>
          </p:cNvSpPr>
          <p:nvPr>
            <p:ph type="title"/>
          </p:nvPr>
        </p:nvSpPr>
        <p:spPr>
          <a:xfrm>
            <a:off x="333829" y="304800"/>
            <a:ext cx="9648371" cy="1143000"/>
          </a:xfrm>
          <a:noFill/>
          <a:ln/>
        </p:spPr>
        <p:txBody>
          <a:bodyPr vert="horz" wrap="square" lIns="92075" tIns="46038" rIns="92075" bIns="46038" numCol="1" anchor="ctr" anchorCtr="0" compatLnSpc="1">
            <a:prstTxWarp prst="textNoShape">
              <a:avLst/>
            </a:prstTxWarp>
          </a:bodyPr>
          <a:lstStyle/>
          <a:p>
            <a:r>
              <a:rPr lang="en-US" altLang="zh-CN" dirty="0">
                <a:ea typeface="宋体" panose="02010600030101010101" pitchFamily="2" charset="-122"/>
              </a:rPr>
              <a:t>Gamma</a:t>
            </a:r>
          </a:p>
        </p:txBody>
      </p:sp>
      <p:sp>
        <p:nvSpPr>
          <p:cNvPr id="1136643" name="Rectangle 3"/>
          <p:cNvSpPr>
            <a:spLocks noGrp="1" noChangeArrowheads="1"/>
          </p:cNvSpPr>
          <p:nvPr>
            <p:ph type="body" idx="1"/>
          </p:nvPr>
        </p:nvSpPr>
        <p:spPr>
          <a:xfrm>
            <a:off x="638629" y="1447800"/>
            <a:ext cx="10551885" cy="4267200"/>
          </a:xfrm>
          <a:noFill/>
          <a:ln/>
        </p:spPr>
        <p:txBody>
          <a:bodyPr vert="horz" wrap="square" lIns="92075" tIns="46038" rIns="92075" bIns="46038" numCol="1" anchor="t" anchorCtr="0" compatLnSpc="1">
            <a:prstTxWarp prst="textNoShape">
              <a:avLst/>
            </a:prstTxWarp>
          </a:bodyPr>
          <a:lstStyle/>
          <a:p>
            <a:r>
              <a:rPr lang="en-US" altLang="zh-CN" b="0" dirty="0">
                <a:ea typeface="宋体" panose="02010600030101010101" pitchFamily="2" charset="-122"/>
              </a:rPr>
              <a:t>Gamma (</a:t>
            </a:r>
            <a:r>
              <a:rPr lang="en-US" altLang="zh-CN" b="0" i="1" dirty="0">
                <a:latin typeface="Symbol" panose="05050102010706020507" pitchFamily="18" charset="2"/>
                <a:ea typeface="宋体" panose="02010600030101010101" pitchFamily="2" charset="-122"/>
              </a:rPr>
              <a:t>G </a:t>
            </a:r>
            <a:r>
              <a:rPr lang="en-US" altLang="zh-CN" b="0" dirty="0">
                <a:ea typeface="宋体" panose="02010600030101010101" pitchFamily="2" charset="-122"/>
              </a:rPr>
              <a:t>) is the rate of change of delta (</a:t>
            </a:r>
            <a:r>
              <a:rPr lang="en-US" altLang="zh-CN" b="0" dirty="0">
                <a:latin typeface="Symbol" panose="05050102010706020507" pitchFamily="18" charset="2"/>
                <a:ea typeface="宋体" panose="02010600030101010101" pitchFamily="2" charset="-122"/>
              </a:rPr>
              <a:t>D</a:t>
            </a:r>
            <a:r>
              <a:rPr lang="en-US" altLang="zh-CN" b="0" dirty="0">
                <a:ea typeface="宋体" panose="02010600030101010101" pitchFamily="2" charset="-122"/>
              </a:rPr>
              <a:t>) with respect to the price of the underlying asset</a:t>
            </a:r>
          </a:p>
          <a:p>
            <a:endParaRPr lang="en-US" altLang="zh-CN" b="0" dirty="0">
              <a:ea typeface="宋体" panose="02010600030101010101" pitchFamily="2" charset="-122"/>
            </a:endParaRPr>
          </a:p>
          <a:p>
            <a:endParaRPr lang="en-US" altLang="zh-CN" b="0" dirty="0">
              <a:ea typeface="宋体" panose="02010600030101010101" pitchFamily="2" charset="-122"/>
            </a:endParaRPr>
          </a:p>
          <a:p>
            <a:r>
              <a:rPr lang="en-US" altLang="zh-CN" b="0" dirty="0">
                <a:ea typeface="宋体" panose="02010600030101010101" pitchFamily="2" charset="-122"/>
              </a:rPr>
              <a:t>For a European call or put:</a:t>
            </a:r>
          </a:p>
          <a:p>
            <a:endParaRPr lang="en-US" altLang="zh-CN" b="0" dirty="0">
              <a:ea typeface="宋体" panose="02010600030101010101" pitchFamily="2" charset="-122"/>
            </a:endParaRPr>
          </a:p>
        </p:txBody>
      </p:sp>
      <p:graphicFrame>
        <p:nvGraphicFramePr>
          <p:cNvPr id="1136644" name="Object 4"/>
          <p:cNvGraphicFramePr>
            <a:graphicFrameLocks noChangeAspect="1"/>
          </p:cNvGraphicFramePr>
          <p:nvPr>
            <p:extLst>
              <p:ext uri="{D42A27DB-BD31-4B8C-83A1-F6EECF244321}">
                <p14:modId xmlns:p14="http://schemas.microsoft.com/office/powerpoint/2010/main" val="964349852"/>
              </p:ext>
            </p:extLst>
          </p:nvPr>
        </p:nvGraphicFramePr>
        <p:xfrm>
          <a:off x="4691857" y="2388394"/>
          <a:ext cx="1368425" cy="892175"/>
        </p:xfrm>
        <a:graphic>
          <a:graphicData uri="http://schemas.openxmlformats.org/presentationml/2006/ole">
            <mc:AlternateContent xmlns:mc="http://schemas.openxmlformats.org/markup-compatibility/2006">
              <mc:Choice xmlns:v="urn:schemas-microsoft-com:vml" Requires="v">
                <p:oleObj spid="_x0000_s10354" name="Equation" r:id="rId4" imgW="583920" imgH="380880" progId="Equation.3">
                  <p:embed/>
                </p:oleObj>
              </mc:Choice>
              <mc:Fallback>
                <p:oleObj name="Equation" r:id="rId4" imgW="583920" imgH="380880" progId="Equation.3">
                  <p:embed/>
                  <p:pic>
                    <p:nvPicPr>
                      <p:cNvPr id="113664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1857" y="2388394"/>
                        <a:ext cx="1368425"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6645" name="Object 5"/>
          <p:cNvGraphicFramePr>
            <a:graphicFrameLocks noChangeAspect="1"/>
          </p:cNvGraphicFramePr>
          <p:nvPr>
            <p:extLst>
              <p:ext uri="{D42A27DB-BD31-4B8C-83A1-F6EECF244321}">
                <p14:modId xmlns:p14="http://schemas.microsoft.com/office/powerpoint/2010/main" val="2995833402"/>
              </p:ext>
            </p:extLst>
          </p:nvPr>
        </p:nvGraphicFramePr>
        <p:xfrm>
          <a:off x="4581073" y="4221163"/>
          <a:ext cx="2087563" cy="1042987"/>
        </p:xfrm>
        <a:graphic>
          <a:graphicData uri="http://schemas.openxmlformats.org/presentationml/2006/ole">
            <mc:AlternateContent xmlns:mc="http://schemas.openxmlformats.org/markup-compatibility/2006">
              <mc:Choice xmlns:v="urn:schemas-microsoft-com:vml" Requires="v">
                <p:oleObj spid="_x0000_s10355" name="Equation" r:id="rId6" imgW="787320" imgH="393480" progId="Equation.3">
                  <p:embed/>
                </p:oleObj>
              </mc:Choice>
              <mc:Fallback>
                <p:oleObj name="Equation" r:id="rId6" imgW="787320" imgH="393480" progId="Equation.3">
                  <p:embed/>
                  <p:pic>
                    <p:nvPicPr>
                      <p:cNvPr id="1136645"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81073" y="4221163"/>
                        <a:ext cx="2087563" cy="1042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90393084"/>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8690" name="Rectangle 2"/>
          <p:cNvSpPr>
            <a:spLocks noGrp="1" noChangeArrowheads="1"/>
          </p:cNvSpPr>
          <p:nvPr>
            <p:ph type="title"/>
          </p:nvPr>
        </p:nvSpPr>
        <p:spPr>
          <a:xfrm>
            <a:off x="362856" y="557213"/>
            <a:ext cx="11205029" cy="1143000"/>
          </a:xfrm>
          <a:noFill/>
          <a:ln/>
        </p:spPr>
        <p:txBody>
          <a:bodyPr vert="horz" wrap="square" lIns="92075" tIns="46038" rIns="92075" bIns="46038" numCol="1" anchor="ctr" anchorCtr="0" compatLnSpc="1">
            <a:prstTxWarp prst="textNoShape">
              <a:avLst/>
            </a:prstTxWarp>
          </a:bodyPr>
          <a:lstStyle/>
          <a:p>
            <a:pPr>
              <a:lnSpc>
                <a:spcPct val="90000"/>
              </a:lnSpc>
            </a:pPr>
            <a:r>
              <a:rPr lang="en-US" altLang="zh-CN" sz="4000" dirty="0">
                <a:ea typeface="宋体" panose="02010600030101010101" pitchFamily="2" charset="-122"/>
              </a:rPr>
              <a:t>Gamma Addresses Delta </a:t>
            </a:r>
            <a:r>
              <a:rPr lang="en-US" altLang="zh-CN" sz="4000" dirty="0" smtClean="0">
                <a:ea typeface="宋体" panose="02010600030101010101" pitchFamily="2" charset="-122"/>
              </a:rPr>
              <a:t>Hedging Errors </a:t>
            </a:r>
            <a:r>
              <a:rPr lang="en-US" altLang="zh-CN" sz="4000" dirty="0">
                <a:ea typeface="宋体" panose="02010600030101010101" pitchFamily="2" charset="-122"/>
              </a:rPr>
              <a:t>Caused By Curvature </a:t>
            </a:r>
          </a:p>
        </p:txBody>
      </p:sp>
      <p:sp>
        <p:nvSpPr>
          <p:cNvPr id="1138691" name="Line 3"/>
          <p:cNvSpPr>
            <a:spLocks noChangeShapeType="1"/>
          </p:cNvSpPr>
          <p:nvPr/>
        </p:nvSpPr>
        <p:spPr bwMode="auto">
          <a:xfrm>
            <a:off x="4792210" y="2693306"/>
            <a:ext cx="0" cy="3475038"/>
          </a:xfrm>
          <a:prstGeom prst="line">
            <a:avLst/>
          </a:prstGeom>
          <a:noFill/>
          <a:ln w="28575">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
        <p:nvSpPr>
          <p:cNvPr id="1138692" name="Line 4"/>
          <p:cNvSpPr>
            <a:spLocks noChangeShapeType="1"/>
          </p:cNvSpPr>
          <p:nvPr/>
        </p:nvSpPr>
        <p:spPr bwMode="auto">
          <a:xfrm>
            <a:off x="4792211" y="6168344"/>
            <a:ext cx="5227637" cy="0"/>
          </a:xfrm>
          <a:prstGeom prst="line">
            <a:avLst/>
          </a:prstGeom>
          <a:noFill/>
          <a:ln w="28575">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grpSp>
        <p:nvGrpSpPr>
          <p:cNvPr id="1138693" name="Group 5"/>
          <p:cNvGrpSpPr>
            <a:grpSpLocks/>
          </p:cNvGrpSpPr>
          <p:nvPr/>
        </p:nvGrpSpPr>
        <p:grpSpPr bwMode="auto">
          <a:xfrm>
            <a:off x="4792211" y="3488644"/>
            <a:ext cx="4021137" cy="2671762"/>
            <a:chOff x="1446" y="1820"/>
            <a:chExt cx="2533" cy="1683"/>
          </a:xfrm>
        </p:grpSpPr>
        <p:sp>
          <p:nvSpPr>
            <p:cNvPr id="1138694" name="Freeform 6"/>
            <p:cNvSpPr>
              <a:spLocks/>
            </p:cNvSpPr>
            <p:nvPr/>
          </p:nvSpPr>
          <p:spPr bwMode="auto">
            <a:xfrm>
              <a:off x="1446" y="3458"/>
              <a:ext cx="461" cy="45"/>
            </a:xfrm>
            <a:custGeom>
              <a:avLst/>
              <a:gdLst>
                <a:gd name="T0" fmla="*/ 0 w 461"/>
                <a:gd name="T1" fmla="*/ 44 h 45"/>
                <a:gd name="T2" fmla="*/ 6 w 461"/>
                <a:gd name="T3" fmla="*/ 41 h 45"/>
                <a:gd name="T4" fmla="*/ 17 w 461"/>
                <a:gd name="T5" fmla="*/ 41 h 45"/>
                <a:gd name="T6" fmla="*/ 24 w 461"/>
                <a:gd name="T7" fmla="*/ 39 h 45"/>
                <a:gd name="T8" fmla="*/ 35 w 461"/>
                <a:gd name="T9" fmla="*/ 41 h 45"/>
                <a:gd name="T10" fmla="*/ 42 w 461"/>
                <a:gd name="T11" fmla="*/ 39 h 45"/>
                <a:gd name="T12" fmla="*/ 143 w 461"/>
                <a:gd name="T13" fmla="*/ 41 h 45"/>
                <a:gd name="T14" fmla="*/ 244 w 461"/>
                <a:gd name="T15" fmla="*/ 39 h 45"/>
                <a:gd name="T16" fmla="*/ 368 w 461"/>
                <a:gd name="T17" fmla="*/ 25 h 45"/>
                <a:gd name="T18" fmla="*/ 415 w 461"/>
                <a:gd name="T19" fmla="*/ 10 h 45"/>
                <a:gd name="T20" fmla="*/ 460 w 461"/>
                <a:gd name="T21"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1" h="45">
                  <a:moveTo>
                    <a:pt x="0" y="44"/>
                  </a:moveTo>
                  <a:lnTo>
                    <a:pt x="6" y="41"/>
                  </a:lnTo>
                  <a:lnTo>
                    <a:pt x="17" y="41"/>
                  </a:lnTo>
                  <a:lnTo>
                    <a:pt x="24" y="39"/>
                  </a:lnTo>
                  <a:lnTo>
                    <a:pt x="35" y="41"/>
                  </a:lnTo>
                  <a:lnTo>
                    <a:pt x="42" y="39"/>
                  </a:lnTo>
                  <a:lnTo>
                    <a:pt x="143" y="41"/>
                  </a:lnTo>
                  <a:lnTo>
                    <a:pt x="244" y="39"/>
                  </a:lnTo>
                  <a:lnTo>
                    <a:pt x="368" y="25"/>
                  </a:lnTo>
                  <a:lnTo>
                    <a:pt x="415" y="10"/>
                  </a:lnTo>
                  <a:lnTo>
                    <a:pt x="460" y="0"/>
                  </a:lnTo>
                </a:path>
              </a:pathLst>
            </a:custGeom>
            <a:noFill/>
            <a:ln w="25400" cap="rnd" cmpd="sng">
              <a:solidFill>
                <a:srgbClr val="CC0099"/>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
          <p:nvSpPr>
            <p:cNvPr id="1138695" name="Freeform 7"/>
            <p:cNvSpPr>
              <a:spLocks/>
            </p:cNvSpPr>
            <p:nvPr/>
          </p:nvSpPr>
          <p:spPr bwMode="auto">
            <a:xfrm>
              <a:off x="1914" y="3203"/>
              <a:ext cx="685" cy="252"/>
            </a:xfrm>
            <a:custGeom>
              <a:avLst/>
              <a:gdLst>
                <a:gd name="T0" fmla="*/ 0 w 685"/>
                <a:gd name="T1" fmla="*/ 251 h 252"/>
                <a:gd name="T2" fmla="*/ 204 w 685"/>
                <a:gd name="T3" fmla="*/ 202 h 252"/>
                <a:gd name="T4" fmla="*/ 469 w 685"/>
                <a:gd name="T5" fmla="*/ 98 h 252"/>
                <a:gd name="T6" fmla="*/ 684 w 685"/>
                <a:gd name="T7" fmla="*/ 0 h 252"/>
              </a:gdLst>
              <a:ahLst/>
              <a:cxnLst>
                <a:cxn ang="0">
                  <a:pos x="T0" y="T1"/>
                </a:cxn>
                <a:cxn ang="0">
                  <a:pos x="T2" y="T3"/>
                </a:cxn>
                <a:cxn ang="0">
                  <a:pos x="T4" y="T5"/>
                </a:cxn>
                <a:cxn ang="0">
                  <a:pos x="T6" y="T7"/>
                </a:cxn>
              </a:cxnLst>
              <a:rect l="0" t="0" r="r" b="b"/>
              <a:pathLst>
                <a:path w="685" h="252">
                  <a:moveTo>
                    <a:pt x="0" y="251"/>
                  </a:moveTo>
                  <a:lnTo>
                    <a:pt x="204" y="202"/>
                  </a:lnTo>
                  <a:lnTo>
                    <a:pt x="469" y="98"/>
                  </a:lnTo>
                  <a:lnTo>
                    <a:pt x="684" y="0"/>
                  </a:lnTo>
                </a:path>
              </a:pathLst>
            </a:custGeom>
            <a:noFill/>
            <a:ln w="25400" cap="rnd" cmpd="sng">
              <a:solidFill>
                <a:srgbClr val="CC0099"/>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
          <p:nvSpPr>
            <p:cNvPr id="1138696" name="Freeform 8"/>
            <p:cNvSpPr>
              <a:spLocks/>
            </p:cNvSpPr>
            <p:nvPr/>
          </p:nvSpPr>
          <p:spPr bwMode="auto">
            <a:xfrm>
              <a:off x="2598" y="2759"/>
              <a:ext cx="640" cy="445"/>
            </a:xfrm>
            <a:custGeom>
              <a:avLst/>
              <a:gdLst>
                <a:gd name="T0" fmla="*/ 0 w 640"/>
                <a:gd name="T1" fmla="*/ 444 h 445"/>
                <a:gd name="T2" fmla="*/ 220 w 640"/>
                <a:gd name="T3" fmla="*/ 316 h 445"/>
                <a:gd name="T4" fmla="*/ 381 w 640"/>
                <a:gd name="T5" fmla="*/ 206 h 445"/>
                <a:gd name="T6" fmla="*/ 639 w 640"/>
                <a:gd name="T7" fmla="*/ 0 h 445"/>
              </a:gdLst>
              <a:ahLst/>
              <a:cxnLst>
                <a:cxn ang="0">
                  <a:pos x="T0" y="T1"/>
                </a:cxn>
                <a:cxn ang="0">
                  <a:pos x="T2" y="T3"/>
                </a:cxn>
                <a:cxn ang="0">
                  <a:pos x="T4" y="T5"/>
                </a:cxn>
                <a:cxn ang="0">
                  <a:pos x="T6" y="T7"/>
                </a:cxn>
              </a:cxnLst>
              <a:rect l="0" t="0" r="r" b="b"/>
              <a:pathLst>
                <a:path w="640" h="445">
                  <a:moveTo>
                    <a:pt x="0" y="444"/>
                  </a:moveTo>
                  <a:lnTo>
                    <a:pt x="220" y="316"/>
                  </a:lnTo>
                  <a:lnTo>
                    <a:pt x="381" y="206"/>
                  </a:lnTo>
                  <a:lnTo>
                    <a:pt x="639" y="0"/>
                  </a:lnTo>
                </a:path>
              </a:pathLst>
            </a:custGeom>
            <a:noFill/>
            <a:ln w="25400" cap="rnd" cmpd="sng">
              <a:solidFill>
                <a:srgbClr val="CC0099"/>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
          <p:nvSpPr>
            <p:cNvPr id="1138697" name="Freeform 9"/>
            <p:cNvSpPr>
              <a:spLocks/>
            </p:cNvSpPr>
            <p:nvPr/>
          </p:nvSpPr>
          <p:spPr bwMode="auto">
            <a:xfrm>
              <a:off x="3237" y="2162"/>
              <a:ext cx="539" cy="598"/>
            </a:xfrm>
            <a:custGeom>
              <a:avLst/>
              <a:gdLst>
                <a:gd name="T0" fmla="*/ 0 w 539"/>
                <a:gd name="T1" fmla="*/ 597 h 598"/>
                <a:gd name="T2" fmla="*/ 210 w 539"/>
                <a:gd name="T3" fmla="*/ 401 h 598"/>
                <a:gd name="T4" fmla="*/ 333 w 539"/>
                <a:gd name="T5" fmla="*/ 268 h 598"/>
                <a:gd name="T6" fmla="*/ 467 w 539"/>
                <a:gd name="T7" fmla="*/ 103 h 598"/>
                <a:gd name="T8" fmla="*/ 538 w 539"/>
                <a:gd name="T9" fmla="*/ 0 h 598"/>
              </a:gdLst>
              <a:ahLst/>
              <a:cxnLst>
                <a:cxn ang="0">
                  <a:pos x="T0" y="T1"/>
                </a:cxn>
                <a:cxn ang="0">
                  <a:pos x="T2" y="T3"/>
                </a:cxn>
                <a:cxn ang="0">
                  <a:pos x="T4" y="T5"/>
                </a:cxn>
                <a:cxn ang="0">
                  <a:pos x="T6" y="T7"/>
                </a:cxn>
                <a:cxn ang="0">
                  <a:pos x="T8" y="T9"/>
                </a:cxn>
              </a:cxnLst>
              <a:rect l="0" t="0" r="r" b="b"/>
              <a:pathLst>
                <a:path w="539" h="598">
                  <a:moveTo>
                    <a:pt x="0" y="597"/>
                  </a:moveTo>
                  <a:lnTo>
                    <a:pt x="210" y="401"/>
                  </a:lnTo>
                  <a:lnTo>
                    <a:pt x="333" y="268"/>
                  </a:lnTo>
                  <a:lnTo>
                    <a:pt x="467" y="103"/>
                  </a:lnTo>
                  <a:lnTo>
                    <a:pt x="538" y="0"/>
                  </a:lnTo>
                </a:path>
              </a:pathLst>
            </a:custGeom>
            <a:noFill/>
            <a:ln w="25400" cap="rnd" cmpd="sng">
              <a:solidFill>
                <a:srgbClr val="CC0099"/>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
          <p:nvSpPr>
            <p:cNvPr id="1138698" name="Freeform 10"/>
            <p:cNvSpPr>
              <a:spLocks/>
            </p:cNvSpPr>
            <p:nvPr/>
          </p:nvSpPr>
          <p:spPr bwMode="auto">
            <a:xfrm>
              <a:off x="3775" y="1820"/>
              <a:ext cx="204" cy="343"/>
            </a:xfrm>
            <a:custGeom>
              <a:avLst/>
              <a:gdLst>
                <a:gd name="T0" fmla="*/ 0 w 204"/>
                <a:gd name="T1" fmla="*/ 342 h 343"/>
                <a:gd name="T2" fmla="*/ 54 w 204"/>
                <a:gd name="T3" fmla="*/ 269 h 343"/>
                <a:gd name="T4" fmla="*/ 107 w 204"/>
                <a:gd name="T5" fmla="*/ 183 h 343"/>
                <a:gd name="T6" fmla="*/ 161 w 204"/>
                <a:gd name="T7" fmla="*/ 85 h 343"/>
                <a:gd name="T8" fmla="*/ 203 w 204"/>
                <a:gd name="T9" fmla="*/ 0 h 343"/>
              </a:gdLst>
              <a:ahLst/>
              <a:cxnLst>
                <a:cxn ang="0">
                  <a:pos x="T0" y="T1"/>
                </a:cxn>
                <a:cxn ang="0">
                  <a:pos x="T2" y="T3"/>
                </a:cxn>
                <a:cxn ang="0">
                  <a:pos x="T4" y="T5"/>
                </a:cxn>
                <a:cxn ang="0">
                  <a:pos x="T6" y="T7"/>
                </a:cxn>
                <a:cxn ang="0">
                  <a:pos x="T8" y="T9"/>
                </a:cxn>
              </a:cxnLst>
              <a:rect l="0" t="0" r="r" b="b"/>
              <a:pathLst>
                <a:path w="204" h="343">
                  <a:moveTo>
                    <a:pt x="0" y="342"/>
                  </a:moveTo>
                  <a:lnTo>
                    <a:pt x="54" y="269"/>
                  </a:lnTo>
                  <a:lnTo>
                    <a:pt x="107" y="183"/>
                  </a:lnTo>
                  <a:lnTo>
                    <a:pt x="161" y="85"/>
                  </a:lnTo>
                  <a:lnTo>
                    <a:pt x="203" y="0"/>
                  </a:lnTo>
                </a:path>
              </a:pathLst>
            </a:custGeom>
            <a:noFill/>
            <a:ln w="25400" cap="rnd" cmpd="sng">
              <a:solidFill>
                <a:srgbClr val="CC0099"/>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grpSp>
      <p:sp>
        <p:nvSpPr>
          <p:cNvPr id="1138699" name="Freeform 11"/>
          <p:cNvSpPr>
            <a:spLocks/>
          </p:cNvSpPr>
          <p:nvPr/>
        </p:nvSpPr>
        <p:spPr bwMode="auto">
          <a:xfrm>
            <a:off x="5897111" y="4653869"/>
            <a:ext cx="2478087" cy="1504950"/>
          </a:xfrm>
          <a:custGeom>
            <a:avLst/>
            <a:gdLst>
              <a:gd name="T0" fmla="*/ 0 w 1561"/>
              <a:gd name="T1" fmla="*/ 947 h 948"/>
              <a:gd name="T2" fmla="*/ 1560 w 1561"/>
              <a:gd name="T3" fmla="*/ 0 h 948"/>
            </a:gdLst>
            <a:ahLst/>
            <a:cxnLst>
              <a:cxn ang="0">
                <a:pos x="T0" y="T1"/>
              </a:cxn>
              <a:cxn ang="0">
                <a:pos x="T2" y="T3"/>
              </a:cxn>
            </a:cxnLst>
            <a:rect l="0" t="0" r="r" b="b"/>
            <a:pathLst>
              <a:path w="1561" h="948">
                <a:moveTo>
                  <a:pt x="0" y="947"/>
                </a:moveTo>
                <a:lnTo>
                  <a:pt x="1560" y="0"/>
                </a:lnTo>
              </a:path>
            </a:pathLst>
          </a:custGeom>
          <a:noFill/>
          <a:ln w="25400" cap="rnd" cmpd="sng">
            <a:solidFill>
              <a:srgbClr val="0022CC"/>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
        <p:nvSpPr>
          <p:cNvPr id="1138700" name="Line 12"/>
          <p:cNvSpPr>
            <a:spLocks noChangeShapeType="1"/>
          </p:cNvSpPr>
          <p:nvPr/>
        </p:nvSpPr>
        <p:spPr bwMode="auto">
          <a:xfrm>
            <a:off x="6925810" y="5517470"/>
            <a:ext cx="0" cy="650875"/>
          </a:xfrm>
          <a:prstGeom prst="line">
            <a:avLst/>
          </a:prstGeom>
          <a:noFill/>
          <a:ln w="28575">
            <a:solidFill>
              <a:srgbClr val="FF0066"/>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
        <p:nvSpPr>
          <p:cNvPr id="1138701" name="Line 13"/>
          <p:cNvSpPr>
            <a:spLocks noChangeShapeType="1"/>
          </p:cNvSpPr>
          <p:nvPr/>
        </p:nvSpPr>
        <p:spPr bwMode="auto">
          <a:xfrm flipH="1">
            <a:off x="4779510" y="5565094"/>
            <a:ext cx="2133600" cy="0"/>
          </a:xfrm>
          <a:prstGeom prst="line">
            <a:avLst/>
          </a:prstGeom>
          <a:noFill/>
          <a:ln w="28575">
            <a:solidFill>
              <a:srgbClr val="FF0066"/>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
        <p:nvSpPr>
          <p:cNvPr id="1138702" name="Rectangle 14"/>
          <p:cNvSpPr>
            <a:spLocks noChangeArrowheads="1"/>
          </p:cNvSpPr>
          <p:nvPr/>
        </p:nvSpPr>
        <p:spPr bwMode="auto">
          <a:xfrm>
            <a:off x="6681336" y="6179456"/>
            <a:ext cx="382587"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fontAlgn="base" hangingPunct="0">
              <a:spcBef>
                <a:spcPct val="0"/>
              </a:spcBef>
              <a:spcAft>
                <a:spcPct val="0"/>
              </a:spcAft>
            </a:pPr>
            <a:r>
              <a:rPr lang="en-US" altLang="zh-CN" sz="2000" i="1">
                <a:solidFill>
                  <a:srgbClr val="CC0099"/>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p>
        </p:txBody>
      </p:sp>
      <p:sp>
        <p:nvSpPr>
          <p:cNvPr id="1138703" name="Rectangle 15"/>
          <p:cNvSpPr>
            <a:spLocks noChangeArrowheads="1"/>
          </p:cNvSpPr>
          <p:nvPr/>
        </p:nvSpPr>
        <p:spPr bwMode="auto">
          <a:xfrm>
            <a:off x="4323898" y="5474606"/>
            <a:ext cx="455613"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fontAlgn="base" hangingPunct="0">
              <a:spcBef>
                <a:spcPct val="0"/>
              </a:spcBef>
              <a:spcAft>
                <a:spcPct val="0"/>
              </a:spcAft>
            </a:pPr>
            <a:r>
              <a:rPr lang="en-US" altLang="zh-CN" sz="2000" i="1">
                <a:solidFill>
                  <a:srgbClr val="CC0099"/>
                </a:solidFill>
                <a:effectLst>
                  <a:outerShdw blurRad="38100" dist="38100" dir="2700000" algn="tl">
                    <a:srgbClr val="C0C0C0"/>
                  </a:outerShdw>
                </a:effectLst>
                <a:latin typeface="Times New Roman" panose="02020603050405020304" pitchFamily="18" charset="0"/>
                <a:ea typeface="宋体" panose="02010600030101010101" pitchFamily="2" charset="-122"/>
              </a:rPr>
              <a:t>C</a:t>
            </a:r>
          </a:p>
        </p:txBody>
      </p:sp>
      <p:sp>
        <p:nvSpPr>
          <p:cNvPr id="1138704" name="Rectangle 16"/>
          <p:cNvSpPr>
            <a:spLocks noChangeArrowheads="1"/>
          </p:cNvSpPr>
          <p:nvPr/>
        </p:nvSpPr>
        <p:spPr bwMode="auto">
          <a:xfrm>
            <a:off x="8640310" y="5704794"/>
            <a:ext cx="2024062"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fontAlgn="base" hangingPunct="0">
              <a:spcBef>
                <a:spcPct val="0"/>
              </a:spcBef>
              <a:spcAft>
                <a:spcPct val="0"/>
              </a:spcAft>
            </a:pPr>
            <a:r>
              <a:rPr lang="en-US" altLang="zh-CN" sz="2000">
                <a:solidFill>
                  <a:srgbClr val="CC0099"/>
                </a:solidFill>
                <a:latin typeface="Times New Roman" panose="02020603050405020304" pitchFamily="18" charset="0"/>
                <a:ea typeface="宋体" panose="02010600030101010101" pitchFamily="2" charset="-122"/>
              </a:rPr>
              <a:t>Stock price</a:t>
            </a:r>
          </a:p>
        </p:txBody>
      </p:sp>
      <p:sp>
        <p:nvSpPr>
          <p:cNvPr id="1138705" name="Rectangle 17"/>
          <p:cNvSpPr>
            <a:spLocks noChangeArrowheads="1"/>
          </p:cNvSpPr>
          <p:nvPr/>
        </p:nvSpPr>
        <p:spPr bwMode="auto">
          <a:xfrm>
            <a:off x="7873547" y="6179456"/>
            <a:ext cx="642938"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fontAlgn="base" hangingPunct="0">
              <a:spcBef>
                <a:spcPct val="0"/>
              </a:spcBef>
              <a:spcAft>
                <a:spcPct val="0"/>
              </a:spcAft>
            </a:pPr>
            <a:r>
              <a:rPr lang="en-US" altLang="zh-CN" sz="2000" i="1">
                <a:solidFill>
                  <a:srgbClr val="CC0099"/>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lang="en-US" altLang="zh-CN" sz="2000" i="1">
                <a:solidFill>
                  <a:srgbClr val="CC00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Arial" panose="020B0604020202020204" pitchFamily="34" charset="0"/>
              </a:rPr>
              <a:t>'</a:t>
            </a:r>
            <a:endParaRPr lang="en-US" altLang="zh-CN" sz="2000" i="1">
              <a:solidFill>
                <a:srgbClr val="CC0099"/>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1138706" name="Line 18"/>
          <p:cNvSpPr>
            <a:spLocks noChangeShapeType="1"/>
          </p:cNvSpPr>
          <p:nvPr/>
        </p:nvSpPr>
        <p:spPr bwMode="auto">
          <a:xfrm flipV="1">
            <a:off x="8064047" y="4568145"/>
            <a:ext cx="0" cy="1603375"/>
          </a:xfrm>
          <a:prstGeom prst="line">
            <a:avLst/>
          </a:prstGeom>
          <a:noFill/>
          <a:ln w="28575">
            <a:solidFill>
              <a:srgbClr val="FF0066"/>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
        <p:nvSpPr>
          <p:cNvPr id="1138707" name="Line 19"/>
          <p:cNvSpPr>
            <a:spLocks noChangeShapeType="1"/>
          </p:cNvSpPr>
          <p:nvPr/>
        </p:nvSpPr>
        <p:spPr bwMode="auto">
          <a:xfrm flipH="1">
            <a:off x="4792211" y="4850719"/>
            <a:ext cx="3271837" cy="0"/>
          </a:xfrm>
          <a:prstGeom prst="line">
            <a:avLst/>
          </a:prstGeom>
          <a:noFill/>
          <a:ln w="28575">
            <a:solidFill>
              <a:srgbClr val="FF0066"/>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
        <p:nvSpPr>
          <p:cNvPr id="1138708" name="Line 20"/>
          <p:cNvSpPr>
            <a:spLocks noChangeShapeType="1"/>
          </p:cNvSpPr>
          <p:nvPr/>
        </p:nvSpPr>
        <p:spPr bwMode="auto">
          <a:xfrm flipH="1">
            <a:off x="4792211" y="4560206"/>
            <a:ext cx="3286125" cy="0"/>
          </a:xfrm>
          <a:prstGeom prst="line">
            <a:avLst/>
          </a:prstGeom>
          <a:noFill/>
          <a:ln w="28575">
            <a:solidFill>
              <a:srgbClr val="FF0066"/>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
        <p:nvSpPr>
          <p:cNvPr id="1138709" name="Rectangle 21"/>
          <p:cNvSpPr>
            <a:spLocks noChangeArrowheads="1"/>
          </p:cNvSpPr>
          <p:nvPr/>
        </p:nvSpPr>
        <p:spPr bwMode="auto">
          <a:xfrm rot="16200000">
            <a:off x="3847648" y="3135868"/>
            <a:ext cx="1343025"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fontAlgn="base" hangingPunct="0">
              <a:spcBef>
                <a:spcPct val="0"/>
              </a:spcBef>
              <a:spcAft>
                <a:spcPct val="0"/>
              </a:spcAft>
            </a:pPr>
            <a:r>
              <a:rPr lang="en-US" altLang="zh-CN" sz="2000">
                <a:solidFill>
                  <a:srgbClr val="CC0099"/>
                </a:solidFill>
                <a:latin typeface="Times New Roman" panose="02020603050405020304" pitchFamily="18" charset="0"/>
                <a:ea typeface="宋体" panose="02010600030101010101" pitchFamily="2" charset="-122"/>
              </a:rPr>
              <a:t>Call price</a:t>
            </a:r>
          </a:p>
        </p:txBody>
      </p:sp>
      <p:sp>
        <p:nvSpPr>
          <p:cNvPr id="1138710" name="Rectangle 22"/>
          <p:cNvSpPr>
            <a:spLocks noChangeArrowheads="1"/>
          </p:cNvSpPr>
          <p:nvPr/>
        </p:nvSpPr>
        <p:spPr bwMode="auto">
          <a:xfrm>
            <a:off x="4325485" y="4714194"/>
            <a:ext cx="563562"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fontAlgn="base" hangingPunct="0">
              <a:spcBef>
                <a:spcPct val="0"/>
              </a:spcBef>
              <a:spcAft>
                <a:spcPct val="0"/>
              </a:spcAft>
            </a:pPr>
            <a:r>
              <a:rPr lang="en-US" altLang="zh-CN" sz="2000" i="1">
                <a:solidFill>
                  <a:srgbClr val="CC0099"/>
                </a:solidFill>
                <a:effectLst>
                  <a:outerShdw blurRad="38100" dist="38100" dir="2700000" algn="tl">
                    <a:srgbClr val="C0C0C0"/>
                  </a:outerShdw>
                </a:effectLst>
                <a:latin typeface="Times New Roman" panose="02020603050405020304" pitchFamily="18" charset="0"/>
                <a:ea typeface="宋体" panose="02010600030101010101" pitchFamily="2" charset="-122"/>
              </a:rPr>
              <a:t>C</a:t>
            </a:r>
            <a:r>
              <a:rPr lang="en-US" altLang="zh-CN" sz="2000" i="1">
                <a:solidFill>
                  <a:srgbClr val="CC00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Arial" panose="020B0604020202020204" pitchFamily="34" charset="0"/>
              </a:rPr>
              <a:t>'</a:t>
            </a:r>
            <a:endParaRPr lang="en-US" altLang="zh-CN" sz="2000" i="1">
              <a:solidFill>
                <a:srgbClr val="CC0099"/>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1138711" name="Rectangle 23"/>
          <p:cNvSpPr>
            <a:spLocks noChangeArrowheads="1"/>
          </p:cNvSpPr>
          <p:nvPr/>
        </p:nvSpPr>
        <p:spPr bwMode="auto">
          <a:xfrm>
            <a:off x="4249285" y="4333194"/>
            <a:ext cx="609600"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fontAlgn="base" hangingPunct="0">
              <a:spcBef>
                <a:spcPct val="0"/>
              </a:spcBef>
              <a:spcAft>
                <a:spcPct val="0"/>
              </a:spcAft>
            </a:pPr>
            <a:r>
              <a:rPr lang="en-US" altLang="zh-CN" sz="2000" i="1">
                <a:solidFill>
                  <a:srgbClr val="CC0099"/>
                </a:solidFill>
                <a:effectLst>
                  <a:outerShdw blurRad="38100" dist="38100" dir="2700000" algn="tl">
                    <a:srgbClr val="C0C0C0"/>
                  </a:outerShdw>
                </a:effectLst>
                <a:latin typeface="Times New Roman" panose="02020603050405020304" pitchFamily="18" charset="0"/>
                <a:ea typeface="宋体" panose="02010600030101010101" pitchFamily="2" charset="-122"/>
              </a:rPr>
              <a:t>C</a:t>
            </a:r>
            <a:r>
              <a:rPr lang="en-US" altLang="zh-CN" sz="2000" i="1">
                <a:solidFill>
                  <a:srgbClr val="CC00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Arial" panose="020B0604020202020204" pitchFamily="34" charset="0"/>
              </a:rPr>
              <a:t>"</a:t>
            </a:r>
            <a:endParaRPr lang="en-US" altLang="zh-CN" sz="2000" i="1">
              <a:solidFill>
                <a:srgbClr val="CC0099"/>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1138712" name="Text Box 24"/>
          <p:cNvSpPr txBox="1">
            <a:spLocks noChangeArrowheads="1"/>
          </p:cNvSpPr>
          <p:nvPr/>
        </p:nvSpPr>
        <p:spPr bwMode="auto">
          <a:xfrm>
            <a:off x="8668885" y="4561794"/>
            <a:ext cx="2286000"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fontAlgn="base" hangingPunct="0">
              <a:spcBef>
                <a:spcPct val="0"/>
              </a:spcBef>
              <a:spcAft>
                <a:spcPct val="0"/>
              </a:spcAft>
            </a:pPr>
            <a:r>
              <a:rPr lang="en-US" altLang="zh-CN" sz="2000">
                <a:solidFill>
                  <a:srgbClr val="CC0099"/>
                </a:solidFill>
                <a:latin typeface="Times New Roman" panose="02020603050405020304" pitchFamily="18" charset="0"/>
                <a:ea typeface="宋体" panose="02010600030101010101" pitchFamily="2" charset="-122"/>
              </a:rPr>
              <a:t>Hedging error</a:t>
            </a:r>
          </a:p>
        </p:txBody>
      </p:sp>
      <p:sp>
        <p:nvSpPr>
          <p:cNvPr id="1138713" name="AutoShape 25"/>
          <p:cNvSpPr>
            <a:spLocks/>
          </p:cNvSpPr>
          <p:nvPr/>
        </p:nvSpPr>
        <p:spPr bwMode="auto">
          <a:xfrm>
            <a:off x="8293377" y="4534631"/>
            <a:ext cx="522419" cy="359126"/>
          </a:xfrm>
          <a:prstGeom prst="rightBrace">
            <a:avLst>
              <a:gd name="adj1" fmla="val 33333"/>
              <a:gd name="adj2" fmla="val 50000"/>
            </a:avLst>
          </a:prstGeom>
          <a:noFill/>
          <a:ln w="19050">
            <a:solidFill>
              <a:schemeClr val="tx1"/>
            </a:solidFill>
            <a:round/>
            <a:headEnd type="none" w="sm" len="sm"/>
            <a:tailEnd type="none" w="sm" len="sm"/>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
        <p:nvSpPr>
          <p:cNvPr id="28" name="Rectangle 2"/>
          <p:cNvSpPr txBox="1">
            <a:spLocks noChangeArrowheads="1"/>
          </p:cNvSpPr>
          <p:nvPr/>
        </p:nvSpPr>
        <p:spPr bwMode="auto">
          <a:xfrm>
            <a:off x="362856" y="1916205"/>
            <a:ext cx="11393715" cy="1012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Blip>
                <a:blip r:embed="rId3"/>
              </a:buBlip>
              <a:defRPr kumimoji="1" sz="2800" b="1" kern="1200">
                <a:solidFill>
                  <a:schemeClr val="tx2"/>
                </a:solidFill>
                <a:latin typeface="+mn-lt"/>
                <a:ea typeface="+mn-ea"/>
                <a:cs typeface="+mn-cs"/>
              </a:defRPr>
            </a:lvl1pPr>
            <a:lvl2pPr marL="742950" indent="-285750" algn="l" rtl="0" fontAlgn="base">
              <a:spcBef>
                <a:spcPct val="20000"/>
              </a:spcBef>
              <a:spcAft>
                <a:spcPct val="0"/>
              </a:spcAft>
              <a:buClr>
                <a:srgbClr val="CC9900"/>
              </a:buClr>
              <a:buSzPct val="75000"/>
              <a:buFont typeface="Wingdings" panose="05000000000000000000" pitchFamily="2" charset="2"/>
              <a:buChar char="Ø"/>
              <a:defRPr kumimoji="1" sz="2400" b="1" kern="1200">
                <a:solidFill>
                  <a:schemeClr val="tx1"/>
                </a:solidFill>
                <a:effectLst>
                  <a:outerShdw blurRad="38100" dist="38100" dir="2700000" algn="tl">
                    <a:srgbClr val="C0C0C0"/>
                  </a:outerShdw>
                </a:effectLst>
                <a:latin typeface="+mn-lt"/>
                <a:ea typeface="+mn-ea"/>
                <a:cs typeface="+mn-cs"/>
              </a:defRPr>
            </a:lvl2pPr>
            <a:lvl3pPr marL="1143000" indent="-228600" algn="l" rtl="0" fontAlgn="base">
              <a:spcBef>
                <a:spcPct val="20000"/>
              </a:spcBef>
              <a:spcAft>
                <a:spcPct val="0"/>
              </a:spcAft>
              <a:buClr>
                <a:srgbClr val="FF0066"/>
              </a:buClr>
              <a:buFont typeface="Times New Roman" panose="02020603050405020304" pitchFamily="18" charset="0"/>
              <a:buChar char="—"/>
              <a:defRPr kumimoji="1" sz="2000" b="1" kern="1200">
                <a:solidFill>
                  <a:schemeClr val="hlink"/>
                </a:solidFill>
                <a:effectLst>
                  <a:outerShdw blurRad="38100" dist="38100" dir="2700000" algn="tl">
                    <a:srgbClr val="C0C0C0"/>
                  </a:outerShdw>
                </a:effectLst>
                <a:latin typeface="+mn-lt"/>
                <a:ea typeface="+mn-ea"/>
                <a:cs typeface="+mn-cs"/>
              </a:defRPr>
            </a:lvl3pPr>
            <a:lvl4pPr marL="1600200" indent="-228600" algn="l" rtl="0" fontAlgn="base">
              <a:spcBef>
                <a:spcPct val="20000"/>
              </a:spcBef>
              <a:spcAft>
                <a:spcPct val="0"/>
              </a:spcAft>
              <a:buChar char="–"/>
              <a:defRPr kumimoji="1" sz="2000" b="1" kern="1200">
                <a:solidFill>
                  <a:srgbClr val="0000FF"/>
                </a:solidFill>
                <a:effectLst>
                  <a:outerShdw blurRad="38100" dist="38100" dir="2700000" algn="tl">
                    <a:srgbClr val="C0C0C0"/>
                  </a:outerShdw>
                </a:effectLst>
                <a:latin typeface="+mn-lt"/>
                <a:ea typeface="+mn-ea"/>
                <a:cs typeface="+mn-cs"/>
              </a:defRPr>
            </a:lvl4pPr>
            <a:lvl5pPr marL="2057400" indent="-228600" algn="l" rtl="0" fontAlgn="base">
              <a:spcBef>
                <a:spcPct val="20000"/>
              </a:spcBef>
              <a:spcAft>
                <a:spcPct val="0"/>
              </a:spcAft>
              <a:buClr>
                <a:schemeClr val="tx2"/>
              </a:buClr>
              <a:buChar char="–"/>
              <a:defRPr kumimoji="1" sz="2000" b="1" kern="1200">
                <a:solidFill>
                  <a:srgbClr val="0000FF"/>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3538" indent="-363538" eaLnBrk="0" hangingPunct="0">
              <a:buClr>
                <a:srgbClr val="CC0099"/>
              </a:buClr>
            </a:pPr>
            <a:r>
              <a:rPr kumimoji="0" lang="en-US" altLang="zh-CN" dirty="0">
                <a:solidFill>
                  <a:srgbClr val="CC6600"/>
                </a:solidFill>
                <a:effectLst>
                  <a:outerShdw blurRad="38100" dist="38100" dir="2700000" algn="tl">
                    <a:srgbClr val="C0C0C0"/>
                  </a:outerShdw>
                </a:effectLst>
                <a:latin typeface="Times New Roman" panose="02020603050405020304" pitchFamily="18" charset="0"/>
              </a:rPr>
              <a:t>If gamma is large in absolute terms, delta is highly sensitive to the price of the underlying asset</a:t>
            </a:r>
          </a:p>
        </p:txBody>
      </p:sp>
    </p:spTree>
    <p:extLst>
      <p:ext uri="{BB962C8B-B14F-4D97-AF65-F5344CB8AC3E}">
        <p14:creationId xmlns:p14="http://schemas.microsoft.com/office/powerpoint/2010/main" val="231744542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0738" name="Rectangle 2"/>
          <p:cNvSpPr>
            <a:spLocks noGrp="1" noChangeArrowheads="1"/>
          </p:cNvSpPr>
          <p:nvPr>
            <p:ph type="title"/>
          </p:nvPr>
        </p:nvSpPr>
        <p:spPr>
          <a:noFill/>
          <a:ln/>
        </p:spPr>
        <p:txBody>
          <a:bodyPr/>
          <a:lstStyle/>
          <a:p>
            <a:pPr>
              <a:lnSpc>
                <a:spcPct val="90000"/>
              </a:lnSpc>
            </a:pPr>
            <a:r>
              <a:rPr lang="en-US" altLang="zh-CN" sz="3600">
                <a:ea typeface="宋体" panose="02010600030101010101" pitchFamily="2" charset="-122"/>
              </a:rPr>
              <a:t>Taylor Series Expansions and Hedge Parameters</a:t>
            </a:r>
          </a:p>
        </p:txBody>
      </p:sp>
      <p:sp>
        <p:nvSpPr>
          <p:cNvPr id="1140739" name="Rectangle 3"/>
          <p:cNvSpPr>
            <a:spLocks noGrp="1" noChangeArrowheads="1"/>
          </p:cNvSpPr>
          <p:nvPr>
            <p:ph type="body" idx="1"/>
          </p:nvPr>
        </p:nvSpPr>
        <p:spPr>
          <a:xfrm>
            <a:off x="667657" y="1628776"/>
            <a:ext cx="10740572" cy="3960813"/>
          </a:xfrm>
        </p:spPr>
        <p:txBody>
          <a:bodyPr/>
          <a:lstStyle/>
          <a:p>
            <a:r>
              <a:rPr lang="en-US" altLang="zh-CN" dirty="0">
                <a:effectLst>
                  <a:outerShdw blurRad="38100" dist="38100" dir="2700000" algn="tl">
                    <a:srgbClr val="000000">
                      <a:alpha val="43137"/>
                    </a:srgbClr>
                  </a:outerShdw>
                </a:effectLst>
                <a:ea typeface="宋体" panose="02010600030101010101" pitchFamily="2" charset="-122"/>
              </a:rPr>
              <a:t>If the volatility of the underlying asset is assumed to be constant</a:t>
            </a:r>
          </a:p>
          <a:p>
            <a:pPr lvl="1"/>
            <a:r>
              <a:rPr lang="en-US" altLang="zh-CN" dirty="0">
                <a:ea typeface="宋体" panose="02010600030101010101" pitchFamily="2" charset="-122"/>
              </a:rPr>
              <a:t>The value of the portfolio, </a:t>
            </a:r>
            <a:r>
              <a:rPr lang="en-US" altLang="zh-CN" dirty="0">
                <a:latin typeface="Symbol" panose="05050102010706020507" pitchFamily="18" charset="2"/>
                <a:ea typeface="宋体" panose="02010600030101010101" pitchFamily="2" charset="-122"/>
              </a:rPr>
              <a:t>P, </a:t>
            </a:r>
            <a:r>
              <a:rPr lang="en-US" altLang="zh-CN" dirty="0">
                <a:ea typeface="宋体" panose="02010600030101010101" pitchFamily="2" charset="-122"/>
              </a:rPr>
              <a:t>is a function of the asset price, </a:t>
            </a:r>
            <a:r>
              <a:rPr lang="en-US" altLang="zh-CN" i="1" dirty="0">
                <a:ea typeface="宋体" panose="02010600030101010101" pitchFamily="2" charset="-122"/>
              </a:rPr>
              <a:t>S</a:t>
            </a:r>
            <a:r>
              <a:rPr lang="en-US" altLang="zh-CN" dirty="0">
                <a:ea typeface="宋体" panose="02010600030101010101" pitchFamily="2" charset="-122"/>
              </a:rPr>
              <a:t> and time, </a:t>
            </a:r>
            <a:r>
              <a:rPr lang="en-US" altLang="zh-CN" i="1" dirty="0">
                <a:ea typeface="宋体" panose="02010600030101010101" pitchFamily="2" charset="-122"/>
              </a:rPr>
              <a:t>t</a:t>
            </a:r>
          </a:p>
          <a:p>
            <a:pPr lvl="1"/>
            <a:endParaRPr lang="en-US" altLang="zh-CN" dirty="0">
              <a:ea typeface="宋体" panose="02010600030101010101" pitchFamily="2" charset="-122"/>
            </a:endParaRPr>
          </a:p>
          <a:p>
            <a:pPr lvl="1"/>
            <a:endParaRPr lang="en-US" altLang="zh-CN" sz="2000" dirty="0">
              <a:ea typeface="宋体" panose="02010600030101010101" pitchFamily="2" charset="-122"/>
            </a:endParaRPr>
          </a:p>
          <a:p>
            <a:pPr lvl="1"/>
            <a:r>
              <a:rPr lang="en-US" altLang="zh-CN" dirty="0">
                <a:ea typeface="宋体" panose="02010600030101010101" pitchFamily="2" charset="-122"/>
              </a:rPr>
              <a:t>For a delta-neutral </a:t>
            </a:r>
            <a:r>
              <a:rPr lang="en-US" altLang="zh-CN" dirty="0" err="1">
                <a:ea typeface="宋体" panose="02010600030101010101" pitchFamily="2" charset="-122"/>
              </a:rPr>
              <a:t>portfolio,the</a:t>
            </a:r>
            <a:r>
              <a:rPr lang="en-US" altLang="zh-CN" dirty="0">
                <a:ea typeface="宋体" panose="02010600030101010101" pitchFamily="2" charset="-122"/>
              </a:rPr>
              <a:t> first term is zero</a:t>
            </a:r>
          </a:p>
        </p:txBody>
      </p:sp>
      <p:graphicFrame>
        <p:nvGraphicFramePr>
          <p:cNvPr id="1140740" name="Object 4"/>
          <p:cNvGraphicFramePr>
            <a:graphicFrameLocks noChangeAspect="1"/>
          </p:cNvGraphicFramePr>
          <p:nvPr>
            <p:extLst>
              <p:ext uri="{D42A27DB-BD31-4B8C-83A1-F6EECF244321}">
                <p14:modId xmlns:p14="http://schemas.microsoft.com/office/powerpoint/2010/main" val="4212131415"/>
              </p:ext>
            </p:extLst>
          </p:nvPr>
        </p:nvGraphicFramePr>
        <p:xfrm>
          <a:off x="2566989" y="2573793"/>
          <a:ext cx="7234237" cy="769937"/>
        </p:xfrm>
        <a:graphic>
          <a:graphicData uri="http://schemas.openxmlformats.org/presentationml/2006/ole">
            <mc:AlternateContent xmlns:mc="http://schemas.openxmlformats.org/markup-compatibility/2006">
              <mc:Choice xmlns:v="urn:schemas-microsoft-com:vml" Requires="v">
                <p:oleObj spid="_x0000_s11378" name="Equation" r:id="rId4" imgW="3936960" imgH="419040" progId="Equation.DSMT4">
                  <p:embed/>
                </p:oleObj>
              </mc:Choice>
              <mc:Fallback>
                <p:oleObj name="Equation" r:id="rId4" imgW="3936960" imgH="419040" progId="Equation.DSMT4">
                  <p:embed/>
                  <p:pic>
                    <p:nvPicPr>
                      <p:cNvPr id="114074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6989" y="2573793"/>
                        <a:ext cx="7234237" cy="769937"/>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40741" name="Object 5"/>
          <p:cNvGraphicFramePr>
            <a:graphicFrameLocks noChangeAspect="1"/>
          </p:cNvGraphicFramePr>
          <p:nvPr>
            <p:extLst>
              <p:ext uri="{D42A27DB-BD31-4B8C-83A1-F6EECF244321}">
                <p14:modId xmlns:p14="http://schemas.microsoft.com/office/powerpoint/2010/main" val="3896313801"/>
              </p:ext>
            </p:extLst>
          </p:nvPr>
        </p:nvGraphicFramePr>
        <p:xfrm>
          <a:off x="3898107" y="4104709"/>
          <a:ext cx="2286000" cy="723900"/>
        </p:xfrm>
        <a:graphic>
          <a:graphicData uri="http://schemas.openxmlformats.org/presentationml/2006/ole">
            <mc:AlternateContent xmlns:mc="http://schemas.openxmlformats.org/markup-compatibility/2006">
              <mc:Choice xmlns:v="urn:schemas-microsoft-com:vml" Requires="v">
                <p:oleObj spid="_x0000_s11379" name="Equation" r:id="rId6" imgW="1244520" imgH="393480" progId="Equation.DSMT4">
                  <p:embed/>
                </p:oleObj>
              </mc:Choice>
              <mc:Fallback>
                <p:oleObj name="Equation" r:id="rId6" imgW="1244520" imgH="393480" progId="Equation.DSMT4">
                  <p:embed/>
                  <p:pic>
                    <p:nvPicPr>
                      <p:cNvPr id="1140741"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98107" y="4104709"/>
                        <a:ext cx="2286000" cy="7239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157071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1851" y="2264228"/>
            <a:ext cx="10515600" cy="1441905"/>
          </a:xfrm>
        </p:spPr>
        <p:txBody>
          <a:bodyPr/>
          <a:lstStyle/>
          <a:p>
            <a:pPr algn="ctr"/>
            <a:r>
              <a:rPr lang="en-US" altLang="zh-CN" dirty="0" smtClean="0"/>
              <a:t>Greek Letters</a:t>
            </a:r>
            <a:endParaRPr lang="zh-CN" altLang="en-US" dirty="0"/>
          </a:p>
        </p:txBody>
      </p:sp>
      <p:sp>
        <p:nvSpPr>
          <p:cNvPr id="4" name="Rectangle 5"/>
          <p:cNvSpPr txBox="1">
            <a:spLocks noChangeArrowheads="1"/>
          </p:cNvSpPr>
          <p:nvPr/>
        </p:nvSpPr>
        <p:spPr bwMode="auto">
          <a:xfrm>
            <a:off x="7107011" y="4378325"/>
            <a:ext cx="4068988"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fontAlgn="base">
              <a:spcBef>
                <a:spcPct val="20000"/>
              </a:spcBef>
              <a:spcAft>
                <a:spcPct val="0"/>
              </a:spcAft>
              <a:buNone/>
              <a:defRPr kumimoji="1" sz="2400" b="1" kern="1200">
                <a:solidFill>
                  <a:schemeClr val="tx2"/>
                </a:solidFill>
                <a:latin typeface="+mn-lt"/>
                <a:ea typeface="+mn-ea"/>
                <a:cs typeface="+mn-cs"/>
              </a:defRPr>
            </a:lvl1pPr>
            <a:lvl2pPr marL="457200" indent="0" algn="l" rtl="0" fontAlgn="base">
              <a:spcBef>
                <a:spcPct val="20000"/>
              </a:spcBef>
              <a:spcAft>
                <a:spcPct val="0"/>
              </a:spcAft>
              <a:buClr>
                <a:srgbClr val="CC9900"/>
              </a:buClr>
              <a:buSzPct val="75000"/>
              <a:buFont typeface="Wingdings" panose="05000000000000000000" pitchFamily="2" charset="2"/>
              <a:buNone/>
              <a:defRPr kumimoji="1" sz="2000" b="1" kern="1200">
                <a:solidFill>
                  <a:schemeClr val="tx1"/>
                </a:solidFill>
                <a:effectLst>
                  <a:outerShdw blurRad="38100" dist="38100" dir="2700000" algn="tl">
                    <a:srgbClr val="C0C0C0"/>
                  </a:outerShdw>
                </a:effectLst>
                <a:latin typeface="+mn-lt"/>
                <a:ea typeface="+mn-ea"/>
                <a:cs typeface="+mn-cs"/>
              </a:defRPr>
            </a:lvl2pPr>
            <a:lvl3pPr marL="914400" indent="0" algn="l" rtl="0" fontAlgn="base">
              <a:spcBef>
                <a:spcPct val="20000"/>
              </a:spcBef>
              <a:spcAft>
                <a:spcPct val="0"/>
              </a:spcAft>
              <a:buClr>
                <a:srgbClr val="FF0066"/>
              </a:buClr>
              <a:buFont typeface="Times New Roman" panose="02020603050405020304" pitchFamily="18" charset="0"/>
              <a:buNone/>
              <a:defRPr kumimoji="1" sz="1800" b="1" kern="1200">
                <a:solidFill>
                  <a:schemeClr val="hlink"/>
                </a:solidFill>
                <a:effectLst>
                  <a:outerShdw blurRad="38100" dist="38100" dir="2700000" algn="tl">
                    <a:srgbClr val="C0C0C0"/>
                  </a:outerShdw>
                </a:effectLst>
                <a:latin typeface="+mn-lt"/>
                <a:ea typeface="+mn-ea"/>
                <a:cs typeface="+mn-cs"/>
              </a:defRPr>
            </a:lvl3pPr>
            <a:lvl4pPr marL="1371600" indent="0" algn="l" rtl="0" fontAlgn="base">
              <a:spcBef>
                <a:spcPct val="20000"/>
              </a:spcBef>
              <a:spcAft>
                <a:spcPct val="0"/>
              </a:spcAft>
              <a:buNone/>
              <a:defRPr kumimoji="1" sz="1600" b="1" kern="1200">
                <a:solidFill>
                  <a:srgbClr val="0000FF"/>
                </a:solidFill>
                <a:effectLst>
                  <a:outerShdw blurRad="38100" dist="38100" dir="2700000" algn="tl">
                    <a:srgbClr val="C0C0C0"/>
                  </a:outerShdw>
                </a:effectLst>
                <a:latin typeface="+mn-lt"/>
                <a:ea typeface="+mn-ea"/>
                <a:cs typeface="+mn-cs"/>
              </a:defRPr>
            </a:lvl4pPr>
            <a:lvl5pPr marL="1828800" indent="0" algn="l" rtl="0" fontAlgn="base">
              <a:spcBef>
                <a:spcPct val="20000"/>
              </a:spcBef>
              <a:spcAft>
                <a:spcPct val="0"/>
              </a:spcAft>
              <a:buClr>
                <a:schemeClr val="tx2"/>
              </a:buClr>
              <a:buNone/>
              <a:defRPr kumimoji="1" sz="1600" b="1" kern="1200">
                <a:solidFill>
                  <a:srgbClr val="0000FF"/>
                </a:solidFill>
                <a:effectLst>
                  <a:outerShdw blurRad="38100" dist="38100" dir="2700000" algn="tl">
                    <a:srgbClr val="C0C0C0"/>
                  </a:outerShdw>
                </a:effectLst>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Clr>
                <a:srgbClr val="FF0000"/>
              </a:buClr>
              <a:buFont typeface="Wingdings" panose="05000000000000000000" pitchFamily="2" charset="2"/>
              <a:buChar char="l"/>
            </a:pPr>
            <a:r>
              <a:rPr lang="en-US" altLang="zh-CN" dirty="0" smtClean="0">
                <a:solidFill>
                  <a:srgbClr val="0000CC"/>
                </a:solidFill>
              </a:rPr>
              <a:t>Delta</a:t>
            </a:r>
          </a:p>
          <a:p>
            <a:pPr lvl="1">
              <a:buClr>
                <a:srgbClr val="FF0000"/>
              </a:buClr>
              <a:buSzPct val="100000"/>
              <a:buFont typeface="Wingdings" panose="05000000000000000000" pitchFamily="2" charset="2"/>
              <a:buChar char="l"/>
            </a:pPr>
            <a:r>
              <a:rPr lang="en-US" altLang="zh-CN" sz="2400" dirty="0" smtClean="0">
                <a:solidFill>
                  <a:srgbClr val="0000CC"/>
                </a:solidFill>
              </a:rPr>
              <a:t>Theta</a:t>
            </a:r>
          </a:p>
          <a:p>
            <a:pPr marL="857250" lvl="2">
              <a:buClr>
                <a:srgbClr val="FF0000"/>
              </a:buClr>
              <a:buFont typeface="Wingdings" panose="05000000000000000000" pitchFamily="2" charset="2"/>
              <a:buChar char="l"/>
            </a:pPr>
            <a:r>
              <a:rPr lang="en-US" altLang="zh-CN" sz="2400" dirty="0" smtClean="0">
                <a:solidFill>
                  <a:srgbClr val="0000CC"/>
                </a:solidFill>
                <a:effectLst/>
              </a:rPr>
              <a:t>Vega</a:t>
            </a:r>
          </a:p>
          <a:p>
            <a:pPr marL="1314450" lvl="3">
              <a:buClr>
                <a:srgbClr val="FF0000"/>
              </a:buClr>
              <a:buFont typeface="Wingdings" panose="05000000000000000000" pitchFamily="2" charset="2"/>
              <a:buChar char="l"/>
            </a:pPr>
            <a:r>
              <a:rPr lang="en-US" altLang="zh-CN" sz="2400" dirty="0" smtClean="0">
                <a:solidFill>
                  <a:srgbClr val="0000CC"/>
                </a:solidFill>
                <a:effectLst/>
              </a:rPr>
              <a:t>Gamma</a:t>
            </a:r>
          </a:p>
          <a:p>
            <a:pPr marL="1771650" lvl="4">
              <a:buClr>
                <a:srgbClr val="FF0000"/>
              </a:buClr>
              <a:buFont typeface="Wingdings" panose="05000000000000000000" pitchFamily="2" charset="2"/>
              <a:buChar char="l"/>
            </a:pPr>
            <a:r>
              <a:rPr lang="en-US" altLang="zh-CN" sz="2400" dirty="0" smtClean="0">
                <a:solidFill>
                  <a:srgbClr val="0000CC"/>
                </a:solidFill>
                <a:effectLst/>
              </a:rPr>
              <a:t>Rho</a:t>
            </a:r>
            <a:endParaRPr lang="en-US" altLang="zh-CN" sz="2400" dirty="0">
              <a:solidFill>
                <a:srgbClr val="0000CC"/>
              </a:solidFill>
              <a:effectLst/>
            </a:endParaRPr>
          </a:p>
        </p:txBody>
      </p:sp>
    </p:spTree>
    <p:extLst>
      <p:ext uri="{BB962C8B-B14F-4D97-AF65-F5344CB8AC3E}">
        <p14:creationId xmlns:p14="http://schemas.microsoft.com/office/powerpoint/2010/main" val="24949779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4834" name="Rectangle 2"/>
          <p:cNvSpPr>
            <a:spLocks noGrp="1" noChangeArrowheads="1"/>
          </p:cNvSpPr>
          <p:nvPr>
            <p:ph type="title"/>
          </p:nvPr>
        </p:nvSpPr>
        <p:spPr>
          <a:xfrm>
            <a:off x="333830" y="476250"/>
            <a:ext cx="10334172" cy="1143000"/>
          </a:xfrm>
          <a:noFill/>
          <a:ln/>
        </p:spPr>
        <p:txBody>
          <a:bodyPr/>
          <a:lstStyle/>
          <a:p>
            <a:r>
              <a:rPr lang="en-US" altLang="zh-CN" sz="3600" dirty="0">
                <a:ea typeface="宋体" panose="02010600030101010101" pitchFamily="2" charset="-122"/>
              </a:rPr>
              <a:t>Making a Portfolio Gamma Neutral</a:t>
            </a:r>
          </a:p>
        </p:txBody>
      </p:sp>
      <p:sp>
        <p:nvSpPr>
          <p:cNvPr id="1144835" name="Rectangle 3"/>
          <p:cNvSpPr>
            <a:spLocks noGrp="1" noChangeArrowheads="1"/>
          </p:cNvSpPr>
          <p:nvPr>
            <p:ph type="body" idx="1"/>
          </p:nvPr>
        </p:nvSpPr>
        <p:spPr>
          <a:xfrm>
            <a:off x="595086" y="1524000"/>
            <a:ext cx="10987313" cy="4419600"/>
          </a:xfrm>
        </p:spPr>
        <p:txBody>
          <a:bodyPr/>
          <a:lstStyle/>
          <a:p>
            <a:r>
              <a:rPr lang="en-US" altLang="zh-CN" dirty="0">
                <a:ea typeface="宋体" panose="02010600030101010101" pitchFamily="2" charset="-122"/>
              </a:rPr>
              <a:t>To adjust the gamma of a portfolio</a:t>
            </a:r>
            <a:r>
              <a:rPr lang="en-US" altLang="zh-CN" dirty="0" smtClean="0">
                <a:ea typeface="宋体" panose="02010600030101010101" pitchFamily="2" charset="-122"/>
              </a:rPr>
              <a:t>, we </a:t>
            </a:r>
            <a:r>
              <a:rPr lang="en-US" altLang="zh-CN" dirty="0">
                <a:ea typeface="宋体" panose="02010600030101010101" pitchFamily="2" charset="-122"/>
              </a:rPr>
              <a:t>must take a position in an instrument such as an option that has a gamma of </a:t>
            </a:r>
            <a:r>
              <a:rPr lang="en-US" altLang="zh-CN" dirty="0">
                <a:latin typeface="Times" panose="02020603050405020304" pitchFamily="18" charset="0"/>
                <a:ea typeface="宋体" panose="02010600030101010101" pitchFamily="2" charset="-122"/>
              </a:rPr>
              <a:t>–</a:t>
            </a:r>
            <a:r>
              <a:rPr lang="en-US" altLang="zh-CN" i="1" dirty="0" smtClean="0">
                <a:latin typeface="Symbol" panose="05050102010706020507" pitchFamily="18" charset="2"/>
                <a:ea typeface="宋体" panose="02010600030101010101" pitchFamily="2" charset="-122"/>
              </a:rPr>
              <a:t>G</a:t>
            </a:r>
            <a:endParaRPr lang="en-US" altLang="zh-CN" dirty="0">
              <a:latin typeface="Symbol" panose="05050102010706020507" pitchFamily="18" charset="2"/>
              <a:ea typeface="宋体" panose="02010600030101010101" pitchFamily="2" charset="-122"/>
            </a:endParaRPr>
          </a:p>
          <a:p>
            <a:r>
              <a:rPr lang="en-US" altLang="zh-CN" dirty="0">
                <a:solidFill>
                  <a:srgbClr val="CC0099"/>
                </a:solidFill>
                <a:ea typeface="宋体" panose="02010600030101010101" pitchFamily="2" charset="-122"/>
              </a:rPr>
              <a:t>Gamma neutrality(Gamma</a:t>
            </a:r>
            <a:r>
              <a:rPr lang="zh-CN" altLang="en-US" dirty="0">
                <a:solidFill>
                  <a:srgbClr val="CC0099"/>
                </a:solidFill>
                <a:latin typeface="楷体" panose="02010609060101010101" pitchFamily="49" charset="-122"/>
                <a:ea typeface="楷体" panose="02010609060101010101" pitchFamily="49" charset="-122"/>
              </a:rPr>
              <a:t>中性</a:t>
            </a:r>
            <a:r>
              <a:rPr lang="zh-CN" altLang="en-US" dirty="0">
                <a:solidFill>
                  <a:srgbClr val="CC0099"/>
                </a:solidFill>
                <a:ea typeface="宋体" panose="02010600030101010101" pitchFamily="2" charset="-122"/>
              </a:rPr>
              <a:t>)</a:t>
            </a:r>
            <a:r>
              <a:rPr lang="zh-CN" altLang="en-US" dirty="0">
                <a:ea typeface="宋体" panose="02010600030101010101" pitchFamily="2" charset="-122"/>
              </a:rPr>
              <a:t> </a:t>
            </a:r>
            <a:r>
              <a:rPr lang="en-US" altLang="zh-CN" dirty="0">
                <a:ea typeface="宋体" panose="02010600030101010101" pitchFamily="2" charset="-122"/>
              </a:rPr>
              <a:t>provides protection against larger movements in the stock price between hedge </a:t>
            </a:r>
            <a:r>
              <a:rPr lang="en-US" altLang="zh-CN" dirty="0" smtClean="0">
                <a:ea typeface="宋体" panose="02010600030101010101" pitchFamily="2" charset="-122"/>
              </a:rPr>
              <a:t>rebalancing</a:t>
            </a:r>
            <a:endParaRPr lang="en-US" altLang="zh-CN" dirty="0">
              <a:ea typeface="宋体" panose="02010600030101010101" pitchFamily="2" charset="-122"/>
            </a:endParaRPr>
          </a:p>
          <a:p>
            <a:pPr lvl="1"/>
            <a:r>
              <a:rPr lang="en-US" altLang="zh-CN" dirty="0">
                <a:solidFill>
                  <a:srgbClr val="0000CC"/>
                </a:solidFill>
                <a:effectLst/>
                <a:ea typeface="宋体" panose="02010600030101010101" pitchFamily="2" charset="-122"/>
              </a:rPr>
              <a:t>But we must maintain the delta neutrality by rebalancing. </a:t>
            </a:r>
          </a:p>
        </p:txBody>
      </p:sp>
    </p:spTree>
    <p:extLst>
      <p:ext uri="{BB962C8B-B14F-4D97-AF65-F5344CB8AC3E}">
        <p14:creationId xmlns:p14="http://schemas.microsoft.com/office/powerpoint/2010/main" val="36205944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82" name="Rectangle 2"/>
          <p:cNvSpPr>
            <a:spLocks noGrp="1" noChangeArrowheads="1"/>
          </p:cNvSpPr>
          <p:nvPr>
            <p:ph type="title"/>
          </p:nvPr>
        </p:nvSpPr>
        <p:spPr>
          <a:xfrm>
            <a:off x="1770064" y="476250"/>
            <a:ext cx="8897937" cy="1143000"/>
          </a:xfrm>
        </p:spPr>
        <p:txBody>
          <a:bodyPr/>
          <a:lstStyle/>
          <a:p>
            <a:r>
              <a:rPr lang="en-US" altLang="zh-CN" sz="3600">
                <a:ea typeface="宋体" panose="02010600030101010101" pitchFamily="2" charset="-122"/>
              </a:rPr>
              <a:t>Making a Portfolio Gamma Neutral</a:t>
            </a:r>
            <a:endParaRPr lang="zh-CN" altLang="en-US" sz="3600">
              <a:ea typeface="宋体" panose="02010600030101010101" pitchFamily="2" charset="-122"/>
            </a:endParaRPr>
          </a:p>
        </p:txBody>
      </p:sp>
      <p:sp>
        <p:nvSpPr>
          <p:cNvPr id="1146883" name="Rectangle 3"/>
          <p:cNvSpPr>
            <a:spLocks noGrp="1" noChangeArrowheads="1"/>
          </p:cNvSpPr>
          <p:nvPr>
            <p:ph type="body" idx="1"/>
          </p:nvPr>
        </p:nvSpPr>
        <p:spPr>
          <a:xfrm>
            <a:off x="667657" y="1628775"/>
            <a:ext cx="10856686" cy="4633913"/>
          </a:xfrm>
        </p:spPr>
        <p:txBody>
          <a:bodyPr/>
          <a:lstStyle/>
          <a:p>
            <a:pPr marL="0" indent="0"/>
            <a:r>
              <a:rPr lang="en-US" altLang="zh-CN" b="0" dirty="0">
                <a:solidFill>
                  <a:schemeClr val="tx1"/>
                </a:solidFill>
              </a:rPr>
              <a:t>Example:</a:t>
            </a:r>
          </a:p>
          <a:p>
            <a:pPr marL="0" indent="0">
              <a:buNone/>
            </a:pPr>
            <a:r>
              <a:rPr lang="en-US" altLang="zh-CN" b="0" dirty="0">
                <a:solidFill>
                  <a:schemeClr val="tx1"/>
                </a:solidFill>
              </a:rPr>
              <a:t>    Suppose that the gamma of a delta-neutral portfolio of options on an asset is </a:t>
            </a:r>
            <a:r>
              <a:rPr lang="en-US" altLang="zh-CN" b="0" dirty="0">
                <a:solidFill>
                  <a:schemeClr val="tx1"/>
                </a:solidFill>
                <a:latin typeface="宋体" panose="02010600030101010101" pitchFamily="2" charset="-122"/>
              </a:rPr>
              <a:t>–</a:t>
            </a:r>
            <a:r>
              <a:rPr lang="en-US" altLang="zh-CN" b="0" dirty="0">
                <a:solidFill>
                  <a:schemeClr val="tx1"/>
                </a:solidFill>
              </a:rPr>
              <a:t>10,000. If a change of +2 or </a:t>
            </a:r>
            <a:r>
              <a:rPr lang="en-US" altLang="zh-CN" b="0" dirty="0">
                <a:solidFill>
                  <a:schemeClr val="tx1"/>
                </a:solidFill>
                <a:latin typeface="宋体" panose="02010600030101010101" pitchFamily="2" charset="-122"/>
              </a:rPr>
              <a:t>–</a:t>
            </a:r>
            <a:r>
              <a:rPr lang="en-US" altLang="zh-CN" b="0" dirty="0">
                <a:solidFill>
                  <a:schemeClr val="tx1"/>
                </a:solidFill>
              </a:rPr>
              <a:t>2 in the price of the asset occurs over a short period of time, there is an unexpected decrease in the value of the portfolio of approximately:</a:t>
            </a:r>
          </a:p>
          <a:p>
            <a:pPr marL="0" indent="0" algn="ctr">
              <a:buNone/>
            </a:pPr>
            <a:r>
              <a:rPr lang="en-US" altLang="zh-CN" b="0" i="1" dirty="0">
                <a:solidFill>
                  <a:schemeClr val="tx1"/>
                </a:solidFill>
                <a:cs typeface="Times New Roman" panose="02020603050405020304" pitchFamily="18" charset="0"/>
              </a:rPr>
              <a:t>Г</a:t>
            </a:r>
            <a:r>
              <a:rPr lang="en-US" altLang="zh-CN" b="0" dirty="0">
                <a:solidFill>
                  <a:schemeClr val="tx1"/>
                </a:solidFill>
                <a:cs typeface="Times New Roman" panose="02020603050405020304" pitchFamily="18" charset="0"/>
              </a:rPr>
              <a:t>=</a:t>
            </a:r>
            <a:r>
              <a:rPr lang="en-US" altLang="zh-CN" b="0" dirty="0">
                <a:solidFill>
                  <a:schemeClr val="tx1"/>
                </a:solidFill>
                <a:latin typeface="宋体" panose="02010600030101010101" pitchFamily="2" charset="-122"/>
                <a:ea typeface="宋体" panose="02010600030101010101" pitchFamily="2" charset="-122"/>
              </a:rPr>
              <a:t>-</a:t>
            </a:r>
            <a:r>
              <a:rPr lang="en-US" altLang="zh-CN" b="0" dirty="0">
                <a:solidFill>
                  <a:schemeClr val="tx1"/>
                </a:solidFill>
                <a:cs typeface="Times New Roman" panose="02020603050405020304" pitchFamily="18" charset="0"/>
              </a:rPr>
              <a:t>10000,	Δ</a:t>
            </a:r>
            <a:r>
              <a:rPr lang="en-US" altLang="zh-CN" b="0" i="1" dirty="0">
                <a:solidFill>
                  <a:schemeClr val="tx1"/>
                </a:solidFill>
                <a:cs typeface="Times New Roman" panose="02020603050405020304" pitchFamily="18" charset="0"/>
              </a:rPr>
              <a:t>S</a:t>
            </a:r>
            <a:r>
              <a:rPr lang="en-US" altLang="zh-CN" b="0" dirty="0">
                <a:solidFill>
                  <a:schemeClr val="tx1"/>
                </a:solidFill>
                <a:cs typeface="Times New Roman" panose="02020603050405020304" pitchFamily="18" charset="0"/>
              </a:rPr>
              <a:t>=±2.</a:t>
            </a:r>
            <a:endParaRPr lang="en-US" altLang="zh-CN" b="0" dirty="0">
              <a:solidFill>
                <a:schemeClr val="tx1"/>
              </a:solidFill>
            </a:endParaRPr>
          </a:p>
          <a:p>
            <a:pPr marL="0" indent="0" algn="ctr">
              <a:buNone/>
            </a:pPr>
            <a:r>
              <a:rPr lang="en-US" altLang="zh-CN" b="0" dirty="0">
                <a:solidFill>
                  <a:schemeClr val="tx1"/>
                </a:solidFill>
                <a:latin typeface="宋体" panose="02010600030101010101" pitchFamily="2" charset="-122"/>
              </a:rPr>
              <a:t>½</a:t>
            </a:r>
            <a:r>
              <a:rPr lang="en-US" altLang="zh-CN" b="0" dirty="0">
                <a:solidFill>
                  <a:schemeClr val="tx1"/>
                </a:solidFill>
              </a:rPr>
              <a:t> </a:t>
            </a:r>
            <a:r>
              <a:rPr lang="en-US" altLang="zh-CN" b="0" i="1" dirty="0">
                <a:solidFill>
                  <a:schemeClr val="tx1"/>
                </a:solidFill>
                <a:cs typeface="Times New Roman" panose="02020603050405020304" pitchFamily="18" charset="0"/>
              </a:rPr>
              <a:t>Г</a:t>
            </a:r>
            <a:r>
              <a:rPr lang="en-US" altLang="zh-CN" b="0" i="1" dirty="0">
                <a:solidFill>
                  <a:schemeClr val="tx1"/>
                </a:solidFill>
              </a:rPr>
              <a:t> </a:t>
            </a:r>
            <a:r>
              <a:rPr lang="en-US" altLang="zh-CN" b="0" dirty="0">
                <a:solidFill>
                  <a:schemeClr val="tx1"/>
                </a:solidFill>
                <a:cs typeface="Times New Roman" panose="02020603050405020304" pitchFamily="18" charset="0"/>
              </a:rPr>
              <a:t>ΔS</a:t>
            </a:r>
            <a:r>
              <a:rPr lang="en-US" altLang="zh-CN" b="0" dirty="0">
                <a:solidFill>
                  <a:schemeClr val="tx1"/>
                </a:solidFill>
              </a:rPr>
              <a:t> </a:t>
            </a:r>
            <a:r>
              <a:rPr lang="en-US" altLang="zh-CN" b="0" baseline="30000" dirty="0">
                <a:solidFill>
                  <a:schemeClr val="tx1"/>
                </a:solidFill>
              </a:rPr>
              <a:t>2 </a:t>
            </a:r>
            <a:r>
              <a:rPr lang="en-US" altLang="zh-CN" b="0" dirty="0">
                <a:solidFill>
                  <a:schemeClr val="tx1"/>
                </a:solidFill>
              </a:rPr>
              <a:t>=0.5*10,000*2*2=$20,000.</a:t>
            </a:r>
          </a:p>
          <a:p>
            <a:pPr marL="0" indent="0" algn="ctr">
              <a:buNone/>
            </a:pPr>
            <a:endParaRPr lang="en-US" altLang="zh-CN" b="0" dirty="0">
              <a:solidFill>
                <a:schemeClr val="tx1"/>
              </a:solidFill>
            </a:endParaRPr>
          </a:p>
        </p:txBody>
      </p:sp>
    </p:spTree>
    <p:extLst>
      <p:ext uri="{BB962C8B-B14F-4D97-AF65-F5344CB8AC3E}">
        <p14:creationId xmlns:p14="http://schemas.microsoft.com/office/powerpoint/2010/main" val="14915304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8930" name="Rectangle 2"/>
          <p:cNvSpPr>
            <a:spLocks noGrp="1" noChangeArrowheads="1"/>
          </p:cNvSpPr>
          <p:nvPr>
            <p:ph type="title"/>
          </p:nvPr>
        </p:nvSpPr>
        <p:spPr/>
        <p:txBody>
          <a:bodyPr/>
          <a:lstStyle/>
          <a:p>
            <a:r>
              <a:rPr lang="en-US" altLang="zh-CN" sz="3600">
                <a:ea typeface="宋体" panose="02010600030101010101" pitchFamily="2" charset="-122"/>
              </a:rPr>
              <a:t>Making a Portfolio Gamma Neutral</a:t>
            </a:r>
            <a:endParaRPr lang="zh-CN" altLang="en-US" sz="3600">
              <a:ea typeface="宋体" panose="02010600030101010101" pitchFamily="2" charset="-122"/>
            </a:endParaRPr>
          </a:p>
        </p:txBody>
      </p:sp>
      <p:sp>
        <p:nvSpPr>
          <p:cNvPr id="1148931" name="Rectangle 3"/>
          <p:cNvSpPr>
            <a:spLocks noGrp="1" noChangeArrowheads="1"/>
          </p:cNvSpPr>
          <p:nvPr>
            <p:ph type="body" idx="1"/>
          </p:nvPr>
        </p:nvSpPr>
        <p:spPr>
          <a:xfrm>
            <a:off x="609600" y="1371600"/>
            <a:ext cx="9753600" cy="4724400"/>
          </a:xfrm>
        </p:spPr>
        <p:txBody>
          <a:bodyPr/>
          <a:lstStyle/>
          <a:p>
            <a:pPr marL="0" indent="0">
              <a:buNone/>
            </a:pPr>
            <a:r>
              <a:rPr lang="en-US" altLang="zh-CN" sz="2400" b="0" dirty="0"/>
              <a:t>   </a:t>
            </a:r>
            <a:r>
              <a:rPr lang="en-US" altLang="zh-CN" sz="2400" b="0" dirty="0">
                <a:solidFill>
                  <a:schemeClr val="tx1"/>
                </a:solidFill>
              </a:rPr>
              <a:t>An investor’s portfolio is delta neutral and  has a gamma   of </a:t>
            </a:r>
            <a:r>
              <a:rPr lang="en-US" altLang="zh-CN" sz="2400" b="0" dirty="0">
                <a:solidFill>
                  <a:schemeClr val="tx1"/>
                </a:solidFill>
                <a:latin typeface="宋体" panose="02010600030101010101" pitchFamily="2" charset="-122"/>
              </a:rPr>
              <a:t>–</a:t>
            </a:r>
            <a:r>
              <a:rPr lang="en-US" altLang="zh-CN" sz="2400" b="0" dirty="0">
                <a:solidFill>
                  <a:schemeClr val="tx1"/>
                </a:solidFill>
              </a:rPr>
              <a:t>3,000. The delta and gamma of a particular traded call option are 0.62 and 1.50,respectively. The investor would like to make the portfolio gamma neutral as well as delta neutral.</a:t>
            </a:r>
          </a:p>
          <a:p>
            <a:pPr marL="0" indent="0">
              <a:buNone/>
            </a:pPr>
            <a:r>
              <a:rPr lang="en-US" altLang="zh-CN" sz="2400" dirty="0">
                <a:solidFill>
                  <a:srgbClr val="0000CC"/>
                </a:solidFill>
              </a:rPr>
              <a:t>The strategy</a:t>
            </a:r>
          </a:p>
          <a:p>
            <a:pPr marL="0" indent="0">
              <a:buNone/>
            </a:pPr>
            <a:r>
              <a:rPr lang="en-US" altLang="zh-CN" sz="2400" b="0" dirty="0">
                <a:solidFill>
                  <a:schemeClr val="tx1"/>
                </a:solidFill>
              </a:rPr>
              <a:t>   The portfolio can be made gamma neutral by buy(3000/1.5=) 2,000 options(20 contracts). However, the purchase creates a delta of(2000*0.62=) 1,240. A quantity, 1,240 of the underlying asset must therefore be sold at the same time as the traded options are purchased.</a:t>
            </a:r>
          </a:p>
          <a:p>
            <a:pPr marL="0" indent="0" algn="ctr">
              <a:buNone/>
            </a:pPr>
            <a:r>
              <a:rPr lang="en-US" altLang="zh-CN" sz="2400" b="0" i="1" dirty="0" err="1">
                <a:solidFill>
                  <a:schemeClr val="tx1"/>
                </a:solidFill>
              </a:rPr>
              <a:t>w</a:t>
            </a:r>
            <a:r>
              <a:rPr lang="en-US" altLang="zh-CN" sz="2400" b="0" i="1" baseline="-25000" dirty="0" err="1">
                <a:solidFill>
                  <a:schemeClr val="tx1"/>
                </a:solidFill>
                <a:cs typeface="Times New Roman" panose="02020603050405020304" pitchFamily="18" charset="0"/>
              </a:rPr>
              <a:t>T</a:t>
            </a:r>
            <a:r>
              <a:rPr lang="en-US" altLang="zh-CN" sz="2400" b="0" i="1" dirty="0">
                <a:solidFill>
                  <a:schemeClr val="tx1"/>
                </a:solidFill>
              </a:rPr>
              <a:t>* </a:t>
            </a:r>
            <a:r>
              <a:rPr lang="en-US" altLang="zh-CN" sz="2400" b="0" i="1" dirty="0">
                <a:solidFill>
                  <a:schemeClr val="tx1"/>
                </a:solidFill>
                <a:cs typeface="Times New Roman" panose="02020603050405020304" pitchFamily="18" charset="0"/>
              </a:rPr>
              <a:t>Г</a:t>
            </a:r>
            <a:r>
              <a:rPr lang="en-US" altLang="zh-CN" sz="2400" b="0" i="1" baseline="-25000" dirty="0">
                <a:solidFill>
                  <a:schemeClr val="tx1"/>
                </a:solidFill>
                <a:cs typeface="Times New Roman" panose="02020603050405020304" pitchFamily="18" charset="0"/>
              </a:rPr>
              <a:t>T</a:t>
            </a:r>
            <a:r>
              <a:rPr lang="en-US" altLang="zh-CN" sz="2400" b="0" i="1" dirty="0">
                <a:solidFill>
                  <a:schemeClr val="tx1"/>
                </a:solidFill>
                <a:cs typeface="Times New Roman" panose="02020603050405020304" pitchFamily="18" charset="0"/>
              </a:rPr>
              <a:t>+ Г=0</a:t>
            </a:r>
          </a:p>
        </p:txBody>
      </p:sp>
    </p:spTree>
    <p:extLst>
      <p:ext uri="{BB962C8B-B14F-4D97-AF65-F5344CB8AC3E}">
        <p14:creationId xmlns:p14="http://schemas.microsoft.com/office/powerpoint/2010/main" val="2582109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0978" name="Rectangle 2"/>
          <p:cNvSpPr>
            <a:spLocks noGrp="1" noChangeArrowheads="1"/>
          </p:cNvSpPr>
          <p:nvPr>
            <p:ph type="title"/>
          </p:nvPr>
        </p:nvSpPr>
        <p:spPr>
          <a:xfrm>
            <a:off x="198778" y="581346"/>
            <a:ext cx="11538857" cy="838200"/>
          </a:xfrm>
          <a:noFill/>
          <a:ln/>
        </p:spPr>
        <p:txBody>
          <a:bodyPr vert="horz" wrap="square" lIns="92075" tIns="46038" rIns="92075" bIns="46038" numCol="1" anchor="ctr" anchorCtr="0" compatLnSpc="1">
            <a:prstTxWarp prst="textNoShape">
              <a:avLst/>
            </a:prstTxWarp>
          </a:bodyPr>
          <a:lstStyle/>
          <a:p>
            <a:r>
              <a:rPr lang="en-US" altLang="zh-CN" dirty="0">
                <a:ea typeface="宋体" panose="02010600030101010101" pitchFamily="2" charset="-122"/>
              </a:rPr>
              <a:t>Relationship  Among Delta, Gamma, and Theta</a:t>
            </a:r>
          </a:p>
        </p:txBody>
      </p:sp>
      <p:sp>
        <p:nvSpPr>
          <p:cNvPr id="1150979" name="Rectangle 3"/>
          <p:cNvSpPr>
            <a:spLocks noChangeArrowheads="1"/>
          </p:cNvSpPr>
          <p:nvPr/>
        </p:nvSpPr>
        <p:spPr bwMode="auto">
          <a:xfrm>
            <a:off x="807749" y="1501301"/>
            <a:ext cx="9430327" cy="2462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marL="381000" indent="-381000" algn="l">
              <a:defRPr kumimoji="1" sz="2400">
                <a:solidFill>
                  <a:schemeClr val="tx1"/>
                </a:solidFill>
                <a:latin typeface="Tahoma" panose="020B0604030504040204" pitchFamily="34" charset="0"/>
                <a:ea typeface="宋体" panose="02010600030101010101" pitchFamily="2" charset="-122"/>
              </a:defRPr>
            </a:lvl1pPr>
            <a:lvl2pPr marL="571500" algn="l">
              <a:defRPr kumimoji="1" sz="2400">
                <a:solidFill>
                  <a:schemeClr val="tx1"/>
                </a:solidFill>
                <a:latin typeface="Tahoma" panose="020B0604030504040204" pitchFamily="34" charset="0"/>
                <a:ea typeface="宋体" panose="02010600030101010101" pitchFamily="2" charset="-122"/>
              </a:defRPr>
            </a:lvl2pPr>
            <a:lvl3pPr algn="l">
              <a:defRPr kumimoji="1" sz="2400">
                <a:solidFill>
                  <a:schemeClr val="tx1"/>
                </a:solidFill>
                <a:latin typeface="Tahoma" panose="020B0604030504040204" pitchFamily="34" charset="0"/>
                <a:ea typeface="宋体" panose="02010600030101010101" pitchFamily="2" charset="-122"/>
              </a:defRPr>
            </a:lvl3pPr>
            <a:lvl4pPr algn="l">
              <a:defRPr kumimoji="1" sz="2400">
                <a:solidFill>
                  <a:schemeClr val="tx1"/>
                </a:solidFill>
                <a:latin typeface="Tahoma" panose="020B0604030504040204" pitchFamily="34" charset="0"/>
                <a:ea typeface="宋体" panose="02010600030101010101" pitchFamily="2" charset="-122"/>
              </a:defRPr>
            </a:lvl4pPr>
            <a:lvl5pPr algn="l">
              <a:defRPr kumimoji="1" sz="2400">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50000"/>
              </a:spcBef>
              <a:spcAft>
                <a:spcPct val="0"/>
              </a:spcAft>
              <a:buClr>
                <a:srgbClr val="CC0099"/>
              </a:buClr>
              <a:buFont typeface="Wingdings" panose="05000000000000000000" pitchFamily="2" charset="2"/>
              <a:buChar char="v"/>
            </a:pPr>
            <a:r>
              <a:rPr kumimoji="0" lang="en-US" altLang="zh-CN" sz="2800" dirty="0">
                <a:solidFill>
                  <a:srgbClr val="000000"/>
                </a:solidFill>
                <a:latin typeface="Times New Roman" panose="02020603050405020304" pitchFamily="18" charset="0"/>
              </a:rPr>
              <a:t>For a portfolio of derivatives on a non-dividend-paying</a:t>
            </a:r>
          </a:p>
          <a:p>
            <a:pPr lvl="1" eaLnBrk="0" fontAlgn="base" hangingPunct="0">
              <a:spcBef>
                <a:spcPct val="50000"/>
              </a:spcBef>
              <a:spcAft>
                <a:spcPct val="0"/>
              </a:spcAft>
            </a:pPr>
            <a:endParaRPr kumimoji="0" lang="en-US" altLang="zh-CN" sz="2800" dirty="0">
              <a:solidFill>
                <a:srgbClr val="000000"/>
              </a:solidFill>
              <a:latin typeface="Times New Roman" panose="02020603050405020304" pitchFamily="18" charset="0"/>
            </a:endParaRPr>
          </a:p>
          <a:p>
            <a:pPr lvl="1" eaLnBrk="0" fontAlgn="base" hangingPunct="0">
              <a:spcBef>
                <a:spcPct val="50000"/>
              </a:spcBef>
              <a:spcAft>
                <a:spcPct val="0"/>
              </a:spcAft>
            </a:pPr>
            <a:endParaRPr kumimoji="0" lang="en-US" altLang="zh-CN" sz="2800" dirty="0">
              <a:solidFill>
                <a:srgbClr val="000000"/>
              </a:solidFill>
              <a:latin typeface="Times New Roman" panose="02020603050405020304" pitchFamily="18" charset="0"/>
            </a:endParaRPr>
          </a:p>
          <a:p>
            <a:pPr lvl="1" eaLnBrk="0" fontAlgn="base" hangingPunct="0">
              <a:spcBef>
                <a:spcPct val="50000"/>
              </a:spcBef>
              <a:spcAft>
                <a:spcPct val="0"/>
              </a:spcAft>
            </a:pPr>
            <a:r>
              <a:rPr kumimoji="0" lang="en-US" altLang="zh-CN" sz="2800" dirty="0">
                <a:solidFill>
                  <a:srgbClr val="000000"/>
                </a:solidFill>
                <a:latin typeface="Times New Roman" panose="02020603050405020304" pitchFamily="18" charset="0"/>
              </a:rPr>
              <a:t>From Black-Scholes-Merton differential equations</a:t>
            </a:r>
          </a:p>
        </p:txBody>
      </p:sp>
      <p:graphicFrame>
        <p:nvGraphicFramePr>
          <p:cNvPr id="1150980" name="Object 4"/>
          <p:cNvGraphicFramePr>
            <a:graphicFrameLocks noChangeAspect="1"/>
          </p:cNvGraphicFramePr>
          <p:nvPr>
            <p:extLst>
              <p:ext uri="{D42A27DB-BD31-4B8C-83A1-F6EECF244321}">
                <p14:modId xmlns:p14="http://schemas.microsoft.com/office/powerpoint/2010/main" val="1867923271"/>
              </p:ext>
            </p:extLst>
          </p:nvPr>
        </p:nvGraphicFramePr>
        <p:xfrm>
          <a:off x="3692526" y="4175767"/>
          <a:ext cx="3660775" cy="990600"/>
        </p:xfrm>
        <a:graphic>
          <a:graphicData uri="http://schemas.openxmlformats.org/presentationml/2006/ole">
            <mc:AlternateContent xmlns:mc="http://schemas.openxmlformats.org/markup-compatibility/2006">
              <mc:Choice xmlns:v="urn:schemas-microsoft-com:vml" Requires="v">
                <p:oleObj spid="_x0000_s12458" name="公式" r:id="rId4" imgW="1358640" imgH="355320" progId="Equation.3">
                  <p:embed/>
                </p:oleObj>
              </mc:Choice>
              <mc:Fallback>
                <p:oleObj name="公式" r:id="rId4" imgW="1358640" imgH="355320" progId="Equation.3">
                  <p:embed/>
                  <p:pic>
                    <p:nvPicPr>
                      <p:cNvPr id="115098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2526" y="4175767"/>
                        <a:ext cx="3660775"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50981" name="Object 5"/>
          <p:cNvGraphicFramePr>
            <a:graphicFrameLocks noChangeAspect="1"/>
          </p:cNvGraphicFramePr>
          <p:nvPr>
            <p:extLst>
              <p:ext uri="{D42A27DB-BD31-4B8C-83A1-F6EECF244321}">
                <p14:modId xmlns:p14="http://schemas.microsoft.com/office/powerpoint/2010/main" val="1175615539"/>
              </p:ext>
            </p:extLst>
          </p:nvPr>
        </p:nvGraphicFramePr>
        <p:xfrm>
          <a:off x="3195637" y="2356171"/>
          <a:ext cx="5545138" cy="1139825"/>
        </p:xfrm>
        <a:graphic>
          <a:graphicData uri="http://schemas.openxmlformats.org/presentationml/2006/ole">
            <mc:AlternateContent xmlns:mc="http://schemas.openxmlformats.org/markup-compatibility/2006">
              <mc:Choice xmlns:v="urn:schemas-microsoft-com:vml" Requires="v">
                <p:oleObj spid="_x0000_s12459" name="公式" r:id="rId6" imgW="1854000" imgH="380880" progId="Equation.3">
                  <p:embed/>
                </p:oleObj>
              </mc:Choice>
              <mc:Fallback>
                <p:oleObj name="公式" r:id="rId6" imgW="1854000" imgH="380880" progId="Equation.3">
                  <p:embed/>
                  <p:pic>
                    <p:nvPicPr>
                      <p:cNvPr id="1150981"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95637" y="2356171"/>
                        <a:ext cx="5545138" cy="1139825"/>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50982" name="Object 6"/>
          <p:cNvGraphicFramePr>
            <a:graphicFrameLocks noChangeAspect="1"/>
          </p:cNvGraphicFramePr>
          <p:nvPr/>
        </p:nvGraphicFramePr>
        <p:xfrm>
          <a:off x="4583114" y="5589588"/>
          <a:ext cx="2770187" cy="990600"/>
        </p:xfrm>
        <a:graphic>
          <a:graphicData uri="http://schemas.openxmlformats.org/presentationml/2006/ole">
            <mc:AlternateContent xmlns:mc="http://schemas.openxmlformats.org/markup-compatibility/2006">
              <mc:Choice xmlns:v="urn:schemas-microsoft-com:vml" Requires="v">
                <p:oleObj spid="_x0000_s12460" name="公式" r:id="rId8" imgW="1028520" imgH="355320" progId="Equation.3">
                  <p:embed/>
                </p:oleObj>
              </mc:Choice>
              <mc:Fallback>
                <p:oleObj name="公式" r:id="rId8" imgW="1028520" imgH="355320" progId="Equation.3">
                  <p:embed/>
                  <p:pic>
                    <p:nvPicPr>
                      <p:cNvPr id="1150982"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83114" y="5589588"/>
                        <a:ext cx="2770187"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33536017"/>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3026" name="Rectangle 2"/>
          <p:cNvSpPr>
            <a:spLocks noGrp="1" noChangeArrowheads="1"/>
          </p:cNvSpPr>
          <p:nvPr>
            <p:ph type="title"/>
          </p:nvPr>
        </p:nvSpPr>
        <p:spPr>
          <a:xfrm>
            <a:off x="493486" y="476250"/>
            <a:ext cx="8982302" cy="1143000"/>
          </a:xfrm>
          <a:noFill/>
          <a:ln/>
        </p:spPr>
        <p:txBody>
          <a:bodyPr vert="horz" wrap="square" lIns="92075" tIns="46038" rIns="92075" bIns="46038" numCol="1" anchor="ctr" anchorCtr="0" compatLnSpc="1">
            <a:prstTxWarp prst="textNoShape">
              <a:avLst/>
            </a:prstTxWarp>
          </a:bodyPr>
          <a:lstStyle/>
          <a:p>
            <a:r>
              <a:rPr lang="en-US" altLang="zh-CN" dirty="0">
                <a:ea typeface="宋体" panose="02010600030101010101" pitchFamily="2" charset="-122"/>
              </a:rPr>
              <a:t>Vega</a:t>
            </a:r>
          </a:p>
        </p:txBody>
      </p:sp>
      <p:sp>
        <p:nvSpPr>
          <p:cNvPr id="1153027" name="Rectangle 3"/>
          <p:cNvSpPr>
            <a:spLocks noGrp="1" noChangeArrowheads="1"/>
          </p:cNvSpPr>
          <p:nvPr>
            <p:ph type="body" idx="1"/>
          </p:nvPr>
        </p:nvSpPr>
        <p:spPr>
          <a:xfrm>
            <a:off x="812799" y="1676401"/>
            <a:ext cx="10711543" cy="4295775"/>
          </a:xfrm>
          <a:noFill/>
          <a:ln/>
        </p:spPr>
        <p:txBody>
          <a:bodyPr vert="horz" wrap="square" lIns="92075" tIns="46038" rIns="92075" bIns="46038" numCol="1" anchor="t" anchorCtr="0" compatLnSpc="1">
            <a:prstTxWarp prst="textNoShape">
              <a:avLst/>
            </a:prstTxWarp>
          </a:bodyPr>
          <a:lstStyle/>
          <a:p>
            <a:r>
              <a:rPr lang="en-US" altLang="zh-CN" dirty="0">
                <a:solidFill>
                  <a:schemeClr val="tx1"/>
                </a:solidFill>
                <a:ea typeface="宋体" panose="02010600030101010101" pitchFamily="2" charset="-122"/>
              </a:rPr>
              <a:t>Vega is the rate of change of the value of a derivatives portfolio with respect to volatility</a:t>
            </a:r>
          </a:p>
          <a:p>
            <a:endParaRPr lang="en-US" altLang="zh-CN" dirty="0">
              <a:solidFill>
                <a:schemeClr val="tx1"/>
              </a:solidFill>
              <a:ea typeface="宋体" panose="02010600030101010101" pitchFamily="2" charset="-122"/>
            </a:endParaRPr>
          </a:p>
        </p:txBody>
      </p:sp>
      <p:graphicFrame>
        <p:nvGraphicFramePr>
          <p:cNvPr id="1153028" name="Object 4"/>
          <p:cNvGraphicFramePr>
            <a:graphicFrameLocks noChangeAspect="1"/>
          </p:cNvGraphicFramePr>
          <p:nvPr>
            <p:extLst>
              <p:ext uri="{D42A27DB-BD31-4B8C-83A1-F6EECF244321}">
                <p14:modId xmlns:p14="http://schemas.microsoft.com/office/powerpoint/2010/main" val="2253124252"/>
              </p:ext>
            </p:extLst>
          </p:nvPr>
        </p:nvGraphicFramePr>
        <p:xfrm>
          <a:off x="4804229" y="3098573"/>
          <a:ext cx="2293257" cy="1451429"/>
        </p:xfrm>
        <a:graphic>
          <a:graphicData uri="http://schemas.openxmlformats.org/presentationml/2006/ole">
            <mc:AlternateContent xmlns:mc="http://schemas.openxmlformats.org/markup-compatibility/2006">
              <mc:Choice xmlns:v="urn:schemas-microsoft-com:vml" Requires="v">
                <p:oleObj spid="_x0000_s13370" name="Equation" r:id="rId4" imgW="507960" imgH="393480" progId="Equation.3">
                  <p:embed/>
                </p:oleObj>
              </mc:Choice>
              <mc:Fallback>
                <p:oleObj name="Equation" r:id="rId4" imgW="507960" imgH="393480" progId="Equation.3">
                  <p:embed/>
                  <p:pic>
                    <p:nvPicPr>
                      <p:cNvPr id="115302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4229" y="3098573"/>
                        <a:ext cx="2293257" cy="1451429"/>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968386913"/>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a:noFill/>
          <a:ln/>
        </p:spPr>
        <p:txBody>
          <a:bodyPr/>
          <a:lstStyle/>
          <a:p>
            <a:r>
              <a:rPr lang="en-US" altLang="zh-CN" sz="3600">
                <a:ea typeface="宋体" panose="02010600030101010101" pitchFamily="2" charset="-122"/>
              </a:rPr>
              <a:t>Managing  Delta, Gamma, &amp; Vega</a:t>
            </a:r>
            <a:endParaRPr lang="zh-CN" altLang="en-US" sz="3600">
              <a:ea typeface="宋体" panose="02010600030101010101" pitchFamily="2" charset="-122"/>
            </a:endParaRPr>
          </a:p>
        </p:txBody>
      </p:sp>
      <p:sp>
        <p:nvSpPr>
          <p:cNvPr id="1155075" name="Rectangle 3"/>
          <p:cNvSpPr>
            <a:spLocks noGrp="1" noChangeArrowheads="1"/>
          </p:cNvSpPr>
          <p:nvPr>
            <p:ph type="body" idx="1"/>
          </p:nvPr>
        </p:nvSpPr>
        <p:spPr>
          <a:xfrm>
            <a:off x="624114" y="1811338"/>
            <a:ext cx="10638972" cy="2697162"/>
          </a:xfrm>
        </p:spPr>
        <p:txBody>
          <a:bodyPr/>
          <a:lstStyle/>
          <a:p>
            <a:r>
              <a:rPr lang="en-US" altLang="zh-CN" b="0" dirty="0">
                <a:solidFill>
                  <a:schemeClr val="tx1"/>
                </a:solidFill>
                <a:latin typeface="Symbol" panose="05050102010706020507" pitchFamily="18" charset="2"/>
                <a:ea typeface="宋体" panose="02010600030101010101" pitchFamily="2" charset="-122"/>
              </a:rPr>
              <a:t>D</a:t>
            </a:r>
            <a:r>
              <a:rPr lang="en-US" altLang="zh-CN" b="0" dirty="0">
                <a:solidFill>
                  <a:schemeClr val="tx1"/>
                </a:solidFill>
                <a:ea typeface="宋体" panose="02010600030101010101" pitchFamily="2" charset="-122"/>
              </a:rPr>
              <a:t> can be changed by taking a position  in the underlying </a:t>
            </a:r>
            <a:r>
              <a:rPr lang="en-US" altLang="zh-CN" b="0" dirty="0" smtClean="0">
                <a:solidFill>
                  <a:schemeClr val="tx1"/>
                </a:solidFill>
                <a:ea typeface="宋体" panose="02010600030101010101" pitchFamily="2" charset="-122"/>
              </a:rPr>
              <a:t>asset</a:t>
            </a:r>
            <a:endParaRPr lang="en-US" altLang="zh-CN" b="0" dirty="0">
              <a:solidFill>
                <a:schemeClr val="tx1"/>
              </a:solidFill>
              <a:ea typeface="宋体" panose="02010600030101010101" pitchFamily="2" charset="-122"/>
            </a:endParaRPr>
          </a:p>
          <a:p>
            <a:r>
              <a:rPr lang="en-US" altLang="zh-CN" b="0" dirty="0">
                <a:solidFill>
                  <a:schemeClr val="tx1"/>
                </a:solidFill>
                <a:ea typeface="宋体" panose="02010600030101010101" pitchFamily="2" charset="-122"/>
              </a:rPr>
              <a:t>To adjust </a:t>
            </a:r>
            <a:r>
              <a:rPr lang="en-US" altLang="zh-CN" b="0" i="1" dirty="0">
                <a:solidFill>
                  <a:schemeClr val="tx1"/>
                </a:solidFill>
                <a:latin typeface="Symbol" panose="05050102010706020507" pitchFamily="18" charset="2"/>
                <a:ea typeface="宋体" panose="02010600030101010101" pitchFamily="2" charset="-122"/>
              </a:rPr>
              <a:t>G</a:t>
            </a:r>
            <a:r>
              <a:rPr lang="en-US" altLang="zh-CN" b="0" dirty="0">
                <a:solidFill>
                  <a:schemeClr val="tx1"/>
                </a:solidFill>
                <a:ea typeface="宋体" panose="02010600030101010101" pitchFamily="2" charset="-122"/>
              </a:rPr>
              <a:t> &amp; </a:t>
            </a:r>
            <a:r>
              <a:rPr lang="en-US" altLang="zh-CN" b="0" i="1" dirty="0">
                <a:solidFill>
                  <a:schemeClr val="tx1"/>
                </a:solidFill>
                <a:latin typeface="Symbol" panose="05050102010706020507" pitchFamily="18" charset="2"/>
                <a:ea typeface="宋体" panose="02010600030101010101" pitchFamily="2" charset="-122"/>
              </a:rPr>
              <a:t>n</a:t>
            </a:r>
            <a:r>
              <a:rPr lang="en-US" altLang="zh-CN" b="0" dirty="0">
                <a:solidFill>
                  <a:schemeClr val="tx1"/>
                </a:solidFill>
                <a:ea typeface="宋体" panose="02010600030101010101" pitchFamily="2" charset="-122"/>
              </a:rPr>
              <a:t> it is necessary to take a position in an option or other </a:t>
            </a:r>
            <a:r>
              <a:rPr lang="en-US" altLang="zh-CN" b="0" dirty="0" smtClean="0">
                <a:solidFill>
                  <a:schemeClr val="tx1"/>
                </a:solidFill>
                <a:ea typeface="宋体" panose="02010600030101010101" pitchFamily="2" charset="-122"/>
              </a:rPr>
              <a:t>derivative</a:t>
            </a:r>
            <a:endParaRPr lang="en-US" altLang="zh-CN" b="0" dirty="0">
              <a:solidFill>
                <a:schemeClr val="tx1"/>
              </a:solidFill>
              <a:ea typeface="宋体" panose="02010600030101010101" pitchFamily="2" charset="-122"/>
            </a:endParaRPr>
          </a:p>
          <a:p>
            <a:r>
              <a:rPr lang="en-US" altLang="zh-CN" b="0" dirty="0">
                <a:solidFill>
                  <a:schemeClr val="tx1"/>
                </a:solidFill>
                <a:ea typeface="宋体" panose="02010600030101010101" pitchFamily="2" charset="-122"/>
              </a:rPr>
              <a:t>If a hedger requires a portfolio to be both gamma neutrality and </a:t>
            </a:r>
            <a:r>
              <a:rPr lang="en-US" altLang="zh-CN" b="0" dirty="0" err="1">
                <a:solidFill>
                  <a:schemeClr val="tx1"/>
                </a:solidFill>
                <a:ea typeface="宋体" panose="02010600030101010101" pitchFamily="2" charset="-122"/>
              </a:rPr>
              <a:t>vega</a:t>
            </a:r>
            <a:r>
              <a:rPr lang="en-US" altLang="zh-CN" b="0" dirty="0">
                <a:solidFill>
                  <a:schemeClr val="tx1"/>
                </a:solidFill>
                <a:ea typeface="宋体" panose="02010600030101010101" pitchFamily="2" charset="-122"/>
              </a:rPr>
              <a:t> neutral, at least two traded derivatives dependent on the underlying asset must usually be </a:t>
            </a:r>
            <a:r>
              <a:rPr lang="en-US" altLang="zh-CN" b="0" dirty="0" smtClean="0">
                <a:solidFill>
                  <a:schemeClr val="tx1"/>
                </a:solidFill>
                <a:ea typeface="宋体" panose="02010600030101010101" pitchFamily="2" charset="-122"/>
              </a:rPr>
              <a:t>used</a:t>
            </a:r>
            <a:endParaRPr lang="zh-CN" altLang="en-US" b="0" dirty="0">
              <a:solidFill>
                <a:schemeClr val="tx1"/>
              </a:solidFill>
              <a:ea typeface="宋体" panose="02010600030101010101" pitchFamily="2" charset="-122"/>
            </a:endParaRPr>
          </a:p>
        </p:txBody>
      </p:sp>
    </p:spTree>
    <p:extLst>
      <p:ext uri="{BB962C8B-B14F-4D97-AF65-F5344CB8AC3E}">
        <p14:creationId xmlns:p14="http://schemas.microsoft.com/office/powerpoint/2010/main" val="41753638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22" name="Rectangle 2"/>
          <p:cNvSpPr>
            <a:spLocks noGrp="1" noChangeArrowheads="1"/>
          </p:cNvSpPr>
          <p:nvPr>
            <p:ph type="title"/>
          </p:nvPr>
        </p:nvSpPr>
        <p:spPr>
          <a:xfrm>
            <a:off x="377370" y="476250"/>
            <a:ext cx="10900229" cy="1143000"/>
          </a:xfrm>
        </p:spPr>
        <p:txBody>
          <a:bodyPr/>
          <a:lstStyle/>
          <a:p>
            <a:r>
              <a:rPr lang="en-US" altLang="zh-CN" sz="3600" dirty="0">
                <a:ea typeface="宋体" panose="02010600030101010101" pitchFamily="2" charset="-122"/>
              </a:rPr>
              <a:t>Managing  Delta, Gamma, &amp; Vega</a:t>
            </a:r>
            <a:endParaRPr lang="zh-CN" altLang="en-US" sz="3600" dirty="0">
              <a:ea typeface="宋体" panose="02010600030101010101" pitchFamily="2" charset="-122"/>
            </a:endParaRPr>
          </a:p>
        </p:txBody>
      </p:sp>
      <p:sp>
        <p:nvSpPr>
          <p:cNvPr id="1157123" name="Rectangle 3"/>
          <p:cNvSpPr>
            <a:spLocks noGrp="1" noChangeArrowheads="1"/>
          </p:cNvSpPr>
          <p:nvPr>
            <p:ph type="body" idx="1"/>
          </p:nvPr>
        </p:nvSpPr>
        <p:spPr/>
        <p:txBody>
          <a:bodyPr/>
          <a:lstStyle/>
          <a:p>
            <a:r>
              <a:rPr lang="en-US" altLang="zh-CN" sz="2400" dirty="0">
                <a:solidFill>
                  <a:schemeClr val="tx1"/>
                </a:solidFill>
              </a:rPr>
              <a:t>Example:</a:t>
            </a:r>
          </a:p>
          <a:p>
            <a:pPr lvl="1"/>
            <a:r>
              <a:rPr lang="en-US" altLang="zh-CN" dirty="0"/>
              <a:t>A portfolio is delta neutral, </a:t>
            </a:r>
            <a:r>
              <a:rPr lang="en-US" altLang="zh-CN" dirty="0">
                <a:cs typeface="Times New Roman" panose="02020603050405020304" pitchFamily="18" charset="0"/>
              </a:rPr>
              <a:t>Γ</a:t>
            </a:r>
            <a:r>
              <a:rPr lang="en-US" altLang="zh-CN" dirty="0"/>
              <a:t>= – 4,000, </a:t>
            </a:r>
            <a:r>
              <a:rPr lang="en-US" altLang="zh-CN" dirty="0">
                <a:cs typeface="Times New Roman" panose="02020603050405020304" pitchFamily="18" charset="0"/>
              </a:rPr>
              <a:t>ν= </a:t>
            </a:r>
            <a:r>
              <a:rPr lang="en-US" altLang="zh-CN" dirty="0"/>
              <a:t>– 6,000. </a:t>
            </a:r>
          </a:p>
          <a:p>
            <a:pPr lvl="1"/>
            <a:r>
              <a:rPr lang="en-US" altLang="zh-CN" dirty="0"/>
              <a:t>A option: </a:t>
            </a:r>
            <a:r>
              <a:rPr lang="en-US" altLang="zh-CN" dirty="0">
                <a:cs typeface="Times New Roman" panose="02020603050405020304" pitchFamily="18" charset="0"/>
              </a:rPr>
              <a:t>Γ= 0.3, ν= 4.0, Δ= 0.6</a:t>
            </a:r>
          </a:p>
          <a:p>
            <a:pPr lvl="1"/>
            <a:r>
              <a:rPr lang="en-US" altLang="zh-CN" dirty="0">
                <a:cs typeface="Times New Roman" panose="02020603050405020304" pitchFamily="18" charset="0"/>
              </a:rPr>
              <a:t> another option: Γ= 0.8, ν=1.2, Δ= 0.5</a:t>
            </a:r>
          </a:p>
          <a:p>
            <a:pPr lvl="1"/>
            <a:r>
              <a:rPr lang="en-US" altLang="zh-CN" dirty="0"/>
              <a:t>How to make the portfolio delta neutral, gamma neutral, and </a:t>
            </a:r>
            <a:r>
              <a:rPr lang="en-US" altLang="zh-CN" dirty="0" err="1"/>
              <a:t>vega</a:t>
            </a:r>
            <a:r>
              <a:rPr lang="en-US" altLang="zh-CN" dirty="0"/>
              <a:t> neutral?</a:t>
            </a:r>
          </a:p>
          <a:p>
            <a:pPr algn="ctr">
              <a:buFontTx/>
              <a:buNone/>
            </a:pPr>
            <a:r>
              <a:rPr lang="en-US" altLang="zh-CN" sz="2400" dirty="0" smtClean="0">
                <a:solidFill>
                  <a:schemeClr val="tx1"/>
                </a:solidFill>
              </a:rPr>
              <a:t>-</a:t>
            </a:r>
            <a:r>
              <a:rPr lang="en-US" altLang="zh-CN" sz="2400" dirty="0">
                <a:solidFill>
                  <a:schemeClr val="tx1"/>
                </a:solidFill>
              </a:rPr>
              <a:t>4000+0.3</a:t>
            </a:r>
            <a:r>
              <a:rPr lang="en-US" altLang="zh-CN" sz="2400" i="1" dirty="0">
                <a:solidFill>
                  <a:schemeClr val="tx1"/>
                </a:solidFill>
              </a:rPr>
              <a:t>w</a:t>
            </a:r>
            <a:r>
              <a:rPr lang="en-US" altLang="zh-CN" sz="2400" baseline="-25000" dirty="0">
                <a:solidFill>
                  <a:schemeClr val="tx1"/>
                </a:solidFill>
              </a:rPr>
              <a:t>1</a:t>
            </a:r>
            <a:r>
              <a:rPr lang="en-US" altLang="zh-CN" sz="2400" dirty="0">
                <a:solidFill>
                  <a:schemeClr val="tx1"/>
                </a:solidFill>
              </a:rPr>
              <a:t>+0.8</a:t>
            </a:r>
            <a:r>
              <a:rPr lang="en-US" altLang="zh-CN" sz="2400" i="1" dirty="0">
                <a:solidFill>
                  <a:schemeClr val="tx1"/>
                </a:solidFill>
              </a:rPr>
              <a:t>w</a:t>
            </a:r>
            <a:r>
              <a:rPr lang="en-US" altLang="zh-CN" sz="2400" baseline="-25000" dirty="0">
                <a:solidFill>
                  <a:schemeClr val="tx1"/>
                </a:solidFill>
              </a:rPr>
              <a:t>2</a:t>
            </a:r>
            <a:r>
              <a:rPr lang="en-US" altLang="zh-CN" sz="2400" dirty="0">
                <a:solidFill>
                  <a:schemeClr val="tx1"/>
                </a:solidFill>
              </a:rPr>
              <a:t>=0      </a:t>
            </a:r>
            <a:r>
              <a:rPr lang="en-US" altLang="zh-CN" sz="2400" i="1" dirty="0">
                <a:solidFill>
                  <a:schemeClr val="tx1"/>
                </a:solidFill>
              </a:rPr>
              <a:t>w</a:t>
            </a:r>
            <a:r>
              <a:rPr lang="en-US" altLang="zh-CN" sz="2400" baseline="-25000" dirty="0">
                <a:solidFill>
                  <a:schemeClr val="tx1"/>
                </a:solidFill>
              </a:rPr>
              <a:t>1</a:t>
            </a:r>
            <a:r>
              <a:rPr lang="en-US" altLang="zh-CN" sz="2400" dirty="0">
                <a:solidFill>
                  <a:schemeClr val="tx1"/>
                </a:solidFill>
                <a:sym typeface="Math1" pitchFamily="2" charset="2"/>
              </a:rPr>
              <a:t>=0</a:t>
            </a:r>
            <a:endParaRPr lang="en-US" altLang="zh-CN" sz="2400" dirty="0">
              <a:solidFill>
                <a:schemeClr val="tx1"/>
              </a:solidFill>
            </a:endParaRPr>
          </a:p>
          <a:p>
            <a:pPr algn="ctr">
              <a:buFontTx/>
              <a:buNone/>
            </a:pPr>
            <a:r>
              <a:rPr lang="en-US" altLang="zh-CN" sz="2400" dirty="0">
                <a:solidFill>
                  <a:schemeClr val="tx1"/>
                </a:solidFill>
              </a:rPr>
              <a:t>-6000+4.0</a:t>
            </a:r>
            <a:r>
              <a:rPr lang="en-US" altLang="zh-CN" sz="2400" i="1" dirty="0">
                <a:solidFill>
                  <a:schemeClr val="tx1"/>
                </a:solidFill>
              </a:rPr>
              <a:t>w</a:t>
            </a:r>
            <a:r>
              <a:rPr lang="en-US" altLang="zh-CN" sz="2400" baseline="-25000" dirty="0">
                <a:solidFill>
                  <a:schemeClr val="tx1"/>
                </a:solidFill>
              </a:rPr>
              <a:t>1</a:t>
            </a:r>
            <a:r>
              <a:rPr lang="en-US" altLang="zh-CN" sz="2400" dirty="0">
                <a:solidFill>
                  <a:schemeClr val="tx1"/>
                </a:solidFill>
              </a:rPr>
              <a:t>+1.2</a:t>
            </a:r>
            <a:r>
              <a:rPr lang="en-US" altLang="zh-CN" sz="2400" i="1" dirty="0">
                <a:solidFill>
                  <a:schemeClr val="tx1"/>
                </a:solidFill>
              </a:rPr>
              <a:t>w</a:t>
            </a:r>
            <a:r>
              <a:rPr lang="en-US" altLang="zh-CN" sz="2400" baseline="-25000" dirty="0">
                <a:solidFill>
                  <a:schemeClr val="tx1"/>
                </a:solidFill>
              </a:rPr>
              <a:t>2</a:t>
            </a:r>
            <a:r>
              <a:rPr lang="en-US" altLang="zh-CN" sz="2400" dirty="0">
                <a:solidFill>
                  <a:schemeClr val="tx1"/>
                </a:solidFill>
              </a:rPr>
              <a:t>=0        </a:t>
            </a:r>
            <a:r>
              <a:rPr lang="en-US" altLang="zh-CN" sz="2400" i="1" dirty="0">
                <a:solidFill>
                  <a:schemeClr val="tx1"/>
                </a:solidFill>
              </a:rPr>
              <a:t>w</a:t>
            </a:r>
            <a:r>
              <a:rPr lang="en-US" altLang="zh-CN" sz="2400" baseline="-25000" dirty="0">
                <a:solidFill>
                  <a:schemeClr val="tx1"/>
                </a:solidFill>
              </a:rPr>
              <a:t>2</a:t>
            </a:r>
            <a:r>
              <a:rPr lang="en-US" altLang="zh-CN" sz="2400" dirty="0">
                <a:solidFill>
                  <a:schemeClr val="tx1"/>
                </a:solidFill>
                <a:sym typeface="Math1" pitchFamily="2" charset="2"/>
              </a:rPr>
              <a:t>=5000</a:t>
            </a:r>
          </a:p>
          <a:p>
            <a:pPr algn="ctr">
              <a:buFontTx/>
              <a:buNone/>
            </a:pPr>
            <a:r>
              <a:rPr lang="en-US" altLang="zh-CN" sz="2400" dirty="0">
                <a:solidFill>
                  <a:schemeClr val="tx1"/>
                </a:solidFill>
                <a:cs typeface="Times New Roman" panose="02020603050405020304" pitchFamily="18" charset="0"/>
              </a:rPr>
              <a:t>Δ=0*0.6+5000*0.5=2500</a:t>
            </a:r>
          </a:p>
          <a:p>
            <a:pPr algn="ctr">
              <a:buFontTx/>
              <a:buNone/>
            </a:pPr>
            <a:r>
              <a:rPr lang="en-US" altLang="zh-CN" sz="2400" dirty="0">
                <a:solidFill>
                  <a:schemeClr val="tx1"/>
                </a:solidFill>
              </a:rPr>
              <a:t>So 2500 units asset would be sold.</a:t>
            </a:r>
          </a:p>
          <a:p>
            <a:pPr algn="ctr">
              <a:buFontTx/>
              <a:buNone/>
            </a:pPr>
            <a:endParaRPr lang="en-US" altLang="zh-CN" sz="2400" baseline="-25000" dirty="0">
              <a:solidFill>
                <a:schemeClr val="tx1"/>
              </a:solidFill>
            </a:endParaRPr>
          </a:p>
        </p:txBody>
      </p:sp>
    </p:spTree>
    <p:extLst>
      <p:ext uri="{BB962C8B-B14F-4D97-AF65-F5344CB8AC3E}">
        <p14:creationId xmlns:p14="http://schemas.microsoft.com/office/powerpoint/2010/main" val="27645977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57123">
                                            <p:txEl>
                                              <p:pRg st="5" end="5"/>
                                            </p:txEl>
                                          </p:spTgt>
                                        </p:tgtEl>
                                        <p:attrNameLst>
                                          <p:attrName>style.visibility</p:attrName>
                                        </p:attrNameLst>
                                      </p:cBhvr>
                                      <p:to>
                                        <p:strVal val="visible"/>
                                      </p:to>
                                    </p:set>
                                    <p:anim calcmode="lin" valueType="num">
                                      <p:cBhvr additive="base">
                                        <p:cTn id="7" dur="500" fill="hold"/>
                                        <p:tgtEl>
                                          <p:spTgt spid="115712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5712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57123">
                                            <p:txEl>
                                              <p:pRg st="6" end="6"/>
                                            </p:txEl>
                                          </p:spTgt>
                                        </p:tgtEl>
                                        <p:attrNameLst>
                                          <p:attrName>style.visibility</p:attrName>
                                        </p:attrNameLst>
                                      </p:cBhvr>
                                      <p:to>
                                        <p:strVal val="visible"/>
                                      </p:to>
                                    </p:set>
                                    <p:anim calcmode="lin" valueType="num">
                                      <p:cBhvr additive="base">
                                        <p:cTn id="11" dur="500" fill="hold"/>
                                        <p:tgtEl>
                                          <p:spTgt spid="115712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5712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57123">
                                            <p:txEl>
                                              <p:pRg st="7" end="7"/>
                                            </p:txEl>
                                          </p:spTgt>
                                        </p:tgtEl>
                                        <p:attrNameLst>
                                          <p:attrName>style.visibility</p:attrName>
                                        </p:attrNameLst>
                                      </p:cBhvr>
                                      <p:to>
                                        <p:strVal val="visible"/>
                                      </p:to>
                                    </p:set>
                                    <p:anim calcmode="lin" valueType="num">
                                      <p:cBhvr additive="base">
                                        <p:cTn id="15" dur="500" fill="hold"/>
                                        <p:tgtEl>
                                          <p:spTgt spid="115712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57123">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57123">
                                            <p:txEl>
                                              <p:pRg st="8" end="8"/>
                                            </p:txEl>
                                          </p:spTgt>
                                        </p:tgtEl>
                                        <p:attrNameLst>
                                          <p:attrName>style.visibility</p:attrName>
                                        </p:attrNameLst>
                                      </p:cBhvr>
                                      <p:to>
                                        <p:strVal val="visible"/>
                                      </p:to>
                                    </p:set>
                                    <p:anim calcmode="lin" valueType="num">
                                      <p:cBhvr additive="base">
                                        <p:cTn id="19" dur="500" fill="hold"/>
                                        <p:tgtEl>
                                          <p:spTgt spid="115712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5712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9170" name="Rectangle 2"/>
          <p:cNvSpPr>
            <a:spLocks noGrp="1" noChangeArrowheads="1"/>
          </p:cNvSpPr>
          <p:nvPr>
            <p:ph type="title"/>
          </p:nvPr>
        </p:nvSpPr>
        <p:spPr>
          <a:noFill/>
          <a:ln/>
        </p:spPr>
        <p:txBody>
          <a:bodyPr vert="horz" wrap="square" lIns="92075" tIns="46038" rIns="92075" bIns="46038" numCol="1" anchor="ctr" anchorCtr="0" compatLnSpc="1">
            <a:prstTxWarp prst="textNoShape">
              <a:avLst/>
            </a:prstTxWarp>
          </a:bodyPr>
          <a:lstStyle/>
          <a:p>
            <a:r>
              <a:rPr lang="en-US" altLang="zh-CN" sz="3600">
                <a:ea typeface="宋体" panose="02010600030101010101" pitchFamily="2" charset="-122"/>
              </a:rPr>
              <a:t>Rho</a:t>
            </a:r>
          </a:p>
        </p:txBody>
      </p:sp>
      <p:sp>
        <p:nvSpPr>
          <p:cNvPr id="1159171" name="Rectangle 3"/>
          <p:cNvSpPr>
            <a:spLocks noGrp="1" noChangeArrowheads="1"/>
          </p:cNvSpPr>
          <p:nvPr>
            <p:ph type="body" idx="1"/>
          </p:nvPr>
        </p:nvSpPr>
        <p:spPr>
          <a:xfrm>
            <a:off x="551543" y="1600200"/>
            <a:ext cx="11001828" cy="3200400"/>
          </a:xfrm>
          <a:noFill/>
          <a:ln/>
        </p:spPr>
        <p:txBody>
          <a:bodyPr vert="horz" wrap="square" lIns="92075" tIns="46038" rIns="92075" bIns="46038" numCol="1" anchor="t" anchorCtr="0" compatLnSpc="1">
            <a:prstTxWarp prst="textNoShape">
              <a:avLst/>
            </a:prstTxWarp>
          </a:bodyPr>
          <a:lstStyle/>
          <a:p>
            <a:r>
              <a:rPr lang="en-US" altLang="zh-CN" dirty="0">
                <a:solidFill>
                  <a:schemeClr val="tx1"/>
                </a:solidFill>
                <a:ea typeface="宋体" panose="02010600030101010101" pitchFamily="2" charset="-122"/>
              </a:rPr>
              <a:t>Rho is the rate of change of the value of a derivative with respect to the interest rate	</a:t>
            </a:r>
          </a:p>
          <a:p>
            <a:endParaRPr lang="en-US" altLang="zh-CN" dirty="0">
              <a:solidFill>
                <a:schemeClr val="tx1"/>
              </a:solidFill>
              <a:ea typeface="宋体" panose="02010600030101010101" pitchFamily="2" charset="-122"/>
            </a:endParaRPr>
          </a:p>
          <a:p>
            <a:pPr>
              <a:buFontTx/>
              <a:buNone/>
            </a:pPr>
            <a:r>
              <a:rPr lang="en-US" altLang="zh-CN" dirty="0">
                <a:solidFill>
                  <a:schemeClr val="tx1"/>
                </a:solidFill>
                <a:ea typeface="宋体" panose="02010600030101010101" pitchFamily="2" charset="-122"/>
              </a:rPr>
              <a:t>				</a:t>
            </a:r>
          </a:p>
          <a:p>
            <a:r>
              <a:rPr lang="en-US" altLang="zh-CN" dirty="0">
                <a:solidFill>
                  <a:schemeClr val="tx1"/>
                </a:solidFill>
                <a:ea typeface="宋体" panose="02010600030101010101" pitchFamily="2" charset="-122"/>
              </a:rPr>
              <a:t>The rho of a European call option on a non-dividend paying stock </a:t>
            </a:r>
          </a:p>
        </p:txBody>
      </p:sp>
      <p:graphicFrame>
        <p:nvGraphicFramePr>
          <p:cNvPr id="1159172" name="Object 4"/>
          <p:cNvGraphicFramePr>
            <a:graphicFrameLocks noChangeAspect="1"/>
          </p:cNvGraphicFramePr>
          <p:nvPr>
            <p:extLst>
              <p:ext uri="{D42A27DB-BD31-4B8C-83A1-F6EECF244321}">
                <p14:modId xmlns:p14="http://schemas.microsoft.com/office/powerpoint/2010/main" val="3959867176"/>
              </p:ext>
            </p:extLst>
          </p:nvPr>
        </p:nvGraphicFramePr>
        <p:xfrm>
          <a:off x="4987472" y="2296318"/>
          <a:ext cx="1439863" cy="893763"/>
        </p:xfrm>
        <a:graphic>
          <a:graphicData uri="http://schemas.openxmlformats.org/presentationml/2006/ole">
            <mc:AlternateContent xmlns:mc="http://schemas.openxmlformats.org/markup-compatibility/2006">
              <mc:Choice xmlns:v="urn:schemas-microsoft-com:vml" Requires="v">
                <p:oleObj spid="_x0000_s14450" name="Equation" r:id="rId4" imgW="634680" imgH="393480" progId="Equation.3">
                  <p:embed/>
                </p:oleObj>
              </mc:Choice>
              <mc:Fallback>
                <p:oleObj name="Equation" r:id="rId4" imgW="634680" imgH="393480" progId="Equation.3">
                  <p:embed/>
                  <p:pic>
                    <p:nvPicPr>
                      <p:cNvPr id="115917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7472" y="2296318"/>
                        <a:ext cx="1439863" cy="893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59173" name="Object 5"/>
          <p:cNvGraphicFramePr>
            <a:graphicFrameLocks noChangeAspect="1"/>
          </p:cNvGraphicFramePr>
          <p:nvPr>
            <p:extLst>
              <p:ext uri="{D42A27DB-BD31-4B8C-83A1-F6EECF244321}">
                <p14:modId xmlns:p14="http://schemas.microsoft.com/office/powerpoint/2010/main" val="1642293296"/>
              </p:ext>
            </p:extLst>
          </p:nvPr>
        </p:nvGraphicFramePr>
        <p:xfrm>
          <a:off x="4490357" y="4254500"/>
          <a:ext cx="3124200" cy="546100"/>
        </p:xfrm>
        <a:graphic>
          <a:graphicData uri="http://schemas.openxmlformats.org/presentationml/2006/ole">
            <mc:AlternateContent xmlns:mc="http://schemas.openxmlformats.org/markup-compatibility/2006">
              <mc:Choice xmlns:v="urn:schemas-microsoft-com:vml" Requires="v">
                <p:oleObj spid="_x0000_s14451" name="Equation" r:id="rId6" imgW="1307880" imgH="228600" progId="Equation.3">
                  <p:embed/>
                </p:oleObj>
              </mc:Choice>
              <mc:Fallback>
                <p:oleObj name="Equation" r:id="rId6" imgW="1307880" imgH="228600" progId="Equation.3">
                  <p:embed/>
                  <p:pic>
                    <p:nvPicPr>
                      <p:cNvPr id="1159173"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0357" y="4254500"/>
                        <a:ext cx="31242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19877726"/>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1218" name="Rectangle 2"/>
          <p:cNvSpPr>
            <a:spLocks noGrp="1" noChangeArrowheads="1"/>
          </p:cNvSpPr>
          <p:nvPr>
            <p:ph type="title"/>
          </p:nvPr>
        </p:nvSpPr>
        <p:spPr>
          <a:noFill/>
          <a:ln/>
        </p:spPr>
        <p:txBody>
          <a:bodyPr vert="horz" wrap="square" lIns="92075" tIns="46038" rIns="92075" bIns="46038" numCol="1" anchor="ctr" anchorCtr="0" compatLnSpc="1">
            <a:prstTxWarp prst="textNoShape">
              <a:avLst/>
            </a:prstTxWarp>
          </a:bodyPr>
          <a:lstStyle/>
          <a:p>
            <a:r>
              <a:rPr lang="en-US" altLang="zh-CN" sz="4800" dirty="0">
                <a:ea typeface="宋体" panose="02010600030101010101" pitchFamily="2" charset="-122"/>
              </a:rPr>
              <a:t>Hedging in Practice</a:t>
            </a:r>
          </a:p>
        </p:txBody>
      </p:sp>
      <p:sp>
        <p:nvSpPr>
          <p:cNvPr id="1161219" name="Rectangle 3"/>
          <p:cNvSpPr>
            <a:spLocks noGrp="1" noChangeArrowheads="1"/>
          </p:cNvSpPr>
          <p:nvPr>
            <p:ph type="body" idx="1"/>
          </p:nvPr>
        </p:nvSpPr>
        <p:spPr>
          <a:xfrm>
            <a:off x="682171" y="1916113"/>
            <a:ext cx="10755086" cy="2736850"/>
          </a:xfrm>
          <a:noFill/>
          <a:ln/>
        </p:spPr>
        <p:txBody>
          <a:bodyPr vert="horz" wrap="square" lIns="92075" tIns="46038" rIns="92075" bIns="46038" numCol="1" anchor="t" anchorCtr="0" compatLnSpc="1">
            <a:prstTxWarp prst="textNoShape">
              <a:avLst/>
            </a:prstTxWarp>
          </a:bodyPr>
          <a:lstStyle/>
          <a:p>
            <a:r>
              <a:rPr lang="en-US" altLang="zh-CN" dirty="0">
                <a:solidFill>
                  <a:schemeClr val="tx1"/>
                </a:solidFill>
                <a:ea typeface="宋体" panose="02010600030101010101" pitchFamily="2" charset="-122"/>
              </a:rPr>
              <a:t>Traders usually ensure that their portfolios are delta-neutral at least once a day</a:t>
            </a:r>
          </a:p>
          <a:p>
            <a:r>
              <a:rPr lang="en-US" altLang="zh-CN" dirty="0">
                <a:solidFill>
                  <a:schemeClr val="tx1"/>
                </a:solidFill>
                <a:ea typeface="宋体" panose="02010600030101010101" pitchFamily="2" charset="-122"/>
              </a:rPr>
              <a:t>Whenever the opportunity arises, they  improve gamma and </a:t>
            </a:r>
            <a:r>
              <a:rPr lang="en-US" altLang="zh-CN" dirty="0" smtClean="0">
                <a:solidFill>
                  <a:schemeClr val="tx1"/>
                </a:solidFill>
                <a:ea typeface="宋体" panose="02010600030101010101" pitchFamily="2" charset="-122"/>
              </a:rPr>
              <a:t>Vega</a:t>
            </a:r>
            <a:endParaRPr lang="en-US" altLang="zh-CN" dirty="0">
              <a:solidFill>
                <a:schemeClr val="tx1"/>
              </a:solidFill>
              <a:ea typeface="宋体" panose="02010600030101010101" pitchFamily="2" charset="-122"/>
            </a:endParaRPr>
          </a:p>
          <a:p>
            <a:r>
              <a:rPr lang="en-US" altLang="zh-CN" dirty="0">
                <a:solidFill>
                  <a:schemeClr val="tx1"/>
                </a:solidFill>
                <a:ea typeface="宋体" panose="02010600030101010101" pitchFamily="2" charset="-122"/>
              </a:rPr>
              <a:t>As portfolio becomes larger hedging becomes less expensive</a:t>
            </a:r>
          </a:p>
        </p:txBody>
      </p:sp>
    </p:spTree>
    <p:extLst>
      <p:ext uri="{BB962C8B-B14F-4D97-AF65-F5344CB8AC3E}">
        <p14:creationId xmlns:p14="http://schemas.microsoft.com/office/powerpoint/2010/main" val="41636488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3266" name="Rectangle 2"/>
          <p:cNvSpPr>
            <a:spLocks noGrp="1" noChangeArrowheads="1"/>
          </p:cNvSpPr>
          <p:nvPr>
            <p:ph type="title"/>
          </p:nvPr>
        </p:nvSpPr>
        <p:spPr/>
        <p:txBody>
          <a:bodyPr/>
          <a:lstStyle/>
          <a:p>
            <a:r>
              <a:rPr lang="en-US" altLang="zh-CN" dirty="0">
                <a:ea typeface="宋体" panose="02010600030101010101" pitchFamily="2" charset="-122"/>
              </a:rPr>
              <a:t>Scenario Analysis</a:t>
            </a:r>
            <a:endParaRPr lang="zh-CN" altLang="en-US" dirty="0">
              <a:ea typeface="宋体" panose="02010600030101010101" pitchFamily="2" charset="-122"/>
            </a:endParaRPr>
          </a:p>
        </p:txBody>
      </p:sp>
      <p:sp>
        <p:nvSpPr>
          <p:cNvPr id="1163267" name="Rectangle 3"/>
          <p:cNvSpPr>
            <a:spLocks noGrp="1" noChangeArrowheads="1"/>
          </p:cNvSpPr>
          <p:nvPr>
            <p:ph type="body" sz="half" idx="1"/>
          </p:nvPr>
        </p:nvSpPr>
        <p:spPr>
          <a:xfrm>
            <a:off x="696685" y="1628776"/>
            <a:ext cx="10842171" cy="1393825"/>
          </a:xfrm>
        </p:spPr>
        <p:txBody>
          <a:bodyPr/>
          <a:lstStyle/>
          <a:p>
            <a:r>
              <a:rPr lang="en-US" altLang="zh-CN" dirty="0">
                <a:ea typeface="宋体" panose="02010600030101010101" pitchFamily="2" charset="-122"/>
              </a:rPr>
              <a:t>A scenario analysis involves testing the effect on the value of a portfolio of different assumptions concerning asset prices and their volatilities</a:t>
            </a:r>
            <a:endParaRPr lang="zh-CN" altLang="en-US" dirty="0">
              <a:ea typeface="宋体" panose="02010600030101010101" pitchFamily="2" charset="-122"/>
            </a:endParaRPr>
          </a:p>
        </p:txBody>
      </p:sp>
      <p:graphicFrame>
        <p:nvGraphicFramePr>
          <p:cNvPr id="1163319" name="Group 55"/>
          <p:cNvGraphicFramePr>
            <a:graphicFrameLocks noGrp="1"/>
          </p:cNvGraphicFramePr>
          <p:nvPr>
            <p:ph sz="half" idx="2"/>
          </p:nvPr>
        </p:nvGraphicFramePr>
        <p:xfrm>
          <a:off x="2355850" y="3097214"/>
          <a:ext cx="7608888" cy="2859408"/>
        </p:xfrm>
        <a:graphic>
          <a:graphicData uri="http://schemas.openxmlformats.org/drawingml/2006/table">
            <a:tbl>
              <a:tblPr/>
              <a:tblGrid>
                <a:gridCol w="1257300">
                  <a:extLst>
                    <a:ext uri="{9D8B030D-6E8A-4147-A177-3AD203B41FA5}">
                      <a16:colId xmlns:a16="http://schemas.microsoft.com/office/drawing/2014/main" val="3997460361"/>
                    </a:ext>
                  </a:extLst>
                </a:gridCol>
                <a:gridCol w="858838">
                  <a:extLst>
                    <a:ext uri="{9D8B030D-6E8A-4147-A177-3AD203B41FA5}">
                      <a16:colId xmlns:a16="http://schemas.microsoft.com/office/drawing/2014/main" val="1725511009"/>
                    </a:ext>
                  </a:extLst>
                </a:gridCol>
                <a:gridCol w="736600">
                  <a:extLst>
                    <a:ext uri="{9D8B030D-6E8A-4147-A177-3AD203B41FA5}">
                      <a16:colId xmlns:a16="http://schemas.microsoft.com/office/drawing/2014/main" val="249111590"/>
                    </a:ext>
                  </a:extLst>
                </a:gridCol>
                <a:gridCol w="985837">
                  <a:extLst>
                    <a:ext uri="{9D8B030D-6E8A-4147-A177-3AD203B41FA5}">
                      <a16:colId xmlns:a16="http://schemas.microsoft.com/office/drawing/2014/main" val="4211746560"/>
                    </a:ext>
                  </a:extLst>
                </a:gridCol>
                <a:gridCol w="917575">
                  <a:extLst>
                    <a:ext uri="{9D8B030D-6E8A-4147-A177-3AD203B41FA5}">
                      <a16:colId xmlns:a16="http://schemas.microsoft.com/office/drawing/2014/main" val="3334482231"/>
                    </a:ext>
                  </a:extLst>
                </a:gridCol>
                <a:gridCol w="950913">
                  <a:extLst>
                    <a:ext uri="{9D8B030D-6E8A-4147-A177-3AD203B41FA5}">
                      <a16:colId xmlns:a16="http://schemas.microsoft.com/office/drawing/2014/main" val="2764183428"/>
                    </a:ext>
                  </a:extLst>
                </a:gridCol>
                <a:gridCol w="950912">
                  <a:extLst>
                    <a:ext uri="{9D8B030D-6E8A-4147-A177-3AD203B41FA5}">
                      <a16:colId xmlns:a16="http://schemas.microsoft.com/office/drawing/2014/main" val="296677353"/>
                    </a:ext>
                  </a:extLst>
                </a:gridCol>
                <a:gridCol w="950913">
                  <a:extLst>
                    <a:ext uri="{9D8B030D-6E8A-4147-A177-3AD203B41FA5}">
                      <a16:colId xmlns:a16="http://schemas.microsoft.com/office/drawing/2014/main" val="1229750828"/>
                    </a:ext>
                  </a:extLst>
                </a:gridCol>
              </a:tblGrid>
              <a:tr h="455613">
                <a:tc gridSpan="8">
                  <a:txBody>
                    <a:bodyPr/>
                    <a:lstStyle>
                      <a:lvl1pPr marL="715963" algn="l">
                        <a:spcBef>
                          <a:spcPct val="20000"/>
                        </a:spcBef>
                        <a:defRPr kumimoji="1" sz="2400" b="1">
                          <a:solidFill>
                            <a:schemeClr val="tx2"/>
                          </a:solidFill>
                          <a:latin typeface="Times New Roman" panose="02020603050405020304" pitchFamily="18" charset="0"/>
                          <a:ea typeface="楷体_GB2312" pitchFamily="49" charset="-122"/>
                        </a:defRPr>
                      </a:lvl1pPr>
                      <a:lvl2pPr marL="1520825"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marL="1700213"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marL="1879600"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marL="2058988"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marL="2516188"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marL="2973388"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marL="3430588"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marL="3887788"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715963" marR="0" lvl="0" indent="0" algn="ctr" defTabSz="914400" rtl="0" eaLnBrk="1" fontAlgn="base" latinLnBrk="0" hangingPunct="1">
                        <a:lnSpc>
                          <a:spcPct val="8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楷体_GB2312" pitchFamily="49" charset="-122"/>
                        </a:rPr>
                        <a:t>Profit or Loss Realized in Two Weeks under Different Scenarios (Millions of Doallars)</a:t>
                      </a:r>
                    </a:p>
                  </a:txBody>
                  <a:tcPr marL="92075" marR="92075" marT="46038" marB="4603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164795156"/>
                  </a:ext>
                </a:extLst>
              </a:tr>
              <a:tr h="455613">
                <a:tc gridSpan="8">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楷体_GB2312" pitchFamily="49" charset="-122"/>
                        </a:rPr>
                        <a:t>Exchange Rate</a:t>
                      </a:r>
                    </a:p>
                  </a:txBody>
                  <a:tcPr marL="18000" marR="18000" marT="18000" marB="18000" anchor="ctr"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739007037"/>
                  </a:ext>
                </a:extLst>
              </a:tr>
              <a:tr h="455613">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楷体_GB2312" pitchFamily="49" charset="-122"/>
                        </a:rPr>
                        <a:t>Volatility</a:t>
                      </a:r>
                    </a:p>
                  </a:txBody>
                  <a:tcPr marL="18000" marR="18000" marT="18000" marB="18000" anchor="ct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楷体_GB2312" pitchFamily="49" charset="-122"/>
                        </a:rPr>
                        <a:t>0.94</a:t>
                      </a:r>
                    </a:p>
                  </a:txBody>
                  <a:tcPr marL="18000" marR="18000" marT="18000" marB="1800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楷体_GB2312" pitchFamily="49" charset="-122"/>
                        </a:rPr>
                        <a:t>0.96</a:t>
                      </a:r>
                    </a:p>
                  </a:txBody>
                  <a:tcPr marL="18000" marR="18000" marT="18000" marB="1800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楷体_GB2312" pitchFamily="49" charset="-122"/>
                        </a:rPr>
                        <a:t>0.98</a:t>
                      </a:r>
                    </a:p>
                  </a:txBody>
                  <a:tcPr marL="18000" marR="18000" marT="18000" marB="1800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楷体_GB2312" pitchFamily="49" charset="-122"/>
                        </a:rPr>
                        <a:t>1.00</a:t>
                      </a:r>
                    </a:p>
                  </a:txBody>
                  <a:tcPr marL="18000" marR="18000" marT="18000" marB="1800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楷体_GB2312" pitchFamily="49" charset="-122"/>
                        </a:rPr>
                        <a:t>1.02</a:t>
                      </a:r>
                    </a:p>
                  </a:txBody>
                  <a:tcPr marL="18000" marR="18000" marT="18000" marB="1800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楷体_GB2312" pitchFamily="49" charset="-122"/>
                        </a:rPr>
                        <a:t>1.04</a:t>
                      </a:r>
                    </a:p>
                  </a:txBody>
                  <a:tcPr marL="18000" marR="18000" marT="18000" marB="1800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楷体_GB2312" pitchFamily="49" charset="-122"/>
                        </a:rPr>
                        <a:t>1.06</a:t>
                      </a:r>
                    </a:p>
                  </a:txBody>
                  <a:tcPr marL="18000" marR="18000" marT="18000" marB="18000" anchor="ct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650547388"/>
                  </a:ext>
                </a:extLst>
              </a:tr>
              <a:tr h="457200">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楷体_GB2312" pitchFamily="49" charset="-122"/>
                        </a:rPr>
                        <a:t>8%</a:t>
                      </a:r>
                    </a:p>
                  </a:txBody>
                  <a:tcPr marL="18000" marR="18000" marT="18000" marB="18000" anchor="ctr" horzOverflow="overflow">
                    <a:lnL cap="flat">
                      <a:noFill/>
                    </a:lnL>
                    <a:lnR>
                      <a:noFill/>
                    </a:lnR>
                    <a:lnT>
                      <a:noFill/>
                    </a:lnT>
                    <a:lnB>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楷体_GB2312" pitchFamily="49" charset="-122"/>
                        </a:rPr>
                        <a:t>102</a:t>
                      </a:r>
                    </a:p>
                  </a:txBody>
                  <a:tcPr marL="18000" marR="18000" marT="18000" marB="18000" anchor="ctr" horzOverflow="overflow">
                    <a:lnL>
                      <a:noFill/>
                    </a:lnL>
                    <a:lnR>
                      <a:noFill/>
                    </a:lnR>
                    <a:lnT>
                      <a:noFill/>
                    </a:lnT>
                    <a:lnB>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楷体_GB2312" pitchFamily="49" charset="-122"/>
                        </a:rPr>
                        <a:t>55</a:t>
                      </a:r>
                    </a:p>
                  </a:txBody>
                  <a:tcPr marL="18000" marR="18000" marT="18000" marB="18000" anchor="ctr" horzOverflow="overflow">
                    <a:lnL>
                      <a:noFill/>
                    </a:lnL>
                    <a:lnR>
                      <a:noFill/>
                    </a:lnR>
                    <a:lnT>
                      <a:noFill/>
                    </a:lnT>
                    <a:lnB>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楷体_GB2312" pitchFamily="49" charset="-122"/>
                        </a:rPr>
                        <a:t>25</a:t>
                      </a:r>
                    </a:p>
                  </a:txBody>
                  <a:tcPr marL="18000" marR="18000" marT="18000" marB="18000" anchor="ctr" horzOverflow="overflow">
                    <a:lnL>
                      <a:noFill/>
                    </a:lnL>
                    <a:lnR>
                      <a:noFill/>
                    </a:lnR>
                    <a:lnT>
                      <a:noFill/>
                    </a:lnT>
                    <a:lnB>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楷体_GB2312" pitchFamily="49" charset="-122"/>
                        </a:rPr>
                        <a:t>6</a:t>
                      </a:r>
                    </a:p>
                  </a:txBody>
                  <a:tcPr marL="18000" marR="18000" marT="18000" marB="18000" anchor="ctr" horzOverflow="overflow">
                    <a:lnL>
                      <a:noFill/>
                    </a:lnL>
                    <a:lnR>
                      <a:noFill/>
                    </a:lnR>
                    <a:lnT>
                      <a:noFill/>
                    </a:lnT>
                    <a:lnB>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楷体_GB2312" pitchFamily="49" charset="-122"/>
                        </a:rPr>
                        <a:t>-10</a:t>
                      </a:r>
                    </a:p>
                  </a:txBody>
                  <a:tcPr marL="18000" marR="18000" marT="18000" marB="18000" anchor="ctr" horzOverflow="overflow">
                    <a:lnL>
                      <a:noFill/>
                    </a:lnL>
                    <a:lnR>
                      <a:noFill/>
                    </a:lnR>
                    <a:lnT>
                      <a:noFill/>
                    </a:lnT>
                    <a:lnB>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楷体_GB2312" pitchFamily="49" charset="-122"/>
                        </a:rPr>
                        <a:t>-34</a:t>
                      </a:r>
                    </a:p>
                  </a:txBody>
                  <a:tcPr marL="18000" marR="18000" marT="18000" marB="18000" anchor="ctr" horzOverflow="overflow">
                    <a:lnL>
                      <a:noFill/>
                    </a:lnL>
                    <a:lnR>
                      <a:noFill/>
                    </a:lnR>
                    <a:lnT>
                      <a:noFill/>
                    </a:lnT>
                    <a:lnB>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楷体_GB2312" pitchFamily="49" charset="-122"/>
                        </a:rPr>
                        <a:t>-80</a:t>
                      </a:r>
                    </a:p>
                  </a:txBody>
                  <a:tcPr marL="18000" marR="18000" marT="18000" marB="1800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3544538373"/>
                  </a:ext>
                </a:extLst>
              </a:tr>
              <a:tr h="455613">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楷体_GB2312" pitchFamily="49" charset="-122"/>
                        </a:rPr>
                        <a:t>10%</a:t>
                      </a:r>
                    </a:p>
                  </a:txBody>
                  <a:tcPr marL="18000" marR="18000" marT="18000" marB="18000" anchor="ctr" horzOverflow="overflow">
                    <a:lnL cap="flat">
                      <a:noFill/>
                    </a:lnL>
                    <a:lnR>
                      <a:noFill/>
                    </a:lnR>
                    <a:lnT>
                      <a:noFill/>
                    </a:lnT>
                    <a:lnB>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楷体_GB2312" pitchFamily="49" charset="-122"/>
                        </a:rPr>
                        <a:t>80</a:t>
                      </a:r>
                    </a:p>
                  </a:txBody>
                  <a:tcPr marL="18000" marR="18000" marT="18000" marB="18000" anchor="ctr" horzOverflow="overflow">
                    <a:lnL>
                      <a:noFill/>
                    </a:lnL>
                    <a:lnR>
                      <a:noFill/>
                    </a:lnR>
                    <a:lnT>
                      <a:noFill/>
                    </a:lnT>
                    <a:lnB>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楷体_GB2312" pitchFamily="49" charset="-122"/>
                        </a:rPr>
                        <a:t>40</a:t>
                      </a:r>
                    </a:p>
                  </a:txBody>
                  <a:tcPr marL="18000" marR="18000" marT="18000" marB="18000" anchor="ctr" horzOverflow="overflow">
                    <a:lnL>
                      <a:noFill/>
                    </a:lnL>
                    <a:lnR>
                      <a:noFill/>
                    </a:lnR>
                    <a:lnT>
                      <a:noFill/>
                    </a:lnT>
                    <a:lnB>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楷体_GB2312" pitchFamily="49" charset="-122"/>
                        </a:rPr>
                        <a:t>17</a:t>
                      </a:r>
                    </a:p>
                  </a:txBody>
                  <a:tcPr marL="18000" marR="18000" marT="18000" marB="18000" anchor="ctr" horzOverflow="overflow">
                    <a:lnL>
                      <a:noFill/>
                    </a:lnL>
                    <a:lnR>
                      <a:noFill/>
                    </a:lnR>
                    <a:lnT>
                      <a:noFill/>
                    </a:lnT>
                    <a:lnB>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楷体_GB2312" pitchFamily="49" charset="-122"/>
                        </a:rPr>
                        <a:t>2</a:t>
                      </a:r>
                    </a:p>
                  </a:txBody>
                  <a:tcPr marL="18000" marR="18000" marT="18000" marB="18000" anchor="ctr" horzOverflow="overflow">
                    <a:lnL>
                      <a:noFill/>
                    </a:lnL>
                    <a:lnR>
                      <a:noFill/>
                    </a:lnR>
                    <a:lnT>
                      <a:noFill/>
                    </a:lnT>
                    <a:lnB>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楷体_GB2312" pitchFamily="49" charset="-122"/>
                        </a:rPr>
                        <a:t>-14</a:t>
                      </a:r>
                    </a:p>
                  </a:txBody>
                  <a:tcPr marL="18000" marR="18000" marT="18000" marB="18000" anchor="ctr" horzOverflow="overflow">
                    <a:lnL>
                      <a:noFill/>
                    </a:lnL>
                    <a:lnR>
                      <a:noFill/>
                    </a:lnR>
                    <a:lnT>
                      <a:noFill/>
                    </a:lnT>
                    <a:lnB>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楷体_GB2312" pitchFamily="49" charset="-122"/>
                        </a:rPr>
                        <a:t>-38</a:t>
                      </a:r>
                    </a:p>
                  </a:txBody>
                  <a:tcPr marL="18000" marR="18000" marT="18000" marB="18000" anchor="ctr" horzOverflow="overflow">
                    <a:lnL>
                      <a:noFill/>
                    </a:lnL>
                    <a:lnR>
                      <a:noFill/>
                    </a:lnR>
                    <a:lnT>
                      <a:noFill/>
                    </a:lnT>
                    <a:lnB>
                      <a:noFill/>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楷体_GB2312" pitchFamily="49" charset="-122"/>
                        </a:rPr>
                        <a:t>-85</a:t>
                      </a:r>
                    </a:p>
                  </a:txBody>
                  <a:tcPr marL="18000" marR="18000" marT="18000" marB="1800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943760215"/>
                  </a:ext>
                </a:extLst>
              </a:tr>
              <a:tr h="455613">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楷体_GB2312" pitchFamily="49" charset="-122"/>
                        </a:rPr>
                        <a:t>12%</a:t>
                      </a:r>
                    </a:p>
                  </a:txBody>
                  <a:tcPr marL="18000" marR="18000" marT="18000" marB="18000" anchor="ctr" horzOverflow="overflow">
                    <a:lnL cap="flat">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楷体_GB2312" pitchFamily="49" charset="-122"/>
                        </a:rPr>
                        <a:t>60</a:t>
                      </a:r>
                    </a:p>
                  </a:txBody>
                  <a:tcPr marL="18000" marR="18000" marT="18000" marB="180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楷体_GB2312" pitchFamily="49" charset="-122"/>
                        </a:rPr>
                        <a:t>25</a:t>
                      </a:r>
                    </a:p>
                  </a:txBody>
                  <a:tcPr marL="18000" marR="18000" marT="18000" marB="180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楷体_GB2312" pitchFamily="49" charset="-122"/>
                        </a:rPr>
                        <a:t>9</a:t>
                      </a:r>
                    </a:p>
                  </a:txBody>
                  <a:tcPr marL="18000" marR="18000" marT="18000" marB="180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楷体_GB2312" pitchFamily="49" charset="-122"/>
                        </a:rPr>
                        <a:t>-2</a:t>
                      </a:r>
                    </a:p>
                  </a:txBody>
                  <a:tcPr marL="18000" marR="18000" marT="18000" marB="180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楷体_GB2312" pitchFamily="49" charset="-122"/>
                        </a:rPr>
                        <a:t>-18</a:t>
                      </a:r>
                    </a:p>
                  </a:txBody>
                  <a:tcPr marL="18000" marR="18000" marT="18000" marB="180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楷体_GB2312" pitchFamily="49" charset="-122"/>
                        </a:rPr>
                        <a:t>-42</a:t>
                      </a:r>
                    </a:p>
                  </a:txBody>
                  <a:tcPr marL="18000" marR="18000" marT="18000" marB="180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400" b="1">
                          <a:solidFill>
                            <a:schemeClr val="tx2"/>
                          </a:solidFill>
                          <a:latin typeface="Times New Roman" panose="02020603050405020304" pitchFamily="18" charset="0"/>
                          <a:ea typeface="楷体_GB2312" pitchFamily="49" charset="-122"/>
                        </a:defRPr>
                      </a:lvl1pPr>
                      <a:lvl2pPr algn="l">
                        <a:spcBef>
                          <a:spcPct val="20000"/>
                        </a:spcBef>
                        <a:buClr>
                          <a:srgbClr val="CC9900"/>
                        </a:buClr>
                        <a:buSzPct val="75000"/>
                        <a:buFont typeface="Wingdings" panose="05000000000000000000" pitchFamily="2" charset="2"/>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a:spcBef>
                          <a:spcPct val="20000"/>
                        </a:spcBef>
                        <a:buClr>
                          <a:srgbClr val="FF0066"/>
                        </a:buClr>
                        <a:buFont typeface="Times New Roman" panose="02020603050405020304" pitchFamily="18" charset="0"/>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a:spcBef>
                          <a:spcPct val="20000"/>
                        </a:spcBef>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a:spcBef>
                          <a:spcPct val="20000"/>
                        </a:spcBef>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fontAlgn="base">
                        <a:spcBef>
                          <a:spcPct val="20000"/>
                        </a:spcBef>
                        <a:spcAft>
                          <a:spcPct val="0"/>
                        </a:spcAft>
                        <a:buClr>
                          <a:schemeClr val="tx2"/>
                        </a:buCl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楷体_GB2312" pitchFamily="49" charset="-122"/>
                        </a:rPr>
                        <a:t>-90</a:t>
                      </a:r>
                    </a:p>
                  </a:txBody>
                  <a:tcPr marL="18000" marR="18000" marT="18000" marB="18000" anchor="ctr" horzOverflow="overflow">
                    <a:lnL>
                      <a:noFill/>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24725836"/>
                  </a:ext>
                </a:extLst>
              </a:tr>
            </a:tbl>
          </a:graphicData>
        </a:graphic>
      </p:graphicFrame>
    </p:spTree>
    <p:extLst>
      <p:ext uri="{BB962C8B-B14F-4D97-AF65-F5344CB8AC3E}">
        <p14:creationId xmlns:p14="http://schemas.microsoft.com/office/powerpoint/2010/main" val="32363069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42" name="Rectangle 2"/>
          <p:cNvSpPr>
            <a:spLocks noGrp="1" noChangeArrowheads="1"/>
          </p:cNvSpPr>
          <p:nvPr>
            <p:ph type="title"/>
          </p:nvPr>
        </p:nvSpPr>
        <p:spPr/>
        <p:txBody>
          <a:bodyPr/>
          <a:lstStyle/>
          <a:p>
            <a:r>
              <a:rPr lang="en-US" altLang="zh-CN" sz="3600"/>
              <a:t>The Greek letters</a:t>
            </a:r>
          </a:p>
        </p:txBody>
      </p:sp>
      <p:sp>
        <p:nvSpPr>
          <p:cNvPr id="1085443" name="Rectangle 3"/>
          <p:cNvSpPr>
            <a:spLocks noGrp="1" noChangeArrowheads="1"/>
          </p:cNvSpPr>
          <p:nvPr>
            <p:ph type="body" idx="1"/>
          </p:nvPr>
        </p:nvSpPr>
        <p:spPr>
          <a:xfrm>
            <a:off x="609600" y="1628775"/>
            <a:ext cx="10668000" cy="4633913"/>
          </a:xfrm>
        </p:spPr>
        <p:txBody>
          <a:bodyPr/>
          <a:lstStyle/>
          <a:p>
            <a:r>
              <a:rPr lang="en-US" altLang="zh-CN" dirty="0"/>
              <a:t>Greeks</a:t>
            </a:r>
          </a:p>
          <a:p>
            <a:pPr lvl="1"/>
            <a:r>
              <a:rPr lang="en-US" altLang="zh-CN" dirty="0">
                <a:solidFill>
                  <a:srgbClr val="CC0099"/>
                </a:solidFill>
              </a:rPr>
              <a:t>Each Greek letter measures a different dimension of the risk in an option position and the aim of a trader is to manage the Greeks so that all risks are </a:t>
            </a:r>
            <a:r>
              <a:rPr lang="en-US" altLang="zh-CN" dirty="0" smtClean="0">
                <a:solidFill>
                  <a:srgbClr val="CC0099"/>
                </a:solidFill>
              </a:rPr>
              <a:t>acceptable</a:t>
            </a:r>
            <a:endParaRPr lang="en-US" altLang="zh-CN" dirty="0">
              <a:solidFill>
                <a:srgbClr val="CC0099"/>
              </a:solidFill>
            </a:endParaRPr>
          </a:p>
          <a:p>
            <a:r>
              <a:rPr lang="en-US" altLang="zh-CN" dirty="0"/>
              <a:t>Scenario analysis(</a:t>
            </a:r>
            <a:r>
              <a:rPr lang="zh-CN" altLang="en-US" dirty="0"/>
              <a:t>情景分析)</a:t>
            </a:r>
          </a:p>
          <a:p>
            <a:r>
              <a:rPr lang="en-US" altLang="zh-CN" dirty="0"/>
              <a:t>Creating Options Synthetically(</a:t>
            </a:r>
            <a:r>
              <a:rPr lang="zh-CN" altLang="en-US" dirty="0"/>
              <a:t>构造合成期权</a:t>
            </a:r>
            <a:r>
              <a:rPr lang="en-US" altLang="zh-CN" dirty="0"/>
              <a:t>)</a:t>
            </a:r>
          </a:p>
        </p:txBody>
      </p:sp>
    </p:spTree>
    <p:extLst>
      <p:ext uri="{BB962C8B-B14F-4D97-AF65-F5344CB8AC3E}">
        <p14:creationId xmlns:p14="http://schemas.microsoft.com/office/powerpoint/2010/main" val="13384962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1851" y="2278743"/>
            <a:ext cx="10515600" cy="1122590"/>
          </a:xfrm>
        </p:spPr>
        <p:txBody>
          <a:bodyPr/>
          <a:lstStyle/>
          <a:p>
            <a:pPr algn="ctr"/>
            <a:r>
              <a:rPr lang="en-US" altLang="zh-CN" dirty="0" smtClean="0"/>
              <a:t>Portfolio Insurance</a:t>
            </a:r>
            <a:endParaRPr lang="zh-CN" altLang="en-US" dirty="0"/>
          </a:p>
        </p:txBody>
      </p:sp>
    </p:spTree>
    <p:extLst>
      <p:ext uri="{BB962C8B-B14F-4D97-AF65-F5344CB8AC3E}">
        <p14:creationId xmlns:p14="http://schemas.microsoft.com/office/powerpoint/2010/main" val="16068821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5314" name="Rectangle 2"/>
          <p:cNvSpPr>
            <a:spLocks noGrp="1" noChangeArrowheads="1"/>
          </p:cNvSpPr>
          <p:nvPr>
            <p:ph type="title"/>
          </p:nvPr>
        </p:nvSpPr>
        <p:spPr>
          <a:noFill/>
          <a:ln/>
        </p:spPr>
        <p:txBody>
          <a:bodyPr/>
          <a:lstStyle/>
          <a:p>
            <a:r>
              <a:rPr lang="en-US" altLang="zh-CN">
                <a:ea typeface="宋体" panose="02010600030101010101" pitchFamily="2" charset="-122"/>
              </a:rPr>
              <a:t>Portfolio Insurance</a:t>
            </a:r>
          </a:p>
        </p:txBody>
      </p:sp>
      <p:sp>
        <p:nvSpPr>
          <p:cNvPr id="1165315" name="Rectangle 3"/>
          <p:cNvSpPr>
            <a:spLocks noGrp="1" noChangeArrowheads="1"/>
          </p:cNvSpPr>
          <p:nvPr>
            <p:ph type="body" idx="1"/>
          </p:nvPr>
        </p:nvSpPr>
        <p:spPr>
          <a:xfrm>
            <a:off x="885371" y="1628775"/>
            <a:ext cx="10755086" cy="4489450"/>
          </a:xfrm>
        </p:spPr>
        <p:txBody>
          <a:bodyPr/>
          <a:lstStyle/>
          <a:p>
            <a:pPr>
              <a:spcBef>
                <a:spcPct val="40000"/>
              </a:spcBef>
            </a:pPr>
            <a:r>
              <a:rPr lang="en-US" altLang="zh-CN" b="0" dirty="0">
                <a:solidFill>
                  <a:schemeClr val="tx1"/>
                </a:solidFill>
                <a:ea typeface="宋体" panose="02010600030101010101" pitchFamily="2" charset="-122"/>
              </a:rPr>
              <a:t>Portfolio managers holding a well-diversified stock portfolio are sometimes interested in insuring themselves</a:t>
            </a:r>
          </a:p>
          <a:p>
            <a:pPr lvl="1">
              <a:spcBef>
                <a:spcPct val="40000"/>
              </a:spcBef>
            </a:pPr>
            <a:r>
              <a:rPr lang="en-US" altLang="zh-CN" dirty="0">
                <a:ea typeface="宋体" panose="02010600030101010101" pitchFamily="2" charset="-122"/>
              </a:rPr>
              <a:t>Holding put options on a stock index</a:t>
            </a:r>
          </a:p>
          <a:p>
            <a:pPr lvl="1">
              <a:spcBef>
                <a:spcPct val="40000"/>
              </a:spcBef>
            </a:pPr>
            <a:r>
              <a:rPr lang="en-US" altLang="zh-CN" dirty="0">
                <a:ea typeface="宋体" panose="02010600030101010101" pitchFamily="2" charset="-122"/>
              </a:rPr>
              <a:t>Creating option synthetically（</a:t>
            </a:r>
            <a:r>
              <a:rPr lang="zh-CN" altLang="en-US" dirty="0">
                <a:ea typeface="宋体" panose="02010600030101010101" pitchFamily="2" charset="-122"/>
              </a:rPr>
              <a:t>合成期权） </a:t>
            </a:r>
          </a:p>
          <a:p>
            <a:pPr>
              <a:spcBef>
                <a:spcPct val="40000"/>
              </a:spcBef>
            </a:pPr>
            <a:r>
              <a:rPr lang="en-US" altLang="zh-CN" b="0" dirty="0">
                <a:solidFill>
                  <a:schemeClr val="tx1"/>
                </a:solidFill>
                <a:ea typeface="宋体" panose="02010600030101010101" pitchFamily="2" charset="-122"/>
              </a:rPr>
              <a:t>Why does option synthetically attractive the portfolio manager?</a:t>
            </a:r>
          </a:p>
          <a:p>
            <a:pPr lvl="1">
              <a:spcBef>
                <a:spcPct val="40000"/>
              </a:spcBef>
            </a:pPr>
            <a:r>
              <a:rPr lang="en-US" altLang="zh-CN" dirty="0">
                <a:ea typeface="宋体" panose="02010600030101010101" pitchFamily="2" charset="-122"/>
              </a:rPr>
              <a:t>Options markets do not always </a:t>
            </a:r>
            <a:r>
              <a:rPr lang="en-US" altLang="zh-CN" dirty="0">
                <a:solidFill>
                  <a:srgbClr val="CC0099"/>
                </a:solidFill>
                <a:ea typeface="宋体" panose="02010600030101010101" pitchFamily="2" charset="-122"/>
              </a:rPr>
              <a:t>have the liquidity to absorb the trades</a:t>
            </a:r>
            <a:r>
              <a:rPr lang="en-US" altLang="zh-CN" dirty="0">
                <a:ea typeface="宋体" panose="02010600030101010101" pitchFamily="2" charset="-122"/>
              </a:rPr>
              <a:t> that managers of large funds would like to carry </a:t>
            </a:r>
            <a:r>
              <a:rPr lang="en-US" altLang="zh-CN" dirty="0" smtClean="0">
                <a:ea typeface="宋体" panose="02010600030101010101" pitchFamily="2" charset="-122"/>
              </a:rPr>
              <a:t>out</a:t>
            </a:r>
            <a:endParaRPr lang="en-US" altLang="zh-CN" dirty="0">
              <a:ea typeface="宋体" panose="02010600030101010101" pitchFamily="2" charset="-122"/>
            </a:endParaRPr>
          </a:p>
          <a:p>
            <a:pPr lvl="1">
              <a:spcBef>
                <a:spcPct val="40000"/>
              </a:spcBef>
            </a:pPr>
            <a:r>
              <a:rPr lang="en-US" altLang="zh-CN" dirty="0">
                <a:ea typeface="宋体" panose="02010600030101010101" pitchFamily="2" charset="-122"/>
              </a:rPr>
              <a:t>Fund managers often require strike prices and exercise dates that are </a:t>
            </a:r>
            <a:r>
              <a:rPr lang="en-US" altLang="zh-CN" dirty="0">
                <a:solidFill>
                  <a:srgbClr val="CC0099"/>
                </a:solidFill>
                <a:ea typeface="宋体" panose="02010600030101010101" pitchFamily="2" charset="-122"/>
              </a:rPr>
              <a:t>different from those available</a:t>
            </a:r>
            <a:r>
              <a:rPr lang="en-US" altLang="zh-CN" dirty="0">
                <a:ea typeface="宋体" panose="02010600030101010101" pitchFamily="2" charset="-122"/>
              </a:rPr>
              <a:t> in exchange-traded options </a:t>
            </a:r>
            <a:r>
              <a:rPr lang="en-US" altLang="zh-CN" dirty="0" smtClean="0">
                <a:ea typeface="宋体" panose="02010600030101010101" pitchFamily="2" charset="-122"/>
              </a:rPr>
              <a:t>markets</a:t>
            </a:r>
            <a:endParaRPr lang="en-US" altLang="zh-CN" dirty="0">
              <a:ea typeface="宋体" panose="02010600030101010101" pitchFamily="2" charset="-122"/>
            </a:endParaRPr>
          </a:p>
        </p:txBody>
      </p:sp>
    </p:spTree>
    <p:extLst>
      <p:ext uri="{BB962C8B-B14F-4D97-AF65-F5344CB8AC3E}">
        <p14:creationId xmlns:p14="http://schemas.microsoft.com/office/powerpoint/2010/main" val="40440994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6578" name="Rectangle 2"/>
          <p:cNvSpPr>
            <a:spLocks noGrp="1" noChangeArrowheads="1"/>
          </p:cNvSpPr>
          <p:nvPr>
            <p:ph type="title"/>
          </p:nvPr>
        </p:nvSpPr>
        <p:spPr/>
        <p:txBody>
          <a:bodyPr/>
          <a:lstStyle/>
          <a:p>
            <a:r>
              <a:rPr lang="zh-CN" altLang="en-US"/>
              <a:t>投资组合保险</a:t>
            </a:r>
          </a:p>
        </p:txBody>
      </p:sp>
      <p:graphicFrame>
        <p:nvGraphicFramePr>
          <p:cNvPr id="1176580" name="Object 4"/>
          <p:cNvGraphicFramePr>
            <a:graphicFrameLocks noGrp="1"/>
          </p:cNvGraphicFramePr>
          <p:nvPr>
            <p:ph sz="half" idx="2"/>
            <p:extLst>
              <p:ext uri="{D42A27DB-BD31-4B8C-83A1-F6EECF244321}">
                <p14:modId xmlns:p14="http://schemas.microsoft.com/office/powerpoint/2010/main" val="3664582479"/>
              </p:ext>
            </p:extLst>
          </p:nvPr>
        </p:nvGraphicFramePr>
        <p:xfrm>
          <a:off x="4310289" y="3240089"/>
          <a:ext cx="3455988" cy="504825"/>
        </p:xfrm>
        <a:graphic>
          <a:graphicData uri="http://schemas.openxmlformats.org/presentationml/2006/ole">
            <mc:AlternateContent xmlns:mc="http://schemas.openxmlformats.org/markup-compatibility/2006">
              <mc:Choice xmlns:v="urn:schemas-microsoft-com:vml" Requires="v">
                <p:oleObj spid="_x0000_s15474" name="公式" r:id="rId4" imgW="1942920" imgH="228600" progId="Equation.3">
                  <p:embed/>
                </p:oleObj>
              </mc:Choice>
              <mc:Fallback>
                <p:oleObj name="公式" r:id="rId4" imgW="1942920" imgH="228600" progId="Equation.3">
                  <p:embed/>
                  <p:pic>
                    <p:nvPicPr>
                      <p:cNvPr id="117658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0289" y="3240089"/>
                        <a:ext cx="3455988"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76581" name="Rectangle 5"/>
          <p:cNvSpPr>
            <a:spLocks noChangeArrowheads="1"/>
          </p:cNvSpPr>
          <p:nvPr/>
        </p:nvSpPr>
        <p:spPr bwMode="auto">
          <a:xfrm>
            <a:off x="783770" y="1773238"/>
            <a:ext cx="10798629" cy="792162"/>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rgbClr val="00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342900" indent="-342900" algn="l">
              <a:spcBef>
                <a:spcPct val="20000"/>
              </a:spcBef>
              <a:buBlip>
                <a:blip r:embed="rId6"/>
              </a:buBlip>
              <a:defRPr kumimoji="1" sz="2400" b="1">
                <a:solidFill>
                  <a:schemeClr val="tx2"/>
                </a:solidFill>
                <a:latin typeface="Times New Roman" panose="02020603050405020304" pitchFamily="18" charset="0"/>
                <a:ea typeface="楷体_GB2312" pitchFamily="49" charset="-122"/>
              </a:defRPr>
            </a:lvl1pPr>
            <a:lvl2pPr marL="742950" indent="-285750" algn="l">
              <a:spcBef>
                <a:spcPct val="20000"/>
              </a:spcBef>
              <a:buClr>
                <a:srgbClr val="CC9900"/>
              </a:buClr>
              <a:buSzPct val="75000"/>
              <a:buFont typeface="Wingdings" panose="05000000000000000000" pitchFamily="2" charset="2"/>
              <a:buChar char="Ø"/>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marL="1143000" indent="-228600" algn="l">
              <a:spcBef>
                <a:spcPct val="20000"/>
              </a:spcBef>
              <a:buClr>
                <a:srgbClr val="FF0066"/>
              </a:buClr>
              <a:buFont typeface="Times New Roman" panose="02020603050405020304" pitchFamily="18" charset="0"/>
              <a:buChar char="—"/>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marL="1600200" indent="-228600" algn="l">
              <a:spcBef>
                <a:spcPct val="20000"/>
              </a:spcBef>
              <a:buChar cha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marL="2057400" indent="-228600" algn="l">
              <a:spcBef>
                <a:spcPct val="20000"/>
              </a:spcBef>
              <a:buClr>
                <a:schemeClr val="tx2"/>
              </a:buClr>
              <a:buChar cha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marL="2514600" indent="-228600" fontAlgn="base">
              <a:spcBef>
                <a:spcPct val="20000"/>
              </a:spcBef>
              <a:spcAft>
                <a:spcPct val="0"/>
              </a:spcAft>
              <a:buClr>
                <a:schemeClr val="tx2"/>
              </a:buClr>
              <a:buChar cha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marL="2971800" indent="-228600" fontAlgn="base">
              <a:spcBef>
                <a:spcPct val="20000"/>
              </a:spcBef>
              <a:spcAft>
                <a:spcPct val="0"/>
              </a:spcAft>
              <a:buClr>
                <a:schemeClr val="tx2"/>
              </a:buClr>
              <a:buChar cha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marL="3429000" indent="-228600" fontAlgn="base">
              <a:spcBef>
                <a:spcPct val="20000"/>
              </a:spcBef>
              <a:spcAft>
                <a:spcPct val="0"/>
              </a:spcAft>
              <a:buClr>
                <a:schemeClr val="tx2"/>
              </a:buClr>
              <a:buChar cha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marL="3886200" indent="-228600" fontAlgn="base">
              <a:spcBef>
                <a:spcPct val="20000"/>
              </a:spcBef>
              <a:spcAft>
                <a:spcPct val="0"/>
              </a:spcAft>
              <a:buClr>
                <a:schemeClr val="tx2"/>
              </a:buClr>
              <a:buChar cha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fontAlgn="base">
              <a:lnSpc>
                <a:spcPct val="150000"/>
              </a:lnSpc>
              <a:spcBef>
                <a:spcPct val="40000"/>
              </a:spcBef>
              <a:spcAft>
                <a:spcPct val="0"/>
              </a:spcAft>
            </a:pPr>
            <a:r>
              <a:rPr lang="zh-CN" altLang="en-US" sz="2800" dirty="0">
                <a:solidFill>
                  <a:srgbClr val="000000"/>
                </a:solidFill>
              </a:rPr>
              <a:t>一个卖权可以看作是</a:t>
            </a:r>
            <a:r>
              <a:rPr lang="en-US" altLang="zh-CN" sz="2800" i="1" dirty="0" err="1">
                <a:solidFill>
                  <a:srgbClr val="000000"/>
                </a:solidFill>
              </a:rPr>
              <a:t>Xe</a:t>
            </a:r>
            <a:r>
              <a:rPr lang="en-US" altLang="zh-CN" sz="2800" baseline="30000" dirty="0">
                <a:solidFill>
                  <a:srgbClr val="000000"/>
                </a:solidFill>
              </a:rPr>
              <a:t>-</a:t>
            </a:r>
            <a:r>
              <a:rPr lang="en-US" altLang="zh-CN" sz="2800" i="1" baseline="30000" dirty="0">
                <a:solidFill>
                  <a:srgbClr val="000000"/>
                </a:solidFill>
              </a:rPr>
              <a:t>r</a:t>
            </a:r>
            <a:r>
              <a:rPr lang="en-US" altLang="zh-CN" sz="2800" baseline="30000" dirty="0">
                <a:solidFill>
                  <a:srgbClr val="000000"/>
                </a:solidFill>
              </a:rPr>
              <a:t>(</a:t>
            </a:r>
            <a:r>
              <a:rPr lang="en-US" altLang="zh-CN" sz="2800" i="1" baseline="30000" dirty="0">
                <a:solidFill>
                  <a:srgbClr val="000000"/>
                </a:solidFill>
              </a:rPr>
              <a:t>T</a:t>
            </a:r>
            <a:r>
              <a:rPr lang="en-US" altLang="zh-CN" sz="2800" baseline="30000" dirty="0">
                <a:solidFill>
                  <a:srgbClr val="000000"/>
                </a:solidFill>
              </a:rPr>
              <a:t>-</a:t>
            </a:r>
            <a:r>
              <a:rPr lang="en-US" altLang="zh-CN" sz="2800" i="1" baseline="30000" dirty="0">
                <a:solidFill>
                  <a:srgbClr val="000000"/>
                </a:solidFill>
              </a:rPr>
              <a:t>t</a:t>
            </a:r>
            <a:r>
              <a:rPr lang="en-US" altLang="zh-CN" sz="2800" baseline="30000" dirty="0">
                <a:solidFill>
                  <a:srgbClr val="000000"/>
                </a:solidFill>
              </a:rPr>
              <a:t>)</a:t>
            </a:r>
            <a:r>
              <a:rPr lang="en-US" altLang="zh-CN" sz="2800" i="1" dirty="0">
                <a:solidFill>
                  <a:srgbClr val="000000"/>
                </a:solidFill>
              </a:rPr>
              <a:t>N</a:t>
            </a:r>
            <a:r>
              <a:rPr lang="en-US" altLang="zh-CN" sz="2800" dirty="0">
                <a:solidFill>
                  <a:srgbClr val="000000"/>
                </a:solidFill>
              </a:rPr>
              <a:t>(-</a:t>
            </a:r>
            <a:r>
              <a:rPr lang="en-US" altLang="zh-CN" sz="2800" i="1" dirty="0">
                <a:solidFill>
                  <a:srgbClr val="000000"/>
                </a:solidFill>
              </a:rPr>
              <a:t>d</a:t>
            </a:r>
            <a:r>
              <a:rPr lang="en-US" altLang="zh-CN" sz="2800" baseline="-25000" dirty="0">
                <a:solidFill>
                  <a:srgbClr val="000000"/>
                </a:solidFill>
              </a:rPr>
              <a:t>2</a:t>
            </a:r>
            <a:r>
              <a:rPr lang="en-US" altLang="zh-CN" sz="2800" dirty="0">
                <a:solidFill>
                  <a:srgbClr val="000000"/>
                </a:solidFill>
              </a:rPr>
              <a:t>)</a:t>
            </a:r>
            <a:r>
              <a:rPr lang="zh-CN" altLang="en-US" sz="2800" dirty="0">
                <a:solidFill>
                  <a:srgbClr val="000000"/>
                </a:solidFill>
              </a:rPr>
              <a:t>无风险资产多头和价值为</a:t>
            </a:r>
            <a:r>
              <a:rPr lang="en-US" altLang="zh-CN" sz="2800" b="0" i="1" dirty="0" err="1">
                <a:solidFill>
                  <a:srgbClr val="000000"/>
                </a:solidFill>
              </a:rPr>
              <a:t>S</a:t>
            </a:r>
            <a:r>
              <a:rPr lang="en-US" altLang="zh-CN" sz="2800" b="0" i="1" baseline="-25000" dirty="0" err="1">
                <a:solidFill>
                  <a:srgbClr val="000000"/>
                </a:solidFill>
              </a:rPr>
              <a:t>t</a:t>
            </a:r>
            <a:r>
              <a:rPr lang="en-US" altLang="zh-CN" sz="2800" b="0" i="1" dirty="0" err="1">
                <a:solidFill>
                  <a:srgbClr val="000000"/>
                </a:solidFill>
              </a:rPr>
              <a:t>N</a:t>
            </a:r>
            <a:r>
              <a:rPr lang="en-US" altLang="zh-CN" sz="2800" b="0" dirty="0">
                <a:solidFill>
                  <a:srgbClr val="000000"/>
                </a:solidFill>
              </a:rPr>
              <a:t>(-</a:t>
            </a:r>
            <a:r>
              <a:rPr lang="en-US" altLang="zh-CN" sz="2800" b="0" i="1" dirty="0">
                <a:solidFill>
                  <a:srgbClr val="000000"/>
                </a:solidFill>
              </a:rPr>
              <a:t>d</a:t>
            </a:r>
            <a:r>
              <a:rPr lang="en-US" altLang="zh-CN" sz="2800" b="0" baseline="-25000" dirty="0">
                <a:solidFill>
                  <a:srgbClr val="000000"/>
                </a:solidFill>
              </a:rPr>
              <a:t>1</a:t>
            </a:r>
            <a:r>
              <a:rPr lang="en-US" altLang="zh-CN" sz="2800" b="0" dirty="0">
                <a:solidFill>
                  <a:srgbClr val="000000"/>
                </a:solidFill>
              </a:rPr>
              <a:t>)</a:t>
            </a:r>
            <a:r>
              <a:rPr lang="zh-CN" altLang="en-US" sz="2800" dirty="0">
                <a:solidFill>
                  <a:srgbClr val="000000"/>
                </a:solidFill>
              </a:rPr>
              <a:t> 的股票空头的</a:t>
            </a:r>
            <a:r>
              <a:rPr lang="zh-CN" altLang="en-US" sz="2800" dirty="0" smtClean="0">
                <a:solidFill>
                  <a:srgbClr val="000000"/>
                </a:solidFill>
              </a:rPr>
              <a:t>组合</a:t>
            </a:r>
            <a:endParaRPr lang="zh-CN" altLang="en-US" sz="2800" b="0" dirty="0">
              <a:solidFill>
                <a:srgbClr val="000000"/>
              </a:solidFill>
            </a:endParaRPr>
          </a:p>
        </p:txBody>
      </p:sp>
      <p:sp>
        <p:nvSpPr>
          <p:cNvPr id="1176582" name="Rectangle 6"/>
          <p:cNvSpPr>
            <a:spLocks noChangeArrowheads="1"/>
          </p:cNvSpPr>
          <p:nvPr/>
        </p:nvSpPr>
        <p:spPr bwMode="auto">
          <a:xfrm>
            <a:off x="783770" y="3284539"/>
            <a:ext cx="10798629" cy="182449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rgbClr val="00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342900" indent="-342900" algn="l">
              <a:spcBef>
                <a:spcPct val="20000"/>
              </a:spcBef>
              <a:buBlip>
                <a:blip r:embed="rId6"/>
              </a:buBlip>
              <a:defRPr kumimoji="1" sz="2400" b="1">
                <a:solidFill>
                  <a:schemeClr val="tx2"/>
                </a:solidFill>
                <a:latin typeface="Times New Roman" panose="02020603050405020304" pitchFamily="18" charset="0"/>
                <a:ea typeface="楷体_GB2312" pitchFamily="49" charset="-122"/>
              </a:defRPr>
            </a:lvl1pPr>
            <a:lvl2pPr marL="742950" indent="-285750" algn="l">
              <a:spcBef>
                <a:spcPct val="20000"/>
              </a:spcBef>
              <a:buClr>
                <a:srgbClr val="CC9900"/>
              </a:buClr>
              <a:buSzPct val="75000"/>
              <a:buFont typeface="Wingdings" panose="05000000000000000000" pitchFamily="2" charset="2"/>
              <a:buChar char="Ø"/>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marL="1143000" indent="-228600" algn="l">
              <a:spcBef>
                <a:spcPct val="20000"/>
              </a:spcBef>
              <a:buClr>
                <a:srgbClr val="FF0066"/>
              </a:buClr>
              <a:buFont typeface="Times New Roman" panose="02020603050405020304" pitchFamily="18" charset="0"/>
              <a:buChar char="—"/>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marL="1600200" indent="-228600" algn="l">
              <a:spcBef>
                <a:spcPct val="20000"/>
              </a:spcBef>
              <a:buChar cha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marL="2057400" indent="-228600" algn="l">
              <a:spcBef>
                <a:spcPct val="20000"/>
              </a:spcBef>
              <a:buClr>
                <a:schemeClr val="tx2"/>
              </a:buClr>
              <a:buChar cha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marL="2514600" indent="-228600" fontAlgn="base">
              <a:spcBef>
                <a:spcPct val="20000"/>
              </a:spcBef>
              <a:spcAft>
                <a:spcPct val="0"/>
              </a:spcAft>
              <a:buClr>
                <a:schemeClr val="tx2"/>
              </a:buClr>
              <a:buChar cha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marL="2971800" indent="-228600" fontAlgn="base">
              <a:spcBef>
                <a:spcPct val="20000"/>
              </a:spcBef>
              <a:spcAft>
                <a:spcPct val="0"/>
              </a:spcAft>
              <a:buClr>
                <a:schemeClr val="tx2"/>
              </a:buClr>
              <a:buChar cha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marL="3429000" indent="-228600" fontAlgn="base">
              <a:spcBef>
                <a:spcPct val="20000"/>
              </a:spcBef>
              <a:spcAft>
                <a:spcPct val="0"/>
              </a:spcAft>
              <a:buClr>
                <a:schemeClr val="tx2"/>
              </a:buClr>
              <a:buChar cha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marL="3886200" indent="-228600" fontAlgn="base">
              <a:spcBef>
                <a:spcPct val="20000"/>
              </a:spcBef>
              <a:spcAft>
                <a:spcPct val="0"/>
              </a:spcAft>
              <a:buClr>
                <a:schemeClr val="tx2"/>
              </a:buClr>
              <a:buChar cha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fontAlgn="base">
              <a:lnSpc>
                <a:spcPct val="150000"/>
              </a:lnSpc>
              <a:spcBef>
                <a:spcPct val="40000"/>
              </a:spcBef>
              <a:spcAft>
                <a:spcPct val="0"/>
              </a:spcAft>
            </a:pPr>
            <a:endParaRPr lang="en-US" altLang="zh-CN" sz="2800" dirty="0" smtClean="0">
              <a:solidFill>
                <a:srgbClr val="000000"/>
              </a:solidFill>
            </a:endParaRPr>
          </a:p>
          <a:p>
            <a:pPr fontAlgn="base">
              <a:lnSpc>
                <a:spcPct val="150000"/>
              </a:lnSpc>
              <a:spcBef>
                <a:spcPct val="40000"/>
              </a:spcBef>
              <a:spcAft>
                <a:spcPct val="0"/>
              </a:spcAft>
            </a:pPr>
            <a:r>
              <a:rPr lang="zh-CN" altLang="en-US" sz="2800" dirty="0" smtClean="0">
                <a:solidFill>
                  <a:srgbClr val="000000"/>
                </a:solidFill>
              </a:rPr>
              <a:t>当</a:t>
            </a:r>
            <a:r>
              <a:rPr lang="zh-CN" altLang="en-US" sz="2800" dirty="0">
                <a:solidFill>
                  <a:srgbClr val="000000"/>
                </a:solidFill>
              </a:rPr>
              <a:t>虚构一个卖权时等价于在任何时候组合中包含价值为</a:t>
            </a:r>
            <a:r>
              <a:rPr lang="en-US" altLang="zh-CN" sz="2800" b="0" i="1" dirty="0" err="1">
                <a:solidFill>
                  <a:srgbClr val="000000"/>
                </a:solidFill>
              </a:rPr>
              <a:t>S</a:t>
            </a:r>
            <a:r>
              <a:rPr lang="en-US" altLang="zh-CN" sz="2800" b="0" i="1" baseline="-25000" dirty="0" err="1">
                <a:solidFill>
                  <a:srgbClr val="000000"/>
                </a:solidFill>
              </a:rPr>
              <a:t>t</a:t>
            </a:r>
            <a:r>
              <a:rPr lang="en-US" altLang="zh-CN" sz="2800" b="0" i="1" dirty="0" err="1">
                <a:solidFill>
                  <a:srgbClr val="000000"/>
                </a:solidFill>
              </a:rPr>
              <a:t>N</a:t>
            </a:r>
            <a:r>
              <a:rPr lang="en-US" altLang="zh-CN" sz="2800" b="0" dirty="0">
                <a:solidFill>
                  <a:srgbClr val="000000"/>
                </a:solidFill>
              </a:rPr>
              <a:t>(-</a:t>
            </a:r>
            <a:r>
              <a:rPr lang="en-US" altLang="zh-CN" sz="2800" b="0" i="1" dirty="0">
                <a:solidFill>
                  <a:srgbClr val="000000"/>
                </a:solidFill>
              </a:rPr>
              <a:t>d</a:t>
            </a:r>
            <a:r>
              <a:rPr lang="en-US" altLang="zh-CN" sz="2800" b="0" baseline="-25000" dirty="0">
                <a:solidFill>
                  <a:srgbClr val="000000"/>
                </a:solidFill>
              </a:rPr>
              <a:t>1</a:t>
            </a:r>
            <a:r>
              <a:rPr lang="en-US" altLang="zh-CN" sz="2800" b="0" dirty="0">
                <a:solidFill>
                  <a:srgbClr val="000000"/>
                </a:solidFill>
              </a:rPr>
              <a:t>)</a:t>
            </a:r>
            <a:r>
              <a:rPr lang="zh-CN" altLang="en-US" sz="2800" dirty="0">
                <a:solidFill>
                  <a:srgbClr val="000000"/>
                </a:solidFill>
              </a:rPr>
              <a:t> 的股票和</a:t>
            </a:r>
            <a:r>
              <a:rPr lang="en-US" altLang="zh-CN" sz="2800" i="1" dirty="0" err="1">
                <a:solidFill>
                  <a:srgbClr val="000000"/>
                </a:solidFill>
              </a:rPr>
              <a:t>Xe</a:t>
            </a:r>
            <a:r>
              <a:rPr lang="en-US" altLang="zh-CN" sz="2800" baseline="30000" dirty="0">
                <a:solidFill>
                  <a:srgbClr val="000000"/>
                </a:solidFill>
              </a:rPr>
              <a:t>-</a:t>
            </a:r>
            <a:r>
              <a:rPr lang="en-US" altLang="zh-CN" sz="2800" i="1" baseline="30000" dirty="0">
                <a:solidFill>
                  <a:srgbClr val="000000"/>
                </a:solidFill>
              </a:rPr>
              <a:t>r</a:t>
            </a:r>
            <a:r>
              <a:rPr lang="en-US" altLang="zh-CN" sz="2800" baseline="30000" dirty="0">
                <a:solidFill>
                  <a:srgbClr val="000000"/>
                </a:solidFill>
              </a:rPr>
              <a:t>(</a:t>
            </a:r>
            <a:r>
              <a:rPr lang="en-US" altLang="zh-CN" sz="2800" i="1" baseline="30000" dirty="0">
                <a:solidFill>
                  <a:srgbClr val="000000"/>
                </a:solidFill>
              </a:rPr>
              <a:t>T</a:t>
            </a:r>
            <a:r>
              <a:rPr lang="en-US" altLang="zh-CN" sz="2800" baseline="30000" dirty="0">
                <a:solidFill>
                  <a:srgbClr val="000000"/>
                </a:solidFill>
              </a:rPr>
              <a:t>-</a:t>
            </a:r>
            <a:r>
              <a:rPr lang="en-US" altLang="zh-CN" sz="2800" i="1" baseline="30000" dirty="0">
                <a:solidFill>
                  <a:srgbClr val="000000"/>
                </a:solidFill>
              </a:rPr>
              <a:t>t</a:t>
            </a:r>
            <a:r>
              <a:rPr lang="en-US" altLang="zh-CN" sz="2800" baseline="30000" dirty="0">
                <a:solidFill>
                  <a:srgbClr val="000000"/>
                </a:solidFill>
              </a:rPr>
              <a:t>)</a:t>
            </a:r>
            <a:r>
              <a:rPr lang="en-US" altLang="zh-CN" sz="2800" i="1" dirty="0">
                <a:solidFill>
                  <a:srgbClr val="000000"/>
                </a:solidFill>
              </a:rPr>
              <a:t>N</a:t>
            </a:r>
            <a:r>
              <a:rPr lang="en-US" altLang="zh-CN" sz="2800" dirty="0">
                <a:solidFill>
                  <a:srgbClr val="000000"/>
                </a:solidFill>
              </a:rPr>
              <a:t>(-</a:t>
            </a:r>
            <a:r>
              <a:rPr lang="en-US" altLang="zh-CN" sz="2800" i="1" dirty="0">
                <a:solidFill>
                  <a:srgbClr val="000000"/>
                </a:solidFill>
              </a:rPr>
              <a:t>d</a:t>
            </a:r>
            <a:r>
              <a:rPr lang="en-US" altLang="zh-CN" sz="2800" baseline="-25000" dirty="0">
                <a:solidFill>
                  <a:srgbClr val="000000"/>
                </a:solidFill>
              </a:rPr>
              <a:t>2</a:t>
            </a:r>
            <a:r>
              <a:rPr lang="en-US" altLang="zh-CN" sz="2800" dirty="0">
                <a:solidFill>
                  <a:srgbClr val="000000"/>
                </a:solidFill>
              </a:rPr>
              <a:t>)</a:t>
            </a:r>
            <a:r>
              <a:rPr lang="zh-CN" altLang="en-US" sz="2800" dirty="0">
                <a:solidFill>
                  <a:srgbClr val="000000"/>
                </a:solidFill>
              </a:rPr>
              <a:t>无风险</a:t>
            </a:r>
            <a:r>
              <a:rPr lang="zh-CN" altLang="en-US" sz="2800" dirty="0" smtClean="0">
                <a:solidFill>
                  <a:srgbClr val="000000"/>
                </a:solidFill>
              </a:rPr>
              <a:t>资产</a:t>
            </a:r>
            <a:endParaRPr lang="zh-CN" altLang="en-US" sz="2800" dirty="0">
              <a:solidFill>
                <a:srgbClr val="000000"/>
              </a:solidFill>
            </a:endParaRPr>
          </a:p>
        </p:txBody>
      </p:sp>
      <p:graphicFrame>
        <p:nvGraphicFramePr>
          <p:cNvPr id="1176583" name="Object 7"/>
          <p:cNvGraphicFramePr>
            <a:graphicFrameLocks/>
          </p:cNvGraphicFramePr>
          <p:nvPr>
            <p:extLst>
              <p:ext uri="{D42A27DB-BD31-4B8C-83A1-F6EECF244321}">
                <p14:modId xmlns:p14="http://schemas.microsoft.com/office/powerpoint/2010/main" val="3822246604"/>
              </p:ext>
            </p:extLst>
          </p:nvPr>
        </p:nvGraphicFramePr>
        <p:xfrm>
          <a:off x="4022499" y="5605236"/>
          <a:ext cx="5111750" cy="504825"/>
        </p:xfrm>
        <a:graphic>
          <a:graphicData uri="http://schemas.openxmlformats.org/presentationml/2006/ole">
            <mc:AlternateContent xmlns:mc="http://schemas.openxmlformats.org/markup-compatibility/2006">
              <mc:Choice xmlns:v="urn:schemas-microsoft-com:vml" Requires="v">
                <p:oleObj spid="_x0000_s15475" name="公式" r:id="rId7" imgW="2158920" imgH="228600" progId="Equation.3">
                  <p:embed/>
                </p:oleObj>
              </mc:Choice>
              <mc:Fallback>
                <p:oleObj name="公式" r:id="rId7" imgW="2158920" imgH="228600" progId="Equation.3">
                  <p:embed/>
                  <p:pic>
                    <p:nvPicPr>
                      <p:cNvPr id="1176583" name="Object 7"/>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22499" y="5605236"/>
                        <a:ext cx="511175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562840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176580"/>
                                        </p:tgtEl>
                                        <p:attrNameLst>
                                          <p:attrName>style.visibility</p:attrName>
                                        </p:attrNameLst>
                                      </p:cBhvr>
                                      <p:to>
                                        <p:strVal val="visible"/>
                                      </p:to>
                                    </p:set>
                                    <p:anim calcmode="lin" valueType="num">
                                      <p:cBhvr additive="base">
                                        <p:cTn id="7" dur="500" fill="hold"/>
                                        <p:tgtEl>
                                          <p:spTgt spid="1176580"/>
                                        </p:tgtEl>
                                        <p:attrNameLst>
                                          <p:attrName>ppt_x</p:attrName>
                                        </p:attrNameLst>
                                      </p:cBhvr>
                                      <p:tavLst>
                                        <p:tav tm="0">
                                          <p:val>
                                            <p:strVal val="0-#ppt_w/2"/>
                                          </p:val>
                                        </p:tav>
                                        <p:tav tm="100000">
                                          <p:val>
                                            <p:strVal val="#ppt_x"/>
                                          </p:val>
                                        </p:tav>
                                      </p:tavLst>
                                    </p:anim>
                                    <p:anim calcmode="lin" valueType="num">
                                      <p:cBhvr additive="base">
                                        <p:cTn id="8" dur="500" fill="hold"/>
                                        <p:tgtEl>
                                          <p:spTgt spid="117658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176581"/>
                                        </p:tgtEl>
                                        <p:attrNameLst>
                                          <p:attrName>style.visibility</p:attrName>
                                        </p:attrNameLst>
                                      </p:cBhvr>
                                      <p:to>
                                        <p:strVal val="visible"/>
                                      </p:to>
                                    </p:set>
                                    <p:anim calcmode="lin" valueType="num">
                                      <p:cBhvr additive="base">
                                        <p:cTn id="11" dur="500" fill="hold"/>
                                        <p:tgtEl>
                                          <p:spTgt spid="1176581"/>
                                        </p:tgtEl>
                                        <p:attrNameLst>
                                          <p:attrName>ppt_x</p:attrName>
                                        </p:attrNameLst>
                                      </p:cBhvr>
                                      <p:tavLst>
                                        <p:tav tm="0">
                                          <p:val>
                                            <p:strVal val="0-#ppt_w/2"/>
                                          </p:val>
                                        </p:tav>
                                        <p:tav tm="100000">
                                          <p:val>
                                            <p:strVal val="#ppt_x"/>
                                          </p:val>
                                        </p:tav>
                                      </p:tavLst>
                                    </p:anim>
                                    <p:anim calcmode="lin" valueType="num">
                                      <p:cBhvr additive="base">
                                        <p:cTn id="12" dur="500" fill="hold"/>
                                        <p:tgtEl>
                                          <p:spTgt spid="1176581"/>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76582"/>
                                        </p:tgtEl>
                                        <p:attrNameLst>
                                          <p:attrName>style.visibility</p:attrName>
                                        </p:attrNameLst>
                                      </p:cBhvr>
                                      <p:to>
                                        <p:strVal val="visible"/>
                                      </p:to>
                                    </p:set>
                                    <p:anim calcmode="lin" valueType="num">
                                      <p:cBhvr additive="base">
                                        <p:cTn id="17" dur="500" fill="hold"/>
                                        <p:tgtEl>
                                          <p:spTgt spid="1176582"/>
                                        </p:tgtEl>
                                        <p:attrNameLst>
                                          <p:attrName>ppt_x</p:attrName>
                                        </p:attrNameLst>
                                      </p:cBhvr>
                                      <p:tavLst>
                                        <p:tav tm="0">
                                          <p:val>
                                            <p:strVal val="#ppt_x"/>
                                          </p:val>
                                        </p:tav>
                                        <p:tav tm="100000">
                                          <p:val>
                                            <p:strVal val="#ppt_x"/>
                                          </p:val>
                                        </p:tav>
                                      </p:tavLst>
                                    </p:anim>
                                    <p:anim calcmode="lin" valueType="num">
                                      <p:cBhvr additive="base">
                                        <p:cTn id="18" dur="500" fill="hold"/>
                                        <p:tgtEl>
                                          <p:spTgt spid="1176582"/>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176583"/>
                                        </p:tgtEl>
                                        <p:attrNameLst>
                                          <p:attrName>style.visibility</p:attrName>
                                        </p:attrNameLst>
                                      </p:cBhvr>
                                      <p:to>
                                        <p:strVal val="visible"/>
                                      </p:to>
                                    </p:set>
                                    <p:anim calcmode="lin" valueType="num">
                                      <p:cBhvr additive="base">
                                        <p:cTn id="21" dur="500" fill="hold"/>
                                        <p:tgtEl>
                                          <p:spTgt spid="1176583"/>
                                        </p:tgtEl>
                                        <p:attrNameLst>
                                          <p:attrName>ppt_x</p:attrName>
                                        </p:attrNameLst>
                                      </p:cBhvr>
                                      <p:tavLst>
                                        <p:tav tm="0">
                                          <p:val>
                                            <p:strVal val="#ppt_x"/>
                                          </p:val>
                                        </p:tav>
                                        <p:tav tm="100000">
                                          <p:val>
                                            <p:strVal val="#ppt_x"/>
                                          </p:val>
                                        </p:tav>
                                      </p:tavLst>
                                    </p:anim>
                                    <p:anim calcmode="lin" valueType="num">
                                      <p:cBhvr additive="base">
                                        <p:cTn id="22" dur="500" fill="hold"/>
                                        <p:tgtEl>
                                          <p:spTgt spid="11765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6581" grpId="0"/>
      <p:bldP spid="117658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626" name="Rectangle 2"/>
          <p:cNvSpPr>
            <a:spLocks noGrp="1" noChangeArrowheads="1"/>
          </p:cNvSpPr>
          <p:nvPr>
            <p:ph type="title"/>
          </p:nvPr>
        </p:nvSpPr>
        <p:spPr/>
        <p:txBody>
          <a:bodyPr/>
          <a:lstStyle/>
          <a:p>
            <a:r>
              <a:rPr lang="zh-CN" altLang="en-US"/>
              <a:t>投资组合保险</a:t>
            </a:r>
          </a:p>
        </p:txBody>
      </p:sp>
      <p:sp>
        <p:nvSpPr>
          <p:cNvPr id="1178627" name="Rectangle 3"/>
          <p:cNvSpPr>
            <a:spLocks noGrp="1" noChangeArrowheads="1"/>
          </p:cNvSpPr>
          <p:nvPr>
            <p:ph type="body" sz="half" idx="1"/>
          </p:nvPr>
        </p:nvSpPr>
        <p:spPr>
          <a:xfrm>
            <a:off x="682171" y="1628776"/>
            <a:ext cx="10595429" cy="561975"/>
          </a:xfrm>
        </p:spPr>
        <p:txBody>
          <a:bodyPr/>
          <a:lstStyle/>
          <a:p>
            <a:r>
              <a:rPr lang="zh-CN" altLang="en-US"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在组合中，股票所占投资组合的比例为：</a:t>
            </a:r>
          </a:p>
        </p:txBody>
      </p:sp>
      <p:graphicFrame>
        <p:nvGraphicFramePr>
          <p:cNvPr id="1178628" name="Object 4"/>
          <p:cNvGraphicFramePr>
            <a:graphicFrameLocks noGrp="1"/>
          </p:cNvGraphicFramePr>
          <p:nvPr>
            <p:ph sz="half" idx="2"/>
            <p:extLst>
              <p:ext uri="{D42A27DB-BD31-4B8C-83A1-F6EECF244321}">
                <p14:modId xmlns:p14="http://schemas.microsoft.com/office/powerpoint/2010/main" val="3026693723"/>
              </p:ext>
            </p:extLst>
          </p:nvPr>
        </p:nvGraphicFramePr>
        <p:xfrm>
          <a:off x="3099253" y="2211844"/>
          <a:ext cx="5304520" cy="917119"/>
        </p:xfrm>
        <a:graphic>
          <a:graphicData uri="http://schemas.openxmlformats.org/presentationml/2006/ole">
            <mc:AlternateContent xmlns:mc="http://schemas.openxmlformats.org/markup-compatibility/2006">
              <mc:Choice xmlns:v="urn:schemas-microsoft-com:vml" Requires="v">
                <p:oleObj spid="_x0000_s16498" name="公式" r:id="rId4" imgW="2565360" imgH="393480" progId="Equation.3">
                  <p:embed/>
                </p:oleObj>
              </mc:Choice>
              <mc:Fallback>
                <p:oleObj name="公式" r:id="rId4" imgW="2565360" imgH="393480" progId="Equation.3">
                  <p:embed/>
                  <p:pic>
                    <p:nvPicPr>
                      <p:cNvPr id="1178628"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9253" y="2211844"/>
                        <a:ext cx="5304520" cy="917119"/>
                      </a:xfrm>
                      <a:prstGeom prst="rect">
                        <a:avLst/>
                      </a:prstGeom>
                      <a:noFill/>
                      <a:ln>
                        <a:noFill/>
                      </a:ln>
                      <a:effectLst/>
                    </p:spPr>
                  </p:pic>
                </p:oleObj>
              </mc:Fallback>
            </mc:AlternateContent>
          </a:graphicData>
        </a:graphic>
      </p:graphicFrame>
      <p:sp>
        <p:nvSpPr>
          <p:cNvPr id="1178629" name="Rectangle 5"/>
          <p:cNvSpPr>
            <a:spLocks noChangeArrowheads="1"/>
          </p:cNvSpPr>
          <p:nvPr/>
        </p:nvSpPr>
        <p:spPr bwMode="auto">
          <a:xfrm>
            <a:off x="783771" y="3500439"/>
            <a:ext cx="10755086" cy="536575"/>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rgbClr val="00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342900" indent="-342900" algn="l">
              <a:spcBef>
                <a:spcPct val="20000"/>
              </a:spcBef>
              <a:buBlip>
                <a:blip r:embed="rId6"/>
              </a:buBlip>
              <a:defRPr kumimoji="1" sz="2400" b="1">
                <a:solidFill>
                  <a:schemeClr val="tx2"/>
                </a:solidFill>
                <a:latin typeface="Times New Roman" panose="02020603050405020304" pitchFamily="18" charset="0"/>
                <a:ea typeface="楷体_GB2312" pitchFamily="49" charset="-122"/>
              </a:defRPr>
            </a:lvl1pPr>
            <a:lvl2pPr marL="742950" indent="-285750" algn="l">
              <a:spcBef>
                <a:spcPct val="20000"/>
              </a:spcBef>
              <a:buClr>
                <a:srgbClr val="CC9900"/>
              </a:buClr>
              <a:buSzPct val="75000"/>
              <a:buFont typeface="Wingdings" panose="05000000000000000000" pitchFamily="2" charset="2"/>
              <a:buChar char="Ø"/>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marL="1143000" indent="-228600" algn="l">
              <a:spcBef>
                <a:spcPct val="20000"/>
              </a:spcBef>
              <a:buClr>
                <a:srgbClr val="FF0066"/>
              </a:buClr>
              <a:buFont typeface="Times New Roman" panose="02020603050405020304" pitchFamily="18" charset="0"/>
              <a:buChar char="—"/>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marL="1600200" indent="-228600" algn="l">
              <a:spcBef>
                <a:spcPct val="20000"/>
              </a:spcBef>
              <a:buChar cha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marL="2057400" indent="-228600" algn="l">
              <a:spcBef>
                <a:spcPct val="20000"/>
              </a:spcBef>
              <a:buClr>
                <a:schemeClr val="tx2"/>
              </a:buClr>
              <a:buChar cha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marL="2514600" indent="-228600" fontAlgn="base">
              <a:spcBef>
                <a:spcPct val="20000"/>
              </a:spcBef>
              <a:spcAft>
                <a:spcPct val="0"/>
              </a:spcAft>
              <a:buClr>
                <a:schemeClr val="tx2"/>
              </a:buClr>
              <a:buChar cha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marL="2971800" indent="-228600" fontAlgn="base">
              <a:spcBef>
                <a:spcPct val="20000"/>
              </a:spcBef>
              <a:spcAft>
                <a:spcPct val="0"/>
              </a:spcAft>
              <a:buClr>
                <a:schemeClr val="tx2"/>
              </a:buClr>
              <a:buChar cha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marL="3429000" indent="-228600" fontAlgn="base">
              <a:spcBef>
                <a:spcPct val="20000"/>
              </a:spcBef>
              <a:spcAft>
                <a:spcPct val="0"/>
              </a:spcAft>
              <a:buClr>
                <a:schemeClr val="tx2"/>
              </a:buClr>
              <a:buChar cha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marL="3886200" indent="-228600" fontAlgn="base">
              <a:spcBef>
                <a:spcPct val="20000"/>
              </a:spcBef>
              <a:spcAft>
                <a:spcPct val="0"/>
              </a:spcAft>
              <a:buClr>
                <a:schemeClr val="tx2"/>
              </a:buClr>
              <a:buChar cha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fontAlgn="base">
              <a:spcAft>
                <a:spcPct val="0"/>
              </a:spcAft>
            </a:pPr>
            <a:r>
              <a:rPr lang="zh-CN" altLang="en-US" sz="2800"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在组合中，无风险资产占投资组合的比例为：</a:t>
            </a:r>
          </a:p>
        </p:txBody>
      </p:sp>
      <p:graphicFrame>
        <p:nvGraphicFramePr>
          <p:cNvPr id="1178630" name="Object 6"/>
          <p:cNvGraphicFramePr>
            <a:graphicFrameLocks/>
          </p:cNvGraphicFramePr>
          <p:nvPr>
            <p:extLst>
              <p:ext uri="{D42A27DB-BD31-4B8C-83A1-F6EECF244321}">
                <p14:modId xmlns:p14="http://schemas.microsoft.com/office/powerpoint/2010/main" val="1597856999"/>
              </p:ext>
            </p:extLst>
          </p:nvPr>
        </p:nvGraphicFramePr>
        <p:xfrm>
          <a:off x="3245191" y="4438651"/>
          <a:ext cx="4519952" cy="1019175"/>
        </p:xfrm>
        <a:graphic>
          <a:graphicData uri="http://schemas.openxmlformats.org/presentationml/2006/ole">
            <mc:AlternateContent xmlns:mc="http://schemas.openxmlformats.org/markup-compatibility/2006">
              <mc:Choice xmlns:v="urn:schemas-microsoft-com:vml" Requires="v">
                <p:oleObj spid="_x0000_s16499" name="公式" r:id="rId7" imgW="2095200" imgH="419040" progId="Equation.3">
                  <p:embed/>
                </p:oleObj>
              </mc:Choice>
              <mc:Fallback>
                <p:oleObj name="公式" r:id="rId7" imgW="2095200" imgH="419040" progId="Equation.3">
                  <p:embed/>
                  <p:pic>
                    <p:nvPicPr>
                      <p:cNvPr id="1178630" name="Object 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45191" y="4438651"/>
                        <a:ext cx="4519952" cy="101917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4258515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78628"/>
                                        </p:tgtEl>
                                        <p:attrNameLst>
                                          <p:attrName>style.visibility</p:attrName>
                                        </p:attrNameLst>
                                      </p:cBhvr>
                                      <p:to>
                                        <p:strVal val="visible"/>
                                      </p:to>
                                    </p:set>
                                    <p:anim calcmode="lin" valueType="num">
                                      <p:cBhvr additive="base">
                                        <p:cTn id="7" dur="500" fill="hold"/>
                                        <p:tgtEl>
                                          <p:spTgt spid="1178628"/>
                                        </p:tgtEl>
                                        <p:attrNameLst>
                                          <p:attrName>ppt_x</p:attrName>
                                        </p:attrNameLst>
                                      </p:cBhvr>
                                      <p:tavLst>
                                        <p:tav tm="0">
                                          <p:val>
                                            <p:strVal val="#ppt_x"/>
                                          </p:val>
                                        </p:tav>
                                        <p:tav tm="100000">
                                          <p:val>
                                            <p:strVal val="#ppt_x"/>
                                          </p:val>
                                        </p:tav>
                                      </p:tavLst>
                                    </p:anim>
                                    <p:anim calcmode="lin" valueType="num">
                                      <p:cBhvr additive="base">
                                        <p:cTn id="8" dur="500" fill="hold"/>
                                        <p:tgtEl>
                                          <p:spTgt spid="117862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78629"/>
                                        </p:tgtEl>
                                        <p:attrNameLst>
                                          <p:attrName>style.visibility</p:attrName>
                                        </p:attrNameLst>
                                      </p:cBhvr>
                                      <p:to>
                                        <p:strVal val="visible"/>
                                      </p:to>
                                    </p:set>
                                    <p:anim calcmode="lin" valueType="num">
                                      <p:cBhvr additive="base">
                                        <p:cTn id="13" dur="500" fill="hold"/>
                                        <p:tgtEl>
                                          <p:spTgt spid="1178629"/>
                                        </p:tgtEl>
                                        <p:attrNameLst>
                                          <p:attrName>ppt_x</p:attrName>
                                        </p:attrNameLst>
                                      </p:cBhvr>
                                      <p:tavLst>
                                        <p:tav tm="0">
                                          <p:val>
                                            <p:strVal val="0-#ppt_w/2"/>
                                          </p:val>
                                        </p:tav>
                                        <p:tav tm="100000">
                                          <p:val>
                                            <p:strVal val="#ppt_x"/>
                                          </p:val>
                                        </p:tav>
                                      </p:tavLst>
                                    </p:anim>
                                    <p:anim calcmode="lin" valueType="num">
                                      <p:cBhvr additive="base">
                                        <p:cTn id="14" dur="500" fill="hold"/>
                                        <p:tgtEl>
                                          <p:spTgt spid="1178629"/>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4" fill="hold" nodeType="afterEffect">
                                  <p:stCondLst>
                                    <p:cond delay="0"/>
                                  </p:stCondLst>
                                  <p:childTnLst>
                                    <p:set>
                                      <p:cBhvr>
                                        <p:cTn id="17" dur="1" fill="hold">
                                          <p:stCondLst>
                                            <p:cond delay="0"/>
                                          </p:stCondLst>
                                        </p:cTn>
                                        <p:tgtEl>
                                          <p:spTgt spid="1178630"/>
                                        </p:tgtEl>
                                        <p:attrNameLst>
                                          <p:attrName>style.visibility</p:attrName>
                                        </p:attrNameLst>
                                      </p:cBhvr>
                                      <p:to>
                                        <p:strVal val="visible"/>
                                      </p:to>
                                    </p:set>
                                    <p:anim calcmode="lin" valueType="num">
                                      <p:cBhvr additive="base">
                                        <p:cTn id="18" dur="500" fill="hold"/>
                                        <p:tgtEl>
                                          <p:spTgt spid="1178630"/>
                                        </p:tgtEl>
                                        <p:attrNameLst>
                                          <p:attrName>ppt_x</p:attrName>
                                        </p:attrNameLst>
                                      </p:cBhvr>
                                      <p:tavLst>
                                        <p:tav tm="0">
                                          <p:val>
                                            <p:strVal val="#ppt_x"/>
                                          </p:val>
                                        </p:tav>
                                        <p:tav tm="100000">
                                          <p:val>
                                            <p:strVal val="#ppt_x"/>
                                          </p:val>
                                        </p:tav>
                                      </p:tavLst>
                                    </p:anim>
                                    <p:anim calcmode="lin" valueType="num">
                                      <p:cBhvr additive="base">
                                        <p:cTn id="19" dur="500" fill="hold"/>
                                        <p:tgtEl>
                                          <p:spTgt spid="11786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862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1620" name="Rectangle 4"/>
          <p:cNvSpPr>
            <a:spLocks noGrp="1" noChangeArrowheads="1"/>
          </p:cNvSpPr>
          <p:nvPr>
            <p:ph type="ctrTitle"/>
          </p:nvPr>
        </p:nvSpPr>
        <p:spPr>
          <a:xfrm>
            <a:off x="1524000" y="1828800"/>
            <a:ext cx="9144000" cy="2362200"/>
          </a:xfrm>
        </p:spPr>
        <p:txBody>
          <a:bodyPr/>
          <a:lstStyle/>
          <a:p>
            <a:pPr algn="ctr"/>
            <a:r>
              <a:rPr lang="en-US" altLang="zh-CN"/>
              <a:t>Value-at-Risk</a:t>
            </a:r>
          </a:p>
        </p:txBody>
      </p:sp>
      <p:sp>
        <p:nvSpPr>
          <p:cNvPr id="1391621" name="Rectangle 5"/>
          <p:cNvSpPr>
            <a:spLocks noGrp="1" noChangeArrowheads="1"/>
          </p:cNvSpPr>
          <p:nvPr>
            <p:ph type="subTitle" idx="1"/>
          </p:nvPr>
        </p:nvSpPr>
        <p:spPr/>
        <p:txBody>
          <a:bodyPr/>
          <a:lstStyle/>
          <a:p>
            <a:endParaRPr lang="zh-CN" altLang="en-US"/>
          </a:p>
        </p:txBody>
      </p:sp>
    </p:spTree>
    <p:extLst>
      <p:ext uri="{BB962C8B-B14F-4D97-AF65-F5344CB8AC3E}">
        <p14:creationId xmlns:p14="http://schemas.microsoft.com/office/powerpoint/2010/main" val="31690117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0962" name="Rectangle 2"/>
          <p:cNvSpPr>
            <a:spLocks noGrp="1" noChangeArrowheads="1"/>
          </p:cNvSpPr>
          <p:nvPr>
            <p:ph type="title"/>
          </p:nvPr>
        </p:nvSpPr>
        <p:spPr>
          <a:noFill/>
          <a:ln/>
        </p:spPr>
        <p:txBody>
          <a:bodyPr vert="horz" wrap="square" lIns="92075" tIns="46038" rIns="92075" bIns="46038" numCol="1" anchor="ctr" anchorCtr="0" compatLnSpc="1">
            <a:prstTxWarp prst="textNoShape">
              <a:avLst/>
            </a:prstTxWarp>
          </a:bodyPr>
          <a:lstStyle/>
          <a:p>
            <a:r>
              <a:rPr lang="en-US" altLang="zh-CN">
                <a:ea typeface="宋体" panose="02010600030101010101" pitchFamily="2" charset="-122"/>
              </a:rPr>
              <a:t>Introduction</a:t>
            </a:r>
          </a:p>
        </p:txBody>
      </p:sp>
      <p:sp>
        <p:nvSpPr>
          <p:cNvPr id="1320963" name="Rectangle 3"/>
          <p:cNvSpPr>
            <a:spLocks noGrp="1" noChangeArrowheads="1"/>
          </p:cNvSpPr>
          <p:nvPr>
            <p:ph type="body" idx="1"/>
          </p:nvPr>
        </p:nvSpPr>
        <p:spPr>
          <a:xfrm>
            <a:off x="943429" y="2124076"/>
            <a:ext cx="10392228" cy="1698625"/>
          </a:xfrm>
          <a:noFill/>
          <a:ln/>
        </p:spPr>
        <p:txBody>
          <a:bodyPr vert="horz" wrap="square" lIns="92075" tIns="46038" rIns="92075" bIns="46038" numCol="1" anchor="t" anchorCtr="0" compatLnSpc="1">
            <a:prstTxWarp prst="textNoShape">
              <a:avLst/>
            </a:prstTxWarp>
          </a:bodyPr>
          <a:lstStyle/>
          <a:p>
            <a:pPr>
              <a:lnSpc>
                <a:spcPct val="90000"/>
              </a:lnSpc>
              <a:buFontTx/>
              <a:buNone/>
            </a:pPr>
            <a:r>
              <a:rPr lang="zh-CN" altLang="en-US" sz="3600" b="0" dirty="0">
                <a:solidFill>
                  <a:schemeClr val="tx1"/>
                </a:solidFill>
                <a:ea typeface="宋体" panose="02010600030101010101" pitchFamily="2" charset="-122"/>
              </a:rPr>
              <a:t>	</a:t>
            </a:r>
            <a:r>
              <a:rPr lang="zh-CN" altLang="en-US" sz="3600" b="0" dirty="0">
                <a:solidFill>
                  <a:schemeClr val="tx1"/>
                </a:solidFill>
                <a:latin typeface="Arial" panose="020B0604020202020204" pitchFamily="34" charset="0"/>
                <a:ea typeface="宋体" panose="02010600030101010101" pitchFamily="2" charset="-122"/>
              </a:rPr>
              <a:t>“</a:t>
            </a:r>
            <a:r>
              <a:rPr lang="en-US" altLang="zh-CN" sz="3600" b="0" dirty="0">
                <a:solidFill>
                  <a:schemeClr val="tx1"/>
                </a:solidFill>
                <a:ea typeface="宋体" panose="02010600030101010101" pitchFamily="2" charset="-122"/>
              </a:rPr>
              <a:t>What loss level is such that we are </a:t>
            </a:r>
            <a:r>
              <a:rPr lang="en-US" altLang="zh-CN" sz="3600" b="0" i="1" dirty="0">
                <a:solidFill>
                  <a:schemeClr val="tx1"/>
                </a:solidFill>
                <a:ea typeface="宋体" panose="02010600030101010101" pitchFamily="2" charset="-122"/>
              </a:rPr>
              <a:t>X</a:t>
            </a:r>
            <a:r>
              <a:rPr lang="en-US" altLang="zh-CN" sz="3600" b="0" dirty="0">
                <a:solidFill>
                  <a:schemeClr val="tx1"/>
                </a:solidFill>
                <a:ea typeface="宋体" panose="02010600030101010101" pitchFamily="2" charset="-122"/>
              </a:rPr>
              <a:t>% confident it will not be exceeded in </a:t>
            </a:r>
            <a:r>
              <a:rPr lang="en-US" altLang="zh-CN" sz="3600" b="0" i="1" dirty="0">
                <a:solidFill>
                  <a:schemeClr val="tx1"/>
                </a:solidFill>
                <a:ea typeface="宋体" panose="02010600030101010101" pitchFamily="2" charset="-122"/>
              </a:rPr>
              <a:t>N</a:t>
            </a:r>
            <a:r>
              <a:rPr lang="en-US" altLang="zh-CN" sz="3600" b="0" dirty="0">
                <a:solidFill>
                  <a:schemeClr val="tx1"/>
                </a:solidFill>
                <a:ea typeface="宋体" panose="02010600030101010101" pitchFamily="2" charset="-122"/>
              </a:rPr>
              <a:t> business days?</a:t>
            </a:r>
            <a:r>
              <a:rPr lang="en-US" altLang="zh-CN" sz="3600" b="0" dirty="0">
                <a:solidFill>
                  <a:schemeClr val="tx1"/>
                </a:solidFill>
                <a:latin typeface="Arial" panose="020B0604020202020204" pitchFamily="34" charset="0"/>
                <a:ea typeface="宋体" panose="02010600030101010101" pitchFamily="2" charset="-122"/>
              </a:rPr>
              <a:t>”</a:t>
            </a:r>
            <a:endParaRPr lang="en-US" altLang="zh-CN" sz="3600" b="0" dirty="0">
              <a:solidFill>
                <a:schemeClr val="tx1"/>
              </a:solidFill>
              <a:ea typeface="宋体" panose="02010600030101010101" pitchFamily="2" charset="-122"/>
            </a:endParaRPr>
          </a:p>
        </p:txBody>
      </p:sp>
      <p:sp>
        <p:nvSpPr>
          <p:cNvPr id="1320964" name="Text Box 4"/>
          <p:cNvSpPr txBox="1">
            <a:spLocks noChangeArrowheads="1"/>
          </p:cNvSpPr>
          <p:nvPr/>
        </p:nvSpPr>
        <p:spPr bwMode="auto">
          <a:xfrm>
            <a:off x="2057400" y="3902076"/>
            <a:ext cx="8229600" cy="831639"/>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lvl="1" eaLnBrk="0" fontAlgn="base" hangingPunct="0">
              <a:spcBef>
                <a:spcPct val="0"/>
              </a:spcBef>
              <a:spcAft>
                <a:spcPct val="0"/>
              </a:spcAft>
              <a:buClr>
                <a:srgbClr val="FF9933"/>
              </a:buClr>
              <a:buFontTx/>
              <a:buChar char="—"/>
            </a:pPr>
            <a:r>
              <a:rPr lang="en-US" altLang="zh-CN" sz="2400" b="1" i="1">
                <a:solidFill>
                  <a:srgbClr val="000000"/>
                </a:solidFill>
                <a:latin typeface="Times New Roman" panose="02020603050405020304" pitchFamily="18" charset="0"/>
                <a:ea typeface="宋体" panose="02010600030101010101" pitchFamily="2" charset="-122"/>
              </a:rPr>
              <a:t>N</a:t>
            </a:r>
            <a:r>
              <a:rPr lang="en-US" altLang="zh-CN" sz="2400" b="1">
                <a:solidFill>
                  <a:srgbClr val="000000"/>
                </a:solidFill>
                <a:latin typeface="Times New Roman" panose="02020603050405020304" pitchFamily="18" charset="0"/>
                <a:ea typeface="宋体" panose="02010600030101010101" pitchFamily="2" charset="-122"/>
              </a:rPr>
              <a:t>: the time horizon</a:t>
            </a:r>
          </a:p>
          <a:p>
            <a:pPr lvl="1" eaLnBrk="0" fontAlgn="base" hangingPunct="0">
              <a:spcBef>
                <a:spcPct val="0"/>
              </a:spcBef>
              <a:spcAft>
                <a:spcPct val="0"/>
              </a:spcAft>
              <a:buClr>
                <a:srgbClr val="FF9933"/>
              </a:buClr>
              <a:buFontTx/>
              <a:buChar char="—"/>
            </a:pPr>
            <a:r>
              <a:rPr lang="en-US" altLang="zh-CN" sz="2400" b="1" i="1">
                <a:solidFill>
                  <a:srgbClr val="000000"/>
                </a:solidFill>
                <a:latin typeface="Times New Roman" panose="02020603050405020304" pitchFamily="18" charset="0"/>
                <a:ea typeface="宋体" panose="02010600030101010101" pitchFamily="2" charset="-122"/>
              </a:rPr>
              <a:t>X</a:t>
            </a:r>
            <a:r>
              <a:rPr lang="en-US" altLang="zh-CN" sz="2400" b="1">
                <a:solidFill>
                  <a:srgbClr val="000000"/>
                </a:solidFill>
                <a:latin typeface="Times New Roman" panose="02020603050405020304" pitchFamily="18" charset="0"/>
                <a:ea typeface="宋体" panose="02010600030101010101" pitchFamily="2" charset="-122"/>
              </a:rPr>
              <a:t>: the confidence level</a:t>
            </a:r>
          </a:p>
        </p:txBody>
      </p:sp>
    </p:spTree>
    <p:extLst>
      <p:ext uri="{BB962C8B-B14F-4D97-AF65-F5344CB8AC3E}">
        <p14:creationId xmlns:p14="http://schemas.microsoft.com/office/powerpoint/2010/main" val="27496794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20963">
                                            <p:txEl>
                                              <p:pRg st="0" end="0"/>
                                            </p:txEl>
                                          </p:spTgt>
                                        </p:tgtEl>
                                        <p:attrNameLst>
                                          <p:attrName>style.visibility</p:attrName>
                                        </p:attrNameLst>
                                      </p:cBhvr>
                                      <p:to>
                                        <p:strVal val="visible"/>
                                      </p:to>
                                    </p:set>
                                    <p:animEffect transition="in" filter="wipe(left)">
                                      <p:cBhvr>
                                        <p:cTn id="7" dur="1000"/>
                                        <p:tgtEl>
                                          <p:spTgt spid="1320963">
                                            <p:txEl>
                                              <p:pRg st="0" end="0"/>
                                            </p:txEl>
                                          </p:spTgt>
                                        </p:tgtEl>
                                      </p:cBhvr>
                                    </p:animEffect>
                                  </p:childTnLst>
                                </p:cTn>
                              </p:par>
                            </p:childTnLst>
                          </p:cTn>
                        </p:par>
                        <p:par>
                          <p:cTn id="8" fill="hold" nodeType="afterGroup">
                            <p:stCondLst>
                              <p:cond delay="1000"/>
                            </p:stCondLst>
                            <p:childTnLst>
                              <p:par>
                                <p:cTn id="9" presetID="2" presetClass="entr" presetSubtype="8" fill="hold" grpId="0" nodeType="afterEffect">
                                  <p:stCondLst>
                                    <p:cond delay="0"/>
                                  </p:stCondLst>
                                  <p:childTnLst>
                                    <p:set>
                                      <p:cBhvr>
                                        <p:cTn id="10" dur="1" fill="hold">
                                          <p:stCondLst>
                                            <p:cond delay="0"/>
                                          </p:stCondLst>
                                        </p:cTn>
                                        <p:tgtEl>
                                          <p:spTgt spid="1320964"/>
                                        </p:tgtEl>
                                        <p:attrNameLst>
                                          <p:attrName>style.visibility</p:attrName>
                                        </p:attrNameLst>
                                      </p:cBhvr>
                                      <p:to>
                                        <p:strVal val="visible"/>
                                      </p:to>
                                    </p:set>
                                    <p:anim calcmode="lin" valueType="num">
                                      <p:cBhvr additive="base">
                                        <p:cTn id="11" dur="500" fill="hold"/>
                                        <p:tgtEl>
                                          <p:spTgt spid="1320964"/>
                                        </p:tgtEl>
                                        <p:attrNameLst>
                                          <p:attrName>ppt_x</p:attrName>
                                        </p:attrNameLst>
                                      </p:cBhvr>
                                      <p:tavLst>
                                        <p:tav tm="0">
                                          <p:val>
                                            <p:strVal val="0-#ppt_w/2"/>
                                          </p:val>
                                        </p:tav>
                                        <p:tav tm="100000">
                                          <p:val>
                                            <p:strVal val="#ppt_x"/>
                                          </p:val>
                                        </p:tav>
                                      </p:tavLst>
                                    </p:anim>
                                    <p:anim calcmode="lin" valueType="num">
                                      <p:cBhvr additive="base">
                                        <p:cTn id="12" dur="500" fill="hold"/>
                                        <p:tgtEl>
                                          <p:spTgt spid="13209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63" grpId="0" build="p"/>
      <p:bldP spid="1320964"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3010" name="Rectangle 2"/>
          <p:cNvSpPr>
            <a:spLocks noGrp="1" noChangeArrowheads="1"/>
          </p:cNvSpPr>
          <p:nvPr>
            <p:ph type="title"/>
          </p:nvPr>
        </p:nvSpPr>
        <p:spPr/>
        <p:txBody>
          <a:bodyPr/>
          <a:lstStyle/>
          <a:p>
            <a:r>
              <a:rPr lang="en-US" altLang="zh-CN">
                <a:ea typeface="宋体" panose="02010600030101010101" pitchFamily="2" charset="-122"/>
              </a:rPr>
              <a:t>Introduction</a:t>
            </a:r>
          </a:p>
        </p:txBody>
      </p:sp>
      <p:sp>
        <p:nvSpPr>
          <p:cNvPr id="1323011" name="Rectangle 3"/>
          <p:cNvSpPr>
            <a:spLocks noGrp="1" noChangeArrowheads="1"/>
          </p:cNvSpPr>
          <p:nvPr>
            <p:ph type="body" idx="1"/>
          </p:nvPr>
        </p:nvSpPr>
        <p:spPr/>
        <p:txBody>
          <a:bodyPr/>
          <a:lstStyle/>
          <a:p>
            <a:pPr marL="274638" indent="-274638">
              <a:buNone/>
            </a:pPr>
            <a:r>
              <a:rPr lang="zh-CN" altLang="en-US" b="0">
                <a:solidFill>
                  <a:schemeClr val="tx1"/>
                </a:solidFill>
              </a:rPr>
              <a:t>问题的提出</a:t>
            </a:r>
            <a:r>
              <a:rPr lang="en-US" altLang="zh-CN" b="0">
                <a:solidFill>
                  <a:schemeClr val="tx1"/>
                </a:solidFill>
              </a:rPr>
              <a:t>:</a:t>
            </a:r>
          </a:p>
          <a:p>
            <a:pPr marL="274638" indent="-274638">
              <a:buNone/>
            </a:pPr>
            <a:r>
              <a:rPr lang="zh-CN" altLang="en-US" b="0">
                <a:solidFill>
                  <a:schemeClr val="tx1"/>
                </a:solidFill>
              </a:rPr>
              <a:t>           假如存在由一个风险资产构成的资产组合</a:t>
            </a:r>
            <a:r>
              <a:rPr lang="en-US" altLang="zh-CN" b="0">
                <a:solidFill>
                  <a:schemeClr val="tx1"/>
                </a:solidFill>
              </a:rPr>
              <a:t>,</a:t>
            </a:r>
            <a:r>
              <a:rPr lang="zh-CN" altLang="en-US" b="0">
                <a:solidFill>
                  <a:schemeClr val="tx1"/>
                </a:solidFill>
              </a:rPr>
              <a:t>其资产收益服从正态分布，该资产组合</a:t>
            </a:r>
            <a:r>
              <a:rPr lang="en-US" altLang="zh-CN" b="0">
                <a:solidFill>
                  <a:schemeClr val="tx1"/>
                </a:solidFill>
              </a:rPr>
              <a:t>: </a:t>
            </a:r>
            <a:r>
              <a:rPr lang="en-US" altLang="zh-CN" b="0" i="1">
                <a:solidFill>
                  <a:schemeClr val="tx1"/>
                </a:solidFill>
              </a:rPr>
              <a:t>r</a:t>
            </a:r>
            <a:r>
              <a:rPr lang="en-US" altLang="zh-CN" b="0" i="1" baseline="-25000">
                <a:solidFill>
                  <a:schemeClr val="tx1"/>
                </a:solidFill>
              </a:rPr>
              <a:t>P </a:t>
            </a:r>
            <a:r>
              <a:rPr lang="en-US" altLang="zh-CN" b="0">
                <a:solidFill>
                  <a:schemeClr val="tx1"/>
                </a:solidFill>
              </a:rPr>
              <a:t>= 20%, </a:t>
            </a:r>
            <a:r>
              <a:rPr lang="en-US" altLang="zh-CN" b="0" i="1">
                <a:solidFill>
                  <a:schemeClr val="tx1"/>
                </a:solidFill>
                <a:sym typeface="Symbol" panose="05050102010706020507" pitchFamily="18" charset="2"/>
              </a:rPr>
              <a:t></a:t>
            </a:r>
            <a:r>
              <a:rPr lang="en-US" altLang="zh-CN" b="0" i="1" baseline="-25000">
                <a:solidFill>
                  <a:schemeClr val="tx1"/>
                </a:solidFill>
                <a:sym typeface="Symbol" panose="05050102010706020507" pitchFamily="18" charset="2"/>
              </a:rPr>
              <a:t>P </a:t>
            </a:r>
            <a:r>
              <a:rPr lang="en-US" altLang="zh-CN" b="0">
                <a:solidFill>
                  <a:schemeClr val="tx1"/>
                </a:solidFill>
                <a:sym typeface="Symbol" panose="05050102010706020507" pitchFamily="18" charset="2"/>
              </a:rPr>
              <a:t>= 30%,</a:t>
            </a:r>
            <a:r>
              <a:rPr lang="en-US" altLang="zh-CN" b="0" i="1">
                <a:solidFill>
                  <a:schemeClr val="tx1"/>
                </a:solidFill>
                <a:sym typeface="Symbol" panose="05050102010706020507" pitchFamily="18" charset="2"/>
              </a:rPr>
              <a:t>V</a:t>
            </a:r>
            <a:r>
              <a:rPr lang="en-US" altLang="zh-CN" b="0" i="1" baseline="-25000">
                <a:solidFill>
                  <a:schemeClr val="tx1"/>
                </a:solidFill>
                <a:sym typeface="Symbol" panose="05050102010706020507" pitchFamily="18" charset="2"/>
              </a:rPr>
              <a:t>P</a:t>
            </a:r>
            <a:r>
              <a:rPr lang="en-US" altLang="zh-CN" b="0">
                <a:solidFill>
                  <a:schemeClr val="tx1"/>
                </a:solidFill>
                <a:sym typeface="Symbol" panose="05050102010706020507" pitchFamily="18" charset="2"/>
              </a:rPr>
              <a:t>=$10</a:t>
            </a:r>
            <a:r>
              <a:rPr lang="zh-CN" altLang="en-US" b="0">
                <a:solidFill>
                  <a:schemeClr val="tx1"/>
                </a:solidFill>
                <a:sym typeface="Symbol" panose="05050102010706020507" pitchFamily="18" charset="2"/>
              </a:rPr>
              <a:t>亿</a:t>
            </a:r>
            <a:r>
              <a:rPr lang="en-US" altLang="zh-CN" b="0">
                <a:solidFill>
                  <a:schemeClr val="tx1"/>
                </a:solidFill>
                <a:sym typeface="Symbol" panose="05050102010706020507" pitchFamily="18" charset="2"/>
              </a:rPr>
              <a:t>.</a:t>
            </a:r>
          </a:p>
          <a:p>
            <a:pPr marL="274638" indent="-274638">
              <a:buNone/>
            </a:pPr>
            <a:endParaRPr lang="en-US" altLang="zh-CN" b="0">
              <a:solidFill>
                <a:schemeClr val="tx1"/>
              </a:solidFill>
              <a:sym typeface="Symbol" panose="05050102010706020507" pitchFamily="18" charset="2"/>
            </a:endParaRPr>
          </a:p>
          <a:p>
            <a:pPr lvl="1"/>
            <a:r>
              <a:rPr lang="zh-CN" altLang="en-US">
                <a:sym typeface="Symbol" panose="05050102010706020507" pitchFamily="18" charset="2"/>
              </a:rPr>
              <a:t>年底该组合的价值分布是什么</a:t>
            </a:r>
            <a:r>
              <a:rPr lang="en-US" altLang="zh-CN">
                <a:sym typeface="Symbol" panose="05050102010706020507" pitchFamily="18" charset="2"/>
              </a:rPr>
              <a:t>?</a:t>
            </a:r>
          </a:p>
          <a:p>
            <a:pPr lvl="1"/>
            <a:r>
              <a:rPr lang="zh-CN" altLang="en-US">
                <a:sym typeface="Symbol" panose="05050102010706020507" pitchFamily="18" charset="2"/>
              </a:rPr>
              <a:t>年底该组合损失</a:t>
            </a:r>
            <a:r>
              <a:rPr lang="en-US" altLang="zh-CN">
                <a:sym typeface="Symbol" panose="05050102010706020507" pitchFamily="18" charset="2"/>
              </a:rPr>
              <a:t>$2</a:t>
            </a:r>
            <a:r>
              <a:rPr lang="zh-CN" altLang="en-US">
                <a:sym typeface="Symbol" panose="05050102010706020507" pitchFamily="18" charset="2"/>
              </a:rPr>
              <a:t>亿的概率是多少</a:t>
            </a:r>
            <a:r>
              <a:rPr lang="en-US" altLang="zh-CN">
                <a:sym typeface="Symbol" panose="05050102010706020507" pitchFamily="18" charset="2"/>
              </a:rPr>
              <a:t>?</a:t>
            </a:r>
          </a:p>
          <a:p>
            <a:pPr lvl="1"/>
            <a:r>
              <a:rPr lang="zh-CN" altLang="en-US">
                <a:sym typeface="Symbol" panose="05050102010706020507" pitchFamily="18" charset="2"/>
              </a:rPr>
              <a:t>按</a:t>
            </a:r>
            <a:r>
              <a:rPr lang="en-US" altLang="zh-CN">
                <a:sym typeface="Symbol" panose="05050102010706020507" pitchFamily="18" charset="2"/>
              </a:rPr>
              <a:t>1%</a:t>
            </a:r>
            <a:r>
              <a:rPr lang="zh-CN" altLang="en-US">
                <a:sym typeface="Symbol" panose="05050102010706020507" pitchFamily="18" charset="2"/>
              </a:rPr>
              <a:t>概率</a:t>
            </a:r>
            <a:r>
              <a:rPr lang="en-US" altLang="zh-CN">
                <a:sym typeface="Symbol" panose="05050102010706020507" pitchFamily="18" charset="2"/>
              </a:rPr>
              <a:t>,</a:t>
            </a:r>
            <a:r>
              <a:rPr lang="zh-CN" altLang="en-US">
                <a:sym typeface="Symbol" panose="05050102010706020507" pitchFamily="18" charset="2"/>
              </a:rPr>
              <a:t>年底最大的损失是多少</a:t>
            </a:r>
            <a:r>
              <a:rPr lang="en-US" altLang="zh-CN">
                <a:sym typeface="Symbol" panose="05050102010706020507" pitchFamily="18" charset="2"/>
              </a:rPr>
              <a:t>?</a:t>
            </a:r>
          </a:p>
        </p:txBody>
      </p:sp>
    </p:spTree>
    <p:extLst>
      <p:ext uri="{BB962C8B-B14F-4D97-AF65-F5344CB8AC3E}">
        <p14:creationId xmlns:p14="http://schemas.microsoft.com/office/powerpoint/2010/main" val="16380494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25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826" y="295276"/>
            <a:ext cx="8640763" cy="6480175"/>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250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4826" y="290514"/>
            <a:ext cx="8640763" cy="6480175"/>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25060" name="Text Box 4"/>
          <p:cNvSpPr txBox="1">
            <a:spLocks noChangeArrowheads="1"/>
          </p:cNvSpPr>
          <p:nvPr/>
        </p:nvSpPr>
        <p:spPr bwMode="auto">
          <a:xfrm>
            <a:off x="7227888" y="331789"/>
            <a:ext cx="2508700" cy="462307"/>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spcBef>
                <a:spcPct val="0"/>
              </a:spcBef>
              <a:spcAft>
                <a:spcPct val="0"/>
              </a:spcAft>
            </a:pPr>
            <a:r>
              <a:rPr lang="en-US" altLang="zh-CN" sz="2400" b="1">
                <a:solidFill>
                  <a:srgbClr val="000099"/>
                </a:solidFill>
                <a:effectLst>
                  <a:outerShdw blurRad="38100" dist="38100" dir="2700000" algn="tl">
                    <a:srgbClr val="C0C0C0"/>
                  </a:outerShdw>
                </a:effectLst>
                <a:latin typeface="楷体_GB2312" pitchFamily="49" charset="-122"/>
                <a:ea typeface="楷体_GB2312" pitchFamily="49" charset="-122"/>
              </a:rPr>
              <a:t>100</a:t>
            </a:r>
            <a:r>
              <a:rPr lang="zh-CN" altLang="en-US" sz="2400" b="1">
                <a:solidFill>
                  <a:srgbClr val="000099"/>
                </a:solidFill>
                <a:effectLst>
                  <a:outerShdw blurRad="38100" dist="38100" dir="2700000" algn="tl">
                    <a:srgbClr val="C0C0C0"/>
                  </a:outerShdw>
                </a:effectLst>
                <a:latin typeface="楷体_GB2312" pitchFamily="49" charset="-122"/>
                <a:ea typeface="楷体_GB2312" pitchFamily="49" charset="-122"/>
              </a:rPr>
              <a:t>万次仿真结果</a:t>
            </a:r>
          </a:p>
        </p:txBody>
      </p:sp>
    </p:spTree>
    <p:extLst>
      <p:ext uri="{BB962C8B-B14F-4D97-AF65-F5344CB8AC3E}">
        <p14:creationId xmlns:p14="http://schemas.microsoft.com/office/powerpoint/2010/main" val="341606676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25058"/>
                                        </p:tgtEl>
                                        <p:attrNameLst>
                                          <p:attrName>style.visibility</p:attrName>
                                        </p:attrNameLst>
                                      </p:cBhvr>
                                      <p:to>
                                        <p:strVal val="visible"/>
                                      </p:to>
                                    </p:set>
                                  </p:childTnLst>
                                </p:cTn>
                              </p:par>
                            </p:childTnLst>
                          </p:cTn>
                        </p:par>
                        <p:par>
                          <p:cTn id="7" fill="hold" nodeType="afterGroup">
                            <p:stCondLst>
                              <p:cond delay="0"/>
                            </p:stCondLst>
                            <p:childTnLst>
                              <p:par>
                                <p:cTn id="8" presetID="22" presetClass="exit" presetSubtype="1" fill="hold" nodeType="afterEffect">
                                  <p:stCondLst>
                                    <p:cond delay="0"/>
                                  </p:stCondLst>
                                  <p:childTnLst>
                                    <p:animEffect transition="out" filter="wipe(up)">
                                      <p:cBhvr>
                                        <p:cTn id="9" dur="500"/>
                                        <p:tgtEl>
                                          <p:spTgt spid="1325059"/>
                                        </p:tgtEl>
                                      </p:cBhvr>
                                    </p:animEffect>
                                    <p:set>
                                      <p:cBhvr>
                                        <p:cTn id="10" dur="1" fill="hold">
                                          <p:stCondLst>
                                            <p:cond delay="499"/>
                                          </p:stCondLst>
                                        </p:cTn>
                                        <p:tgtEl>
                                          <p:spTgt spid="13250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26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826" y="620714"/>
            <a:ext cx="8640763" cy="6480175"/>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26083" name="Text Box 3"/>
          <p:cNvSpPr txBox="1">
            <a:spLocks noChangeArrowheads="1"/>
          </p:cNvSpPr>
          <p:nvPr/>
        </p:nvSpPr>
        <p:spPr bwMode="auto">
          <a:xfrm>
            <a:off x="3719514" y="379414"/>
            <a:ext cx="4828245" cy="462307"/>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spcBef>
                <a:spcPct val="0"/>
              </a:spcBef>
              <a:spcAft>
                <a:spcPct val="0"/>
              </a:spcAft>
            </a:pPr>
            <a:r>
              <a:rPr lang="zh-CN" altLang="en-US" sz="2400" b="1">
                <a:solidFill>
                  <a:srgbClr val="000099"/>
                </a:solidFill>
                <a:effectLst>
                  <a:outerShdw blurRad="38100" dist="38100" dir="2700000" algn="tl">
                    <a:srgbClr val="C0C0C0"/>
                  </a:outerShdw>
                </a:effectLst>
                <a:latin typeface="楷体_GB2312" pitchFamily="49" charset="-122"/>
                <a:ea typeface="楷体_GB2312" pitchFamily="49" charset="-122"/>
              </a:rPr>
              <a:t>均值为</a:t>
            </a:r>
            <a:r>
              <a:rPr lang="en-US" altLang="zh-CN" sz="2400" b="1">
                <a:solidFill>
                  <a:srgbClr val="000099"/>
                </a:solidFill>
                <a:effectLst>
                  <a:outerShdw blurRad="38100" dist="38100" dir="2700000" algn="tl">
                    <a:srgbClr val="C0C0C0"/>
                  </a:outerShdw>
                </a:effectLst>
                <a:latin typeface="楷体_GB2312" pitchFamily="49" charset="-122"/>
                <a:ea typeface="楷体_GB2312" pitchFamily="49" charset="-122"/>
              </a:rPr>
              <a:t>0</a:t>
            </a:r>
            <a:r>
              <a:rPr lang="zh-CN" altLang="en-US" sz="2400" b="1">
                <a:solidFill>
                  <a:srgbClr val="000099"/>
                </a:solidFill>
                <a:effectLst>
                  <a:outerShdw blurRad="38100" dist="38100" dir="2700000" algn="tl">
                    <a:srgbClr val="C0C0C0"/>
                  </a:outerShdw>
                </a:effectLst>
                <a:latin typeface="楷体_GB2312" pitchFamily="49" charset="-122"/>
                <a:ea typeface="楷体_GB2312" pitchFamily="49" charset="-122"/>
              </a:rPr>
              <a:t>，方差为</a:t>
            </a:r>
            <a:r>
              <a:rPr lang="en-US" altLang="zh-CN" sz="2400" b="1">
                <a:solidFill>
                  <a:srgbClr val="000099"/>
                </a:solidFill>
                <a:effectLst>
                  <a:outerShdw blurRad="38100" dist="38100" dir="2700000" algn="tl">
                    <a:srgbClr val="C0C0C0"/>
                  </a:outerShdw>
                </a:effectLst>
                <a:latin typeface="楷体_GB2312" pitchFamily="49" charset="-122"/>
                <a:ea typeface="楷体_GB2312" pitchFamily="49" charset="-122"/>
              </a:rPr>
              <a:t>1</a:t>
            </a:r>
            <a:r>
              <a:rPr lang="zh-CN" altLang="en-US" sz="2400" b="1">
                <a:solidFill>
                  <a:srgbClr val="000099"/>
                </a:solidFill>
                <a:effectLst>
                  <a:outerShdw blurRad="38100" dist="38100" dir="2700000" algn="tl">
                    <a:srgbClr val="C0C0C0"/>
                  </a:outerShdw>
                </a:effectLst>
                <a:latin typeface="楷体_GB2312" pitchFamily="49" charset="-122"/>
                <a:ea typeface="楷体_GB2312" pitchFamily="49" charset="-122"/>
              </a:rPr>
              <a:t>的概率密度图形</a:t>
            </a:r>
          </a:p>
        </p:txBody>
      </p:sp>
    </p:spTree>
    <p:extLst>
      <p:ext uri="{BB962C8B-B14F-4D97-AF65-F5344CB8AC3E}">
        <p14:creationId xmlns:p14="http://schemas.microsoft.com/office/powerpoint/2010/main" val="18660958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271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826" y="188914"/>
            <a:ext cx="8640763" cy="6480175"/>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27107" name="Line 3"/>
          <p:cNvSpPr>
            <a:spLocks noChangeShapeType="1"/>
          </p:cNvSpPr>
          <p:nvPr/>
        </p:nvSpPr>
        <p:spPr bwMode="auto">
          <a:xfrm flipV="1">
            <a:off x="2914651" y="5708650"/>
            <a:ext cx="1979613" cy="0"/>
          </a:xfrm>
          <a:prstGeom prst="line">
            <a:avLst/>
          </a:prstGeom>
          <a:noFill/>
          <a:ln w="254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
        <p:nvSpPr>
          <p:cNvPr id="1327108" name="Line 4"/>
          <p:cNvSpPr>
            <a:spLocks noChangeShapeType="1"/>
          </p:cNvSpPr>
          <p:nvPr/>
        </p:nvSpPr>
        <p:spPr bwMode="auto">
          <a:xfrm>
            <a:off x="4872038" y="3284538"/>
            <a:ext cx="0" cy="2665412"/>
          </a:xfrm>
          <a:prstGeom prst="line">
            <a:avLst/>
          </a:prstGeom>
          <a:noFill/>
          <a:ln w="254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
        <p:nvSpPr>
          <p:cNvPr id="1327109" name="Line 5"/>
          <p:cNvSpPr>
            <a:spLocks noChangeShapeType="1"/>
          </p:cNvSpPr>
          <p:nvPr/>
        </p:nvSpPr>
        <p:spPr bwMode="auto">
          <a:xfrm flipV="1">
            <a:off x="2927351" y="5902325"/>
            <a:ext cx="1331913" cy="0"/>
          </a:xfrm>
          <a:prstGeom prst="line">
            <a:avLst/>
          </a:prstGeom>
          <a:noFill/>
          <a:ln w="254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
        <p:nvSpPr>
          <p:cNvPr id="1327110" name="Line 6"/>
          <p:cNvSpPr>
            <a:spLocks noChangeShapeType="1"/>
          </p:cNvSpPr>
          <p:nvPr/>
        </p:nvSpPr>
        <p:spPr bwMode="auto">
          <a:xfrm>
            <a:off x="4262438" y="2362201"/>
            <a:ext cx="0" cy="3598863"/>
          </a:xfrm>
          <a:prstGeom prst="line">
            <a:avLst/>
          </a:prstGeom>
          <a:noFill/>
          <a:ln w="254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
        <p:nvSpPr>
          <p:cNvPr id="1327111" name="Line 7"/>
          <p:cNvSpPr>
            <a:spLocks noChangeShapeType="1"/>
          </p:cNvSpPr>
          <p:nvPr/>
        </p:nvSpPr>
        <p:spPr bwMode="auto">
          <a:xfrm>
            <a:off x="6253163" y="2362201"/>
            <a:ext cx="0" cy="3598863"/>
          </a:xfrm>
          <a:prstGeom prst="line">
            <a:avLst/>
          </a:prstGeom>
          <a:noFill/>
          <a:ln w="254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grpSp>
        <p:nvGrpSpPr>
          <p:cNvPr id="1327112" name="Group 8"/>
          <p:cNvGrpSpPr>
            <a:grpSpLocks/>
          </p:cNvGrpSpPr>
          <p:nvPr/>
        </p:nvGrpSpPr>
        <p:grpSpPr bwMode="auto">
          <a:xfrm>
            <a:off x="4249739" y="2187575"/>
            <a:ext cx="2016125" cy="381000"/>
            <a:chOff x="1717" y="1378"/>
            <a:chExt cx="1270" cy="240"/>
          </a:xfrm>
        </p:grpSpPr>
        <p:sp>
          <p:nvSpPr>
            <p:cNvPr id="1327113" name="Line 9"/>
            <p:cNvSpPr>
              <a:spLocks noChangeShapeType="1"/>
            </p:cNvSpPr>
            <p:nvPr/>
          </p:nvSpPr>
          <p:spPr bwMode="auto">
            <a:xfrm>
              <a:off x="1717" y="1616"/>
              <a:ext cx="1270" cy="0"/>
            </a:xfrm>
            <a:prstGeom prst="line">
              <a:avLst/>
            </a:prstGeom>
            <a:noFill/>
            <a:ln w="25400">
              <a:solidFill>
                <a:srgbClr val="000080"/>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
          <p:nvSpPr>
            <p:cNvPr id="1327114" name="Text Box 10"/>
            <p:cNvSpPr txBox="1">
              <a:spLocks noChangeArrowheads="1"/>
            </p:cNvSpPr>
            <p:nvPr/>
          </p:nvSpPr>
          <p:spPr bwMode="auto">
            <a:xfrm>
              <a:off x="2109" y="1378"/>
              <a:ext cx="469" cy="24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eaLnBrk="0" fontAlgn="base" hangingPunct="0">
                <a:spcBef>
                  <a:spcPct val="0"/>
                </a:spcBef>
                <a:spcAft>
                  <a:spcPct val="0"/>
                </a:spcAft>
              </a:pPr>
              <a:r>
                <a:rPr lang="en-US" altLang="zh-CN" sz="2000" b="1">
                  <a:solidFill>
                    <a:srgbClr val="0000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-2.33</a:t>
              </a:r>
              <a:r>
                <a:rPr lang="el-GR" altLang="zh-CN" sz="2000" b="1" i="1">
                  <a:solidFill>
                    <a:srgbClr val="0000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σ</a:t>
              </a:r>
            </a:p>
          </p:txBody>
        </p:sp>
      </p:grpSp>
      <p:grpSp>
        <p:nvGrpSpPr>
          <p:cNvPr id="1327115" name="Group 11"/>
          <p:cNvGrpSpPr>
            <a:grpSpLocks/>
          </p:cNvGrpSpPr>
          <p:nvPr/>
        </p:nvGrpSpPr>
        <p:grpSpPr bwMode="auto">
          <a:xfrm>
            <a:off x="4872039" y="2906713"/>
            <a:ext cx="1368425" cy="381000"/>
            <a:chOff x="2109" y="1831"/>
            <a:chExt cx="862" cy="240"/>
          </a:xfrm>
        </p:grpSpPr>
        <p:sp>
          <p:nvSpPr>
            <p:cNvPr id="1327116" name="Line 12"/>
            <p:cNvSpPr>
              <a:spLocks noChangeShapeType="1"/>
            </p:cNvSpPr>
            <p:nvPr/>
          </p:nvSpPr>
          <p:spPr bwMode="auto">
            <a:xfrm flipH="1">
              <a:off x="2109" y="2069"/>
              <a:ext cx="862" cy="0"/>
            </a:xfrm>
            <a:prstGeom prst="line">
              <a:avLst/>
            </a:prstGeom>
            <a:noFill/>
            <a:ln w="25400">
              <a:solidFill>
                <a:srgbClr val="00008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
          <p:nvSpPr>
            <p:cNvPr id="1327117" name="Text Box 13"/>
            <p:cNvSpPr txBox="1">
              <a:spLocks noChangeArrowheads="1"/>
            </p:cNvSpPr>
            <p:nvPr/>
          </p:nvSpPr>
          <p:spPr bwMode="auto">
            <a:xfrm>
              <a:off x="2290" y="1831"/>
              <a:ext cx="469" cy="24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eaLnBrk="0" fontAlgn="base" hangingPunct="0">
                <a:spcBef>
                  <a:spcPct val="0"/>
                </a:spcBef>
                <a:spcAft>
                  <a:spcPct val="0"/>
                </a:spcAft>
              </a:pPr>
              <a:r>
                <a:rPr lang="en-US" altLang="zh-CN" sz="2000" b="1">
                  <a:solidFill>
                    <a:srgbClr val="0000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-1.65</a:t>
              </a:r>
              <a:r>
                <a:rPr lang="el-GR" altLang="zh-CN" sz="2000" b="1" i="1">
                  <a:solidFill>
                    <a:srgbClr val="0000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σ</a:t>
              </a:r>
            </a:p>
          </p:txBody>
        </p:sp>
      </p:grpSp>
      <p:grpSp>
        <p:nvGrpSpPr>
          <p:cNvPr id="1327118" name="Group 14"/>
          <p:cNvGrpSpPr>
            <a:grpSpLocks/>
          </p:cNvGrpSpPr>
          <p:nvPr/>
        </p:nvGrpSpPr>
        <p:grpSpPr bwMode="auto">
          <a:xfrm>
            <a:off x="4511676" y="4365625"/>
            <a:ext cx="3878263" cy="1295400"/>
            <a:chOff x="1882" y="2750"/>
            <a:chExt cx="2443" cy="816"/>
          </a:xfrm>
        </p:grpSpPr>
        <p:sp>
          <p:nvSpPr>
            <p:cNvPr id="1327119" name="Text Box 15"/>
            <p:cNvSpPr txBox="1">
              <a:spLocks noChangeArrowheads="1"/>
            </p:cNvSpPr>
            <p:nvPr/>
          </p:nvSpPr>
          <p:spPr bwMode="auto">
            <a:xfrm>
              <a:off x="3152" y="2750"/>
              <a:ext cx="1173" cy="252"/>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spcBef>
                  <a:spcPct val="0"/>
                </a:spcBef>
                <a:spcAft>
                  <a:spcPct val="0"/>
                </a:spcAft>
              </a:pPr>
              <a:r>
                <a:rPr lang="zh-CN" altLang="en-US" sz="2000" b="1">
                  <a:solidFill>
                    <a:srgbClr val="000099"/>
                  </a:solidFill>
                  <a:effectLst>
                    <a:outerShdw blurRad="38100" dist="38100" dir="2700000" algn="tl">
                      <a:srgbClr val="C0C0C0"/>
                    </a:outerShdw>
                  </a:effectLst>
                  <a:latin typeface="Times New Roman" panose="02020603050405020304" pitchFamily="18" charset="0"/>
                  <a:ea typeface="宋体" panose="02010600030101010101" pitchFamily="2" charset="-122"/>
                </a:rPr>
                <a:t>置信水平</a:t>
              </a:r>
              <a:r>
                <a:rPr lang="en-US" altLang="zh-CN" sz="2000" b="1" i="1">
                  <a:solidFill>
                    <a:srgbClr val="000099"/>
                  </a:solidFill>
                  <a:effectLst>
                    <a:outerShdw blurRad="38100" dist="38100" dir="2700000" algn="tl">
                      <a:srgbClr val="C0C0C0"/>
                    </a:outerShdw>
                  </a:effectLst>
                  <a:latin typeface="Times New Roman" panose="02020603050405020304" pitchFamily="18" charset="0"/>
                  <a:ea typeface="宋体" panose="02010600030101010101" pitchFamily="2" charset="-122"/>
                </a:rPr>
                <a:t>c</a:t>
              </a:r>
              <a:r>
                <a:rPr lang="en-US" altLang="zh-CN" sz="2000" b="1">
                  <a:solidFill>
                    <a:srgbClr val="000099"/>
                  </a:solidFill>
                  <a:effectLst>
                    <a:outerShdw blurRad="38100" dist="38100" dir="2700000" algn="tl">
                      <a:srgbClr val="C0C0C0"/>
                    </a:outerShdw>
                  </a:effectLst>
                  <a:latin typeface="Times New Roman" panose="02020603050405020304" pitchFamily="18" charset="0"/>
                  <a:ea typeface="宋体" panose="02010600030101010101" pitchFamily="2" charset="-122"/>
                </a:rPr>
                <a:t>=5%</a:t>
              </a:r>
            </a:p>
          </p:txBody>
        </p:sp>
        <p:sp>
          <p:nvSpPr>
            <p:cNvPr id="1327120" name="Line 16"/>
            <p:cNvSpPr>
              <a:spLocks noChangeShapeType="1"/>
            </p:cNvSpPr>
            <p:nvPr/>
          </p:nvSpPr>
          <p:spPr bwMode="auto">
            <a:xfrm flipH="1">
              <a:off x="1882" y="2976"/>
              <a:ext cx="1542" cy="590"/>
            </a:xfrm>
            <a:prstGeom prst="line">
              <a:avLst/>
            </a:prstGeom>
            <a:noFill/>
            <a:ln w="25400">
              <a:solidFill>
                <a:srgbClr val="000099"/>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grpSp>
      <p:grpSp>
        <p:nvGrpSpPr>
          <p:cNvPr id="1327121" name="Group 17"/>
          <p:cNvGrpSpPr>
            <a:grpSpLocks/>
          </p:cNvGrpSpPr>
          <p:nvPr/>
        </p:nvGrpSpPr>
        <p:grpSpPr bwMode="auto">
          <a:xfrm>
            <a:off x="1703388" y="2420939"/>
            <a:ext cx="1655762" cy="3455987"/>
            <a:chOff x="113" y="1525"/>
            <a:chExt cx="1043" cy="2177"/>
          </a:xfrm>
        </p:grpSpPr>
        <p:sp>
          <p:nvSpPr>
            <p:cNvPr id="1327122" name="Text Box 18"/>
            <p:cNvSpPr txBox="1">
              <a:spLocks noChangeArrowheads="1"/>
            </p:cNvSpPr>
            <p:nvPr/>
          </p:nvSpPr>
          <p:spPr bwMode="auto">
            <a:xfrm>
              <a:off x="113" y="1525"/>
              <a:ext cx="771" cy="446"/>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fontAlgn="base" hangingPunct="0">
                <a:spcBef>
                  <a:spcPct val="0"/>
                </a:spcBef>
                <a:spcAft>
                  <a:spcPct val="0"/>
                </a:spcAft>
              </a:pPr>
              <a:r>
                <a:rPr lang="zh-CN" altLang="en-US" sz="2000" b="1">
                  <a:solidFill>
                    <a:srgbClr val="000099"/>
                  </a:solidFill>
                  <a:effectLst>
                    <a:outerShdw blurRad="38100" dist="38100" dir="2700000" algn="tl">
                      <a:srgbClr val="C0C0C0"/>
                    </a:outerShdw>
                  </a:effectLst>
                  <a:latin typeface="Times New Roman" panose="02020603050405020304" pitchFamily="18" charset="0"/>
                  <a:ea typeface="宋体" panose="02010600030101010101" pitchFamily="2" charset="-122"/>
                </a:rPr>
                <a:t>置信水平</a:t>
              </a:r>
              <a:r>
                <a:rPr lang="en-US" altLang="zh-CN" sz="2000" b="1" i="1">
                  <a:solidFill>
                    <a:srgbClr val="000099"/>
                  </a:solidFill>
                  <a:effectLst>
                    <a:outerShdw blurRad="38100" dist="38100" dir="2700000" algn="tl">
                      <a:srgbClr val="C0C0C0"/>
                    </a:outerShdw>
                  </a:effectLst>
                  <a:latin typeface="Times New Roman" panose="02020603050405020304" pitchFamily="18" charset="0"/>
                  <a:ea typeface="宋体" panose="02010600030101010101" pitchFamily="2" charset="-122"/>
                </a:rPr>
                <a:t>c</a:t>
              </a:r>
              <a:r>
                <a:rPr lang="en-US" altLang="zh-CN" sz="2000" b="1">
                  <a:solidFill>
                    <a:srgbClr val="000099"/>
                  </a:solidFill>
                  <a:effectLst>
                    <a:outerShdw blurRad="38100" dist="38100" dir="2700000" algn="tl">
                      <a:srgbClr val="C0C0C0"/>
                    </a:outerShdw>
                  </a:effectLst>
                  <a:latin typeface="Times New Roman" panose="02020603050405020304" pitchFamily="18" charset="0"/>
                  <a:ea typeface="宋体" panose="02010600030101010101" pitchFamily="2" charset="-122"/>
                </a:rPr>
                <a:t>=1%</a:t>
              </a:r>
            </a:p>
          </p:txBody>
        </p:sp>
        <p:sp>
          <p:nvSpPr>
            <p:cNvPr id="1327123" name="Line 19"/>
            <p:cNvSpPr>
              <a:spLocks noChangeShapeType="1"/>
            </p:cNvSpPr>
            <p:nvPr/>
          </p:nvSpPr>
          <p:spPr bwMode="auto">
            <a:xfrm>
              <a:off x="476" y="1979"/>
              <a:ext cx="680" cy="1723"/>
            </a:xfrm>
            <a:prstGeom prst="line">
              <a:avLst/>
            </a:prstGeom>
            <a:noFill/>
            <a:ln w="25400">
              <a:solidFill>
                <a:srgbClr val="000099"/>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grpSp>
      <p:sp>
        <p:nvSpPr>
          <p:cNvPr id="1327124" name="Text Box 20"/>
          <p:cNvSpPr txBox="1">
            <a:spLocks noChangeArrowheads="1"/>
          </p:cNvSpPr>
          <p:nvPr/>
        </p:nvSpPr>
        <p:spPr bwMode="auto">
          <a:xfrm>
            <a:off x="3719513" y="379414"/>
            <a:ext cx="4209486" cy="462307"/>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spcBef>
                <a:spcPct val="0"/>
              </a:spcBef>
              <a:spcAft>
                <a:spcPct val="0"/>
              </a:spcAft>
            </a:pPr>
            <a:r>
              <a:rPr lang="zh-CN" altLang="en-US" sz="2400" b="1">
                <a:solidFill>
                  <a:srgbClr val="000099"/>
                </a:solidFill>
                <a:effectLst>
                  <a:outerShdw blurRad="38100" dist="38100" dir="2700000" algn="tl">
                    <a:srgbClr val="C0C0C0"/>
                  </a:outerShdw>
                </a:effectLst>
                <a:latin typeface="楷体_GB2312" pitchFamily="49" charset="-122"/>
                <a:ea typeface="楷体_GB2312" pitchFamily="49" charset="-122"/>
              </a:rPr>
              <a:t>均值为</a:t>
            </a:r>
            <a:r>
              <a:rPr lang="en-US" altLang="zh-CN" sz="2400" b="1">
                <a:solidFill>
                  <a:srgbClr val="000099"/>
                </a:solidFill>
                <a:effectLst>
                  <a:outerShdw blurRad="38100" dist="38100" dir="2700000" algn="tl">
                    <a:srgbClr val="C0C0C0"/>
                  </a:outerShdw>
                </a:effectLst>
                <a:latin typeface="楷体_GB2312" pitchFamily="49" charset="-122"/>
                <a:ea typeface="楷体_GB2312" pitchFamily="49" charset="-122"/>
              </a:rPr>
              <a:t>0</a:t>
            </a:r>
            <a:r>
              <a:rPr lang="zh-CN" altLang="en-US" sz="2400" b="1">
                <a:solidFill>
                  <a:srgbClr val="000099"/>
                </a:solidFill>
                <a:effectLst>
                  <a:outerShdw blurRad="38100" dist="38100" dir="2700000" algn="tl">
                    <a:srgbClr val="C0C0C0"/>
                  </a:outerShdw>
                </a:effectLst>
                <a:latin typeface="楷体_GB2312" pitchFamily="49" charset="-122"/>
                <a:ea typeface="楷体_GB2312" pitchFamily="49" charset="-122"/>
              </a:rPr>
              <a:t>，方差为</a:t>
            </a:r>
            <a:r>
              <a:rPr lang="en-US" altLang="zh-CN" sz="2400" b="1">
                <a:solidFill>
                  <a:srgbClr val="000099"/>
                </a:solidFill>
                <a:effectLst>
                  <a:outerShdw blurRad="38100" dist="38100" dir="2700000" algn="tl">
                    <a:srgbClr val="C0C0C0"/>
                  </a:outerShdw>
                </a:effectLst>
                <a:latin typeface="楷体_GB2312" pitchFamily="49" charset="-122"/>
                <a:ea typeface="楷体_GB2312" pitchFamily="49" charset="-122"/>
              </a:rPr>
              <a:t>1</a:t>
            </a:r>
            <a:r>
              <a:rPr lang="zh-CN" altLang="en-US" sz="2400" b="1">
                <a:solidFill>
                  <a:srgbClr val="000099"/>
                </a:solidFill>
                <a:effectLst>
                  <a:outerShdw blurRad="38100" dist="38100" dir="2700000" algn="tl">
                    <a:srgbClr val="C0C0C0"/>
                  </a:outerShdw>
                </a:effectLst>
                <a:latin typeface="楷体_GB2312" pitchFamily="49" charset="-122"/>
                <a:ea typeface="楷体_GB2312" pitchFamily="49" charset="-122"/>
              </a:rPr>
              <a:t>的概率图形</a:t>
            </a:r>
          </a:p>
        </p:txBody>
      </p:sp>
    </p:spTree>
    <p:extLst>
      <p:ext uri="{BB962C8B-B14F-4D97-AF65-F5344CB8AC3E}">
        <p14:creationId xmlns:p14="http://schemas.microsoft.com/office/powerpoint/2010/main" val="30109751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27107"/>
                                        </p:tgtEl>
                                        <p:attrNameLst>
                                          <p:attrName>style.visibility</p:attrName>
                                        </p:attrNameLst>
                                      </p:cBhvr>
                                      <p:to>
                                        <p:strVal val="visible"/>
                                      </p:to>
                                    </p:set>
                                    <p:animEffect transition="in" filter="wipe(left)">
                                      <p:cBhvr>
                                        <p:cTn id="7" dur="500"/>
                                        <p:tgtEl>
                                          <p:spTgt spid="13271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327108"/>
                                        </p:tgtEl>
                                        <p:attrNameLst>
                                          <p:attrName>style.visibility</p:attrName>
                                        </p:attrNameLst>
                                      </p:cBhvr>
                                      <p:to>
                                        <p:strVal val="visible"/>
                                      </p:to>
                                    </p:set>
                                    <p:animEffect transition="in" filter="wipe(down)">
                                      <p:cBhvr>
                                        <p:cTn id="12" dur="500"/>
                                        <p:tgtEl>
                                          <p:spTgt spid="13271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1327111"/>
                                        </p:tgtEl>
                                        <p:attrNameLst>
                                          <p:attrName>style.visibility</p:attrName>
                                        </p:attrNameLst>
                                      </p:cBhvr>
                                      <p:to>
                                        <p:strVal val="visible"/>
                                      </p:to>
                                    </p:set>
                                    <p:animEffect transition="in" filter="wipe(down)">
                                      <p:cBhvr>
                                        <p:cTn id="17" dur="500"/>
                                        <p:tgtEl>
                                          <p:spTgt spid="13271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1327115"/>
                                        </p:tgtEl>
                                        <p:attrNameLst>
                                          <p:attrName>style.visibility</p:attrName>
                                        </p:attrNameLst>
                                      </p:cBhvr>
                                      <p:to>
                                        <p:strVal val="visible"/>
                                      </p:to>
                                    </p:set>
                                    <p:animEffect transition="in" filter="wipe(right)">
                                      <p:cBhvr>
                                        <p:cTn id="22" dur="500"/>
                                        <p:tgtEl>
                                          <p:spTgt spid="13271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1327118"/>
                                        </p:tgtEl>
                                        <p:attrNameLst>
                                          <p:attrName>style.visibility</p:attrName>
                                        </p:attrNameLst>
                                      </p:cBhvr>
                                      <p:to>
                                        <p:strVal val="visible"/>
                                      </p:to>
                                    </p:set>
                                    <p:animEffect transition="in" filter="wipe(right)">
                                      <p:cBhvr>
                                        <p:cTn id="27" dur="500"/>
                                        <p:tgtEl>
                                          <p:spTgt spid="13271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327109"/>
                                        </p:tgtEl>
                                        <p:attrNameLst>
                                          <p:attrName>style.visibility</p:attrName>
                                        </p:attrNameLst>
                                      </p:cBhvr>
                                      <p:to>
                                        <p:strVal val="visible"/>
                                      </p:to>
                                    </p:set>
                                    <p:animEffect transition="in" filter="wipe(left)">
                                      <p:cBhvr>
                                        <p:cTn id="32" dur="500"/>
                                        <p:tgtEl>
                                          <p:spTgt spid="1327109"/>
                                        </p:tgtEl>
                                      </p:cBhvr>
                                    </p:animEffect>
                                  </p:childTnLst>
                                </p:cTn>
                              </p:par>
                            </p:childTnLst>
                          </p:cTn>
                        </p:par>
                        <p:par>
                          <p:cTn id="33" fill="hold" nodeType="afterGroup">
                            <p:stCondLst>
                              <p:cond delay="500"/>
                            </p:stCondLst>
                            <p:childTnLst>
                              <p:par>
                                <p:cTn id="34" presetID="22" presetClass="entr" presetSubtype="4" fill="hold" nodeType="afterEffect">
                                  <p:stCondLst>
                                    <p:cond delay="0"/>
                                  </p:stCondLst>
                                  <p:childTnLst>
                                    <p:set>
                                      <p:cBhvr>
                                        <p:cTn id="35" dur="1" fill="hold">
                                          <p:stCondLst>
                                            <p:cond delay="0"/>
                                          </p:stCondLst>
                                        </p:cTn>
                                        <p:tgtEl>
                                          <p:spTgt spid="1327110"/>
                                        </p:tgtEl>
                                        <p:attrNameLst>
                                          <p:attrName>style.visibility</p:attrName>
                                        </p:attrNameLst>
                                      </p:cBhvr>
                                      <p:to>
                                        <p:strVal val="visible"/>
                                      </p:to>
                                    </p:set>
                                    <p:animEffect transition="in" filter="wipe(down)">
                                      <p:cBhvr>
                                        <p:cTn id="36" dur="500"/>
                                        <p:tgtEl>
                                          <p:spTgt spid="1327110"/>
                                        </p:tgtEl>
                                      </p:cBhvr>
                                    </p:animEffect>
                                  </p:childTnLst>
                                </p:cTn>
                              </p:par>
                            </p:childTnLst>
                          </p:cTn>
                        </p:par>
                        <p:par>
                          <p:cTn id="37" fill="hold" nodeType="afterGroup">
                            <p:stCondLst>
                              <p:cond delay="1000"/>
                            </p:stCondLst>
                            <p:childTnLst>
                              <p:par>
                                <p:cTn id="38" presetID="22" presetClass="entr" presetSubtype="2" fill="hold" nodeType="afterEffect">
                                  <p:stCondLst>
                                    <p:cond delay="0"/>
                                  </p:stCondLst>
                                  <p:childTnLst>
                                    <p:set>
                                      <p:cBhvr>
                                        <p:cTn id="39" dur="1" fill="hold">
                                          <p:stCondLst>
                                            <p:cond delay="0"/>
                                          </p:stCondLst>
                                        </p:cTn>
                                        <p:tgtEl>
                                          <p:spTgt spid="1327112"/>
                                        </p:tgtEl>
                                        <p:attrNameLst>
                                          <p:attrName>style.visibility</p:attrName>
                                        </p:attrNameLst>
                                      </p:cBhvr>
                                      <p:to>
                                        <p:strVal val="visible"/>
                                      </p:to>
                                    </p:set>
                                    <p:animEffect transition="in" filter="wipe(right)">
                                      <p:cBhvr>
                                        <p:cTn id="40" dur="500"/>
                                        <p:tgtEl>
                                          <p:spTgt spid="1327112"/>
                                        </p:tgtEl>
                                      </p:cBhvr>
                                    </p:animEffect>
                                  </p:childTnLst>
                                </p:cTn>
                              </p:par>
                            </p:childTnLst>
                          </p:cTn>
                        </p:par>
                        <p:par>
                          <p:cTn id="41" fill="hold" nodeType="afterGroup">
                            <p:stCondLst>
                              <p:cond delay="1500"/>
                            </p:stCondLst>
                            <p:childTnLst>
                              <p:par>
                                <p:cTn id="42" presetID="22" presetClass="entr" presetSubtype="1" fill="hold" nodeType="afterEffect">
                                  <p:stCondLst>
                                    <p:cond delay="0"/>
                                  </p:stCondLst>
                                  <p:childTnLst>
                                    <p:set>
                                      <p:cBhvr>
                                        <p:cTn id="43" dur="1" fill="hold">
                                          <p:stCondLst>
                                            <p:cond delay="0"/>
                                          </p:stCondLst>
                                        </p:cTn>
                                        <p:tgtEl>
                                          <p:spTgt spid="1327121"/>
                                        </p:tgtEl>
                                        <p:attrNameLst>
                                          <p:attrName>style.visibility</p:attrName>
                                        </p:attrNameLst>
                                      </p:cBhvr>
                                      <p:to>
                                        <p:strVal val="visible"/>
                                      </p:to>
                                    </p:set>
                                    <p:animEffect transition="in" filter="wipe(up)">
                                      <p:cBhvr>
                                        <p:cTn id="44" dur="500"/>
                                        <p:tgtEl>
                                          <p:spTgt spid="1327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7490" name="Rectangle 2"/>
          <p:cNvSpPr>
            <a:spLocks noGrp="1" noChangeArrowheads="1"/>
          </p:cNvSpPr>
          <p:nvPr>
            <p:ph type="title"/>
          </p:nvPr>
        </p:nvSpPr>
        <p:spPr>
          <a:xfrm>
            <a:off x="232229" y="722086"/>
            <a:ext cx="9749971" cy="609600"/>
          </a:xfrm>
          <a:noFill/>
          <a:ln/>
        </p:spPr>
        <p:txBody>
          <a:bodyPr vert="horz" wrap="square" lIns="92075" tIns="46038" rIns="92075" bIns="46038" numCol="1" anchor="ctr" anchorCtr="0" compatLnSpc="1">
            <a:prstTxWarp prst="textNoShape">
              <a:avLst/>
            </a:prstTxWarp>
          </a:bodyPr>
          <a:lstStyle/>
          <a:p>
            <a:r>
              <a:rPr lang="en-US" altLang="zh-CN" dirty="0"/>
              <a:t>The Greek letters</a:t>
            </a:r>
          </a:p>
        </p:txBody>
      </p:sp>
      <p:sp>
        <p:nvSpPr>
          <p:cNvPr id="1087491" name="Rectangle 3"/>
          <p:cNvSpPr>
            <a:spLocks noGrp="1" noChangeArrowheads="1"/>
          </p:cNvSpPr>
          <p:nvPr>
            <p:ph type="body" idx="1"/>
          </p:nvPr>
        </p:nvSpPr>
        <p:spPr>
          <a:xfrm>
            <a:off x="580571" y="1774145"/>
            <a:ext cx="10464800" cy="3625850"/>
          </a:xfrm>
          <a:noFill/>
          <a:ln/>
        </p:spPr>
        <p:txBody>
          <a:bodyPr vert="horz" wrap="square" lIns="92075" tIns="46038" rIns="92075" bIns="46038" numCol="1" anchor="t" anchorCtr="0" compatLnSpc="1">
            <a:prstTxWarp prst="textNoShape">
              <a:avLst/>
            </a:prstTxWarp>
          </a:bodyPr>
          <a:lstStyle/>
          <a:p>
            <a:r>
              <a:rPr lang="en-US" altLang="zh-CN" dirty="0">
                <a:ea typeface="宋体" panose="02010600030101010101" pitchFamily="2" charset="-122"/>
              </a:rPr>
              <a:t>Example:</a:t>
            </a:r>
          </a:p>
          <a:p>
            <a:pPr lvl="1"/>
            <a:r>
              <a:rPr lang="en-US" altLang="zh-CN" dirty="0">
                <a:solidFill>
                  <a:srgbClr val="0000CC"/>
                </a:solidFill>
                <a:ea typeface="宋体" panose="02010600030101010101" pitchFamily="2" charset="-122"/>
              </a:rPr>
              <a:t> A bank has sold for $300,000 a European call option on 100,000 shares of a </a:t>
            </a:r>
            <a:r>
              <a:rPr lang="en-US" altLang="zh-CN" dirty="0" smtClean="0">
                <a:solidFill>
                  <a:srgbClr val="0000CC"/>
                </a:solidFill>
                <a:ea typeface="宋体" panose="02010600030101010101" pitchFamily="2" charset="-122"/>
              </a:rPr>
              <a:t>no dividend </a:t>
            </a:r>
            <a:r>
              <a:rPr lang="en-US" altLang="zh-CN" dirty="0">
                <a:solidFill>
                  <a:srgbClr val="0000CC"/>
                </a:solidFill>
                <a:ea typeface="宋体" panose="02010600030101010101" pitchFamily="2" charset="-122"/>
              </a:rPr>
              <a:t>paying stock</a:t>
            </a:r>
          </a:p>
          <a:p>
            <a:pPr lvl="1"/>
            <a:r>
              <a:rPr lang="en-US" altLang="zh-CN" dirty="0">
                <a:solidFill>
                  <a:srgbClr val="0000CC"/>
                </a:solidFill>
                <a:ea typeface="宋体" panose="02010600030101010101" pitchFamily="2" charset="-122"/>
              </a:rPr>
              <a:t> </a:t>
            </a:r>
            <a:r>
              <a:rPr lang="en-US" altLang="zh-CN" i="1" dirty="0">
                <a:solidFill>
                  <a:srgbClr val="0000CC"/>
                </a:solidFill>
                <a:ea typeface="宋体" panose="02010600030101010101" pitchFamily="2" charset="-122"/>
              </a:rPr>
              <a:t>S</a:t>
            </a:r>
            <a:r>
              <a:rPr lang="en-US" altLang="zh-CN" baseline="-25000" dirty="0">
                <a:solidFill>
                  <a:srgbClr val="0000CC"/>
                </a:solidFill>
                <a:ea typeface="宋体" panose="02010600030101010101" pitchFamily="2" charset="-122"/>
              </a:rPr>
              <a:t>0</a:t>
            </a:r>
            <a:r>
              <a:rPr lang="en-US" altLang="zh-CN" dirty="0">
                <a:solidFill>
                  <a:srgbClr val="0000CC"/>
                </a:solidFill>
                <a:ea typeface="宋体" panose="02010600030101010101" pitchFamily="2" charset="-122"/>
              </a:rPr>
              <a:t>  = 49,    </a:t>
            </a:r>
            <a:r>
              <a:rPr lang="en-US" altLang="zh-CN" i="1" dirty="0">
                <a:solidFill>
                  <a:srgbClr val="0000CC"/>
                </a:solidFill>
                <a:ea typeface="宋体" panose="02010600030101010101" pitchFamily="2" charset="-122"/>
              </a:rPr>
              <a:t>X</a:t>
            </a:r>
            <a:r>
              <a:rPr lang="en-US" altLang="zh-CN" dirty="0">
                <a:solidFill>
                  <a:srgbClr val="0000CC"/>
                </a:solidFill>
                <a:ea typeface="宋体" panose="02010600030101010101" pitchFamily="2" charset="-122"/>
              </a:rPr>
              <a:t>  = 50,  </a:t>
            </a:r>
            <a:r>
              <a:rPr lang="en-US" altLang="zh-CN" i="1" dirty="0">
                <a:solidFill>
                  <a:srgbClr val="0000CC"/>
                </a:solidFill>
                <a:ea typeface="宋体" panose="02010600030101010101" pitchFamily="2" charset="-122"/>
              </a:rPr>
              <a:t>r</a:t>
            </a:r>
            <a:r>
              <a:rPr lang="en-US" altLang="zh-CN" dirty="0">
                <a:solidFill>
                  <a:srgbClr val="0000CC"/>
                </a:solidFill>
                <a:ea typeface="宋体" panose="02010600030101010101" pitchFamily="2" charset="-122"/>
              </a:rPr>
              <a:t>  = 5%,  </a:t>
            </a:r>
            <a:r>
              <a:rPr lang="en-US" altLang="zh-CN" i="1" dirty="0">
                <a:solidFill>
                  <a:srgbClr val="0000CC"/>
                </a:solidFill>
                <a:latin typeface="Symbol" panose="05050102010706020507" pitchFamily="18" charset="2"/>
                <a:ea typeface="宋体" panose="02010600030101010101" pitchFamily="2" charset="-122"/>
              </a:rPr>
              <a:t>s</a:t>
            </a:r>
            <a:r>
              <a:rPr lang="en-US" altLang="zh-CN" dirty="0">
                <a:solidFill>
                  <a:srgbClr val="0000CC"/>
                </a:solidFill>
                <a:latin typeface="Symbol" panose="05050102010706020507" pitchFamily="18" charset="2"/>
                <a:ea typeface="宋体" panose="02010600030101010101" pitchFamily="2" charset="-122"/>
              </a:rPr>
              <a:t> </a:t>
            </a:r>
            <a:r>
              <a:rPr lang="en-US" altLang="zh-CN" dirty="0">
                <a:solidFill>
                  <a:srgbClr val="0000CC"/>
                </a:solidFill>
                <a:ea typeface="宋体" panose="02010600030101010101" pitchFamily="2" charset="-122"/>
              </a:rPr>
              <a:t>= 20%,  </a:t>
            </a:r>
          </a:p>
          <a:p>
            <a:pPr lvl="1">
              <a:buFont typeface="Wingdings" panose="05000000000000000000" pitchFamily="2" charset="2"/>
              <a:buNone/>
            </a:pPr>
            <a:r>
              <a:rPr lang="en-US" altLang="zh-CN" dirty="0">
                <a:solidFill>
                  <a:srgbClr val="0000CC"/>
                </a:solidFill>
                <a:ea typeface="宋体" panose="02010600030101010101" pitchFamily="2" charset="-122"/>
              </a:rPr>
              <a:t>	</a:t>
            </a:r>
            <a:r>
              <a:rPr lang="en-US" altLang="zh-CN" i="1" dirty="0">
                <a:solidFill>
                  <a:srgbClr val="0000CC"/>
                </a:solidFill>
                <a:ea typeface="宋体" panose="02010600030101010101" pitchFamily="2" charset="-122"/>
              </a:rPr>
              <a:t>T =</a:t>
            </a:r>
            <a:r>
              <a:rPr lang="en-US" altLang="zh-CN" dirty="0">
                <a:solidFill>
                  <a:srgbClr val="0000CC"/>
                </a:solidFill>
                <a:ea typeface="宋体" panose="02010600030101010101" pitchFamily="2" charset="-122"/>
              </a:rPr>
              <a:t> 20 weeks, </a:t>
            </a:r>
            <a:r>
              <a:rPr lang="en-US" altLang="zh-CN" i="1" dirty="0">
                <a:solidFill>
                  <a:srgbClr val="0000CC"/>
                </a:solidFill>
                <a:latin typeface="Symbol" panose="05050102010706020507" pitchFamily="18" charset="2"/>
                <a:ea typeface="宋体" panose="02010600030101010101" pitchFamily="2" charset="-122"/>
              </a:rPr>
              <a:t>m </a:t>
            </a:r>
            <a:r>
              <a:rPr lang="en-US" altLang="zh-CN" dirty="0">
                <a:solidFill>
                  <a:srgbClr val="0000CC"/>
                </a:solidFill>
                <a:ea typeface="宋体" panose="02010600030101010101" pitchFamily="2" charset="-122"/>
              </a:rPr>
              <a:t>= 13%</a:t>
            </a:r>
          </a:p>
          <a:p>
            <a:pPr lvl="1"/>
            <a:r>
              <a:rPr lang="en-US" altLang="zh-CN" dirty="0">
                <a:solidFill>
                  <a:srgbClr val="0000CC"/>
                </a:solidFill>
                <a:ea typeface="宋体" panose="02010600030101010101" pitchFamily="2" charset="-122"/>
              </a:rPr>
              <a:t>The Black-Scholes value of the option is $240,000</a:t>
            </a:r>
          </a:p>
          <a:p>
            <a:r>
              <a:rPr lang="en-US" altLang="zh-CN" dirty="0">
                <a:solidFill>
                  <a:srgbClr val="CC0099"/>
                </a:solidFill>
                <a:ea typeface="宋体" panose="02010600030101010101" pitchFamily="2" charset="-122"/>
              </a:rPr>
              <a:t>How does the bank hedge its risk?</a:t>
            </a:r>
          </a:p>
        </p:txBody>
      </p:sp>
    </p:spTree>
    <p:extLst>
      <p:ext uri="{BB962C8B-B14F-4D97-AF65-F5344CB8AC3E}">
        <p14:creationId xmlns:p14="http://schemas.microsoft.com/office/powerpoint/2010/main" val="24807123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87491">
                                            <p:txEl>
                                              <p:pRg st="5" end="5"/>
                                            </p:txEl>
                                          </p:spTgt>
                                        </p:tgtEl>
                                        <p:attrNameLst>
                                          <p:attrName>style.visibility</p:attrName>
                                        </p:attrNameLst>
                                      </p:cBhvr>
                                      <p:to>
                                        <p:strVal val="visible"/>
                                      </p:to>
                                    </p:set>
                                    <p:animEffect transition="in" filter="wipe(left)">
                                      <p:cBhvr>
                                        <p:cTn id="7" dur="500"/>
                                        <p:tgtEl>
                                          <p:spTgt spid="10874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281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549276"/>
            <a:ext cx="9144000" cy="6384925"/>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281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849314"/>
            <a:ext cx="9144000" cy="6027737"/>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28132" name="Line 4"/>
          <p:cNvSpPr>
            <a:spLocks noChangeShapeType="1"/>
          </p:cNvSpPr>
          <p:nvPr/>
        </p:nvSpPr>
        <p:spPr bwMode="auto">
          <a:xfrm>
            <a:off x="2711451" y="4292600"/>
            <a:ext cx="6264275" cy="0"/>
          </a:xfrm>
          <a:prstGeom prst="line">
            <a:avLst/>
          </a:prstGeom>
          <a:noFill/>
          <a:ln w="254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
        <p:nvSpPr>
          <p:cNvPr id="1328133" name="Line 5"/>
          <p:cNvSpPr>
            <a:spLocks noChangeShapeType="1"/>
          </p:cNvSpPr>
          <p:nvPr/>
        </p:nvSpPr>
        <p:spPr bwMode="auto">
          <a:xfrm>
            <a:off x="8975725" y="4335463"/>
            <a:ext cx="38100" cy="1873250"/>
          </a:xfrm>
          <a:prstGeom prst="line">
            <a:avLst/>
          </a:prstGeom>
          <a:noFill/>
          <a:ln w="254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
        <p:nvSpPr>
          <p:cNvPr id="1328134" name="Text Box 6"/>
          <p:cNvSpPr txBox="1">
            <a:spLocks noChangeArrowheads="1"/>
          </p:cNvSpPr>
          <p:nvPr/>
        </p:nvSpPr>
        <p:spPr bwMode="auto">
          <a:xfrm>
            <a:off x="4511675" y="188914"/>
            <a:ext cx="3279744" cy="462307"/>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spcBef>
                <a:spcPct val="0"/>
              </a:spcBef>
              <a:spcAft>
                <a:spcPct val="0"/>
              </a:spcAft>
            </a:pPr>
            <a:r>
              <a:rPr lang="zh-CN" altLang="en-US"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rPr>
              <a:t>资产价值服从正态分布</a:t>
            </a:r>
            <a:endParaRPr lang="en-US" altLang="zh-CN"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39326974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1328130"/>
                                        </p:tgtEl>
                                        <p:attrNameLst>
                                          <p:attrName>style.visibility</p:attrName>
                                        </p:attrNameLst>
                                      </p:cBhvr>
                                      <p:to>
                                        <p:strVal val="hidden"/>
                                      </p:to>
                                    </p:set>
                                  </p:childTnLst>
                                </p:cTn>
                              </p:par>
                              <p:par>
                                <p:cTn id="7" presetID="23" presetClass="entr" presetSubtype="16" fill="hold" nodeType="withEffect">
                                  <p:stCondLst>
                                    <p:cond delay="0"/>
                                  </p:stCondLst>
                                  <p:childTnLst>
                                    <p:set>
                                      <p:cBhvr>
                                        <p:cTn id="8" dur="1" fill="hold">
                                          <p:stCondLst>
                                            <p:cond delay="0"/>
                                          </p:stCondLst>
                                        </p:cTn>
                                        <p:tgtEl>
                                          <p:spTgt spid="1328131"/>
                                        </p:tgtEl>
                                        <p:attrNameLst>
                                          <p:attrName>style.visibility</p:attrName>
                                        </p:attrNameLst>
                                      </p:cBhvr>
                                      <p:to>
                                        <p:strVal val="visible"/>
                                      </p:to>
                                    </p:set>
                                    <p:anim calcmode="lin" valueType="num">
                                      <p:cBhvr>
                                        <p:cTn id="9" dur="500" fill="hold"/>
                                        <p:tgtEl>
                                          <p:spTgt spid="1328131"/>
                                        </p:tgtEl>
                                        <p:attrNameLst>
                                          <p:attrName>ppt_w</p:attrName>
                                        </p:attrNameLst>
                                      </p:cBhvr>
                                      <p:tavLst>
                                        <p:tav tm="0">
                                          <p:val>
                                            <p:fltVal val="0"/>
                                          </p:val>
                                        </p:tav>
                                        <p:tav tm="100000">
                                          <p:val>
                                            <p:strVal val="#ppt_w"/>
                                          </p:val>
                                        </p:tav>
                                      </p:tavLst>
                                    </p:anim>
                                    <p:anim calcmode="lin" valueType="num">
                                      <p:cBhvr>
                                        <p:cTn id="10" dur="500" fill="hold"/>
                                        <p:tgtEl>
                                          <p:spTgt spid="1328131"/>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1328132"/>
                                        </p:tgtEl>
                                        <p:attrNameLst>
                                          <p:attrName>style.visibility</p:attrName>
                                        </p:attrNameLst>
                                      </p:cBhvr>
                                      <p:to>
                                        <p:strVal val="visible"/>
                                      </p:to>
                                    </p:set>
                                    <p:animEffect transition="in" filter="wipe(left)">
                                      <p:cBhvr>
                                        <p:cTn id="15" dur="500"/>
                                        <p:tgtEl>
                                          <p:spTgt spid="132813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1328133"/>
                                        </p:tgtEl>
                                        <p:attrNameLst>
                                          <p:attrName>style.visibility</p:attrName>
                                        </p:attrNameLst>
                                      </p:cBhvr>
                                      <p:to>
                                        <p:strVal val="visible"/>
                                      </p:to>
                                    </p:set>
                                    <p:animEffect transition="in" filter="wipe(up)">
                                      <p:cBhvr>
                                        <p:cTn id="20" dur="500"/>
                                        <p:tgtEl>
                                          <p:spTgt spid="1328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291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826" y="404814"/>
            <a:ext cx="8640763" cy="6480175"/>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291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4826" y="377826"/>
            <a:ext cx="8640763" cy="6480175"/>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29156" name="Line 4"/>
          <p:cNvSpPr>
            <a:spLocks noChangeShapeType="1"/>
          </p:cNvSpPr>
          <p:nvPr/>
        </p:nvSpPr>
        <p:spPr bwMode="auto">
          <a:xfrm>
            <a:off x="2927350" y="2382838"/>
            <a:ext cx="6026150" cy="0"/>
          </a:xfrm>
          <a:prstGeom prst="line">
            <a:avLst/>
          </a:prstGeom>
          <a:noFill/>
          <a:ln w="254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
        <p:nvSpPr>
          <p:cNvPr id="1329157" name="Line 5"/>
          <p:cNvSpPr>
            <a:spLocks noChangeShapeType="1"/>
          </p:cNvSpPr>
          <p:nvPr/>
        </p:nvSpPr>
        <p:spPr bwMode="auto">
          <a:xfrm flipH="1">
            <a:off x="8929689" y="2386014"/>
            <a:ext cx="33337" cy="3767137"/>
          </a:xfrm>
          <a:prstGeom prst="line">
            <a:avLst/>
          </a:prstGeom>
          <a:noFill/>
          <a:ln w="254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
        <p:nvSpPr>
          <p:cNvPr id="1329158" name="Text Box 6"/>
          <p:cNvSpPr txBox="1">
            <a:spLocks noChangeArrowheads="1"/>
          </p:cNvSpPr>
          <p:nvPr/>
        </p:nvSpPr>
        <p:spPr bwMode="auto">
          <a:xfrm>
            <a:off x="4251326" y="523876"/>
            <a:ext cx="3898503" cy="462307"/>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spcBef>
                <a:spcPct val="0"/>
              </a:spcBef>
              <a:spcAft>
                <a:spcPct val="0"/>
              </a:spcAft>
            </a:pPr>
            <a:r>
              <a:rPr lang="zh-CN" altLang="en-US"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rPr>
              <a:t>资产价值服从对数正态分布</a:t>
            </a:r>
            <a:endParaRPr lang="en-US" altLang="zh-CN" sz="2400" b="1">
              <a:solidFill>
                <a:srgbClr val="000099"/>
              </a:solidFill>
              <a:effectLst>
                <a:outerShdw blurRad="38100" dist="38100" dir="2700000" algn="tl">
                  <a:srgbClr val="C0C0C0"/>
                </a:outerShdw>
              </a:effectLst>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198486401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1329155"/>
                                        </p:tgtEl>
                                        <p:attrNameLst>
                                          <p:attrName>style.visibility</p:attrName>
                                        </p:attrNameLst>
                                      </p:cBhvr>
                                      <p:to>
                                        <p:strVal val="visible"/>
                                      </p:to>
                                    </p:set>
                                    <p:anim calcmode="lin" valueType="num">
                                      <p:cBhvr>
                                        <p:cTn id="7" dur="500" fill="hold"/>
                                        <p:tgtEl>
                                          <p:spTgt spid="1329155"/>
                                        </p:tgtEl>
                                        <p:attrNameLst>
                                          <p:attrName>ppt_w</p:attrName>
                                        </p:attrNameLst>
                                      </p:cBhvr>
                                      <p:tavLst>
                                        <p:tav tm="0">
                                          <p:val>
                                            <p:fltVal val="0"/>
                                          </p:val>
                                        </p:tav>
                                        <p:tav tm="100000">
                                          <p:val>
                                            <p:strVal val="#ppt_w"/>
                                          </p:val>
                                        </p:tav>
                                      </p:tavLst>
                                    </p:anim>
                                    <p:anim calcmode="lin" valueType="num">
                                      <p:cBhvr>
                                        <p:cTn id="8" dur="500" fill="hold"/>
                                        <p:tgtEl>
                                          <p:spTgt spid="1329155"/>
                                        </p:tgtEl>
                                        <p:attrNameLst>
                                          <p:attrName>ppt_h</p:attrName>
                                        </p:attrNameLst>
                                      </p:cBhvr>
                                      <p:tavLst>
                                        <p:tav tm="0">
                                          <p:val>
                                            <p:fltVal val="0"/>
                                          </p:val>
                                        </p:tav>
                                        <p:tav tm="100000">
                                          <p:val>
                                            <p:strVal val="#ppt_h"/>
                                          </p:val>
                                        </p:tav>
                                      </p:tavLst>
                                    </p:anim>
                                    <p:animEffect transition="in" filter="fade">
                                      <p:cBhvr>
                                        <p:cTn id="9" dur="500"/>
                                        <p:tgtEl>
                                          <p:spTgt spid="1329155"/>
                                        </p:tgtEl>
                                      </p:cBhvr>
                                    </p:animEffect>
                                  </p:childTnLst>
                                </p:cTn>
                              </p:par>
                              <p:par>
                                <p:cTn id="10" presetID="1" presetClass="exit" presetSubtype="0" fill="hold" nodeType="withEffect">
                                  <p:stCondLst>
                                    <p:cond delay="0"/>
                                  </p:stCondLst>
                                  <p:childTnLst>
                                    <p:set>
                                      <p:cBhvr>
                                        <p:cTn id="11" dur="1" fill="hold">
                                          <p:stCondLst>
                                            <p:cond delay="0"/>
                                          </p:stCondLst>
                                        </p:cTn>
                                        <p:tgtEl>
                                          <p:spTgt spid="1329154"/>
                                        </p:tgtEl>
                                        <p:attrNameLst>
                                          <p:attrName>style.visibility</p:attrName>
                                        </p:attrNameLst>
                                      </p:cBhvr>
                                      <p:to>
                                        <p:strVal val="hidden"/>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329156"/>
                                        </p:tgtEl>
                                        <p:attrNameLst>
                                          <p:attrName>style.visibility</p:attrName>
                                        </p:attrNameLst>
                                      </p:cBhvr>
                                      <p:to>
                                        <p:strVal val="visible"/>
                                      </p:to>
                                    </p:set>
                                    <p:animEffect transition="in" filter="wipe(left)">
                                      <p:cBhvr>
                                        <p:cTn id="16" dur="500"/>
                                        <p:tgtEl>
                                          <p:spTgt spid="132915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1329157"/>
                                        </p:tgtEl>
                                        <p:attrNameLst>
                                          <p:attrName>style.visibility</p:attrName>
                                        </p:attrNameLst>
                                      </p:cBhvr>
                                      <p:to>
                                        <p:strVal val="visible"/>
                                      </p:to>
                                    </p:set>
                                    <p:animEffect transition="in" filter="wipe(up)">
                                      <p:cBhvr>
                                        <p:cTn id="21" dur="500"/>
                                        <p:tgtEl>
                                          <p:spTgt spid="1329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0181" name="Rectangle 5"/>
          <p:cNvSpPr>
            <a:spLocks noChangeArrowheads="1"/>
          </p:cNvSpPr>
          <p:nvPr/>
        </p:nvSpPr>
        <p:spPr bwMode="auto">
          <a:xfrm>
            <a:off x="396008" y="3025774"/>
            <a:ext cx="11472248" cy="2867025"/>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rgbClr val="00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274638" indent="-274638" algn="l">
              <a:spcBef>
                <a:spcPct val="20000"/>
              </a:spcBef>
              <a:buBlip>
                <a:blip r:embed="rId4"/>
              </a:buBlip>
              <a:defRPr kumimoji="1" sz="2400" b="1">
                <a:solidFill>
                  <a:schemeClr val="tx2"/>
                </a:solidFill>
                <a:latin typeface="Times New Roman" panose="02020603050405020304" pitchFamily="18" charset="0"/>
                <a:ea typeface="楷体_GB2312" pitchFamily="49" charset="-122"/>
              </a:defRPr>
            </a:lvl1pPr>
            <a:lvl2pPr marL="742950" indent="-285750" algn="l">
              <a:spcBef>
                <a:spcPct val="20000"/>
              </a:spcBef>
              <a:buClr>
                <a:srgbClr val="CC9900"/>
              </a:buClr>
              <a:buSzPct val="75000"/>
              <a:buFont typeface="Wingdings" panose="05000000000000000000" pitchFamily="2" charset="2"/>
              <a:buChar char="Ø"/>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marL="1147763" indent="-228600" algn="l">
              <a:spcBef>
                <a:spcPct val="20000"/>
              </a:spcBef>
              <a:buClr>
                <a:srgbClr val="FF0066"/>
              </a:buClr>
              <a:buFont typeface="Times New Roman" panose="02020603050405020304" pitchFamily="18" charset="0"/>
              <a:buChar char="—"/>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marL="1600200" indent="-228600" algn="l">
              <a:spcBef>
                <a:spcPct val="20000"/>
              </a:spcBef>
              <a:buChar cha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marL="2057400" indent="-228600" algn="l">
              <a:spcBef>
                <a:spcPct val="20000"/>
              </a:spcBef>
              <a:buClr>
                <a:schemeClr val="tx2"/>
              </a:buClr>
              <a:buChar cha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marL="2514600" indent="-228600" fontAlgn="base">
              <a:spcBef>
                <a:spcPct val="20000"/>
              </a:spcBef>
              <a:spcAft>
                <a:spcPct val="0"/>
              </a:spcAft>
              <a:buClr>
                <a:schemeClr val="tx2"/>
              </a:buClr>
              <a:buChar cha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marL="2971800" indent="-228600" fontAlgn="base">
              <a:spcBef>
                <a:spcPct val="20000"/>
              </a:spcBef>
              <a:spcAft>
                <a:spcPct val="0"/>
              </a:spcAft>
              <a:buClr>
                <a:schemeClr val="tx2"/>
              </a:buClr>
              <a:buChar cha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marL="3429000" indent="-228600" fontAlgn="base">
              <a:spcBef>
                <a:spcPct val="20000"/>
              </a:spcBef>
              <a:spcAft>
                <a:spcPct val="0"/>
              </a:spcAft>
              <a:buClr>
                <a:schemeClr val="tx2"/>
              </a:buClr>
              <a:buChar cha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marL="3886200" indent="-228600" fontAlgn="base">
              <a:spcBef>
                <a:spcPct val="20000"/>
              </a:spcBef>
              <a:spcAft>
                <a:spcPct val="0"/>
              </a:spcAft>
              <a:buClr>
                <a:schemeClr val="tx2"/>
              </a:buClr>
              <a:buChar cha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fontAlgn="base">
              <a:spcAft>
                <a:spcPct val="0"/>
              </a:spcAft>
            </a:pPr>
            <a:r>
              <a:rPr lang="zh-CN" altLang="en-US" sz="2800" dirty="0">
                <a:solidFill>
                  <a:srgbClr val="000000"/>
                </a:solidFill>
                <a:effectLst>
                  <a:outerShdw blurRad="38100" dist="38100" dir="2700000" algn="tl">
                    <a:srgbClr val="000000">
                      <a:alpha val="43137"/>
                    </a:srgbClr>
                  </a:outerShdw>
                </a:effectLst>
                <a:latin typeface="+mn-lt"/>
                <a:ea typeface="楷体" panose="02010609060101010101" pitchFamily="49" charset="-122"/>
                <a:sym typeface="Symbol" panose="05050102010706020507" pitchFamily="18" charset="2"/>
              </a:rPr>
              <a:t>假设</a:t>
            </a:r>
          </a:p>
          <a:p>
            <a:pPr lvl="1" fontAlgn="base">
              <a:spcAft>
                <a:spcPct val="0"/>
              </a:spcAft>
            </a:pPr>
            <a:r>
              <a:rPr lang="en-US" altLang="zh-CN" sz="2800" i="1" dirty="0">
                <a:solidFill>
                  <a:srgbClr val="000000"/>
                </a:solidFill>
                <a:effectLst>
                  <a:outerShdw blurRad="38100" dist="38100" dir="2700000" algn="tl">
                    <a:srgbClr val="000000">
                      <a:alpha val="43137"/>
                    </a:srgbClr>
                  </a:outerShdw>
                </a:effectLst>
                <a:latin typeface="+mn-lt"/>
                <a:ea typeface="楷体" panose="02010609060101010101" pitchFamily="49" charset="-122"/>
                <a:sym typeface="Symbol" panose="05050102010706020507" pitchFamily="18" charset="2"/>
              </a:rPr>
              <a:t>W</a:t>
            </a:r>
            <a:r>
              <a:rPr lang="en-US" altLang="zh-CN" sz="2800" baseline="-25000" dirty="0">
                <a:solidFill>
                  <a:srgbClr val="000000"/>
                </a:solidFill>
                <a:effectLst>
                  <a:outerShdw blurRad="38100" dist="38100" dir="2700000" algn="tl">
                    <a:srgbClr val="000000">
                      <a:alpha val="43137"/>
                    </a:srgbClr>
                  </a:outerShdw>
                </a:effectLst>
                <a:latin typeface="+mn-lt"/>
                <a:ea typeface="楷体" panose="02010609060101010101" pitchFamily="49" charset="-122"/>
                <a:sym typeface="Symbol" panose="05050102010706020507" pitchFamily="18" charset="2"/>
              </a:rPr>
              <a:t>0</a:t>
            </a:r>
            <a:r>
              <a:rPr lang="zh-CN" altLang="en-US" sz="2800" dirty="0">
                <a:solidFill>
                  <a:srgbClr val="000000"/>
                </a:solidFill>
                <a:effectLst>
                  <a:outerShdw blurRad="38100" dist="38100" dir="2700000" algn="tl">
                    <a:srgbClr val="000000">
                      <a:alpha val="43137"/>
                    </a:srgbClr>
                  </a:outerShdw>
                </a:effectLst>
                <a:latin typeface="+mn-lt"/>
                <a:ea typeface="楷体" panose="02010609060101010101" pitchFamily="49" charset="-122"/>
                <a:sym typeface="Symbol" panose="05050102010706020507" pitchFamily="18" charset="2"/>
              </a:rPr>
              <a:t>为初始投资组合的价值</a:t>
            </a:r>
          </a:p>
          <a:p>
            <a:pPr lvl="1" fontAlgn="base">
              <a:spcAft>
                <a:spcPct val="0"/>
              </a:spcAft>
            </a:pPr>
            <a:r>
              <a:rPr lang="en-US" altLang="zh-CN" sz="2800" dirty="0">
                <a:solidFill>
                  <a:srgbClr val="000000"/>
                </a:solidFill>
                <a:effectLst>
                  <a:outerShdw blurRad="38100" dist="38100" dir="2700000" algn="tl">
                    <a:srgbClr val="000000">
                      <a:alpha val="43137"/>
                    </a:srgbClr>
                  </a:outerShdw>
                </a:effectLst>
                <a:latin typeface="+mn-lt"/>
                <a:ea typeface="楷体" panose="02010609060101010101" pitchFamily="49" charset="-122"/>
                <a:cs typeface="Times New Roman" panose="02020603050405020304" pitchFamily="18" charset="0"/>
                <a:sym typeface="Symbol" panose="05050102010706020507" pitchFamily="18" charset="2"/>
              </a:rPr>
              <a:t>1</a:t>
            </a:r>
            <a:r>
              <a:rPr lang="zh-CN" altLang="en-US" sz="2800" dirty="0">
                <a:solidFill>
                  <a:srgbClr val="000000"/>
                </a:solidFill>
                <a:effectLst>
                  <a:outerShdw blurRad="38100" dist="38100" dir="2700000" algn="tl">
                    <a:srgbClr val="000000">
                      <a:alpha val="43137"/>
                    </a:srgbClr>
                  </a:outerShdw>
                </a:effectLst>
                <a:latin typeface="+mn-lt"/>
                <a:ea typeface="楷体" panose="02010609060101010101" pitchFamily="49" charset="-122"/>
                <a:cs typeface="Times New Roman" panose="02020603050405020304" pitchFamily="18" charset="0"/>
                <a:sym typeface="Symbol" panose="05050102010706020507" pitchFamily="18" charset="2"/>
              </a:rPr>
              <a:t>年后</a:t>
            </a:r>
            <a:r>
              <a:rPr lang="zh-CN" altLang="en-US" sz="2800" dirty="0">
                <a:solidFill>
                  <a:srgbClr val="000000"/>
                </a:solidFill>
                <a:effectLst>
                  <a:outerShdw blurRad="38100" dist="38100" dir="2700000" algn="tl">
                    <a:srgbClr val="000000">
                      <a:alpha val="43137"/>
                    </a:srgbClr>
                  </a:outerShdw>
                </a:effectLst>
                <a:latin typeface="+mn-lt"/>
                <a:ea typeface="楷体" panose="02010609060101010101" pitchFamily="49" charset="-122"/>
                <a:sym typeface="Symbol" panose="05050102010706020507" pitchFamily="18" charset="2"/>
              </a:rPr>
              <a:t>投资组合的价值为：                       ，并且</a:t>
            </a:r>
          </a:p>
          <a:p>
            <a:pPr lvl="1" fontAlgn="base">
              <a:spcAft>
                <a:spcPct val="0"/>
              </a:spcAft>
            </a:pPr>
            <a:r>
              <a:rPr lang="zh-CN" altLang="en-US" sz="2800" dirty="0">
                <a:solidFill>
                  <a:srgbClr val="000000"/>
                </a:solidFill>
                <a:effectLst>
                  <a:outerShdw blurRad="38100" dist="38100" dir="2700000" algn="tl">
                    <a:srgbClr val="000000">
                      <a:alpha val="43137"/>
                    </a:srgbClr>
                  </a:outerShdw>
                </a:effectLst>
                <a:latin typeface="+mn-lt"/>
                <a:ea typeface="楷体" panose="02010609060101010101" pitchFamily="49" charset="-122"/>
                <a:sym typeface="Symbol" panose="05050102010706020507" pitchFamily="18" charset="2"/>
              </a:rPr>
              <a:t>   为</a:t>
            </a:r>
            <a:r>
              <a:rPr lang="en-US" altLang="zh-CN" sz="2800" dirty="0">
                <a:solidFill>
                  <a:srgbClr val="000000"/>
                </a:solidFill>
                <a:effectLst>
                  <a:outerShdw blurRad="38100" dist="38100" dir="2700000" algn="tl">
                    <a:srgbClr val="000000">
                      <a:alpha val="43137"/>
                    </a:srgbClr>
                  </a:outerShdw>
                </a:effectLst>
                <a:latin typeface="+mn-lt"/>
                <a:ea typeface="楷体" panose="02010609060101010101" pitchFamily="49" charset="-122"/>
                <a:sym typeface="Symbol" panose="05050102010706020507" pitchFamily="18" charset="2"/>
              </a:rPr>
              <a:t>1</a:t>
            </a:r>
            <a:r>
              <a:rPr lang="zh-CN" altLang="en-US" sz="2800" dirty="0">
                <a:solidFill>
                  <a:srgbClr val="000000"/>
                </a:solidFill>
                <a:effectLst>
                  <a:outerShdw blurRad="38100" dist="38100" dir="2700000" algn="tl">
                    <a:srgbClr val="000000">
                      <a:alpha val="43137"/>
                    </a:srgbClr>
                  </a:outerShdw>
                </a:effectLst>
                <a:latin typeface="+mn-lt"/>
                <a:ea typeface="楷体" panose="02010609060101010101" pitchFamily="49" charset="-122"/>
                <a:sym typeface="Symbol" panose="05050102010706020507" pitchFamily="18" charset="2"/>
              </a:rPr>
              <a:t>年后投资组合在置信水平为</a:t>
            </a:r>
            <a:r>
              <a:rPr lang="en-US" altLang="zh-CN" sz="2800" i="1" dirty="0">
                <a:solidFill>
                  <a:srgbClr val="000000"/>
                </a:solidFill>
                <a:effectLst>
                  <a:outerShdw blurRad="38100" dist="38100" dir="2700000" algn="tl">
                    <a:srgbClr val="000000">
                      <a:alpha val="43137"/>
                    </a:srgbClr>
                  </a:outerShdw>
                </a:effectLst>
                <a:latin typeface="+mn-lt"/>
                <a:ea typeface="楷体" panose="02010609060101010101" pitchFamily="49" charset="-122"/>
                <a:sym typeface="Symbol" panose="05050102010706020507" pitchFamily="18" charset="2"/>
              </a:rPr>
              <a:t>c </a:t>
            </a:r>
            <a:r>
              <a:rPr lang="zh-CN" altLang="en-US" sz="2800" dirty="0">
                <a:solidFill>
                  <a:srgbClr val="000000"/>
                </a:solidFill>
                <a:effectLst>
                  <a:outerShdw blurRad="38100" dist="38100" dir="2700000" algn="tl">
                    <a:srgbClr val="000000">
                      <a:alpha val="43137"/>
                    </a:srgbClr>
                  </a:outerShdw>
                </a:effectLst>
                <a:latin typeface="+mn-lt"/>
                <a:ea typeface="楷体" panose="02010609060101010101" pitchFamily="49" charset="-122"/>
                <a:sym typeface="Symbol" panose="05050102010706020507" pitchFamily="18" charset="2"/>
              </a:rPr>
              <a:t>情况下的最小</a:t>
            </a:r>
            <a:r>
              <a:rPr lang="zh-CN" altLang="en-US" sz="2800" dirty="0" smtClean="0">
                <a:solidFill>
                  <a:srgbClr val="000000"/>
                </a:solidFill>
                <a:effectLst>
                  <a:outerShdw blurRad="38100" dist="38100" dir="2700000" algn="tl">
                    <a:srgbClr val="000000">
                      <a:alpha val="43137"/>
                    </a:srgbClr>
                  </a:outerShdw>
                </a:effectLst>
                <a:latin typeface="+mn-lt"/>
                <a:ea typeface="楷体" panose="02010609060101010101" pitchFamily="49" charset="-122"/>
                <a:sym typeface="Symbol" panose="05050102010706020507" pitchFamily="18" charset="2"/>
              </a:rPr>
              <a:t>价值</a:t>
            </a:r>
            <a:r>
              <a:rPr lang="en-US" altLang="zh-CN" sz="2800" dirty="0" smtClean="0">
                <a:solidFill>
                  <a:srgbClr val="000000"/>
                </a:solidFill>
                <a:effectLst>
                  <a:outerShdw blurRad="38100" dist="38100" dir="2700000" algn="tl">
                    <a:srgbClr val="000000">
                      <a:alpha val="43137"/>
                    </a:srgbClr>
                  </a:outerShdw>
                </a:effectLst>
                <a:latin typeface="+mn-lt"/>
                <a:ea typeface="楷体" panose="02010609060101010101" pitchFamily="49" charset="-122"/>
                <a:sym typeface="Symbol" panose="05050102010706020507" pitchFamily="18" charset="2"/>
              </a:rPr>
              <a:t>, </a:t>
            </a:r>
            <a:r>
              <a:rPr lang="zh-CN" altLang="en-US" sz="2800" dirty="0" smtClean="0">
                <a:solidFill>
                  <a:srgbClr val="000000"/>
                </a:solidFill>
                <a:effectLst>
                  <a:outerShdw blurRad="38100" dist="38100" dir="2700000" algn="tl">
                    <a:srgbClr val="000000">
                      <a:alpha val="43137"/>
                    </a:srgbClr>
                  </a:outerShdw>
                </a:effectLst>
                <a:latin typeface="+mn-lt"/>
                <a:ea typeface="楷体" panose="02010609060101010101" pitchFamily="49" charset="-122"/>
                <a:sym typeface="Symbol" panose="05050102010706020507" pitchFamily="18" charset="2"/>
              </a:rPr>
              <a:t> 为置信水平</a:t>
            </a:r>
            <a:r>
              <a:rPr lang="zh-CN" altLang="en-US" sz="2800" dirty="0">
                <a:solidFill>
                  <a:srgbClr val="000000"/>
                </a:solidFill>
                <a:effectLst>
                  <a:outerShdw blurRad="38100" dist="38100" dir="2700000" algn="tl">
                    <a:srgbClr val="000000">
                      <a:alpha val="43137"/>
                    </a:srgbClr>
                  </a:outerShdw>
                </a:effectLst>
                <a:latin typeface="+mn-lt"/>
                <a:ea typeface="楷体" panose="02010609060101010101" pitchFamily="49" charset="-122"/>
                <a:sym typeface="Symbol" panose="05050102010706020507" pitchFamily="18" charset="2"/>
              </a:rPr>
              <a:t>上最小回报率，有</a:t>
            </a:r>
          </a:p>
        </p:txBody>
      </p:sp>
      <p:sp>
        <p:nvSpPr>
          <p:cNvPr id="1330178" name="Rectangle 2"/>
          <p:cNvSpPr>
            <a:spLocks noGrp="1" noChangeArrowheads="1"/>
          </p:cNvSpPr>
          <p:nvPr>
            <p:ph type="title"/>
          </p:nvPr>
        </p:nvSpPr>
        <p:spPr/>
        <p:txBody>
          <a:bodyPr/>
          <a:lstStyle/>
          <a:p>
            <a:r>
              <a:rPr lang="en-US" altLang="zh-CN" b="0"/>
              <a:t>VaR</a:t>
            </a:r>
            <a:endParaRPr lang="en-US" altLang="zh-CN"/>
          </a:p>
        </p:txBody>
      </p:sp>
      <p:sp>
        <p:nvSpPr>
          <p:cNvPr id="1330179" name="Rectangle 3"/>
          <p:cNvSpPr>
            <a:spLocks noChangeArrowheads="1"/>
          </p:cNvSpPr>
          <p:nvPr/>
        </p:nvSpPr>
        <p:spPr bwMode="auto">
          <a:xfrm>
            <a:off x="391888" y="1597026"/>
            <a:ext cx="11001829" cy="968375"/>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rgbClr val="00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274638" indent="-274638" algn="l">
              <a:spcBef>
                <a:spcPct val="20000"/>
              </a:spcBef>
              <a:buBlip>
                <a:blip r:embed="rId4"/>
              </a:buBlip>
              <a:defRPr kumimoji="1" sz="2400" b="1">
                <a:solidFill>
                  <a:schemeClr val="tx2"/>
                </a:solidFill>
                <a:latin typeface="Times New Roman" panose="02020603050405020304" pitchFamily="18" charset="0"/>
                <a:ea typeface="楷体_GB2312" pitchFamily="49" charset="-122"/>
              </a:defRPr>
            </a:lvl1pPr>
            <a:lvl2pPr marL="742950" indent="-285750" algn="l">
              <a:spcBef>
                <a:spcPct val="20000"/>
              </a:spcBef>
              <a:buClr>
                <a:srgbClr val="CC9900"/>
              </a:buClr>
              <a:buSzPct val="75000"/>
              <a:buFont typeface="Wingdings" panose="05000000000000000000" pitchFamily="2" charset="2"/>
              <a:buChar char="Ø"/>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marL="1147763" indent="-228600" algn="l">
              <a:spcBef>
                <a:spcPct val="20000"/>
              </a:spcBef>
              <a:buClr>
                <a:srgbClr val="FF0066"/>
              </a:buClr>
              <a:buFont typeface="Times New Roman" panose="02020603050405020304" pitchFamily="18" charset="0"/>
              <a:buChar char="—"/>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marL="1600200" indent="-228600" algn="l">
              <a:spcBef>
                <a:spcPct val="20000"/>
              </a:spcBef>
              <a:buChar cha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marL="2057400" indent="-228600" algn="l">
              <a:spcBef>
                <a:spcPct val="20000"/>
              </a:spcBef>
              <a:buClr>
                <a:schemeClr val="tx2"/>
              </a:buClr>
              <a:buChar cha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marL="2514600" indent="-228600" fontAlgn="base">
              <a:spcBef>
                <a:spcPct val="20000"/>
              </a:spcBef>
              <a:spcAft>
                <a:spcPct val="0"/>
              </a:spcAft>
              <a:buClr>
                <a:schemeClr val="tx2"/>
              </a:buClr>
              <a:buChar cha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marL="2971800" indent="-228600" fontAlgn="base">
              <a:spcBef>
                <a:spcPct val="20000"/>
              </a:spcBef>
              <a:spcAft>
                <a:spcPct val="0"/>
              </a:spcAft>
              <a:buClr>
                <a:schemeClr val="tx2"/>
              </a:buClr>
              <a:buChar cha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marL="3429000" indent="-228600" fontAlgn="base">
              <a:spcBef>
                <a:spcPct val="20000"/>
              </a:spcBef>
              <a:spcAft>
                <a:spcPct val="0"/>
              </a:spcAft>
              <a:buClr>
                <a:schemeClr val="tx2"/>
              </a:buClr>
              <a:buChar cha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marL="3886200" indent="-228600" fontAlgn="base">
              <a:spcBef>
                <a:spcPct val="20000"/>
              </a:spcBef>
              <a:spcAft>
                <a:spcPct val="0"/>
              </a:spcAft>
              <a:buClr>
                <a:schemeClr val="tx2"/>
              </a:buClr>
              <a:buChar cha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fontAlgn="base">
              <a:spcAft>
                <a:spcPct val="0"/>
              </a:spcAft>
            </a:pPr>
            <a:r>
              <a:rPr lang="en-US" altLang="zh-CN" sz="2800" i="1" dirty="0" err="1">
                <a:solidFill>
                  <a:srgbClr val="000000"/>
                </a:solidFill>
                <a:effectLst>
                  <a:outerShdw blurRad="38100" dist="38100" dir="2700000" algn="tl">
                    <a:srgbClr val="000000">
                      <a:alpha val="43137"/>
                    </a:srgbClr>
                  </a:outerShdw>
                </a:effectLst>
                <a:latin typeface="+mn-lt"/>
                <a:ea typeface="楷体" panose="02010609060101010101" pitchFamily="49" charset="-122"/>
                <a:sym typeface="Symbol" panose="05050102010706020507" pitchFamily="18" charset="2"/>
              </a:rPr>
              <a:t>VaR</a:t>
            </a:r>
            <a:r>
              <a:rPr lang="en-US" altLang="zh-CN" sz="2800" dirty="0">
                <a:solidFill>
                  <a:srgbClr val="000000"/>
                </a:solidFill>
                <a:effectLst>
                  <a:outerShdw blurRad="38100" dist="38100" dir="2700000" algn="tl">
                    <a:srgbClr val="000000">
                      <a:alpha val="43137"/>
                    </a:srgbClr>
                  </a:outerShdw>
                </a:effectLst>
                <a:latin typeface="+mn-lt"/>
                <a:ea typeface="楷体" panose="02010609060101010101" pitchFamily="49" charset="-122"/>
                <a:sym typeface="Symbol" panose="05050102010706020507" pitchFamily="18" charset="2"/>
              </a:rPr>
              <a:t>: </a:t>
            </a:r>
            <a:r>
              <a:rPr lang="zh-CN" altLang="en-US" sz="2800" dirty="0">
                <a:solidFill>
                  <a:srgbClr val="000000"/>
                </a:solidFill>
                <a:effectLst>
                  <a:outerShdw blurRad="38100" dist="38100" dir="2700000" algn="tl">
                    <a:srgbClr val="000000">
                      <a:alpha val="43137"/>
                    </a:srgbClr>
                  </a:outerShdw>
                </a:effectLst>
                <a:latin typeface="+mn-lt"/>
                <a:ea typeface="楷体" panose="02010609060101010101" pitchFamily="49" charset="-122"/>
                <a:sym typeface="Symbol" panose="05050102010706020507" pitchFamily="18" charset="2"/>
              </a:rPr>
              <a:t>在正常市场条件下和一定的置信水平上，测算出给定时间内预期发生最坏情况的</a:t>
            </a:r>
            <a:r>
              <a:rPr lang="zh-CN" altLang="en-US" sz="2800" dirty="0" smtClean="0">
                <a:solidFill>
                  <a:srgbClr val="000000"/>
                </a:solidFill>
                <a:effectLst>
                  <a:outerShdw blurRad="38100" dist="38100" dir="2700000" algn="tl">
                    <a:srgbClr val="000000">
                      <a:alpha val="43137"/>
                    </a:srgbClr>
                  </a:outerShdw>
                </a:effectLst>
                <a:latin typeface="+mn-lt"/>
                <a:ea typeface="楷体" panose="02010609060101010101" pitchFamily="49" charset="-122"/>
                <a:sym typeface="Symbol" panose="05050102010706020507" pitchFamily="18" charset="2"/>
              </a:rPr>
              <a:t>损失</a:t>
            </a:r>
            <a:endParaRPr lang="zh-CN" altLang="en-US" sz="2800" dirty="0">
              <a:solidFill>
                <a:srgbClr val="000000"/>
              </a:solidFill>
              <a:effectLst>
                <a:outerShdw blurRad="38100" dist="38100" dir="2700000" algn="tl">
                  <a:srgbClr val="000000">
                    <a:alpha val="43137"/>
                  </a:srgbClr>
                </a:outerShdw>
              </a:effectLst>
              <a:latin typeface="+mn-lt"/>
              <a:ea typeface="楷体" panose="02010609060101010101" pitchFamily="49" charset="-122"/>
              <a:sym typeface="Symbol" panose="05050102010706020507" pitchFamily="18" charset="2"/>
            </a:endParaRPr>
          </a:p>
        </p:txBody>
      </p:sp>
      <p:graphicFrame>
        <p:nvGraphicFramePr>
          <p:cNvPr id="1330182" name="Object 6"/>
          <p:cNvGraphicFramePr>
            <a:graphicFrameLocks noChangeAspect="1"/>
          </p:cNvGraphicFramePr>
          <p:nvPr>
            <p:extLst>
              <p:ext uri="{D42A27DB-BD31-4B8C-83A1-F6EECF244321}">
                <p14:modId xmlns:p14="http://schemas.microsoft.com/office/powerpoint/2010/main" val="517971343"/>
              </p:ext>
            </p:extLst>
          </p:nvPr>
        </p:nvGraphicFramePr>
        <p:xfrm>
          <a:off x="5377698" y="4105625"/>
          <a:ext cx="1821392" cy="508558"/>
        </p:xfrm>
        <a:graphic>
          <a:graphicData uri="http://schemas.openxmlformats.org/presentationml/2006/ole">
            <mc:AlternateContent xmlns:mc="http://schemas.openxmlformats.org/markup-compatibility/2006">
              <mc:Choice xmlns:v="urn:schemas-microsoft-com:vml" Requires="v">
                <p:oleObj spid="_x0000_s20769" name="Equation" r:id="rId5" imgW="863280" imgH="241200" progId="Equation.DSMT4">
                  <p:embed/>
                </p:oleObj>
              </mc:Choice>
              <mc:Fallback>
                <p:oleObj name="Equation" r:id="rId5" imgW="863280" imgH="241200" progId="Equation.DSMT4">
                  <p:embed/>
                  <p:pic>
                    <p:nvPicPr>
                      <p:cNvPr id="1330182"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77698" y="4105625"/>
                        <a:ext cx="1821392" cy="508558"/>
                      </a:xfrm>
                      <a:prstGeom prst="rect">
                        <a:avLst/>
                      </a:prstGeom>
                      <a:noFill/>
                      <a:ln>
                        <a:noFill/>
                      </a:ln>
                      <a:effectLst/>
                    </p:spPr>
                  </p:pic>
                </p:oleObj>
              </mc:Fallback>
            </mc:AlternateContent>
          </a:graphicData>
        </a:graphic>
      </p:graphicFrame>
      <p:graphicFrame>
        <p:nvGraphicFramePr>
          <p:cNvPr id="1330183" name="Object 7"/>
          <p:cNvGraphicFramePr>
            <a:graphicFrameLocks noChangeAspect="1"/>
          </p:cNvGraphicFramePr>
          <p:nvPr>
            <p:extLst>
              <p:ext uri="{D42A27DB-BD31-4B8C-83A1-F6EECF244321}">
                <p14:modId xmlns:p14="http://schemas.microsoft.com/office/powerpoint/2010/main" val="952874875"/>
              </p:ext>
            </p:extLst>
          </p:nvPr>
        </p:nvGraphicFramePr>
        <p:xfrm>
          <a:off x="8550731" y="4012791"/>
          <a:ext cx="3317525" cy="528821"/>
        </p:xfrm>
        <a:graphic>
          <a:graphicData uri="http://schemas.openxmlformats.org/presentationml/2006/ole">
            <mc:AlternateContent xmlns:mc="http://schemas.openxmlformats.org/markup-compatibility/2006">
              <mc:Choice xmlns:v="urn:schemas-microsoft-com:vml" Requires="v">
                <p:oleObj spid="_x0000_s20770" name="Equation" r:id="rId7" imgW="1434960" imgH="228600" progId="Equation.DSMT4">
                  <p:embed/>
                </p:oleObj>
              </mc:Choice>
              <mc:Fallback>
                <p:oleObj name="Equation" r:id="rId7" imgW="1434960" imgH="228600" progId="Equation.DSMT4">
                  <p:embed/>
                  <p:pic>
                    <p:nvPicPr>
                      <p:cNvPr id="1330183"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50731" y="4012791"/>
                        <a:ext cx="3317525" cy="528821"/>
                      </a:xfrm>
                      <a:prstGeom prst="rect">
                        <a:avLst/>
                      </a:prstGeom>
                      <a:noFill/>
                      <a:ln>
                        <a:noFill/>
                      </a:ln>
                      <a:effectLst/>
                    </p:spPr>
                  </p:pic>
                </p:oleObj>
              </mc:Fallback>
            </mc:AlternateContent>
          </a:graphicData>
        </a:graphic>
      </p:graphicFrame>
      <p:graphicFrame>
        <p:nvGraphicFramePr>
          <p:cNvPr id="1330184" name="Object 8"/>
          <p:cNvGraphicFramePr>
            <a:graphicFrameLocks noGrp="1" noChangeAspect="1"/>
          </p:cNvGraphicFramePr>
          <p:nvPr>
            <p:ph sz="quarter" idx="3"/>
            <p:extLst>
              <p:ext uri="{D42A27DB-BD31-4B8C-83A1-F6EECF244321}">
                <p14:modId xmlns:p14="http://schemas.microsoft.com/office/powerpoint/2010/main" val="1120155842"/>
              </p:ext>
            </p:extLst>
          </p:nvPr>
        </p:nvGraphicFramePr>
        <p:xfrm>
          <a:off x="9502327" y="4623254"/>
          <a:ext cx="215900" cy="355600"/>
        </p:xfrm>
        <a:graphic>
          <a:graphicData uri="http://schemas.openxmlformats.org/presentationml/2006/ole">
            <mc:AlternateContent xmlns:mc="http://schemas.openxmlformats.org/markup-compatibility/2006">
              <mc:Choice xmlns:v="urn:schemas-microsoft-com:vml" Requires="v">
                <p:oleObj spid="_x0000_s20771" name="Equation" r:id="rId9" imgW="114120" imgH="164880" progId="Equation.DSMT4">
                  <p:embed/>
                </p:oleObj>
              </mc:Choice>
              <mc:Fallback>
                <p:oleObj name="Equation" r:id="rId9" imgW="114120" imgH="164880" progId="Equation.DSMT4">
                  <p:embed/>
                  <p:pic>
                    <p:nvPicPr>
                      <p:cNvPr id="1330184"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02327" y="4623254"/>
                        <a:ext cx="215900" cy="355600"/>
                      </a:xfrm>
                      <a:prstGeom prst="rect">
                        <a:avLst/>
                      </a:prstGeom>
                      <a:noFill/>
                      <a:ln>
                        <a:noFill/>
                      </a:ln>
                      <a:effectLst/>
                      <a:extLst/>
                    </p:spPr>
                  </p:pic>
                </p:oleObj>
              </mc:Fallback>
            </mc:AlternateContent>
          </a:graphicData>
        </a:graphic>
      </p:graphicFrame>
      <p:graphicFrame>
        <p:nvGraphicFramePr>
          <p:cNvPr id="1330185" name="Object 9"/>
          <p:cNvGraphicFramePr>
            <a:graphicFrameLocks noChangeAspect="1"/>
          </p:cNvGraphicFramePr>
          <p:nvPr>
            <p:extLst>
              <p:ext uri="{D42A27DB-BD31-4B8C-83A1-F6EECF244321}">
                <p14:modId xmlns:p14="http://schemas.microsoft.com/office/powerpoint/2010/main" val="3394255642"/>
              </p:ext>
            </p:extLst>
          </p:nvPr>
        </p:nvGraphicFramePr>
        <p:xfrm>
          <a:off x="4180669" y="5001986"/>
          <a:ext cx="1610535" cy="472329"/>
        </p:xfrm>
        <a:graphic>
          <a:graphicData uri="http://schemas.openxmlformats.org/presentationml/2006/ole">
            <mc:AlternateContent xmlns:mc="http://schemas.openxmlformats.org/markup-compatibility/2006">
              <mc:Choice xmlns:v="urn:schemas-microsoft-com:vml" Requires="v">
                <p:oleObj spid="_x0000_s20772" name="Equation" r:id="rId11" imgW="863280" imgH="253800" progId="Equation.DSMT4">
                  <p:embed/>
                </p:oleObj>
              </mc:Choice>
              <mc:Fallback>
                <p:oleObj name="Equation" r:id="rId11" imgW="863280" imgH="253800" progId="Equation.DSMT4">
                  <p:embed/>
                  <p:pic>
                    <p:nvPicPr>
                      <p:cNvPr id="1330185"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80669" y="5001986"/>
                        <a:ext cx="1610535" cy="472329"/>
                      </a:xfrm>
                      <a:prstGeom prst="rect">
                        <a:avLst/>
                      </a:prstGeom>
                      <a:noFill/>
                      <a:ln>
                        <a:noFill/>
                      </a:ln>
                      <a:effectLst/>
                    </p:spPr>
                  </p:pic>
                </p:oleObj>
              </mc:Fallback>
            </mc:AlternateContent>
          </a:graphicData>
        </a:graphic>
      </p:graphicFrame>
      <p:graphicFrame>
        <p:nvGraphicFramePr>
          <p:cNvPr id="1330186" name="Object 10"/>
          <p:cNvGraphicFramePr>
            <a:graphicFrameLocks noChangeAspect="1"/>
          </p:cNvGraphicFramePr>
          <p:nvPr>
            <p:extLst>
              <p:ext uri="{D42A27DB-BD31-4B8C-83A1-F6EECF244321}">
                <p14:modId xmlns:p14="http://schemas.microsoft.com/office/powerpoint/2010/main" val="2826778759"/>
              </p:ext>
            </p:extLst>
          </p:nvPr>
        </p:nvGraphicFramePr>
        <p:xfrm>
          <a:off x="2445888" y="3683000"/>
          <a:ext cx="230187" cy="279400"/>
        </p:xfrm>
        <a:graphic>
          <a:graphicData uri="http://schemas.openxmlformats.org/presentationml/2006/ole">
            <mc:AlternateContent xmlns:mc="http://schemas.openxmlformats.org/markup-compatibility/2006">
              <mc:Choice xmlns:v="urn:schemas-microsoft-com:vml" Requires="v">
                <p:oleObj spid="_x0000_s20773" name="Equation" r:id="rId13" imgW="177480" imgH="215640" progId="Equation.DSMT4">
                  <p:embed/>
                </p:oleObj>
              </mc:Choice>
              <mc:Fallback>
                <p:oleObj name="Equation" r:id="rId13" imgW="177480" imgH="215640" progId="Equation.DSMT4">
                  <p:embed/>
                  <p:pic>
                    <p:nvPicPr>
                      <p:cNvPr id="1330186"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45888" y="3683000"/>
                        <a:ext cx="230187" cy="2794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8"/>
          <p:cNvGraphicFramePr>
            <a:graphicFrameLocks noGrp="1" noChangeAspect="1"/>
          </p:cNvGraphicFramePr>
          <p:nvPr>
            <p:ph sz="quarter" idx="3"/>
            <p:extLst>
              <p:ext uri="{D42A27DB-BD31-4B8C-83A1-F6EECF244321}">
                <p14:modId xmlns:p14="http://schemas.microsoft.com/office/powerpoint/2010/main" val="624407010"/>
              </p:ext>
            </p:extLst>
          </p:nvPr>
        </p:nvGraphicFramePr>
        <p:xfrm>
          <a:off x="1222375" y="4648199"/>
          <a:ext cx="345168" cy="418771"/>
        </p:xfrm>
        <a:graphic>
          <a:graphicData uri="http://schemas.openxmlformats.org/presentationml/2006/ole">
            <mc:AlternateContent xmlns:mc="http://schemas.openxmlformats.org/markup-compatibility/2006">
              <mc:Choice xmlns:v="urn:schemas-microsoft-com:vml" Requires="v">
                <p:oleObj spid="_x0000_s20774" name="Equation" r:id="rId15" imgW="177480" imgH="215640" progId="Equation.DSMT4">
                  <p:embed/>
                </p:oleObj>
              </mc:Choice>
              <mc:Fallback>
                <p:oleObj name="Equation" r:id="rId15" imgW="177480" imgH="215640" progId="Equation.DSMT4">
                  <p:embed/>
                  <p:pic>
                    <p:nvPicPr>
                      <p:cNvPr id="1330184" name="Object 8"/>
                      <p:cNvPicPr>
                        <a:picLocks noChangeAspect="1" noChangeArrowheads="1"/>
                      </p:cNvPicPr>
                      <p:nvPr/>
                    </p:nvPicPr>
                    <p:blipFill>
                      <a:blip r:embed="rId16"/>
                      <a:srcRect/>
                      <a:stretch>
                        <a:fillRect/>
                      </a:stretch>
                    </p:blipFill>
                    <p:spPr bwMode="auto">
                      <a:xfrm>
                        <a:off x="1222375" y="4648199"/>
                        <a:ext cx="345168" cy="418771"/>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47119902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226" name="Rectangle 2"/>
          <p:cNvSpPr>
            <a:spLocks noGrp="1" noChangeArrowheads="1"/>
          </p:cNvSpPr>
          <p:nvPr>
            <p:ph type="title"/>
          </p:nvPr>
        </p:nvSpPr>
        <p:spPr/>
        <p:txBody>
          <a:bodyPr/>
          <a:lstStyle/>
          <a:p>
            <a:r>
              <a:rPr lang="en-US" altLang="zh-CN" b="0"/>
              <a:t>VaR</a:t>
            </a:r>
            <a:endParaRPr lang="zh-CN" altLang="en-US"/>
          </a:p>
        </p:txBody>
      </p:sp>
      <p:sp>
        <p:nvSpPr>
          <p:cNvPr id="1332227" name="Rectangle 3"/>
          <p:cNvSpPr>
            <a:spLocks noGrp="1" noChangeArrowheads="1"/>
          </p:cNvSpPr>
          <p:nvPr>
            <p:ph type="body" sz="half" idx="1"/>
          </p:nvPr>
        </p:nvSpPr>
        <p:spPr>
          <a:xfrm>
            <a:off x="711201" y="3052762"/>
            <a:ext cx="7754938" cy="487362"/>
          </a:xfrm>
        </p:spPr>
        <p:txBody>
          <a:bodyPr/>
          <a:lstStyle/>
          <a:p>
            <a:r>
              <a:rPr lang="zh-CN" altLang="en-US" dirty="0">
                <a:solidFill>
                  <a:schemeClr val="tx1"/>
                </a:solidFill>
                <a:effectLst>
                  <a:outerShdw blurRad="38100" dist="38100" dir="2700000" algn="tl">
                    <a:srgbClr val="000000">
                      <a:alpha val="43137"/>
                    </a:srgbClr>
                  </a:outerShdw>
                </a:effectLst>
                <a:sym typeface="Symbol" panose="05050102010706020507" pitchFamily="18" charset="2"/>
              </a:rPr>
              <a:t>绝对</a:t>
            </a:r>
            <a:r>
              <a:rPr lang="en-US" altLang="zh-CN" i="1" dirty="0" err="1">
                <a:solidFill>
                  <a:schemeClr val="tx1"/>
                </a:solidFill>
                <a:effectLst>
                  <a:outerShdw blurRad="38100" dist="38100" dir="2700000" algn="tl">
                    <a:srgbClr val="000000">
                      <a:alpha val="43137"/>
                    </a:srgbClr>
                  </a:outerShdw>
                </a:effectLst>
                <a:sym typeface="Symbol" panose="05050102010706020507" pitchFamily="18" charset="2"/>
              </a:rPr>
              <a:t>VaR</a:t>
            </a:r>
            <a:endParaRPr lang="zh-CN" altLang="en-US" i="1" dirty="0">
              <a:solidFill>
                <a:schemeClr val="tx1"/>
              </a:solidFill>
              <a:effectLst>
                <a:outerShdw blurRad="38100" dist="38100" dir="2700000" algn="tl">
                  <a:srgbClr val="000000">
                    <a:alpha val="43137"/>
                  </a:srgbClr>
                </a:outerShdw>
              </a:effectLst>
              <a:sym typeface="Symbol" panose="05050102010706020507" pitchFamily="18" charset="2"/>
            </a:endParaRPr>
          </a:p>
        </p:txBody>
      </p:sp>
      <p:graphicFrame>
        <p:nvGraphicFramePr>
          <p:cNvPr id="1332228" name="Object 4"/>
          <p:cNvGraphicFramePr>
            <a:graphicFrameLocks noChangeAspect="1"/>
          </p:cNvGraphicFramePr>
          <p:nvPr/>
        </p:nvGraphicFramePr>
        <p:xfrm>
          <a:off x="4414838" y="3521075"/>
          <a:ext cx="2735262" cy="509588"/>
        </p:xfrm>
        <a:graphic>
          <a:graphicData uri="http://schemas.openxmlformats.org/presentationml/2006/ole">
            <mc:AlternateContent xmlns:mc="http://schemas.openxmlformats.org/markup-compatibility/2006">
              <mc:Choice xmlns:v="urn:schemas-microsoft-com:vml" Requires="v">
                <p:oleObj spid="_x0000_s21730" name="Equation" r:id="rId3" imgW="1358640" imgH="253800" progId="Equation.DSMT4">
                  <p:embed/>
                </p:oleObj>
              </mc:Choice>
              <mc:Fallback>
                <p:oleObj name="Equation" r:id="rId3" imgW="1358640" imgH="253800" progId="Equation.DSMT4">
                  <p:embed/>
                  <p:pic>
                    <p:nvPicPr>
                      <p:cNvPr id="133222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4838" y="3521075"/>
                        <a:ext cx="2735262"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229" name="Object 5"/>
          <p:cNvGraphicFramePr>
            <a:graphicFrameLocks noChangeAspect="1"/>
          </p:cNvGraphicFramePr>
          <p:nvPr/>
        </p:nvGraphicFramePr>
        <p:xfrm>
          <a:off x="2751139" y="3975100"/>
          <a:ext cx="6111875" cy="782638"/>
        </p:xfrm>
        <a:graphic>
          <a:graphicData uri="http://schemas.openxmlformats.org/presentationml/2006/ole">
            <mc:AlternateContent xmlns:mc="http://schemas.openxmlformats.org/markup-compatibility/2006">
              <mc:Choice xmlns:v="urn:schemas-microsoft-com:vml" Requires="v">
                <p:oleObj spid="_x0000_s21731" name="Equation" r:id="rId5" imgW="2679480" imgH="342720" progId="Equation.DSMT4">
                  <p:embed/>
                </p:oleObj>
              </mc:Choice>
              <mc:Fallback>
                <p:oleObj name="Equation" r:id="rId5" imgW="2679480" imgH="342720" progId="Equation.DSMT4">
                  <p:embed/>
                  <p:pic>
                    <p:nvPicPr>
                      <p:cNvPr id="133222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1139" y="3975100"/>
                        <a:ext cx="6111875" cy="782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230" name="Rectangle 6"/>
          <p:cNvSpPr>
            <a:spLocks noChangeArrowheads="1"/>
          </p:cNvSpPr>
          <p:nvPr/>
        </p:nvSpPr>
        <p:spPr bwMode="auto">
          <a:xfrm>
            <a:off x="1992314" y="4900614"/>
            <a:ext cx="8135937" cy="504825"/>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274638" indent="-274638" algn="l">
              <a:spcBef>
                <a:spcPct val="20000"/>
              </a:spcBef>
              <a:buBlip>
                <a:blip r:embed="rId7"/>
              </a:buBlip>
              <a:defRPr kumimoji="1" sz="2400" b="1">
                <a:solidFill>
                  <a:schemeClr val="tx2"/>
                </a:solidFill>
                <a:latin typeface="Times New Roman" panose="02020603050405020304" pitchFamily="18" charset="0"/>
                <a:ea typeface="楷体_GB2312" pitchFamily="49" charset="-122"/>
              </a:defRPr>
            </a:lvl1pPr>
            <a:lvl2pPr marL="742950" indent="-285750" algn="l">
              <a:spcBef>
                <a:spcPct val="20000"/>
              </a:spcBef>
              <a:buClr>
                <a:srgbClr val="CC9900"/>
              </a:buClr>
              <a:buSzPct val="75000"/>
              <a:buFont typeface="Wingdings" panose="05000000000000000000" pitchFamily="2" charset="2"/>
              <a:buChar char="Ø"/>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marL="1147763" indent="-228600" algn="l">
              <a:spcBef>
                <a:spcPct val="20000"/>
              </a:spcBef>
              <a:buClr>
                <a:srgbClr val="FF0066"/>
              </a:buClr>
              <a:buFont typeface="Times New Roman" panose="02020603050405020304" pitchFamily="18" charset="0"/>
              <a:buChar char="—"/>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marL="1600200" indent="-228600" algn="l">
              <a:spcBef>
                <a:spcPct val="20000"/>
              </a:spcBef>
              <a:buChar cha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marL="2057400" indent="-228600" algn="l">
              <a:spcBef>
                <a:spcPct val="20000"/>
              </a:spcBef>
              <a:buClr>
                <a:schemeClr val="tx2"/>
              </a:buClr>
              <a:buChar cha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marL="2514600" indent="-228600" fontAlgn="base">
              <a:spcBef>
                <a:spcPct val="20000"/>
              </a:spcBef>
              <a:spcAft>
                <a:spcPct val="0"/>
              </a:spcAft>
              <a:buClr>
                <a:schemeClr val="tx2"/>
              </a:buClr>
              <a:buChar cha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marL="2971800" indent="-228600" fontAlgn="base">
              <a:spcBef>
                <a:spcPct val="20000"/>
              </a:spcBef>
              <a:spcAft>
                <a:spcPct val="0"/>
              </a:spcAft>
              <a:buClr>
                <a:schemeClr val="tx2"/>
              </a:buClr>
              <a:buChar cha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marL="3429000" indent="-228600" fontAlgn="base">
              <a:spcBef>
                <a:spcPct val="20000"/>
              </a:spcBef>
              <a:spcAft>
                <a:spcPct val="0"/>
              </a:spcAft>
              <a:buClr>
                <a:schemeClr val="tx2"/>
              </a:buClr>
              <a:buChar cha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marL="3886200" indent="-228600" fontAlgn="base">
              <a:spcBef>
                <a:spcPct val="20000"/>
              </a:spcBef>
              <a:spcAft>
                <a:spcPct val="0"/>
              </a:spcAft>
              <a:buClr>
                <a:schemeClr val="tx2"/>
              </a:buClr>
              <a:buChar cha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lvl="1" fontAlgn="base">
              <a:spcAft>
                <a:spcPct val="0"/>
              </a:spcAft>
            </a:pPr>
            <a:r>
              <a:rPr lang="zh-CN" altLang="en-US">
                <a:solidFill>
                  <a:srgbClr val="000000"/>
                </a:solidFill>
                <a:sym typeface="Symbol" panose="05050102010706020507" pitchFamily="18" charset="2"/>
              </a:rPr>
              <a:t>其中，</a:t>
            </a:r>
            <a:r>
              <a:rPr lang="en-US" altLang="zh-CN">
                <a:solidFill>
                  <a:srgbClr val="000000"/>
                </a:solidFill>
                <a:sym typeface="Symbol" panose="05050102010706020507" pitchFamily="18" charset="2"/>
              </a:rPr>
              <a:t>1 - </a:t>
            </a:r>
            <a:r>
              <a:rPr lang="en-US" altLang="zh-CN" i="1">
                <a:solidFill>
                  <a:srgbClr val="000000"/>
                </a:solidFill>
                <a:sym typeface="Symbol" panose="05050102010706020507" pitchFamily="18" charset="2"/>
              </a:rPr>
              <a:t>c</a:t>
            </a:r>
            <a:r>
              <a:rPr lang="zh-CN" altLang="en-US">
                <a:solidFill>
                  <a:srgbClr val="000000"/>
                </a:solidFill>
                <a:sym typeface="Symbol" panose="05050102010706020507" pitchFamily="18" charset="2"/>
              </a:rPr>
              <a:t>表示投资组合的价值未来小于</a:t>
            </a:r>
            <a:r>
              <a:rPr lang="zh-CN" altLang="en-US">
                <a:solidFill>
                  <a:srgbClr val="000000"/>
                </a:solidFill>
                <a:cs typeface="Times New Roman" panose="02020603050405020304" pitchFamily="18" charset="0"/>
                <a:sym typeface="Symbol" panose="05050102010706020507" pitchFamily="18" charset="2"/>
              </a:rPr>
              <a:t>     </a:t>
            </a:r>
            <a:r>
              <a:rPr lang="zh-CN" altLang="en-US">
                <a:solidFill>
                  <a:srgbClr val="000000"/>
                </a:solidFill>
                <a:sym typeface="Symbol" panose="05050102010706020507" pitchFamily="18" charset="2"/>
              </a:rPr>
              <a:t>的概率。</a:t>
            </a:r>
          </a:p>
        </p:txBody>
      </p:sp>
      <p:graphicFrame>
        <p:nvGraphicFramePr>
          <p:cNvPr id="1332231" name="Object 7"/>
          <p:cNvGraphicFramePr>
            <a:graphicFrameLocks noGrp="1" noChangeAspect="1"/>
          </p:cNvGraphicFramePr>
          <p:nvPr>
            <p:ph sz="half" idx="2"/>
          </p:nvPr>
        </p:nvGraphicFramePr>
        <p:xfrm>
          <a:off x="7426325" y="4924426"/>
          <a:ext cx="217488" cy="303213"/>
        </p:xfrm>
        <a:graphic>
          <a:graphicData uri="http://schemas.openxmlformats.org/presentationml/2006/ole">
            <mc:AlternateContent xmlns:mc="http://schemas.openxmlformats.org/markup-compatibility/2006">
              <mc:Choice xmlns:v="urn:schemas-microsoft-com:vml" Requires="v">
                <p:oleObj spid="_x0000_s21732" name="Equation" r:id="rId8" imgW="177480" imgH="215640" progId="Equation.DSMT4">
                  <p:embed/>
                </p:oleObj>
              </mc:Choice>
              <mc:Fallback>
                <p:oleObj name="Equation" r:id="rId8" imgW="177480" imgH="215640" progId="Equation.DSMT4">
                  <p:embed/>
                  <p:pic>
                    <p:nvPicPr>
                      <p:cNvPr id="1332231"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26325" y="4924426"/>
                        <a:ext cx="217488" cy="30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2232" name="Rectangle 8"/>
          <p:cNvSpPr>
            <a:spLocks noChangeArrowheads="1"/>
          </p:cNvSpPr>
          <p:nvPr/>
        </p:nvSpPr>
        <p:spPr bwMode="auto">
          <a:xfrm>
            <a:off x="711201" y="1597819"/>
            <a:ext cx="8151813" cy="4333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rgbClr val="00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274638" indent="-274638" algn="l">
              <a:spcBef>
                <a:spcPct val="20000"/>
              </a:spcBef>
              <a:buBlip>
                <a:blip r:embed="rId7"/>
              </a:buBlip>
              <a:defRPr kumimoji="1" sz="2400" b="1">
                <a:solidFill>
                  <a:schemeClr val="tx2"/>
                </a:solidFill>
                <a:latin typeface="Times New Roman" panose="02020603050405020304" pitchFamily="18" charset="0"/>
                <a:ea typeface="楷体_GB2312" pitchFamily="49" charset="-122"/>
              </a:defRPr>
            </a:lvl1pPr>
            <a:lvl2pPr marL="742950" indent="-285750" algn="l">
              <a:spcBef>
                <a:spcPct val="20000"/>
              </a:spcBef>
              <a:buClr>
                <a:srgbClr val="CC9900"/>
              </a:buClr>
              <a:buSzPct val="75000"/>
              <a:buFont typeface="Wingdings" panose="05000000000000000000" pitchFamily="2" charset="2"/>
              <a:buChar char="Ø"/>
              <a:defRPr kumimoji="1" sz="20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marL="1147763" indent="-228600" algn="l">
              <a:spcBef>
                <a:spcPct val="20000"/>
              </a:spcBef>
              <a:buClr>
                <a:srgbClr val="FF0066"/>
              </a:buClr>
              <a:buFont typeface="Times New Roman" panose="02020603050405020304" pitchFamily="18" charset="0"/>
              <a:buChar char="—"/>
              <a:defRPr kumimoji="1"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marL="1600200" indent="-228600" algn="l">
              <a:spcBef>
                <a:spcPct val="20000"/>
              </a:spcBef>
              <a:buChar cha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marL="2057400" indent="-228600" algn="l">
              <a:spcBef>
                <a:spcPct val="20000"/>
              </a:spcBef>
              <a:buClr>
                <a:schemeClr val="tx2"/>
              </a:buClr>
              <a:buChar cha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marL="2514600" indent="-228600" fontAlgn="base">
              <a:spcBef>
                <a:spcPct val="20000"/>
              </a:spcBef>
              <a:spcAft>
                <a:spcPct val="0"/>
              </a:spcAft>
              <a:buClr>
                <a:schemeClr val="tx2"/>
              </a:buClr>
              <a:buChar cha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marL="2971800" indent="-228600" fontAlgn="base">
              <a:spcBef>
                <a:spcPct val="20000"/>
              </a:spcBef>
              <a:spcAft>
                <a:spcPct val="0"/>
              </a:spcAft>
              <a:buClr>
                <a:schemeClr val="tx2"/>
              </a:buClr>
              <a:buChar cha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marL="3429000" indent="-228600" fontAlgn="base">
              <a:spcBef>
                <a:spcPct val="20000"/>
              </a:spcBef>
              <a:spcAft>
                <a:spcPct val="0"/>
              </a:spcAft>
              <a:buClr>
                <a:schemeClr val="tx2"/>
              </a:buClr>
              <a:buChar cha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marL="3886200" indent="-228600" fontAlgn="base">
              <a:spcBef>
                <a:spcPct val="20000"/>
              </a:spcBef>
              <a:spcAft>
                <a:spcPct val="0"/>
              </a:spcAft>
              <a:buClr>
                <a:schemeClr val="tx2"/>
              </a:buClr>
              <a:buChar char="–"/>
              <a:defRPr kumimoji="1"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fontAlgn="base">
              <a:spcAft>
                <a:spcPct val="0"/>
              </a:spcAft>
            </a:pPr>
            <a:r>
              <a:rPr lang="zh-CN" altLang="en-US" sz="2800" dirty="0">
                <a:solidFill>
                  <a:srgbClr val="000000"/>
                </a:solidFill>
                <a:effectLst>
                  <a:outerShdw blurRad="38100" dist="38100" dir="2700000" algn="tl">
                    <a:srgbClr val="000000">
                      <a:alpha val="43137"/>
                    </a:srgbClr>
                  </a:outerShdw>
                </a:effectLst>
                <a:sym typeface="Symbol" panose="05050102010706020507" pitchFamily="18" charset="2"/>
              </a:rPr>
              <a:t>相对</a:t>
            </a:r>
            <a:r>
              <a:rPr lang="en-US" altLang="zh-CN" sz="2800" i="1" dirty="0" err="1">
                <a:solidFill>
                  <a:srgbClr val="000000"/>
                </a:solidFill>
                <a:effectLst>
                  <a:outerShdw blurRad="38100" dist="38100" dir="2700000" algn="tl">
                    <a:srgbClr val="000000">
                      <a:alpha val="43137"/>
                    </a:srgbClr>
                  </a:outerShdw>
                </a:effectLst>
                <a:sym typeface="Symbol" panose="05050102010706020507" pitchFamily="18" charset="2"/>
              </a:rPr>
              <a:t>VaR</a:t>
            </a:r>
            <a:endParaRPr lang="zh-CN" altLang="en-US" sz="2800" dirty="0">
              <a:solidFill>
                <a:srgbClr val="000000"/>
              </a:solidFill>
              <a:effectLst>
                <a:outerShdw blurRad="38100" dist="38100" dir="2700000" algn="tl">
                  <a:srgbClr val="000000">
                    <a:alpha val="43137"/>
                  </a:srgbClr>
                </a:outerShdw>
              </a:effectLst>
              <a:sym typeface="Symbol" panose="05050102010706020507" pitchFamily="18" charset="2"/>
            </a:endParaRPr>
          </a:p>
        </p:txBody>
      </p:sp>
      <p:graphicFrame>
        <p:nvGraphicFramePr>
          <p:cNvPr id="1332233" name="Object 9"/>
          <p:cNvGraphicFramePr>
            <a:graphicFrameLocks noChangeAspect="1"/>
          </p:cNvGraphicFramePr>
          <p:nvPr/>
        </p:nvGraphicFramePr>
        <p:xfrm>
          <a:off x="3070225" y="2286000"/>
          <a:ext cx="6338888" cy="509588"/>
        </p:xfrm>
        <a:graphic>
          <a:graphicData uri="http://schemas.openxmlformats.org/presentationml/2006/ole">
            <mc:AlternateContent xmlns:mc="http://schemas.openxmlformats.org/markup-compatibility/2006">
              <mc:Choice xmlns:v="urn:schemas-microsoft-com:vml" Requires="v">
                <p:oleObj spid="_x0000_s21733" name="Equation" r:id="rId10" imgW="3314520" imgH="266400" progId="Equation.DSMT4">
                  <p:embed/>
                </p:oleObj>
              </mc:Choice>
              <mc:Fallback>
                <p:oleObj name="Equation" r:id="rId10" imgW="3314520" imgH="266400" progId="Equation.DSMT4">
                  <p:embed/>
                  <p:pic>
                    <p:nvPicPr>
                      <p:cNvPr id="1332233"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70225" y="2286000"/>
                        <a:ext cx="6338888"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9596606"/>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3250" name="Rectangle 2"/>
          <p:cNvSpPr>
            <a:spLocks noGrp="1" noChangeArrowheads="1"/>
          </p:cNvSpPr>
          <p:nvPr>
            <p:ph type="title"/>
          </p:nvPr>
        </p:nvSpPr>
        <p:spPr/>
        <p:txBody>
          <a:bodyPr/>
          <a:lstStyle/>
          <a:p>
            <a:r>
              <a:rPr lang="en-US" altLang="zh-CN" b="0"/>
              <a:t>VaR</a:t>
            </a:r>
            <a:endParaRPr lang="zh-CN" altLang="en-US"/>
          </a:p>
        </p:txBody>
      </p:sp>
      <p:sp>
        <p:nvSpPr>
          <p:cNvPr id="1333251" name="Rectangle 3"/>
          <p:cNvSpPr>
            <a:spLocks noGrp="1" noChangeArrowheads="1"/>
          </p:cNvSpPr>
          <p:nvPr>
            <p:ph type="body" idx="1"/>
          </p:nvPr>
        </p:nvSpPr>
        <p:spPr>
          <a:xfrm>
            <a:off x="2208214" y="3141664"/>
            <a:ext cx="2128837" cy="396875"/>
          </a:xfrm>
        </p:spPr>
        <p:txBody>
          <a:bodyPr/>
          <a:lstStyle/>
          <a:p>
            <a:pPr>
              <a:lnSpc>
                <a:spcPct val="80000"/>
              </a:lnSpc>
              <a:buFontTx/>
              <a:buNone/>
            </a:pPr>
            <a:r>
              <a:rPr lang="el-GR" altLang="zh-CN" sz="2000" b="0">
                <a:solidFill>
                  <a:schemeClr val="tx1"/>
                </a:solidFill>
                <a:cs typeface="Times New Roman" panose="02020603050405020304" pitchFamily="18" charset="0"/>
              </a:rPr>
              <a:t>Δ</a:t>
            </a:r>
            <a:r>
              <a:rPr lang="en-US" altLang="zh-CN" sz="2000" b="0" i="1">
                <a:solidFill>
                  <a:schemeClr val="tx1"/>
                </a:solidFill>
                <a:cs typeface="Times New Roman" panose="02020603050405020304" pitchFamily="18" charset="0"/>
              </a:rPr>
              <a:t>t</a:t>
            </a:r>
            <a:r>
              <a:rPr lang="en-US" altLang="zh-CN" sz="2000" b="0">
                <a:solidFill>
                  <a:schemeClr val="tx1"/>
                </a:solidFill>
                <a:cs typeface="Times New Roman" panose="02020603050405020304" pitchFamily="18" charset="0"/>
              </a:rPr>
              <a:t> </a:t>
            </a:r>
            <a:r>
              <a:rPr lang="zh-CN" altLang="en-US" sz="2000" b="0">
                <a:solidFill>
                  <a:schemeClr val="tx1"/>
                </a:solidFill>
                <a:cs typeface="Times New Roman" panose="02020603050405020304" pitchFamily="18" charset="0"/>
              </a:rPr>
              <a:t>时间后</a:t>
            </a:r>
            <a:endParaRPr lang="zh-CN" altLang="el-GR" sz="2000" b="0">
              <a:solidFill>
                <a:schemeClr val="tx1"/>
              </a:solidFill>
              <a:cs typeface="Times New Roman" panose="02020603050405020304" pitchFamily="18" charset="0"/>
            </a:endParaRPr>
          </a:p>
        </p:txBody>
      </p:sp>
      <p:graphicFrame>
        <p:nvGraphicFramePr>
          <p:cNvPr id="1333252" name="Object 4"/>
          <p:cNvGraphicFramePr>
            <a:graphicFrameLocks noChangeAspect="1"/>
          </p:cNvGraphicFramePr>
          <p:nvPr/>
        </p:nvGraphicFramePr>
        <p:xfrm>
          <a:off x="3865564" y="1557338"/>
          <a:ext cx="3749675" cy="773112"/>
        </p:xfrm>
        <a:graphic>
          <a:graphicData uri="http://schemas.openxmlformats.org/presentationml/2006/ole">
            <mc:AlternateContent xmlns:mc="http://schemas.openxmlformats.org/markup-compatibility/2006">
              <mc:Choice xmlns:v="urn:schemas-microsoft-com:vml" Requires="v">
                <p:oleObj spid="_x0000_s22810" name="Equation" r:id="rId3" imgW="2095200" imgH="431640" progId="Equation.DSMT4">
                  <p:embed/>
                </p:oleObj>
              </mc:Choice>
              <mc:Fallback>
                <p:oleObj name="Equation" r:id="rId3" imgW="2095200" imgH="431640" progId="Equation.DSMT4">
                  <p:embed/>
                  <p:pic>
                    <p:nvPicPr>
                      <p:cNvPr id="133325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5564" y="1557338"/>
                        <a:ext cx="3749675" cy="773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253" name="Object 5"/>
          <p:cNvGraphicFramePr>
            <a:graphicFrameLocks noChangeAspect="1"/>
          </p:cNvGraphicFramePr>
          <p:nvPr/>
        </p:nvGraphicFramePr>
        <p:xfrm>
          <a:off x="3935413" y="2636839"/>
          <a:ext cx="1435100" cy="365125"/>
        </p:xfrm>
        <a:graphic>
          <a:graphicData uri="http://schemas.openxmlformats.org/presentationml/2006/ole">
            <mc:AlternateContent xmlns:mc="http://schemas.openxmlformats.org/markup-compatibility/2006">
              <mc:Choice xmlns:v="urn:schemas-microsoft-com:vml" Requires="v">
                <p:oleObj spid="_x0000_s22811" name="Equation" r:id="rId5" imgW="799920" imgH="203040" progId="Equation.DSMT4">
                  <p:embed/>
                </p:oleObj>
              </mc:Choice>
              <mc:Fallback>
                <p:oleObj name="Equation" r:id="rId5" imgW="799920" imgH="203040" progId="Equation.DSMT4">
                  <p:embed/>
                  <p:pic>
                    <p:nvPicPr>
                      <p:cNvPr id="1333253"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5413" y="2636839"/>
                        <a:ext cx="14351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254" name="Object 6"/>
          <p:cNvGraphicFramePr>
            <a:graphicFrameLocks noChangeAspect="1"/>
          </p:cNvGraphicFramePr>
          <p:nvPr/>
        </p:nvGraphicFramePr>
        <p:xfrm>
          <a:off x="3298825" y="4221164"/>
          <a:ext cx="5073650" cy="477837"/>
        </p:xfrm>
        <a:graphic>
          <a:graphicData uri="http://schemas.openxmlformats.org/presentationml/2006/ole">
            <mc:AlternateContent xmlns:mc="http://schemas.openxmlformats.org/markup-compatibility/2006">
              <mc:Choice xmlns:v="urn:schemas-microsoft-com:vml" Requires="v">
                <p:oleObj spid="_x0000_s22812" name="Equation" r:id="rId7" imgW="2831760" imgH="266400" progId="Equation.DSMT4">
                  <p:embed/>
                </p:oleObj>
              </mc:Choice>
              <mc:Fallback>
                <p:oleObj name="Equation" r:id="rId7" imgW="2831760" imgH="266400" progId="Equation.DSMT4">
                  <p:embed/>
                  <p:pic>
                    <p:nvPicPr>
                      <p:cNvPr id="1333254"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98825" y="4221164"/>
                        <a:ext cx="5073650"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255" name="Object 7"/>
          <p:cNvGraphicFramePr>
            <a:graphicFrameLocks noChangeAspect="1"/>
          </p:cNvGraphicFramePr>
          <p:nvPr/>
        </p:nvGraphicFramePr>
        <p:xfrm>
          <a:off x="3960814" y="3068639"/>
          <a:ext cx="2135187" cy="433387"/>
        </p:xfrm>
        <a:graphic>
          <a:graphicData uri="http://schemas.openxmlformats.org/presentationml/2006/ole">
            <mc:AlternateContent xmlns:mc="http://schemas.openxmlformats.org/markup-compatibility/2006">
              <mc:Choice xmlns:v="urn:schemas-microsoft-com:vml" Requires="v">
                <p:oleObj spid="_x0000_s22813" name="Equation" r:id="rId9" imgW="1193760" imgH="241200" progId="Equation.DSMT4">
                  <p:embed/>
                </p:oleObj>
              </mc:Choice>
              <mc:Fallback>
                <p:oleObj name="Equation" r:id="rId9" imgW="1193760" imgH="241200" progId="Equation.DSMT4">
                  <p:embed/>
                  <p:pic>
                    <p:nvPicPr>
                      <p:cNvPr id="1333255"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60814" y="3068639"/>
                        <a:ext cx="2135187" cy="433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3256" name="Rectangle 8"/>
          <p:cNvSpPr>
            <a:spLocks noChangeArrowheads="1"/>
          </p:cNvSpPr>
          <p:nvPr/>
        </p:nvSpPr>
        <p:spPr bwMode="auto">
          <a:xfrm>
            <a:off x="2208213" y="3860801"/>
            <a:ext cx="2520950" cy="360363"/>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lgn="ctr">
                <a:solidFill>
                  <a:srgbClr val="00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342900" indent="-342900" algn="l">
              <a:spcBef>
                <a:spcPct val="20000"/>
              </a:spcBef>
              <a:buBlip>
                <a:blip r:embed="rId11"/>
              </a:buBlip>
              <a:defRPr kumimoji="1" sz="2800" b="1">
                <a:solidFill>
                  <a:schemeClr val="tx2"/>
                </a:solidFill>
                <a:latin typeface="Times New Roman" panose="02020603050405020304" pitchFamily="18" charset="0"/>
                <a:ea typeface="楷体_GB2312" pitchFamily="49" charset="-122"/>
              </a:defRPr>
            </a:lvl1pPr>
            <a:lvl2pPr marL="742950" indent="-285750" algn="l">
              <a:spcBef>
                <a:spcPct val="20000"/>
              </a:spcBef>
              <a:buClr>
                <a:srgbClr val="CC9900"/>
              </a:buClr>
              <a:buSzPct val="75000"/>
              <a:buFont typeface="Wingdings" panose="05000000000000000000" pitchFamily="2" charset="2"/>
              <a:buChar char="Ø"/>
              <a:defRPr kumimoji="1" sz="24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marL="1143000" indent="-228600" algn="l">
              <a:spcBef>
                <a:spcPct val="20000"/>
              </a:spcBef>
              <a:buClr>
                <a:srgbClr val="FF0066"/>
              </a:buClr>
              <a:buFont typeface="Times New Roman" panose="02020603050405020304" pitchFamily="18" charset="0"/>
              <a:buChar char="—"/>
              <a:defRPr kumimoji="1" sz="2000"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marL="1600200" indent="-228600" algn="l">
              <a:spcBef>
                <a:spcPct val="20000"/>
              </a:spcBef>
              <a:buChar char="–"/>
              <a:defRPr kumimoji="1" sz="2000"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marL="2057400" indent="-228600" algn="l">
              <a:spcBef>
                <a:spcPct val="20000"/>
              </a:spcBef>
              <a:buClr>
                <a:schemeClr val="tx2"/>
              </a:buClr>
              <a:buChar char="–"/>
              <a:defRPr kumimoji="1" sz="2000"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marL="2514600" indent="-228600" fontAlgn="base">
              <a:spcBef>
                <a:spcPct val="20000"/>
              </a:spcBef>
              <a:spcAft>
                <a:spcPct val="0"/>
              </a:spcAft>
              <a:buClr>
                <a:schemeClr val="tx2"/>
              </a:buClr>
              <a:buChar char="–"/>
              <a:defRPr kumimoji="1" sz="2000"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marL="2971800" indent="-228600" fontAlgn="base">
              <a:spcBef>
                <a:spcPct val="20000"/>
              </a:spcBef>
              <a:spcAft>
                <a:spcPct val="0"/>
              </a:spcAft>
              <a:buClr>
                <a:schemeClr val="tx2"/>
              </a:buClr>
              <a:buChar char="–"/>
              <a:defRPr kumimoji="1" sz="2000"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marL="3429000" indent="-228600" fontAlgn="base">
              <a:spcBef>
                <a:spcPct val="20000"/>
              </a:spcBef>
              <a:spcAft>
                <a:spcPct val="0"/>
              </a:spcAft>
              <a:buClr>
                <a:schemeClr val="tx2"/>
              </a:buClr>
              <a:buChar char="–"/>
              <a:defRPr kumimoji="1" sz="2000"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marL="3886200" indent="-228600" fontAlgn="base">
              <a:spcBef>
                <a:spcPct val="20000"/>
              </a:spcBef>
              <a:spcAft>
                <a:spcPct val="0"/>
              </a:spcAft>
              <a:buClr>
                <a:schemeClr val="tx2"/>
              </a:buClr>
              <a:buChar char="–"/>
              <a:defRPr kumimoji="1" sz="2000"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fontAlgn="base">
              <a:lnSpc>
                <a:spcPct val="80000"/>
              </a:lnSpc>
              <a:spcAft>
                <a:spcPct val="0"/>
              </a:spcAft>
              <a:buNone/>
            </a:pPr>
            <a:r>
              <a:rPr lang="zh-CN" altLang="el-GR" sz="2000" b="0">
                <a:solidFill>
                  <a:srgbClr val="000000"/>
                </a:solidFill>
                <a:cs typeface="Times New Roman" panose="02020603050405020304" pitchFamily="18" charset="0"/>
              </a:rPr>
              <a:t>相对</a:t>
            </a:r>
            <a:r>
              <a:rPr lang="el-GR" altLang="zh-CN" sz="2000" b="0">
                <a:solidFill>
                  <a:srgbClr val="000000"/>
                </a:solidFill>
                <a:cs typeface="Times New Roman" panose="02020603050405020304" pitchFamily="18" charset="0"/>
              </a:rPr>
              <a:t>VaR</a:t>
            </a:r>
          </a:p>
        </p:txBody>
      </p:sp>
      <p:sp>
        <p:nvSpPr>
          <p:cNvPr id="1333257" name="Rectangle 9"/>
          <p:cNvSpPr>
            <a:spLocks noChangeArrowheads="1"/>
          </p:cNvSpPr>
          <p:nvPr/>
        </p:nvSpPr>
        <p:spPr bwMode="auto">
          <a:xfrm>
            <a:off x="2249489" y="4868863"/>
            <a:ext cx="1584325" cy="360362"/>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lgn="ctr">
                <a:solidFill>
                  <a:srgbClr val="00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342900" indent="-342900" algn="l">
              <a:spcBef>
                <a:spcPct val="20000"/>
              </a:spcBef>
              <a:buBlip>
                <a:blip r:embed="rId11"/>
              </a:buBlip>
              <a:defRPr kumimoji="1" sz="2800" b="1">
                <a:solidFill>
                  <a:schemeClr val="tx2"/>
                </a:solidFill>
                <a:latin typeface="Times New Roman" panose="02020603050405020304" pitchFamily="18" charset="0"/>
                <a:ea typeface="楷体_GB2312" pitchFamily="49" charset="-122"/>
              </a:defRPr>
            </a:lvl1pPr>
            <a:lvl2pPr marL="742950" indent="-285750" algn="l">
              <a:spcBef>
                <a:spcPct val="20000"/>
              </a:spcBef>
              <a:buClr>
                <a:srgbClr val="CC9900"/>
              </a:buClr>
              <a:buSzPct val="75000"/>
              <a:buFont typeface="Wingdings" panose="05000000000000000000" pitchFamily="2" charset="2"/>
              <a:buChar char="Ø"/>
              <a:defRPr kumimoji="1" sz="24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marL="1143000" indent="-228600" algn="l">
              <a:spcBef>
                <a:spcPct val="20000"/>
              </a:spcBef>
              <a:buClr>
                <a:srgbClr val="FF0066"/>
              </a:buClr>
              <a:buFont typeface="Times New Roman" panose="02020603050405020304" pitchFamily="18" charset="0"/>
              <a:buChar char="—"/>
              <a:defRPr kumimoji="1" sz="2000"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marL="1600200" indent="-228600" algn="l">
              <a:spcBef>
                <a:spcPct val="20000"/>
              </a:spcBef>
              <a:buChar char="–"/>
              <a:defRPr kumimoji="1" sz="2000"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marL="2057400" indent="-228600" algn="l">
              <a:spcBef>
                <a:spcPct val="20000"/>
              </a:spcBef>
              <a:buClr>
                <a:schemeClr val="tx2"/>
              </a:buClr>
              <a:buChar char="–"/>
              <a:defRPr kumimoji="1" sz="2000"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marL="2514600" indent="-228600" fontAlgn="base">
              <a:spcBef>
                <a:spcPct val="20000"/>
              </a:spcBef>
              <a:spcAft>
                <a:spcPct val="0"/>
              </a:spcAft>
              <a:buClr>
                <a:schemeClr val="tx2"/>
              </a:buClr>
              <a:buChar char="–"/>
              <a:defRPr kumimoji="1" sz="2000"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marL="2971800" indent="-228600" fontAlgn="base">
              <a:spcBef>
                <a:spcPct val="20000"/>
              </a:spcBef>
              <a:spcAft>
                <a:spcPct val="0"/>
              </a:spcAft>
              <a:buClr>
                <a:schemeClr val="tx2"/>
              </a:buClr>
              <a:buChar char="–"/>
              <a:defRPr kumimoji="1" sz="2000"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marL="3429000" indent="-228600" fontAlgn="base">
              <a:spcBef>
                <a:spcPct val="20000"/>
              </a:spcBef>
              <a:spcAft>
                <a:spcPct val="0"/>
              </a:spcAft>
              <a:buClr>
                <a:schemeClr val="tx2"/>
              </a:buClr>
              <a:buChar char="–"/>
              <a:defRPr kumimoji="1" sz="2000"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marL="3886200" indent="-228600" fontAlgn="base">
              <a:spcBef>
                <a:spcPct val="20000"/>
              </a:spcBef>
              <a:spcAft>
                <a:spcPct val="0"/>
              </a:spcAft>
              <a:buClr>
                <a:schemeClr val="tx2"/>
              </a:buClr>
              <a:buChar char="–"/>
              <a:defRPr kumimoji="1" sz="2000"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fontAlgn="base">
              <a:lnSpc>
                <a:spcPct val="80000"/>
              </a:lnSpc>
              <a:spcAft>
                <a:spcPct val="0"/>
              </a:spcAft>
              <a:buNone/>
            </a:pPr>
            <a:r>
              <a:rPr lang="zh-CN" altLang="el-GR" sz="2000" b="0">
                <a:solidFill>
                  <a:srgbClr val="000000"/>
                </a:solidFill>
                <a:cs typeface="Times New Roman" panose="02020603050405020304" pitchFamily="18" charset="0"/>
              </a:rPr>
              <a:t>绝对</a:t>
            </a:r>
            <a:r>
              <a:rPr lang="el-GR" altLang="zh-CN" sz="2000" b="0">
                <a:solidFill>
                  <a:srgbClr val="000000"/>
                </a:solidFill>
                <a:cs typeface="Times New Roman" panose="02020603050405020304" pitchFamily="18" charset="0"/>
              </a:rPr>
              <a:t>VaR</a:t>
            </a:r>
          </a:p>
        </p:txBody>
      </p:sp>
      <p:graphicFrame>
        <p:nvGraphicFramePr>
          <p:cNvPr id="1333258" name="Object 10"/>
          <p:cNvGraphicFramePr>
            <a:graphicFrameLocks noChangeAspect="1"/>
          </p:cNvGraphicFramePr>
          <p:nvPr/>
        </p:nvGraphicFramePr>
        <p:xfrm>
          <a:off x="4038601" y="5340350"/>
          <a:ext cx="3706813" cy="546100"/>
        </p:xfrm>
        <a:graphic>
          <a:graphicData uri="http://schemas.openxmlformats.org/presentationml/2006/ole">
            <mc:AlternateContent xmlns:mc="http://schemas.openxmlformats.org/markup-compatibility/2006">
              <mc:Choice xmlns:v="urn:schemas-microsoft-com:vml" Requires="v">
                <p:oleObj spid="_x0000_s22814" name="Equation" r:id="rId12" imgW="2070000" imgH="304560" progId="Equation.DSMT4">
                  <p:embed/>
                </p:oleObj>
              </mc:Choice>
              <mc:Fallback>
                <p:oleObj name="Equation" r:id="rId12" imgW="2070000" imgH="304560" progId="Equation.DSMT4">
                  <p:embed/>
                  <p:pic>
                    <p:nvPicPr>
                      <p:cNvPr id="1333258"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38601" y="5340350"/>
                        <a:ext cx="3706813"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1428889"/>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42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914" y="1851253"/>
            <a:ext cx="9144000" cy="4103687"/>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4275" name="Line 3"/>
          <p:cNvSpPr>
            <a:spLocks noChangeShapeType="1"/>
          </p:cNvSpPr>
          <p:nvPr/>
        </p:nvSpPr>
        <p:spPr bwMode="auto">
          <a:xfrm>
            <a:off x="3591153" y="3291114"/>
            <a:ext cx="2041525" cy="0"/>
          </a:xfrm>
          <a:prstGeom prst="line">
            <a:avLst/>
          </a:prstGeom>
          <a:noFill/>
          <a:ln w="25400">
            <a:solidFill>
              <a:srgbClr val="000080"/>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
        <p:nvSpPr>
          <p:cNvPr id="1334276" name="Line 4"/>
          <p:cNvSpPr>
            <a:spLocks noChangeShapeType="1"/>
          </p:cNvSpPr>
          <p:nvPr/>
        </p:nvSpPr>
        <p:spPr bwMode="auto">
          <a:xfrm>
            <a:off x="3556227" y="2498953"/>
            <a:ext cx="0" cy="3024187"/>
          </a:xfrm>
          <a:prstGeom prst="line">
            <a:avLst/>
          </a:prstGeom>
          <a:noFill/>
          <a:ln w="3810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
        <p:nvSpPr>
          <p:cNvPr id="1334277" name="Line 5"/>
          <p:cNvSpPr>
            <a:spLocks noChangeShapeType="1"/>
          </p:cNvSpPr>
          <p:nvPr/>
        </p:nvSpPr>
        <p:spPr bwMode="auto">
          <a:xfrm>
            <a:off x="5666014" y="2498953"/>
            <a:ext cx="0" cy="3024187"/>
          </a:xfrm>
          <a:prstGeom prst="line">
            <a:avLst/>
          </a:prstGeom>
          <a:noFill/>
          <a:ln w="3810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
        <p:nvSpPr>
          <p:cNvPr id="1334278" name="Text Box 6"/>
          <p:cNvSpPr txBox="1">
            <a:spLocks noChangeArrowheads="1"/>
          </p:cNvSpPr>
          <p:nvPr/>
        </p:nvSpPr>
        <p:spPr bwMode="auto">
          <a:xfrm>
            <a:off x="3988027" y="2714853"/>
            <a:ext cx="1223962" cy="391143"/>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1600" tIns="10800" rIns="21600" bIns="10800">
            <a:spAutoFit/>
          </a:bodyPr>
          <a:lstStyle/>
          <a:p>
            <a:pPr algn="ctr" eaLnBrk="0" fontAlgn="base" hangingPunct="0">
              <a:spcBef>
                <a:spcPct val="0"/>
              </a:spcBef>
              <a:spcAft>
                <a:spcPct val="0"/>
              </a:spcAft>
            </a:pPr>
            <a:r>
              <a:rPr lang="zh-CN" altLang="en-US" sz="2400" b="1">
                <a:solidFill>
                  <a:srgbClr val="000000"/>
                </a:solidFill>
                <a:effectLst>
                  <a:outerShdw blurRad="38100" dist="38100" dir="2700000" algn="tl">
                    <a:srgbClr val="C0C0C0"/>
                  </a:outerShdw>
                </a:effectLst>
                <a:latin typeface="Times New Roman" panose="02020603050405020304" pitchFamily="18" charset="0"/>
                <a:ea typeface="楷体_GB2312" pitchFamily="49" charset="-122"/>
              </a:rPr>
              <a:t>相对</a:t>
            </a:r>
            <a:r>
              <a:rPr lang="en-US" altLang="zh-CN" sz="2400" b="1" i="1">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VaR</a:t>
            </a:r>
          </a:p>
        </p:txBody>
      </p:sp>
      <p:graphicFrame>
        <p:nvGraphicFramePr>
          <p:cNvPr id="1334279" name="Object 7"/>
          <p:cNvGraphicFramePr>
            <a:graphicFrameLocks noChangeAspect="1"/>
          </p:cNvGraphicFramePr>
          <p:nvPr>
            <p:extLst>
              <p:ext uri="{D42A27DB-BD31-4B8C-83A1-F6EECF244321}">
                <p14:modId xmlns:p14="http://schemas.microsoft.com/office/powerpoint/2010/main" val="2334264837"/>
              </p:ext>
            </p:extLst>
          </p:nvPr>
        </p:nvGraphicFramePr>
        <p:xfrm>
          <a:off x="3924528" y="3338740"/>
          <a:ext cx="1203325" cy="455613"/>
        </p:xfrm>
        <a:graphic>
          <a:graphicData uri="http://schemas.openxmlformats.org/presentationml/2006/ole">
            <mc:AlternateContent xmlns:mc="http://schemas.openxmlformats.org/markup-compatibility/2006">
              <mc:Choice xmlns:v="urn:schemas-microsoft-com:vml" Requires="v">
                <p:oleObj spid="_x0000_s23778" name="Equation" r:id="rId4" imgW="672840" imgH="253800" progId="Equation.DSMT4">
                  <p:embed/>
                </p:oleObj>
              </mc:Choice>
              <mc:Fallback>
                <p:oleObj name="Equation" r:id="rId4" imgW="672840" imgH="253800" progId="Equation.DSMT4">
                  <p:embed/>
                  <p:pic>
                    <p:nvPicPr>
                      <p:cNvPr id="1334279"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4528" y="3338740"/>
                        <a:ext cx="120332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4280" name="Object 8"/>
          <p:cNvGraphicFramePr>
            <a:graphicFrameLocks noChangeAspect="1"/>
          </p:cNvGraphicFramePr>
          <p:nvPr>
            <p:extLst>
              <p:ext uri="{D42A27DB-BD31-4B8C-83A1-F6EECF244321}">
                <p14:modId xmlns:p14="http://schemas.microsoft.com/office/powerpoint/2010/main" val="3803060922"/>
              </p:ext>
            </p:extLst>
          </p:nvPr>
        </p:nvGraphicFramePr>
        <p:xfrm>
          <a:off x="9434740" y="5307240"/>
          <a:ext cx="314325" cy="358775"/>
        </p:xfrm>
        <a:graphic>
          <a:graphicData uri="http://schemas.openxmlformats.org/presentationml/2006/ole">
            <mc:AlternateContent xmlns:mc="http://schemas.openxmlformats.org/markup-compatibility/2006">
              <mc:Choice xmlns:v="urn:schemas-microsoft-com:vml" Requires="v">
                <p:oleObj spid="_x0000_s23779" name="Equation" r:id="rId6" imgW="177480" imgH="203040" progId="Equation.DSMT4">
                  <p:embed/>
                </p:oleObj>
              </mc:Choice>
              <mc:Fallback>
                <p:oleObj name="Equation" r:id="rId6" imgW="177480" imgH="203040" progId="Equation.DSMT4">
                  <p:embed/>
                  <p:pic>
                    <p:nvPicPr>
                      <p:cNvPr id="133428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34740" y="5307240"/>
                        <a:ext cx="314325"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4281" name="Object 9"/>
          <p:cNvGraphicFramePr>
            <a:graphicFrameLocks noChangeAspect="1"/>
          </p:cNvGraphicFramePr>
          <p:nvPr>
            <p:extLst>
              <p:ext uri="{D42A27DB-BD31-4B8C-83A1-F6EECF244321}">
                <p14:modId xmlns:p14="http://schemas.microsoft.com/office/powerpoint/2010/main" val="4037993197"/>
              </p:ext>
            </p:extLst>
          </p:nvPr>
        </p:nvGraphicFramePr>
        <p:xfrm>
          <a:off x="5356452" y="5710464"/>
          <a:ext cx="647700" cy="388938"/>
        </p:xfrm>
        <a:graphic>
          <a:graphicData uri="http://schemas.openxmlformats.org/presentationml/2006/ole">
            <mc:AlternateContent xmlns:mc="http://schemas.openxmlformats.org/markup-compatibility/2006">
              <mc:Choice xmlns:v="urn:schemas-microsoft-com:vml" Requires="v">
                <p:oleObj spid="_x0000_s23780" name="Equation" r:id="rId8" imgW="380880" imgH="228600" progId="Equation.DSMT4">
                  <p:embed/>
                </p:oleObj>
              </mc:Choice>
              <mc:Fallback>
                <p:oleObj name="Equation" r:id="rId8" imgW="380880" imgH="228600" progId="Equation.DSMT4">
                  <p:embed/>
                  <p:pic>
                    <p:nvPicPr>
                      <p:cNvPr id="1334281"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56452" y="5710464"/>
                        <a:ext cx="647700"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4282" name="Object 10"/>
          <p:cNvGraphicFramePr>
            <a:graphicFrameLocks noChangeAspect="1"/>
          </p:cNvGraphicFramePr>
          <p:nvPr>
            <p:extLst>
              <p:ext uri="{D42A27DB-BD31-4B8C-83A1-F6EECF244321}">
                <p14:modId xmlns:p14="http://schemas.microsoft.com/office/powerpoint/2010/main" val="1471084980"/>
              </p:ext>
            </p:extLst>
          </p:nvPr>
        </p:nvGraphicFramePr>
        <p:xfrm>
          <a:off x="3399065" y="5658077"/>
          <a:ext cx="301625" cy="366712"/>
        </p:xfrm>
        <a:graphic>
          <a:graphicData uri="http://schemas.openxmlformats.org/presentationml/2006/ole">
            <mc:AlternateContent xmlns:mc="http://schemas.openxmlformats.org/markup-compatibility/2006">
              <mc:Choice xmlns:v="urn:schemas-microsoft-com:vml" Requires="v">
                <p:oleObj spid="_x0000_s23781" name="Equation" r:id="rId10" imgW="177480" imgH="215640" progId="Equation.DSMT4">
                  <p:embed/>
                </p:oleObj>
              </mc:Choice>
              <mc:Fallback>
                <p:oleObj name="Equation" r:id="rId10" imgW="177480" imgH="215640" progId="Equation.DSMT4">
                  <p:embed/>
                  <p:pic>
                    <p:nvPicPr>
                      <p:cNvPr id="1334282"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99065" y="5658077"/>
                        <a:ext cx="3016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4802739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52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125539"/>
            <a:ext cx="9144000" cy="4103687"/>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5299" name="Line 3"/>
          <p:cNvSpPr>
            <a:spLocks noChangeShapeType="1"/>
          </p:cNvSpPr>
          <p:nvPr/>
        </p:nvSpPr>
        <p:spPr bwMode="auto">
          <a:xfrm>
            <a:off x="4186239" y="2565400"/>
            <a:ext cx="2041525" cy="0"/>
          </a:xfrm>
          <a:prstGeom prst="line">
            <a:avLst/>
          </a:prstGeom>
          <a:noFill/>
          <a:ln w="25400">
            <a:solidFill>
              <a:srgbClr val="000080"/>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
        <p:nvSpPr>
          <p:cNvPr id="1335300" name="Line 4"/>
          <p:cNvSpPr>
            <a:spLocks noChangeShapeType="1"/>
          </p:cNvSpPr>
          <p:nvPr/>
        </p:nvSpPr>
        <p:spPr bwMode="auto">
          <a:xfrm>
            <a:off x="4151313" y="1773239"/>
            <a:ext cx="0" cy="3024187"/>
          </a:xfrm>
          <a:prstGeom prst="line">
            <a:avLst/>
          </a:prstGeom>
          <a:noFill/>
          <a:ln w="3810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
        <p:nvSpPr>
          <p:cNvPr id="1335301" name="Line 5"/>
          <p:cNvSpPr>
            <a:spLocks noChangeShapeType="1"/>
          </p:cNvSpPr>
          <p:nvPr/>
        </p:nvSpPr>
        <p:spPr bwMode="auto">
          <a:xfrm>
            <a:off x="6261100" y="1773239"/>
            <a:ext cx="0" cy="3024187"/>
          </a:xfrm>
          <a:prstGeom prst="line">
            <a:avLst/>
          </a:prstGeom>
          <a:noFill/>
          <a:ln w="3810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
        <p:nvSpPr>
          <p:cNvPr id="1335302" name="Text Box 6"/>
          <p:cNvSpPr txBox="1">
            <a:spLocks noChangeArrowheads="1"/>
          </p:cNvSpPr>
          <p:nvPr/>
        </p:nvSpPr>
        <p:spPr bwMode="auto">
          <a:xfrm>
            <a:off x="4583113" y="1989139"/>
            <a:ext cx="1223962" cy="391143"/>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1600" tIns="10800" rIns="21600" bIns="10800">
            <a:spAutoFit/>
          </a:bodyPr>
          <a:lstStyle/>
          <a:p>
            <a:pPr algn="ctr" eaLnBrk="0" fontAlgn="base" hangingPunct="0">
              <a:spcBef>
                <a:spcPct val="0"/>
              </a:spcBef>
              <a:spcAft>
                <a:spcPct val="0"/>
              </a:spcAft>
            </a:pPr>
            <a:r>
              <a:rPr lang="zh-CN" altLang="en-US" sz="2400" b="1">
                <a:solidFill>
                  <a:srgbClr val="000000"/>
                </a:solidFill>
                <a:effectLst>
                  <a:outerShdw blurRad="38100" dist="38100" dir="2700000" algn="tl">
                    <a:srgbClr val="C0C0C0"/>
                  </a:outerShdw>
                </a:effectLst>
                <a:latin typeface="Times New Roman" panose="02020603050405020304" pitchFamily="18" charset="0"/>
                <a:ea typeface="楷体_GB2312" pitchFamily="49" charset="-122"/>
              </a:rPr>
              <a:t>绝对</a:t>
            </a:r>
            <a:r>
              <a:rPr lang="en-US" altLang="zh-CN" sz="2400" b="1" i="1">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VaR</a:t>
            </a:r>
          </a:p>
        </p:txBody>
      </p:sp>
      <p:graphicFrame>
        <p:nvGraphicFramePr>
          <p:cNvPr id="1335303" name="Object 7"/>
          <p:cNvGraphicFramePr>
            <a:graphicFrameLocks noChangeAspect="1"/>
          </p:cNvGraphicFramePr>
          <p:nvPr/>
        </p:nvGraphicFramePr>
        <p:xfrm>
          <a:off x="10029826" y="4581526"/>
          <a:ext cx="314325" cy="358775"/>
        </p:xfrm>
        <a:graphic>
          <a:graphicData uri="http://schemas.openxmlformats.org/presentationml/2006/ole">
            <mc:AlternateContent xmlns:mc="http://schemas.openxmlformats.org/markup-compatibility/2006">
              <mc:Choice xmlns:v="urn:schemas-microsoft-com:vml" Requires="v">
                <p:oleObj spid="_x0000_s24802" name="Equation" r:id="rId4" imgW="177480" imgH="203040" progId="Equation.DSMT4">
                  <p:embed/>
                </p:oleObj>
              </mc:Choice>
              <mc:Fallback>
                <p:oleObj name="Equation" r:id="rId4" imgW="177480" imgH="203040" progId="Equation.DSMT4">
                  <p:embed/>
                  <p:pic>
                    <p:nvPicPr>
                      <p:cNvPr id="1335303"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29826" y="4581526"/>
                        <a:ext cx="314325"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5304" name="Object 8"/>
          <p:cNvGraphicFramePr>
            <a:graphicFrameLocks noChangeAspect="1"/>
          </p:cNvGraphicFramePr>
          <p:nvPr/>
        </p:nvGraphicFramePr>
        <p:xfrm>
          <a:off x="6102351" y="4984750"/>
          <a:ext cx="346075" cy="388938"/>
        </p:xfrm>
        <a:graphic>
          <a:graphicData uri="http://schemas.openxmlformats.org/presentationml/2006/ole">
            <mc:AlternateContent xmlns:mc="http://schemas.openxmlformats.org/markup-compatibility/2006">
              <mc:Choice xmlns:v="urn:schemas-microsoft-com:vml" Requires="v">
                <p:oleObj spid="_x0000_s24803" name="Equation" r:id="rId6" imgW="203040" imgH="228600" progId="Equation.DSMT4">
                  <p:embed/>
                </p:oleObj>
              </mc:Choice>
              <mc:Fallback>
                <p:oleObj name="Equation" r:id="rId6" imgW="203040" imgH="228600" progId="Equation.DSMT4">
                  <p:embed/>
                  <p:pic>
                    <p:nvPicPr>
                      <p:cNvPr id="1335304"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02351" y="4984750"/>
                        <a:ext cx="346075"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5305" name="Object 9"/>
          <p:cNvGraphicFramePr>
            <a:graphicFrameLocks noChangeAspect="1"/>
          </p:cNvGraphicFramePr>
          <p:nvPr/>
        </p:nvGraphicFramePr>
        <p:xfrm>
          <a:off x="3994151" y="4932363"/>
          <a:ext cx="301625" cy="366712"/>
        </p:xfrm>
        <a:graphic>
          <a:graphicData uri="http://schemas.openxmlformats.org/presentationml/2006/ole">
            <mc:AlternateContent xmlns:mc="http://schemas.openxmlformats.org/markup-compatibility/2006">
              <mc:Choice xmlns:v="urn:schemas-microsoft-com:vml" Requires="v">
                <p:oleObj spid="_x0000_s24804" name="Equation" r:id="rId8" imgW="177480" imgH="215640" progId="Equation.DSMT4">
                  <p:embed/>
                </p:oleObj>
              </mc:Choice>
              <mc:Fallback>
                <p:oleObj name="Equation" r:id="rId8" imgW="177480" imgH="215640" progId="Equation.DSMT4">
                  <p:embed/>
                  <p:pic>
                    <p:nvPicPr>
                      <p:cNvPr id="1335305"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94151" y="4932363"/>
                        <a:ext cx="3016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5306" name="Object 10"/>
          <p:cNvGraphicFramePr>
            <a:graphicFrameLocks noChangeAspect="1"/>
          </p:cNvGraphicFramePr>
          <p:nvPr/>
        </p:nvGraphicFramePr>
        <p:xfrm>
          <a:off x="4386263" y="2636839"/>
          <a:ext cx="1852612" cy="477837"/>
        </p:xfrm>
        <a:graphic>
          <a:graphicData uri="http://schemas.openxmlformats.org/presentationml/2006/ole">
            <mc:AlternateContent xmlns:mc="http://schemas.openxmlformats.org/markup-compatibility/2006">
              <mc:Choice xmlns:v="urn:schemas-microsoft-com:vml" Requires="v">
                <p:oleObj spid="_x0000_s24805" name="Equation" r:id="rId10" imgW="1180800" imgH="304560" progId="Equation.DSMT4">
                  <p:embed/>
                </p:oleObj>
              </mc:Choice>
              <mc:Fallback>
                <p:oleObj name="Equation" r:id="rId10" imgW="1180800" imgH="304560" progId="Equation.DSMT4">
                  <p:embed/>
                  <p:pic>
                    <p:nvPicPr>
                      <p:cNvPr id="1335306"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86263" y="2636839"/>
                        <a:ext cx="1852612"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8314895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322" name="Rectangle 2"/>
          <p:cNvSpPr>
            <a:spLocks noGrp="1" noChangeArrowheads="1"/>
          </p:cNvSpPr>
          <p:nvPr>
            <p:ph type="title"/>
          </p:nvPr>
        </p:nvSpPr>
        <p:spPr/>
        <p:txBody>
          <a:bodyPr/>
          <a:lstStyle/>
          <a:p>
            <a:r>
              <a:rPr lang="en-US" altLang="zh-CN" sz="3600">
                <a:ea typeface="宋体" panose="02010600030101010101" pitchFamily="2" charset="-122"/>
              </a:rPr>
              <a:t>VaR and Regulatory Capital</a:t>
            </a:r>
            <a:endParaRPr lang="zh-CN" altLang="en-US" sz="3600">
              <a:ea typeface="宋体" panose="02010600030101010101" pitchFamily="2" charset="-122"/>
            </a:endParaRPr>
          </a:p>
        </p:txBody>
      </p:sp>
      <p:sp>
        <p:nvSpPr>
          <p:cNvPr id="1336323" name="Rectangle 3"/>
          <p:cNvSpPr>
            <a:spLocks noChangeArrowheads="1"/>
          </p:cNvSpPr>
          <p:nvPr/>
        </p:nvSpPr>
        <p:spPr bwMode="auto">
          <a:xfrm>
            <a:off x="609600" y="1803401"/>
            <a:ext cx="10566400" cy="1471814"/>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marL="285750" indent="-285750" algn="l">
              <a:defRPr kumimoji="1" sz="2400">
                <a:solidFill>
                  <a:schemeClr val="tx1"/>
                </a:solidFill>
                <a:latin typeface="Tahoma" panose="020B0604030504040204" pitchFamily="34" charset="0"/>
                <a:ea typeface="宋体" panose="02010600030101010101" pitchFamily="2" charset="-122"/>
              </a:defRPr>
            </a:lvl1pPr>
            <a:lvl2pPr marL="476250" algn="l">
              <a:defRPr kumimoji="1" sz="2400">
                <a:solidFill>
                  <a:schemeClr val="tx1"/>
                </a:solidFill>
                <a:latin typeface="Tahoma" panose="020B0604030504040204" pitchFamily="34" charset="0"/>
                <a:ea typeface="宋体" panose="02010600030101010101" pitchFamily="2" charset="-122"/>
              </a:defRPr>
            </a:lvl2pPr>
            <a:lvl3pPr algn="l">
              <a:defRPr kumimoji="1" sz="2400">
                <a:solidFill>
                  <a:schemeClr val="tx1"/>
                </a:solidFill>
                <a:latin typeface="Tahoma" panose="020B0604030504040204" pitchFamily="34" charset="0"/>
                <a:ea typeface="宋体" panose="02010600030101010101" pitchFamily="2" charset="-122"/>
              </a:defRPr>
            </a:lvl3pPr>
            <a:lvl4pPr algn="l">
              <a:defRPr kumimoji="1" sz="2400">
                <a:solidFill>
                  <a:schemeClr val="tx1"/>
                </a:solidFill>
                <a:latin typeface="Tahoma" panose="020B0604030504040204" pitchFamily="34" charset="0"/>
                <a:ea typeface="宋体" panose="02010600030101010101" pitchFamily="2" charset="-122"/>
              </a:defRPr>
            </a:lvl4pPr>
            <a:lvl5pPr algn="l">
              <a:defRPr kumimoji="1" sz="2400">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20000"/>
              </a:spcBef>
              <a:spcAft>
                <a:spcPct val="0"/>
              </a:spcAft>
              <a:buClr>
                <a:srgbClr val="CC0099"/>
              </a:buClr>
              <a:buFont typeface="Wingdings" panose="05000000000000000000" pitchFamily="2" charset="2"/>
              <a:buChar char="v"/>
            </a:pPr>
            <a:r>
              <a:rPr kumimoji="0" lang="en-US" altLang="zh-CN" sz="2800" b="1" dirty="0">
                <a:solidFill>
                  <a:srgbClr val="000000"/>
                </a:solidFill>
                <a:effectLst>
                  <a:outerShdw blurRad="38100" dist="38100" dir="2700000" algn="tl">
                    <a:srgbClr val="C0C0C0"/>
                  </a:outerShdw>
                </a:effectLst>
                <a:latin typeface="Times New Roman" panose="02020603050405020304" pitchFamily="18" charset="0"/>
              </a:rPr>
              <a:t>Regulators base the capital they require  banks to keep on </a:t>
            </a:r>
            <a:r>
              <a:rPr kumimoji="0" lang="en-US" altLang="zh-CN" sz="2800" b="1" i="1" dirty="0" err="1">
                <a:solidFill>
                  <a:srgbClr val="000000"/>
                </a:solidFill>
                <a:effectLst>
                  <a:outerShdw blurRad="38100" dist="38100" dir="2700000" algn="tl">
                    <a:srgbClr val="C0C0C0"/>
                  </a:outerShdw>
                </a:effectLst>
                <a:latin typeface="Times New Roman" panose="02020603050405020304" pitchFamily="18" charset="0"/>
              </a:rPr>
              <a:t>VaR</a:t>
            </a:r>
            <a:endParaRPr kumimoji="0" lang="en-US" altLang="zh-CN" sz="2800" b="1" i="1" dirty="0">
              <a:solidFill>
                <a:srgbClr val="000000"/>
              </a:solidFill>
              <a:effectLst>
                <a:outerShdw blurRad="38100" dist="38100" dir="2700000" algn="tl">
                  <a:srgbClr val="C0C0C0"/>
                </a:outerShdw>
              </a:effectLst>
              <a:latin typeface="Times New Roman" panose="02020603050405020304" pitchFamily="18" charset="0"/>
            </a:endParaRPr>
          </a:p>
          <a:p>
            <a:pPr eaLnBrk="0" fontAlgn="base" hangingPunct="0">
              <a:spcBef>
                <a:spcPct val="20000"/>
              </a:spcBef>
              <a:spcAft>
                <a:spcPct val="0"/>
              </a:spcAft>
              <a:buClr>
                <a:srgbClr val="CC0099"/>
              </a:buClr>
              <a:buFont typeface="Wingdings" panose="05000000000000000000" pitchFamily="2" charset="2"/>
              <a:buChar char="v"/>
            </a:pPr>
            <a:r>
              <a:rPr kumimoji="0" lang="en-US" altLang="zh-CN" sz="2800" b="1" dirty="0">
                <a:solidFill>
                  <a:srgbClr val="000000"/>
                </a:solidFill>
                <a:effectLst>
                  <a:outerShdw blurRad="38100" dist="38100" dir="2700000" algn="tl">
                    <a:srgbClr val="C0C0C0"/>
                  </a:outerShdw>
                </a:effectLst>
                <a:latin typeface="Times New Roman" panose="02020603050405020304" pitchFamily="18" charset="0"/>
              </a:rPr>
              <a:t>The market-risk capital is </a:t>
            </a:r>
            <a:r>
              <a:rPr kumimoji="0" lang="en-US" altLang="zh-CN" sz="2800" b="1" i="1" dirty="0">
                <a:solidFill>
                  <a:srgbClr val="000000"/>
                </a:solidFill>
                <a:effectLst>
                  <a:outerShdw blurRad="38100" dist="38100" dir="2700000" algn="tl">
                    <a:srgbClr val="C0C0C0"/>
                  </a:outerShdw>
                </a:effectLst>
                <a:latin typeface="Times New Roman" panose="02020603050405020304" pitchFamily="18" charset="0"/>
              </a:rPr>
              <a:t>k</a:t>
            </a:r>
            <a:r>
              <a:rPr kumimoji="0" lang="en-US" altLang="zh-CN" sz="2800" b="1" dirty="0">
                <a:solidFill>
                  <a:srgbClr val="000000"/>
                </a:solidFill>
                <a:effectLst>
                  <a:outerShdw blurRad="38100" dist="38100" dir="2700000" algn="tl">
                    <a:srgbClr val="C0C0C0"/>
                  </a:outerShdw>
                </a:effectLst>
                <a:latin typeface="Times New Roman" panose="02020603050405020304" pitchFamily="18" charset="0"/>
              </a:rPr>
              <a:t> times the 10-day 99% </a:t>
            </a:r>
            <a:r>
              <a:rPr kumimoji="0" lang="en-US" altLang="zh-CN" sz="2800" b="1" i="1" dirty="0" err="1">
                <a:solidFill>
                  <a:srgbClr val="000000"/>
                </a:solidFill>
                <a:effectLst>
                  <a:outerShdw blurRad="38100" dist="38100" dir="2700000" algn="tl">
                    <a:srgbClr val="C0C0C0"/>
                  </a:outerShdw>
                </a:effectLst>
                <a:latin typeface="Times New Roman" panose="02020603050405020304" pitchFamily="18" charset="0"/>
              </a:rPr>
              <a:t>VaR</a:t>
            </a:r>
            <a:r>
              <a:rPr kumimoji="0" lang="en-US" altLang="zh-CN" sz="2800" b="1" dirty="0">
                <a:solidFill>
                  <a:srgbClr val="000000"/>
                </a:solidFill>
                <a:effectLst>
                  <a:outerShdw blurRad="38100" dist="38100" dir="2700000" algn="tl">
                    <a:srgbClr val="C0C0C0"/>
                  </a:outerShdw>
                </a:effectLst>
                <a:latin typeface="Times New Roman" panose="02020603050405020304" pitchFamily="18" charset="0"/>
              </a:rPr>
              <a:t> where </a:t>
            </a:r>
            <a:r>
              <a:rPr kumimoji="0" lang="en-US" altLang="zh-CN" sz="2800" b="1" i="1" dirty="0">
                <a:solidFill>
                  <a:srgbClr val="000000"/>
                </a:solidFill>
                <a:effectLst>
                  <a:outerShdw blurRad="38100" dist="38100" dir="2700000" algn="tl">
                    <a:srgbClr val="C0C0C0"/>
                  </a:outerShdw>
                </a:effectLst>
                <a:latin typeface="Times New Roman" panose="02020603050405020304" pitchFamily="18" charset="0"/>
              </a:rPr>
              <a:t>k</a:t>
            </a:r>
            <a:r>
              <a:rPr kumimoji="0" lang="en-US" altLang="zh-CN" sz="2800" b="1" dirty="0">
                <a:solidFill>
                  <a:srgbClr val="000000"/>
                </a:solidFill>
                <a:effectLst>
                  <a:outerShdw blurRad="38100" dist="38100" dir="2700000" algn="tl">
                    <a:srgbClr val="C0C0C0"/>
                  </a:outerShdw>
                </a:effectLst>
                <a:latin typeface="Times New Roman" panose="02020603050405020304" pitchFamily="18" charset="0"/>
              </a:rPr>
              <a:t> is at least 3.0</a:t>
            </a:r>
            <a:endParaRPr kumimoji="0" lang="zh-CN" altLang="en-US" sz="2800" b="1" dirty="0">
              <a:solidFill>
                <a:srgbClr val="000000"/>
              </a:solidFill>
              <a:effectLst>
                <a:outerShdw blurRad="38100" dist="38100" dir="2700000" algn="tl">
                  <a:srgbClr val="C0C0C0"/>
                </a:outerShdw>
              </a:effectLst>
              <a:latin typeface="Times New Roman" panose="02020603050405020304" pitchFamily="18" charset="0"/>
            </a:endParaRPr>
          </a:p>
        </p:txBody>
      </p:sp>
    </p:spTree>
    <p:extLst>
      <p:ext uri="{BB962C8B-B14F-4D97-AF65-F5344CB8AC3E}">
        <p14:creationId xmlns:p14="http://schemas.microsoft.com/office/powerpoint/2010/main" val="3028132980"/>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8370" name="Rectangle 2"/>
          <p:cNvSpPr>
            <a:spLocks noGrp="1" noChangeArrowheads="1"/>
          </p:cNvSpPr>
          <p:nvPr>
            <p:ph type="title"/>
          </p:nvPr>
        </p:nvSpPr>
        <p:spPr>
          <a:noFill/>
          <a:ln/>
        </p:spPr>
        <p:txBody>
          <a:bodyPr vert="horz" wrap="square" lIns="92075" tIns="46038" rIns="92075" bIns="46038" numCol="1" anchor="ctr" anchorCtr="0" compatLnSpc="1">
            <a:prstTxWarp prst="textNoShape">
              <a:avLst/>
            </a:prstTxWarp>
          </a:bodyPr>
          <a:lstStyle/>
          <a:p>
            <a:r>
              <a:rPr lang="en-US" altLang="zh-CN">
                <a:ea typeface="宋体" panose="02010600030101010101" pitchFamily="2" charset="-122"/>
              </a:rPr>
              <a:t>Advantages of VaR</a:t>
            </a:r>
          </a:p>
        </p:txBody>
      </p:sp>
      <p:sp>
        <p:nvSpPr>
          <p:cNvPr id="1338371" name="Rectangle 3"/>
          <p:cNvSpPr>
            <a:spLocks noGrp="1" noChangeArrowheads="1"/>
          </p:cNvSpPr>
          <p:nvPr>
            <p:ph type="body" idx="1"/>
          </p:nvPr>
        </p:nvSpPr>
        <p:spPr>
          <a:xfrm>
            <a:off x="595086" y="1628776"/>
            <a:ext cx="10972799" cy="4633913"/>
          </a:xfrm>
          <a:noFill/>
          <a:ln/>
        </p:spPr>
        <p:txBody>
          <a:bodyPr vert="horz" wrap="square" lIns="92075" tIns="46038" rIns="92075" bIns="46038" numCol="1" anchor="t" anchorCtr="0" compatLnSpc="1">
            <a:prstTxWarp prst="textNoShape">
              <a:avLst/>
            </a:prstTxWarp>
          </a:bodyPr>
          <a:lstStyle/>
          <a:p>
            <a:r>
              <a:rPr lang="en-US" altLang="zh-CN" dirty="0">
                <a:ea typeface="宋体" panose="02010600030101010101" pitchFamily="2" charset="-122"/>
              </a:rPr>
              <a:t>It captures an important aspect of risk in a single number</a:t>
            </a:r>
          </a:p>
          <a:p>
            <a:r>
              <a:rPr lang="en-US" altLang="zh-CN" dirty="0">
                <a:ea typeface="宋体" panose="02010600030101010101" pitchFamily="2" charset="-122"/>
              </a:rPr>
              <a:t>It is easy to understand</a:t>
            </a:r>
          </a:p>
          <a:p>
            <a:r>
              <a:rPr lang="en-US" altLang="zh-CN" dirty="0">
                <a:ea typeface="宋体" panose="02010600030101010101" pitchFamily="2" charset="-122"/>
              </a:rPr>
              <a:t>It asks the simple question: </a:t>
            </a:r>
            <a:r>
              <a:rPr lang="en-US" altLang="zh-CN" dirty="0">
                <a:latin typeface="Arial" panose="020B0604020202020204" pitchFamily="34" charset="0"/>
                <a:ea typeface="宋体" panose="02010600030101010101" pitchFamily="2" charset="-122"/>
              </a:rPr>
              <a:t>“</a:t>
            </a:r>
            <a:r>
              <a:rPr lang="en-US" altLang="zh-CN" dirty="0">
                <a:ea typeface="宋体" panose="02010600030101010101" pitchFamily="2" charset="-122"/>
              </a:rPr>
              <a:t>How bad can things get?</a:t>
            </a:r>
            <a:r>
              <a:rPr lang="en-US" altLang="zh-CN" dirty="0">
                <a:latin typeface="Arial" panose="020B0604020202020204" pitchFamily="34" charset="0"/>
                <a:ea typeface="宋体" panose="02010600030101010101" pitchFamily="2" charset="-122"/>
              </a:rPr>
              <a:t>”</a:t>
            </a:r>
            <a:r>
              <a:rPr lang="en-US" altLang="zh-CN" dirty="0">
                <a:ea typeface="宋体" panose="02010600030101010101" pitchFamily="2" charset="-122"/>
              </a:rPr>
              <a:t> </a:t>
            </a:r>
          </a:p>
        </p:txBody>
      </p:sp>
    </p:spTree>
    <p:extLst>
      <p:ext uri="{BB962C8B-B14F-4D97-AF65-F5344CB8AC3E}">
        <p14:creationId xmlns:p14="http://schemas.microsoft.com/office/powerpoint/2010/main" val="561183438"/>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0418" name="Rectangle 2"/>
          <p:cNvSpPr>
            <a:spLocks noGrp="1" noChangeArrowheads="1"/>
          </p:cNvSpPr>
          <p:nvPr>
            <p:ph type="title"/>
          </p:nvPr>
        </p:nvSpPr>
        <p:spPr/>
        <p:txBody>
          <a:bodyPr/>
          <a:lstStyle/>
          <a:p>
            <a:r>
              <a:rPr lang="en-US" altLang="zh-CN"/>
              <a:t>The time horizon</a:t>
            </a:r>
          </a:p>
        </p:txBody>
      </p:sp>
      <p:sp>
        <p:nvSpPr>
          <p:cNvPr id="1340419" name="Rectangle 3"/>
          <p:cNvSpPr>
            <a:spLocks noGrp="1" noChangeArrowheads="1"/>
          </p:cNvSpPr>
          <p:nvPr>
            <p:ph type="body" idx="1"/>
          </p:nvPr>
        </p:nvSpPr>
        <p:spPr>
          <a:xfrm>
            <a:off x="2209800" y="2906713"/>
            <a:ext cx="7772400" cy="639762"/>
          </a:xfrm>
        </p:spPr>
        <p:txBody>
          <a:bodyPr/>
          <a:lstStyle/>
          <a:p>
            <a:pPr algn="ctr">
              <a:buFontTx/>
              <a:buNone/>
            </a:pPr>
            <a:r>
              <a:rPr lang="en-US" altLang="zh-CN" b="0" i="1">
                <a:solidFill>
                  <a:schemeClr val="tx1"/>
                </a:solidFill>
              </a:rPr>
              <a:t>N-day VaR=1-day VaR*N</a:t>
            </a:r>
            <a:r>
              <a:rPr lang="en-US" altLang="zh-CN" b="0" i="1" baseline="30000">
                <a:solidFill>
                  <a:schemeClr val="tx1"/>
                </a:solidFill>
              </a:rPr>
              <a:t>1/2</a:t>
            </a:r>
          </a:p>
        </p:txBody>
      </p:sp>
    </p:spTree>
    <p:extLst>
      <p:ext uri="{BB962C8B-B14F-4D97-AF65-F5344CB8AC3E}">
        <p14:creationId xmlns:p14="http://schemas.microsoft.com/office/powerpoint/2010/main" val="3067414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9538" name="Rectangle 2"/>
          <p:cNvSpPr>
            <a:spLocks noGrp="1" noChangeArrowheads="1"/>
          </p:cNvSpPr>
          <p:nvPr>
            <p:ph type="title"/>
          </p:nvPr>
        </p:nvSpPr>
        <p:spPr>
          <a:noFill/>
          <a:ln/>
        </p:spPr>
        <p:txBody>
          <a:bodyPr/>
          <a:lstStyle/>
          <a:p>
            <a:r>
              <a:rPr lang="en-US" altLang="zh-CN" sz="3600"/>
              <a:t>The Greek letters</a:t>
            </a:r>
            <a:endParaRPr lang="zh-CN" altLang="en-US" sz="3600"/>
          </a:p>
        </p:txBody>
      </p:sp>
      <p:sp>
        <p:nvSpPr>
          <p:cNvPr id="1089539" name="Rectangle 3"/>
          <p:cNvSpPr>
            <a:spLocks noGrp="1" noChangeArrowheads="1"/>
          </p:cNvSpPr>
          <p:nvPr>
            <p:ph type="body" idx="1"/>
          </p:nvPr>
        </p:nvSpPr>
        <p:spPr>
          <a:xfrm>
            <a:off x="914400" y="1628775"/>
            <a:ext cx="10653486" cy="4633913"/>
          </a:xfrm>
        </p:spPr>
        <p:txBody>
          <a:bodyPr/>
          <a:lstStyle/>
          <a:p>
            <a:r>
              <a:rPr lang="zh-CN" altLang="en-US" sz="3200" dirty="0">
                <a:solidFill>
                  <a:schemeClr val="tx1"/>
                </a:solidFill>
                <a:ea typeface="宋体" panose="02010600030101010101" pitchFamily="2" charset="-122"/>
              </a:rPr>
              <a:t> </a:t>
            </a:r>
            <a:r>
              <a:rPr lang="en-US" altLang="zh-CN" dirty="0">
                <a:solidFill>
                  <a:schemeClr val="tx1"/>
                </a:solidFill>
                <a:ea typeface="宋体" panose="02010600030101010101" pitchFamily="2" charset="-122"/>
              </a:rPr>
              <a:t>Naked position(</a:t>
            </a:r>
            <a:r>
              <a:rPr lang="zh-CN" altLang="en-US" dirty="0">
                <a:solidFill>
                  <a:schemeClr val="tx1"/>
                </a:solidFill>
                <a:ea typeface="宋体" panose="02010600030101010101" pitchFamily="2" charset="-122"/>
              </a:rPr>
              <a:t>裸期权头寸策略)</a:t>
            </a:r>
          </a:p>
          <a:p>
            <a:pPr lvl="1"/>
            <a:r>
              <a:rPr lang="en-US" altLang="zh-CN" dirty="0">
                <a:solidFill>
                  <a:srgbClr val="0000CC"/>
                </a:solidFill>
                <a:effectLst/>
                <a:ea typeface="宋体" panose="02010600030101010101" pitchFamily="2" charset="-122"/>
              </a:rPr>
              <a:t>Take no  action</a:t>
            </a:r>
          </a:p>
          <a:p>
            <a:pPr lvl="1"/>
            <a:r>
              <a:rPr lang="en-US" altLang="zh-CN" dirty="0">
                <a:solidFill>
                  <a:srgbClr val="0000CC"/>
                </a:solidFill>
                <a:effectLst/>
                <a:ea typeface="宋体" panose="02010600030101010101" pitchFamily="2" charset="-122"/>
              </a:rPr>
              <a:t>For example, if after  20 weeks the stock price is $60 or $45</a:t>
            </a:r>
          </a:p>
          <a:p>
            <a:r>
              <a:rPr lang="en-US" altLang="zh-CN" dirty="0">
                <a:solidFill>
                  <a:schemeClr val="tx1"/>
                </a:solidFill>
                <a:ea typeface="宋体" panose="02010600030101010101" pitchFamily="2" charset="-122"/>
              </a:rPr>
              <a:t>Covered position（</a:t>
            </a:r>
            <a:r>
              <a:rPr lang="zh-CN" altLang="en-US" dirty="0">
                <a:solidFill>
                  <a:schemeClr val="tx1"/>
                </a:solidFill>
                <a:ea typeface="宋体" panose="02010600030101010101" pitchFamily="2" charset="-122"/>
              </a:rPr>
              <a:t>抵补期权头寸策略）</a:t>
            </a:r>
          </a:p>
          <a:p>
            <a:pPr lvl="1"/>
            <a:r>
              <a:rPr lang="en-US" altLang="zh-CN" dirty="0">
                <a:solidFill>
                  <a:srgbClr val="0000CC"/>
                </a:solidFill>
                <a:effectLst/>
                <a:ea typeface="宋体" panose="02010600030101010101" pitchFamily="2" charset="-122"/>
              </a:rPr>
              <a:t>Buy 100,000 shares today</a:t>
            </a:r>
          </a:p>
          <a:p>
            <a:pPr lvl="1"/>
            <a:r>
              <a:rPr lang="en-US" altLang="zh-CN" dirty="0">
                <a:solidFill>
                  <a:srgbClr val="0000CC"/>
                </a:solidFill>
                <a:effectLst/>
                <a:ea typeface="宋体" panose="02010600030101010101" pitchFamily="2" charset="-122"/>
              </a:rPr>
              <a:t>For example, if after 20 weeks the stock price is $40</a:t>
            </a:r>
          </a:p>
          <a:p>
            <a:r>
              <a:rPr lang="en-US" altLang="zh-CN" dirty="0">
                <a:solidFill>
                  <a:schemeClr val="tx1"/>
                </a:solidFill>
                <a:ea typeface="宋体" panose="02010600030101010101" pitchFamily="2" charset="-122"/>
              </a:rPr>
              <a:t>Both strategies leave the bank exposed to significant risk</a:t>
            </a:r>
            <a:endParaRPr lang="zh-CN" altLang="en-US" sz="3200" dirty="0">
              <a:solidFill>
                <a:schemeClr val="tx1"/>
              </a:solidFill>
              <a:ea typeface="宋体" panose="02010600030101010101" pitchFamily="2" charset="-122"/>
            </a:endParaRPr>
          </a:p>
        </p:txBody>
      </p:sp>
    </p:spTree>
    <p:extLst>
      <p:ext uri="{BB962C8B-B14F-4D97-AF65-F5344CB8AC3E}">
        <p14:creationId xmlns:p14="http://schemas.microsoft.com/office/powerpoint/2010/main" val="12317385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89539">
                                            <p:txEl>
                                              <p:pRg st="6" end="6"/>
                                            </p:txEl>
                                          </p:spTgt>
                                        </p:tgtEl>
                                        <p:attrNameLst>
                                          <p:attrName>style.visibility</p:attrName>
                                        </p:attrNameLst>
                                      </p:cBhvr>
                                      <p:to>
                                        <p:strVal val="visible"/>
                                      </p:to>
                                    </p:set>
                                    <p:animEffect transition="in" filter="wipe(left)">
                                      <p:cBhvr>
                                        <p:cTn id="7" dur="500"/>
                                        <p:tgtEl>
                                          <p:spTgt spid="10895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2466" name="Rectangle 2"/>
          <p:cNvSpPr>
            <a:spLocks noGrp="1" noChangeArrowheads="1"/>
          </p:cNvSpPr>
          <p:nvPr>
            <p:ph type="title"/>
          </p:nvPr>
        </p:nvSpPr>
        <p:spPr>
          <a:noFill/>
          <a:ln/>
        </p:spPr>
        <p:txBody>
          <a:bodyPr vert="horz" wrap="square" lIns="92075" tIns="46038" rIns="92075" bIns="46038" numCol="1" anchor="ctr" anchorCtr="0" compatLnSpc="1">
            <a:prstTxWarp prst="textNoShape">
              <a:avLst/>
            </a:prstTxWarp>
          </a:bodyPr>
          <a:lstStyle/>
          <a:p>
            <a:r>
              <a:rPr lang="en-US" altLang="zh-CN">
                <a:ea typeface="宋体" panose="02010600030101010101" pitchFamily="2" charset="-122"/>
              </a:rPr>
              <a:t>Daily Volatilities</a:t>
            </a:r>
          </a:p>
        </p:txBody>
      </p:sp>
      <p:sp>
        <p:nvSpPr>
          <p:cNvPr id="1342467" name="Rectangle 3"/>
          <p:cNvSpPr>
            <a:spLocks noGrp="1" noChangeArrowheads="1"/>
          </p:cNvSpPr>
          <p:nvPr>
            <p:ph type="body" idx="1"/>
          </p:nvPr>
        </p:nvSpPr>
        <p:spPr>
          <a:noFill/>
          <a:ln/>
        </p:spPr>
        <p:txBody>
          <a:bodyPr vert="horz" wrap="square" lIns="92075" tIns="46038" rIns="92075" bIns="46038" numCol="1" anchor="t" anchorCtr="0" compatLnSpc="1">
            <a:prstTxWarp prst="textNoShape">
              <a:avLst/>
            </a:prstTxWarp>
          </a:bodyPr>
          <a:lstStyle/>
          <a:p>
            <a:r>
              <a:rPr lang="en-US" altLang="zh-CN">
                <a:ea typeface="宋体" panose="02010600030101010101" pitchFamily="2" charset="-122"/>
              </a:rPr>
              <a:t>In option pricing we express volatility as volatility per year</a:t>
            </a:r>
          </a:p>
          <a:p>
            <a:r>
              <a:rPr lang="en-US" altLang="zh-CN">
                <a:ea typeface="宋体" panose="02010600030101010101" pitchFamily="2" charset="-122"/>
              </a:rPr>
              <a:t>In VaR calculations we express volatility as volatility per day</a:t>
            </a:r>
            <a:endParaRPr lang="zh-CN" altLang="en-US">
              <a:ea typeface="宋体" panose="02010600030101010101" pitchFamily="2" charset="-122"/>
            </a:endParaRPr>
          </a:p>
        </p:txBody>
      </p:sp>
      <p:graphicFrame>
        <p:nvGraphicFramePr>
          <p:cNvPr id="1342468" name="Object 4"/>
          <p:cNvGraphicFramePr>
            <a:graphicFrameLocks/>
          </p:cNvGraphicFramePr>
          <p:nvPr/>
        </p:nvGraphicFramePr>
        <p:xfrm>
          <a:off x="4618039" y="3757614"/>
          <a:ext cx="2327275" cy="1385887"/>
        </p:xfrm>
        <a:graphic>
          <a:graphicData uri="http://schemas.openxmlformats.org/presentationml/2006/ole">
            <mc:AlternateContent xmlns:mc="http://schemas.openxmlformats.org/markup-compatibility/2006">
              <mc:Choice xmlns:v="urn:schemas-microsoft-com:vml" Requires="v">
                <p:oleObj spid="_x0000_s25658" name="Equation" r:id="rId4" imgW="914400" imgH="622080" progId="Equation.DSMT4">
                  <p:embed/>
                </p:oleObj>
              </mc:Choice>
              <mc:Fallback>
                <p:oleObj name="Equation" r:id="rId4" imgW="914400" imgH="622080" progId="Equation.DSMT4">
                  <p:embed/>
                  <p:pic>
                    <p:nvPicPr>
                      <p:cNvPr id="1342468"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8039" y="3757614"/>
                        <a:ext cx="2327275" cy="138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93201157"/>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4514" name="Rectangle 2"/>
          <p:cNvSpPr>
            <a:spLocks noGrp="1" noChangeArrowheads="1"/>
          </p:cNvSpPr>
          <p:nvPr>
            <p:ph type="title"/>
          </p:nvPr>
        </p:nvSpPr>
        <p:spPr>
          <a:noFill/>
          <a:ln/>
        </p:spPr>
        <p:txBody>
          <a:bodyPr vert="horz" wrap="square" lIns="92075" tIns="46038" rIns="92075" bIns="46038" numCol="1" anchor="ctr" anchorCtr="0" compatLnSpc="1">
            <a:prstTxWarp prst="textNoShape">
              <a:avLst/>
            </a:prstTxWarp>
          </a:bodyPr>
          <a:lstStyle/>
          <a:p>
            <a:r>
              <a:rPr lang="en-US" altLang="zh-CN">
                <a:ea typeface="宋体" panose="02010600030101010101" pitchFamily="2" charset="-122"/>
              </a:rPr>
              <a:t>Daily Volatilities</a:t>
            </a:r>
          </a:p>
        </p:txBody>
      </p:sp>
      <p:sp>
        <p:nvSpPr>
          <p:cNvPr id="1344515" name="Rectangle 3"/>
          <p:cNvSpPr>
            <a:spLocks noGrp="1" noChangeArrowheads="1"/>
          </p:cNvSpPr>
          <p:nvPr>
            <p:ph type="body" idx="1"/>
          </p:nvPr>
        </p:nvSpPr>
        <p:spPr>
          <a:noFill/>
          <a:ln/>
        </p:spPr>
        <p:txBody>
          <a:bodyPr vert="horz" wrap="square" lIns="92075" tIns="46038" rIns="92075" bIns="46038" numCol="1" anchor="t" anchorCtr="0" compatLnSpc="1">
            <a:prstTxWarp prst="textNoShape">
              <a:avLst/>
            </a:prstTxWarp>
          </a:bodyPr>
          <a:lstStyle/>
          <a:p>
            <a:r>
              <a:rPr lang="en-US" altLang="zh-CN">
                <a:ea typeface="宋体" panose="02010600030101010101" pitchFamily="2" charset="-122"/>
              </a:rPr>
              <a:t>Strictly speaking we should define </a:t>
            </a:r>
            <a:r>
              <a:rPr lang="en-US" altLang="zh-CN" i="1">
                <a:latin typeface="Symbol" panose="05050102010706020507" pitchFamily="18" charset="2"/>
                <a:ea typeface="宋体" panose="02010600030101010101" pitchFamily="2" charset="-122"/>
              </a:rPr>
              <a:t>s</a:t>
            </a:r>
            <a:r>
              <a:rPr lang="en-US" altLang="zh-CN" baseline="-25000">
                <a:ea typeface="宋体" panose="02010600030101010101" pitchFamily="2" charset="-122"/>
              </a:rPr>
              <a:t>day</a:t>
            </a:r>
            <a:r>
              <a:rPr lang="en-US" altLang="zh-CN">
                <a:ea typeface="宋体" panose="02010600030101010101" pitchFamily="2" charset="-122"/>
              </a:rPr>
              <a:t> as the standard deviation of the continuously compounded return in one day</a:t>
            </a:r>
          </a:p>
          <a:p>
            <a:r>
              <a:rPr lang="en-US" altLang="zh-CN">
                <a:ea typeface="宋体" panose="02010600030101010101" pitchFamily="2" charset="-122"/>
              </a:rPr>
              <a:t>In practice we assume that it is the standard deviation of the proportional change in one day</a:t>
            </a:r>
          </a:p>
        </p:txBody>
      </p:sp>
    </p:spTree>
    <p:extLst>
      <p:ext uri="{BB962C8B-B14F-4D97-AF65-F5344CB8AC3E}">
        <p14:creationId xmlns:p14="http://schemas.microsoft.com/office/powerpoint/2010/main" val="2415759627"/>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6562" name="Rectangle 2"/>
          <p:cNvSpPr>
            <a:spLocks noGrp="1" noChangeArrowheads="1"/>
          </p:cNvSpPr>
          <p:nvPr>
            <p:ph type="title"/>
          </p:nvPr>
        </p:nvSpPr>
        <p:spPr>
          <a:noFill/>
          <a:ln/>
        </p:spPr>
        <p:txBody>
          <a:bodyPr vert="horz" wrap="square" lIns="92075" tIns="46038" rIns="92075" bIns="46038" numCol="1" anchor="ctr" anchorCtr="0" compatLnSpc="1">
            <a:prstTxWarp prst="textNoShape">
              <a:avLst/>
            </a:prstTxWarp>
          </a:bodyPr>
          <a:lstStyle/>
          <a:p>
            <a:r>
              <a:rPr lang="en-US" altLang="zh-CN">
                <a:ea typeface="宋体" panose="02010600030101010101" pitchFamily="2" charset="-122"/>
              </a:rPr>
              <a:t>Single-Asset Case</a:t>
            </a:r>
          </a:p>
        </p:txBody>
      </p:sp>
      <p:sp>
        <p:nvSpPr>
          <p:cNvPr id="1346563" name="Rectangle 3"/>
          <p:cNvSpPr>
            <a:spLocks noGrp="1" noChangeArrowheads="1"/>
          </p:cNvSpPr>
          <p:nvPr>
            <p:ph type="body" idx="1"/>
          </p:nvPr>
        </p:nvSpPr>
        <p:spPr>
          <a:xfrm>
            <a:off x="711200" y="2006146"/>
            <a:ext cx="10537371" cy="2317750"/>
          </a:xfrm>
          <a:noFill/>
          <a:ln/>
        </p:spPr>
        <p:txBody>
          <a:bodyPr vert="horz" wrap="square" lIns="92075" tIns="46038" rIns="92075" bIns="46038" numCol="1" anchor="t" anchorCtr="0" compatLnSpc="1">
            <a:prstTxWarp prst="textNoShape">
              <a:avLst/>
            </a:prstTxWarp>
          </a:bodyPr>
          <a:lstStyle/>
          <a:p>
            <a:r>
              <a:rPr lang="en-US" altLang="zh-CN" dirty="0">
                <a:ea typeface="宋体" panose="02010600030101010101" pitchFamily="2" charset="-122"/>
              </a:rPr>
              <a:t>Microsoft Example </a:t>
            </a:r>
          </a:p>
          <a:p>
            <a:pPr lvl="1"/>
            <a:r>
              <a:rPr lang="en-US" altLang="zh-CN" dirty="0">
                <a:ea typeface="宋体" panose="02010600030101010101" pitchFamily="2" charset="-122"/>
              </a:rPr>
              <a:t>We have a position worth $10 million in Microsoft shares</a:t>
            </a:r>
          </a:p>
          <a:p>
            <a:pPr lvl="1"/>
            <a:r>
              <a:rPr lang="en-US" altLang="zh-CN" dirty="0">
                <a:ea typeface="宋体" panose="02010600030101010101" pitchFamily="2" charset="-122"/>
              </a:rPr>
              <a:t>The volatility of Microsoft is 2% per day (about 32% per year)</a:t>
            </a:r>
          </a:p>
          <a:p>
            <a:pPr lvl="1"/>
            <a:r>
              <a:rPr lang="en-US" altLang="zh-CN" dirty="0">
                <a:ea typeface="宋体" panose="02010600030101010101" pitchFamily="2" charset="-122"/>
              </a:rPr>
              <a:t>We use </a:t>
            </a:r>
            <a:r>
              <a:rPr lang="en-US" altLang="zh-CN" i="1" dirty="0">
                <a:ea typeface="宋体" panose="02010600030101010101" pitchFamily="2" charset="-122"/>
              </a:rPr>
              <a:t>N</a:t>
            </a:r>
            <a:r>
              <a:rPr lang="en-US" altLang="zh-CN" dirty="0">
                <a:ea typeface="宋体" panose="02010600030101010101" pitchFamily="2" charset="-122"/>
              </a:rPr>
              <a:t>=10 and </a:t>
            </a:r>
            <a:r>
              <a:rPr lang="en-US" altLang="zh-CN" i="1" dirty="0">
                <a:ea typeface="宋体" panose="02010600030101010101" pitchFamily="2" charset="-122"/>
              </a:rPr>
              <a:t>X</a:t>
            </a:r>
            <a:r>
              <a:rPr lang="en-US" altLang="zh-CN" dirty="0">
                <a:ea typeface="宋体" panose="02010600030101010101" pitchFamily="2" charset="-122"/>
              </a:rPr>
              <a:t>=99</a:t>
            </a:r>
          </a:p>
        </p:txBody>
      </p:sp>
    </p:spTree>
    <p:extLst>
      <p:ext uri="{BB962C8B-B14F-4D97-AF65-F5344CB8AC3E}">
        <p14:creationId xmlns:p14="http://schemas.microsoft.com/office/powerpoint/2010/main" val="92861672"/>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8610" name="Rectangle 2"/>
          <p:cNvSpPr>
            <a:spLocks noGrp="1" noChangeArrowheads="1"/>
          </p:cNvSpPr>
          <p:nvPr>
            <p:ph type="title"/>
          </p:nvPr>
        </p:nvSpPr>
        <p:spPr>
          <a:noFill/>
          <a:ln/>
        </p:spPr>
        <p:txBody>
          <a:bodyPr vert="horz" wrap="square" lIns="92075" tIns="46038" rIns="92075" bIns="46038" numCol="1" anchor="ctr" anchorCtr="0" compatLnSpc="1">
            <a:prstTxWarp prst="textNoShape">
              <a:avLst/>
            </a:prstTxWarp>
          </a:bodyPr>
          <a:lstStyle/>
          <a:p>
            <a:r>
              <a:rPr lang="en-US" altLang="zh-CN">
                <a:ea typeface="宋体" panose="02010600030101010101" pitchFamily="2" charset="-122"/>
              </a:rPr>
              <a:t>Single-Asset Case</a:t>
            </a:r>
          </a:p>
        </p:txBody>
      </p:sp>
      <p:sp>
        <p:nvSpPr>
          <p:cNvPr id="1348611" name="Rectangle 3"/>
          <p:cNvSpPr>
            <a:spLocks noGrp="1" noChangeArrowheads="1"/>
          </p:cNvSpPr>
          <p:nvPr>
            <p:ph type="body" idx="1"/>
          </p:nvPr>
        </p:nvSpPr>
        <p:spPr>
          <a:noFill/>
          <a:ln/>
        </p:spPr>
        <p:txBody>
          <a:bodyPr vert="horz" wrap="square" lIns="92075" tIns="46038" rIns="92075" bIns="46038" numCol="1" anchor="t" anchorCtr="0" compatLnSpc="1">
            <a:prstTxWarp prst="textNoShape">
              <a:avLst/>
            </a:prstTxWarp>
          </a:bodyPr>
          <a:lstStyle/>
          <a:p>
            <a:pPr lvl="1"/>
            <a:r>
              <a:rPr lang="en-US" altLang="zh-CN">
                <a:ea typeface="宋体" panose="02010600030101010101" pitchFamily="2" charset="-122"/>
              </a:rPr>
              <a:t>The standard deviation of the change in the portfolio in 1 day is $200,000</a:t>
            </a:r>
          </a:p>
          <a:p>
            <a:pPr lvl="1"/>
            <a:r>
              <a:rPr lang="en-US" altLang="zh-CN">
                <a:ea typeface="宋体" panose="02010600030101010101" pitchFamily="2" charset="-122"/>
              </a:rPr>
              <a:t>The standard deviation of the change in 10 days is </a:t>
            </a:r>
          </a:p>
          <a:p>
            <a:pPr algn="ctr">
              <a:buFontTx/>
              <a:buNone/>
            </a:pPr>
            <a:endParaRPr lang="zh-CN" altLang="en-US">
              <a:ea typeface="宋体" panose="02010600030101010101" pitchFamily="2" charset="-122"/>
            </a:endParaRPr>
          </a:p>
        </p:txBody>
      </p:sp>
      <p:graphicFrame>
        <p:nvGraphicFramePr>
          <p:cNvPr id="1348612" name="Object 4"/>
          <p:cNvGraphicFramePr>
            <a:graphicFrameLocks/>
          </p:cNvGraphicFramePr>
          <p:nvPr>
            <p:extLst>
              <p:ext uri="{D42A27DB-BD31-4B8C-83A1-F6EECF244321}">
                <p14:modId xmlns:p14="http://schemas.microsoft.com/office/powerpoint/2010/main" val="2868166224"/>
              </p:ext>
            </p:extLst>
          </p:nvPr>
        </p:nvGraphicFramePr>
        <p:xfrm>
          <a:off x="3505200" y="3124201"/>
          <a:ext cx="4695371" cy="676275"/>
        </p:xfrm>
        <a:graphic>
          <a:graphicData uri="http://schemas.openxmlformats.org/presentationml/2006/ole">
            <mc:AlternateContent xmlns:mc="http://schemas.openxmlformats.org/markup-compatibility/2006">
              <mc:Choice xmlns:v="urn:schemas-microsoft-com:vml" Requires="v">
                <p:oleObj spid="_x0000_s26682" name="Equation" r:id="rId4" imgW="1511280" imgH="228600" progId="Equation.DSMT4">
                  <p:embed/>
                </p:oleObj>
              </mc:Choice>
              <mc:Fallback>
                <p:oleObj name="Equation" r:id="rId4" imgW="1511280" imgH="228600" progId="Equation.DSMT4">
                  <p:embed/>
                  <p:pic>
                    <p:nvPicPr>
                      <p:cNvPr id="1348612"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3124201"/>
                        <a:ext cx="4695371" cy="67627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895803855"/>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0658" name="Rectangle 2"/>
          <p:cNvSpPr>
            <a:spLocks noGrp="1" noChangeArrowheads="1"/>
          </p:cNvSpPr>
          <p:nvPr>
            <p:ph type="title"/>
          </p:nvPr>
        </p:nvSpPr>
        <p:spPr>
          <a:noFill/>
          <a:ln/>
        </p:spPr>
        <p:txBody>
          <a:bodyPr vert="horz" wrap="square" lIns="92075" tIns="46038" rIns="92075" bIns="46038" numCol="1" anchor="ctr" anchorCtr="0" compatLnSpc="1">
            <a:prstTxWarp prst="textNoShape">
              <a:avLst/>
            </a:prstTxWarp>
          </a:bodyPr>
          <a:lstStyle/>
          <a:p>
            <a:r>
              <a:rPr lang="en-US" altLang="zh-CN">
                <a:ea typeface="宋体" panose="02010600030101010101" pitchFamily="2" charset="-122"/>
              </a:rPr>
              <a:t>Single-Asset Case</a:t>
            </a:r>
          </a:p>
        </p:txBody>
      </p:sp>
      <p:sp>
        <p:nvSpPr>
          <p:cNvPr id="1350659" name="Rectangle 3"/>
          <p:cNvSpPr>
            <a:spLocks noGrp="1" noChangeArrowheads="1"/>
          </p:cNvSpPr>
          <p:nvPr>
            <p:ph type="body" sz="half" idx="1"/>
          </p:nvPr>
        </p:nvSpPr>
        <p:spPr>
          <a:xfrm>
            <a:off x="798285" y="1628776"/>
            <a:ext cx="10435771" cy="2149475"/>
          </a:xfrm>
          <a:noFill/>
          <a:ln/>
        </p:spPr>
        <p:txBody>
          <a:bodyPr vert="horz" wrap="square" lIns="92075" tIns="46038" rIns="92075" bIns="46038" numCol="1" anchor="t" anchorCtr="0" compatLnSpc="1">
            <a:prstTxWarp prst="textNoShape">
              <a:avLst/>
            </a:prstTxWarp>
          </a:bodyPr>
          <a:lstStyle/>
          <a:p>
            <a:pPr lvl="1"/>
            <a:r>
              <a:rPr lang="en-US" altLang="zh-CN" dirty="0">
                <a:ea typeface="宋体" panose="02010600030101010101" pitchFamily="2" charset="-122"/>
              </a:rPr>
              <a:t>We assume that the expected change in the value of the portfolio is zero</a:t>
            </a:r>
          </a:p>
          <a:p>
            <a:pPr lvl="1"/>
            <a:r>
              <a:rPr lang="en-US" altLang="zh-CN" dirty="0">
                <a:ea typeface="宋体" panose="02010600030101010101" pitchFamily="2" charset="-122"/>
              </a:rPr>
              <a:t>We assume that the change in the value of the portfolio is normally distributed</a:t>
            </a:r>
          </a:p>
          <a:p>
            <a:pPr lvl="1"/>
            <a:r>
              <a:rPr lang="en-US" altLang="zh-CN" dirty="0">
                <a:ea typeface="宋体" panose="02010600030101010101" pitchFamily="2" charset="-122"/>
              </a:rPr>
              <a:t>Since N(</a:t>
            </a:r>
            <a:r>
              <a:rPr lang="en-US" altLang="zh-CN" dirty="0">
                <a:latin typeface="Arial" panose="020B0604020202020204" pitchFamily="34" charset="0"/>
                <a:ea typeface="宋体" panose="02010600030101010101" pitchFamily="2" charset="-122"/>
              </a:rPr>
              <a:t>–</a:t>
            </a:r>
            <a:r>
              <a:rPr lang="en-US" altLang="zh-CN" dirty="0">
                <a:ea typeface="宋体" panose="02010600030101010101" pitchFamily="2" charset="-122"/>
              </a:rPr>
              <a:t>2.33)=0.01, the </a:t>
            </a:r>
            <a:r>
              <a:rPr lang="en-US" altLang="zh-CN" dirty="0" err="1">
                <a:ea typeface="宋体" panose="02010600030101010101" pitchFamily="2" charset="-122"/>
              </a:rPr>
              <a:t>VaR</a:t>
            </a:r>
            <a:r>
              <a:rPr lang="en-US" altLang="zh-CN" dirty="0">
                <a:ea typeface="宋体" panose="02010600030101010101" pitchFamily="2" charset="-122"/>
              </a:rPr>
              <a:t> is </a:t>
            </a:r>
          </a:p>
        </p:txBody>
      </p:sp>
      <p:graphicFrame>
        <p:nvGraphicFramePr>
          <p:cNvPr id="1350660" name="Object 4"/>
          <p:cNvGraphicFramePr>
            <a:graphicFrameLocks/>
          </p:cNvGraphicFramePr>
          <p:nvPr>
            <p:extLst>
              <p:ext uri="{D42A27DB-BD31-4B8C-83A1-F6EECF244321}">
                <p14:modId xmlns:p14="http://schemas.microsoft.com/office/powerpoint/2010/main" val="2680723877"/>
              </p:ext>
            </p:extLst>
          </p:nvPr>
        </p:nvGraphicFramePr>
        <p:xfrm>
          <a:off x="3653970" y="3787777"/>
          <a:ext cx="4724400" cy="533400"/>
        </p:xfrm>
        <a:graphic>
          <a:graphicData uri="http://schemas.openxmlformats.org/presentationml/2006/ole">
            <mc:AlternateContent xmlns:mc="http://schemas.openxmlformats.org/markup-compatibility/2006">
              <mc:Choice xmlns:v="urn:schemas-microsoft-com:vml" Requires="v">
                <p:oleObj spid="_x0000_s27762" name="Equation" r:id="rId4" imgW="1739880" imgH="190440" progId="Equation.DSMT4">
                  <p:embed/>
                </p:oleObj>
              </mc:Choice>
              <mc:Fallback>
                <p:oleObj name="Equation" r:id="rId4" imgW="1739880" imgH="190440" progId="Equation.DSMT4">
                  <p:embed/>
                  <p:pic>
                    <p:nvPicPr>
                      <p:cNvPr id="135066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3970" y="3787777"/>
                        <a:ext cx="4724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50661" name="Object 5"/>
          <p:cNvGraphicFramePr>
            <a:graphicFrameLocks noGrp="1" noChangeAspect="1"/>
          </p:cNvGraphicFramePr>
          <p:nvPr>
            <p:ph sz="half" idx="2"/>
            <p:extLst>
              <p:ext uri="{D42A27DB-BD31-4B8C-83A1-F6EECF244321}">
                <p14:modId xmlns:p14="http://schemas.microsoft.com/office/powerpoint/2010/main" val="2773718751"/>
              </p:ext>
            </p:extLst>
          </p:nvPr>
        </p:nvGraphicFramePr>
        <p:xfrm>
          <a:off x="4392387" y="4498520"/>
          <a:ext cx="2647950" cy="711200"/>
        </p:xfrm>
        <a:graphic>
          <a:graphicData uri="http://schemas.openxmlformats.org/presentationml/2006/ole">
            <mc:AlternateContent xmlns:mc="http://schemas.openxmlformats.org/markup-compatibility/2006">
              <mc:Choice xmlns:v="urn:schemas-microsoft-com:vml" Requires="v">
                <p:oleObj spid="_x0000_s27763" name="Equation" r:id="rId6" imgW="1079280" imgH="253800" progId="Equation.DSMT4">
                  <p:embed/>
                </p:oleObj>
              </mc:Choice>
              <mc:Fallback>
                <p:oleObj name="Equation" r:id="rId6" imgW="1079280" imgH="253800" progId="Equation.DSMT4">
                  <p:embed/>
                  <p:pic>
                    <p:nvPicPr>
                      <p:cNvPr id="1350661"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92387" y="4498520"/>
                        <a:ext cx="2647950"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763661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50661"/>
                                        </p:tgtEl>
                                        <p:attrNameLst>
                                          <p:attrName>style.visibility</p:attrName>
                                        </p:attrNameLst>
                                      </p:cBhvr>
                                      <p:to>
                                        <p:strVal val="visible"/>
                                      </p:to>
                                    </p:set>
                                    <p:animEffect transition="in" filter="wipe(left)">
                                      <p:cBhvr>
                                        <p:cTn id="7" dur="500"/>
                                        <p:tgtEl>
                                          <p:spTgt spid="1350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2706" name="Rectangle 2"/>
          <p:cNvSpPr>
            <a:spLocks noGrp="1" noChangeArrowheads="1"/>
          </p:cNvSpPr>
          <p:nvPr>
            <p:ph type="title"/>
          </p:nvPr>
        </p:nvSpPr>
        <p:spPr>
          <a:noFill/>
          <a:ln/>
        </p:spPr>
        <p:txBody>
          <a:bodyPr vert="horz" wrap="square" lIns="92075" tIns="46038" rIns="92075" bIns="46038" numCol="1" anchor="ctr" anchorCtr="0" compatLnSpc="1">
            <a:prstTxWarp prst="textNoShape">
              <a:avLst/>
            </a:prstTxWarp>
          </a:bodyPr>
          <a:lstStyle/>
          <a:p>
            <a:r>
              <a:rPr lang="en-US" altLang="zh-CN">
                <a:ea typeface="宋体" panose="02010600030101010101" pitchFamily="2" charset="-122"/>
              </a:rPr>
              <a:t>Single-Asset Case</a:t>
            </a:r>
          </a:p>
        </p:txBody>
      </p:sp>
      <p:sp>
        <p:nvSpPr>
          <p:cNvPr id="1352707" name="Rectangle 3"/>
          <p:cNvSpPr>
            <a:spLocks noGrp="1" noChangeArrowheads="1"/>
          </p:cNvSpPr>
          <p:nvPr>
            <p:ph type="body" idx="1"/>
          </p:nvPr>
        </p:nvSpPr>
        <p:spPr>
          <a:noFill/>
          <a:ln/>
        </p:spPr>
        <p:txBody>
          <a:bodyPr vert="horz" wrap="square" lIns="92075" tIns="46038" rIns="92075" bIns="46038" numCol="1" anchor="t" anchorCtr="0" compatLnSpc="1">
            <a:prstTxWarp prst="textNoShape">
              <a:avLst/>
            </a:prstTxWarp>
          </a:bodyPr>
          <a:lstStyle/>
          <a:p>
            <a:r>
              <a:rPr lang="en-US" altLang="zh-CN">
                <a:ea typeface="宋体" panose="02010600030101010101" pitchFamily="2" charset="-122"/>
              </a:rPr>
              <a:t>AT&amp;T Example </a:t>
            </a:r>
          </a:p>
          <a:p>
            <a:pPr lvl="1"/>
            <a:r>
              <a:rPr lang="en-US" altLang="zh-CN">
                <a:ea typeface="宋体" panose="02010600030101010101" pitchFamily="2" charset="-122"/>
              </a:rPr>
              <a:t>Consider a position of $5 million in AT&amp;T</a:t>
            </a:r>
          </a:p>
          <a:p>
            <a:pPr lvl="1"/>
            <a:r>
              <a:rPr lang="en-US" altLang="zh-CN">
                <a:ea typeface="宋体" panose="02010600030101010101" pitchFamily="2" charset="-122"/>
              </a:rPr>
              <a:t>The daily volatility of AT&amp;T is 1% (approx 16% per year)</a:t>
            </a:r>
          </a:p>
          <a:p>
            <a:pPr lvl="1"/>
            <a:r>
              <a:rPr lang="en-US" altLang="zh-CN">
                <a:ea typeface="宋体" panose="02010600030101010101" pitchFamily="2" charset="-122"/>
              </a:rPr>
              <a:t>The S.D per 10 days is</a:t>
            </a:r>
          </a:p>
          <a:p>
            <a:pPr lvl="1">
              <a:buFont typeface="Wingdings" panose="05000000000000000000" pitchFamily="2" charset="2"/>
              <a:buNone/>
            </a:pPr>
            <a:endParaRPr lang="en-US" altLang="zh-CN">
              <a:ea typeface="宋体" panose="02010600030101010101" pitchFamily="2" charset="-122"/>
            </a:endParaRPr>
          </a:p>
          <a:p>
            <a:pPr lvl="1">
              <a:buFont typeface="Wingdings" panose="05000000000000000000" pitchFamily="2" charset="2"/>
              <a:buNone/>
            </a:pPr>
            <a:endParaRPr lang="en-US" altLang="zh-CN">
              <a:ea typeface="宋体" panose="02010600030101010101" pitchFamily="2" charset="-122"/>
            </a:endParaRPr>
          </a:p>
          <a:p>
            <a:pPr lvl="1"/>
            <a:r>
              <a:rPr lang="en-US" altLang="zh-CN">
                <a:ea typeface="宋体" panose="02010600030101010101" pitchFamily="2" charset="-122"/>
              </a:rPr>
              <a:t>The VaR is</a:t>
            </a:r>
          </a:p>
          <a:p>
            <a:pPr algn="ctr">
              <a:buFontTx/>
              <a:buNone/>
            </a:pPr>
            <a:endParaRPr lang="en-US" altLang="zh-CN">
              <a:ea typeface="宋体" panose="02010600030101010101" pitchFamily="2" charset="-122"/>
            </a:endParaRPr>
          </a:p>
          <a:p>
            <a:pPr algn="ctr">
              <a:buFontTx/>
              <a:buNone/>
            </a:pPr>
            <a:endParaRPr lang="zh-CN" altLang="en-US">
              <a:ea typeface="宋体" panose="02010600030101010101" pitchFamily="2" charset="-122"/>
            </a:endParaRPr>
          </a:p>
        </p:txBody>
      </p:sp>
      <p:graphicFrame>
        <p:nvGraphicFramePr>
          <p:cNvPr id="1352708" name="Object 4"/>
          <p:cNvGraphicFramePr>
            <a:graphicFrameLocks/>
          </p:cNvGraphicFramePr>
          <p:nvPr/>
        </p:nvGraphicFramePr>
        <p:xfrm>
          <a:off x="4724401" y="3810001"/>
          <a:ext cx="3571875" cy="639763"/>
        </p:xfrm>
        <a:graphic>
          <a:graphicData uri="http://schemas.openxmlformats.org/presentationml/2006/ole">
            <mc:AlternateContent xmlns:mc="http://schemas.openxmlformats.org/markup-compatibility/2006">
              <mc:Choice xmlns:v="urn:schemas-microsoft-com:vml" Requires="v">
                <p:oleObj spid="_x0000_s28786" name="Equation" r:id="rId4" imgW="1422360" imgH="228600" progId="Equation.DSMT4">
                  <p:embed/>
                </p:oleObj>
              </mc:Choice>
              <mc:Fallback>
                <p:oleObj name="Equation" r:id="rId4" imgW="1422360" imgH="228600" progId="Equation.DSMT4">
                  <p:embed/>
                  <p:pic>
                    <p:nvPicPr>
                      <p:cNvPr id="1352708"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1" y="3810001"/>
                        <a:ext cx="3571875"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52709" name="Object 5"/>
          <p:cNvGraphicFramePr>
            <a:graphicFrameLocks/>
          </p:cNvGraphicFramePr>
          <p:nvPr/>
        </p:nvGraphicFramePr>
        <p:xfrm>
          <a:off x="4648200" y="5105400"/>
          <a:ext cx="4038600" cy="533400"/>
        </p:xfrm>
        <a:graphic>
          <a:graphicData uri="http://schemas.openxmlformats.org/presentationml/2006/ole">
            <mc:AlternateContent xmlns:mc="http://schemas.openxmlformats.org/markup-compatibility/2006">
              <mc:Choice xmlns:v="urn:schemas-microsoft-com:vml" Requires="v">
                <p:oleObj spid="_x0000_s28787" name="Equation" r:id="rId6" imgW="1625400" imgH="190440" progId="Equation.DSMT4">
                  <p:embed/>
                </p:oleObj>
              </mc:Choice>
              <mc:Fallback>
                <p:oleObj name="Equation" r:id="rId6" imgW="1625400" imgH="190440" progId="Equation.DSMT4">
                  <p:embed/>
                  <p:pic>
                    <p:nvPicPr>
                      <p:cNvPr id="1352709"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8200" y="5105400"/>
                        <a:ext cx="4038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62578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52707">
                                            <p:txEl>
                                              <p:pRg st="3" end="3"/>
                                            </p:txEl>
                                          </p:spTgt>
                                        </p:tgtEl>
                                        <p:attrNameLst>
                                          <p:attrName>style.visibility</p:attrName>
                                        </p:attrNameLst>
                                      </p:cBhvr>
                                      <p:to>
                                        <p:strVal val="visible"/>
                                      </p:to>
                                    </p:set>
                                    <p:animEffect transition="in" filter="blinds(horizontal)">
                                      <p:cBhvr>
                                        <p:cTn id="7" dur="500"/>
                                        <p:tgtEl>
                                          <p:spTgt spid="1352707">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52708"/>
                                        </p:tgtEl>
                                        <p:attrNameLst>
                                          <p:attrName>style.visibility</p:attrName>
                                        </p:attrNameLst>
                                      </p:cBhvr>
                                      <p:to>
                                        <p:strVal val="visible"/>
                                      </p:to>
                                    </p:set>
                                    <p:animEffect transition="in" filter="blinds(horizontal)">
                                      <p:cBhvr>
                                        <p:cTn id="12" dur="500"/>
                                        <p:tgtEl>
                                          <p:spTgt spid="13527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52707">
                                            <p:txEl>
                                              <p:pRg st="6" end="6"/>
                                            </p:txEl>
                                          </p:spTgt>
                                        </p:tgtEl>
                                        <p:attrNameLst>
                                          <p:attrName>style.visibility</p:attrName>
                                        </p:attrNameLst>
                                      </p:cBhvr>
                                      <p:to>
                                        <p:strVal val="visible"/>
                                      </p:to>
                                    </p:set>
                                    <p:animEffect transition="in" filter="blinds(horizontal)">
                                      <p:cBhvr>
                                        <p:cTn id="17" dur="500"/>
                                        <p:tgtEl>
                                          <p:spTgt spid="1352707">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352709"/>
                                        </p:tgtEl>
                                        <p:attrNameLst>
                                          <p:attrName>style.visibility</p:attrName>
                                        </p:attrNameLst>
                                      </p:cBhvr>
                                      <p:to>
                                        <p:strVal val="visible"/>
                                      </p:to>
                                    </p:set>
                                    <p:animEffect transition="in" filter="box(in)">
                                      <p:cBhvr>
                                        <p:cTn id="22" dur="500"/>
                                        <p:tgtEl>
                                          <p:spTgt spid="1352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4754" name="Rectangle 2"/>
          <p:cNvSpPr>
            <a:spLocks noGrp="1" noChangeArrowheads="1"/>
          </p:cNvSpPr>
          <p:nvPr>
            <p:ph type="title"/>
          </p:nvPr>
        </p:nvSpPr>
        <p:spPr>
          <a:noFill/>
          <a:ln/>
        </p:spPr>
        <p:txBody>
          <a:bodyPr vert="horz" wrap="square" lIns="92075" tIns="46038" rIns="92075" bIns="46038" numCol="1" anchor="ctr" anchorCtr="0" compatLnSpc="1">
            <a:prstTxWarp prst="textNoShape">
              <a:avLst/>
            </a:prstTxWarp>
          </a:bodyPr>
          <a:lstStyle/>
          <a:p>
            <a:r>
              <a:rPr lang="en-US" altLang="zh-CN">
                <a:ea typeface="宋体" panose="02010600030101010101" pitchFamily="2" charset="-122"/>
              </a:rPr>
              <a:t>Portfolio</a:t>
            </a:r>
          </a:p>
        </p:txBody>
      </p:sp>
      <p:sp>
        <p:nvSpPr>
          <p:cNvPr id="1354755" name="Rectangle 3"/>
          <p:cNvSpPr>
            <a:spLocks noGrp="1" noChangeArrowheads="1"/>
          </p:cNvSpPr>
          <p:nvPr>
            <p:ph type="body" idx="1"/>
          </p:nvPr>
        </p:nvSpPr>
        <p:spPr>
          <a:xfrm>
            <a:off x="638629" y="1628775"/>
            <a:ext cx="11045371" cy="4633913"/>
          </a:xfrm>
          <a:noFill/>
          <a:ln/>
        </p:spPr>
        <p:txBody>
          <a:bodyPr vert="horz" wrap="square" lIns="92075" tIns="46038" rIns="92075" bIns="46038" numCol="1" anchor="t" anchorCtr="0" compatLnSpc="1">
            <a:prstTxWarp prst="textNoShape">
              <a:avLst/>
            </a:prstTxWarp>
          </a:bodyPr>
          <a:lstStyle/>
          <a:p>
            <a:r>
              <a:rPr lang="en-US" altLang="zh-CN" b="0" dirty="0">
                <a:solidFill>
                  <a:schemeClr val="tx1"/>
                </a:solidFill>
                <a:ea typeface="宋体" panose="02010600030101010101" pitchFamily="2" charset="-122"/>
              </a:rPr>
              <a:t>A company has a portfolio consisting of $10 million invested in Microsoft and $5 million invested in AT&amp;T. The daily volatility of Microsoft is 2%, the daily volatility of AT&amp;T is 1%, and the coefficient of correlation between the returns from Microsoft and AT&amp;T is 0.3</a:t>
            </a:r>
          </a:p>
        </p:txBody>
      </p:sp>
    </p:spTree>
    <p:extLst>
      <p:ext uri="{BB962C8B-B14F-4D97-AF65-F5344CB8AC3E}">
        <p14:creationId xmlns:p14="http://schemas.microsoft.com/office/powerpoint/2010/main" val="882307973"/>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6802" name="Rectangle 2"/>
          <p:cNvSpPr>
            <a:spLocks noGrp="1" noChangeArrowheads="1"/>
          </p:cNvSpPr>
          <p:nvPr>
            <p:ph type="title"/>
          </p:nvPr>
        </p:nvSpPr>
        <p:spPr>
          <a:noFill/>
          <a:ln/>
        </p:spPr>
        <p:txBody>
          <a:bodyPr vert="horz" wrap="square" lIns="92075" tIns="46038" rIns="92075" bIns="46038" numCol="1" anchor="ctr" anchorCtr="0" compatLnSpc="1">
            <a:prstTxWarp prst="textNoShape">
              <a:avLst/>
            </a:prstTxWarp>
          </a:bodyPr>
          <a:lstStyle/>
          <a:p>
            <a:r>
              <a:rPr lang="en-US" altLang="zh-CN" dirty="0">
                <a:ea typeface="宋体" panose="02010600030101010101" pitchFamily="2" charset="-122"/>
              </a:rPr>
              <a:t>S.D. of Portfolio</a:t>
            </a:r>
          </a:p>
        </p:txBody>
      </p:sp>
      <p:sp>
        <p:nvSpPr>
          <p:cNvPr id="1356803" name="Rectangle 3"/>
          <p:cNvSpPr>
            <a:spLocks noGrp="1" noChangeArrowheads="1"/>
          </p:cNvSpPr>
          <p:nvPr>
            <p:ph type="body" idx="1"/>
          </p:nvPr>
        </p:nvSpPr>
        <p:spPr>
          <a:noFill/>
          <a:ln/>
        </p:spPr>
        <p:txBody>
          <a:bodyPr vert="horz" wrap="square" lIns="92075" tIns="46038" rIns="92075" bIns="46038" numCol="1" anchor="t" anchorCtr="0" compatLnSpc="1">
            <a:prstTxWarp prst="textNoShape">
              <a:avLst/>
            </a:prstTxWarp>
          </a:bodyPr>
          <a:lstStyle/>
          <a:p>
            <a:r>
              <a:rPr lang="en-US" altLang="zh-CN" dirty="0">
                <a:ea typeface="宋体" panose="02010600030101010101" pitchFamily="2" charset="-122"/>
              </a:rPr>
              <a:t>A standard result in statistics states that</a:t>
            </a:r>
          </a:p>
          <a:p>
            <a:pPr>
              <a:buFontTx/>
              <a:buNone/>
            </a:pPr>
            <a:endParaRPr lang="en-US" altLang="zh-CN" dirty="0">
              <a:ea typeface="宋体" panose="02010600030101010101" pitchFamily="2" charset="-122"/>
            </a:endParaRPr>
          </a:p>
          <a:p>
            <a:pPr>
              <a:buFontTx/>
              <a:buNone/>
            </a:pPr>
            <a:endParaRPr lang="en-US" altLang="zh-CN" dirty="0">
              <a:ea typeface="宋体" panose="02010600030101010101" pitchFamily="2" charset="-122"/>
            </a:endParaRPr>
          </a:p>
          <a:p>
            <a:r>
              <a:rPr lang="en-US" altLang="zh-CN" dirty="0">
                <a:ea typeface="宋体" panose="02010600030101010101" pitchFamily="2" charset="-122"/>
              </a:rPr>
              <a:t>In this case </a:t>
            </a:r>
            <a:r>
              <a:rPr lang="en-US" altLang="zh-CN" i="1" dirty="0" err="1">
                <a:latin typeface="Symbol" panose="05050102010706020507" pitchFamily="18" charset="2"/>
                <a:ea typeface="宋体" panose="02010600030101010101" pitchFamily="2" charset="-122"/>
              </a:rPr>
              <a:t>s</a:t>
            </a:r>
            <a:r>
              <a:rPr lang="en-US" altLang="zh-CN" i="1" baseline="-25000" dirty="0" err="1">
                <a:ea typeface="宋体" panose="02010600030101010101" pitchFamily="2" charset="-122"/>
              </a:rPr>
              <a:t>x</a:t>
            </a:r>
            <a:r>
              <a:rPr lang="en-US" altLang="zh-CN" i="1" dirty="0">
                <a:ea typeface="宋体" panose="02010600030101010101" pitchFamily="2" charset="-122"/>
              </a:rPr>
              <a:t> </a:t>
            </a:r>
            <a:r>
              <a:rPr lang="en-US" altLang="zh-CN" dirty="0">
                <a:ea typeface="宋体" panose="02010600030101010101" pitchFamily="2" charset="-122"/>
              </a:rPr>
              <a:t>= 200,000 and</a:t>
            </a:r>
            <a:r>
              <a:rPr lang="en-US" altLang="zh-CN" dirty="0">
                <a:latin typeface="Symbol" panose="05050102010706020507" pitchFamily="18" charset="2"/>
                <a:ea typeface="宋体" panose="02010600030101010101" pitchFamily="2" charset="-122"/>
              </a:rPr>
              <a:t> </a:t>
            </a:r>
            <a:r>
              <a:rPr lang="en-US" altLang="zh-CN" i="1" dirty="0" err="1">
                <a:latin typeface="Symbol" panose="05050102010706020507" pitchFamily="18" charset="2"/>
                <a:ea typeface="宋体" panose="02010600030101010101" pitchFamily="2" charset="-122"/>
              </a:rPr>
              <a:t>s</a:t>
            </a:r>
            <a:r>
              <a:rPr lang="en-US" altLang="zh-CN" i="1" baseline="-25000" dirty="0" err="1">
                <a:ea typeface="宋体" panose="02010600030101010101" pitchFamily="2" charset="-122"/>
              </a:rPr>
              <a:t>Y</a:t>
            </a:r>
            <a:r>
              <a:rPr lang="en-US" altLang="zh-CN" baseline="-25000" dirty="0">
                <a:ea typeface="宋体" panose="02010600030101010101" pitchFamily="2" charset="-122"/>
              </a:rPr>
              <a:t> </a:t>
            </a:r>
            <a:r>
              <a:rPr lang="en-US" altLang="zh-CN" dirty="0">
                <a:ea typeface="宋体" panose="02010600030101010101" pitchFamily="2" charset="-122"/>
              </a:rPr>
              <a:t>= 50,000 and </a:t>
            </a:r>
            <a:r>
              <a:rPr lang="en-US" altLang="zh-CN" i="1" dirty="0">
                <a:latin typeface="Symbol" panose="05050102010706020507" pitchFamily="18" charset="2"/>
                <a:ea typeface="宋体" panose="02010600030101010101" pitchFamily="2" charset="-122"/>
              </a:rPr>
              <a:t>r</a:t>
            </a:r>
            <a:r>
              <a:rPr lang="en-US" altLang="zh-CN" dirty="0">
                <a:ea typeface="宋体" panose="02010600030101010101" pitchFamily="2" charset="-122"/>
              </a:rPr>
              <a:t> = 0.3. The standard deviation of the change in the portfolio value in one day is therefore 220,227</a:t>
            </a:r>
            <a:endParaRPr lang="zh-CN" altLang="en-US" dirty="0">
              <a:ea typeface="宋体" panose="02010600030101010101" pitchFamily="2" charset="-122"/>
            </a:endParaRPr>
          </a:p>
        </p:txBody>
      </p:sp>
      <p:graphicFrame>
        <p:nvGraphicFramePr>
          <p:cNvPr id="1356804" name="Object 4"/>
          <p:cNvGraphicFramePr>
            <a:graphicFrameLocks/>
          </p:cNvGraphicFramePr>
          <p:nvPr>
            <p:extLst>
              <p:ext uri="{D42A27DB-BD31-4B8C-83A1-F6EECF244321}">
                <p14:modId xmlns:p14="http://schemas.microsoft.com/office/powerpoint/2010/main" val="4057492607"/>
              </p:ext>
            </p:extLst>
          </p:nvPr>
        </p:nvGraphicFramePr>
        <p:xfrm>
          <a:off x="3922034" y="2450647"/>
          <a:ext cx="3565525" cy="571500"/>
        </p:xfrm>
        <a:graphic>
          <a:graphicData uri="http://schemas.openxmlformats.org/presentationml/2006/ole">
            <mc:AlternateContent xmlns:mc="http://schemas.openxmlformats.org/markup-compatibility/2006">
              <mc:Choice xmlns:v="urn:schemas-microsoft-com:vml" Requires="v">
                <p:oleObj spid="_x0000_s29754" name="Equation" r:id="rId4" imgW="1511280" imgH="253800" progId="Equation.DSMT4">
                  <p:embed/>
                </p:oleObj>
              </mc:Choice>
              <mc:Fallback>
                <p:oleObj name="Equation" r:id="rId4" imgW="1511280" imgH="253800" progId="Equation.DSMT4">
                  <p:embed/>
                  <p:pic>
                    <p:nvPicPr>
                      <p:cNvPr id="1356804"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2034" y="2450647"/>
                        <a:ext cx="356552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77803585"/>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8850" name="Rectangle 2"/>
          <p:cNvSpPr>
            <a:spLocks noGrp="1" noChangeArrowheads="1"/>
          </p:cNvSpPr>
          <p:nvPr>
            <p:ph type="title"/>
          </p:nvPr>
        </p:nvSpPr>
        <p:spPr>
          <a:noFill/>
          <a:ln/>
        </p:spPr>
        <p:txBody>
          <a:bodyPr vert="horz" wrap="square" lIns="92075" tIns="46038" rIns="92075" bIns="46038" numCol="1" anchor="ctr" anchorCtr="0" compatLnSpc="1">
            <a:prstTxWarp prst="textNoShape">
              <a:avLst/>
            </a:prstTxWarp>
          </a:bodyPr>
          <a:lstStyle/>
          <a:p>
            <a:r>
              <a:rPr lang="en-US" altLang="zh-CN">
                <a:ea typeface="宋体" panose="02010600030101010101" pitchFamily="2" charset="-122"/>
              </a:rPr>
              <a:t>VaR for Portfolio</a:t>
            </a:r>
          </a:p>
        </p:txBody>
      </p:sp>
      <p:sp>
        <p:nvSpPr>
          <p:cNvPr id="1358851" name="Rectangle 3"/>
          <p:cNvSpPr>
            <a:spLocks noGrp="1" noChangeArrowheads="1"/>
          </p:cNvSpPr>
          <p:nvPr>
            <p:ph type="body" idx="1"/>
          </p:nvPr>
        </p:nvSpPr>
        <p:spPr>
          <a:xfrm>
            <a:off x="754743" y="1981200"/>
            <a:ext cx="10638971" cy="4114800"/>
          </a:xfrm>
          <a:noFill/>
          <a:ln/>
        </p:spPr>
        <p:txBody>
          <a:bodyPr vert="horz" wrap="square" lIns="92075" tIns="46038" rIns="92075" bIns="46038" numCol="1" anchor="t" anchorCtr="0" compatLnSpc="1">
            <a:prstTxWarp prst="textNoShape">
              <a:avLst/>
            </a:prstTxWarp>
          </a:bodyPr>
          <a:lstStyle/>
          <a:p>
            <a:r>
              <a:rPr lang="en-US" altLang="zh-CN" dirty="0">
                <a:solidFill>
                  <a:schemeClr val="tx1"/>
                </a:solidFill>
                <a:ea typeface="宋体" panose="02010600030101010101" pitchFamily="2" charset="-122"/>
              </a:rPr>
              <a:t>The 10-day 99% </a:t>
            </a:r>
            <a:r>
              <a:rPr lang="en-US" altLang="zh-CN" dirty="0" err="1">
                <a:solidFill>
                  <a:schemeClr val="tx1"/>
                </a:solidFill>
                <a:ea typeface="宋体" panose="02010600030101010101" pitchFamily="2" charset="-122"/>
              </a:rPr>
              <a:t>VaR</a:t>
            </a:r>
            <a:r>
              <a:rPr lang="en-US" altLang="zh-CN" dirty="0">
                <a:solidFill>
                  <a:schemeClr val="tx1"/>
                </a:solidFill>
                <a:ea typeface="宋体" panose="02010600030101010101" pitchFamily="2" charset="-122"/>
              </a:rPr>
              <a:t> for the portfolio is</a:t>
            </a:r>
          </a:p>
          <a:p>
            <a:pPr>
              <a:buFontTx/>
              <a:buNone/>
            </a:pPr>
            <a:endParaRPr lang="en-US" altLang="zh-CN" dirty="0">
              <a:solidFill>
                <a:schemeClr val="tx1"/>
              </a:solidFill>
              <a:ea typeface="宋体" panose="02010600030101010101" pitchFamily="2" charset="-122"/>
            </a:endParaRPr>
          </a:p>
          <a:p>
            <a:endParaRPr lang="en-US" altLang="zh-CN" dirty="0">
              <a:solidFill>
                <a:schemeClr val="tx1"/>
              </a:solidFill>
              <a:ea typeface="宋体" panose="02010600030101010101" pitchFamily="2" charset="-122"/>
            </a:endParaRPr>
          </a:p>
          <a:p>
            <a:r>
              <a:rPr lang="en-US" altLang="zh-CN" dirty="0">
                <a:solidFill>
                  <a:schemeClr val="tx1"/>
                </a:solidFill>
                <a:ea typeface="宋体" panose="02010600030101010101" pitchFamily="2" charset="-122"/>
              </a:rPr>
              <a:t>The benefits of diversification are</a:t>
            </a:r>
          </a:p>
          <a:p>
            <a:pPr algn="ctr">
              <a:buFontTx/>
              <a:buNone/>
            </a:pPr>
            <a:endParaRPr lang="en-US" altLang="zh-CN" dirty="0">
              <a:solidFill>
                <a:schemeClr val="tx1"/>
              </a:solidFill>
              <a:ea typeface="宋体" panose="02010600030101010101" pitchFamily="2" charset="-122"/>
            </a:endParaRPr>
          </a:p>
          <a:p>
            <a:pPr algn="ctr">
              <a:buFontTx/>
              <a:buNone/>
            </a:pPr>
            <a:r>
              <a:rPr lang="en-US" altLang="zh-CN" dirty="0">
                <a:solidFill>
                  <a:schemeClr val="tx1"/>
                </a:solidFill>
                <a:ea typeface="宋体" panose="02010600030101010101" pitchFamily="2" charset="-122"/>
              </a:rPr>
              <a:t>(1,473,621+368,405)</a:t>
            </a:r>
            <a:r>
              <a:rPr lang="en-US" altLang="zh-CN" dirty="0">
                <a:solidFill>
                  <a:schemeClr val="tx1"/>
                </a:solidFill>
                <a:latin typeface="Arial" panose="020B0604020202020204" pitchFamily="34" charset="0"/>
                <a:ea typeface="宋体" panose="02010600030101010101" pitchFamily="2" charset="-122"/>
              </a:rPr>
              <a:t>–</a:t>
            </a:r>
            <a:r>
              <a:rPr lang="en-US" altLang="zh-CN" dirty="0">
                <a:solidFill>
                  <a:schemeClr val="tx1"/>
                </a:solidFill>
                <a:ea typeface="宋体" panose="02010600030101010101" pitchFamily="2" charset="-122"/>
              </a:rPr>
              <a:t>1,622,657</a:t>
            </a:r>
          </a:p>
          <a:p>
            <a:pPr algn="ctr">
              <a:buFontTx/>
              <a:buNone/>
            </a:pPr>
            <a:r>
              <a:rPr lang="en-US" altLang="zh-CN" dirty="0">
                <a:solidFill>
                  <a:schemeClr val="tx1"/>
                </a:solidFill>
                <a:ea typeface="宋体" panose="02010600030101010101" pitchFamily="2" charset="-122"/>
              </a:rPr>
              <a:t>=1,842,026 </a:t>
            </a:r>
            <a:r>
              <a:rPr lang="en-US" altLang="zh-CN" dirty="0">
                <a:solidFill>
                  <a:schemeClr val="tx1"/>
                </a:solidFill>
                <a:latin typeface="Arial" panose="020B0604020202020204" pitchFamily="34" charset="0"/>
                <a:ea typeface="宋体" panose="02010600030101010101" pitchFamily="2" charset="-122"/>
              </a:rPr>
              <a:t>–</a:t>
            </a:r>
            <a:r>
              <a:rPr lang="en-US" altLang="zh-CN" dirty="0">
                <a:solidFill>
                  <a:schemeClr val="tx1"/>
                </a:solidFill>
                <a:ea typeface="宋体" panose="02010600030101010101" pitchFamily="2" charset="-122"/>
              </a:rPr>
              <a:t>1,622,657 =$219,369</a:t>
            </a:r>
          </a:p>
        </p:txBody>
      </p:sp>
      <p:graphicFrame>
        <p:nvGraphicFramePr>
          <p:cNvPr id="1358852" name="Object 4"/>
          <p:cNvGraphicFramePr>
            <a:graphicFrameLocks/>
          </p:cNvGraphicFramePr>
          <p:nvPr/>
        </p:nvGraphicFramePr>
        <p:xfrm>
          <a:off x="3071814" y="2778125"/>
          <a:ext cx="5965825" cy="579438"/>
        </p:xfrm>
        <a:graphic>
          <a:graphicData uri="http://schemas.openxmlformats.org/presentationml/2006/ole">
            <mc:AlternateContent xmlns:mc="http://schemas.openxmlformats.org/markup-compatibility/2006">
              <mc:Choice xmlns:v="urn:schemas-microsoft-com:vml" Requires="v">
                <p:oleObj spid="_x0000_s30778" name="Equation" r:id="rId4" imgW="2145960" imgH="241200" progId="Equation.DSMT4">
                  <p:embed/>
                </p:oleObj>
              </mc:Choice>
              <mc:Fallback>
                <p:oleObj name="Equation" r:id="rId4" imgW="2145960" imgH="241200" progId="Equation.DSMT4">
                  <p:embed/>
                  <p:pic>
                    <p:nvPicPr>
                      <p:cNvPr id="1358852"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1814" y="2778125"/>
                        <a:ext cx="59658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06133727"/>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0898" name="Rectangle 2"/>
          <p:cNvSpPr>
            <a:spLocks noGrp="1" noChangeArrowheads="1"/>
          </p:cNvSpPr>
          <p:nvPr>
            <p:ph type="title"/>
          </p:nvPr>
        </p:nvSpPr>
        <p:spPr>
          <a:noFill/>
          <a:ln/>
        </p:spPr>
        <p:txBody>
          <a:bodyPr vert="horz" wrap="square" lIns="92075" tIns="46038" rIns="92075" bIns="46038" numCol="1" anchor="ctr" anchorCtr="0" compatLnSpc="1">
            <a:prstTxWarp prst="textNoShape">
              <a:avLst/>
            </a:prstTxWarp>
          </a:bodyPr>
          <a:lstStyle/>
          <a:p>
            <a:r>
              <a:rPr lang="en-US" altLang="zh-CN">
                <a:ea typeface="宋体" panose="02010600030101010101" pitchFamily="2" charset="-122"/>
              </a:rPr>
              <a:t>The Linear Model</a:t>
            </a:r>
          </a:p>
        </p:txBody>
      </p:sp>
      <p:sp>
        <p:nvSpPr>
          <p:cNvPr id="1360899" name="Rectangle 3"/>
          <p:cNvSpPr>
            <a:spLocks noGrp="1" noChangeArrowheads="1"/>
          </p:cNvSpPr>
          <p:nvPr>
            <p:ph type="body" idx="1"/>
          </p:nvPr>
        </p:nvSpPr>
        <p:spPr>
          <a:noFill/>
          <a:ln/>
        </p:spPr>
        <p:txBody>
          <a:bodyPr vert="horz" wrap="square" lIns="92075" tIns="46038" rIns="92075" bIns="46038" numCol="1" anchor="t" anchorCtr="0" compatLnSpc="1">
            <a:prstTxWarp prst="textNoShape">
              <a:avLst/>
            </a:prstTxWarp>
          </a:bodyPr>
          <a:lstStyle/>
          <a:p>
            <a:r>
              <a:rPr lang="en-US" altLang="zh-CN" dirty="0">
                <a:ea typeface="宋体" panose="02010600030101010101" pitchFamily="2" charset="-122"/>
              </a:rPr>
              <a:t>We assume</a:t>
            </a:r>
          </a:p>
          <a:p>
            <a:pPr lvl="1"/>
            <a:r>
              <a:rPr lang="en-US" altLang="zh-CN" dirty="0">
                <a:ea typeface="宋体" panose="02010600030101010101" pitchFamily="2" charset="-122"/>
              </a:rPr>
              <a:t>The daily change in the value of a portfolio is linearly related to the daily returns from market variables</a:t>
            </a:r>
          </a:p>
          <a:p>
            <a:pPr lvl="1"/>
            <a:r>
              <a:rPr lang="en-US" altLang="zh-CN" dirty="0">
                <a:ea typeface="宋体" panose="02010600030101010101" pitchFamily="2" charset="-122"/>
              </a:rPr>
              <a:t>The returns from the market variables are normally distributed</a:t>
            </a:r>
          </a:p>
        </p:txBody>
      </p:sp>
    </p:spTree>
    <p:extLst>
      <p:ext uri="{BB962C8B-B14F-4D97-AF65-F5344CB8AC3E}">
        <p14:creationId xmlns:p14="http://schemas.microsoft.com/office/powerpoint/2010/main" val="370167344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1586" name="Rectangle 2"/>
          <p:cNvSpPr>
            <a:spLocks noGrp="1" noChangeArrowheads="1"/>
          </p:cNvSpPr>
          <p:nvPr>
            <p:ph type="title"/>
          </p:nvPr>
        </p:nvSpPr>
        <p:spPr/>
        <p:txBody>
          <a:bodyPr/>
          <a:lstStyle/>
          <a:p>
            <a:r>
              <a:rPr lang="en-US" altLang="zh-CN" sz="4000">
                <a:ea typeface="宋体" panose="02010600030101010101" pitchFamily="2" charset="-122"/>
              </a:rPr>
              <a:t>Stop-Loss Strategy</a:t>
            </a:r>
            <a:endParaRPr lang="zh-CN" altLang="en-US" sz="4000" i="1">
              <a:ea typeface="宋体" panose="02010600030101010101" pitchFamily="2" charset="-122"/>
            </a:endParaRPr>
          </a:p>
        </p:txBody>
      </p:sp>
      <p:sp>
        <p:nvSpPr>
          <p:cNvPr id="1091587" name="Line 3"/>
          <p:cNvSpPr>
            <a:spLocks noChangeShapeType="1"/>
          </p:cNvSpPr>
          <p:nvPr/>
        </p:nvSpPr>
        <p:spPr bwMode="auto">
          <a:xfrm>
            <a:off x="2566988" y="5876925"/>
            <a:ext cx="7345362" cy="0"/>
          </a:xfrm>
          <a:prstGeom prst="line">
            <a:avLst/>
          </a:prstGeom>
          <a:noFill/>
          <a:ln w="28575">
            <a:solidFill>
              <a:srgbClr val="0022CC"/>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
        <p:nvSpPr>
          <p:cNvPr id="1091588" name="Line 4"/>
          <p:cNvSpPr>
            <a:spLocks noChangeShapeType="1"/>
          </p:cNvSpPr>
          <p:nvPr/>
        </p:nvSpPr>
        <p:spPr bwMode="auto">
          <a:xfrm flipV="1">
            <a:off x="3216275" y="1484314"/>
            <a:ext cx="0" cy="5013325"/>
          </a:xfrm>
          <a:prstGeom prst="line">
            <a:avLst/>
          </a:prstGeom>
          <a:noFill/>
          <a:ln w="28575">
            <a:solidFill>
              <a:srgbClr val="0022CC"/>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
        <p:nvSpPr>
          <p:cNvPr id="1091589" name="Line 5"/>
          <p:cNvSpPr>
            <a:spLocks noChangeShapeType="1"/>
          </p:cNvSpPr>
          <p:nvPr/>
        </p:nvSpPr>
        <p:spPr bwMode="auto">
          <a:xfrm flipV="1">
            <a:off x="3359151" y="3213101"/>
            <a:ext cx="576263" cy="1223963"/>
          </a:xfrm>
          <a:prstGeom prst="line">
            <a:avLst/>
          </a:prstGeom>
          <a:noFill/>
          <a:ln w="19050">
            <a:solidFill>
              <a:srgbClr val="FF00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
        <p:nvSpPr>
          <p:cNvPr id="1091590" name="Line 6"/>
          <p:cNvSpPr>
            <a:spLocks noChangeShapeType="1"/>
          </p:cNvSpPr>
          <p:nvPr/>
        </p:nvSpPr>
        <p:spPr bwMode="auto">
          <a:xfrm>
            <a:off x="4224338" y="2636839"/>
            <a:ext cx="647700" cy="1368425"/>
          </a:xfrm>
          <a:prstGeom prst="line">
            <a:avLst/>
          </a:prstGeom>
          <a:noFill/>
          <a:ln w="19050">
            <a:solidFill>
              <a:srgbClr val="FF00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
        <p:nvSpPr>
          <p:cNvPr id="1091591" name="Line 7"/>
          <p:cNvSpPr>
            <a:spLocks noChangeShapeType="1"/>
          </p:cNvSpPr>
          <p:nvPr/>
        </p:nvSpPr>
        <p:spPr bwMode="auto">
          <a:xfrm flipV="1">
            <a:off x="5087938" y="3213101"/>
            <a:ext cx="792162" cy="1152525"/>
          </a:xfrm>
          <a:prstGeom prst="line">
            <a:avLst/>
          </a:prstGeom>
          <a:noFill/>
          <a:ln w="19050">
            <a:solidFill>
              <a:srgbClr val="FF00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
        <p:nvSpPr>
          <p:cNvPr id="1091592" name="Line 8"/>
          <p:cNvSpPr>
            <a:spLocks noChangeShapeType="1"/>
          </p:cNvSpPr>
          <p:nvPr/>
        </p:nvSpPr>
        <p:spPr bwMode="auto">
          <a:xfrm>
            <a:off x="6096001" y="2852739"/>
            <a:ext cx="1152525" cy="1152525"/>
          </a:xfrm>
          <a:prstGeom prst="line">
            <a:avLst/>
          </a:prstGeom>
          <a:noFill/>
          <a:ln w="19050">
            <a:solidFill>
              <a:srgbClr val="FF00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
        <p:nvSpPr>
          <p:cNvPr id="1091593" name="Line 9"/>
          <p:cNvSpPr>
            <a:spLocks noChangeShapeType="1"/>
          </p:cNvSpPr>
          <p:nvPr/>
        </p:nvSpPr>
        <p:spPr bwMode="auto">
          <a:xfrm flipV="1">
            <a:off x="7680326" y="3213101"/>
            <a:ext cx="576263" cy="1223963"/>
          </a:xfrm>
          <a:prstGeom prst="line">
            <a:avLst/>
          </a:prstGeom>
          <a:noFill/>
          <a:ln w="19050">
            <a:solidFill>
              <a:srgbClr val="FF00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
        <p:nvSpPr>
          <p:cNvPr id="1091594" name="Line 10"/>
          <p:cNvSpPr>
            <a:spLocks noChangeShapeType="1"/>
          </p:cNvSpPr>
          <p:nvPr/>
        </p:nvSpPr>
        <p:spPr bwMode="auto">
          <a:xfrm>
            <a:off x="8543926" y="2636839"/>
            <a:ext cx="1584325" cy="1584325"/>
          </a:xfrm>
          <a:prstGeom prst="line">
            <a:avLst/>
          </a:prstGeom>
          <a:noFill/>
          <a:ln w="19050">
            <a:solidFill>
              <a:srgbClr val="FF00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
        <p:nvSpPr>
          <p:cNvPr id="1091595" name="Text Box 11"/>
          <p:cNvSpPr txBox="1">
            <a:spLocks noChangeArrowheads="1"/>
          </p:cNvSpPr>
          <p:nvPr/>
        </p:nvSpPr>
        <p:spPr bwMode="auto">
          <a:xfrm>
            <a:off x="2925809" y="1484314"/>
            <a:ext cx="207873" cy="405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p>
            <a:pPr algn="ctr" eaLnBrk="0" fontAlgn="base" hangingPunct="0">
              <a:spcBef>
                <a:spcPct val="0"/>
              </a:spcBef>
              <a:spcAft>
                <a:spcPct val="0"/>
              </a:spcAft>
            </a:pPr>
            <a:r>
              <a:rPr lang="en-US" altLang="zh-CN" sz="2400" b="1" i="1">
                <a:solidFill>
                  <a:srgbClr val="CC6600"/>
                </a:solidFill>
                <a:effectLst>
                  <a:outerShdw blurRad="38100" dist="38100" dir="2700000" algn="tl">
                    <a:srgbClr val="C0C0C0"/>
                  </a:outerShdw>
                </a:effectLst>
                <a:latin typeface="Times New Roman" panose="02020603050405020304" pitchFamily="18" charset="0"/>
                <a:ea typeface="隶书" panose="02010509060101010101" pitchFamily="49" charset="-122"/>
              </a:rPr>
              <a:t>S</a:t>
            </a:r>
          </a:p>
        </p:txBody>
      </p:sp>
      <p:sp>
        <p:nvSpPr>
          <p:cNvPr id="1091596" name="Text Box 12"/>
          <p:cNvSpPr txBox="1">
            <a:spLocks noChangeArrowheads="1"/>
          </p:cNvSpPr>
          <p:nvPr/>
        </p:nvSpPr>
        <p:spPr bwMode="auto">
          <a:xfrm>
            <a:off x="9974231" y="5661026"/>
            <a:ext cx="223903" cy="405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p>
            <a:pPr algn="ctr" eaLnBrk="0" fontAlgn="base" hangingPunct="0">
              <a:spcBef>
                <a:spcPct val="0"/>
              </a:spcBef>
              <a:spcAft>
                <a:spcPct val="0"/>
              </a:spcAft>
            </a:pPr>
            <a:r>
              <a:rPr lang="en-US" altLang="zh-CN" sz="2400" b="1" i="1">
                <a:solidFill>
                  <a:srgbClr val="CC6600"/>
                </a:solidFill>
                <a:effectLst>
                  <a:outerShdw blurRad="38100" dist="38100" dir="2700000" algn="tl">
                    <a:srgbClr val="C0C0C0"/>
                  </a:outerShdw>
                </a:effectLst>
                <a:latin typeface="Times New Roman" panose="02020603050405020304" pitchFamily="18" charset="0"/>
                <a:ea typeface="隶书" panose="02010509060101010101" pitchFamily="49" charset="-122"/>
              </a:rPr>
              <a:t>T</a:t>
            </a:r>
          </a:p>
        </p:txBody>
      </p:sp>
      <p:grpSp>
        <p:nvGrpSpPr>
          <p:cNvPr id="1091597" name="Group 13"/>
          <p:cNvGrpSpPr>
            <a:grpSpLocks/>
          </p:cNvGrpSpPr>
          <p:nvPr/>
        </p:nvGrpSpPr>
        <p:grpSpPr bwMode="auto">
          <a:xfrm>
            <a:off x="2262189" y="3429000"/>
            <a:ext cx="7650163" cy="406400"/>
            <a:chOff x="465" y="2160"/>
            <a:chExt cx="4819" cy="256"/>
          </a:xfrm>
        </p:grpSpPr>
        <p:sp>
          <p:nvSpPr>
            <p:cNvPr id="1091598" name="Line 14"/>
            <p:cNvSpPr>
              <a:spLocks noChangeShapeType="1"/>
            </p:cNvSpPr>
            <p:nvPr/>
          </p:nvSpPr>
          <p:spPr bwMode="auto">
            <a:xfrm>
              <a:off x="657" y="2296"/>
              <a:ext cx="4627" cy="0"/>
            </a:xfrm>
            <a:prstGeom prst="line">
              <a:avLst/>
            </a:prstGeom>
            <a:noFill/>
            <a:ln w="28575">
              <a:solidFill>
                <a:srgbClr val="CC0099"/>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
          <p:nvSpPr>
            <p:cNvPr id="1091599" name="Text Box 15"/>
            <p:cNvSpPr txBox="1">
              <a:spLocks noChangeArrowheads="1"/>
            </p:cNvSpPr>
            <p:nvPr/>
          </p:nvSpPr>
          <p:spPr bwMode="auto">
            <a:xfrm>
              <a:off x="465" y="2160"/>
              <a:ext cx="152"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p>
              <a:pPr algn="ctr" eaLnBrk="0" fontAlgn="base" hangingPunct="0">
                <a:spcBef>
                  <a:spcPct val="0"/>
                </a:spcBef>
                <a:spcAft>
                  <a:spcPct val="0"/>
                </a:spcAft>
              </a:pPr>
              <a:r>
                <a:rPr lang="en-US" altLang="zh-CN" sz="2400" b="1" i="1">
                  <a:solidFill>
                    <a:srgbClr val="CC6600"/>
                  </a:solidFill>
                  <a:effectLst>
                    <a:outerShdw blurRad="38100" dist="38100" dir="2700000" algn="tl">
                      <a:srgbClr val="C0C0C0"/>
                    </a:outerShdw>
                  </a:effectLst>
                  <a:latin typeface="Times New Roman" panose="02020603050405020304" pitchFamily="18" charset="0"/>
                  <a:ea typeface="隶书" panose="02010509060101010101" pitchFamily="49" charset="-122"/>
                </a:rPr>
                <a:t>X</a:t>
              </a:r>
            </a:p>
          </p:txBody>
        </p:sp>
      </p:grpSp>
      <p:grpSp>
        <p:nvGrpSpPr>
          <p:cNvPr id="1091600" name="Group 16"/>
          <p:cNvGrpSpPr>
            <a:grpSpLocks/>
          </p:cNvGrpSpPr>
          <p:nvPr/>
        </p:nvGrpSpPr>
        <p:grpSpPr bwMode="auto">
          <a:xfrm>
            <a:off x="1774826" y="2997200"/>
            <a:ext cx="8137525" cy="406400"/>
            <a:chOff x="158" y="1888"/>
            <a:chExt cx="5126" cy="256"/>
          </a:xfrm>
        </p:grpSpPr>
        <p:sp>
          <p:nvSpPr>
            <p:cNvPr id="1091601" name="Line 17"/>
            <p:cNvSpPr>
              <a:spLocks noChangeShapeType="1"/>
            </p:cNvSpPr>
            <p:nvPr/>
          </p:nvSpPr>
          <p:spPr bwMode="auto">
            <a:xfrm>
              <a:off x="657" y="2024"/>
              <a:ext cx="4627" cy="0"/>
            </a:xfrm>
            <a:prstGeom prst="line">
              <a:avLst/>
            </a:prstGeom>
            <a:noFill/>
            <a:ln w="28575">
              <a:solidFill>
                <a:srgbClr val="CC0099"/>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
          <p:nvSpPr>
            <p:cNvPr id="1091602" name="Text Box 18"/>
            <p:cNvSpPr txBox="1">
              <a:spLocks noChangeArrowheads="1"/>
            </p:cNvSpPr>
            <p:nvPr/>
          </p:nvSpPr>
          <p:spPr bwMode="auto">
            <a:xfrm>
              <a:off x="158" y="1888"/>
              <a:ext cx="590"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8000" rIns="18000" bIns="18000">
              <a:spAutoFit/>
            </a:bodyPr>
            <a:lstStyle/>
            <a:p>
              <a:pPr algn="ctr" eaLnBrk="0" fontAlgn="base" hangingPunct="0">
                <a:spcBef>
                  <a:spcPct val="0"/>
                </a:spcBef>
                <a:spcAft>
                  <a:spcPct val="0"/>
                </a:spcAft>
              </a:pPr>
              <a:r>
                <a:rPr lang="en-US" altLang="zh-CN" sz="2400" b="1" i="1">
                  <a:solidFill>
                    <a:srgbClr val="CC6600"/>
                  </a:solidFill>
                  <a:effectLst>
                    <a:outerShdw blurRad="38100" dist="38100" dir="2700000" algn="tl">
                      <a:srgbClr val="C0C0C0"/>
                    </a:outerShdw>
                  </a:effectLst>
                  <a:latin typeface="Times New Roman" panose="02020603050405020304" pitchFamily="18" charset="0"/>
                  <a:ea typeface="隶书" panose="02010509060101010101" pitchFamily="49" charset="-122"/>
                </a:rPr>
                <a:t>X+</a:t>
              </a:r>
              <a:r>
                <a:rPr lang="el-GR" altLang="zh-CN" sz="2400" b="1" i="1">
                  <a:solidFill>
                    <a:srgbClr val="CC66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Times New Roman" panose="02020603050405020304" pitchFamily="18" charset="0"/>
                </a:rPr>
                <a:t>δ</a:t>
              </a:r>
            </a:p>
          </p:txBody>
        </p:sp>
      </p:grpSp>
      <p:grpSp>
        <p:nvGrpSpPr>
          <p:cNvPr id="1091603" name="Group 19"/>
          <p:cNvGrpSpPr>
            <a:grpSpLocks/>
          </p:cNvGrpSpPr>
          <p:nvPr/>
        </p:nvGrpSpPr>
        <p:grpSpPr bwMode="auto">
          <a:xfrm>
            <a:off x="1774826" y="3749675"/>
            <a:ext cx="8137525" cy="406400"/>
            <a:chOff x="158" y="2362"/>
            <a:chExt cx="5126" cy="256"/>
          </a:xfrm>
        </p:grpSpPr>
        <p:sp>
          <p:nvSpPr>
            <p:cNvPr id="1091604" name="Line 20"/>
            <p:cNvSpPr>
              <a:spLocks noChangeShapeType="1"/>
            </p:cNvSpPr>
            <p:nvPr/>
          </p:nvSpPr>
          <p:spPr bwMode="auto">
            <a:xfrm>
              <a:off x="657" y="2523"/>
              <a:ext cx="4627" cy="0"/>
            </a:xfrm>
            <a:prstGeom prst="line">
              <a:avLst/>
            </a:prstGeom>
            <a:noFill/>
            <a:ln w="28575">
              <a:solidFill>
                <a:srgbClr val="CC0099"/>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
          <p:nvSpPr>
            <p:cNvPr id="1091605" name="Text Box 21"/>
            <p:cNvSpPr txBox="1">
              <a:spLocks noChangeArrowheads="1"/>
            </p:cNvSpPr>
            <p:nvPr/>
          </p:nvSpPr>
          <p:spPr bwMode="auto">
            <a:xfrm>
              <a:off x="158" y="2362"/>
              <a:ext cx="590"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8000" rIns="18000" bIns="18000">
              <a:spAutoFit/>
            </a:bodyPr>
            <a:lstStyle/>
            <a:p>
              <a:pPr algn="ctr" eaLnBrk="0" fontAlgn="base" hangingPunct="0">
                <a:spcBef>
                  <a:spcPct val="0"/>
                </a:spcBef>
                <a:spcAft>
                  <a:spcPct val="0"/>
                </a:spcAft>
              </a:pPr>
              <a:r>
                <a:rPr lang="en-US" altLang="zh-CN" sz="2400" b="1" i="1">
                  <a:solidFill>
                    <a:srgbClr val="CC6600"/>
                  </a:solidFill>
                  <a:effectLst>
                    <a:outerShdw blurRad="38100" dist="38100" dir="2700000" algn="tl">
                      <a:srgbClr val="C0C0C0"/>
                    </a:outerShdw>
                  </a:effectLst>
                  <a:latin typeface="Times New Roman" panose="02020603050405020304" pitchFamily="18" charset="0"/>
                  <a:ea typeface="隶书" panose="02010509060101010101" pitchFamily="49" charset="-122"/>
                </a:rPr>
                <a:t>X-</a:t>
              </a:r>
              <a:r>
                <a:rPr lang="el-GR" altLang="zh-CN" sz="2400" b="1" i="1">
                  <a:solidFill>
                    <a:srgbClr val="CC66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Times New Roman" panose="02020603050405020304" pitchFamily="18" charset="0"/>
                </a:rPr>
                <a:t>δ</a:t>
              </a:r>
            </a:p>
          </p:txBody>
        </p:sp>
      </p:grpSp>
      <p:sp>
        <p:nvSpPr>
          <p:cNvPr id="1091606" name="Line 22"/>
          <p:cNvSpPr>
            <a:spLocks noChangeShapeType="1"/>
          </p:cNvSpPr>
          <p:nvPr/>
        </p:nvSpPr>
        <p:spPr bwMode="auto">
          <a:xfrm flipV="1">
            <a:off x="3935414" y="2636838"/>
            <a:ext cx="288925" cy="576262"/>
          </a:xfrm>
          <a:prstGeom prst="line">
            <a:avLst/>
          </a:prstGeom>
          <a:noFill/>
          <a:ln w="19050">
            <a:solidFill>
              <a:srgbClr val="FF00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
        <p:nvSpPr>
          <p:cNvPr id="1091607" name="Line 23"/>
          <p:cNvSpPr>
            <a:spLocks noChangeShapeType="1"/>
          </p:cNvSpPr>
          <p:nvPr/>
        </p:nvSpPr>
        <p:spPr bwMode="auto">
          <a:xfrm>
            <a:off x="4872038" y="4005263"/>
            <a:ext cx="215900" cy="431800"/>
          </a:xfrm>
          <a:prstGeom prst="line">
            <a:avLst/>
          </a:prstGeom>
          <a:noFill/>
          <a:ln w="19050">
            <a:solidFill>
              <a:srgbClr val="FF00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
        <p:nvSpPr>
          <p:cNvPr id="1091608" name="Line 24"/>
          <p:cNvSpPr>
            <a:spLocks noChangeShapeType="1"/>
          </p:cNvSpPr>
          <p:nvPr/>
        </p:nvSpPr>
        <p:spPr bwMode="auto">
          <a:xfrm flipV="1">
            <a:off x="5880100" y="2852738"/>
            <a:ext cx="215900" cy="360362"/>
          </a:xfrm>
          <a:prstGeom prst="line">
            <a:avLst/>
          </a:prstGeom>
          <a:noFill/>
          <a:ln w="19050">
            <a:solidFill>
              <a:srgbClr val="FF00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
        <p:nvSpPr>
          <p:cNvPr id="1091609" name="Line 25"/>
          <p:cNvSpPr>
            <a:spLocks noChangeShapeType="1"/>
          </p:cNvSpPr>
          <p:nvPr/>
        </p:nvSpPr>
        <p:spPr bwMode="auto">
          <a:xfrm>
            <a:off x="7248525" y="4005263"/>
            <a:ext cx="431800" cy="431800"/>
          </a:xfrm>
          <a:prstGeom prst="line">
            <a:avLst/>
          </a:prstGeom>
          <a:noFill/>
          <a:ln w="19050">
            <a:solidFill>
              <a:srgbClr val="FF00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
        <p:nvSpPr>
          <p:cNvPr id="1091610" name="Line 26"/>
          <p:cNvSpPr>
            <a:spLocks noChangeShapeType="1"/>
          </p:cNvSpPr>
          <p:nvPr/>
        </p:nvSpPr>
        <p:spPr bwMode="auto">
          <a:xfrm flipV="1">
            <a:off x="8256589" y="2636838"/>
            <a:ext cx="288925" cy="576262"/>
          </a:xfrm>
          <a:prstGeom prst="line">
            <a:avLst/>
          </a:prstGeom>
          <a:noFill/>
          <a:ln w="19050">
            <a:solidFill>
              <a:srgbClr val="FF00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8000398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91597"/>
                                        </p:tgtEl>
                                        <p:attrNameLst>
                                          <p:attrName>style.visibility</p:attrName>
                                        </p:attrNameLst>
                                      </p:cBhvr>
                                      <p:to>
                                        <p:strVal val="visible"/>
                                      </p:to>
                                    </p:set>
                                    <p:animEffect transition="in" filter="wipe(left)">
                                      <p:cBhvr>
                                        <p:cTn id="7" dur="500"/>
                                        <p:tgtEl>
                                          <p:spTgt spid="10915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91603"/>
                                        </p:tgtEl>
                                        <p:attrNameLst>
                                          <p:attrName>style.visibility</p:attrName>
                                        </p:attrNameLst>
                                      </p:cBhvr>
                                      <p:to>
                                        <p:strVal val="visible"/>
                                      </p:to>
                                    </p:set>
                                    <p:animEffect transition="in" filter="wipe(left)">
                                      <p:cBhvr>
                                        <p:cTn id="12" dur="500"/>
                                        <p:tgtEl>
                                          <p:spTgt spid="10916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91600"/>
                                        </p:tgtEl>
                                        <p:attrNameLst>
                                          <p:attrName>style.visibility</p:attrName>
                                        </p:attrNameLst>
                                      </p:cBhvr>
                                      <p:to>
                                        <p:strVal val="visible"/>
                                      </p:to>
                                    </p:set>
                                    <p:animEffect transition="in" filter="wipe(left)">
                                      <p:cBhvr>
                                        <p:cTn id="17" dur="500"/>
                                        <p:tgtEl>
                                          <p:spTgt spid="10916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1091589"/>
                                        </p:tgtEl>
                                        <p:attrNameLst>
                                          <p:attrName>style.visibility</p:attrName>
                                        </p:attrNameLst>
                                      </p:cBhvr>
                                      <p:to>
                                        <p:strVal val="visible"/>
                                      </p:to>
                                    </p:set>
                                    <p:animEffect transition="in" filter="wipe(down)">
                                      <p:cBhvr>
                                        <p:cTn id="22" dur="500"/>
                                        <p:tgtEl>
                                          <p:spTgt spid="109158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1091606"/>
                                        </p:tgtEl>
                                        <p:attrNameLst>
                                          <p:attrName>style.visibility</p:attrName>
                                        </p:attrNameLst>
                                      </p:cBhvr>
                                      <p:to>
                                        <p:strVal val="visible"/>
                                      </p:to>
                                    </p:set>
                                    <p:animEffect transition="in" filter="wipe(down)">
                                      <p:cBhvr>
                                        <p:cTn id="27" dur="500"/>
                                        <p:tgtEl>
                                          <p:spTgt spid="1091606"/>
                                        </p:tgtEl>
                                      </p:cBhvr>
                                    </p:animEffect>
                                  </p:childTnLst>
                                </p:cTn>
                              </p:par>
                            </p:childTnLst>
                          </p:cTn>
                        </p:par>
                        <p:par>
                          <p:cTn id="28" fill="hold" nodeType="afterGroup">
                            <p:stCondLst>
                              <p:cond delay="500"/>
                            </p:stCondLst>
                            <p:childTnLst>
                              <p:par>
                                <p:cTn id="29" presetID="22" presetClass="entr" presetSubtype="1" fill="hold" nodeType="afterEffect">
                                  <p:stCondLst>
                                    <p:cond delay="0"/>
                                  </p:stCondLst>
                                  <p:childTnLst>
                                    <p:set>
                                      <p:cBhvr>
                                        <p:cTn id="30" dur="1" fill="hold">
                                          <p:stCondLst>
                                            <p:cond delay="0"/>
                                          </p:stCondLst>
                                        </p:cTn>
                                        <p:tgtEl>
                                          <p:spTgt spid="1091590"/>
                                        </p:tgtEl>
                                        <p:attrNameLst>
                                          <p:attrName>style.visibility</p:attrName>
                                        </p:attrNameLst>
                                      </p:cBhvr>
                                      <p:to>
                                        <p:strVal val="visible"/>
                                      </p:to>
                                    </p:set>
                                    <p:animEffect transition="in" filter="wipe(up)">
                                      <p:cBhvr>
                                        <p:cTn id="31" dur="500"/>
                                        <p:tgtEl>
                                          <p:spTgt spid="109159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1091607"/>
                                        </p:tgtEl>
                                        <p:attrNameLst>
                                          <p:attrName>style.visibility</p:attrName>
                                        </p:attrNameLst>
                                      </p:cBhvr>
                                      <p:to>
                                        <p:strVal val="visible"/>
                                      </p:to>
                                    </p:set>
                                    <p:animEffect transition="in" filter="wipe(up)">
                                      <p:cBhvr>
                                        <p:cTn id="36" dur="500"/>
                                        <p:tgtEl>
                                          <p:spTgt spid="1091607"/>
                                        </p:tgtEl>
                                      </p:cBhvr>
                                    </p:animEffect>
                                  </p:childTnLst>
                                </p:cTn>
                              </p:par>
                            </p:childTnLst>
                          </p:cTn>
                        </p:par>
                        <p:par>
                          <p:cTn id="37" fill="hold" nodeType="afterGroup">
                            <p:stCondLst>
                              <p:cond delay="500"/>
                            </p:stCondLst>
                            <p:childTnLst>
                              <p:par>
                                <p:cTn id="38" presetID="22" presetClass="entr" presetSubtype="4" fill="hold" nodeType="afterEffect">
                                  <p:stCondLst>
                                    <p:cond delay="0"/>
                                  </p:stCondLst>
                                  <p:childTnLst>
                                    <p:set>
                                      <p:cBhvr>
                                        <p:cTn id="39" dur="1" fill="hold">
                                          <p:stCondLst>
                                            <p:cond delay="0"/>
                                          </p:stCondLst>
                                        </p:cTn>
                                        <p:tgtEl>
                                          <p:spTgt spid="1091591"/>
                                        </p:tgtEl>
                                        <p:attrNameLst>
                                          <p:attrName>style.visibility</p:attrName>
                                        </p:attrNameLst>
                                      </p:cBhvr>
                                      <p:to>
                                        <p:strVal val="visible"/>
                                      </p:to>
                                    </p:set>
                                    <p:animEffect transition="in" filter="wipe(down)">
                                      <p:cBhvr>
                                        <p:cTn id="40" dur="500"/>
                                        <p:tgtEl>
                                          <p:spTgt spid="109159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4" fill="hold" nodeType="clickEffect">
                                  <p:stCondLst>
                                    <p:cond delay="0"/>
                                  </p:stCondLst>
                                  <p:childTnLst>
                                    <p:set>
                                      <p:cBhvr>
                                        <p:cTn id="44" dur="1" fill="hold">
                                          <p:stCondLst>
                                            <p:cond delay="0"/>
                                          </p:stCondLst>
                                        </p:cTn>
                                        <p:tgtEl>
                                          <p:spTgt spid="1091608"/>
                                        </p:tgtEl>
                                        <p:attrNameLst>
                                          <p:attrName>style.visibility</p:attrName>
                                        </p:attrNameLst>
                                      </p:cBhvr>
                                      <p:to>
                                        <p:strVal val="visible"/>
                                      </p:to>
                                    </p:set>
                                    <p:animEffect transition="in" filter="wipe(down)">
                                      <p:cBhvr>
                                        <p:cTn id="45" dur="500"/>
                                        <p:tgtEl>
                                          <p:spTgt spid="1091608"/>
                                        </p:tgtEl>
                                      </p:cBhvr>
                                    </p:animEffect>
                                  </p:childTnLst>
                                </p:cTn>
                              </p:par>
                            </p:childTnLst>
                          </p:cTn>
                        </p:par>
                        <p:par>
                          <p:cTn id="46" fill="hold" nodeType="afterGroup">
                            <p:stCondLst>
                              <p:cond delay="500"/>
                            </p:stCondLst>
                            <p:childTnLst>
                              <p:par>
                                <p:cTn id="47" presetID="22" presetClass="entr" presetSubtype="1" fill="hold" nodeType="afterEffect">
                                  <p:stCondLst>
                                    <p:cond delay="0"/>
                                  </p:stCondLst>
                                  <p:childTnLst>
                                    <p:set>
                                      <p:cBhvr>
                                        <p:cTn id="48" dur="1" fill="hold">
                                          <p:stCondLst>
                                            <p:cond delay="0"/>
                                          </p:stCondLst>
                                        </p:cTn>
                                        <p:tgtEl>
                                          <p:spTgt spid="1091592"/>
                                        </p:tgtEl>
                                        <p:attrNameLst>
                                          <p:attrName>style.visibility</p:attrName>
                                        </p:attrNameLst>
                                      </p:cBhvr>
                                      <p:to>
                                        <p:strVal val="visible"/>
                                      </p:to>
                                    </p:set>
                                    <p:animEffect transition="in" filter="wipe(up)">
                                      <p:cBhvr>
                                        <p:cTn id="49" dur="1000"/>
                                        <p:tgtEl>
                                          <p:spTgt spid="1091592"/>
                                        </p:tgtEl>
                                      </p:cBhvr>
                                    </p:animEffect>
                                  </p:childTnLst>
                                </p:cTn>
                              </p:par>
                            </p:childTnLst>
                          </p:cTn>
                        </p:par>
                        <p:par>
                          <p:cTn id="50" fill="hold" nodeType="afterGroup">
                            <p:stCondLst>
                              <p:cond delay="1500"/>
                            </p:stCondLst>
                            <p:childTnLst>
                              <p:par>
                                <p:cTn id="51" presetID="22" presetClass="entr" presetSubtype="1" fill="hold" nodeType="afterEffect">
                                  <p:stCondLst>
                                    <p:cond delay="0"/>
                                  </p:stCondLst>
                                  <p:childTnLst>
                                    <p:set>
                                      <p:cBhvr>
                                        <p:cTn id="52" dur="1" fill="hold">
                                          <p:stCondLst>
                                            <p:cond delay="0"/>
                                          </p:stCondLst>
                                        </p:cTn>
                                        <p:tgtEl>
                                          <p:spTgt spid="1091609"/>
                                        </p:tgtEl>
                                        <p:attrNameLst>
                                          <p:attrName>style.visibility</p:attrName>
                                        </p:attrNameLst>
                                      </p:cBhvr>
                                      <p:to>
                                        <p:strVal val="visible"/>
                                      </p:to>
                                    </p:set>
                                    <p:animEffect transition="in" filter="wipe(up)">
                                      <p:cBhvr>
                                        <p:cTn id="53" dur="500"/>
                                        <p:tgtEl>
                                          <p:spTgt spid="1091609"/>
                                        </p:tgtEl>
                                      </p:cBhvr>
                                    </p:animEffect>
                                  </p:childTnLst>
                                </p:cTn>
                              </p:par>
                            </p:childTnLst>
                          </p:cTn>
                        </p:par>
                        <p:par>
                          <p:cTn id="54" fill="hold" nodeType="afterGroup">
                            <p:stCondLst>
                              <p:cond delay="2000"/>
                            </p:stCondLst>
                            <p:childTnLst>
                              <p:par>
                                <p:cTn id="55" presetID="22" presetClass="entr" presetSubtype="4" fill="hold" nodeType="afterEffect">
                                  <p:stCondLst>
                                    <p:cond delay="0"/>
                                  </p:stCondLst>
                                  <p:childTnLst>
                                    <p:set>
                                      <p:cBhvr>
                                        <p:cTn id="56" dur="1" fill="hold">
                                          <p:stCondLst>
                                            <p:cond delay="0"/>
                                          </p:stCondLst>
                                        </p:cTn>
                                        <p:tgtEl>
                                          <p:spTgt spid="1091593"/>
                                        </p:tgtEl>
                                        <p:attrNameLst>
                                          <p:attrName>style.visibility</p:attrName>
                                        </p:attrNameLst>
                                      </p:cBhvr>
                                      <p:to>
                                        <p:strVal val="visible"/>
                                      </p:to>
                                    </p:set>
                                    <p:animEffect transition="in" filter="wipe(down)">
                                      <p:cBhvr>
                                        <p:cTn id="57" dur="500"/>
                                        <p:tgtEl>
                                          <p:spTgt spid="1091593"/>
                                        </p:tgtEl>
                                      </p:cBhvr>
                                    </p:animEffect>
                                  </p:childTnLst>
                                </p:cTn>
                              </p:par>
                            </p:childTnLst>
                          </p:cTn>
                        </p:par>
                        <p:par>
                          <p:cTn id="58" fill="hold" nodeType="afterGroup">
                            <p:stCondLst>
                              <p:cond delay="2500"/>
                            </p:stCondLst>
                            <p:childTnLst>
                              <p:par>
                                <p:cTn id="59" presetID="22" presetClass="entr" presetSubtype="4" fill="hold" nodeType="afterEffect">
                                  <p:stCondLst>
                                    <p:cond delay="0"/>
                                  </p:stCondLst>
                                  <p:childTnLst>
                                    <p:set>
                                      <p:cBhvr>
                                        <p:cTn id="60" dur="1" fill="hold">
                                          <p:stCondLst>
                                            <p:cond delay="0"/>
                                          </p:stCondLst>
                                        </p:cTn>
                                        <p:tgtEl>
                                          <p:spTgt spid="1091610"/>
                                        </p:tgtEl>
                                        <p:attrNameLst>
                                          <p:attrName>style.visibility</p:attrName>
                                        </p:attrNameLst>
                                      </p:cBhvr>
                                      <p:to>
                                        <p:strVal val="visible"/>
                                      </p:to>
                                    </p:set>
                                    <p:animEffect transition="in" filter="wipe(down)">
                                      <p:cBhvr>
                                        <p:cTn id="61" dur="500"/>
                                        <p:tgtEl>
                                          <p:spTgt spid="1091610"/>
                                        </p:tgtEl>
                                      </p:cBhvr>
                                    </p:animEffect>
                                  </p:childTnLst>
                                </p:cTn>
                              </p:par>
                            </p:childTnLst>
                          </p:cTn>
                        </p:par>
                        <p:par>
                          <p:cTn id="62" fill="hold" nodeType="afterGroup">
                            <p:stCondLst>
                              <p:cond delay="3000"/>
                            </p:stCondLst>
                            <p:childTnLst>
                              <p:par>
                                <p:cTn id="63" presetID="22" presetClass="entr" presetSubtype="1" fill="hold" nodeType="afterEffect">
                                  <p:stCondLst>
                                    <p:cond delay="0"/>
                                  </p:stCondLst>
                                  <p:childTnLst>
                                    <p:set>
                                      <p:cBhvr>
                                        <p:cTn id="64" dur="1" fill="hold">
                                          <p:stCondLst>
                                            <p:cond delay="0"/>
                                          </p:stCondLst>
                                        </p:cTn>
                                        <p:tgtEl>
                                          <p:spTgt spid="1091594"/>
                                        </p:tgtEl>
                                        <p:attrNameLst>
                                          <p:attrName>style.visibility</p:attrName>
                                        </p:attrNameLst>
                                      </p:cBhvr>
                                      <p:to>
                                        <p:strVal val="visible"/>
                                      </p:to>
                                    </p:set>
                                    <p:animEffect transition="in" filter="wipe(up)">
                                      <p:cBhvr>
                                        <p:cTn id="65" dur="500"/>
                                        <p:tgtEl>
                                          <p:spTgt spid="1091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2946" name="Rectangle 2"/>
          <p:cNvSpPr>
            <a:spLocks noGrp="1" noChangeArrowheads="1"/>
          </p:cNvSpPr>
          <p:nvPr>
            <p:ph type="title"/>
          </p:nvPr>
        </p:nvSpPr>
        <p:spPr>
          <a:noFill/>
          <a:ln/>
        </p:spPr>
        <p:txBody>
          <a:bodyPr vert="horz" wrap="square" lIns="92075" tIns="46038" rIns="92075" bIns="46038" numCol="1" anchor="ctr" anchorCtr="0" compatLnSpc="1">
            <a:prstTxWarp prst="textNoShape">
              <a:avLst/>
            </a:prstTxWarp>
          </a:bodyPr>
          <a:lstStyle/>
          <a:p>
            <a:r>
              <a:rPr lang="en-US" altLang="zh-CN">
                <a:ea typeface="宋体" panose="02010600030101010101" pitchFamily="2" charset="-122"/>
              </a:rPr>
              <a:t>The General Linear Model</a:t>
            </a:r>
          </a:p>
        </p:txBody>
      </p:sp>
      <p:sp>
        <p:nvSpPr>
          <p:cNvPr id="1362947" name="Rectangle 3"/>
          <p:cNvSpPr>
            <a:spLocks noGrp="1" noChangeArrowheads="1"/>
          </p:cNvSpPr>
          <p:nvPr>
            <p:ph type="body" idx="1"/>
          </p:nvPr>
        </p:nvSpPr>
        <p:spPr>
          <a:noFill/>
          <a:ln/>
        </p:spPr>
        <p:txBody>
          <a:bodyPr vert="horz" wrap="square" lIns="92075" tIns="46038" rIns="92075" bIns="46038" numCol="1" anchor="t" anchorCtr="0" compatLnSpc="1">
            <a:prstTxWarp prst="textNoShape">
              <a:avLst/>
            </a:prstTxWarp>
          </a:bodyPr>
          <a:lstStyle/>
          <a:p>
            <a:pPr>
              <a:buFontTx/>
              <a:buNone/>
            </a:pPr>
            <a:r>
              <a:rPr lang="zh-CN" altLang="en-US">
                <a:ea typeface="宋体" panose="02010600030101010101" pitchFamily="2" charset="-122"/>
              </a:rPr>
              <a:t> </a:t>
            </a:r>
          </a:p>
        </p:txBody>
      </p:sp>
      <p:graphicFrame>
        <p:nvGraphicFramePr>
          <p:cNvPr id="1362948" name="Object 4"/>
          <p:cNvGraphicFramePr>
            <a:graphicFrameLocks/>
          </p:cNvGraphicFramePr>
          <p:nvPr/>
        </p:nvGraphicFramePr>
        <p:xfrm>
          <a:off x="3425825" y="1535114"/>
          <a:ext cx="4559300" cy="4918075"/>
        </p:xfrm>
        <a:graphic>
          <a:graphicData uri="http://schemas.openxmlformats.org/presentationml/2006/ole">
            <mc:AlternateContent xmlns:mc="http://schemas.openxmlformats.org/markup-compatibility/2006">
              <mc:Choice xmlns:v="urn:schemas-microsoft-com:vml" Requires="v">
                <p:oleObj spid="_x0000_s31802" name="Equation" r:id="rId4" imgW="1981080" imgH="2095200" progId="Equation.DSMT4">
                  <p:embed/>
                </p:oleObj>
              </mc:Choice>
              <mc:Fallback>
                <p:oleObj name="Equation" r:id="rId4" imgW="1981080" imgH="2095200" progId="Equation.DSMT4">
                  <p:embed/>
                  <p:pic>
                    <p:nvPicPr>
                      <p:cNvPr id="1362948"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5825" y="1535114"/>
                        <a:ext cx="4559300" cy="491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68572571"/>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4994" name="Rectangle 2"/>
          <p:cNvSpPr>
            <a:spLocks noGrp="1" noChangeArrowheads="1"/>
          </p:cNvSpPr>
          <p:nvPr>
            <p:ph type="title"/>
          </p:nvPr>
        </p:nvSpPr>
        <p:spPr/>
        <p:txBody>
          <a:bodyPr/>
          <a:lstStyle/>
          <a:p>
            <a:r>
              <a:rPr lang="en-US" altLang="zh-CN">
                <a:ea typeface="宋体" panose="02010600030101010101" pitchFamily="2" charset="-122"/>
              </a:rPr>
              <a:t>The General Linear Model</a:t>
            </a:r>
            <a:endParaRPr lang="zh-CN" altLang="en-US">
              <a:ea typeface="宋体" panose="02010600030101010101" pitchFamily="2" charset="-122"/>
            </a:endParaRPr>
          </a:p>
        </p:txBody>
      </p:sp>
      <p:sp>
        <p:nvSpPr>
          <p:cNvPr id="1364995" name="Rectangle 3"/>
          <p:cNvSpPr>
            <a:spLocks noGrp="1" noChangeArrowheads="1"/>
          </p:cNvSpPr>
          <p:nvPr>
            <p:ph type="body" sz="half" idx="1"/>
          </p:nvPr>
        </p:nvSpPr>
        <p:spPr>
          <a:xfrm>
            <a:off x="583527" y="1619250"/>
            <a:ext cx="9852313" cy="4633913"/>
          </a:xfrm>
        </p:spPr>
        <p:txBody>
          <a:bodyPr/>
          <a:lstStyle/>
          <a:p>
            <a:r>
              <a:rPr lang="en-US" altLang="zh-CN" sz="2400" dirty="0"/>
              <a:t>The Variance of a portfolio is</a:t>
            </a:r>
          </a:p>
        </p:txBody>
      </p:sp>
      <p:graphicFrame>
        <p:nvGraphicFramePr>
          <p:cNvPr id="1364997" name="Object 5"/>
          <p:cNvGraphicFramePr>
            <a:graphicFrameLocks noChangeAspect="1"/>
          </p:cNvGraphicFramePr>
          <p:nvPr/>
        </p:nvGraphicFramePr>
        <p:xfrm>
          <a:off x="2279651" y="2060575"/>
          <a:ext cx="6119813" cy="1309688"/>
        </p:xfrm>
        <a:graphic>
          <a:graphicData uri="http://schemas.openxmlformats.org/presentationml/2006/ole">
            <mc:AlternateContent xmlns:mc="http://schemas.openxmlformats.org/markup-compatibility/2006">
              <mc:Choice xmlns:v="urn:schemas-microsoft-com:vml" Requires="v">
                <p:oleObj spid="_x0000_s32994" name="Equation" r:id="rId3" imgW="2908080" imgH="622080" progId="Equation.DSMT4">
                  <p:embed/>
                </p:oleObj>
              </mc:Choice>
              <mc:Fallback>
                <p:oleObj name="Equation" r:id="rId3" imgW="2908080" imgH="622080" progId="Equation.DSMT4">
                  <p:embed/>
                  <p:pic>
                    <p:nvPicPr>
                      <p:cNvPr id="136499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9651" y="2060575"/>
                        <a:ext cx="6119813" cy="1309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64998" name="Line 6"/>
          <p:cNvSpPr>
            <a:spLocks noChangeShapeType="1"/>
          </p:cNvSpPr>
          <p:nvPr/>
        </p:nvSpPr>
        <p:spPr bwMode="auto">
          <a:xfrm>
            <a:off x="3216276" y="2924176"/>
            <a:ext cx="792163" cy="1584325"/>
          </a:xfrm>
          <a:prstGeom prst="line">
            <a:avLst/>
          </a:prstGeom>
          <a:noFill/>
          <a:ln w="25400">
            <a:solidFill>
              <a:srgbClr val="FF00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
        <p:nvSpPr>
          <p:cNvPr id="1364999" name="Line 7"/>
          <p:cNvSpPr>
            <a:spLocks noChangeShapeType="1"/>
          </p:cNvSpPr>
          <p:nvPr/>
        </p:nvSpPr>
        <p:spPr bwMode="auto">
          <a:xfrm flipH="1">
            <a:off x="4656139" y="3429001"/>
            <a:ext cx="1438275" cy="936625"/>
          </a:xfrm>
          <a:prstGeom prst="line">
            <a:avLst/>
          </a:prstGeom>
          <a:noFill/>
          <a:ln w="25400">
            <a:solidFill>
              <a:srgbClr val="FF00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graphicFrame>
        <p:nvGraphicFramePr>
          <p:cNvPr id="1365000" name="Object 8"/>
          <p:cNvGraphicFramePr>
            <a:graphicFrameLocks noGrp="1" noChangeAspect="1"/>
          </p:cNvGraphicFramePr>
          <p:nvPr>
            <p:ph sz="quarter" idx="3"/>
          </p:nvPr>
        </p:nvGraphicFramePr>
        <p:xfrm>
          <a:off x="5880100" y="4365626"/>
          <a:ext cx="2051050" cy="631825"/>
        </p:xfrm>
        <a:graphic>
          <a:graphicData uri="http://schemas.openxmlformats.org/presentationml/2006/ole">
            <mc:AlternateContent xmlns:mc="http://schemas.openxmlformats.org/markup-compatibility/2006">
              <mc:Choice xmlns:v="urn:schemas-microsoft-com:vml" Requires="v">
                <p:oleObj spid="_x0000_s32995" name="Equation" r:id="rId5" imgW="799920" imgH="215640" progId="Equation.DSMT4">
                  <p:embed/>
                </p:oleObj>
              </mc:Choice>
              <mc:Fallback>
                <p:oleObj name="Equation" r:id="rId5" imgW="799920" imgH="215640" progId="Equation.DSMT4">
                  <p:embed/>
                  <p:pic>
                    <p:nvPicPr>
                      <p:cNvPr id="136500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80100" y="4365626"/>
                        <a:ext cx="2051050" cy="631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65001" name="Object 9"/>
          <p:cNvGraphicFramePr>
            <a:graphicFrameLocks noChangeAspect="1"/>
          </p:cNvGraphicFramePr>
          <p:nvPr/>
        </p:nvGraphicFramePr>
        <p:xfrm>
          <a:off x="3071814" y="4437064"/>
          <a:ext cx="2016125" cy="623887"/>
        </p:xfrm>
        <a:graphic>
          <a:graphicData uri="http://schemas.openxmlformats.org/presentationml/2006/ole">
            <mc:AlternateContent xmlns:mc="http://schemas.openxmlformats.org/markup-compatibility/2006">
              <mc:Choice xmlns:v="urn:schemas-microsoft-com:vml" Requires="v">
                <p:oleObj spid="_x0000_s32996" name="Equation" r:id="rId7" imgW="698400" imgH="215640" progId="Equation.DSMT4">
                  <p:embed/>
                </p:oleObj>
              </mc:Choice>
              <mc:Fallback>
                <p:oleObj name="Equation" r:id="rId7" imgW="698400" imgH="215640" progId="Equation.DSMT4">
                  <p:embed/>
                  <p:pic>
                    <p:nvPicPr>
                      <p:cNvPr id="1365001"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71814" y="4437064"/>
                        <a:ext cx="2016125" cy="623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65002" name="Object 10"/>
          <p:cNvGraphicFramePr>
            <a:graphicFrameLocks noChangeAspect="1"/>
          </p:cNvGraphicFramePr>
          <p:nvPr/>
        </p:nvGraphicFramePr>
        <p:xfrm>
          <a:off x="3575050" y="5516563"/>
          <a:ext cx="4032250" cy="728662"/>
        </p:xfrm>
        <a:graphic>
          <a:graphicData uri="http://schemas.openxmlformats.org/presentationml/2006/ole">
            <mc:AlternateContent xmlns:mc="http://schemas.openxmlformats.org/markup-compatibility/2006">
              <mc:Choice xmlns:v="urn:schemas-microsoft-com:vml" Requires="v">
                <p:oleObj spid="_x0000_s32997" name="Equation" r:id="rId9" imgW="1409400" imgH="253800" progId="Equation.DSMT4">
                  <p:embed/>
                </p:oleObj>
              </mc:Choice>
              <mc:Fallback>
                <p:oleObj name="Equation" r:id="rId9" imgW="1409400" imgH="253800" progId="Equation.DSMT4">
                  <p:embed/>
                  <p:pic>
                    <p:nvPicPr>
                      <p:cNvPr id="1365002"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75050" y="5516563"/>
                        <a:ext cx="4032250" cy="728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542432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364998"/>
                                        </p:tgtEl>
                                        <p:attrNameLst>
                                          <p:attrName>style.visibility</p:attrName>
                                        </p:attrNameLst>
                                      </p:cBhvr>
                                      <p:to>
                                        <p:strVal val="visible"/>
                                      </p:to>
                                    </p:set>
                                    <p:animEffect transition="in" filter="wipe(up)">
                                      <p:cBhvr>
                                        <p:cTn id="7" dur="500"/>
                                        <p:tgtEl>
                                          <p:spTgt spid="13649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364999"/>
                                        </p:tgtEl>
                                        <p:attrNameLst>
                                          <p:attrName>style.visibility</p:attrName>
                                        </p:attrNameLst>
                                      </p:cBhvr>
                                      <p:to>
                                        <p:strVal val="visible"/>
                                      </p:to>
                                    </p:set>
                                    <p:animEffect transition="in" filter="wipe(up)">
                                      <p:cBhvr>
                                        <p:cTn id="12" dur="500"/>
                                        <p:tgtEl>
                                          <p:spTgt spid="1364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6018" name="Rectangle 2"/>
          <p:cNvSpPr>
            <a:spLocks noGrp="1" noChangeArrowheads="1"/>
          </p:cNvSpPr>
          <p:nvPr>
            <p:ph type="title"/>
          </p:nvPr>
        </p:nvSpPr>
        <p:spPr/>
        <p:txBody>
          <a:bodyPr/>
          <a:lstStyle/>
          <a:p>
            <a:r>
              <a:rPr lang="en-US" altLang="zh-CN"/>
              <a:t>The types of VaR</a:t>
            </a:r>
          </a:p>
        </p:txBody>
      </p:sp>
      <p:sp>
        <p:nvSpPr>
          <p:cNvPr id="1366019" name="Rectangle 3"/>
          <p:cNvSpPr>
            <a:spLocks noGrp="1" noChangeArrowheads="1"/>
          </p:cNvSpPr>
          <p:nvPr>
            <p:ph type="body" idx="1"/>
          </p:nvPr>
        </p:nvSpPr>
        <p:spPr>
          <a:xfrm>
            <a:off x="725714" y="1628776"/>
            <a:ext cx="10638972" cy="936625"/>
          </a:xfrm>
        </p:spPr>
        <p:txBody>
          <a:bodyPr/>
          <a:lstStyle/>
          <a:p>
            <a:pPr>
              <a:lnSpc>
                <a:spcPct val="90000"/>
              </a:lnSpc>
            </a:pPr>
            <a:r>
              <a:rPr lang="zh-CN" altLang="en-US" dirty="0">
                <a:solidFill>
                  <a:schemeClr val="tx1"/>
                </a:solidFill>
              </a:rPr>
              <a:t>边际</a:t>
            </a:r>
            <a:r>
              <a:rPr lang="en-US" altLang="zh-CN" dirty="0" err="1">
                <a:solidFill>
                  <a:schemeClr val="tx1"/>
                </a:solidFill>
              </a:rPr>
              <a:t>VaR</a:t>
            </a:r>
            <a:r>
              <a:rPr lang="zh-CN" altLang="en-US" dirty="0">
                <a:solidFill>
                  <a:schemeClr val="tx1"/>
                </a:solidFill>
              </a:rPr>
              <a:t>：当投资组合中某项资产增加</a:t>
            </a:r>
            <a:r>
              <a:rPr lang="en-US" altLang="zh-CN" dirty="0">
                <a:solidFill>
                  <a:schemeClr val="tx1"/>
                </a:solidFill>
              </a:rPr>
              <a:t>1</a:t>
            </a:r>
            <a:r>
              <a:rPr lang="zh-CN" altLang="en-US" dirty="0">
                <a:solidFill>
                  <a:schemeClr val="tx1"/>
                </a:solidFill>
              </a:rPr>
              <a:t>个单位货币时所引起的投资组合</a:t>
            </a:r>
            <a:r>
              <a:rPr lang="en-US" altLang="zh-CN" dirty="0" err="1">
                <a:solidFill>
                  <a:schemeClr val="tx1"/>
                </a:solidFill>
              </a:rPr>
              <a:t>VaR</a:t>
            </a:r>
            <a:r>
              <a:rPr lang="zh-CN" altLang="en-US" dirty="0">
                <a:solidFill>
                  <a:schemeClr val="tx1"/>
                </a:solidFill>
              </a:rPr>
              <a:t>的变化量。</a:t>
            </a:r>
          </a:p>
        </p:txBody>
      </p:sp>
      <p:graphicFrame>
        <p:nvGraphicFramePr>
          <p:cNvPr id="1366020" name="Object 4"/>
          <p:cNvGraphicFramePr>
            <a:graphicFrameLocks noChangeAspect="1"/>
          </p:cNvGraphicFramePr>
          <p:nvPr/>
        </p:nvGraphicFramePr>
        <p:xfrm>
          <a:off x="4826001" y="2595564"/>
          <a:ext cx="1928813" cy="833437"/>
        </p:xfrm>
        <a:graphic>
          <a:graphicData uri="http://schemas.openxmlformats.org/presentationml/2006/ole">
            <mc:AlternateContent xmlns:mc="http://schemas.openxmlformats.org/markup-compatibility/2006">
              <mc:Choice xmlns:v="urn:schemas-microsoft-com:vml" Requires="v">
                <p:oleObj spid="_x0000_s34018" name="Equation" r:id="rId3" imgW="1028520" imgH="444240" progId="Equation.DSMT4">
                  <p:embed/>
                </p:oleObj>
              </mc:Choice>
              <mc:Fallback>
                <p:oleObj name="Equation" r:id="rId3" imgW="1028520" imgH="444240" progId="Equation.DSMT4">
                  <p:embed/>
                  <p:pic>
                    <p:nvPicPr>
                      <p:cNvPr id="136602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6001" y="2595564"/>
                        <a:ext cx="1928813" cy="833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66021" name="Object 5"/>
          <p:cNvGraphicFramePr>
            <a:graphicFrameLocks noChangeAspect="1"/>
          </p:cNvGraphicFramePr>
          <p:nvPr/>
        </p:nvGraphicFramePr>
        <p:xfrm>
          <a:off x="4826001" y="3532189"/>
          <a:ext cx="2309813" cy="833437"/>
        </p:xfrm>
        <a:graphic>
          <a:graphicData uri="http://schemas.openxmlformats.org/presentationml/2006/ole">
            <mc:AlternateContent xmlns:mc="http://schemas.openxmlformats.org/markup-compatibility/2006">
              <mc:Choice xmlns:v="urn:schemas-microsoft-com:vml" Requires="v">
                <p:oleObj spid="_x0000_s34019" name="Equation" r:id="rId5" imgW="1231560" imgH="444240" progId="Equation.DSMT4">
                  <p:embed/>
                </p:oleObj>
              </mc:Choice>
              <mc:Fallback>
                <p:oleObj name="Equation" r:id="rId5" imgW="1231560" imgH="444240" progId="Equation.DSMT4">
                  <p:embed/>
                  <p:pic>
                    <p:nvPicPr>
                      <p:cNvPr id="1366021"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26001" y="3532189"/>
                        <a:ext cx="2309813" cy="833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66022" name="Object 6"/>
          <p:cNvGraphicFramePr>
            <a:graphicFrameLocks noChangeAspect="1"/>
          </p:cNvGraphicFramePr>
          <p:nvPr/>
        </p:nvGraphicFramePr>
        <p:xfrm>
          <a:off x="5041901" y="4503739"/>
          <a:ext cx="1851025" cy="796925"/>
        </p:xfrm>
        <a:graphic>
          <a:graphicData uri="http://schemas.openxmlformats.org/presentationml/2006/ole">
            <mc:AlternateContent xmlns:mc="http://schemas.openxmlformats.org/markup-compatibility/2006">
              <mc:Choice xmlns:v="urn:schemas-microsoft-com:vml" Requires="v">
                <p:oleObj spid="_x0000_s34020" name="Equation" r:id="rId7" imgW="825480" imgH="355320" progId="Equation.DSMT4">
                  <p:embed/>
                </p:oleObj>
              </mc:Choice>
              <mc:Fallback>
                <p:oleObj name="Equation" r:id="rId7" imgW="825480" imgH="355320" progId="Equation.DSMT4">
                  <p:embed/>
                  <p:pic>
                    <p:nvPicPr>
                      <p:cNvPr id="1366022"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41901" y="4503739"/>
                        <a:ext cx="1851025" cy="796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66023" name="Object 7"/>
          <p:cNvGraphicFramePr>
            <a:graphicFrameLocks noChangeAspect="1"/>
          </p:cNvGraphicFramePr>
          <p:nvPr/>
        </p:nvGraphicFramePr>
        <p:xfrm>
          <a:off x="3817938" y="5456238"/>
          <a:ext cx="5014912" cy="996950"/>
        </p:xfrm>
        <a:graphic>
          <a:graphicData uri="http://schemas.openxmlformats.org/presentationml/2006/ole">
            <mc:AlternateContent xmlns:mc="http://schemas.openxmlformats.org/markup-compatibility/2006">
              <mc:Choice xmlns:v="urn:schemas-microsoft-com:vml" Requires="v">
                <p:oleObj spid="_x0000_s34021" name="Equation" r:id="rId9" imgW="2234880" imgH="444240" progId="Equation.DSMT4">
                  <p:embed/>
                </p:oleObj>
              </mc:Choice>
              <mc:Fallback>
                <p:oleObj name="Equation" r:id="rId9" imgW="2234880" imgH="444240" progId="Equation.DSMT4">
                  <p:embed/>
                  <p:pic>
                    <p:nvPicPr>
                      <p:cNvPr id="1366023"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17938" y="5456238"/>
                        <a:ext cx="5014912" cy="996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88643979"/>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7042" name="Rectangle 2"/>
          <p:cNvSpPr>
            <a:spLocks noGrp="1" noChangeArrowheads="1"/>
          </p:cNvSpPr>
          <p:nvPr>
            <p:ph type="title"/>
          </p:nvPr>
        </p:nvSpPr>
        <p:spPr/>
        <p:txBody>
          <a:bodyPr/>
          <a:lstStyle/>
          <a:p>
            <a:r>
              <a:rPr lang="en-US" altLang="zh-CN"/>
              <a:t>The types of VaR</a:t>
            </a:r>
            <a:endParaRPr lang="zh-CN" altLang="en-US"/>
          </a:p>
        </p:txBody>
      </p:sp>
      <p:sp>
        <p:nvSpPr>
          <p:cNvPr id="1367043" name="Rectangle 3"/>
          <p:cNvSpPr>
            <a:spLocks noGrp="1" noChangeArrowheads="1"/>
          </p:cNvSpPr>
          <p:nvPr>
            <p:ph type="body" idx="1"/>
          </p:nvPr>
        </p:nvSpPr>
        <p:spPr>
          <a:xfrm>
            <a:off x="478970" y="1524001"/>
            <a:ext cx="11016343" cy="1400175"/>
          </a:xfrm>
        </p:spPr>
        <p:txBody>
          <a:bodyPr/>
          <a:lstStyle/>
          <a:p>
            <a:r>
              <a:rPr lang="zh-CN" altLang="en-US" dirty="0">
                <a:solidFill>
                  <a:schemeClr val="tx1"/>
                </a:solidFill>
                <a:effectLst>
                  <a:outerShdw blurRad="38100" dist="38100" dir="2700000" algn="tl">
                    <a:srgbClr val="000000">
                      <a:alpha val="43137"/>
                    </a:srgbClr>
                  </a:outerShdw>
                </a:effectLst>
                <a:ea typeface="楷体" panose="02010609060101010101" pitchFamily="49" charset="-122"/>
              </a:rPr>
              <a:t>增量</a:t>
            </a:r>
            <a:r>
              <a:rPr lang="en-US" altLang="zh-CN" dirty="0" err="1">
                <a:solidFill>
                  <a:schemeClr val="tx1"/>
                </a:solidFill>
                <a:effectLst>
                  <a:outerShdw blurRad="38100" dist="38100" dir="2700000" algn="tl">
                    <a:srgbClr val="000000">
                      <a:alpha val="43137"/>
                    </a:srgbClr>
                  </a:outerShdw>
                </a:effectLst>
                <a:ea typeface="楷体" panose="02010609060101010101" pitchFamily="49" charset="-122"/>
              </a:rPr>
              <a:t>VaR</a:t>
            </a:r>
            <a:r>
              <a:rPr lang="zh-CN" altLang="en-US" dirty="0">
                <a:solidFill>
                  <a:schemeClr val="tx1"/>
                </a:solidFill>
                <a:effectLst>
                  <a:outerShdw blurRad="38100" dist="38100" dir="2700000" algn="tl">
                    <a:srgbClr val="000000">
                      <a:alpha val="43137"/>
                    </a:srgbClr>
                  </a:outerShdw>
                </a:effectLst>
                <a:ea typeface="楷体" panose="02010609060101010101" pitchFamily="49" charset="-122"/>
              </a:rPr>
              <a:t>：增加一笔新的交易所引起的</a:t>
            </a:r>
            <a:r>
              <a:rPr lang="en-US" altLang="zh-CN" dirty="0" err="1">
                <a:solidFill>
                  <a:schemeClr val="tx1"/>
                </a:solidFill>
                <a:effectLst>
                  <a:outerShdw blurRad="38100" dist="38100" dir="2700000" algn="tl">
                    <a:srgbClr val="000000">
                      <a:alpha val="43137"/>
                    </a:srgbClr>
                  </a:outerShdw>
                </a:effectLst>
                <a:ea typeface="楷体" panose="02010609060101010101" pitchFamily="49" charset="-122"/>
              </a:rPr>
              <a:t>VaR</a:t>
            </a:r>
            <a:r>
              <a:rPr lang="zh-CN" altLang="en-US" dirty="0">
                <a:solidFill>
                  <a:schemeClr val="tx1"/>
                </a:solidFill>
                <a:effectLst>
                  <a:outerShdw blurRad="38100" dist="38100" dir="2700000" algn="tl">
                    <a:srgbClr val="000000">
                      <a:alpha val="43137"/>
                    </a:srgbClr>
                  </a:outerShdw>
                </a:effectLst>
                <a:ea typeface="楷体" panose="02010609060101010101" pitchFamily="49" charset="-122"/>
              </a:rPr>
              <a:t>的</a:t>
            </a:r>
            <a:r>
              <a:rPr lang="zh-CN" altLang="en-US" dirty="0" smtClean="0">
                <a:solidFill>
                  <a:schemeClr val="tx1"/>
                </a:solidFill>
                <a:effectLst>
                  <a:outerShdw blurRad="38100" dist="38100" dir="2700000" algn="tl">
                    <a:srgbClr val="000000">
                      <a:alpha val="43137"/>
                    </a:srgbClr>
                  </a:outerShdw>
                </a:effectLst>
                <a:ea typeface="楷体" panose="02010609060101010101" pitchFamily="49" charset="-122"/>
              </a:rPr>
              <a:t>变化</a:t>
            </a:r>
            <a:endParaRPr lang="zh-CN" altLang="en-US" dirty="0">
              <a:solidFill>
                <a:schemeClr val="tx1"/>
              </a:solidFill>
              <a:effectLst>
                <a:outerShdw blurRad="38100" dist="38100" dir="2700000" algn="tl">
                  <a:srgbClr val="000000">
                    <a:alpha val="43137"/>
                  </a:srgbClr>
                </a:outerShdw>
              </a:effectLst>
              <a:ea typeface="楷体" panose="02010609060101010101" pitchFamily="49" charset="-122"/>
            </a:endParaRPr>
          </a:p>
          <a:p>
            <a:r>
              <a:rPr lang="zh-CN" altLang="en-US" dirty="0">
                <a:solidFill>
                  <a:schemeClr val="tx1"/>
                </a:solidFill>
                <a:effectLst>
                  <a:outerShdw blurRad="38100" dist="38100" dir="2700000" algn="tl">
                    <a:srgbClr val="000000">
                      <a:alpha val="43137"/>
                    </a:srgbClr>
                  </a:outerShdw>
                </a:effectLst>
                <a:ea typeface="楷体" panose="02010609060101010101" pitchFamily="49" charset="-122"/>
              </a:rPr>
              <a:t>成分</a:t>
            </a:r>
            <a:r>
              <a:rPr lang="en-US" altLang="zh-CN" dirty="0" err="1">
                <a:solidFill>
                  <a:schemeClr val="tx1"/>
                </a:solidFill>
                <a:effectLst>
                  <a:outerShdw blurRad="38100" dist="38100" dir="2700000" algn="tl">
                    <a:srgbClr val="000000">
                      <a:alpha val="43137"/>
                    </a:srgbClr>
                  </a:outerShdw>
                </a:effectLst>
                <a:ea typeface="楷体" panose="02010609060101010101" pitchFamily="49" charset="-122"/>
              </a:rPr>
              <a:t>VaR</a:t>
            </a:r>
            <a:r>
              <a:rPr lang="en-US" altLang="zh-CN" dirty="0">
                <a:solidFill>
                  <a:schemeClr val="tx1"/>
                </a:solidFill>
                <a:effectLst>
                  <a:outerShdw blurRad="38100" dist="38100" dir="2700000" algn="tl">
                    <a:srgbClr val="000000">
                      <a:alpha val="43137"/>
                    </a:srgbClr>
                  </a:outerShdw>
                </a:effectLst>
                <a:ea typeface="楷体" panose="02010609060101010101" pitchFamily="49" charset="-122"/>
              </a:rPr>
              <a:t>: </a:t>
            </a:r>
            <a:r>
              <a:rPr lang="zh-CN" altLang="en-US" dirty="0">
                <a:solidFill>
                  <a:schemeClr val="tx1"/>
                </a:solidFill>
                <a:effectLst>
                  <a:outerShdw blurRad="38100" dist="38100" dir="2700000" algn="tl">
                    <a:srgbClr val="000000">
                      <a:alpha val="43137"/>
                    </a:srgbClr>
                  </a:outerShdw>
                </a:effectLst>
                <a:ea typeface="楷体" panose="02010609060101010101" pitchFamily="49" charset="-122"/>
              </a:rPr>
              <a:t>各个资产的</a:t>
            </a:r>
            <a:r>
              <a:rPr lang="en-US" altLang="zh-CN" dirty="0" err="1">
                <a:solidFill>
                  <a:schemeClr val="tx1"/>
                </a:solidFill>
                <a:effectLst>
                  <a:outerShdw blurRad="38100" dist="38100" dir="2700000" algn="tl">
                    <a:srgbClr val="000000">
                      <a:alpha val="43137"/>
                    </a:srgbClr>
                  </a:outerShdw>
                </a:effectLst>
                <a:ea typeface="楷体" panose="02010609060101010101" pitchFamily="49" charset="-122"/>
              </a:rPr>
              <a:t>VaR</a:t>
            </a:r>
            <a:r>
              <a:rPr lang="en-US" altLang="zh-CN" dirty="0">
                <a:solidFill>
                  <a:schemeClr val="tx1"/>
                </a:solidFill>
                <a:effectLst>
                  <a:outerShdw blurRad="38100" dist="38100" dir="2700000" algn="tl">
                    <a:srgbClr val="000000">
                      <a:alpha val="43137"/>
                    </a:srgbClr>
                  </a:outerShdw>
                </a:effectLst>
                <a:ea typeface="楷体" panose="02010609060101010101" pitchFamily="49" charset="-122"/>
              </a:rPr>
              <a:t>“</a:t>
            </a:r>
            <a:r>
              <a:rPr lang="zh-CN" altLang="en-US" dirty="0">
                <a:solidFill>
                  <a:schemeClr val="tx1"/>
                </a:solidFill>
                <a:effectLst>
                  <a:outerShdw blurRad="38100" dist="38100" dir="2700000" algn="tl">
                    <a:srgbClr val="000000">
                      <a:alpha val="43137"/>
                    </a:srgbClr>
                  </a:outerShdw>
                </a:effectLst>
                <a:ea typeface="楷体" panose="02010609060101010101" pitchFamily="49" charset="-122"/>
              </a:rPr>
              <a:t>构成”了组合的</a:t>
            </a:r>
            <a:r>
              <a:rPr lang="en-US" altLang="zh-CN" dirty="0" err="1">
                <a:solidFill>
                  <a:schemeClr val="tx1"/>
                </a:solidFill>
                <a:effectLst>
                  <a:outerShdw blurRad="38100" dist="38100" dir="2700000" algn="tl">
                    <a:srgbClr val="000000">
                      <a:alpha val="43137"/>
                    </a:srgbClr>
                  </a:outerShdw>
                </a:effectLst>
                <a:ea typeface="楷体" panose="02010609060101010101" pitchFamily="49" charset="-122"/>
              </a:rPr>
              <a:t>VaR</a:t>
            </a:r>
            <a:r>
              <a:rPr lang="zh-CN" altLang="en-US" dirty="0">
                <a:solidFill>
                  <a:schemeClr val="tx1"/>
                </a:solidFill>
                <a:effectLst>
                  <a:outerShdw blurRad="38100" dist="38100" dir="2700000" algn="tl">
                    <a:srgbClr val="000000">
                      <a:alpha val="43137"/>
                    </a:srgbClr>
                  </a:outerShdw>
                </a:effectLst>
                <a:ea typeface="楷体" panose="02010609060101010101" pitchFamily="49" charset="-122"/>
              </a:rPr>
              <a:t>。成分</a:t>
            </a:r>
            <a:r>
              <a:rPr lang="en-US" altLang="zh-CN" dirty="0" err="1">
                <a:solidFill>
                  <a:schemeClr val="tx1"/>
                </a:solidFill>
                <a:effectLst>
                  <a:outerShdw blurRad="38100" dist="38100" dir="2700000" algn="tl">
                    <a:srgbClr val="000000">
                      <a:alpha val="43137"/>
                    </a:srgbClr>
                  </a:outerShdw>
                </a:effectLst>
                <a:ea typeface="楷体" panose="02010609060101010101" pitchFamily="49" charset="-122"/>
              </a:rPr>
              <a:t>VaR</a:t>
            </a:r>
            <a:r>
              <a:rPr lang="zh-CN" altLang="en-US" dirty="0">
                <a:solidFill>
                  <a:schemeClr val="tx1"/>
                </a:solidFill>
                <a:effectLst>
                  <a:outerShdw blurRad="38100" dist="38100" dir="2700000" algn="tl">
                    <a:srgbClr val="000000">
                      <a:alpha val="43137"/>
                    </a:srgbClr>
                  </a:outerShdw>
                </a:effectLst>
                <a:ea typeface="楷体" panose="02010609060101010101" pitchFamily="49" charset="-122"/>
              </a:rPr>
              <a:t>用来衡量某个资产被剔除掉时投资组合</a:t>
            </a:r>
            <a:r>
              <a:rPr lang="en-US" altLang="zh-CN" dirty="0" err="1">
                <a:solidFill>
                  <a:schemeClr val="tx1"/>
                </a:solidFill>
                <a:effectLst>
                  <a:outerShdw blurRad="38100" dist="38100" dir="2700000" algn="tl">
                    <a:srgbClr val="000000">
                      <a:alpha val="43137"/>
                    </a:srgbClr>
                  </a:outerShdw>
                </a:effectLst>
                <a:ea typeface="楷体" panose="02010609060101010101" pitchFamily="49" charset="-122"/>
              </a:rPr>
              <a:t>VaR</a:t>
            </a:r>
            <a:r>
              <a:rPr lang="zh-CN" altLang="en-US" dirty="0">
                <a:solidFill>
                  <a:schemeClr val="tx1"/>
                </a:solidFill>
                <a:effectLst>
                  <a:outerShdw blurRad="38100" dist="38100" dir="2700000" algn="tl">
                    <a:srgbClr val="000000">
                      <a:alpha val="43137"/>
                    </a:srgbClr>
                  </a:outerShdw>
                </a:effectLst>
                <a:ea typeface="楷体" panose="02010609060101010101" pitchFamily="49" charset="-122"/>
              </a:rPr>
              <a:t>的近似变化</a:t>
            </a:r>
            <a:r>
              <a:rPr lang="zh-CN" altLang="en-US" dirty="0" smtClean="0">
                <a:solidFill>
                  <a:schemeClr val="tx1"/>
                </a:solidFill>
                <a:effectLst>
                  <a:outerShdw blurRad="38100" dist="38100" dir="2700000" algn="tl">
                    <a:srgbClr val="000000">
                      <a:alpha val="43137"/>
                    </a:srgbClr>
                  </a:outerShdw>
                </a:effectLst>
                <a:ea typeface="楷体" panose="02010609060101010101" pitchFamily="49" charset="-122"/>
              </a:rPr>
              <a:t>量</a:t>
            </a:r>
            <a:endParaRPr lang="zh-CN" altLang="en-US" dirty="0">
              <a:solidFill>
                <a:schemeClr val="tx1"/>
              </a:solidFill>
              <a:effectLst>
                <a:outerShdw blurRad="38100" dist="38100" dir="2700000" algn="tl">
                  <a:srgbClr val="000000">
                    <a:alpha val="43137"/>
                  </a:srgbClr>
                </a:outerShdw>
              </a:effectLst>
              <a:ea typeface="楷体" panose="02010609060101010101" pitchFamily="49" charset="-122"/>
            </a:endParaRPr>
          </a:p>
        </p:txBody>
      </p:sp>
      <p:graphicFrame>
        <p:nvGraphicFramePr>
          <p:cNvPr id="1367044" name="Object 4"/>
          <p:cNvGraphicFramePr>
            <a:graphicFrameLocks noChangeAspect="1"/>
          </p:cNvGraphicFramePr>
          <p:nvPr>
            <p:extLst>
              <p:ext uri="{D42A27DB-BD31-4B8C-83A1-F6EECF244321}">
                <p14:modId xmlns:p14="http://schemas.microsoft.com/office/powerpoint/2010/main" val="1514685068"/>
              </p:ext>
            </p:extLst>
          </p:nvPr>
        </p:nvGraphicFramePr>
        <p:xfrm>
          <a:off x="3632426" y="3441702"/>
          <a:ext cx="4392612" cy="530225"/>
        </p:xfrm>
        <a:graphic>
          <a:graphicData uri="http://schemas.openxmlformats.org/presentationml/2006/ole">
            <mc:AlternateContent xmlns:mc="http://schemas.openxmlformats.org/markup-compatibility/2006">
              <mc:Choice xmlns:v="urn:schemas-microsoft-com:vml" Requires="v">
                <p:oleObj spid="_x0000_s34874" name="Equation" r:id="rId3" imgW="1790640" imgH="215640" progId="Equation.DSMT4">
                  <p:embed/>
                </p:oleObj>
              </mc:Choice>
              <mc:Fallback>
                <p:oleObj name="Equation" r:id="rId3" imgW="1790640" imgH="215640" progId="Equation.DSMT4">
                  <p:embed/>
                  <p:pic>
                    <p:nvPicPr>
                      <p:cNvPr id="136704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2426" y="3441702"/>
                        <a:ext cx="4392612"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23166580"/>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8066" name="Rectangle 2"/>
          <p:cNvSpPr>
            <a:spLocks noGrp="1" noChangeArrowheads="1"/>
          </p:cNvSpPr>
          <p:nvPr>
            <p:ph type="title"/>
          </p:nvPr>
        </p:nvSpPr>
        <p:spPr/>
        <p:txBody>
          <a:bodyPr/>
          <a:lstStyle/>
          <a:p>
            <a:r>
              <a:rPr lang="zh-CN" altLang="en-US" i="1">
                <a:ea typeface="楷体_GB2312" pitchFamily="49" charset="-122"/>
              </a:rPr>
              <a:t>巴林银行破产</a:t>
            </a:r>
          </a:p>
        </p:txBody>
      </p:sp>
      <p:sp>
        <p:nvSpPr>
          <p:cNvPr id="1368067" name="Rectangle 3"/>
          <p:cNvSpPr>
            <a:spLocks noGrp="1" noChangeArrowheads="1"/>
          </p:cNvSpPr>
          <p:nvPr>
            <p:ph type="body" idx="1"/>
          </p:nvPr>
        </p:nvSpPr>
        <p:spPr/>
        <p:txBody>
          <a:bodyPr/>
          <a:lstStyle/>
          <a:p>
            <a:r>
              <a:rPr lang="zh-CN" altLang="en-US" sz="2400" b="0">
                <a:solidFill>
                  <a:srgbClr val="CC0099"/>
                </a:solidFill>
                <a:latin typeface="楷体_GB2312" pitchFamily="49" charset="-122"/>
              </a:rPr>
              <a:t>自</a:t>
            </a:r>
            <a:r>
              <a:rPr lang="en-US" altLang="zh-CN" sz="2400" b="0">
                <a:solidFill>
                  <a:srgbClr val="CC0099"/>
                </a:solidFill>
                <a:latin typeface="楷体_GB2312" pitchFamily="49" charset="-122"/>
              </a:rPr>
              <a:t>1994</a:t>
            </a:r>
            <a:r>
              <a:rPr lang="zh-CN" altLang="en-US" sz="2400" b="0">
                <a:solidFill>
                  <a:srgbClr val="CC0099"/>
                </a:solidFill>
                <a:latin typeface="楷体_GB2312" pitchFamily="49" charset="-122"/>
              </a:rPr>
              <a:t>年下半年，利森参与的主要交易</a:t>
            </a:r>
          </a:p>
          <a:p>
            <a:pPr lvl="1"/>
            <a:r>
              <a:rPr lang="zh-CN" altLang="en-US" sz="2000">
                <a:latin typeface="楷体_GB2312" pitchFamily="49" charset="-122"/>
              </a:rPr>
              <a:t>持有日经</a:t>
            </a:r>
            <a:r>
              <a:rPr lang="en-US" altLang="zh-CN" sz="2000">
                <a:latin typeface="楷体_GB2312" pitchFamily="49" charset="-122"/>
              </a:rPr>
              <a:t>225</a:t>
            </a:r>
            <a:r>
              <a:rPr lang="zh-CN" altLang="en-US" sz="2000">
                <a:latin typeface="楷体_GB2312" pitchFamily="49" charset="-122"/>
              </a:rPr>
              <a:t>指数期货多头</a:t>
            </a:r>
            <a:r>
              <a:rPr lang="en-US" altLang="zh-CN" sz="2000">
                <a:latin typeface="楷体_GB2312" pitchFamily="49" charset="-122"/>
              </a:rPr>
              <a:t>,</a:t>
            </a:r>
            <a:r>
              <a:rPr lang="zh-CN" altLang="en-US" sz="2000">
                <a:latin typeface="楷体_GB2312" pitchFamily="49" charset="-122"/>
              </a:rPr>
              <a:t>价值</a:t>
            </a:r>
            <a:r>
              <a:rPr lang="en-US" altLang="zh-CN" sz="2000">
                <a:latin typeface="楷体_GB2312" pitchFamily="49" charset="-122"/>
              </a:rPr>
              <a:t>77</a:t>
            </a:r>
            <a:r>
              <a:rPr lang="zh-CN" altLang="en-US" sz="2000">
                <a:latin typeface="楷体_GB2312" pitchFamily="49" charset="-122"/>
              </a:rPr>
              <a:t>亿美元。</a:t>
            </a:r>
          </a:p>
          <a:p>
            <a:pPr lvl="1"/>
            <a:r>
              <a:rPr lang="zh-CN" altLang="en-US" sz="2000">
                <a:latin typeface="楷体_GB2312" pitchFamily="49" charset="-122"/>
              </a:rPr>
              <a:t>持有日本政府国债期货空头，价值</a:t>
            </a:r>
            <a:r>
              <a:rPr lang="en-US" altLang="zh-CN" sz="2000">
                <a:latin typeface="楷体_GB2312" pitchFamily="49" charset="-122"/>
              </a:rPr>
              <a:t>160</a:t>
            </a:r>
            <a:r>
              <a:rPr lang="zh-CN" altLang="en-US" sz="2000">
                <a:latin typeface="楷体_GB2312" pitchFamily="49" charset="-122"/>
              </a:rPr>
              <a:t>亿美元。</a:t>
            </a:r>
          </a:p>
          <a:p>
            <a:pPr lvl="1"/>
            <a:r>
              <a:rPr lang="zh-CN" altLang="en-US" sz="2000">
                <a:latin typeface="楷体_GB2312" pitchFamily="49" charset="-122"/>
              </a:rPr>
              <a:t>从事日经</a:t>
            </a:r>
            <a:r>
              <a:rPr lang="en-US" altLang="zh-CN" sz="2000">
                <a:latin typeface="楷体_GB2312" pitchFamily="49" charset="-122"/>
              </a:rPr>
              <a:t>225</a:t>
            </a:r>
            <a:r>
              <a:rPr lang="zh-CN" altLang="en-US" sz="2000">
                <a:latin typeface="楷体_GB2312" pitchFamily="49" charset="-122"/>
              </a:rPr>
              <a:t>指数的跨式价差合约。</a:t>
            </a:r>
          </a:p>
          <a:p>
            <a:r>
              <a:rPr lang="en-US" altLang="zh-CN" sz="2400" b="0">
                <a:solidFill>
                  <a:srgbClr val="CC0099"/>
                </a:solidFill>
                <a:latin typeface="楷体_GB2312" pitchFamily="49" charset="-122"/>
              </a:rPr>
              <a:t>1995</a:t>
            </a:r>
            <a:r>
              <a:rPr lang="zh-CN" altLang="en-US" sz="2400" b="0">
                <a:solidFill>
                  <a:srgbClr val="CC0099"/>
                </a:solidFill>
                <a:latin typeface="楷体_GB2312" pitchFamily="49" charset="-122"/>
              </a:rPr>
              <a:t>年</a:t>
            </a:r>
            <a:r>
              <a:rPr lang="en-US" altLang="zh-CN" sz="2400" b="0">
                <a:solidFill>
                  <a:srgbClr val="CC0099"/>
                </a:solidFill>
                <a:latin typeface="楷体_GB2312" pitchFamily="49" charset="-122"/>
              </a:rPr>
              <a:t>1</a:t>
            </a:r>
            <a:r>
              <a:rPr lang="zh-CN" altLang="en-US" sz="2400" b="0">
                <a:solidFill>
                  <a:srgbClr val="CC0099"/>
                </a:solidFill>
                <a:latin typeface="楷体_GB2312" pitchFamily="49" charset="-122"/>
              </a:rPr>
              <a:t>月</a:t>
            </a:r>
            <a:r>
              <a:rPr lang="en-US" altLang="zh-CN" sz="2400" b="0">
                <a:solidFill>
                  <a:srgbClr val="CC0099"/>
                </a:solidFill>
                <a:latin typeface="楷体_GB2312" pitchFamily="49" charset="-122"/>
              </a:rPr>
              <a:t>17</a:t>
            </a:r>
            <a:r>
              <a:rPr lang="zh-CN" altLang="en-US" sz="2400" b="0">
                <a:solidFill>
                  <a:srgbClr val="CC0099"/>
                </a:solidFill>
                <a:latin typeface="楷体_GB2312" pitchFamily="49" charset="-122"/>
              </a:rPr>
              <a:t>日日本神户地震</a:t>
            </a:r>
          </a:p>
          <a:p>
            <a:pPr lvl="1"/>
            <a:r>
              <a:rPr lang="zh-CN" altLang="en-US" sz="2000">
                <a:latin typeface="楷体_GB2312" pitchFamily="49" charset="-122"/>
              </a:rPr>
              <a:t>日本股市反复大跌，但利森认为股市对神户地震反应过度，股价必将回升，继续增持股指期货多头。</a:t>
            </a:r>
          </a:p>
          <a:p>
            <a:pPr lvl="1"/>
            <a:r>
              <a:rPr lang="zh-CN" altLang="en-US" sz="2000">
                <a:latin typeface="楷体_GB2312" pitchFamily="49" charset="-122"/>
              </a:rPr>
              <a:t>如果日本股市回升，日本政府债券价格必将下跌。基于此想法，利森大量增持国债期货空头。</a:t>
            </a:r>
          </a:p>
          <a:p>
            <a:pPr lvl="1"/>
            <a:r>
              <a:rPr lang="zh-CN" altLang="en-US" sz="2000">
                <a:latin typeface="楷体_GB2312" pitchFamily="49" charset="-122"/>
              </a:rPr>
              <a:t>为支付期货保证金，利森又涉足日经</a:t>
            </a:r>
            <a:r>
              <a:rPr lang="en-US" altLang="zh-CN" sz="2000">
                <a:latin typeface="楷体_GB2312" pitchFamily="49" charset="-122"/>
              </a:rPr>
              <a:t>225</a:t>
            </a:r>
            <a:r>
              <a:rPr lang="zh-CN" altLang="en-US" sz="2000">
                <a:latin typeface="楷体_GB2312" pitchFamily="49" charset="-122"/>
              </a:rPr>
              <a:t>指数期货期权跨式交易。</a:t>
            </a:r>
          </a:p>
        </p:txBody>
      </p:sp>
      <p:pic>
        <p:nvPicPr>
          <p:cNvPr id="13680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412875"/>
            <a:ext cx="9144000" cy="559435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050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1368068"/>
                                        </p:tgtEl>
                                        <p:attrNameLst>
                                          <p:attrName>style.visibility</p:attrName>
                                        </p:attrNameLst>
                                      </p:cBhvr>
                                      <p:to>
                                        <p:strVal val="visible"/>
                                      </p:to>
                                    </p:set>
                                    <p:anim calcmode="lin" valueType="num">
                                      <p:cBhvr>
                                        <p:cTn id="7" dur="500" fill="hold"/>
                                        <p:tgtEl>
                                          <p:spTgt spid="1368068"/>
                                        </p:tgtEl>
                                        <p:attrNameLst>
                                          <p:attrName>ppt_w</p:attrName>
                                        </p:attrNameLst>
                                      </p:cBhvr>
                                      <p:tavLst>
                                        <p:tav tm="0">
                                          <p:val>
                                            <p:fltVal val="0"/>
                                          </p:val>
                                        </p:tav>
                                        <p:tav tm="100000">
                                          <p:val>
                                            <p:strVal val="#ppt_w"/>
                                          </p:val>
                                        </p:tav>
                                      </p:tavLst>
                                    </p:anim>
                                    <p:anim calcmode="lin" valueType="num">
                                      <p:cBhvr>
                                        <p:cTn id="8" dur="500" fill="hold"/>
                                        <p:tgtEl>
                                          <p:spTgt spid="1368068"/>
                                        </p:tgtEl>
                                        <p:attrNameLst>
                                          <p:attrName>ppt_h</p:attrName>
                                        </p:attrNameLst>
                                      </p:cBhvr>
                                      <p:tavLst>
                                        <p:tav tm="0">
                                          <p:val>
                                            <p:fltVal val="0"/>
                                          </p:val>
                                        </p:tav>
                                        <p:tav tm="100000">
                                          <p:val>
                                            <p:strVal val="#ppt_h"/>
                                          </p:val>
                                        </p:tav>
                                      </p:tavLst>
                                    </p:anim>
                                    <p:animEffect transition="in" filter="fade">
                                      <p:cBhvr>
                                        <p:cTn id="9" dur="500"/>
                                        <p:tgtEl>
                                          <p:spTgt spid="136806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xit" presetSubtype="0" fill="hold" nodeType="clickEffect">
                                  <p:stCondLst>
                                    <p:cond delay="0"/>
                                  </p:stCondLst>
                                  <p:childTnLst>
                                    <p:anim calcmode="lin" valueType="num">
                                      <p:cBhvr>
                                        <p:cTn id="13" dur="500"/>
                                        <p:tgtEl>
                                          <p:spTgt spid="1368068"/>
                                        </p:tgtEl>
                                        <p:attrNameLst>
                                          <p:attrName>ppt_w</p:attrName>
                                        </p:attrNameLst>
                                      </p:cBhvr>
                                      <p:tavLst>
                                        <p:tav tm="0">
                                          <p:val>
                                            <p:strVal val="ppt_w"/>
                                          </p:val>
                                        </p:tav>
                                        <p:tav tm="100000">
                                          <p:val>
                                            <p:fltVal val="0"/>
                                          </p:val>
                                        </p:tav>
                                      </p:tavLst>
                                    </p:anim>
                                    <p:anim calcmode="lin" valueType="num">
                                      <p:cBhvr>
                                        <p:cTn id="14" dur="500"/>
                                        <p:tgtEl>
                                          <p:spTgt spid="1368068"/>
                                        </p:tgtEl>
                                        <p:attrNameLst>
                                          <p:attrName>ppt_h</p:attrName>
                                        </p:attrNameLst>
                                      </p:cBhvr>
                                      <p:tavLst>
                                        <p:tav tm="0">
                                          <p:val>
                                            <p:strVal val="ppt_h"/>
                                          </p:val>
                                        </p:tav>
                                        <p:tav tm="100000">
                                          <p:val>
                                            <p:fltVal val="0"/>
                                          </p:val>
                                        </p:tav>
                                      </p:tavLst>
                                    </p:anim>
                                    <p:animEffect transition="out" filter="fade">
                                      <p:cBhvr>
                                        <p:cTn id="15" dur="500"/>
                                        <p:tgtEl>
                                          <p:spTgt spid="1368068"/>
                                        </p:tgtEl>
                                      </p:cBhvr>
                                    </p:animEffect>
                                    <p:set>
                                      <p:cBhvr>
                                        <p:cTn id="16" dur="1" fill="hold">
                                          <p:stCondLst>
                                            <p:cond delay="499"/>
                                          </p:stCondLst>
                                        </p:cTn>
                                        <p:tgtEl>
                                          <p:spTgt spid="1368068"/>
                                        </p:tgtEl>
                                        <p:attrNameLst>
                                          <p:attrName>style.visibility</p:attrName>
                                        </p:attrNameLst>
                                      </p:cBhvr>
                                      <p:to>
                                        <p:strVal val="hidden"/>
                                      </p:to>
                                    </p:se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1368067">
                                            <p:txEl>
                                              <p:pRg st="4" end="4"/>
                                            </p:txEl>
                                          </p:spTgt>
                                        </p:tgtEl>
                                        <p:attrNameLst>
                                          <p:attrName>style.visibility</p:attrName>
                                        </p:attrNameLst>
                                      </p:cBhvr>
                                      <p:to>
                                        <p:strVal val="visible"/>
                                      </p:to>
                                    </p:set>
                                    <p:animEffect transition="in" filter="wipe(left)">
                                      <p:cBhvr>
                                        <p:cTn id="20" dur="500"/>
                                        <p:tgtEl>
                                          <p:spTgt spid="1368067">
                                            <p:txEl>
                                              <p:pRg st="4" end="4"/>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1368067">
                                            <p:txEl>
                                              <p:pRg st="5" end="5"/>
                                            </p:txEl>
                                          </p:spTgt>
                                        </p:tgtEl>
                                        <p:attrNameLst>
                                          <p:attrName>style.visibility</p:attrName>
                                        </p:attrNameLst>
                                      </p:cBhvr>
                                      <p:to>
                                        <p:strVal val="visible"/>
                                      </p:to>
                                    </p:set>
                                    <p:animEffect transition="in" filter="wipe(left)">
                                      <p:cBhvr>
                                        <p:cTn id="23" dur="500"/>
                                        <p:tgtEl>
                                          <p:spTgt spid="1368067">
                                            <p:txEl>
                                              <p:pRg st="5" end="5"/>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1368067">
                                            <p:txEl>
                                              <p:pRg st="6" end="6"/>
                                            </p:txEl>
                                          </p:spTgt>
                                        </p:tgtEl>
                                        <p:attrNameLst>
                                          <p:attrName>style.visibility</p:attrName>
                                        </p:attrNameLst>
                                      </p:cBhvr>
                                      <p:to>
                                        <p:strVal val="visible"/>
                                      </p:to>
                                    </p:set>
                                    <p:animEffect transition="in" filter="wipe(left)">
                                      <p:cBhvr>
                                        <p:cTn id="26" dur="500"/>
                                        <p:tgtEl>
                                          <p:spTgt spid="1368067">
                                            <p:txEl>
                                              <p:pRg st="6" end="6"/>
                                            </p:txEl>
                                          </p:spTgt>
                                        </p:tgtEl>
                                      </p:cBhvr>
                                    </p:animEffect>
                                  </p:childTnLst>
                                </p:cTn>
                              </p:par>
                              <p:par>
                                <p:cTn id="27" presetID="22" presetClass="entr" presetSubtype="8" fill="hold" nodeType="withEffect">
                                  <p:stCondLst>
                                    <p:cond delay="0"/>
                                  </p:stCondLst>
                                  <p:childTnLst>
                                    <p:set>
                                      <p:cBhvr>
                                        <p:cTn id="28" dur="1" fill="hold">
                                          <p:stCondLst>
                                            <p:cond delay="0"/>
                                          </p:stCondLst>
                                        </p:cTn>
                                        <p:tgtEl>
                                          <p:spTgt spid="1368067">
                                            <p:txEl>
                                              <p:pRg st="7" end="7"/>
                                            </p:txEl>
                                          </p:spTgt>
                                        </p:tgtEl>
                                        <p:attrNameLst>
                                          <p:attrName>style.visibility</p:attrName>
                                        </p:attrNameLst>
                                      </p:cBhvr>
                                      <p:to>
                                        <p:strVal val="visible"/>
                                      </p:to>
                                    </p:set>
                                    <p:animEffect transition="in" filter="wipe(left)">
                                      <p:cBhvr>
                                        <p:cTn id="29" dur="500"/>
                                        <p:tgtEl>
                                          <p:spTgt spid="13680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9090" name="Group 2"/>
          <p:cNvGrpSpPr>
            <a:grpSpLocks/>
          </p:cNvGrpSpPr>
          <p:nvPr/>
        </p:nvGrpSpPr>
        <p:grpSpPr bwMode="auto">
          <a:xfrm>
            <a:off x="2351088" y="1"/>
            <a:ext cx="7683500" cy="2924175"/>
            <a:chOff x="460" y="767"/>
            <a:chExt cx="4840" cy="2537"/>
          </a:xfrm>
        </p:grpSpPr>
        <p:pic>
          <p:nvPicPr>
            <p:cNvPr id="13690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 y="767"/>
              <a:ext cx="4840" cy="2537"/>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69092" name="Rectangle 4"/>
            <p:cNvSpPr>
              <a:spLocks noChangeArrowheads="1"/>
            </p:cNvSpPr>
            <p:nvPr/>
          </p:nvSpPr>
          <p:spPr bwMode="auto">
            <a:xfrm>
              <a:off x="2231" y="779"/>
              <a:ext cx="117" cy="268"/>
            </a:xfrm>
            <a:prstGeom prst="rect">
              <a:avLst/>
            </a:prstGeom>
            <a:solidFill>
              <a:schemeClr val="bg1"/>
            </a:solidFill>
            <a:ln>
              <a:noFill/>
            </a:ln>
            <a:effectLst/>
            <a:extLs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grpSp>
      <p:pic>
        <p:nvPicPr>
          <p:cNvPr id="13690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088" y="3011055"/>
            <a:ext cx="7874000" cy="3095625"/>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69094" name="Text Box 6"/>
          <p:cNvSpPr txBox="1">
            <a:spLocks noChangeArrowheads="1"/>
          </p:cNvSpPr>
          <p:nvPr/>
        </p:nvSpPr>
        <p:spPr bwMode="auto">
          <a:xfrm>
            <a:off x="2351088" y="549276"/>
            <a:ext cx="7764946" cy="1200971"/>
          </a:xfrm>
          <a:prstGeom prst="rect">
            <a:avLst/>
          </a:prstGeom>
          <a:gradFill rotWithShape="1">
            <a:gsLst>
              <a:gs pos="0">
                <a:srgbClr val="000066"/>
              </a:gs>
              <a:gs pos="100000">
                <a:srgbClr val="000066">
                  <a:gamma/>
                  <a:shade val="46275"/>
                  <a:invGamma/>
                </a:srgbClr>
              </a:gs>
            </a:gsLst>
            <a:lin ang="5400000" scaled="1"/>
          </a:gradFill>
          <a:ln>
            <a:noFill/>
          </a:ln>
          <a:effectLst/>
          <a:extLs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spcBef>
                <a:spcPct val="0"/>
              </a:spcBef>
              <a:spcAft>
                <a:spcPct val="0"/>
              </a:spcAft>
            </a:pPr>
            <a:r>
              <a:rPr lang="en-US" altLang="zh-CN" sz="2400" b="1">
                <a:solidFill>
                  <a:srgbClr val="FFFF00"/>
                </a:solidFill>
                <a:effectLst>
                  <a:outerShdw blurRad="38100" dist="38100" dir="2700000" algn="tl">
                    <a:srgbClr val="000000"/>
                  </a:outerShdw>
                </a:effectLst>
                <a:latin typeface="Times New Roman" panose="02020603050405020304" pitchFamily="18" charset="0"/>
                <a:ea typeface="楷体_GB2312" pitchFamily="49" charset="-122"/>
              </a:rPr>
              <a:t>1</a:t>
            </a:r>
            <a:r>
              <a:rPr lang="zh-CN" altLang="en-US" sz="2400" b="1">
                <a:solidFill>
                  <a:srgbClr val="FFFF00"/>
                </a:solidFill>
                <a:effectLst>
                  <a:outerShdw blurRad="38100" dist="38100" dir="2700000" algn="tl">
                    <a:srgbClr val="000000"/>
                  </a:outerShdw>
                </a:effectLst>
                <a:latin typeface="Times New Roman" panose="02020603050405020304" pitchFamily="18" charset="0"/>
                <a:ea typeface="楷体_GB2312" pitchFamily="49" charset="-122"/>
              </a:rPr>
              <a:t>、利森真实的</a:t>
            </a:r>
            <a:r>
              <a:rPr lang="en-US" altLang="zh-CN" sz="2400" b="1">
                <a:solidFill>
                  <a:srgbClr val="FFFF00"/>
                </a:solidFill>
                <a:effectLst>
                  <a:outerShdw blurRad="38100" dist="38100" dir="2700000" algn="tl">
                    <a:srgbClr val="000000"/>
                  </a:outerShdw>
                </a:effectLst>
                <a:latin typeface="Times New Roman" panose="02020603050405020304" pitchFamily="18" charset="0"/>
                <a:ea typeface="楷体_GB2312" pitchFamily="49" charset="-122"/>
              </a:rPr>
              <a:t>VaR</a:t>
            </a:r>
            <a:r>
              <a:rPr lang="zh-CN" altLang="en-US" sz="2400" b="1">
                <a:solidFill>
                  <a:srgbClr val="FFFF00"/>
                </a:solidFill>
                <a:effectLst>
                  <a:outerShdw blurRad="38100" dist="38100" dir="2700000" algn="tl">
                    <a:srgbClr val="000000"/>
                  </a:outerShdw>
                </a:effectLst>
                <a:latin typeface="Times New Roman" panose="02020603050405020304" pitchFamily="18" charset="0"/>
                <a:ea typeface="楷体_GB2312" pitchFamily="49" charset="-122"/>
              </a:rPr>
              <a:t>是多少？</a:t>
            </a:r>
          </a:p>
          <a:p>
            <a:pPr eaLnBrk="0" fontAlgn="base" hangingPunct="0">
              <a:spcBef>
                <a:spcPct val="0"/>
              </a:spcBef>
              <a:spcAft>
                <a:spcPct val="0"/>
              </a:spcAft>
            </a:pPr>
            <a:r>
              <a:rPr lang="en-US" altLang="zh-CN" sz="2400" b="1">
                <a:solidFill>
                  <a:srgbClr val="FFFF00"/>
                </a:solidFill>
                <a:effectLst>
                  <a:outerShdw blurRad="38100" dist="38100" dir="2700000" algn="tl">
                    <a:srgbClr val="000000"/>
                  </a:outerShdw>
                </a:effectLst>
                <a:latin typeface="Times New Roman" panose="02020603050405020304" pitchFamily="18" charset="0"/>
                <a:ea typeface="楷体_GB2312" pitchFamily="49" charset="-122"/>
              </a:rPr>
              <a:t>2</a:t>
            </a:r>
            <a:r>
              <a:rPr lang="zh-CN" altLang="en-US" sz="2400" b="1">
                <a:solidFill>
                  <a:srgbClr val="FFFF00"/>
                </a:solidFill>
                <a:effectLst>
                  <a:outerShdw blurRad="38100" dist="38100" dir="2700000" algn="tl">
                    <a:srgbClr val="000000"/>
                  </a:outerShdw>
                </a:effectLst>
                <a:latin typeface="Times New Roman" panose="02020603050405020304" pitchFamily="18" charset="0"/>
                <a:ea typeface="楷体_GB2312" pitchFamily="49" charset="-122"/>
              </a:rPr>
              <a:t>、哪些构成成分对</a:t>
            </a:r>
            <a:r>
              <a:rPr lang="en-US" altLang="zh-CN" sz="2400" b="1">
                <a:solidFill>
                  <a:srgbClr val="FFFF00"/>
                </a:solidFill>
                <a:effectLst>
                  <a:outerShdw blurRad="38100" dist="38100" dir="2700000" algn="tl">
                    <a:srgbClr val="000000"/>
                  </a:outerShdw>
                </a:effectLst>
                <a:latin typeface="Times New Roman" panose="02020603050405020304" pitchFamily="18" charset="0"/>
                <a:ea typeface="楷体_GB2312" pitchFamily="49" charset="-122"/>
              </a:rPr>
              <a:t>VaR</a:t>
            </a:r>
            <a:r>
              <a:rPr lang="zh-CN" altLang="en-US" sz="2400" b="1">
                <a:solidFill>
                  <a:srgbClr val="FFFF00"/>
                </a:solidFill>
                <a:effectLst>
                  <a:outerShdw blurRad="38100" dist="38100" dir="2700000" algn="tl">
                    <a:srgbClr val="000000"/>
                  </a:outerShdw>
                </a:effectLst>
                <a:latin typeface="Times New Roman" panose="02020603050405020304" pitchFamily="18" charset="0"/>
                <a:ea typeface="楷体_GB2312" pitchFamily="49" charset="-122"/>
              </a:rPr>
              <a:t>的影响最大？</a:t>
            </a:r>
          </a:p>
          <a:p>
            <a:pPr eaLnBrk="0" fontAlgn="base" hangingPunct="0">
              <a:spcBef>
                <a:spcPct val="0"/>
              </a:spcBef>
              <a:spcAft>
                <a:spcPct val="0"/>
              </a:spcAft>
            </a:pPr>
            <a:r>
              <a:rPr lang="en-US" altLang="zh-CN" sz="2400" b="1">
                <a:solidFill>
                  <a:srgbClr val="FFFF00"/>
                </a:solidFill>
                <a:effectLst>
                  <a:outerShdw blurRad="38100" dist="38100" dir="2700000" algn="tl">
                    <a:srgbClr val="000000"/>
                  </a:outerShdw>
                </a:effectLst>
                <a:latin typeface="Times New Roman" panose="02020603050405020304" pitchFamily="18" charset="0"/>
                <a:ea typeface="楷体_GB2312" pitchFamily="49" charset="-122"/>
              </a:rPr>
              <a:t>3</a:t>
            </a:r>
            <a:r>
              <a:rPr lang="zh-CN" altLang="en-US" sz="2400" b="1">
                <a:solidFill>
                  <a:srgbClr val="FFFF00"/>
                </a:solidFill>
                <a:effectLst>
                  <a:outerShdw blurRad="38100" dist="38100" dir="2700000" algn="tl">
                    <a:srgbClr val="000000"/>
                  </a:outerShdw>
                </a:effectLst>
                <a:latin typeface="Times New Roman" panose="02020603050405020304" pitchFamily="18" charset="0"/>
                <a:ea typeface="楷体_GB2312" pitchFamily="49" charset="-122"/>
              </a:rPr>
              <a:t>、头寸之间是否实现相互对冲、还是增强了总体风险？</a:t>
            </a:r>
            <a:endParaRPr lang="en-US" altLang="zh-CN" sz="2400" b="1">
              <a:solidFill>
                <a:srgbClr val="FFFF00"/>
              </a:solidFill>
              <a:effectLst>
                <a:outerShdw blurRad="38100" dist="38100" dir="2700000" algn="tl">
                  <a:srgbClr val="000000"/>
                </a:outerShdw>
              </a:effectLst>
              <a:latin typeface="Times New Roman" panose="02020603050405020304" pitchFamily="18" charset="0"/>
              <a:ea typeface="楷体_GB2312" pitchFamily="49" charset="-122"/>
            </a:endParaRPr>
          </a:p>
        </p:txBody>
      </p:sp>
      <p:sp>
        <p:nvSpPr>
          <p:cNvPr id="1369095" name="Text Box 7"/>
          <p:cNvSpPr txBox="1">
            <a:spLocks noChangeArrowheads="1"/>
          </p:cNvSpPr>
          <p:nvPr/>
        </p:nvSpPr>
        <p:spPr bwMode="auto">
          <a:xfrm>
            <a:off x="9140825" y="3463925"/>
            <a:ext cx="1225550" cy="400752"/>
          </a:xfrm>
          <a:prstGeom prst="rect">
            <a:avLst/>
          </a:prstGeom>
          <a:solidFill>
            <a:schemeClr val="bg1"/>
          </a:solidFill>
          <a:ln>
            <a:noFill/>
          </a:ln>
          <a:effectLst/>
          <a:extLs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fontAlgn="base" hangingPunct="0">
              <a:spcBef>
                <a:spcPct val="0"/>
              </a:spcBef>
              <a:spcAft>
                <a:spcPct val="0"/>
              </a:spcAft>
            </a:pPr>
            <a:r>
              <a:rPr lang="zh-CN" altLang="en-US" sz="2000">
                <a:solidFill>
                  <a:srgbClr val="000000"/>
                </a:solidFill>
                <a:latin typeface="Times New Roman" panose="02020603050405020304" pitchFamily="18" charset="0"/>
                <a:ea typeface="宋体" panose="02010600030101010101" pitchFamily="2" charset="-122"/>
              </a:rPr>
              <a:t>成分</a:t>
            </a:r>
            <a:r>
              <a:rPr lang="en-US" altLang="zh-CN" sz="2000">
                <a:solidFill>
                  <a:srgbClr val="000000"/>
                </a:solidFill>
                <a:latin typeface="Times New Roman" panose="02020603050405020304" pitchFamily="18" charset="0"/>
                <a:ea typeface="宋体" panose="02010600030101010101" pitchFamily="2" charset="-122"/>
              </a:rPr>
              <a:t>VaR</a:t>
            </a:r>
          </a:p>
        </p:txBody>
      </p:sp>
      <p:sp>
        <p:nvSpPr>
          <p:cNvPr id="1369096" name="Text Box 8"/>
          <p:cNvSpPr txBox="1">
            <a:spLocks noChangeArrowheads="1"/>
          </p:cNvSpPr>
          <p:nvPr/>
        </p:nvSpPr>
        <p:spPr bwMode="auto">
          <a:xfrm>
            <a:off x="7751763" y="3500438"/>
            <a:ext cx="1225550" cy="400752"/>
          </a:xfrm>
          <a:prstGeom prst="rect">
            <a:avLst/>
          </a:prstGeom>
          <a:solidFill>
            <a:schemeClr val="bg1"/>
          </a:solidFill>
          <a:ln>
            <a:noFill/>
          </a:ln>
          <a:effectLst/>
          <a:extLs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fontAlgn="base" hangingPunct="0">
              <a:spcBef>
                <a:spcPct val="0"/>
              </a:spcBef>
              <a:spcAft>
                <a:spcPct val="0"/>
              </a:spcAft>
            </a:pPr>
            <a:r>
              <a:rPr lang="zh-CN" altLang="en-US" sz="2000">
                <a:solidFill>
                  <a:srgbClr val="000000"/>
                </a:solidFill>
                <a:latin typeface="Times New Roman" panose="02020603050405020304" pitchFamily="18" charset="0"/>
                <a:ea typeface="宋体" panose="02010600030101010101" pitchFamily="2" charset="-122"/>
              </a:rPr>
              <a:t>边际</a:t>
            </a:r>
            <a:r>
              <a:rPr lang="en-US" altLang="zh-CN" sz="2000">
                <a:solidFill>
                  <a:srgbClr val="000000"/>
                </a:solidFill>
                <a:latin typeface="Times New Roman" panose="02020603050405020304" pitchFamily="18" charset="0"/>
                <a:ea typeface="宋体" panose="02010600030101010101" pitchFamily="2" charset="-122"/>
              </a:rPr>
              <a:t>VaR</a:t>
            </a:r>
          </a:p>
        </p:txBody>
      </p:sp>
      <p:sp>
        <p:nvSpPr>
          <p:cNvPr id="1369097" name="Rectangle 9"/>
          <p:cNvSpPr>
            <a:spLocks noChangeArrowheads="1"/>
          </p:cNvSpPr>
          <p:nvPr/>
        </p:nvSpPr>
        <p:spPr bwMode="auto">
          <a:xfrm>
            <a:off x="4800600" y="5651279"/>
            <a:ext cx="1079500" cy="308419"/>
          </a:xfrm>
          <a:prstGeom prst="rect">
            <a:avLst/>
          </a:prstGeom>
          <a:noFill/>
          <a:ln w="38100">
            <a:solidFill>
              <a:srgbClr val="FF0066"/>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
        <p:nvSpPr>
          <p:cNvPr id="1369098" name="Rectangle 10"/>
          <p:cNvSpPr>
            <a:spLocks noChangeArrowheads="1"/>
          </p:cNvSpPr>
          <p:nvPr/>
        </p:nvSpPr>
        <p:spPr bwMode="auto">
          <a:xfrm>
            <a:off x="7680325" y="4181733"/>
            <a:ext cx="1368425" cy="308419"/>
          </a:xfrm>
          <a:prstGeom prst="rect">
            <a:avLst/>
          </a:prstGeom>
          <a:noFill/>
          <a:ln w="38100">
            <a:solidFill>
              <a:srgbClr val="FF0066"/>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
        <p:nvSpPr>
          <p:cNvPr id="1369099" name="Rectangle 11"/>
          <p:cNvSpPr>
            <a:spLocks noChangeArrowheads="1"/>
          </p:cNvSpPr>
          <p:nvPr/>
        </p:nvSpPr>
        <p:spPr bwMode="auto">
          <a:xfrm>
            <a:off x="9071770" y="4181733"/>
            <a:ext cx="1223962" cy="308419"/>
          </a:xfrm>
          <a:prstGeom prst="rect">
            <a:avLst/>
          </a:prstGeom>
          <a:noFill/>
          <a:ln w="38100">
            <a:solidFill>
              <a:srgbClr val="CC6600"/>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5501498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69094"/>
                                        </p:tgtEl>
                                        <p:attrNameLst>
                                          <p:attrName>style.visibility</p:attrName>
                                        </p:attrNameLst>
                                      </p:cBhvr>
                                      <p:to>
                                        <p:strVal val="visible"/>
                                      </p:to>
                                    </p:set>
                                    <p:animEffect transition="in" filter="wipe(left)">
                                      <p:cBhvr>
                                        <p:cTn id="7" dur="500"/>
                                        <p:tgtEl>
                                          <p:spTgt spid="13690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69097"/>
                                        </p:tgtEl>
                                        <p:attrNameLst>
                                          <p:attrName>style.visibility</p:attrName>
                                        </p:attrNameLst>
                                      </p:cBhvr>
                                      <p:to>
                                        <p:strVal val="visible"/>
                                      </p:to>
                                    </p:set>
                                    <p:animEffect transition="in" filter="wipe(left)">
                                      <p:cBhvr>
                                        <p:cTn id="12" dur="500"/>
                                        <p:tgtEl>
                                          <p:spTgt spid="13690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369098"/>
                                        </p:tgtEl>
                                        <p:attrNameLst>
                                          <p:attrName>style.visibility</p:attrName>
                                        </p:attrNameLst>
                                      </p:cBhvr>
                                      <p:to>
                                        <p:strVal val="visible"/>
                                      </p:to>
                                    </p:set>
                                    <p:animEffect transition="in" filter="wipe(left)">
                                      <p:cBhvr>
                                        <p:cTn id="17" dur="500"/>
                                        <p:tgtEl>
                                          <p:spTgt spid="13690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369099"/>
                                        </p:tgtEl>
                                        <p:attrNameLst>
                                          <p:attrName>style.visibility</p:attrName>
                                        </p:attrNameLst>
                                      </p:cBhvr>
                                      <p:to>
                                        <p:strVal val="visible"/>
                                      </p:to>
                                    </p:set>
                                    <p:animEffect transition="in" filter="wipe(left)">
                                      <p:cBhvr>
                                        <p:cTn id="22" dur="500"/>
                                        <p:tgtEl>
                                          <p:spTgt spid="1369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909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3634" name="Rectangle 2"/>
          <p:cNvSpPr>
            <a:spLocks noGrp="1" noChangeArrowheads="1"/>
          </p:cNvSpPr>
          <p:nvPr>
            <p:ph type="title"/>
          </p:nvPr>
        </p:nvSpPr>
        <p:spPr>
          <a:noFill/>
          <a:ln/>
        </p:spPr>
        <p:txBody>
          <a:bodyPr vert="horz" wrap="square" lIns="92075" tIns="46038" rIns="92075" bIns="46038" numCol="1" anchor="ctr" anchorCtr="0" compatLnSpc="1">
            <a:prstTxWarp prst="textNoShape">
              <a:avLst/>
            </a:prstTxWarp>
          </a:bodyPr>
          <a:lstStyle/>
          <a:p>
            <a:r>
              <a:rPr lang="en-US" altLang="zh-CN" dirty="0">
                <a:ea typeface="宋体" panose="02010600030101010101" pitchFamily="2" charset="-122"/>
              </a:rPr>
              <a:t>Stop-Loss Strategy</a:t>
            </a:r>
            <a:r>
              <a:rPr lang="en-US" altLang="zh-CN" i="1" dirty="0">
                <a:ea typeface="宋体" panose="02010600030101010101" pitchFamily="2" charset="-122"/>
              </a:rPr>
              <a:t>（</a:t>
            </a:r>
            <a:r>
              <a:rPr lang="zh-CN" altLang="en-US" dirty="0">
                <a:latin typeface="楷体" panose="02010609060101010101" pitchFamily="49" charset="-122"/>
                <a:ea typeface="楷体" panose="02010609060101010101" pitchFamily="49" charset="-122"/>
              </a:rPr>
              <a:t>止损策略</a:t>
            </a:r>
            <a:r>
              <a:rPr lang="zh-CN" altLang="en-US" i="1" dirty="0">
                <a:ea typeface="宋体" panose="02010600030101010101" pitchFamily="2" charset="-122"/>
              </a:rPr>
              <a:t>）</a:t>
            </a:r>
          </a:p>
        </p:txBody>
      </p:sp>
      <p:sp>
        <p:nvSpPr>
          <p:cNvPr id="1093635" name="Rectangle 3"/>
          <p:cNvSpPr>
            <a:spLocks noGrp="1" noChangeArrowheads="1"/>
          </p:cNvSpPr>
          <p:nvPr>
            <p:ph type="body" idx="1"/>
          </p:nvPr>
        </p:nvSpPr>
        <p:spPr>
          <a:xfrm>
            <a:off x="653144" y="1844676"/>
            <a:ext cx="10160000" cy="4225925"/>
          </a:xfrm>
          <a:noFill/>
          <a:ln/>
        </p:spPr>
        <p:txBody>
          <a:bodyPr vert="horz" wrap="square" lIns="92075" tIns="46038" rIns="92075" bIns="46038" numCol="1" anchor="t" anchorCtr="0" compatLnSpc="1">
            <a:prstTxWarp prst="textNoShape">
              <a:avLst/>
            </a:prstTxWarp>
          </a:bodyPr>
          <a:lstStyle/>
          <a:p>
            <a:pPr>
              <a:lnSpc>
                <a:spcPct val="90000"/>
              </a:lnSpc>
            </a:pPr>
            <a:r>
              <a:rPr lang="en-US" altLang="zh-CN" dirty="0">
                <a:ea typeface="宋体" panose="02010600030101010101" pitchFamily="2" charset="-122"/>
              </a:rPr>
              <a:t>Stop-Loss strategy involves</a:t>
            </a:r>
          </a:p>
          <a:p>
            <a:pPr lvl="1">
              <a:lnSpc>
                <a:spcPct val="90000"/>
              </a:lnSpc>
            </a:pPr>
            <a:r>
              <a:rPr lang="en-US" altLang="zh-CN" dirty="0">
                <a:ea typeface="宋体" panose="02010600030101010101" pitchFamily="2" charset="-122"/>
              </a:rPr>
              <a:t>Buying 100,000 shares as soon as price reaches $50</a:t>
            </a:r>
          </a:p>
          <a:p>
            <a:pPr lvl="1">
              <a:lnSpc>
                <a:spcPct val="90000"/>
              </a:lnSpc>
            </a:pPr>
            <a:r>
              <a:rPr lang="en-US" altLang="zh-CN" dirty="0">
                <a:ea typeface="宋体" panose="02010600030101010101" pitchFamily="2" charset="-122"/>
              </a:rPr>
              <a:t>Selling 100,000 shares as soon as price falls below $50</a:t>
            </a:r>
          </a:p>
          <a:p>
            <a:pPr>
              <a:lnSpc>
                <a:spcPct val="90000"/>
              </a:lnSpc>
            </a:pPr>
            <a:r>
              <a:rPr lang="en-US" altLang="zh-CN" dirty="0">
                <a:ea typeface="宋体" panose="02010600030101010101" pitchFamily="2" charset="-122"/>
              </a:rPr>
              <a:t>But the purchase and sales cannot be made at exactly the same price, </a:t>
            </a:r>
            <a:r>
              <a:rPr lang="en-US" altLang="zh-CN" i="1" dirty="0">
                <a:ea typeface="宋体" panose="02010600030101010101" pitchFamily="2" charset="-122"/>
              </a:rPr>
              <a:t>X</a:t>
            </a:r>
            <a:r>
              <a:rPr lang="en-US" altLang="zh-CN" sz="2400" dirty="0">
                <a:ea typeface="宋体" panose="02010600030101010101" pitchFamily="2" charset="-122"/>
              </a:rPr>
              <a:t> </a:t>
            </a:r>
          </a:p>
          <a:p>
            <a:pPr lvl="1">
              <a:lnSpc>
                <a:spcPct val="90000"/>
              </a:lnSpc>
            </a:pPr>
            <a:r>
              <a:rPr lang="en-US" altLang="zh-CN" dirty="0">
                <a:ea typeface="宋体" panose="02010600030101010101" pitchFamily="2" charset="-122"/>
              </a:rPr>
              <a:t>Purchases must be made at              and sales at   </a:t>
            </a:r>
          </a:p>
          <a:p>
            <a:pPr lvl="1">
              <a:lnSpc>
                <a:spcPct val="90000"/>
              </a:lnSpc>
            </a:pPr>
            <a:r>
              <a:rPr lang="en-US" altLang="zh-CN" dirty="0">
                <a:ea typeface="宋体" panose="02010600030101010101" pitchFamily="2" charset="-122"/>
              </a:rPr>
              <a:t>The objective is to reduce </a:t>
            </a:r>
          </a:p>
          <a:p>
            <a:pPr lvl="1">
              <a:lnSpc>
                <a:spcPct val="90000"/>
              </a:lnSpc>
            </a:pPr>
            <a:r>
              <a:rPr lang="en-US" altLang="zh-CN" dirty="0">
                <a:ea typeface="宋体" panose="02010600030101010101" pitchFamily="2" charset="-122"/>
              </a:rPr>
              <a:t>       the expected number of trade tends to be infinity</a:t>
            </a:r>
          </a:p>
        </p:txBody>
      </p:sp>
      <p:graphicFrame>
        <p:nvGraphicFramePr>
          <p:cNvPr id="1093636" name="Object 4"/>
          <p:cNvGraphicFramePr>
            <a:graphicFrameLocks noChangeAspect="1"/>
          </p:cNvGraphicFramePr>
          <p:nvPr>
            <p:extLst>
              <p:ext uri="{D42A27DB-BD31-4B8C-83A1-F6EECF244321}">
                <p14:modId xmlns:p14="http://schemas.microsoft.com/office/powerpoint/2010/main" val="3227610510"/>
              </p:ext>
            </p:extLst>
          </p:nvPr>
        </p:nvGraphicFramePr>
        <p:xfrm>
          <a:off x="5052484" y="3957638"/>
          <a:ext cx="914400" cy="400050"/>
        </p:xfrm>
        <a:graphic>
          <a:graphicData uri="http://schemas.openxmlformats.org/presentationml/2006/ole">
            <mc:AlternateContent xmlns:mc="http://schemas.openxmlformats.org/markup-compatibility/2006">
              <mc:Choice xmlns:v="urn:schemas-microsoft-com:vml" Requires="v">
                <p:oleObj spid="_x0000_s1250" name="Equation" r:id="rId4" imgW="406080" imgH="177480" progId="Equation.3">
                  <p:embed/>
                </p:oleObj>
              </mc:Choice>
              <mc:Fallback>
                <p:oleObj name="Equation" r:id="rId4" imgW="406080" imgH="177480" progId="Equation.3">
                  <p:embed/>
                  <p:pic>
                    <p:nvPicPr>
                      <p:cNvPr id="109363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2484" y="3957638"/>
                        <a:ext cx="914400"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3637" name="Object 5"/>
          <p:cNvGraphicFramePr>
            <a:graphicFrameLocks noChangeAspect="1"/>
          </p:cNvGraphicFramePr>
          <p:nvPr>
            <p:extLst>
              <p:ext uri="{D42A27DB-BD31-4B8C-83A1-F6EECF244321}">
                <p14:modId xmlns:p14="http://schemas.microsoft.com/office/powerpoint/2010/main" val="2866812"/>
              </p:ext>
            </p:extLst>
          </p:nvPr>
        </p:nvGraphicFramePr>
        <p:xfrm>
          <a:off x="7618488" y="3986213"/>
          <a:ext cx="771525" cy="342900"/>
        </p:xfrm>
        <a:graphic>
          <a:graphicData uri="http://schemas.openxmlformats.org/presentationml/2006/ole">
            <mc:AlternateContent xmlns:mc="http://schemas.openxmlformats.org/markup-compatibility/2006">
              <mc:Choice xmlns:v="urn:schemas-microsoft-com:vml" Requires="v">
                <p:oleObj spid="_x0000_s1251" name="Equation" r:id="rId6" imgW="342720" imgH="152280" progId="Equation.DSMT4">
                  <p:embed/>
                </p:oleObj>
              </mc:Choice>
              <mc:Fallback>
                <p:oleObj name="Equation" r:id="rId6" imgW="342720" imgH="152280" progId="Equation.DSMT4">
                  <p:embed/>
                  <p:pic>
                    <p:nvPicPr>
                      <p:cNvPr id="1093637"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18488" y="3986213"/>
                        <a:ext cx="771525"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3638" name="Object 6"/>
          <p:cNvGraphicFramePr>
            <a:graphicFrameLocks noChangeAspect="1"/>
          </p:cNvGraphicFramePr>
          <p:nvPr>
            <p:extLst>
              <p:ext uri="{D42A27DB-BD31-4B8C-83A1-F6EECF244321}">
                <p14:modId xmlns:p14="http://schemas.microsoft.com/office/powerpoint/2010/main" val="2071500863"/>
              </p:ext>
            </p:extLst>
          </p:nvPr>
        </p:nvGraphicFramePr>
        <p:xfrm>
          <a:off x="1536852" y="4767265"/>
          <a:ext cx="412750" cy="339725"/>
        </p:xfrm>
        <a:graphic>
          <a:graphicData uri="http://schemas.openxmlformats.org/presentationml/2006/ole">
            <mc:AlternateContent xmlns:mc="http://schemas.openxmlformats.org/markup-compatibility/2006">
              <mc:Choice xmlns:v="urn:schemas-microsoft-com:vml" Requires="v">
                <p:oleObj spid="_x0000_s1252" name="Equation" r:id="rId8" imgW="215640" imgH="177480" progId="Equation.3">
                  <p:embed/>
                </p:oleObj>
              </mc:Choice>
              <mc:Fallback>
                <p:oleObj name="Equation" r:id="rId8" imgW="215640" imgH="177480" progId="Equation.3">
                  <p:embed/>
                  <p:pic>
                    <p:nvPicPr>
                      <p:cNvPr id="1093638"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36852" y="4767265"/>
                        <a:ext cx="412750" cy="33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3639" name="Object 7"/>
          <p:cNvGraphicFramePr>
            <a:graphicFrameLocks noChangeAspect="1"/>
          </p:cNvGraphicFramePr>
          <p:nvPr>
            <p:extLst>
              <p:ext uri="{D42A27DB-BD31-4B8C-83A1-F6EECF244321}">
                <p14:modId xmlns:p14="http://schemas.microsoft.com/office/powerpoint/2010/main" val="2467053648"/>
              </p:ext>
            </p:extLst>
          </p:nvPr>
        </p:nvGraphicFramePr>
        <p:xfrm>
          <a:off x="4875894" y="4357688"/>
          <a:ext cx="857250" cy="371475"/>
        </p:xfrm>
        <a:graphic>
          <a:graphicData uri="http://schemas.openxmlformats.org/presentationml/2006/ole">
            <mc:AlternateContent xmlns:mc="http://schemas.openxmlformats.org/markup-compatibility/2006">
              <mc:Choice xmlns:v="urn:schemas-microsoft-com:vml" Requires="v">
                <p:oleObj spid="_x0000_s1253" name="公式" r:id="rId10" imgW="380880" imgH="164880" progId="Equation.3">
                  <p:embed/>
                </p:oleObj>
              </mc:Choice>
              <mc:Fallback>
                <p:oleObj name="公式" r:id="rId10" imgW="380880" imgH="164880" progId="Equation.3">
                  <p:embed/>
                  <p:pic>
                    <p:nvPicPr>
                      <p:cNvPr id="1093639"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75894" y="4357688"/>
                        <a:ext cx="857250"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2584556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82" name="Rectangle 2"/>
          <p:cNvSpPr>
            <a:spLocks noGrp="1" noChangeArrowheads="1"/>
          </p:cNvSpPr>
          <p:nvPr>
            <p:ph type="title"/>
          </p:nvPr>
        </p:nvSpPr>
        <p:spPr>
          <a:xfrm>
            <a:off x="290286" y="692151"/>
            <a:ext cx="9252177" cy="727075"/>
          </a:xfrm>
          <a:noFill/>
          <a:ln/>
        </p:spPr>
        <p:txBody>
          <a:bodyPr vert="horz" wrap="square" lIns="92075" tIns="46038" rIns="92075" bIns="46038" numCol="1" anchor="ctr" anchorCtr="0" compatLnSpc="1">
            <a:prstTxWarp prst="textNoShape">
              <a:avLst/>
            </a:prstTxWarp>
          </a:bodyPr>
          <a:lstStyle/>
          <a:p>
            <a:r>
              <a:rPr lang="en-US" altLang="zh-CN" dirty="0">
                <a:ea typeface="宋体" panose="02010600030101010101" pitchFamily="2" charset="-122"/>
              </a:rPr>
              <a:t>Delta Hedging</a:t>
            </a:r>
          </a:p>
        </p:txBody>
      </p:sp>
      <p:sp>
        <p:nvSpPr>
          <p:cNvPr id="1095683" name="Rectangle 3"/>
          <p:cNvSpPr>
            <a:spLocks noGrp="1" noChangeArrowheads="1"/>
          </p:cNvSpPr>
          <p:nvPr>
            <p:ph type="body" idx="1"/>
          </p:nvPr>
        </p:nvSpPr>
        <p:spPr>
          <a:xfrm>
            <a:off x="406400" y="1430338"/>
            <a:ext cx="11059886" cy="919162"/>
          </a:xfrm>
          <a:noFill/>
          <a:ln/>
        </p:spPr>
        <p:txBody>
          <a:bodyPr vert="horz" wrap="square" lIns="92075" tIns="46038" rIns="92075" bIns="46038" numCol="1" anchor="t" anchorCtr="0" compatLnSpc="1">
            <a:prstTxWarp prst="textNoShape">
              <a:avLst/>
            </a:prstTxWarp>
          </a:bodyPr>
          <a:lstStyle/>
          <a:p>
            <a:r>
              <a:rPr lang="en-US" altLang="zh-CN" dirty="0">
                <a:solidFill>
                  <a:srgbClr val="CC0099"/>
                </a:solidFill>
                <a:ea typeface="宋体" panose="02010600030101010101" pitchFamily="2" charset="-122"/>
              </a:rPr>
              <a:t>Delta (</a:t>
            </a:r>
            <a:r>
              <a:rPr lang="en-US" altLang="zh-CN" dirty="0">
                <a:solidFill>
                  <a:srgbClr val="CC0099"/>
                </a:solidFill>
                <a:latin typeface="Symbol" panose="05050102010706020507" pitchFamily="18" charset="2"/>
                <a:ea typeface="宋体" panose="02010600030101010101" pitchFamily="2" charset="-122"/>
              </a:rPr>
              <a:t>D</a:t>
            </a:r>
            <a:r>
              <a:rPr lang="en-US" altLang="zh-CN" dirty="0">
                <a:solidFill>
                  <a:srgbClr val="CC0099"/>
                </a:solidFill>
                <a:ea typeface="宋体" panose="02010600030101010101" pitchFamily="2" charset="-122"/>
              </a:rPr>
              <a:t>) </a:t>
            </a:r>
            <a:r>
              <a:rPr lang="en-US" altLang="zh-CN" dirty="0">
                <a:solidFill>
                  <a:srgbClr val="CC0099"/>
                </a:solidFill>
              </a:rPr>
              <a:t>（</a:t>
            </a:r>
            <a:r>
              <a:rPr lang="zh-CN" altLang="en-US" dirty="0">
                <a:solidFill>
                  <a:srgbClr val="CC0099"/>
                </a:solidFill>
              </a:rPr>
              <a:t>德尔塔对冲）</a:t>
            </a:r>
            <a:r>
              <a:rPr lang="en-US" altLang="zh-CN" dirty="0">
                <a:ea typeface="宋体" panose="02010600030101010101" pitchFamily="2" charset="-122"/>
              </a:rPr>
              <a:t>is the rate of change of the option price with respect to the underlying asset. </a:t>
            </a:r>
          </a:p>
        </p:txBody>
      </p:sp>
      <p:sp>
        <p:nvSpPr>
          <p:cNvPr id="1095684" name="Rectangle 4"/>
          <p:cNvSpPr>
            <a:spLocks noChangeArrowheads="1"/>
          </p:cNvSpPr>
          <p:nvPr/>
        </p:nvSpPr>
        <p:spPr bwMode="auto">
          <a:xfrm>
            <a:off x="2895600" y="2920999"/>
            <a:ext cx="2801938"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fontAlgn="base" hangingPunct="0">
              <a:spcBef>
                <a:spcPct val="0"/>
              </a:spcBef>
              <a:spcAft>
                <a:spcPct val="0"/>
              </a:spcAft>
            </a:pPr>
            <a:r>
              <a:rPr lang="zh-CN" altLang="en-US" sz="2400">
                <a:solidFill>
                  <a:srgbClr val="CC0099"/>
                </a:solidFill>
                <a:latin typeface="Times New Roman" panose="02020603050405020304" pitchFamily="18" charset="0"/>
                <a:ea typeface="宋体" panose="02010600030101010101" pitchFamily="2" charset="-122"/>
              </a:rPr>
              <a:t>  </a:t>
            </a:r>
            <a:r>
              <a:rPr lang="en-US" altLang="zh-CN" sz="2400">
                <a:solidFill>
                  <a:srgbClr val="CC0099"/>
                </a:solidFill>
                <a:latin typeface="Times New Roman" panose="02020603050405020304" pitchFamily="18" charset="0"/>
                <a:ea typeface="宋体" panose="02010600030101010101" pitchFamily="2" charset="-122"/>
              </a:rPr>
              <a:t>Option price</a:t>
            </a:r>
          </a:p>
        </p:txBody>
      </p:sp>
      <p:sp>
        <p:nvSpPr>
          <p:cNvPr id="1095685" name="Line 5"/>
          <p:cNvSpPr>
            <a:spLocks noChangeShapeType="1"/>
          </p:cNvSpPr>
          <p:nvPr/>
        </p:nvSpPr>
        <p:spPr bwMode="auto">
          <a:xfrm>
            <a:off x="3013075" y="2941637"/>
            <a:ext cx="0" cy="2466975"/>
          </a:xfrm>
          <a:prstGeom prst="line">
            <a:avLst/>
          </a:prstGeom>
          <a:noFill/>
          <a:ln w="12700">
            <a:solidFill>
              <a:schemeClr val="tx2"/>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
        <p:nvSpPr>
          <p:cNvPr id="1095686" name="Line 6"/>
          <p:cNvSpPr>
            <a:spLocks noChangeShapeType="1"/>
          </p:cNvSpPr>
          <p:nvPr/>
        </p:nvSpPr>
        <p:spPr bwMode="auto">
          <a:xfrm>
            <a:off x="3013075" y="5408611"/>
            <a:ext cx="4191000" cy="0"/>
          </a:xfrm>
          <a:prstGeom prst="line">
            <a:avLst/>
          </a:prstGeom>
          <a:noFill/>
          <a:ln w="127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
        <p:nvSpPr>
          <p:cNvPr id="1095687" name="Line 7"/>
          <p:cNvSpPr>
            <a:spLocks noChangeShapeType="1"/>
          </p:cNvSpPr>
          <p:nvPr/>
        </p:nvSpPr>
        <p:spPr bwMode="auto">
          <a:xfrm>
            <a:off x="5146675" y="4946649"/>
            <a:ext cx="0" cy="461963"/>
          </a:xfrm>
          <a:prstGeom prst="line">
            <a:avLst/>
          </a:prstGeom>
          <a:noFill/>
          <a:ln w="12700">
            <a:solidFill>
              <a:srgbClr val="FF0066"/>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
        <p:nvSpPr>
          <p:cNvPr id="1095688" name="Line 8"/>
          <p:cNvSpPr>
            <a:spLocks noChangeShapeType="1"/>
          </p:cNvSpPr>
          <p:nvPr/>
        </p:nvSpPr>
        <p:spPr bwMode="auto">
          <a:xfrm flipH="1">
            <a:off x="3042104" y="4926010"/>
            <a:ext cx="2133600" cy="0"/>
          </a:xfrm>
          <a:prstGeom prst="line">
            <a:avLst/>
          </a:prstGeom>
          <a:noFill/>
          <a:ln w="12700">
            <a:solidFill>
              <a:srgbClr val="FF0066"/>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
        <p:nvSpPr>
          <p:cNvPr id="1095689" name="Rectangle 9"/>
          <p:cNvSpPr>
            <a:spLocks noChangeArrowheads="1"/>
          </p:cNvSpPr>
          <p:nvPr/>
        </p:nvSpPr>
        <p:spPr bwMode="auto">
          <a:xfrm>
            <a:off x="4978400" y="5443537"/>
            <a:ext cx="408766"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spcBef>
                <a:spcPct val="0"/>
              </a:spcBef>
              <a:spcAft>
                <a:spcPct val="0"/>
              </a:spcAft>
            </a:pPr>
            <a:r>
              <a:rPr lang="en-US" altLang="zh-CN" sz="2400">
                <a:solidFill>
                  <a:srgbClr val="CCFFFF"/>
                </a:solidFill>
                <a:latin typeface="Times New Roman" panose="02020603050405020304" pitchFamily="18" charset="0"/>
                <a:ea typeface="宋体" panose="02010600030101010101" pitchFamily="2" charset="-122"/>
              </a:rPr>
              <a:t>A</a:t>
            </a:r>
          </a:p>
        </p:txBody>
      </p:sp>
      <p:sp>
        <p:nvSpPr>
          <p:cNvPr id="1095690" name="Rectangle 10"/>
          <p:cNvSpPr>
            <a:spLocks noChangeArrowheads="1"/>
          </p:cNvSpPr>
          <p:nvPr/>
        </p:nvSpPr>
        <p:spPr bwMode="auto">
          <a:xfrm>
            <a:off x="2578101" y="4665662"/>
            <a:ext cx="391133"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spcBef>
                <a:spcPct val="0"/>
              </a:spcBef>
              <a:spcAft>
                <a:spcPct val="0"/>
              </a:spcAft>
            </a:pPr>
            <a:r>
              <a:rPr lang="en-US" altLang="zh-CN" sz="2400">
                <a:solidFill>
                  <a:srgbClr val="CC0099"/>
                </a:solidFill>
                <a:latin typeface="Times New Roman" panose="02020603050405020304" pitchFamily="18" charset="0"/>
                <a:ea typeface="宋体" panose="02010600030101010101" pitchFamily="2" charset="-122"/>
              </a:rPr>
              <a:t>B</a:t>
            </a:r>
          </a:p>
        </p:txBody>
      </p:sp>
      <p:sp>
        <p:nvSpPr>
          <p:cNvPr id="1095691" name="Rectangle 11"/>
          <p:cNvSpPr>
            <a:spLocks noChangeArrowheads="1"/>
          </p:cNvSpPr>
          <p:nvPr/>
        </p:nvSpPr>
        <p:spPr bwMode="auto">
          <a:xfrm>
            <a:off x="6381751" y="4386262"/>
            <a:ext cx="1423467"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spcBef>
                <a:spcPct val="0"/>
              </a:spcBef>
              <a:spcAft>
                <a:spcPct val="0"/>
              </a:spcAft>
            </a:pPr>
            <a:r>
              <a:rPr lang="en-US" altLang="zh-CN" sz="2400">
                <a:solidFill>
                  <a:srgbClr val="CC0099"/>
                </a:solidFill>
                <a:latin typeface="Times New Roman" panose="02020603050405020304" pitchFamily="18" charset="0"/>
                <a:ea typeface="宋体" panose="02010600030101010101" pitchFamily="2" charset="-122"/>
              </a:rPr>
              <a:t>Slope</a:t>
            </a:r>
            <a:r>
              <a:rPr lang="en-US" altLang="zh-CN" sz="2400">
                <a:solidFill>
                  <a:srgbClr val="CC0099"/>
                </a:solidFill>
                <a:latin typeface="Arial" panose="020B0604020202020204" pitchFamily="34" charset="0"/>
                <a:ea typeface="宋体" panose="02010600030101010101" pitchFamily="2" charset="-122"/>
              </a:rPr>
              <a:t> = </a:t>
            </a:r>
            <a:r>
              <a:rPr lang="en-US" altLang="zh-CN" sz="2400">
                <a:solidFill>
                  <a:srgbClr val="CC0099"/>
                </a:solidFill>
                <a:latin typeface="Symbol" panose="05050102010706020507" pitchFamily="18" charset="2"/>
                <a:ea typeface="宋体" panose="02010600030101010101" pitchFamily="2" charset="-122"/>
              </a:rPr>
              <a:t>D</a:t>
            </a:r>
          </a:p>
        </p:txBody>
      </p:sp>
      <p:sp>
        <p:nvSpPr>
          <p:cNvPr id="1095692" name="Rectangle 12"/>
          <p:cNvSpPr>
            <a:spLocks noChangeArrowheads="1"/>
          </p:cNvSpPr>
          <p:nvPr/>
        </p:nvSpPr>
        <p:spPr bwMode="auto">
          <a:xfrm>
            <a:off x="5867401" y="5414962"/>
            <a:ext cx="157735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spcBef>
                <a:spcPct val="0"/>
              </a:spcBef>
              <a:spcAft>
                <a:spcPct val="0"/>
              </a:spcAft>
            </a:pPr>
            <a:r>
              <a:rPr lang="en-US" altLang="zh-CN" sz="2400">
                <a:solidFill>
                  <a:srgbClr val="CC0099"/>
                </a:solidFill>
                <a:latin typeface="Times New Roman" panose="02020603050405020304" pitchFamily="18" charset="0"/>
                <a:ea typeface="宋体" panose="02010600030101010101" pitchFamily="2" charset="-122"/>
              </a:rPr>
              <a:t>Stock price</a:t>
            </a:r>
          </a:p>
        </p:txBody>
      </p:sp>
      <p:graphicFrame>
        <p:nvGraphicFramePr>
          <p:cNvPr id="1095693" name="Object 13"/>
          <p:cNvGraphicFramePr>
            <a:graphicFrameLocks noChangeAspect="1"/>
          </p:cNvGraphicFramePr>
          <p:nvPr>
            <p:extLst>
              <p:ext uri="{D42A27DB-BD31-4B8C-83A1-F6EECF244321}">
                <p14:modId xmlns:p14="http://schemas.microsoft.com/office/powerpoint/2010/main" val="3540077449"/>
              </p:ext>
            </p:extLst>
          </p:nvPr>
        </p:nvGraphicFramePr>
        <p:xfrm>
          <a:off x="8064500" y="3301998"/>
          <a:ext cx="1017588" cy="808038"/>
        </p:xfrm>
        <a:graphic>
          <a:graphicData uri="http://schemas.openxmlformats.org/presentationml/2006/ole">
            <mc:AlternateContent xmlns:mc="http://schemas.openxmlformats.org/markup-compatibility/2006">
              <mc:Choice xmlns:v="urn:schemas-microsoft-com:vml" Requires="v">
                <p:oleObj spid="_x0000_s2106" name="Equation" r:id="rId4" imgW="495000" imgH="393480" progId="Equation.DSMT4">
                  <p:embed/>
                </p:oleObj>
              </mc:Choice>
              <mc:Fallback>
                <p:oleObj name="Equation" r:id="rId4" imgW="495000" imgH="393480" progId="Equation.DSMT4">
                  <p:embed/>
                  <p:pic>
                    <p:nvPicPr>
                      <p:cNvPr id="1095693"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64500" y="3301998"/>
                        <a:ext cx="1017588"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95694" name="Freeform 14"/>
          <p:cNvSpPr>
            <a:spLocks/>
          </p:cNvSpPr>
          <p:nvPr/>
        </p:nvSpPr>
        <p:spPr bwMode="auto">
          <a:xfrm>
            <a:off x="3013074" y="4002431"/>
            <a:ext cx="3590927" cy="1395067"/>
          </a:xfrm>
          <a:custGeom>
            <a:avLst/>
            <a:gdLst>
              <a:gd name="T0" fmla="*/ 0 w 2358"/>
              <a:gd name="T1" fmla="*/ 952 h 952"/>
              <a:gd name="T2" fmla="*/ 816 w 2358"/>
              <a:gd name="T3" fmla="*/ 862 h 952"/>
              <a:gd name="T4" fmla="*/ 1496 w 2358"/>
              <a:gd name="T5" fmla="*/ 589 h 952"/>
              <a:gd name="T6" fmla="*/ 2358 w 2358"/>
              <a:gd name="T7" fmla="*/ 0 h 952"/>
            </a:gdLst>
            <a:ahLst/>
            <a:cxnLst>
              <a:cxn ang="0">
                <a:pos x="T0" y="T1"/>
              </a:cxn>
              <a:cxn ang="0">
                <a:pos x="T2" y="T3"/>
              </a:cxn>
              <a:cxn ang="0">
                <a:pos x="T4" y="T5"/>
              </a:cxn>
              <a:cxn ang="0">
                <a:pos x="T6" y="T7"/>
              </a:cxn>
            </a:cxnLst>
            <a:rect l="0" t="0" r="r" b="b"/>
            <a:pathLst>
              <a:path w="2358" h="952">
                <a:moveTo>
                  <a:pt x="0" y="952"/>
                </a:moveTo>
                <a:cubicBezTo>
                  <a:pt x="283" y="937"/>
                  <a:pt x="567" y="923"/>
                  <a:pt x="816" y="862"/>
                </a:cubicBezTo>
                <a:cubicBezTo>
                  <a:pt x="1065" y="801"/>
                  <a:pt x="1239" y="733"/>
                  <a:pt x="1496" y="589"/>
                </a:cubicBezTo>
                <a:cubicBezTo>
                  <a:pt x="1753" y="445"/>
                  <a:pt x="2055" y="222"/>
                  <a:pt x="2358" y="0"/>
                </a:cubicBezTo>
              </a:path>
            </a:pathLst>
          </a:custGeom>
          <a:noFill/>
          <a:ln w="28575" cap="flat" cmpd="sng">
            <a:solidFill>
              <a:srgbClr val="FF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
        <p:nvSpPr>
          <p:cNvPr id="1095695" name="Freeform 15"/>
          <p:cNvSpPr>
            <a:spLocks/>
          </p:cNvSpPr>
          <p:nvPr/>
        </p:nvSpPr>
        <p:spPr bwMode="auto">
          <a:xfrm>
            <a:off x="4125914" y="4322761"/>
            <a:ext cx="2478087" cy="1071562"/>
          </a:xfrm>
          <a:custGeom>
            <a:avLst/>
            <a:gdLst>
              <a:gd name="T0" fmla="*/ 0 w 1561"/>
              <a:gd name="T1" fmla="*/ 674 h 675"/>
              <a:gd name="T2" fmla="*/ 1560 w 1561"/>
              <a:gd name="T3" fmla="*/ 0 h 675"/>
            </a:gdLst>
            <a:ahLst/>
            <a:cxnLst>
              <a:cxn ang="0">
                <a:pos x="T0" y="T1"/>
              </a:cxn>
              <a:cxn ang="0">
                <a:pos x="T2" y="T3"/>
              </a:cxn>
            </a:cxnLst>
            <a:rect l="0" t="0" r="r" b="b"/>
            <a:pathLst>
              <a:path w="1561" h="675">
                <a:moveTo>
                  <a:pt x="0" y="674"/>
                </a:moveTo>
                <a:lnTo>
                  <a:pt x="1560" y="0"/>
                </a:lnTo>
              </a:path>
            </a:pathLst>
          </a:custGeom>
          <a:noFill/>
          <a:ln w="28575" cap="rnd" cmpd="sng">
            <a:solidFill>
              <a:srgbClr val="FF0066"/>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sz="1400">
              <a:solidFill>
                <a:srgbClr val="000000"/>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56204640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lobal">
  <a:themeElements>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fontScheme name="Global">
      <a:majorFont>
        <a:latin typeface="Times New Roman"/>
        <a:ea typeface="华文新魏"/>
        <a:cs typeface=""/>
      </a:majorFont>
      <a:minorFont>
        <a:latin typeface="Times New Roman"/>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Global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Global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Global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Global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Global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Global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Global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3166</Words>
  <Application>Microsoft Office PowerPoint</Application>
  <PresentationFormat>宽屏</PresentationFormat>
  <Paragraphs>508</Paragraphs>
  <Slides>75</Slides>
  <Notes>56</Notes>
  <HiddenSlides>0</HiddenSlides>
  <MMClips>0</MMClips>
  <ScaleCrop>false</ScaleCrop>
  <HeadingPairs>
    <vt:vector size="8" baseType="variant">
      <vt:variant>
        <vt:lpstr>已用的字体</vt:lpstr>
      </vt:variant>
      <vt:variant>
        <vt:i4>18</vt:i4>
      </vt:variant>
      <vt:variant>
        <vt:lpstr>主题</vt:lpstr>
      </vt:variant>
      <vt:variant>
        <vt:i4>2</vt:i4>
      </vt:variant>
      <vt:variant>
        <vt:lpstr>嵌入 OLE 服务器</vt:lpstr>
      </vt:variant>
      <vt:variant>
        <vt:i4>2</vt:i4>
      </vt:variant>
      <vt:variant>
        <vt:lpstr>幻灯片标题</vt:lpstr>
      </vt:variant>
      <vt:variant>
        <vt:i4>75</vt:i4>
      </vt:variant>
    </vt:vector>
  </HeadingPairs>
  <TitlesOfParts>
    <vt:vector size="97" baseType="lpstr">
      <vt:lpstr>Arial Unicode MS</vt:lpstr>
      <vt:lpstr>Math1</vt:lpstr>
      <vt:lpstr>N Helvetica Narrow</vt:lpstr>
      <vt:lpstr>ZapfDingbats</vt:lpstr>
      <vt:lpstr>等线</vt:lpstr>
      <vt:lpstr>等线 Light</vt:lpstr>
      <vt:lpstr>黑体</vt:lpstr>
      <vt:lpstr>华文新魏</vt:lpstr>
      <vt:lpstr>华文行楷</vt:lpstr>
      <vt:lpstr>楷体</vt:lpstr>
      <vt:lpstr>楷体_GB2312</vt:lpstr>
      <vt:lpstr>隶书</vt:lpstr>
      <vt:lpstr>宋体</vt:lpstr>
      <vt:lpstr>Arial</vt:lpstr>
      <vt:lpstr>Symbol</vt:lpstr>
      <vt:lpstr>Times</vt:lpstr>
      <vt:lpstr>Times New Roman</vt:lpstr>
      <vt:lpstr>Wingdings</vt:lpstr>
      <vt:lpstr>Office 主题​​</vt:lpstr>
      <vt:lpstr>Global</vt:lpstr>
      <vt:lpstr>Equation</vt:lpstr>
      <vt:lpstr>公式</vt:lpstr>
      <vt:lpstr>Derivatives</vt:lpstr>
      <vt:lpstr>Risk Management</vt:lpstr>
      <vt:lpstr>Greek Letters</vt:lpstr>
      <vt:lpstr>The Greek letters</vt:lpstr>
      <vt:lpstr>The Greek letters</vt:lpstr>
      <vt:lpstr>The Greek letters</vt:lpstr>
      <vt:lpstr>Stop-Loss Strategy</vt:lpstr>
      <vt:lpstr>Stop-Loss Strategy（止损策略）</vt:lpstr>
      <vt:lpstr>Delta Hedging</vt:lpstr>
      <vt:lpstr>Delta Hedging</vt:lpstr>
      <vt:lpstr>Delta Hedging</vt:lpstr>
      <vt:lpstr>Delta Hedging</vt:lpstr>
      <vt:lpstr>Delta Hedging</vt:lpstr>
      <vt:lpstr>Delta Hedging</vt:lpstr>
      <vt:lpstr>Delta Hedging</vt:lpstr>
      <vt:lpstr>Delta Hedging</vt:lpstr>
      <vt:lpstr>PowerPoint 演示文稿</vt:lpstr>
      <vt:lpstr>A Example</vt:lpstr>
      <vt:lpstr>PowerPoint 演示文稿</vt:lpstr>
      <vt:lpstr>Delta Hedging</vt:lpstr>
      <vt:lpstr>Delta of a Portfolio</vt:lpstr>
      <vt:lpstr>Theta</vt:lpstr>
      <vt:lpstr>Theta</vt:lpstr>
      <vt:lpstr>Theta</vt:lpstr>
      <vt:lpstr>Theta</vt:lpstr>
      <vt:lpstr>Theta</vt:lpstr>
      <vt:lpstr>Gamma</vt:lpstr>
      <vt:lpstr>Gamma Addresses Delta Hedging Errors Caused By Curvature </vt:lpstr>
      <vt:lpstr>Taylor Series Expansions and Hedge Parameters</vt:lpstr>
      <vt:lpstr>Making a Portfolio Gamma Neutral</vt:lpstr>
      <vt:lpstr>Making a Portfolio Gamma Neutral</vt:lpstr>
      <vt:lpstr>Making a Portfolio Gamma Neutral</vt:lpstr>
      <vt:lpstr>Relationship  Among Delta, Gamma, and Theta</vt:lpstr>
      <vt:lpstr>Vega</vt:lpstr>
      <vt:lpstr>Managing  Delta, Gamma, &amp; Vega</vt:lpstr>
      <vt:lpstr>Managing  Delta, Gamma, &amp; Vega</vt:lpstr>
      <vt:lpstr>Rho</vt:lpstr>
      <vt:lpstr>Hedging in Practice</vt:lpstr>
      <vt:lpstr>Scenario Analysis</vt:lpstr>
      <vt:lpstr>Portfolio Insurance</vt:lpstr>
      <vt:lpstr>Portfolio Insurance</vt:lpstr>
      <vt:lpstr>投资组合保险</vt:lpstr>
      <vt:lpstr>投资组合保险</vt:lpstr>
      <vt:lpstr>Value-at-Risk</vt:lpstr>
      <vt:lpstr>Introduction</vt:lpstr>
      <vt:lpstr>Introduction</vt:lpstr>
      <vt:lpstr>PowerPoint 演示文稿</vt:lpstr>
      <vt:lpstr>PowerPoint 演示文稿</vt:lpstr>
      <vt:lpstr>PowerPoint 演示文稿</vt:lpstr>
      <vt:lpstr>PowerPoint 演示文稿</vt:lpstr>
      <vt:lpstr>PowerPoint 演示文稿</vt:lpstr>
      <vt:lpstr>VaR</vt:lpstr>
      <vt:lpstr>VaR</vt:lpstr>
      <vt:lpstr>VaR</vt:lpstr>
      <vt:lpstr>PowerPoint 演示文稿</vt:lpstr>
      <vt:lpstr>PowerPoint 演示文稿</vt:lpstr>
      <vt:lpstr>VaR and Regulatory Capital</vt:lpstr>
      <vt:lpstr>Advantages of VaR</vt:lpstr>
      <vt:lpstr>The time horizon</vt:lpstr>
      <vt:lpstr>Daily Volatilities</vt:lpstr>
      <vt:lpstr>Daily Volatilities</vt:lpstr>
      <vt:lpstr>Single-Asset Case</vt:lpstr>
      <vt:lpstr>Single-Asset Case</vt:lpstr>
      <vt:lpstr>Single-Asset Case</vt:lpstr>
      <vt:lpstr>Single-Asset Case</vt:lpstr>
      <vt:lpstr>Portfolio</vt:lpstr>
      <vt:lpstr>S.D. of Portfolio</vt:lpstr>
      <vt:lpstr>VaR for Portfolio</vt:lpstr>
      <vt:lpstr>The Linear Model</vt:lpstr>
      <vt:lpstr>The General Linear Model</vt:lpstr>
      <vt:lpstr>The General Linear Model</vt:lpstr>
      <vt:lpstr>The types of VaR</vt:lpstr>
      <vt:lpstr>The types of VaR</vt:lpstr>
      <vt:lpstr>巴林银行破产</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Derivatives</dc:title>
  <dc:creator>lenvo</dc:creator>
  <cp:lastModifiedBy>Lenovo</cp:lastModifiedBy>
  <cp:revision>55</cp:revision>
  <dcterms:created xsi:type="dcterms:W3CDTF">2020-04-12T12:37:54Z</dcterms:created>
  <dcterms:modified xsi:type="dcterms:W3CDTF">2021-12-07T03:20:45Z</dcterms:modified>
</cp:coreProperties>
</file>