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handoutMasterIdLst>
    <p:handoutMasterId r:id="rId36"/>
  </p:handoutMasterIdLst>
  <p:sldIdLst>
    <p:sldId id="256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g" initials="D" lastIdx="11" clrIdx="3"/>
  <p:cmAuthor id="2" name="MC SYSTEM" initials="MS" lastIdx="3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CC"/>
    <a:srgbClr val="80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8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2-03-27T21:34:28.703" idx="1">
    <p:pos x="10" y="10"/>
    <p:text>启发学生分析构造这几种组合的原因
并强调约等于的含义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2-03-27T23:03:25.875" idx="2">
    <p:pos x="10" y="10"/>
    <p:text>引导学生自己构造损益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8-03-19T12:40:53.500" idx="11">
    <p:pos x="10" y="10"/>
    <p:text>利森的跨式价差案例。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2-03-27T23:28:22.296" idx="3">
    <p:pos x="10" y="10"/>
    <p:text>1、先大致讲解事件的经过；
2、解释其购买各种资产的意图；
3、进一步详细解释跨式价差合约基本原理；
4、具体讲解事件经过。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0CE0E-4D83-40C5-84B7-E96DF59945F4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88292-C867-4D2E-BCE2-1034CCCCE6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348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36032-4DBE-4421-A0EC-2F685B660580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18C9F-C039-4BB3-B68A-3D4ADDB91B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1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E584F0-55FE-4E25-BE2A-B82DDC84D8CE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69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69529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2193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4938C8-188C-4361-A210-93B7BBC0EFC1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3502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55E43D-61AC-496B-BD55-3EBB694C42F4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6434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13CD7-966C-44E2-A5D1-E7C3604AFB46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945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6929F8-7109-4044-B8AC-B90430FC2631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0557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E37DEE-B527-46B6-B9DD-125BA731FA36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69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69734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7813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93CAA4-DAB0-4555-93A5-6370F043C596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8358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FB1EAD-8E4A-4156-9887-1A44C3A07C53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0384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D8EF31-8552-4062-A559-25FE24ED571C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1126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9D7F1F-0C0C-42F3-9A2B-2E5DF7202006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70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0868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3FDAE8-8D79-49A6-B365-582F3D70B998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2772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2B9755-34B4-4F2D-A9F2-211E6E87AA39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70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49715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F0775-E474-4308-BBDC-A1F3EF4BF207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71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z="240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934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78F2-D912-4B99-88A8-8E3BF2D2D796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AD68-10EF-4088-B1BE-3E13F39D5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85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78F2-D912-4B99-88A8-8E3BF2D2D796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AD68-10EF-4088-B1BE-3E13F39D5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7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78F2-D912-4B99-88A8-8E3BF2D2D796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AD68-10EF-4088-B1BE-3E13F39D5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00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43" name="Rectangle 163"/>
          <p:cNvSpPr>
            <a:spLocks noChangeArrowheads="1"/>
          </p:cNvSpPr>
          <p:nvPr/>
        </p:nvSpPr>
        <p:spPr bwMode="hidden">
          <a:xfrm>
            <a:off x="2336800" y="1600200"/>
            <a:ext cx="9855200" cy="52578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6246" name="Group 166"/>
          <p:cNvGrpSpPr>
            <a:grpSpLocks/>
          </p:cNvGrpSpPr>
          <p:nvPr/>
        </p:nvGrpSpPr>
        <p:grpSpPr bwMode="auto">
          <a:xfrm>
            <a:off x="0" y="-19050"/>
            <a:ext cx="12192000" cy="1658938"/>
            <a:chOff x="0" y="-9"/>
            <a:chExt cx="5760" cy="1045"/>
          </a:xfrm>
        </p:grpSpPr>
        <p:sp>
          <p:nvSpPr>
            <p:cNvPr id="46087" name="Freeform 7"/>
            <p:cNvSpPr>
              <a:spLocks/>
            </p:cNvSpPr>
            <p:nvPr userDrawn="1"/>
          </p:nvSpPr>
          <p:spPr bwMode="ltGray">
            <a:xfrm>
              <a:off x="0" y="4"/>
              <a:ext cx="5760" cy="1032"/>
            </a:xfrm>
            <a:custGeom>
              <a:avLst/>
              <a:gdLst>
                <a:gd name="T0" fmla="*/ 4848 w 4848"/>
                <a:gd name="T1" fmla="*/ 432 h 432"/>
                <a:gd name="T2" fmla="*/ 0 w 4848"/>
                <a:gd name="T3" fmla="*/ 432 h 432"/>
                <a:gd name="T4" fmla="*/ 0 w 4848"/>
                <a:gd name="T5" fmla="*/ 0 h 432"/>
                <a:gd name="T6" fmla="*/ 4848 w 4848"/>
                <a:gd name="T7" fmla="*/ 0 h 432"/>
                <a:gd name="T8" fmla="*/ 4848 w 4848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8" h="432">
                  <a:moveTo>
                    <a:pt x="4848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4848" y="0"/>
                  </a:lnTo>
                  <a:lnTo>
                    <a:pt x="4848" y="43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6245" name="Group 165"/>
            <p:cNvGrpSpPr>
              <a:grpSpLocks/>
            </p:cNvGrpSpPr>
            <p:nvPr userDrawn="1"/>
          </p:nvGrpSpPr>
          <p:grpSpPr bwMode="auto">
            <a:xfrm>
              <a:off x="333" y="-9"/>
              <a:ext cx="5176" cy="1044"/>
              <a:chOff x="333" y="-9"/>
              <a:chExt cx="5176" cy="1044"/>
            </a:xfrm>
          </p:grpSpPr>
          <p:sp>
            <p:nvSpPr>
              <p:cNvPr id="46090" name="Freeform 10"/>
              <p:cNvSpPr>
                <a:spLocks/>
              </p:cNvSpPr>
              <p:nvPr userDrawn="1"/>
            </p:nvSpPr>
            <p:spPr bwMode="ltGray">
              <a:xfrm>
                <a:off x="3230" y="949"/>
                <a:ext cx="17" cy="20"/>
              </a:xfrm>
              <a:custGeom>
                <a:avLst/>
                <a:gdLst>
                  <a:gd name="T0" fmla="*/ 5 w 15"/>
                  <a:gd name="T1" fmla="*/ 11 h 23"/>
                  <a:gd name="T2" fmla="*/ 15 w 15"/>
                  <a:gd name="T3" fmla="*/ 5 h 23"/>
                  <a:gd name="T4" fmla="*/ 13 w 15"/>
                  <a:gd name="T5" fmla="*/ 17 h 23"/>
                  <a:gd name="T6" fmla="*/ 5 w 15"/>
                  <a:gd name="T7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3">
                    <a:moveTo>
                      <a:pt x="5" y="11"/>
                    </a:moveTo>
                    <a:cubicBezTo>
                      <a:pt x="2" y="1"/>
                      <a:pt x="7" y="0"/>
                      <a:pt x="15" y="5"/>
                    </a:cubicBezTo>
                    <a:cubicBezTo>
                      <a:pt x="14" y="9"/>
                      <a:pt x="15" y="13"/>
                      <a:pt x="13" y="17"/>
                    </a:cubicBezTo>
                    <a:cubicBezTo>
                      <a:pt x="9" y="23"/>
                      <a:pt x="0" y="16"/>
                      <a:pt x="5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1" name="Freeform 11"/>
              <p:cNvSpPr>
                <a:spLocks/>
              </p:cNvSpPr>
              <p:nvPr userDrawn="1"/>
            </p:nvSpPr>
            <p:spPr bwMode="ltGray">
              <a:xfrm>
                <a:off x="3406" y="1015"/>
                <a:ext cx="21" cy="20"/>
              </a:xfrm>
              <a:custGeom>
                <a:avLst/>
                <a:gdLst>
                  <a:gd name="T0" fmla="*/ 3 w 20"/>
                  <a:gd name="T1" fmla="*/ 13 h 23"/>
                  <a:gd name="T2" fmla="*/ 11 w 20"/>
                  <a:gd name="T3" fmla="*/ 3 h 23"/>
                  <a:gd name="T4" fmla="*/ 7 w 20"/>
                  <a:gd name="T5" fmla="*/ 19 h 23"/>
                  <a:gd name="T6" fmla="*/ 3 w 20"/>
                  <a:gd name="T7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3">
                    <a:moveTo>
                      <a:pt x="3" y="13"/>
                    </a:moveTo>
                    <a:cubicBezTo>
                      <a:pt x="0" y="5"/>
                      <a:pt x="2" y="0"/>
                      <a:pt x="11" y="3"/>
                    </a:cubicBezTo>
                    <a:cubicBezTo>
                      <a:pt x="16" y="10"/>
                      <a:pt x="20" y="23"/>
                      <a:pt x="7" y="19"/>
                    </a:cubicBezTo>
                    <a:cubicBezTo>
                      <a:pt x="6" y="17"/>
                      <a:pt x="3" y="13"/>
                      <a:pt x="3" y="1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2" name="Freeform 12"/>
              <p:cNvSpPr>
                <a:spLocks/>
              </p:cNvSpPr>
              <p:nvPr userDrawn="1"/>
            </p:nvSpPr>
            <p:spPr bwMode="ltGray">
              <a:xfrm>
                <a:off x="2909" y="908"/>
                <a:ext cx="31" cy="34"/>
              </a:xfrm>
              <a:custGeom>
                <a:avLst/>
                <a:gdLst>
                  <a:gd name="T0" fmla="*/ 16 w 30"/>
                  <a:gd name="T1" fmla="*/ 33 h 42"/>
                  <a:gd name="T2" fmla="*/ 8 w 30"/>
                  <a:gd name="T3" fmla="*/ 21 h 42"/>
                  <a:gd name="T4" fmla="*/ 0 w 30"/>
                  <a:gd name="T5" fmla="*/ 9 h 42"/>
                  <a:gd name="T6" fmla="*/ 16 w 30"/>
                  <a:gd name="T7" fmla="*/ 3 h 42"/>
                  <a:gd name="T8" fmla="*/ 30 w 30"/>
                  <a:gd name="T9" fmla="*/ 23 h 42"/>
                  <a:gd name="T10" fmla="*/ 28 w 30"/>
                  <a:gd name="T11" fmla="*/ 31 h 42"/>
                  <a:gd name="T12" fmla="*/ 16 w 30"/>
                  <a:gd name="T13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2">
                    <a:moveTo>
                      <a:pt x="16" y="33"/>
                    </a:moveTo>
                    <a:cubicBezTo>
                      <a:pt x="3" y="20"/>
                      <a:pt x="15" y="34"/>
                      <a:pt x="8" y="21"/>
                    </a:cubicBezTo>
                    <a:cubicBezTo>
                      <a:pt x="6" y="17"/>
                      <a:pt x="0" y="9"/>
                      <a:pt x="0" y="9"/>
                    </a:cubicBezTo>
                    <a:cubicBezTo>
                      <a:pt x="5" y="1"/>
                      <a:pt x="7" y="0"/>
                      <a:pt x="16" y="3"/>
                    </a:cubicBezTo>
                    <a:cubicBezTo>
                      <a:pt x="25" y="16"/>
                      <a:pt x="10" y="16"/>
                      <a:pt x="30" y="23"/>
                    </a:cubicBezTo>
                    <a:cubicBezTo>
                      <a:pt x="29" y="26"/>
                      <a:pt x="30" y="29"/>
                      <a:pt x="28" y="31"/>
                    </a:cubicBezTo>
                    <a:cubicBezTo>
                      <a:pt x="15" y="42"/>
                      <a:pt x="16" y="38"/>
                      <a:pt x="16" y="3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3" name="Freeform 13"/>
              <p:cNvSpPr>
                <a:spLocks/>
              </p:cNvSpPr>
              <p:nvPr userDrawn="1"/>
            </p:nvSpPr>
            <p:spPr bwMode="ltGray">
              <a:xfrm>
                <a:off x="2551" y="940"/>
                <a:ext cx="25" cy="12"/>
              </a:xfrm>
              <a:custGeom>
                <a:avLst/>
                <a:gdLst>
                  <a:gd name="T0" fmla="*/ 15 w 25"/>
                  <a:gd name="T1" fmla="*/ 16 h 16"/>
                  <a:gd name="T2" fmla="*/ 3 w 25"/>
                  <a:gd name="T3" fmla="*/ 8 h 16"/>
                  <a:gd name="T4" fmla="*/ 15 w 25"/>
                  <a:gd name="T5" fmla="*/ 0 h 16"/>
                  <a:gd name="T6" fmla="*/ 15 w 25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6">
                    <a:moveTo>
                      <a:pt x="15" y="16"/>
                    </a:moveTo>
                    <a:cubicBezTo>
                      <a:pt x="10" y="15"/>
                      <a:pt x="0" y="12"/>
                      <a:pt x="3" y="8"/>
                    </a:cubicBezTo>
                    <a:cubicBezTo>
                      <a:pt x="6" y="4"/>
                      <a:pt x="15" y="0"/>
                      <a:pt x="15" y="0"/>
                    </a:cubicBezTo>
                    <a:cubicBezTo>
                      <a:pt x="17" y="3"/>
                      <a:pt x="25" y="16"/>
                      <a:pt x="15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4" name="Freeform 14"/>
              <p:cNvSpPr>
                <a:spLocks/>
              </p:cNvSpPr>
              <p:nvPr userDrawn="1"/>
            </p:nvSpPr>
            <p:spPr bwMode="ltGray">
              <a:xfrm>
                <a:off x="2443" y="954"/>
                <a:ext cx="65" cy="39"/>
              </a:xfrm>
              <a:custGeom>
                <a:avLst/>
                <a:gdLst>
                  <a:gd name="T0" fmla="*/ 14 w 65"/>
                  <a:gd name="T1" fmla="*/ 24 h 46"/>
                  <a:gd name="T2" fmla="*/ 30 w 65"/>
                  <a:gd name="T3" fmla="*/ 4 h 46"/>
                  <a:gd name="T4" fmla="*/ 42 w 65"/>
                  <a:gd name="T5" fmla="*/ 0 h 46"/>
                  <a:gd name="T6" fmla="*/ 58 w 65"/>
                  <a:gd name="T7" fmla="*/ 12 h 46"/>
                  <a:gd name="T8" fmla="*/ 32 w 65"/>
                  <a:gd name="T9" fmla="*/ 26 h 46"/>
                  <a:gd name="T10" fmla="*/ 12 w 65"/>
                  <a:gd name="T11" fmla="*/ 46 h 46"/>
                  <a:gd name="T12" fmla="*/ 8 w 65"/>
                  <a:gd name="T13" fmla="*/ 20 h 46"/>
                  <a:gd name="T14" fmla="*/ 12 w 65"/>
                  <a:gd name="T15" fmla="*/ 14 h 46"/>
                  <a:gd name="T16" fmla="*/ 14 w 65"/>
                  <a:gd name="T17" fmla="*/ 2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6">
                    <a:moveTo>
                      <a:pt x="14" y="24"/>
                    </a:moveTo>
                    <a:cubicBezTo>
                      <a:pt x="18" y="13"/>
                      <a:pt x="16" y="9"/>
                      <a:pt x="30" y="4"/>
                    </a:cubicBezTo>
                    <a:cubicBezTo>
                      <a:pt x="34" y="3"/>
                      <a:pt x="42" y="0"/>
                      <a:pt x="42" y="0"/>
                    </a:cubicBezTo>
                    <a:cubicBezTo>
                      <a:pt x="50" y="1"/>
                      <a:pt x="65" y="0"/>
                      <a:pt x="58" y="12"/>
                    </a:cubicBezTo>
                    <a:cubicBezTo>
                      <a:pt x="53" y="21"/>
                      <a:pt x="40" y="21"/>
                      <a:pt x="32" y="26"/>
                    </a:cubicBezTo>
                    <a:cubicBezTo>
                      <a:pt x="26" y="35"/>
                      <a:pt x="23" y="42"/>
                      <a:pt x="12" y="46"/>
                    </a:cubicBezTo>
                    <a:cubicBezTo>
                      <a:pt x="0" y="42"/>
                      <a:pt x="5" y="30"/>
                      <a:pt x="8" y="20"/>
                    </a:cubicBezTo>
                    <a:cubicBezTo>
                      <a:pt x="9" y="18"/>
                      <a:pt x="10" y="13"/>
                      <a:pt x="12" y="14"/>
                    </a:cubicBezTo>
                    <a:cubicBezTo>
                      <a:pt x="15" y="16"/>
                      <a:pt x="13" y="21"/>
                      <a:pt x="14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5" name="Freeform 15"/>
              <p:cNvSpPr>
                <a:spLocks/>
              </p:cNvSpPr>
              <p:nvPr userDrawn="1"/>
            </p:nvSpPr>
            <p:spPr bwMode="ltGray">
              <a:xfrm>
                <a:off x="2375" y="952"/>
                <a:ext cx="68" cy="39"/>
              </a:xfrm>
              <a:custGeom>
                <a:avLst/>
                <a:gdLst>
                  <a:gd name="T0" fmla="*/ 0 w 69"/>
                  <a:gd name="T1" fmla="*/ 31 h 47"/>
                  <a:gd name="T2" fmla="*/ 18 w 69"/>
                  <a:gd name="T3" fmla="*/ 25 h 47"/>
                  <a:gd name="T4" fmla="*/ 52 w 69"/>
                  <a:gd name="T5" fmla="*/ 1 h 47"/>
                  <a:gd name="T6" fmla="*/ 64 w 69"/>
                  <a:gd name="T7" fmla="*/ 3 h 47"/>
                  <a:gd name="T8" fmla="*/ 50 w 69"/>
                  <a:gd name="T9" fmla="*/ 19 h 47"/>
                  <a:gd name="T10" fmla="*/ 28 w 69"/>
                  <a:gd name="T11" fmla="*/ 33 h 47"/>
                  <a:gd name="T12" fmla="*/ 22 w 69"/>
                  <a:gd name="T13" fmla="*/ 47 h 47"/>
                  <a:gd name="T14" fmla="*/ 16 w 69"/>
                  <a:gd name="T15" fmla="*/ 45 h 47"/>
                  <a:gd name="T16" fmla="*/ 12 w 69"/>
                  <a:gd name="T17" fmla="*/ 39 h 47"/>
                  <a:gd name="T18" fmla="*/ 0 w 69"/>
                  <a:gd name="T19" fmla="*/ 35 h 47"/>
                  <a:gd name="T20" fmla="*/ 0 w 69"/>
                  <a:gd name="T21" fmla="*/ 3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47">
                    <a:moveTo>
                      <a:pt x="0" y="31"/>
                    </a:moveTo>
                    <a:cubicBezTo>
                      <a:pt x="7" y="24"/>
                      <a:pt x="9" y="22"/>
                      <a:pt x="18" y="25"/>
                    </a:cubicBezTo>
                    <a:cubicBezTo>
                      <a:pt x="25" y="4"/>
                      <a:pt x="36" y="12"/>
                      <a:pt x="52" y="1"/>
                    </a:cubicBezTo>
                    <a:cubicBezTo>
                      <a:pt x="56" y="2"/>
                      <a:pt x="61" y="0"/>
                      <a:pt x="64" y="3"/>
                    </a:cubicBezTo>
                    <a:cubicBezTo>
                      <a:pt x="69" y="8"/>
                      <a:pt x="50" y="19"/>
                      <a:pt x="50" y="19"/>
                    </a:cubicBezTo>
                    <a:cubicBezTo>
                      <a:pt x="46" y="31"/>
                      <a:pt x="35" y="22"/>
                      <a:pt x="28" y="33"/>
                    </a:cubicBezTo>
                    <a:cubicBezTo>
                      <a:pt x="31" y="41"/>
                      <a:pt x="31" y="44"/>
                      <a:pt x="22" y="47"/>
                    </a:cubicBezTo>
                    <a:cubicBezTo>
                      <a:pt x="20" y="46"/>
                      <a:pt x="18" y="46"/>
                      <a:pt x="16" y="45"/>
                    </a:cubicBezTo>
                    <a:cubicBezTo>
                      <a:pt x="14" y="43"/>
                      <a:pt x="14" y="40"/>
                      <a:pt x="12" y="39"/>
                    </a:cubicBezTo>
                    <a:cubicBezTo>
                      <a:pt x="8" y="37"/>
                      <a:pt x="0" y="35"/>
                      <a:pt x="0" y="35"/>
                    </a:cubicBezTo>
                    <a:cubicBezTo>
                      <a:pt x="2" y="26"/>
                      <a:pt x="3" y="25"/>
                      <a:pt x="0" y="3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6" name="Freeform 16"/>
              <p:cNvSpPr>
                <a:spLocks/>
              </p:cNvSpPr>
              <p:nvPr userDrawn="1"/>
            </p:nvSpPr>
            <p:spPr bwMode="ltGray">
              <a:xfrm>
                <a:off x="2007" y="739"/>
                <a:ext cx="354" cy="228"/>
              </a:xfrm>
              <a:custGeom>
                <a:avLst/>
                <a:gdLst>
                  <a:gd name="T0" fmla="*/ 10 w 355"/>
                  <a:gd name="T1" fmla="*/ 4 h 277"/>
                  <a:gd name="T2" fmla="*/ 36 w 355"/>
                  <a:gd name="T3" fmla="*/ 18 h 277"/>
                  <a:gd name="T4" fmla="*/ 46 w 355"/>
                  <a:gd name="T5" fmla="*/ 30 h 277"/>
                  <a:gd name="T6" fmla="*/ 76 w 355"/>
                  <a:gd name="T7" fmla="*/ 52 h 277"/>
                  <a:gd name="T8" fmla="*/ 92 w 355"/>
                  <a:gd name="T9" fmla="*/ 66 h 277"/>
                  <a:gd name="T10" fmla="*/ 122 w 355"/>
                  <a:gd name="T11" fmla="*/ 98 h 277"/>
                  <a:gd name="T12" fmla="*/ 136 w 355"/>
                  <a:gd name="T13" fmla="*/ 128 h 277"/>
                  <a:gd name="T14" fmla="*/ 148 w 355"/>
                  <a:gd name="T15" fmla="*/ 132 h 277"/>
                  <a:gd name="T16" fmla="*/ 154 w 355"/>
                  <a:gd name="T17" fmla="*/ 150 h 277"/>
                  <a:gd name="T18" fmla="*/ 176 w 355"/>
                  <a:gd name="T19" fmla="*/ 152 h 277"/>
                  <a:gd name="T20" fmla="*/ 170 w 355"/>
                  <a:gd name="T21" fmla="*/ 196 h 277"/>
                  <a:gd name="T22" fmla="*/ 180 w 355"/>
                  <a:gd name="T23" fmla="*/ 224 h 277"/>
                  <a:gd name="T24" fmla="*/ 198 w 355"/>
                  <a:gd name="T25" fmla="*/ 232 h 277"/>
                  <a:gd name="T26" fmla="*/ 216 w 355"/>
                  <a:gd name="T27" fmla="*/ 234 h 277"/>
                  <a:gd name="T28" fmla="*/ 236 w 355"/>
                  <a:gd name="T29" fmla="*/ 242 h 277"/>
                  <a:gd name="T30" fmla="*/ 254 w 355"/>
                  <a:gd name="T31" fmla="*/ 236 h 277"/>
                  <a:gd name="T32" fmla="*/ 272 w 355"/>
                  <a:gd name="T33" fmla="*/ 248 h 277"/>
                  <a:gd name="T34" fmla="*/ 296 w 355"/>
                  <a:gd name="T35" fmla="*/ 256 h 277"/>
                  <a:gd name="T36" fmla="*/ 314 w 355"/>
                  <a:gd name="T37" fmla="*/ 264 h 277"/>
                  <a:gd name="T38" fmla="*/ 352 w 355"/>
                  <a:gd name="T39" fmla="*/ 266 h 277"/>
                  <a:gd name="T40" fmla="*/ 342 w 355"/>
                  <a:gd name="T41" fmla="*/ 274 h 277"/>
                  <a:gd name="T42" fmla="*/ 322 w 355"/>
                  <a:gd name="T43" fmla="*/ 272 h 277"/>
                  <a:gd name="T44" fmla="*/ 300 w 355"/>
                  <a:gd name="T45" fmla="*/ 270 h 277"/>
                  <a:gd name="T46" fmla="*/ 288 w 355"/>
                  <a:gd name="T47" fmla="*/ 266 h 277"/>
                  <a:gd name="T48" fmla="*/ 252 w 355"/>
                  <a:gd name="T49" fmla="*/ 264 h 277"/>
                  <a:gd name="T50" fmla="*/ 234 w 355"/>
                  <a:gd name="T51" fmla="*/ 260 h 277"/>
                  <a:gd name="T52" fmla="*/ 172 w 355"/>
                  <a:gd name="T53" fmla="*/ 242 h 277"/>
                  <a:gd name="T54" fmla="*/ 160 w 355"/>
                  <a:gd name="T55" fmla="*/ 216 h 277"/>
                  <a:gd name="T56" fmla="*/ 126 w 355"/>
                  <a:gd name="T57" fmla="*/ 200 h 277"/>
                  <a:gd name="T58" fmla="*/ 108 w 355"/>
                  <a:gd name="T59" fmla="*/ 186 h 277"/>
                  <a:gd name="T60" fmla="*/ 94 w 355"/>
                  <a:gd name="T61" fmla="*/ 158 h 277"/>
                  <a:gd name="T62" fmla="*/ 68 w 355"/>
                  <a:gd name="T63" fmla="*/ 108 h 277"/>
                  <a:gd name="T64" fmla="*/ 64 w 355"/>
                  <a:gd name="T65" fmla="*/ 102 h 277"/>
                  <a:gd name="T66" fmla="*/ 58 w 355"/>
                  <a:gd name="T67" fmla="*/ 100 h 277"/>
                  <a:gd name="T68" fmla="*/ 54 w 355"/>
                  <a:gd name="T69" fmla="*/ 88 h 277"/>
                  <a:gd name="T70" fmla="*/ 38 w 355"/>
                  <a:gd name="T71" fmla="*/ 58 h 277"/>
                  <a:gd name="T72" fmla="*/ 20 w 355"/>
                  <a:gd name="T73" fmla="*/ 40 h 277"/>
                  <a:gd name="T74" fmla="*/ 4 w 355"/>
                  <a:gd name="T75" fmla="*/ 22 h 277"/>
                  <a:gd name="T76" fmla="*/ 10 w 355"/>
                  <a:gd name="T77" fmla="*/ 2 h 277"/>
                  <a:gd name="T78" fmla="*/ 10 w 355"/>
                  <a:gd name="T79" fmla="*/ 4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277">
                    <a:moveTo>
                      <a:pt x="10" y="4"/>
                    </a:moveTo>
                    <a:cubicBezTo>
                      <a:pt x="22" y="0"/>
                      <a:pt x="24" y="14"/>
                      <a:pt x="36" y="18"/>
                    </a:cubicBezTo>
                    <a:cubicBezTo>
                      <a:pt x="37" y="19"/>
                      <a:pt x="45" y="29"/>
                      <a:pt x="46" y="30"/>
                    </a:cubicBezTo>
                    <a:cubicBezTo>
                      <a:pt x="56" y="40"/>
                      <a:pt x="67" y="38"/>
                      <a:pt x="76" y="52"/>
                    </a:cubicBezTo>
                    <a:cubicBezTo>
                      <a:pt x="80" y="58"/>
                      <a:pt x="92" y="66"/>
                      <a:pt x="92" y="66"/>
                    </a:cubicBezTo>
                    <a:cubicBezTo>
                      <a:pt x="96" y="79"/>
                      <a:pt x="112" y="88"/>
                      <a:pt x="122" y="98"/>
                    </a:cubicBezTo>
                    <a:cubicBezTo>
                      <a:pt x="124" y="105"/>
                      <a:pt x="130" y="124"/>
                      <a:pt x="136" y="128"/>
                    </a:cubicBezTo>
                    <a:cubicBezTo>
                      <a:pt x="140" y="130"/>
                      <a:pt x="148" y="132"/>
                      <a:pt x="148" y="132"/>
                    </a:cubicBezTo>
                    <a:cubicBezTo>
                      <a:pt x="150" y="138"/>
                      <a:pt x="154" y="150"/>
                      <a:pt x="154" y="150"/>
                    </a:cubicBezTo>
                    <a:cubicBezTo>
                      <a:pt x="161" y="139"/>
                      <a:pt x="168" y="144"/>
                      <a:pt x="176" y="152"/>
                    </a:cubicBezTo>
                    <a:cubicBezTo>
                      <a:pt x="174" y="167"/>
                      <a:pt x="173" y="181"/>
                      <a:pt x="170" y="196"/>
                    </a:cubicBezTo>
                    <a:cubicBezTo>
                      <a:pt x="171" y="202"/>
                      <a:pt x="174" y="220"/>
                      <a:pt x="180" y="224"/>
                    </a:cubicBezTo>
                    <a:cubicBezTo>
                      <a:pt x="185" y="228"/>
                      <a:pt x="193" y="228"/>
                      <a:pt x="198" y="232"/>
                    </a:cubicBezTo>
                    <a:cubicBezTo>
                      <a:pt x="204" y="230"/>
                      <a:pt x="216" y="234"/>
                      <a:pt x="216" y="234"/>
                    </a:cubicBezTo>
                    <a:cubicBezTo>
                      <a:pt x="223" y="241"/>
                      <a:pt x="225" y="245"/>
                      <a:pt x="236" y="242"/>
                    </a:cubicBezTo>
                    <a:cubicBezTo>
                      <a:pt x="242" y="240"/>
                      <a:pt x="254" y="236"/>
                      <a:pt x="254" y="236"/>
                    </a:cubicBezTo>
                    <a:cubicBezTo>
                      <a:pt x="260" y="240"/>
                      <a:pt x="265" y="246"/>
                      <a:pt x="272" y="248"/>
                    </a:cubicBezTo>
                    <a:cubicBezTo>
                      <a:pt x="277" y="250"/>
                      <a:pt x="291" y="252"/>
                      <a:pt x="296" y="256"/>
                    </a:cubicBezTo>
                    <a:cubicBezTo>
                      <a:pt x="301" y="260"/>
                      <a:pt x="314" y="264"/>
                      <a:pt x="314" y="264"/>
                    </a:cubicBezTo>
                    <a:cubicBezTo>
                      <a:pt x="330" y="263"/>
                      <a:pt x="338" y="261"/>
                      <a:pt x="352" y="266"/>
                    </a:cubicBezTo>
                    <a:cubicBezTo>
                      <a:pt x="355" y="275"/>
                      <a:pt x="350" y="277"/>
                      <a:pt x="342" y="274"/>
                    </a:cubicBezTo>
                    <a:cubicBezTo>
                      <a:pt x="336" y="276"/>
                      <a:pt x="322" y="272"/>
                      <a:pt x="322" y="272"/>
                    </a:cubicBezTo>
                    <a:cubicBezTo>
                      <a:pt x="314" y="275"/>
                      <a:pt x="308" y="272"/>
                      <a:pt x="300" y="270"/>
                    </a:cubicBezTo>
                    <a:cubicBezTo>
                      <a:pt x="296" y="269"/>
                      <a:pt x="288" y="266"/>
                      <a:pt x="288" y="266"/>
                    </a:cubicBezTo>
                    <a:cubicBezTo>
                      <a:pt x="276" y="270"/>
                      <a:pt x="264" y="266"/>
                      <a:pt x="252" y="264"/>
                    </a:cubicBezTo>
                    <a:cubicBezTo>
                      <a:pt x="245" y="259"/>
                      <a:pt x="242" y="257"/>
                      <a:pt x="234" y="260"/>
                    </a:cubicBezTo>
                    <a:cubicBezTo>
                      <a:pt x="211" y="252"/>
                      <a:pt x="192" y="256"/>
                      <a:pt x="172" y="242"/>
                    </a:cubicBezTo>
                    <a:cubicBezTo>
                      <a:pt x="165" y="231"/>
                      <a:pt x="176" y="221"/>
                      <a:pt x="160" y="216"/>
                    </a:cubicBezTo>
                    <a:cubicBezTo>
                      <a:pt x="154" y="233"/>
                      <a:pt x="136" y="203"/>
                      <a:pt x="126" y="200"/>
                    </a:cubicBezTo>
                    <a:cubicBezTo>
                      <a:pt x="120" y="196"/>
                      <a:pt x="114" y="190"/>
                      <a:pt x="108" y="186"/>
                    </a:cubicBezTo>
                    <a:cubicBezTo>
                      <a:pt x="104" y="175"/>
                      <a:pt x="104" y="165"/>
                      <a:pt x="94" y="158"/>
                    </a:cubicBezTo>
                    <a:cubicBezTo>
                      <a:pt x="83" y="142"/>
                      <a:pt x="85" y="119"/>
                      <a:pt x="68" y="108"/>
                    </a:cubicBezTo>
                    <a:cubicBezTo>
                      <a:pt x="67" y="106"/>
                      <a:pt x="66" y="104"/>
                      <a:pt x="64" y="102"/>
                    </a:cubicBezTo>
                    <a:cubicBezTo>
                      <a:pt x="62" y="101"/>
                      <a:pt x="59" y="102"/>
                      <a:pt x="58" y="100"/>
                    </a:cubicBezTo>
                    <a:cubicBezTo>
                      <a:pt x="56" y="97"/>
                      <a:pt x="54" y="88"/>
                      <a:pt x="54" y="88"/>
                    </a:cubicBezTo>
                    <a:cubicBezTo>
                      <a:pt x="59" y="73"/>
                      <a:pt x="52" y="61"/>
                      <a:pt x="38" y="58"/>
                    </a:cubicBezTo>
                    <a:cubicBezTo>
                      <a:pt x="32" y="49"/>
                      <a:pt x="31" y="44"/>
                      <a:pt x="20" y="40"/>
                    </a:cubicBezTo>
                    <a:cubicBezTo>
                      <a:pt x="16" y="27"/>
                      <a:pt x="16" y="26"/>
                      <a:pt x="4" y="22"/>
                    </a:cubicBezTo>
                    <a:cubicBezTo>
                      <a:pt x="1" y="13"/>
                      <a:pt x="0" y="5"/>
                      <a:pt x="10" y="2"/>
                    </a:cubicBezTo>
                    <a:cubicBezTo>
                      <a:pt x="18" y="5"/>
                      <a:pt x="18" y="4"/>
                      <a:pt x="10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7" name="Freeform 17"/>
              <p:cNvSpPr>
                <a:spLocks/>
              </p:cNvSpPr>
              <p:nvPr userDrawn="1"/>
            </p:nvSpPr>
            <p:spPr bwMode="ltGray">
              <a:xfrm>
                <a:off x="2222" y="724"/>
                <a:ext cx="157" cy="167"/>
              </a:xfrm>
              <a:custGeom>
                <a:avLst/>
                <a:gdLst>
                  <a:gd name="T0" fmla="*/ 54 w 156"/>
                  <a:gd name="T1" fmla="*/ 66 h 206"/>
                  <a:gd name="T2" fmla="*/ 66 w 156"/>
                  <a:gd name="T3" fmla="*/ 58 h 206"/>
                  <a:gd name="T4" fmla="*/ 68 w 156"/>
                  <a:gd name="T5" fmla="*/ 52 h 206"/>
                  <a:gd name="T6" fmla="*/ 80 w 156"/>
                  <a:gd name="T7" fmla="*/ 44 h 206"/>
                  <a:gd name="T8" fmla="*/ 106 w 156"/>
                  <a:gd name="T9" fmla="*/ 22 h 206"/>
                  <a:gd name="T10" fmla="*/ 112 w 156"/>
                  <a:gd name="T11" fmla="*/ 4 h 206"/>
                  <a:gd name="T12" fmla="*/ 124 w 156"/>
                  <a:gd name="T13" fmla="*/ 0 h 206"/>
                  <a:gd name="T14" fmla="*/ 150 w 156"/>
                  <a:gd name="T15" fmla="*/ 28 h 206"/>
                  <a:gd name="T16" fmla="*/ 146 w 156"/>
                  <a:gd name="T17" fmla="*/ 44 h 206"/>
                  <a:gd name="T18" fmla="*/ 126 w 156"/>
                  <a:gd name="T19" fmla="*/ 64 h 206"/>
                  <a:gd name="T20" fmla="*/ 132 w 156"/>
                  <a:gd name="T21" fmla="*/ 94 h 206"/>
                  <a:gd name="T22" fmla="*/ 142 w 156"/>
                  <a:gd name="T23" fmla="*/ 110 h 206"/>
                  <a:gd name="T24" fmla="*/ 146 w 156"/>
                  <a:gd name="T25" fmla="*/ 128 h 206"/>
                  <a:gd name="T26" fmla="*/ 128 w 156"/>
                  <a:gd name="T27" fmla="*/ 128 h 206"/>
                  <a:gd name="T28" fmla="*/ 116 w 156"/>
                  <a:gd name="T29" fmla="*/ 146 h 206"/>
                  <a:gd name="T30" fmla="*/ 104 w 156"/>
                  <a:gd name="T31" fmla="*/ 156 h 206"/>
                  <a:gd name="T32" fmla="*/ 100 w 156"/>
                  <a:gd name="T33" fmla="*/ 198 h 206"/>
                  <a:gd name="T34" fmla="*/ 88 w 156"/>
                  <a:gd name="T35" fmla="*/ 202 h 206"/>
                  <a:gd name="T36" fmla="*/ 82 w 156"/>
                  <a:gd name="T37" fmla="*/ 206 h 206"/>
                  <a:gd name="T38" fmla="*/ 76 w 156"/>
                  <a:gd name="T39" fmla="*/ 202 h 206"/>
                  <a:gd name="T40" fmla="*/ 72 w 156"/>
                  <a:gd name="T41" fmla="*/ 190 h 206"/>
                  <a:gd name="T42" fmla="*/ 60 w 156"/>
                  <a:gd name="T43" fmla="*/ 186 h 206"/>
                  <a:gd name="T44" fmla="*/ 42 w 156"/>
                  <a:gd name="T45" fmla="*/ 194 h 206"/>
                  <a:gd name="T46" fmla="*/ 28 w 156"/>
                  <a:gd name="T47" fmla="*/ 186 h 206"/>
                  <a:gd name="T48" fmla="*/ 10 w 156"/>
                  <a:gd name="T49" fmla="*/ 148 h 206"/>
                  <a:gd name="T50" fmla="*/ 4 w 156"/>
                  <a:gd name="T51" fmla="*/ 130 h 206"/>
                  <a:gd name="T52" fmla="*/ 0 w 156"/>
                  <a:gd name="T53" fmla="*/ 118 h 206"/>
                  <a:gd name="T54" fmla="*/ 20 w 156"/>
                  <a:gd name="T55" fmla="*/ 96 h 206"/>
                  <a:gd name="T56" fmla="*/ 32 w 156"/>
                  <a:gd name="T57" fmla="*/ 104 h 206"/>
                  <a:gd name="T58" fmla="*/ 34 w 156"/>
                  <a:gd name="T59" fmla="*/ 80 h 206"/>
                  <a:gd name="T60" fmla="*/ 52 w 156"/>
                  <a:gd name="T61" fmla="*/ 70 h 206"/>
                  <a:gd name="T62" fmla="*/ 54 w 156"/>
                  <a:gd name="T63" fmla="*/ 6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6" h="206">
                    <a:moveTo>
                      <a:pt x="54" y="66"/>
                    </a:moveTo>
                    <a:cubicBezTo>
                      <a:pt x="58" y="63"/>
                      <a:pt x="64" y="63"/>
                      <a:pt x="66" y="58"/>
                    </a:cubicBezTo>
                    <a:cubicBezTo>
                      <a:pt x="67" y="56"/>
                      <a:pt x="67" y="53"/>
                      <a:pt x="68" y="52"/>
                    </a:cubicBezTo>
                    <a:cubicBezTo>
                      <a:pt x="71" y="49"/>
                      <a:pt x="80" y="44"/>
                      <a:pt x="80" y="44"/>
                    </a:cubicBezTo>
                    <a:cubicBezTo>
                      <a:pt x="113" y="55"/>
                      <a:pt x="85" y="29"/>
                      <a:pt x="106" y="22"/>
                    </a:cubicBezTo>
                    <a:cubicBezTo>
                      <a:pt x="110" y="17"/>
                      <a:pt x="108" y="9"/>
                      <a:pt x="112" y="4"/>
                    </a:cubicBezTo>
                    <a:cubicBezTo>
                      <a:pt x="115" y="1"/>
                      <a:pt x="124" y="0"/>
                      <a:pt x="124" y="0"/>
                    </a:cubicBezTo>
                    <a:cubicBezTo>
                      <a:pt x="138" y="14"/>
                      <a:pt x="126" y="23"/>
                      <a:pt x="150" y="28"/>
                    </a:cubicBezTo>
                    <a:cubicBezTo>
                      <a:pt x="156" y="36"/>
                      <a:pt x="154" y="39"/>
                      <a:pt x="146" y="44"/>
                    </a:cubicBezTo>
                    <a:cubicBezTo>
                      <a:pt x="141" y="52"/>
                      <a:pt x="135" y="61"/>
                      <a:pt x="126" y="64"/>
                    </a:cubicBezTo>
                    <a:cubicBezTo>
                      <a:pt x="118" y="75"/>
                      <a:pt x="128" y="83"/>
                      <a:pt x="132" y="94"/>
                    </a:cubicBezTo>
                    <a:cubicBezTo>
                      <a:pt x="129" y="103"/>
                      <a:pt x="135" y="105"/>
                      <a:pt x="142" y="110"/>
                    </a:cubicBezTo>
                    <a:cubicBezTo>
                      <a:pt x="145" y="119"/>
                      <a:pt x="141" y="120"/>
                      <a:pt x="146" y="128"/>
                    </a:cubicBezTo>
                    <a:cubicBezTo>
                      <a:pt x="142" y="139"/>
                      <a:pt x="135" y="133"/>
                      <a:pt x="128" y="128"/>
                    </a:cubicBezTo>
                    <a:cubicBezTo>
                      <a:pt x="116" y="132"/>
                      <a:pt x="122" y="136"/>
                      <a:pt x="116" y="146"/>
                    </a:cubicBezTo>
                    <a:cubicBezTo>
                      <a:pt x="113" y="151"/>
                      <a:pt x="108" y="152"/>
                      <a:pt x="104" y="156"/>
                    </a:cubicBezTo>
                    <a:cubicBezTo>
                      <a:pt x="107" y="167"/>
                      <a:pt x="112" y="191"/>
                      <a:pt x="100" y="198"/>
                    </a:cubicBezTo>
                    <a:cubicBezTo>
                      <a:pt x="96" y="200"/>
                      <a:pt x="92" y="200"/>
                      <a:pt x="88" y="202"/>
                    </a:cubicBezTo>
                    <a:cubicBezTo>
                      <a:pt x="86" y="203"/>
                      <a:pt x="84" y="205"/>
                      <a:pt x="82" y="206"/>
                    </a:cubicBezTo>
                    <a:cubicBezTo>
                      <a:pt x="80" y="205"/>
                      <a:pt x="77" y="204"/>
                      <a:pt x="76" y="202"/>
                    </a:cubicBezTo>
                    <a:cubicBezTo>
                      <a:pt x="74" y="198"/>
                      <a:pt x="76" y="191"/>
                      <a:pt x="72" y="190"/>
                    </a:cubicBezTo>
                    <a:cubicBezTo>
                      <a:pt x="68" y="189"/>
                      <a:pt x="60" y="186"/>
                      <a:pt x="60" y="186"/>
                    </a:cubicBezTo>
                    <a:cubicBezTo>
                      <a:pt x="53" y="188"/>
                      <a:pt x="49" y="192"/>
                      <a:pt x="42" y="194"/>
                    </a:cubicBezTo>
                    <a:cubicBezTo>
                      <a:pt x="34" y="189"/>
                      <a:pt x="37" y="183"/>
                      <a:pt x="28" y="186"/>
                    </a:cubicBezTo>
                    <a:cubicBezTo>
                      <a:pt x="12" y="181"/>
                      <a:pt x="19" y="161"/>
                      <a:pt x="10" y="148"/>
                    </a:cubicBezTo>
                    <a:cubicBezTo>
                      <a:pt x="5" y="121"/>
                      <a:pt x="11" y="147"/>
                      <a:pt x="4" y="130"/>
                    </a:cubicBezTo>
                    <a:cubicBezTo>
                      <a:pt x="2" y="126"/>
                      <a:pt x="0" y="118"/>
                      <a:pt x="0" y="118"/>
                    </a:cubicBezTo>
                    <a:cubicBezTo>
                      <a:pt x="2" y="95"/>
                      <a:pt x="0" y="83"/>
                      <a:pt x="20" y="96"/>
                    </a:cubicBezTo>
                    <a:cubicBezTo>
                      <a:pt x="23" y="105"/>
                      <a:pt x="23" y="110"/>
                      <a:pt x="32" y="104"/>
                    </a:cubicBezTo>
                    <a:cubicBezTo>
                      <a:pt x="35" y="95"/>
                      <a:pt x="29" y="88"/>
                      <a:pt x="34" y="80"/>
                    </a:cubicBezTo>
                    <a:cubicBezTo>
                      <a:pt x="36" y="76"/>
                      <a:pt x="48" y="73"/>
                      <a:pt x="52" y="70"/>
                    </a:cubicBezTo>
                    <a:cubicBezTo>
                      <a:pt x="57" y="63"/>
                      <a:pt x="58" y="62"/>
                      <a:pt x="54" y="6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8" name="Freeform 18"/>
              <p:cNvSpPr>
                <a:spLocks/>
              </p:cNvSpPr>
              <p:nvPr userDrawn="1"/>
            </p:nvSpPr>
            <p:spPr bwMode="ltGray">
              <a:xfrm>
                <a:off x="2375" y="800"/>
                <a:ext cx="110" cy="32"/>
              </a:xfrm>
              <a:custGeom>
                <a:avLst/>
                <a:gdLst>
                  <a:gd name="T0" fmla="*/ 4 w 109"/>
                  <a:gd name="T1" fmla="*/ 32 h 38"/>
                  <a:gd name="T2" fmla="*/ 18 w 109"/>
                  <a:gd name="T3" fmla="*/ 10 h 38"/>
                  <a:gd name="T4" fmla="*/ 46 w 109"/>
                  <a:gd name="T5" fmla="*/ 20 h 38"/>
                  <a:gd name="T6" fmla="*/ 72 w 109"/>
                  <a:gd name="T7" fmla="*/ 14 h 38"/>
                  <a:gd name="T8" fmla="*/ 90 w 109"/>
                  <a:gd name="T9" fmla="*/ 0 h 38"/>
                  <a:gd name="T10" fmla="*/ 76 w 109"/>
                  <a:gd name="T11" fmla="*/ 26 h 38"/>
                  <a:gd name="T12" fmla="*/ 60 w 109"/>
                  <a:gd name="T13" fmla="*/ 38 h 38"/>
                  <a:gd name="T14" fmla="*/ 42 w 109"/>
                  <a:gd name="T15" fmla="*/ 32 h 38"/>
                  <a:gd name="T16" fmla="*/ 14 w 109"/>
                  <a:gd name="T17" fmla="*/ 30 h 38"/>
                  <a:gd name="T18" fmla="*/ 4 w 109"/>
                  <a:gd name="T19" fmla="*/ 3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38">
                    <a:moveTo>
                      <a:pt x="4" y="32"/>
                    </a:moveTo>
                    <a:cubicBezTo>
                      <a:pt x="7" y="22"/>
                      <a:pt x="7" y="14"/>
                      <a:pt x="18" y="10"/>
                    </a:cubicBezTo>
                    <a:cubicBezTo>
                      <a:pt x="28" y="12"/>
                      <a:pt x="37" y="14"/>
                      <a:pt x="46" y="20"/>
                    </a:cubicBezTo>
                    <a:cubicBezTo>
                      <a:pt x="62" y="15"/>
                      <a:pt x="54" y="17"/>
                      <a:pt x="72" y="14"/>
                    </a:cubicBezTo>
                    <a:cubicBezTo>
                      <a:pt x="77" y="9"/>
                      <a:pt x="90" y="0"/>
                      <a:pt x="90" y="0"/>
                    </a:cubicBezTo>
                    <a:cubicBezTo>
                      <a:pt x="109" y="6"/>
                      <a:pt x="85" y="23"/>
                      <a:pt x="76" y="26"/>
                    </a:cubicBezTo>
                    <a:cubicBezTo>
                      <a:pt x="71" y="33"/>
                      <a:pt x="68" y="35"/>
                      <a:pt x="60" y="38"/>
                    </a:cubicBezTo>
                    <a:cubicBezTo>
                      <a:pt x="54" y="36"/>
                      <a:pt x="42" y="32"/>
                      <a:pt x="42" y="32"/>
                    </a:cubicBezTo>
                    <a:cubicBezTo>
                      <a:pt x="33" y="23"/>
                      <a:pt x="26" y="26"/>
                      <a:pt x="14" y="30"/>
                    </a:cubicBezTo>
                    <a:cubicBezTo>
                      <a:pt x="1" y="28"/>
                      <a:pt x="0" y="24"/>
                      <a:pt x="4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9" name="Freeform 19"/>
              <p:cNvSpPr>
                <a:spLocks/>
              </p:cNvSpPr>
              <p:nvPr userDrawn="1"/>
            </p:nvSpPr>
            <p:spPr bwMode="ltGray">
              <a:xfrm>
                <a:off x="2370" y="839"/>
                <a:ext cx="75" cy="84"/>
              </a:xfrm>
              <a:custGeom>
                <a:avLst/>
                <a:gdLst>
                  <a:gd name="T0" fmla="*/ 8 w 76"/>
                  <a:gd name="T1" fmla="*/ 18 h 104"/>
                  <a:gd name="T2" fmla="*/ 18 w 76"/>
                  <a:gd name="T3" fmla="*/ 0 h 104"/>
                  <a:gd name="T4" fmla="*/ 34 w 76"/>
                  <a:gd name="T5" fmla="*/ 18 h 104"/>
                  <a:gd name="T6" fmla="*/ 62 w 76"/>
                  <a:gd name="T7" fmla="*/ 4 h 104"/>
                  <a:gd name="T8" fmla="*/ 46 w 76"/>
                  <a:gd name="T9" fmla="*/ 34 h 104"/>
                  <a:gd name="T10" fmla="*/ 54 w 76"/>
                  <a:gd name="T11" fmla="*/ 48 h 104"/>
                  <a:gd name="T12" fmla="*/ 58 w 76"/>
                  <a:gd name="T13" fmla="*/ 60 h 104"/>
                  <a:gd name="T14" fmla="*/ 46 w 76"/>
                  <a:gd name="T15" fmla="*/ 74 h 104"/>
                  <a:gd name="T16" fmla="*/ 34 w 76"/>
                  <a:gd name="T17" fmla="*/ 60 h 104"/>
                  <a:gd name="T18" fmla="*/ 22 w 76"/>
                  <a:gd name="T19" fmla="*/ 48 h 104"/>
                  <a:gd name="T20" fmla="*/ 28 w 76"/>
                  <a:gd name="T21" fmla="*/ 68 h 104"/>
                  <a:gd name="T22" fmla="*/ 30 w 76"/>
                  <a:gd name="T23" fmla="*/ 74 h 104"/>
                  <a:gd name="T24" fmla="*/ 20 w 76"/>
                  <a:gd name="T25" fmla="*/ 104 h 104"/>
                  <a:gd name="T26" fmla="*/ 12 w 76"/>
                  <a:gd name="T27" fmla="*/ 102 h 104"/>
                  <a:gd name="T28" fmla="*/ 8 w 76"/>
                  <a:gd name="T29" fmla="*/ 90 h 104"/>
                  <a:gd name="T30" fmla="*/ 0 w 76"/>
                  <a:gd name="T31" fmla="*/ 54 h 104"/>
                  <a:gd name="T32" fmla="*/ 2 w 76"/>
                  <a:gd name="T33" fmla="*/ 30 h 104"/>
                  <a:gd name="T34" fmla="*/ 8 w 76"/>
                  <a:gd name="T35" fmla="*/ 1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" h="104">
                    <a:moveTo>
                      <a:pt x="8" y="18"/>
                    </a:moveTo>
                    <a:cubicBezTo>
                      <a:pt x="10" y="8"/>
                      <a:pt x="9" y="3"/>
                      <a:pt x="18" y="0"/>
                    </a:cubicBezTo>
                    <a:cubicBezTo>
                      <a:pt x="28" y="3"/>
                      <a:pt x="25" y="12"/>
                      <a:pt x="34" y="18"/>
                    </a:cubicBezTo>
                    <a:cubicBezTo>
                      <a:pt x="46" y="16"/>
                      <a:pt x="51" y="8"/>
                      <a:pt x="62" y="4"/>
                    </a:cubicBezTo>
                    <a:cubicBezTo>
                      <a:pt x="76" y="9"/>
                      <a:pt x="56" y="31"/>
                      <a:pt x="46" y="34"/>
                    </a:cubicBezTo>
                    <a:cubicBezTo>
                      <a:pt x="51" y="56"/>
                      <a:pt x="43" y="29"/>
                      <a:pt x="54" y="48"/>
                    </a:cubicBezTo>
                    <a:cubicBezTo>
                      <a:pt x="56" y="52"/>
                      <a:pt x="58" y="60"/>
                      <a:pt x="58" y="60"/>
                    </a:cubicBezTo>
                    <a:cubicBezTo>
                      <a:pt x="55" y="68"/>
                      <a:pt x="54" y="71"/>
                      <a:pt x="46" y="74"/>
                    </a:cubicBezTo>
                    <a:cubicBezTo>
                      <a:pt x="38" y="71"/>
                      <a:pt x="37" y="68"/>
                      <a:pt x="34" y="60"/>
                    </a:cubicBezTo>
                    <a:cubicBezTo>
                      <a:pt x="33" y="50"/>
                      <a:pt x="32" y="33"/>
                      <a:pt x="22" y="48"/>
                    </a:cubicBezTo>
                    <a:cubicBezTo>
                      <a:pt x="25" y="60"/>
                      <a:pt x="23" y="53"/>
                      <a:pt x="28" y="68"/>
                    </a:cubicBezTo>
                    <a:cubicBezTo>
                      <a:pt x="29" y="70"/>
                      <a:pt x="30" y="74"/>
                      <a:pt x="30" y="74"/>
                    </a:cubicBezTo>
                    <a:cubicBezTo>
                      <a:pt x="24" y="84"/>
                      <a:pt x="22" y="93"/>
                      <a:pt x="20" y="104"/>
                    </a:cubicBezTo>
                    <a:cubicBezTo>
                      <a:pt x="17" y="103"/>
                      <a:pt x="14" y="104"/>
                      <a:pt x="12" y="102"/>
                    </a:cubicBezTo>
                    <a:cubicBezTo>
                      <a:pt x="9" y="99"/>
                      <a:pt x="8" y="90"/>
                      <a:pt x="8" y="90"/>
                    </a:cubicBezTo>
                    <a:cubicBezTo>
                      <a:pt x="13" y="75"/>
                      <a:pt x="14" y="64"/>
                      <a:pt x="0" y="54"/>
                    </a:cubicBezTo>
                    <a:cubicBezTo>
                      <a:pt x="1" y="46"/>
                      <a:pt x="1" y="38"/>
                      <a:pt x="2" y="30"/>
                    </a:cubicBezTo>
                    <a:cubicBezTo>
                      <a:pt x="2" y="27"/>
                      <a:pt x="13" y="2"/>
                      <a:pt x="8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0" name="Freeform 20"/>
              <p:cNvSpPr>
                <a:spLocks/>
              </p:cNvSpPr>
              <p:nvPr userDrawn="1"/>
            </p:nvSpPr>
            <p:spPr bwMode="ltGray">
              <a:xfrm>
                <a:off x="2497" y="793"/>
                <a:ext cx="37" cy="49"/>
              </a:xfrm>
              <a:custGeom>
                <a:avLst/>
                <a:gdLst>
                  <a:gd name="T0" fmla="*/ 3 w 37"/>
                  <a:gd name="T1" fmla="*/ 28 h 61"/>
                  <a:gd name="T2" fmla="*/ 13 w 37"/>
                  <a:gd name="T3" fmla="*/ 0 h 61"/>
                  <a:gd name="T4" fmla="*/ 15 w 37"/>
                  <a:gd name="T5" fmla="*/ 28 h 61"/>
                  <a:gd name="T6" fmla="*/ 37 w 37"/>
                  <a:gd name="T7" fmla="*/ 38 h 61"/>
                  <a:gd name="T8" fmla="*/ 19 w 37"/>
                  <a:gd name="T9" fmla="*/ 44 h 61"/>
                  <a:gd name="T10" fmla="*/ 5 w 37"/>
                  <a:gd name="T11" fmla="*/ 58 h 61"/>
                  <a:gd name="T12" fmla="*/ 1 w 37"/>
                  <a:gd name="T13" fmla="*/ 34 h 61"/>
                  <a:gd name="T14" fmla="*/ 3 w 37"/>
                  <a:gd name="T15" fmla="*/ 2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61">
                    <a:moveTo>
                      <a:pt x="3" y="28"/>
                    </a:moveTo>
                    <a:cubicBezTo>
                      <a:pt x="5" y="14"/>
                      <a:pt x="2" y="7"/>
                      <a:pt x="13" y="0"/>
                    </a:cubicBezTo>
                    <a:cubicBezTo>
                      <a:pt x="26" y="9"/>
                      <a:pt x="23" y="17"/>
                      <a:pt x="15" y="28"/>
                    </a:cubicBezTo>
                    <a:cubicBezTo>
                      <a:pt x="25" y="31"/>
                      <a:pt x="33" y="27"/>
                      <a:pt x="37" y="38"/>
                    </a:cubicBezTo>
                    <a:cubicBezTo>
                      <a:pt x="30" y="45"/>
                      <a:pt x="28" y="47"/>
                      <a:pt x="19" y="44"/>
                    </a:cubicBezTo>
                    <a:cubicBezTo>
                      <a:pt x="13" y="54"/>
                      <a:pt x="18" y="61"/>
                      <a:pt x="5" y="58"/>
                    </a:cubicBezTo>
                    <a:cubicBezTo>
                      <a:pt x="0" y="50"/>
                      <a:pt x="3" y="44"/>
                      <a:pt x="1" y="34"/>
                    </a:cubicBezTo>
                    <a:cubicBezTo>
                      <a:pt x="2" y="32"/>
                      <a:pt x="3" y="28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1" name="Freeform 21"/>
              <p:cNvSpPr>
                <a:spLocks/>
              </p:cNvSpPr>
              <p:nvPr userDrawn="1"/>
            </p:nvSpPr>
            <p:spPr bwMode="ltGray">
              <a:xfrm>
                <a:off x="2506" y="869"/>
                <a:ext cx="47" cy="24"/>
              </a:xfrm>
              <a:custGeom>
                <a:avLst/>
                <a:gdLst>
                  <a:gd name="T0" fmla="*/ 7 w 49"/>
                  <a:gd name="T1" fmla="*/ 0 h 29"/>
                  <a:gd name="T2" fmla="*/ 29 w 49"/>
                  <a:gd name="T3" fmla="*/ 0 h 29"/>
                  <a:gd name="T4" fmla="*/ 49 w 49"/>
                  <a:gd name="T5" fmla="*/ 16 h 29"/>
                  <a:gd name="T6" fmla="*/ 35 w 49"/>
                  <a:gd name="T7" fmla="*/ 14 h 29"/>
                  <a:gd name="T8" fmla="*/ 3 w 49"/>
                  <a:gd name="T9" fmla="*/ 16 h 29"/>
                  <a:gd name="T10" fmla="*/ 7 w 49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29">
                    <a:moveTo>
                      <a:pt x="7" y="0"/>
                    </a:moveTo>
                    <a:cubicBezTo>
                      <a:pt x="15" y="6"/>
                      <a:pt x="19" y="2"/>
                      <a:pt x="29" y="0"/>
                    </a:cubicBezTo>
                    <a:cubicBezTo>
                      <a:pt x="45" y="5"/>
                      <a:pt x="40" y="3"/>
                      <a:pt x="49" y="16"/>
                    </a:cubicBezTo>
                    <a:cubicBezTo>
                      <a:pt x="46" y="29"/>
                      <a:pt x="42" y="21"/>
                      <a:pt x="35" y="14"/>
                    </a:cubicBezTo>
                    <a:cubicBezTo>
                      <a:pt x="26" y="15"/>
                      <a:pt x="12" y="19"/>
                      <a:pt x="3" y="16"/>
                    </a:cubicBezTo>
                    <a:cubicBezTo>
                      <a:pt x="0" y="6"/>
                      <a:pt x="7" y="10"/>
                      <a:pt x="7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2" name="Freeform 22"/>
              <p:cNvSpPr>
                <a:spLocks/>
              </p:cNvSpPr>
              <p:nvPr userDrawn="1"/>
            </p:nvSpPr>
            <p:spPr bwMode="ltGray">
              <a:xfrm>
                <a:off x="2555" y="832"/>
                <a:ext cx="61" cy="42"/>
              </a:xfrm>
              <a:custGeom>
                <a:avLst/>
                <a:gdLst>
                  <a:gd name="T0" fmla="*/ 21 w 61"/>
                  <a:gd name="T1" fmla="*/ 38 h 48"/>
                  <a:gd name="T2" fmla="*/ 15 w 61"/>
                  <a:gd name="T3" fmla="*/ 26 h 48"/>
                  <a:gd name="T4" fmla="*/ 3 w 61"/>
                  <a:gd name="T5" fmla="*/ 22 h 48"/>
                  <a:gd name="T6" fmla="*/ 13 w 61"/>
                  <a:gd name="T7" fmla="*/ 8 h 48"/>
                  <a:gd name="T8" fmla="*/ 25 w 61"/>
                  <a:gd name="T9" fmla="*/ 0 h 48"/>
                  <a:gd name="T10" fmla="*/ 49 w 61"/>
                  <a:gd name="T11" fmla="*/ 10 h 48"/>
                  <a:gd name="T12" fmla="*/ 53 w 61"/>
                  <a:gd name="T13" fmla="*/ 20 h 48"/>
                  <a:gd name="T14" fmla="*/ 61 w 61"/>
                  <a:gd name="T15" fmla="*/ 32 h 48"/>
                  <a:gd name="T16" fmla="*/ 41 w 61"/>
                  <a:gd name="T17" fmla="*/ 38 h 48"/>
                  <a:gd name="T18" fmla="*/ 23 w 61"/>
                  <a:gd name="T19" fmla="*/ 44 h 48"/>
                  <a:gd name="T20" fmla="*/ 21 w 61"/>
                  <a:gd name="T21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48">
                    <a:moveTo>
                      <a:pt x="21" y="38"/>
                    </a:moveTo>
                    <a:cubicBezTo>
                      <a:pt x="19" y="34"/>
                      <a:pt x="19" y="29"/>
                      <a:pt x="15" y="26"/>
                    </a:cubicBezTo>
                    <a:cubicBezTo>
                      <a:pt x="12" y="24"/>
                      <a:pt x="3" y="22"/>
                      <a:pt x="3" y="22"/>
                    </a:cubicBezTo>
                    <a:cubicBezTo>
                      <a:pt x="0" y="12"/>
                      <a:pt x="5" y="12"/>
                      <a:pt x="13" y="8"/>
                    </a:cubicBezTo>
                    <a:cubicBezTo>
                      <a:pt x="17" y="6"/>
                      <a:pt x="25" y="0"/>
                      <a:pt x="25" y="0"/>
                    </a:cubicBezTo>
                    <a:cubicBezTo>
                      <a:pt x="37" y="2"/>
                      <a:pt x="41" y="2"/>
                      <a:pt x="49" y="10"/>
                    </a:cubicBezTo>
                    <a:cubicBezTo>
                      <a:pt x="45" y="21"/>
                      <a:pt x="46" y="12"/>
                      <a:pt x="53" y="20"/>
                    </a:cubicBezTo>
                    <a:cubicBezTo>
                      <a:pt x="56" y="24"/>
                      <a:pt x="61" y="32"/>
                      <a:pt x="61" y="32"/>
                    </a:cubicBezTo>
                    <a:cubicBezTo>
                      <a:pt x="56" y="47"/>
                      <a:pt x="53" y="42"/>
                      <a:pt x="41" y="38"/>
                    </a:cubicBezTo>
                    <a:cubicBezTo>
                      <a:pt x="27" y="47"/>
                      <a:pt x="34" y="48"/>
                      <a:pt x="23" y="44"/>
                    </a:cubicBezTo>
                    <a:cubicBezTo>
                      <a:pt x="22" y="42"/>
                      <a:pt x="21" y="38"/>
                      <a:pt x="21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3" name="Freeform 23"/>
              <p:cNvSpPr>
                <a:spLocks/>
              </p:cNvSpPr>
              <p:nvPr userDrawn="1"/>
            </p:nvSpPr>
            <p:spPr bwMode="ltGray">
              <a:xfrm>
                <a:off x="2572" y="852"/>
                <a:ext cx="286" cy="149"/>
              </a:xfrm>
              <a:custGeom>
                <a:avLst/>
                <a:gdLst>
                  <a:gd name="T0" fmla="*/ 46 w 286"/>
                  <a:gd name="T1" fmla="*/ 28 h 182"/>
                  <a:gd name="T2" fmla="*/ 36 w 286"/>
                  <a:gd name="T3" fmla="*/ 14 h 182"/>
                  <a:gd name="T4" fmla="*/ 26 w 286"/>
                  <a:gd name="T5" fmla="*/ 30 h 182"/>
                  <a:gd name="T6" fmla="*/ 0 w 286"/>
                  <a:gd name="T7" fmla="*/ 24 h 182"/>
                  <a:gd name="T8" fmla="*/ 10 w 286"/>
                  <a:gd name="T9" fmla="*/ 42 h 182"/>
                  <a:gd name="T10" fmla="*/ 16 w 286"/>
                  <a:gd name="T11" fmla="*/ 62 h 182"/>
                  <a:gd name="T12" fmla="*/ 24 w 286"/>
                  <a:gd name="T13" fmla="*/ 48 h 182"/>
                  <a:gd name="T14" fmla="*/ 30 w 286"/>
                  <a:gd name="T15" fmla="*/ 44 h 182"/>
                  <a:gd name="T16" fmla="*/ 48 w 286"/>
                  <a:gd name="T17" fmla="*/ 56 h 182"/>
                  <a:gd name="T18" fmla="*/ 70 w 286"/>
                  <a:gd name="T19" fmla="*/ 62 h 182"/>
                  <a:gd name="T20" fmla="*/ 88 w 286"/>
                  <a:gd name="T21" fmla="*/ 72 h 182"/>
                  <a:gd name="T22" fmla="*/ 106 w 286"/>
                  <a:gd name="T23" fmla="*/ 102 h 182"/>
                  <a:gd name="T24" fmla="*/ 104 w 286"/>
                  <a:gd name="T25" fmla="*/ 122 h 182"/>
                  <a:gd name="T26" fmla="*/ 98 w 286"/>
                  <a:gd name="T27" fmla="*/ 134 h 182"/>
                  <a:gd name="T28" fmla="*/ 122 w 286"/>
                  <a:gd name="T29" fmla="*/ 128 h 182"/>
                  <a:gd name="T30" fmla="*/ 140 w 286"/>
                  <a:gd name="T31" fmla="*/ 140 h 182"/>
                  <a:gd name="T32" fmla="*/ 168 w 286"/>
                  <a:gd name="T33" fmla="*/ 148 h 182"/>
                  <a:gd name="T34" fmla="*/ 174 w 286"/>
                  <a:gd name="T35" fmla="*/ 146 h 182"/>
                  <a:gd name="T36" fmla="*/ 168 w 286"/>
                  <a:gd name="T37" fmla="*/ 134 h 182"/>
                  <a:gd name="T38" fmla="*/ 178 w 286"/>
                  <a:gd name="T39" fmla="*/ 136 h 182"/>
                  <a:gd name="T40" fmla="*/ 186 w 286"/>
                  <a:gd name="T41" fmla="*/ 118 h 182"/>
                  <a:gd name="T42" fmla="*/ 202 w 286"/>
                  <a:gd name="T43" fmla="*/ 122 h 182"/>
                  <a:gd name="T44" fmla="*/ 214 w 286"/>
                  <a:gd name="T45" fmla="*/ 130 h 182"/>
                  <a:gd name="T46" fmla="*/ 244 w 286"/>
                  <a:gd name="T47" fmla="*/ 168 h 182"/>
                  <a:gd name="T48" fmla="*/ 262 w 286"/>
                  <a:gd name="T49" fmla="*/ 178 h 182"/>
                  <a:gd name="T50" fmla="*/ 284 w 286"/>
                  <a:gd name="T51" fmla="*/ 170 h 182"/>
                  <a:gd name="T52" fmla="*/ 268 w 286"/>
                  <a:gd name="T53" fmla="*/ 160 h 182"/>
                  <a:gd name="T54" fmla="*/ 256 w 286"/>
                  <a:gd name="T55" fmla="*/ 138 h 182"/>
                  <a:gd name="T56" fmla="*/ 250 w 286"/>
                  <a:gd name="T57" fmla="*/ 132 h 182"/>
                  <a:gd name="T58" fmla="*/ 248 w 286"/>
                  <a:gd name="T59" fmla="*/ 122 h 182"/>
                  <a:gd name="T60" fmla="*/ 236 w 286"/>
                  <a:gd name="T61" fmla="*/ 116 h 182"/>
                  <a:gd name="T62" fmla="*/ 240 w 286"/>
                  <a:gd name="T63" fmla="*/ 96 h 182"/>
                  <a:gd name="T64" fmla="*/ 220 w 286"/>
                  <a:gd name="T65" fmla="*/ 86 h 182"/>
                  <a:gd name="T66" fmla="*/ 210 w 286"/>
                  <a:gd name="T67" fmla="*/ 70 h 182"/>
                  <a:gd name="T68" fmla="*/ 190 w 286"/>
                  <a:gd name="T69" fmla="*/ 54 h 182"/>
                  <a:gd name="T70" fmla="*/ 168 w 286"/>
                  <a:gd name="T71" fmla="*/ 38 h 182"/>
                  <a:gd name="T72" fmla="*/ 156 w 286"/>
                  <a:gd name="T73" fmla="*/ 34 h 182"/>
                  <a:gd name="T74" fmla="*/ 120 w 286"/>
                  <a:gd name="T75" fmla="*/ 16 h 182"/>
                  <a:gd name="T76" fmla="*/ 102 w 286"/>
                  <a:gd name="T77" fmla="*/ 4 h 182"/>
                  <a:gd name="T78" fmla="*/ 96 w 286"/>
                  <a:gd name="T79" fmla="*/ 0 h 182"/>
                  <a:gd name="T80" fmla="*/ 70 w 286"/>
                  <a:gd name="T81" fmla="*/ 10 h 182"/>
                  <a:gd name="T82" fmla="*/ 56 w 286"/>
                  <a:gd name="T83" fmla="*/ 32 h 182"/>
                  <a:gd name="T84" fmla="*/ 46 w 286"/>
                  <a:gd name="T85" fmla="*/ 28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6" h="182">
                    <a:moveTo>
                      <a:pt x="46" y="28"/>
                    </a:moveTo>
                    <a:cubicBezTo>
                      <a:pt x="41" y="14"/>
                      <a:pt x="46" y="17"/>
                      <a:pt x="36" y="14"/>
                    </a:cubicBezTo>
                    <a:cubicBezTo>
                      <a:pt x="31" y="17"/>
                      <a:pt x="26" y="30"/>
                      <a:pt x="26" y="30"/>
                    </a:cubicBezTo>
                    <a:cubicBezTo>
                      <a:pt x="12" y="25"/>
                      <a:pt x="19" y="21"/>
                      <a:pt x="0" y="24"/>
                    </a:cubicBezTo>
                    <a:cubicBezTo>
                      <a:pt x="2" y="33"/>
                      <a:pt x="2" y="37"/>
                      <a:pt x="10" y="42"/>
                    </a:cubicBezTo>
                    <a:cubicBezTo>
                      <a:pt x="12" y="49"/>
                      <a:pt x="14" y="55"/>
                      <a:pt x="16" y="62"/>
                    </a:cubicBezTo>
                    <a:cubicBezTo>
                      <a:pt x="24" y="59"/>
                      <a:pt x="27" y="57"/>
                      <a:pt x="24" y="48"/>
                    </a:cubicBezTo>
                    <a:cubicBezTo>
                      <a:pt x="26" y="47"/>
                      <a:pt x="28" y="43"/>
                      <a:pt x="30" y="44"/>
                    </a:cubicBezTo>
                    <a:cubicBezTo>
                      <a:pt x="48" y="48"/>
                      <a:pt x="36" y="52"/>
                      <a:pt x="48" y="56"/>
                    </a:cubicBezTo>
                    <a:cubicBezTo>
                      <a:pt x="74" y="65"/>
                      <a:pt x="47" y="56"/>
                      <a:pt x="70" y="62"/>
                    </a:cubicBezTo>
                    <a:cubicBezTo>
                      <a:pt x="77" y="64"/>
                      <a:pt x="88" y="72"/>
                      <a:pt x="88" y="72"/>
                    </a:cubicBezTo>
                    <a:cubicBezTo>
                      <a:pt x="96" y="84"/>
                      <a:pt x="102" y="87"/>
                      <a:pt x="106" y="102"/>
                    </a:cubicBezTo>
                    <a:cubicBezTo>
                      <a:pt x="105" y="109"/>
                      <a:pt x="106" y="115"/>
                      <a:pt x="104" y="122"/>
                    </a:cubicBezTo>
                    <a:cubicBezTo>
                      <a:pt x="103" y="126"/>
                      <a:pt x="94" y="132"/>
                      <a:pt x="98" y="134"/>
                    </a:cubicBezTo>
                    <a:cubicBezTo>
                      <a:pt x="106" y="137"/>
                      <a:pt x="122" y="128"/>
                      <a:pt x="122" y="128"/>
                    </a:cubicBezTo>
                    <a:cubicBezTo>
                      <a:pt x="130" y="131"/>
                      <a:pt x="133" y="135"/>
                      <a:pt x="140" y="140"/>
                    </a:cubicBezTo>
                    <a:cubicBezTo>
                      <a:pt x="148" y="145"/>
                      <a:pt x="159" y="145"/>
                      <a:pt x="168" y="148"/>
                    </a:cubicBezTo>
                    <a:cubicBezTo>
                      <a:pt x="170" y="147"/>
                      <a:pt x="173" y="148"/>
                      <a:pt x="174" y="146"/>
                    </a:cubicBezTo>
                    <a:cubicBezTo>
                      <a:pt x="176" y="142"/>
                      <a:pt x="164" y="136"/>
                      <a:pt x="168" y="134"/>
                    </a:cubicBezTo>
                    <a:cubicBezTo>
                      <a:pt x="171" y="132"/>
                      <a:pt x="175" y="135"/>
                      <a:pt x="178" y="136"/>
                    </a:cubicBezTo>
                    <a:cubicBezTo>
                      <a:pt x="182" y="131"/>
                      <a:pt x="186" y="118"/>
                      <a:pt x="186" y="118"/>
                    </a:cubicBezTo>
                    <a:cubicBezTo>
                      <a:pt x="189" y="119"/>
                      <a:pt x="199" y="120"/>
                      <a:pt x="202" y="122"/>
                    </a:cubicBezTo>
                    <a:cubicBezTo>
                      <a:pt x="206" y="124"/>
                      <a:pt x="214" y="130"/>
                      <a:pt x="214" y="130"/>
                    </a:cubicBezTo>
                    <a:cubicBezTo>
                      <a:pt x="224" y="145"/>
                      <a:pt x="228" y="158"/>
                      <a:pt x="244" y="168"/>
                    </a:cubicBezTo>
                    <a:cubicBezTo>
                      <a:pt x="250" y="172"/>
                      <a:pt x="262" y="178"/>
                      <a:pt x="262" y="178"/>
                    </a:cubicBezTo>
                    <a:cubicBezTo>
                      <a:pt x="265" y="178"/>
                      <a:pt x="286" y="182"/>
                      <a:pt x="284" y="170"/>
                    </a:cubicBezTo>
                    <a:cubicBezTo>
                      <a:pt x="283" y="164"/>
                      <a:pt x="268" y="160"/>
                      <a:pt x="268" y="160"/>
                    </a:cubicBezTo>
                    <a:cubicBezTo>
                      <a:pt x="261" y="150"/>
                      <a:pt x="270" y="143"/>
                      <a:pt x="256" y="138"/>
                    </a:cubicBezTo>
                    <a:cubicBezTo>
                      <a:pt x="254" y="136"/>
                      <a:pt x="251" y="135"/>
                      <a:pt x="250" y="132"/>
                    </a:cubicBezTo>
                    <a:cubicBezTo>
                      <a:pt x="248" y="129"/>
                      <a:pt x="250" y="125"/>
                      <a:pt x="248" y="122"/>
                    </a:cubicBezTo>
                    <a:cubicBezTo>
                      <a:pt x="246" y="118"/>
                      <a:pt x="240" y="118"/>
                      <a:pt x="236" y="116"/>
                    </a:cubicBezTo>
                    <a:cubicBezTo>
                      <a:pt x="230" y="107"/>
                      <a:pt x="227" y="100"/>
                      <a:pt x="240" y="96"/>
                    </a:cubicBezTo>
                    <a:cubicBezTo>
                      <a:pt x="236" y="83"/>
                      <a:pt x="236" y="84"/>
                      <a:pt x="220" y="86"/>
                    </a:cubicBezTo>
                    <a:cubicBezTo>
                      <a:pt x="209" y="82"/>
                      <a:pt x="208" y="82"/>
                      <a:pt x="210" y="70"/>
                    </a:cubicBezTo>
                    <a:cubicBezTo>
                      <a:pt x="207" y="60"/>
                      <a:pt x="199" y="57"/>
                      <a:pt x="190" y="54"/>
                    </a:cubicBezTo>
                    <a:cubicBezTo>
                      <a:pt x="181" y="45"/>
                      <a:pt x="181" y="42"/>
                      <a:pt x="168" y="38"/>
                    </a:cubicBezTo>
                    <a:cubicBezTo>
                      <a:pt x="164" y="37"/>
                      <a:pt x="156" y="34"/>
                      <a:pt x="156" y="34"/>
                    </a:cubicBezTo>
                    <a:cubicBezTo>
                      <a:pt x="146" y="24"/>
                      <a:pt x="134" y="21"/>
                      <a:pt x="120" y="16"/>
                    </a:cubicBezTo>
                    <a:cubicBezTo>
                      <a:pt x="113" y="14"/>
                      <a:pt x="108" y="8"/>
                      <a:pt x="102" y="4"/>
                    </a:cubicBezTo>
                    <a:cubicBezTo>
                      <a:pt x="100" y="3"/>
                      <a:pt x="96" y="0"/>
                      <a:pt x="96" y="0"/>
                    </a:cubicBezTo>
                    <a:cubicBezTo>
                      <a:pt x="83" y="2"/>
                      <a:pt x="79" y="1"/>
                      <a:pt x="70" y="10"/>
                    </a:cubicBezTo>
                    <a:cubicBezTo>
                      <a:pt x="67" y="19"/>
                      <a:pt x="63" y="27"/>
                      <a:pt x="56" y="32"/>
                    </a:cubicBezTo>
                    <a:cubicBezTo>
                      <a:pt x="49" y="30"/>
                      <a:pt x="52" y="31"/>
                      <a:pt x="4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4" name="Freeform 24"/>
              <p:cNvSpPr>
                <a:spLocks/>
              </p:cNvSpPr>
              <p:nvPr userDrawn="1"/>
            </p:nvSpPr>
            <p:spPr bwMode="ltGray">
              <a:xfrm>
                <a:off x="2820" y="866"/>
                <a:ext cx="78" cy="64"/>
              </a:xfrm>
              <a:custGeom>
                <a:avLst/>
                <a:gdLst>
                  <a:gd name="T0" fmla="*/ 1 w 78"/>
                  <a:gd name="T1" fmla="*/ 58 h 78"/>
                  <a:gd name="T2" fmla="*/ 27 w 78"/>
                  <a:gd name="T3" fmla="*/ 60 h 78"/>
                  <a:gd name="T4" fmla="*/ 45 w 78"/>
                  <a:gd name="T5" fmla="*/ 48 h 78"/>
                  <a:gd name="T6" fmla="*/ 57 w 78"/>
                  <a:gd name="T7" fmla="*/ 30 h 78"/>
                  <a:gd name="T8" fmla="*/ 43 w 78"/>
                  <a:gd name="T9" fmla="*/ 14 h 78"/>
                  <a:gd name="T10" fmla="*/ 43 w 78"/>
                  <a:gd name="T11" fmla="*/ 4 h 78"/>
                  <a:gd name="T12" fmla="*/ 71 w 78"/>
                  <a:gd name="T13" fmla="*/ 26 h 78"/>
                  <a:gd name="T14" fmla="*/ 67 w 78"/>
                  <a:gd name="T15" fmla="*/ 54 h 78"/>
                  <a:gd name="T16" fmla="*/ 33 w 78"/>
                  <a:gd name="T17" fmla="*/ 78 h 78"/>
                  <a:gd name="T18" fmla="*/ 9 w 78"/>
                  <a:gd name="T19" fmla="*/ 66 h 78"/>
                  <a:gd name="T20" fmla="*/ 3 w 78"/>
                  <a:gd name="T21" fmla="*/ 62 h 78"/>
                  <a:gd name="T22" fmla="*/ 1 w 78"/>
                  <a:gd name="T23" fmla="*/ 5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78">
                    <a:moveTo>
                      <a:pt x="1" y="58"/>
                    </a:moveTo>
                    <a:cubicBezTo>
                      <a:pt x="6" y="44"/>
                      <a:pt x="18" y="57"/>
                      <a:pt x="27" y="60"/>
                    </a:cubicBezTo>
                    <a:cubicBezTo>
                      <a:pt x="35" y="57"/>
                      <a:pt x="38" y="52"/>
                      <a:pt x="45" y="48"/>
                    </a:cubicBezTo>
                    <a:cubicBezTo>
                      <a:pt x="48" y="40"/>
                      <a:pt x="51" y="36"/>
                      <a:pt x="57" y="30"/>
                    </a:cubicBezTo>
                    <a:cubicBezTo>
                      <a:pt x="55" y="23"/>
                      <a:pt x="43" y="14"/>
                      <a:pt x="43" y="14"/>
                    </a:cubicBezTo>
                    <a:cubicBezTo>
                      <a:pt x="33" y="0"/>
                      <a:pt x="30" y="1"/>
                      <a:pt x="43" y="4"/>
                    </a:cubicBezTo>
                    <a:cubicBezTo>
                      <a:pt x="54" y="11"/>
                      <a:pt x="58" y="22"/>
                      <a:pt x="71" y="26"/>
                    </a:cubicBezTo>
                    <a:cubicBezTo>
                      <a:pt x="78" y="37"/>
                      <a:pt x="78" y="46"/>
                      <a:pt x="67" y="54"/>
                    </a:cubicBezTo>
                    <a:cubicBezTo>
                      <a:pt x="51" y="49"/>
                      <a:pt x="53" y="71"/>
                      <a:pt x="33" y="78"/>
                    </a:cubicBezTo>
                    <a:cubicBezTo>
                      <a:pt x="16" y="72"/>
                      <a:pt x="25" y="76"/>
                      <a:pt x="9" y="66"/>
                    </a:cubicBezTo>
                    <a:cubicBezTo>
                      <a:pt x="7" y="65"/>
                      <a:pt x="3" y="62"/>
                      <a:pt x="3" y="62"/>
                    </a:cubicBezTo>
                    <a:cubicBezTo>
                      <a:pt x="0" y="54"/>
                      <a:pt x="13" y="42"/>
                      <a:pt x="1" y="5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5" name="Freeform 25"/>
              <p:cNvSpPr>
                <a:spLocks/>
              </p:cNvSpPr>
              <p:nvPr userDrawn="1"/>
            </p:nvSpPr>
            <p:spPr bwMode="ltGray">
              <a:xfrm>
                <a:off x="2984" y="732"/>
                <a:ext cx="19" cy="14"/>
              </a:xfrm>
              <a:custGeom>
                <a:avLst/>
                <a:gdLst>
                  <a:gd name="T0" fmla="*/ 3 w 17"/>
                  <a:gd name="T1" fmla="*/ 4 h 18"/>
                  <a:gd name="T2" fmla="*/ 3 w 17"/>
                  <a:gd name="T3" fmla="*/ 14 h 18"/>
                  <a:gd name="T4" fmla="*/ 3 w 17"/>
                  <a:gd name="T5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8">
                    <a:moveTo>
                      <a:pt x="3" y="4"/>
                    </a:moveTo>
                    <a:cubicBezTo>
                      <a:pt x="17" y="7"/>
                      <a:pt x="16" y="18"/>
                      <a:pt x="3" y="14"/>
                    </a:cubicBezTo>
                    <a:cubicBezTo>
                      <a:pt x="0" y="6"/>
                      <a:pt x="7" y="0"/>
                      <a:pt x="3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6" name="Freeform 26"/>
              <p:cNvSpPr>
                <a:spLocks/>
              </p:cNvSpPr>
              <p:nvPr userDrawn="1"/>
            </p:nvSpPr>
            <p:spPr bwMode="ltGray">
              <a:xfrm>
                <a:off x="3083" y="830"/>
                <a:ext cx="26" cy="19"/>
              </a:xfrm>
              <a:custGeom>
                <a:avLst/>
                <a:gdLst>
                  <a:gd name="T0" fmla="*/ 8 w 26"/>
                  <a:gd name="T1" fmla="*/ 14 h 22"/>
                  <a:gd name="T2" fmla="*/ 14 w 26"/>
                  <a:gd name="T3" fmla="*/ 0 h 22"/>
                  <a:gd name="T4" fmla="*/ 14 w 26"/>
                  <a:gd name="T5" fmla="*/ 22 h 22"/>
                  <a:gd name="T6" fmla="*/ 8 w 26"/>
                  <a:gd name="T7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8" y="14"/>
                    </a:moveTo>
                    <a:cubicBezTo>
                      <a:pt x="5" y="6"/>
                      <a:pt x="5" y="3"/>
                      <a:pt x="14" y="0"/>
                    </a:cubicBezTo>
                    <a:cubicBezTo>
                      <a:pt x="26" y="4"/>
                      <a:pt x="23" y="16"/>
                      <a:pt x="14" y="22"/>
                    </a:cubicBezTo>
                    <a:cubicBezTo>
                      <a:pt x="0" y="17"/>
                      <a:pt x="13" y="3"/>
                      <a:pt x="8" y="1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7" name="Freeform 27"/>
              <p:cNvSpPr>
                <a:spLocks/>
              </p:cNvSpPr>
              <p:nvPr userDrawn="1"/>
            </p:nvSpPr>
            <p:spPr bwMode="ltGray">
              <a:xfrm>
                <a:off x="2766" y="610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7 w 20"/>
                  <a:gd name="T3" fmla="*/ 2 h 15"/>
                  <a:gd name="T4" fmla="*/ 9 w 20"/>
                  <a:gd name="T5" fmla="*/ 12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1"/>
                      <a:pt x="6" y="0"/>
                      <a:pt x="17" y="2"/>
                    </a:cubicBezTo>
                    <a:cubicBezTo>
                      <a:pt x="20" y="10"/>
                      <a:pt x="18" y="15"/>
                      <a:pt x="9" y="12"/>
                    </a:cubicBezTo>
                    <a:cubicBezTo>
                      <a:pt x="4" y="4"/>
                      <a:pt x="4" y="4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8" name="Freeform 28"/>
              <p:cNvSpPr>
                <a:spLocks/>
              </p:cNvSpPr>
              <p:nvPr userDrawn="1"/>
            </p:nvSpPr>
            <p:spPr bwMode="ltGray">
              <a:xfrm>
                <a:off x="2600" y="712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5 w 20"/>
                  <a:gd name="T3" fmla="*/ 2 h 15"/>
                  <a:gd name="T4" fmla="*/ 15 w 20"/>
                  <a:gd name="T5" fmla="*/ 14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2"/>
                      <a:pt x="3" y="0"/>
                      <a:pt x="15" y="2"/>
                    </a:cubicBezTo>
                    <a:cubicBezTo>
                      <a:pt x="16" y="4"/>
                      <a:pt x="20" y="12"/>
                      <a:pt x="15" y="14"/>
                    </a:cubicBezTo>
                    <a:cubicBezTo>
                      <a:pt x="12" y="15"/>
                      <a:pt x="7" y="12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9" name="Freeform 29"/>
              <p:cNvSpPr>
                <a:spLocks/>
              </p:cNvSpPr>
              <p:nvPr userDrawn="1"/>
            </p:nvSpPr>
            <p:spPr bwMode="ltGray">
              <a:xfrm>
                <a:off x="2417" y="680"/>
                <a:ext cx="80" cy="66"/>
              </a:xfrm>
              <a:custGeom>
                <a:avLst/>
                <a:gdLst>
                  <a:gd name="T0" fmla="*/ 0 w 80"/>
                  <a:gd name="T1" fmla="*/ 50 h 80"/>
                  <a:gd name="T2" fmla="*/ 14 w 80"/>
                  <a:gd name="T3" fmla="*/ 24 h 80"/>
                  <a:gd name="T4" fmla="*/ 26 w 80"/>
                  <a:gd name="T5" fmla="*/ 20 h 80"/>
                  <a:gd name="T6" fmla="*/ 48 w 80"/>
                  <a:gd name="T7" fmla="*/ 18 h 80"/>
                  <a:gd name="T8" fmla="*/ 58 w 80"/>
                  <a:gd name="T9" fmla="*/ 0 h 80"/>
                  <a:gd name="T10" fmla="*/ 80 w 80"/>
                  <a:gd name="T11" fmla="*/ 40 h 80"/>
                  <a:gd name="T12" fmla="*/ 70 w 80"/>
                  <a:gd name="T13" fmla="*/ 56 h 80"/>
                  <a:gd name="T14" fmla="*/ 54 w 80"/>
                  <a:gd name="T15" fmla="*/ 62 h 80"/>
                  <a:gd name="T16" fmla="*/ 48 w 80"/>
                  <a:gd name="T17" fmla="*/ 80 h 80"/>
                  <a:gd name="T18" fmla="*/ 32 w 80"/>
                  <a:gd name="T19" fmla="*/ 68 h 80"/>
                  <a:gd name="T20" fmla="*/ 38 w 80"/>
                  <a:gd name="T21" fmla="*/ 52 h 80"/>
                  <a:gd name="T22" fmla="*/ 30 w 80"/>
                  <a:gd name="T23" fmla="*/ 28 h 80"/>
                  <a:gd name="T24" fmla="*/ 20 w 80"/>
                  <a:gd name="T25" fmla="*/ 48 h 80"/>
                  <a:gd name="T26" fmla="*/ 8 w 80"/>
                  <a:gd name="T27" fmla="*/ 56 h 80"/>
                  <a:gd name="T28" fmla="*/ 0 w 80"/>
                  <a:gd name="T29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80">
                    <a:moveTo>
                      <a:pt x="0" y="50"/>
                    </a:moveTo>
                    <a:cubicBezTo>
                      <a:pt x="1" y="47"/>
                      <a:pt x="12" y="25"/>
                      <a:pt x="14" y="24"/>
                    </a:cubicBezTo>
                    <a:cubicBezTo>
                      <a:pt x="17" y="22"/>
                      <a:pt x="26" y="20"/>
                      <a:pt x="26" y="20"/>
                    </a:cubicBezTo>
                    <a:cubicBezTo>
                      <a:pt x="34" y="23"/>
                      <a:pt x="40" y="21"/>
                      <a:pt x="48" y="18"/>
                    </a:cubicBezTo>
                    <a:cubicBezTo>
                      <a:pt x="52" y="12"/>
                      <a:pt x="54" y="6"/>
                      <a:pt x="58" y="0"/>
                    </a:cubicBezTo>
                    <a:cubicBezTo>
                      <a:pt x="70" y="4"/>
                      <a:pt x="76" y="28"/>
                      <a:pt x="80" y="40"/>
                    </a:cubicBezTo>
                    <a:cubicBezTo>
                      <a:pt x="75" y="54"/>
                      <a:pt x="80" y="50"/>
                      <a:pt x="70" y="56"/>
                    </a:cubicBezTo>
                    <a:cubicBezTo>
                      <a:pt x="61" y="53"/>
                      <a:pt x="59" y="54"/>
                      <a:pt x="54" y="62"/>
                    </a:cubicBezTo>
                    <a:cubicBezTo>
                      <a:pt x="57" y="71"/>
                      <a:pt x="56" y="75"/>
                      <a:pt x="48" y="80"/>
                    </a:cubicBezTo>
                    <a:cubicBezTo>
                      <a:pt x="40" y="77"/>
                      <a:pt x="39" y="72"/>
                      <a:pt x="32" y="68"/>
                    </a:cubicBezTo>
                    <a:cubicBezTo>
                      <a:pt x="26" y="59"/>
                      <a:pt x="30" y="57"/>
                      <a:pt x="38" y="52"/>
                    </a:cubicBezTo>
                    <a:cubicBezTo>
                      <a:pt x="41" y="42"/>
                      <a:pt x="39" y="34"/>
                      <a:pt x="30" y="28"/>
                    </a:cubicBezTo>
                    <a:cubicBezTo>
                      <a:pt x="20" y="31"/>
                      <a:pt x="30" y="40"/>
                      <a:pt x="20" y="48"/>
                    </a:cubicBezTo>
                    <a:cubicBezTo>
                      <a:pt x="16" y="51"/>
                      <a:pt x="8" y="56"/>
                      <a:pt x="8" y="56"/>
                    </a:cubicBezTo>
                    <a:cubicBezTo>
                      <a:pt x="2" y="50"/>
                      <a:pt x="5" y="50"/>
                      <a:pt x="0" y="5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0" name="Freeform 30"/>
              <p:cNvSpPr>
                <a:spLocks/>
              </p:cNvSpPr>
              <p:nvPr userDrawn="1"/>
            </p:nvSpPr>
            <p:spPr bwMode="ltGray">
              <a:xfrm>
                <a:off x="2391" y="541"/>
                <a:ext cx="94" cy="142"/>
              </a:xfrm>
              <a:custGeom>
                <a:avLst/>
                <a:gdLst>
                  <a:gd name="T0" fmla="*/ 14 w 94"/>
                  <a:gd name="T1" fmla="*/ 96 h 174"/>
                  <a:gd name="T2" fmla="*/ 26 w 94"/>
                  <a:gd name="T3" fmla="*/ 128 h 174"/>
                  <a:gd name="T4" fmla="*/ 32 w 94"/>
                  <a:gd name="T5" fmla="*/ 108 h 174"/>
                  <a:gd name="T6" fmla="*/ 52 w 94"/>
                  <a:gd name="T7" fmla="*/ 100 h 174"/>
                  <a:gd name="T8" fmla="*/ 46 w 94"/>
                  <a:gd name="T9" fmla="*/ 124 h 174"/>
                  <a:gd name="T10" fmla="*/ 66 w 94"/>
                  <a:gd name="T11" fmla="*/ 126 h 174"/>
                  <a:gd name="T12" fmla="*/ 76 w 94"/>
                  <a:gd name="T13" fmla="*/ 142 h 174"/>
                  <a:gd name="T14" fmla="*/ 58 w 94"/>
                  <a:gd name="T15" fmla="*/ 148 h 174"/>
                  <a:gd name="T16" fmla="*/ 74 w 94"/>
                  <a:gd name="T17" fmla="*/ 174 h 174"/>
                  <a:gd name="T18" fmla="*/ 84 w 94"/>
                  <a:gd name="T19" fmla="*/ 154 h 174"/>
                  <a:gd name="T20" fmla="*/ 82 w 94"/>
                  <a:gd name="T21" fmla="*/ 112 h 174"/>
                  <a:gd name="T22" fmla="*/ 60 w 94"/>
                  <a:gd name="T23" fmla="*/ 106 h 174"/>
                  <a:gd name="T24" fmla="*/ 50 w 94"/>
                  <a:gd name="T25" fmla="*/ 82 h 174"/>
                  <a:gd name="T26" fmla="*/ 34 w 94"/>
                  <a:gd name="T27" fmla="*/ 82 h 174"/>
                  <a:gd name="T28" fmla="*/ 30 w 94"/>
                  <a:gd name="T29" fmla="*/ 70 h 174"/>
                  <a:gd name="T30" fmla="*/ 42 w 94"/>
                  <a:gd name="T31" fmla="*/ 42 h 174"/>
                  <a:gd name="T32" fmla="*/ 30 w 94"/>
                  <a:gd name="T33" fmla="*/ 0 h 174"/>
                  <a:gd name="T34" fmla="*/ 18 w 94"/>
                  <a:gd name="T35" fmla="*/ 22 h 174"/>
                  <a:gd name="T36" fmla="*/ 4 w 94"/>
                  <a:gd name="T37" fmla="*/ 46 h 174"/>
                  <a:gd name="T38" fmla="*/ 14 w 94"/>
                  <a:gd name="T39" fmla="*/ 76 h 174"/>
                  <a:gd name="T40" fmla="*/ 14 w 94"/>
                  <a:gd name="T41" fmla="*/ 96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4" h="174">
                    <a:moveTo>
                      <a:pt x="14" y="96"/>
                    </a:moveTo>
                    <a:cubicBezTo>
                      <a:pt x="11" y="109"/>
                      <a:pt x="15" y="120"/>
                      <a:pt x="26" y="128"/>
                    </a:cubicBezTo>
                    <a:cubicBezTo>
                      <a:pt x="34" y="120"/>
                      <a:pt x="35" y="119"/>
                      <a:pt x="32" y="108"/>
                    </a:cubicBezTo>
                    <a:cubicBezTo>
                      <a:pt x="35" y="92"/>
                      <a:pt x="39" y="92"/>
                      <a:pt x="52" y="100"/>
                    </a:cubicBezTo>
                    <a:cubicBezTo>
                      <a:pt x="59" y="110"/>
                      <a:pt x="49" y="114"/>
                      <a:pt x="46" y="124"/>
                    </a:cubicBezTo>
                    <a:cubicBezTo>
                      <a:pt x="50" y="137"/>
                      <a:pt x="57" y="129"/>
                      <a:pt x="66" y="126"/>
                    </a:cubicBezTo>
                    <a:cubicBezTo>
                      <a:pt x="77" y="129"/>
                      <a:pt x="79" y="131"/>
                      <a:pt x="76" y="142"/>
                    </a:cubicBezTo>
                    <a:cubicBezTo>
                      <a:pt x="67" y="139"/>
                      <a:pt x="65" y="141"/>
                      <a:pt x="58" y="148"/>
                    </a:cubicBezTo>
                    <a:cubicBezTo>
                      <a:pt x="60" y="160"/>
                      <a:pt x="62" y="170"/>
                      <a:pt x="74" y="174"/>
                    </a:cubicBezTo>
                    <a:cubicBezTo>
                      <a:pt x="77" y="165"/>
                      <a:pt x="74" y="157"/>
                      <a:pt x="84" y="154"/>
                    </a:cubicBezTo>
                    <a:cubicBezTo>
                      <a:pt x="91" y="143"/>
                      <a:pt x="94" y="122"/>
                      <a:pt x="82" y="112"/>
                    </a:cubicBezTo>
                    <a:cubicBezTo>
                      <a:pt x="77" y="108"/>
                      <a:pt x="66" y="108"/>
                      <a:pt x="60" y="106"/>
                    </a:cubicBezTo>
                    <a:cubicBezTo>
                      <a:pt x="65" y="92"/>
                      <a:pt x="66" y="87"/>
                      <a:pt x="50" y="82"/>
                    </a:cubicBezTo>
                    <a:cubicBezTo>
                      <a:pt x="48" y="82"/>
                      <a:pt x="37" y="86"/>
                      <a:pt x="34" y="82"/>
                    </a:cubicBezTo>
                    <a:cubicBezTo>
                      <a:pt x="32" y="79"/>
                      <a:pt x="30" y="70"/>
                      <a:pt x="30" y="70"/>
                    </a:cubicBezTo>
                    <a:cubicBezTo>
                      <a:pt x="32" y="54"/>
                      <a:pt x="32" y="52"/>
                      <a:pt x="42" y="42"/>
                    </a:cubicBezTo>
                    <a:cubicBezTo>
                      <a:pt x="41" y="30"/>
                      <a:pt x="45" y="5"/>
                      <a:pt x="30" y="0"/>
                    </a:cubicBezTo>
                    <a:cubicBezTo>
                      <a:pt x="14" y="4"/>
                      <a:pt x="16" y="4"/>
                      <a:pt x="18" y="22"/>
                    </a:cubicBezTo>
                    <a:cubicBezTo>
                      <a:pt x="16" y="39"/>
                      <a:pt x="15" y="35"/>
                      <a:pt x="4" y="46"/>
                    </a:cubicBezTo>
                    <a:cubicBezTo>
                      <a:pt x="0" y="59"/>
                      <a:pt x="5" y="67"/>
                      <a:pt x="14" y="76"/>
                    </a:cubicBezTo>
                    <a:cubicBezTo>
                      <a:pt x="15" y="80"/>
                      <a:pt x="17" y="93"/>
                      <a:pt x="14" y="9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1" name="Freeform 31"/>
              <p:cNvSpPr>
                <a:spLocks/>
              </p:cNvSpPr>
              <p:nvPr userDrawn="1"/>
            </p:nvSpPr>
            <p:spPr bwMode="ltGray">
              <a:xfrm>
                <a:off x="2415" y="644"/>
                <a:ext cx="32" cy="41"/>
              </a:xfrm>
              <a:custGeom>
                <a:avLst/>
                <a:gdLst>
                  <a:gd name="T0" fmla="*/ 6 w 32"/>
                  <a:gd name="T1" fmla="*/ 24 h 50"/>
                  <a:gd name="T2" fmla="*/ 12 w 32"/>
                  <a:gd name="T3" fmla="*/ 0 h 50"/>
                  <a:gd name="T4" fmla="*/ 20 w 32"/>
                  <a:gd name="T5" fmla="*/ 16 h 50"/>
                  <a:gd name="T6" fmla="*/ 22 w 32"/>
                  <a:gd name="T7" fmla="*/ 24 h 50"/>
                  <a:gd name="T8" fmla="*/ 28 w 32"/>
                  <a:gd name="T9" fmla="*/ 26 h 50"/>
                  <a:gd name="T10" fmla="*/ 32 w 32"/>
                  <a:gd name="T11" fmla="*/ 38 h 50"/>
                  <a:gd name="T12" fmla="*/ 18 w 32"/>
                  <a:gd name="T13" fmla="*/ 50 h 50"/>
                  <a:gd name="T14" fmla="*/ 6 w 32"/>
                  <a:gd name="T15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50">
                    <a:moveTo>
                      <a:pt x="6" y="24"/>
                    </a:moveTo>
                    <a:cubicBezTo>
                      <a:pt x="0" y="15"/>
                      <a:pt x="3" y="6"/>
                      <a:pt x="12" y="0"/>
                    </a:cubicBezTo>
                    <a:cubicBezTo>
                      <a:pt x="23" y="3"/>
                      <a:pt x="23" y="5"/>
                      <a:pt x="20" y="16"/>
                    </a:cubicBezTo>
                    <a:cubicBezTo>
                      <a:pt x="21" y="19"/>
                      <a:pt x="20" y="22"/>
                      <a:pt x="22" y="24"/>
                    </a:cubicBezTo>
                    <a:cubicBezTo>
                      <a:pt x="23" y="26"/>
                      <a:pt x="27" y="24"/>
                      <a:pt x="28" y="26"/>
                    </a:cubicBezTo>
                    <a:cubicBezTo>
                      <a:pt x="30" y="29"/>
                      <a:pt x="32" y="38"/>
                      <a:pt x="32" y="38"/>
                    </a:cubicBezTo>
                    <a:cubicBezTo>
                      <a:pt x="29" y="46"/>
                      <a:pt x="26" y="47"/>
                      <a:pt x="18" y="50"/>
                    </a:cubicBezTo>
                    <a:cubicBezTo>
                      <a:pt x="12" y="41"/>
                      <a:pt x="18" y="24"/>
                      <a:pt x="6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2" name="Freeform 32"/>
              <p:cNvSpPr>
                <a:spLocks/>
              </p:cNvSpPr>
              <p:nvPr userDrawn="1"/>
            </p:nvSpPr>
            <p:spPr bwMode="ltGray">
              <a:xfrm>
                <a:off x="2349" y="654"/>
                <a:ext cx="45" cy="41"/>
              </a:xfrm>
              <a:custGeom>
                <a:avLst/>
                <a:gdLst>
                  <a:gd name="T0" fmla="*/ 0 w 43"/>
                  <a:gd name="T1" fmla="*/ 44 h 50"/>
                  <a:gd name="T2" fmla="*/ 22 w 43"/>
                  <a:gd name="T3" fmla="*/ 20 h 50"/>
                  <a:gd name="T4" fmla="*/ 36 w 43"/>
                  <a:gd name="T5" fmla="*/ 0 h 50"/>
                  <a:gd name="T6" fmla="*/ 24 w 43"/>
                  <a:gd name="T7" fmla="*/ 28 h 50"/>
                  <a:gd name="T8" fmla="*/ 2 w 43"/>
                  <a:gd name="T9" fmla="*/ 50 h 50"/>
                  <a:gd name="T10" fmla="*/ 0 w 43"/>
                  <a:gd name="T11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0">
                    <a:moveTo>
                      <a:pt x="0" y="44"/>
                    </a:moveTo>
                    <a:cubicBezTo>
                      <a:pt x="6" y="38"/>
                      <a:pt x="18" y="29"/>
                      <a:pt x="22" y="20"/>
                    </a:cubicBezTo>
                    <a:cubicBezTo>
                      <a:pt x="27" y="10"/>
                      <a:pt x="25" y="4"/>
                      <a:pt x="36" y="0"/>
                    </a:cubicBezTo>
                    <a:cubicBezTo>
                      <a:pt x="43" y="11"/>
                      <a:pt x="36" y="24"/>
                      <a:pt x="24" y="28"/>
                    </a:cubicBezTo>
                    <a:cubicBezTo>
                      <a:pt x="21" y="38"/>
                      <a:pt x="12" y="47"/>
                      <a:pt x="2" y="50"/>
                    </a:cubicBezTo>
                    <a:cubicBezTo>
                      <a:pt x="1" y="48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3" name="Freeform 33"/>
              <p:cNvSpPr>
                <a:spLocks/>
              </p:cNvSpPr>
              <p:nvPr userDrawn="1"/>
            </p:nvSpPr>
            <p:spPr bwMode="ltGray">
              <a:xfrm>
                <a:off x="4808" y="597"/>
                <a:ext cx="701" cy="438"/>
              </a:xfrm>
              <a:custGeom>
                <a:avLst/>
                <a:gdLst>
                  <a:gd name="T0" fmla="*/ 21 w 471"/>
                  <a:gd name="T1" fmla="*/ 280 h 281"/>
                  <a:gd name="T2" fmla="*/ 24 w 471"/>
                  <a:gd name="T3" fmla="*/ 250 h 281"/>
                  <a:gd name="T4" fmla="*/ 22 w 471"/>
                  <a:gd name="T5" fmla="*/ 245 h 281"/>
                  <a:gd name="T6" fmla="*/ 16 w 471"/>
                  <a:gd name="T7" fmla="*/ 218 h 281"/>
                  <a:gd name="T8" fmla="*/ 4 w 471"/>
                  <a:gd name="T9" fmla="*/ 215 h 281"/>
                  <a:gd name="T10" fmla="*/ 0 w 471"/>
                  <a:gd name="T11" fmla="*/ 191 h 281"/>
                  <a:gd name="T12" fmla="*/ 12 w 471"/>
                  <a:gd name="T13" fmla="*/ 180 h 281"/>
                  <a:gd name="T14" fmla="*/ 6 w 471"/>
                  <a:gd name="T15" fmla="*/ 165 h 281"/>
                  <a:gd name="T16" fmla="*/ 2 w 471"/>
                  <a:gd name="T17" fmla="*/ 160 h 281"/>
                  <a:gd name="T18" fmla="*/ 28 w 471"/>
                  <a:gd name="T19" fmla="*/ 120 h 281"/>
                  <a:gd name="T20" fmla="*/ 44 w 471"/>
                  <a:gd name="T21" fmla="*/ 96 h 281"/>
                  <a:gd name="T22" fmla="*/ 42 w 471"/>
                  <a:gd name="T23" fmla="*/ 70 h 281"/>
                  <a:gd name="T24" fmla="*/ 24 w 471"/>
                  <a:gd name="T25" fmla="*/ 43 h 281"/>
                  <a:gd name="T26" fmla="*/ 20 w 471"/>
                  <a:gd name="T27" fmla="*/ 32 h 281"/>
                  <a:gd name="T28" fmla="*/ 26 w 471"/>
                  <a:gd name="T29" fmla="*/ 36 h 281"/>
                  <a:gd name="T30" fmla="*/ 48 w 471"/>
                  <a:gd name="T31" fmla="*/ 35 h 281"/>
                  <a:gd name="T32" fmla="*/ 64 w 471"/>
                  <a:gd name="T33" fmla="*/ 11 h 281"/>
                  <a:gd name="T34" fmla="*/ 82 w 471"/>
                  <a:gd name="T35" fmla="*/ 0 h 281"/>
                  <a:gd name="T36" fmla="*/ 88 w 471"/>
                  <a:gd name="T37" fmla="*/ 2 h 281"/>
                  <a:gd name="T38" fmla="*/ 92 w 471"/>
                  <a:gd name="T39" fmla="*/ 9 h 281"/>
                  <a:gd name="T40" fmla="*/ 98 w 471"/>
                  <a:gd name="T41" fmla="*/ 5 h 281"/>
                  <a:gd name="T42" fmla="*/ 110 w 471"/>
                  <a:gd name="T43" fmla="*/ 8 h 281"/>
                  <a:gd name="T44" fmla="*/ 116 w 471"/>
                  <a:gd name="T45" fmla="*/ 9 h 281"/>
                  <a:gd name="T46" fmla="*/ 141 w 471"/>
                  <a:gd name="T47" fmla="*/ 14 h 281"/>
                  <a:gd name="T48" fmla="*/ 155 w 471"/>
                  <a:gd name="T49" fmla="*/ 24 h 281"/>
                  <a:gd name="T50" fmla="*/ 167 w 471"/>
                  <a:gd name="T51" fmla="*/ 17 h 281"/>
                  <a:gd name="T52" fmla="*/ 173 w 471"/>
                  <a:gd name="T53" fmla="*/ 14 h 281"/>
                  <a:gd name="T54" fmla="*/ 195 w 471"/>
                  <a:gd name="T55" fmla="*/ 14 h 281"/>
                  <a:gd name="T56" fmla="*/ 211 w 471"/>
                  <a:gd name="T57" fmla="*/ 32 h 281"/>
                  <a:gd name="T58" fmla="*/ 231 w 471"/>
                  <a:gd name="T59" fmla="*/ 59 h 281"/>
                  <a:gd name="T60" fmla="*/ 245 w 471"/>
                  <a:gd name="T61" fmla="*/ 70 h 281"/>
                  <a:gd name="T62" fmla="*/ 257 w 471"/>
                  <a:gd name="T63" fmla="*/ 68 h 281"/>
                  <a:gd name="T64" fmla="*/ 270 w 471"/>
                  <a:gd name="T65" fmla="*/ 65 h 281"/>
                  <a:gd name="T66" fmla="*/ 290 w 471"/>
                  <a:gd name="T67" fmla="*/ 71 h 281"/>
                  <a:gd name="T68" fmla="*/ 300 w 471"/>
                  <a:gd name="T69" fmla="*/ 81 h 281"/>
                  <a:gd name="T70" fmla="*/ 308 w 471"/>
                  <a:gd name="T71" fmla="*/ 90 h 281"/>
                  <a:gd name="T72" fmla="*/ 318 w 471"/>
                  <a:gd name="T73" fmla="*/ 111 h 281"/>
                  <a:gd name="T74" fmla="*/ 322 w 471"/>
                  <a:gd name="T75" fmla="*/ 120 h 281"/>
                  <a:gd name="T76" fmla="*/ 324 w 471"/>
                  <a:gd name="T77" fmla="*/ 125 h 281"/>
                  <a:gd name="T78" fmla="*/ 310 w 471"/>
                  <a:gd name="T79" fmla="*/ 142 h 281"/>
                  <a:gd name="T80" fmla="*/ 322 w 471"/>
                  <a:gd name="T81" fmla="*/ 141 h 281"/>
                  <a:gd name="T82" fmla="*/ 342 w 471"/>
                  <a:gd name="T83" fmla="*/ 155 h 281"/>
                  <a:gd name="T84" fmla="*/ 364 w 471"/>
                  <a:gd name="T85" fmla="*/ 157 h 281"/>
                  <a:gd name="T86" fmla="*/ 380 w 471"/>
                  <a:gd name="T87" fmla="*/ 168 h 281"/>
                  <a:gd name="T88" fmla="*/ 382 w 471"/>
                  <a:gd name="T89" fmla="*/ 172 h 281"/>
                  <a:gd name="T90" fmla="*/ 382 w 471"/>
                  <a:gd name="T91" fmla="*/ 176 h 281"/>
                  <a:gd name="T92" fmla="*/ 394 w 471"/>
                  <a:gd name="T93" fmla="*/ 172 h 281"/>
                  <a:gd name="T94" fmla="*/ 400 w 471"/>
                  <a:gd name="T95" fmla="*/ 171 h 281"/>
                  <a:gd name="T96" fmla="*/ 439 w 471"/>
                  <a:gd name="T97" fmla="*/ 185 h 281"/>
                  <a:gd name="T98" fmla="*/ 447 w 471"/>
                  <a:gd name="T99" fmla="*/ 199 h 281"/>
                  <a:gd name="T100" fmla="*/ 465 w 471"/>
                  <a:gd name="T101" fmla="*/ 201 h 281"/>
                  <a:gd name="T102" fmla="*/ 471 w 471"/>
                  <a:gd name="T103" fmla="*/ 215 h 281"/>
                  <a:gd name="T104" fmla="*/ 451 w 471"/>
                  <a:gd name="T105" fmla="*/ 258 h 281"/>
                  <a:gd name="T106" fmla="*/ 435 w 471"/>
                  <a:gd name="T107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1" h="281">
                    <a:moveTo>
                      <a:pt x="21" y="280"/>
                    </a:moveTo>
                    <a:cubicBezTo>
                      <a:pt x="32" y="281"/>
                      <a:pt x="25" y="253"/>
                      <a:pt x="24" y="250"/>
                    </a:cubicBezTo>
                    <a:cubicBezTo>
                      <a:pt x="23" y="248"/>
                      <a:pt x="22" y="245"/>
                      <a:pt x="22" y="245"/>
                    </a:cubicBezTo>
                    <a:cubicBezTo>
                      <a:pt x="21" y="243"/>
                      <a:pt x="20" y="221"/>
                      <a:pt x="16" y="218"/>
                    </a:cubicBezTo>
                    <a:cubicBezTo>
                      <a:pt x="13" y="216"/>
                      <a:pt x="4" y="215"/>
                      <a:pt x="4" y="215"/>
                    </a:cubicBezTo>
                    <a:cubicBezTo>
                      <a:pt x="0" y="207"/>
                      <a:pt x="3" y="200"/>
                      <a:pt x="0" y="191"/>
                    </a:cubicBezTo>
                    <a:cubicBezTo>
                      <a:pt x="2" y="185"/>
                      <a:pt x="7" y="186"/>
                      <a:pt x="12" y="180"/>
                    </a:cubicBezTo>
                    <a:cubicBezTo>
                      <a:pt x="14" y="172"/>
                      <a:pt x="14" y="169"/>
                      <a:pt x="6" y="165"/>
                    </a:cubicBezTo>
                    <a:cubicBezTo>
                      <a:pt x="4" y="163"/>
                      <a:pt x="2" y="162"/>
                      <a:pt x="2" y="160"/>
                    </a:cubicBezTo>
                    <a:cubicBezTo>
                      <a:pt x="2" y="150"/>
                      <a:pt x="16" y="123"/>
                      <a:pt x="28" y="120"/>
                    </a:cubicBezTo>
                    <a:cubicBezTo>
                      <a:pt x="32" y="111"/>
                      <a:pt x="40" y="105"/>
                      <a:pt x="44" y="96"/>
                    </a:cubicBezTo>
                    <a:cubicBezTo>
                      <a:pt x="39" y="83"/>
                      <a:pt x="38" y="85"/>
                      <a:pt x="42" y="70"/>
                    </a:cubicBezTo>
                    <a:cubicBezTo>
                      <a:pt x="38" y="60"/>
                      <a:pt x="34" y="48"/>
                      <a:pt x="24" y="43"/>
                    </a:cubicBezTo>
                    <a:cubicBezTo>
                      <a:pt x="18" y="36"/>
                      <a:pt x="10" y="37"/>
                      <a:pt x="20" y="32"/>
                    </a:cubicBezTo>
                    <a:cubicBezTo>
                      <a:pt x="27" y="34"/>
                      <a:pt x="26" y="32"/>
                      <a:pt x="26" y="36"/>
                    </a:cubicBezTo>
                    <a:cubicBezTo>
                      <a:pt x="34" y="41"/>
                      <a:pt x="39" y="39"/>
                      <a:pt x="48" y="35"/>
                    </a:cubicBezTo>
                    <a:cubicBezTo>
                      <a:pt x="45" y="22"/>
                      <a:pt x="48" y="14"/>
                      <a:pt x="64" y="11"/>
                    </a:cubicBezTo>
                    <a:cubicBezTo>
                      <a:pt x="71" y="8"/>
                      <a:pt x="75" y="3"/>
                      <a:pt x="82" y="0"/>
                    </a:cubicBezTo>
                    <a:cubicBezTo>
                      <a:pt x="84" y="1"/>
                      <a:pt x="88" y="0"/>
                      <a:pt x="88" y="2"/>
                    </a:cubicBezTo>
                    <a:cubicBezTo>
                      <a:pt x="90" y="12"/>
                      <a:pt x="75" y="13"/>
                      <a:pt x="92" y="9"/>
                    </a:cubicBezTo>
                    <a:cubicBezTo>
                      <a:pt x="94" y="8"/>
                      <a:pt x="96" y="5"/>
                      <a:pt x="98" y="5"/>
                    </a:cubicBezTo>
                    <a:cubicBezTo>
                      <a:pt x="102" y="4"/>
                      <a:pt x="106" y="7"/>
                      <a:pt x="110" y="8"/>
                    </a:cubicBezTo>
                    <a:cubicBezTo>
                      <a:pt x="112" y="8"/>
                      <a:pt x="116" y="9"/>
                      <a:pt x="116" y="9"/>
                    </a:cubicBezTo>
                    <a:cubicBezTo>
                      <a:pt x="122" y="16"/>
                      <a:pt x="129" y="13"/>
                      <a:pt x="141" y="14"/>
                    </a:cubicBezTo>
                    <a:cubicBezTo>
                      <a:pt x="143" y="21"/>
                      <a:pt x="147" y="22"/>
                      <a:pt x="155" y="24"/>
                    </a:cubicBezTo>
                    <a:cubicBezTo>
                      <a:pt x="159" y="22"/>
                      <a:pt x="163" y="20"/>
                      <a:pt x="167" y="17"/>
                    </a:cubicBezTo>
                    <a:cubicBezTo>
                      <a:pt x="169" y="16"/>
                      <a:pt x="173" y="14"/>
                      <a:pt x="173" y="14"/>
                    </a:cubicBezTo>
                    <a:cubicBezTo>
                      <a:pt x="195" y="26"/>
                      <a:pt x="175" y="20"/>
                      <a:pt x="195" y="14"/>
                    </a:cubicBezTo>
                    <a:cubicBezTo>
                      <a:pt x="207" y="17"/>
                      <a:pt x="201" y="26"/>
                      <a:pt x="211" y="32"/>
                    </a:cubicBezTo>
                    <a:cubicBezTo>
                      <a:pt x="214" y="38"/>
                      <a:pt x="224" y="55"/>
                      <a:pt x="231" y="59"/>
                    </a:cubicBezTo>
                    <a:cubicBezTo>
                      <a:pt x="241" y="70"/>
                      <a:pt x="235" y="67"/>
                      <a:pt x="245" y="70"/>
                    </a:cubicBezTo>
                    <a:cubicBezTo>
                      <a:pt x="249" y="69"/>
                      <a:pt x="253" y="69"/>
                      <a:pt x="257" y="68"/>
                    </a:cubicBezTo>
                    <a:cubicBezTo>
                      <a:pt x="261" y="67"/>
                      <a:pt x="270" y="65"/>
                      <a:pt x="270" y="65"/>
                    </a:cubicBezTo>
                    <a:cubicBezTo>
                      <a:pt x="278" y="66"/>
                      <a:pt x="283" y="67"/>
                      <a:pt x="290" y="71"/>
                    </a:cubicBezTo>
                    <a:cubicBezTo>
                      <a:pt x="304" y="88"/>
                      <a:pt x="282" y="62"/>
                      <a:pt x="300" y="81"/>
                    </a:cubicBezTo>
                    <a:cubicBezTo>
                      <a:pt x="302" y="84"/>
                      <a:pt x="308" y="90"/>
                      <a:pt x="308" y="90"/>
                    </a:cubicBezTo>
                    <a:cubicBezTo>
                      <a:pt x="311" y="98"/>
                      <a:pt x="315" y="103"/>
                      <a:pt x="318" y="111"/>
                    </a:cubicBezTo>
                    <a:cubicBezTo>
                      <a:pt x="319" y="114"/>
                      <a:pt x="321" y="117"/>
                      <a:pt x="322" y="120"/>
                    </a:cubicBezTo>
                    <a:cubicBezTo>
                      <a:pt x="323" y="122"/>
                      <a:pt x="324" y="125"/>
                      <a:pt x="324" y="125"/>
                    </a:cubicBezTo>
                    <a:cubicBezTo>
                      <a:pt x="321" y="132"/>
                      <a:pt x="313" y="134"/>
                      <a:pt x="310" y="142"/>
                    </a:cubicBezTo>
                    <a:cubicBezTo>
                      <a:pt x="313" y="151"/>
                      <a:pt x="317" y="146"/>
                      <a:pt x="322" y="141"/>
                    </a:cubicBezTo>
                    <a:cubicBezTo>
                      <a:pt x="341" y="143"/>
                      <a:pt x="339" y="142"/>
                      <a:pt x="342" y="155"/>
                    </a:cubicBezTo>
                    <a:cubicBezTo>
                      <a:pt x="351" y="150"/>
                      <a:pt x="355" y="152"/>
                      <a:pt x="364" y="157"/>
                    </a:cubicBezTo>
                    <a:cubicBezTo>
                      <a:pt x="369" y="162"/>
                      <a:pt x="372" y="166"/>
                      <a:pt x="380" y="168"/>
                    </a:cubicBezTo>
                    <a:cubicBezTo>
                      <a:pt x="381" y="169"/>
                      <a:pt x="383" y="171"/>
                      <a:pt x="382" y="172"/>
                    </a:cubicBezTo>
                    <a:cubicBezTo>
                      <a:pt x="380" y="176"/>
                      <a:pt x="368" y="172"/>
                      <a:pt x="382" y="176"/>
                    </a:cubicBezTo>
                    <a:cubicBezTo>
                      <a:pt x="386" y="175"/>
                      <a:pt x="390" y="173"/>
                      <a:pt x="394" y="172"/>
                    </a:cubicBezTo>
                    <a:cubicBezTo>
                      <a:pt x="396" y="172"/>
                      <a:pt x="400" y="171"/>
                      <a:pt x="400" y="171"/>
                    </a:cubicBezTo>
                    <a:cubicBezTo>
                      <a:pt x="413" y="177"/>
                      <a:pt x="427" y="179"/>
                      <a:pt x="439" y="185"/>
                    </a:cubicBezTo>
                    <a:cubicBezTo>
                      <a:pt x="441" y="190"/>
                      <a:pt x="445" y="194"/>
                      <a:pt x="447" y="199"/>
                    </a:cubicBezTo>
                    <a:cubicBezTo>
                      <a:pt x="453" y="198"/>
                      <a:pt x="460" y="195"/>
                      <a:pt x="465" y="201"/>
                    </a:cubicBezTo>
                    <a:cubicBezTo>
                      <a:pt x="468" y="205"/>
                      <a:pt x="471" y="215"/>
                      <a:pt x="471" y="215"/>
                    </a:cubicBezTo>
                    <a:cubicBezTo>
                      <a:pt x="468" y="231"/>
                      <a:pt x="469" y="248"/>
                      <a:pt x="451" y="258"/>
                    </a:cubicBezTo>
                    <a:cubicBezTo>
                      <a:pt x="447" y="262"/>
                      <a:pt x="437" y="275"/>
                      <a:pt x="435" y="281"/>
                    </a:cubicBez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4" name="Freeform 34"/>
              <p:cNvSpPr>
                <a:spLocks/>
              </p:cNvSpPr>
              <p:nvPr userDrawn="1"/>
            </p:nvSpPr>
            <p:spPr bwMode="ltGray">
              <a:xfrm>
                <a:off x="3880" y="-7"/>
                <a:ext cx="984" cy="692"/>
              </a:xfrm>
              <a:custGeom>
                <a:avLst/>
                <a:gdLst>
                  <a:gd name="T0" fmla="*/ 406 w 984"/>
                  <a:gd name="T1" fmla="*/ 6 h 844"/>
                  <a:gd name="T2" fmla="*/ 502 w 984"/>
                  <a:gd name="T3" fmla="*/ 34 h 844"/>
                  <a:gd name="T4" fmla="*/ 550 w 984"/>
                  <a:gd name="T5" fmla="*/ 38 h 844"/>
                  <a:gd name="T6" fmla="*/ 578 w 984"/>
                  <a:gd name="T7" fmla="*/ 130 h 844"/>
                  <a:gd name="T8" fmla="*/ 586 w 984"/>
                  <a:gd name="T9" fmla="*/ 90 h 844"/>
                  <a:gd name="T10" fmla="*/ 606 w 984"/>
                  <a:gd name="T11" fmla="*/ 70 h 844"/>
                  <a:gd name="T12" fmla="*/ 642 w 984"/>
                  <a:gd name="T13" fmla="*/ 126 h 844"/>
                  <a:gd name="T14" fmla="*/ 682 w 984"/>
                  <a:gd name="T15" fmla="*/ 98 h 844"/>
                  <a:gd name="T16" fmla="*/ 706 w 984"/>
                  <a:gd name="T17" fmla="*/ 86 h 844"/>
                  <a:gd name="T18" fmla="*/ 762 w 984"/>
                  <a:gd name="T19" fmla="*/ 2 h 844"/>
                  <a:gd name="T20" fmla="*/ 798 w 984"/>
                  <a:gd name="T21" fmla="*/ 70 h 844"/>
                  <a:gd name="T22" fmla="*/ 798 w 984"/>
                  <a:gd name="T23" fmla="*/ 130 h 844"/>
                  <a:gd name="T24" fmla="*/ 790 w 984"/>
                  <a:gd name="T25" fmla="*/ 158 h 844"/>
                  <a:gd name="T26" fmla="*/ 766 w 984"/>
                  <a:gd name="T27" fmla="*/ 162 h 844"/>
                  <a:gd name="T28" fmla="*/ 762 w 984"/>
                  <a:gd name="T29" fmla="*/ 186 h 844"/>
                  <a:gd name="T30" fmla="*/ 802 w 984"/>
                  <a:gd name="T31" fmla="*/ 226 h 844"/>
                  <a:gd name="T32" fmla="*/ 786 w 984"/>
                  <a:gd name="T33" fmla="*/ 322 h 844"/>
                  <a:gd name="T34" fmla="*/ 830 w 984"/>
                  <a:gd name="T35" fmla="*/ 414 h 844"/>
                  <a:gd name="T36" fmla="*/ 854 w 984"/>
                  <a:gd name="T37" fmla="*/ 450 h 844"/>
                  <a:gd name="T38" fmla="*/ 830 w 984"/>
                  <a:gd name="T39" fmla="*/ 450 h 844"/>
                  <a:gd name="T40" fmla="*/ 746 w 984"/>
                  <a:gd name="T41" fmla="*/ 378 h 844"/>
                  <a:gd name="T42" fmla="*/ 678 w 984"/>
                  <a:gd name="T43" fmla="*/ 402 h 844"/>
                  <a:gd name="T44" fmla="*/ 590 w 984"/>
                  <a:gd name="T45" fmla="*/ 442 h 844"/>
                  <a:gd name="T46" fmla="*/ 642 w 984"/>
                  <a:gd name="T47" fmla="*/ 578 h 844"/>
                  <a:gd name="T48" fmla="*/ 710 w 984"/>
                  <a:gd name="T49" fmla="*/ 610 h 844"/>
                  <a:gd name="T50" fmla="*/ 738 w 984"/>
                  <a:gd name="T51" fmla="*/ 550 h 844"/>
                  <a:gd name="T52" fmla="*/ 774 w 984"/>
                  <a:gd name="T53" fmla="*/ 570 h 844"/>
                  <a:gd name="T54" fmla="*/ 766 w 984"/>
                  <a:gd name="T55" fmla="*/ 630 h 844"/>
                  <a:gd name="T56" fmla="*/ 802 w 984"/>
                  <a:gd name="T57" fmla="*/ 670 h 844"/>
                  <a:gd name="T58" fmla="*/ 838 w 984"/>
                  <a:gd name="T59" fmla="*/ 658 h 844"/>
                  <a:gd name="T60" fmla="*/ 922 w 984"/>
                  <a:gd name="T61" fmla="*/ 806 h 844"/>
                  <a:gd name="T62" fmla="*/ 942 w 984"/>
                  <a:gd name="T63" fmla="*/ 826 h 844"/>
                  <a:gd name="T64" fmla="*/ 874 w 984"/>
                  <a:gd name="T65" fmla="*/ 810 h 844"/>
                  <a:gd name="T66" fmla="*/ 830 w 984"/>
                  <a:gd name="T67" fmla="*/ 758 h 844"/>
                  <a:gd name="T68" fmla="*/ 778 w 984"/>
                  <a:gd name="T69" fmla="*/ 710 h 844"/>
                  <a:gd name="T70" fmla="*/ 702 w 984"/>
                  <a:gd name="T71" fmla="*/ 662 h 844"/>
                  <a:gd name="T72" fmla="*/ 614 w 984"/>
                  <a:gd name="T73" fmla="*/ 646 h 844"/>
                  <a:gd name="T74" fmla="*/ 506 w 984"/>
                  <a:gd name="T75" fmla="*/ 594 h 844"/>
                  <a:gd name="T76" fmla="*/ 462 w 984"/>
                  <a:gd name="T77" fmla="*/ 506 h 844"/>
                  <a:gd name="T78" fmla="*/ 430 w 984"/>
                  <a:gd name="T79" fmla="*/ 462 h 844"/>
                  <a:gd name="T80" fmla="*/ 382 w 984"/>
                  <a:gd name="T81" fmla="*/ 430 h 844"/>
                  <a:gd name="T82" fmla="*/ 342 w 984"/>
                  <a:gd name="T83" fmla="*/ 370 h 844"/>
                  <a:gd name="T84" fmla="*/ 354 w 984"/>
                  <a:gd name="T85" fmla="*/ 414 h 844"/>
                  <a:gd name="T86" fmla="*/ 418 w 984"/>
                  <a:gd name="T87" fmla="*/ 494 h 844"/>
                  <a:gd name="T88" fmla="*/ 422 w 984"/>
                  <a:gd name="T89" fmla="*/ 526 h 844"/>
                  <a:gd name="T90" fmla="*/ 394 w 984"/>
                  <a:gd name="T91" fmla="*/ 498 h 844"/>
                  <a:gd name="T92" fmla="*/ 354 w 984"/>
                  <a:gd name="T93" fmla="*/ 466 h 844"/>
                  <a:gd name="T94" fmla="*/ 314 w 984"/>
                  <a:gd name="T95" fmla="*/ 402 h 844"/>
                  <a:gd name="T96" fmla="*/ 266 w 984"/>
                  <a:gd name="T97" fmla="*/ 346 h 844"/>
                  <a:gd name="T98" fmla="*/ 210 w 984"/>
                  <a:gd name="T99" fmla="*/ 314 h 844"/>
                  <a:gd name="T100" fmla="*/ 154 w 984"/>
                  <a:gd name="T101" fmla="*/ 238 h 844"/>
                  <a:gd name="T102" fmla="*/ 66 w 984"/>
                  <a:gd name="T103" fmla="*/ 66 h 844"/>
                  <a:gd name="T104" fmla="*/ 34 w 984"/>
                  <a:gd name="T105" fmla="*/ 38 h 844"/>
                  <a:gd name="T106" fmla="*/ 46 w 984"/>
                  <a:gd name="T107" fmla="*/ 22 h 844"/>
                  <a:gd name="T108" fmla="*/ 102 w 984"/>
                  <a:gd name="T109" fmla="*/ 70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84" h="844">
                    <a:moveTo>
                      <a:pt x="82" y="38"/>
                    </a:moveTo>
                    <a:lnTo>
                      <a:pt x="406" y="6"/>
                    </a:lnTo>
                    <a:cubicBezTo>
                      <a:pt x="497" y="22"/>
                      <a:pt x="465" y="0"/>
                      <a:pt x="474" y="54"/>
                    </a:cubicBezTo>
                    <a:cubicBezTo>
                      <a:pt x="492" y="48"/>
                      <a:pt x="484" y="40"/>
                      <a:pt x="502" y="34"/>
                    </a:cubicBezTo>
                    <a:cubicBezTo>
                      <a:pt x="510" y="37"/>
                      <a:pt x="517" y="46"/>
                      <a:pt x="526" y="46"/>
                    </a:cubicBezTo>
                    <a:cubicBezTo>
                      <a:pt x="534" y="46"/>
                      <a:pt x="550" y="38"/>
                      <a:pt x="550" y="38"/>
                    </a:cubicBezTo>
                    <a:cubicBezTo>
                      <a:pt x="556" y="55"/>
                      <a:pt x="552" y="60"/>
                      <a:pt x="542" y="74"/>
                    </a:cubicBezTo>
                    <a:cubicBezTo>
                      <a:pt x="555" y="114"/>
                      <a:pt x="550" y="102"/>
                      <a:pt x="578" y="130"/>
                    </a:cubicBezTo>
                    <a:cubicBezTo>
                      <a:pt x="584" y="148"/>
                      <a:pt x="590" y="148"/>
                      <a:pt x="606" y="138"/>
                    </a:cubicBezTo>
                    <a:cubicBezTo>
                      <a:pt x="600" y="119"/>
                      <a:pt x="594" y="107"/>
                      <a:pt x="586" y="90"/>
                    </a:cubicBezTo>
                    <a:cubicBezTo>
                      <a:pt x="583" y="82"/>
                      <a:pt x="578" y="66"/>
                      <a:pt x="578" y="66"/>
                    </a:cubicBezTo>
                    <a:cubicBezTo>
                      <a:pt x="585" y="44"/>
                      <a:pt x="597" y="56"/>
                      <a:pt x="606" y="70"/>
                    </a:cubicBezTo>
                    <a:cubicBezTo>
                      <a:pt x="609" y="86"/>
                      <a:pt x="608" y="117"/>
                      <a:pt x="626" y="90"/>
                    </a:cubicBezTo>
                    <a:cubicBezTo>
                      <a:pt x="648" y="97"/>
                      <a:pt x="646" y="104"/>
                      <a:pt x="642" y="126"/>
                    </a:cubicBezTo>
                    <a:cubicBezTo>
                      <a:pt x="650" y="150"/>
                      <a:pt x="665" y="141"/>
                      <a:pt x="682" y="130"/>
                    </a:cubicBezTo>
                    <a:cubicBezTo>
                      <a:pt x="689" y="108"/>
                      <a:pt x="673" y="124"/>
                      <a:pt x="682" y="98"/>
                    </a:cubicBezTo>
                    <a:cubicBezTo>
                      <a:pt x="683" y="94"/>
                      <a:pt x="690" y="96"/>
                      <a:pt x="694" y="94"/>
                    </a:cubicBezTo>
                    <a:cubicBezTo>
                      <a:pt x="698" y="92"/>
                      <a:pt x="702" y="89"/>
                      <a:pt x="706" y="86"/>
                    </a:cubicBezTo>
                    <a:cubicBezTo>
                      <a:pt x="717" y="54"/>
                      <a:pt x="688" y="54"/>
                      <a:pt x="742" y="46"/>
                    </a:cubicBezTo>
                    <a:cubicBezTo>
                      <a:pt x="748" y="27"/>
                      <a:pt x="741" y="9"/>
                      <a:pt x="762" y="2"/>
                    </a:cubicBezTo>
                    <a:cubicBezTo>
                      <a:pt x="788" y="11"/>
                      <a:pt x="777" y="38"/>
                      <a:pt x="802" y="46"/>
                    </a:cubicBezTo>
                    <a:cubicBezTo>
                      <a:pt x="831" y="36"/>
                      <a:pt x="805" y="63"/>
                      <a:pt x="798" y="70"/>
                    </a:cubicBezTo>
                    <a:cubicBezTo>
                      <a:pt x="789" y="96"/>
                      <a:pt x="787" y="96"/>
                      <a:pt x="802" y="118"/>
                    </a:cubicBezTo>
                    <a:cubicBezTo>
                      <a:pt x="801" y="122"/>
                      <a:pt x="801" y="127"/>
                      <a:pt x="798" y="130"/>
                    </a:cubicBezTo>
                    <a:cubicBezTo>
                      <a:pt x="794" y="133"/>
                      <a:pt x="784" y="129"/>
                      <a:pt x="782" y="134"/>
                    </a:cubicBezTo>
                    <a:cubicBezTo>
                      <a:pt x="780" y="142"/>
                      <a:pt x="790" y="158"/>
                      <a:pt x="790" y="158"/>
                    </a:cubicBezTo>
                    <a:cubicBezTo>
                      <a:pt x="786" y="161"/>
                      <a:pt x="783" y="165"/>
                      <a:pt x="778" y="166"/>
                    </a:cubicBezTo>
                    <a:cubicBezTo>
                      <a:pt x="774" y="167"/>
                      <a:pt x="769" y="159"/>
                      <a:pt x="766" y="162"/>
                    </a:cubicBezTo>
                    <a:cubicBezTo>
                      <a:pt x="758" y="170"/>
                      <a:pt x="794" y="182"/>
                      <a:pt x="794" y="182"/>
                    </a:cubicBezTo>
                    <a:cubicBezTo>
                      <a:pt x="804" y="211"/>
                      <a:pt x="775" y="190"/>
                      <a:pt x="762" y="186"/>
                    </a:cubicBezTo>
                    <a:cubicBezTo>
                      <a:pt x="767" y="194"/>
                      <a:pt x="773" y="202"/>
                      <a:pt x="778" y="210"/>
                    </a:cubicBezTo>
                    <a:cubicBezTo>
                      <a:pt x="783" y="218"/>
                      <a:pt x="802" y="226"/>
                      <a:pt x="802" y="226"/>
                    </a:cubicBezTo>
                    <a:cubicBezTo>
                      <a:pt x="813" y="242"/>
                      <a:pt x="804" y="245"/>
                      <a:pt x="810" y="262"/>
                    </a:cubicBezTo>
                    <a:cubicBezTo>
                      <a:pt x="803" y="282"/>
                      <a:pt x="793" y="301"/>
                      <a:pt x="786" y="322"/>
                    </a:cubicBezTo>
                    <a:cubicBezTo>
                      <a:pt x="783" y="330"/>
                      <a:pt x="778" y="346"/>
                      <a:pt x="778" y="346"/>
                    </a:cubicBezTo>
                    <a:cubicBezTo>
                      <a:pt x="785" y="366"/>
                      <a:pt x="817" y="394"/>
                      <a:pt x="830" y="414"/>
                    </a:cubicBezTo>
                    <a:cubicBezTo>
                      <a:pt x="835" y="422"/>
                      <a:pt x="841" y="430"/>
                      <a:pt x="846" y="438"/>
                    </a:cubicBezTo>
                    <a:cubicBezTo>
                      <a:pt x="849" y="442"/>
                      <a:pt x="854" y="450"/>
                      <a:pt x="854" y="450"/>
                    </a:cubicBezTo>
                    <a:cubicBezTo>
                      <a:pt x="853" y="457"/>
                      <a:pt x="855" y="466"/>
                      <a:pt x="850" y="470"/>
                    </a:cubicBezTo>
                    <a:cubicBezTo>
                      <a:pt x="844" y="475"/>
                      <a:pt x="831" y="451"/>
                      <a:pt x="830" y="450"/>
                    </a:cubicBezTo>
                    <a:cubicBezTo>
                      <a:pt x="811" y="431"/>
                      <a:pt x="789" y="421"/>
                      <a:pt x="774" y="398"/>
                    </a:cubicBezTo>
                    <a:cubicBezTo>
                      <a:pt x="769" y="379"/>
                      <a:pt x="766" y="371"/>
                      <a:pt x="746" y="378"/>
                    </a:cubicBezTo>
                    <a:cubicBezTo>
                      <a:pt x="717" y="368"/>
                      <a:pt x="730" y="368"/>
                      <a:pt x="706" y="374"/>
                    </a:cubicBezTo>
                    <a:cubicBezTo>
                      <a:pt x="688" y="402"/>
                      <a:pt x="699" y="395"/>
                      <a:pt x="678" y="402"/>
                    </a:cubicBezTo>
                    <a:cubicBezTo>
                      <a:pt x="654" y="386"/>
                      <a:pt x="650" y="390"/>
                      <a:pt x="618" y="394"/>
                    </a:cubicBezTo>
                    <a:cubicBezTo>
                      <a:pt x="607" y="411"/>
                      <a:pt x="601" y="426"/>
                      <a:pt x="590" y="442"/>
                    </a:cubicBezTo>
                    <a:cubicBezTo>
                      <a:pt x="600" y="471"/>
                      <a:pt x="593" y="459"/>
                      <a:pt x="606" y="478"/>
                    </a:cubicBezTo>
                    <a:cubicBezTo>
                      <a:pt x="593" y="518"/>
                      <a:pt x="622" y="548"/>
                      <a:pt x="642" y="578"/>
                    </a:cubicBezTo>
                    <a:cubicBezTo>
                      <a:pt x="651" y="591"/>
                      <a:pt x="651" y="601"/>
                      <a:pt x="666" y="606"/>
                    </a:cubicBezTo>
                    <a:cubicBezTo>
                      <a:pt x="680" y="627"/>
                      <a:pt x="691" y="623"/>
                      <a:pt x="710" y="610"/>
                    </a:cubicBezTo>
                    <a:cubicBezTo>
                      <a:pt x="729" y="616"/>
                      <a:pt x="729" y="606"/>
                      <a:pt x="734" y="590"/>
                    </a:cubicBezTo>
                    <a:cubicBezTo>
                      <a:pt x="735" y="577"/>
                      <a:pt x="731" y="562"/>
                      <a:pt x="738" y="550"/>
                    </a:cubicBezTo>
                    <a:cubicBezTo>
                      <a:pt x="742" y="543"/>
                      <a:pt x="762" y="542"/>
                      <a:pt x="762" y="542"/>
                    </a:cubicBezTo>
                    <a:cubicBezTo>
                      <a:pt x="783" y="547"/>
                      <a:pt x="786" y="552"/>
                      <a:pt x="774" y="570"/>
                    </a:cubicBezTo>
                    <a:cubicBezTo>
                      <a:pt x="779" y="590"/>
                      <a:pt x="790" y="605"/>
                      <a:pt x="770" y="618"/>
                    </a:cubicBezTo>
                    <a:cubicBezTo>
                      <a:pt x="769" y="622"/>
                      <a:pt x="764" y="626"/>
                      <a:pt x="766" y="630"/>
                    </a:cubicBezTo>
                    <a:cubicBezTo>
                      <a:pt x="768" y="634"/>
                      <a:pt x="775" y="634"/>
                      <a:pt x="778" y="638"/>
                    </a:cubicBezTo>
                    <a:cubicBezTo>
                      <a:pt x="788" y="651"/>
                      <a:pt x="786" y="660"/>
                      <a:pt x="802" y="670"/>
                    </a:cubicBezTo>
                    <a:cubicBezTo>
                      <a:pt x="810" y="667"/>
                      <a:pt x="818" y="665"/>
                      <a:pt x="826" y="662"/>
                    </a:cubicBezTo>
                    <a:cubicBezTo>
                      <a:pt x="830" y="661"/>
                      <a:pt x="838" y="658"/>
                      <a:pt x="838" y="658"/>
                    </a:cubicBezTo>
                    <a:cubicBezTo>
                      <a:pt x="857" y="664"/>
                      <a:pt x="864" y="680"/>
                      <a:pt x="870" y="698"/>
                    </a:cubicBezTo>
                    <a:cubicBezTo>
                      <a:pt x="859" y="731"/>
                      <a:pt x="887" y="794"/>
                      <a:pt x="922" y="806"/>
                    </a:cubicBezTo>
                    <a:cubicBezTo>
                      <a:pt x="938" y="801"/>
                      <a:pt x="941" y="792"/>
                      <a:pt x="958" y="798"/>
                    </a:cubicBezTo>
                    <a:cubicBezTo>
                      <a:pt x="984" y="837"/>
                      <a:pt x="928" y="784"/>
                      <a:pt x="942" y="826"/>
                    </a:cubicBezTo>
                    <a:cubicBezTo>
                      <a:pt x="936" y="844"/>
                      <a:pt x="930" y="844"/>
                      <a:pt x="914" y="834"/>
                    </a:cubicBezTo>
                    <a:cubicBezTo>
                      <a:pt x="903" y="817"/>
                      <a:pt x="890" y="821"/>
                      <a:pt x="874" y="810"/>
                    </a:cubicBezTo>
                    <a:cubicBezTo>
                      <a:pt x="851" y="776"/>
                      <a:pt x="882" y="816"/>
                      <a:pt x="854" y="794"/>
                    </a:cubicBezTo>
                    <a:cubicBezTo>
                      <a:pt x="843" y="785"/>
                      <a:pt x="840" y="768"/>
                      <a:pt x="830" y="758"/>
                    </a:cubicBezTo>
                    <a:cubicBezTo>
                      <a:pt x="824" y="739"/>
                      <a:pt x="817" y="724"/>
                      <a:pt x="798" y="718"/>
                    </a:cubicBezTo>
                    <a:cubicBezTo>
                      <a:pt x="791" y="696"/>
                      <a:pt x="800" y="712"/>
                      <a:pt x="778" y="710"/>
                    </a:cubicBezTo>
                    <a:cubicBezTo>
                      <a:pt x="767" y="709"/>
                      <a:pt x="746" y="702"/>
                      <a:pt x="746" y="702"/>
                    </a:cubicBezTo>
                    <a:cubicBezTo>
                      <a:pt x="729" y="691"/>
                      <a:pt x="720" y="674"/>
                      <a:pt x="702" y="662"/>
                    </a:cubicBezTo>
                    <a:cubicBezTo>
                      <a:pt x="694" y="665"/>
                      <a:pt x="687" y="673"/>
                      <a:pt x="678" y="674"/>
                    </a:cubicBezTo>
                    <a:cubicBezTo>
                      <a:pt x="657" y="677"/>
                      <a:pt x="630" y="657"/>
                      <a:pt x="614" y="646"/>
                    </a:cubicBezTo>
                    <a:cubicBezTo>
                      <a:pt x="600" y="637"/>
                      <a:pt x="580" y="639"/>
                      <a:pt x="566" y="630"/>
                    </a:cubicBezTo>
                    <a:cubicBezTo>
                      <a:pt x="546" y="617"/>
                      <a:pt x="525" y="607"/>
                      <a:pt x="506" y="594"/>
                    </a:cubicBezTo>
                    <a:cubicBezTo>
                      <a:pt x="513" y="572"/>
                      <a:pt x="509" y="551"/>
                      <a:pt x="490" y="538"/>
                    </a:cubicBezTo>
                    <a:cubicBezTo>
                      <a:pt x="485" y="522"/>
                      <a:pt x="476" y="515"/>
                      <a:pt x="462" y="506"/>
                    </a:cubicBezTo>
                    <a:cubicBezTo>
                      <a:pt x="441" y="474"/>
                      <a:pt x="469" y="513"/>
                      <a:pt x="442" y="486"/>
                    </a:cubicBezTo>
                    <a:cubicBezTo>
                      <a:pt x="436" y="480"/>
                      <a:pt x="436" y="468"/>
                      <a:pt x="430" y="462"/>
                    </a:cubicBezTo>
                    <a:cubicBezTo>
                      <a:pt x="427" y="459"/>
                      <a:pt x="422" y="459"/>
                      <a:pt x="418" y="458"/>
                    </a:cubicBezTo>
                    <a:cubicBezTo>
                      <a:pt x="407" y="447"/>
                      <a:pt x="382" y="430"/>
                      <a:pt x="382" y="430"/>
                    </a:cubicBezTo>
                    <a:cubicBezTo>
                      <a:pt x="371" y="413"/>
                      <a:pt x="358" y="399"/>
                      <a:pt x="346" y="382"/>
                    </a:cubicBezTo>
                    <a:cubicBezTo>
                      <a:pt x="344" y="378"/>
                      <a:pt x="345" y="373"/>
                      <a:pt x="342" y="370"/>
                    </a:cubicBezTo>
                    <a:cubicBezTo>
                      <a:pt x="339" y="367"/>
                      <a:pt x="334" y="367"/>
                      <a:pt x="330" y="366"/>
                    </a:cubicBezTo>
                    <a:cubicBezTo>
                      <a:pt x="322" y="390"/>
                      <a:pt x="342" y="398"/>
                      <a:pt x="354" y="414"/>
                    </a:cubicBezTo>
                    <a:cubicBezTo>
                      <a:pt x="368" y="432"/>
                      <a:pt x="372" y="446"/>
                      <a:pt x="390" y="458"/>
                    </a:cubicBezTo>
                    <a:cubicBezTo>
                      <a:pt x="409" y="487"/>
                      <a:pt x="399" y="475"/>
                      <a:pt x="418" y="494"/>
                    </a:cubicBezTo>
                    <a:cubicBezTo>
                      <a:pt x="423" y="510"/>
                      <a:pt x="428" y="517"/>
                      <a:pt x="442" y="526"/>
                    </a:cubicBezTo>
                    <a:cubicBezTo>
                      <a:pt x="450" y="550"/>
                      <a:pt x="432" y="533"/>
                      <a:pt x="422" y="526"/>
                    </a:cubicBezTo>
                    <a:cubicBezTo>
                      <a:pt x="399" y="492"/>
                      <a:pt x="430" y="532"/>
                      <a:pt x="402" y="510"/>
                    </a:cubicBezTo>
                    <a:cubicBezTo>
                      <a:pt x="398" y="507"/>
                      <a:pt x="397" y="501"/>
                      <a:pt x="394" y="498"/>
                    </a:cubicBezTo>
                    <a:cubicBezTo>
                      <a:pt x="391" y="495"/>
                      <a:pt x="386" y="493"/>
                      <a:pt x="382" y="490"/>
                    </a:cubicBezTo>
                    <a:cubicBezTo>
                      <a:pt x="377" y="474"/>
                      <a:pt x="370" y="471"/>
                      <a:pt x="354" y="466"/>
                    </a:cubicBezTo>
                    <a:cubicBezTo>
                      <a:pt x="344" y="452"/>
                      <a:pt x="340" y="447"/>
                      <a:pt x="346" y="430"/>
                    </a:cubicBezTo>
                    <a:cubicBezTo>
                      <a:pt x="338" y="418"/>
                      <a:pt x="314" y="402"/>
                      <a:pt x="314" y="402"/>
                    </a:cubicBezTo>
                    <a:cubicBezTo>
                      <a:pt x="306" y="390"/>
                      <a:pt x="298" y="378"/>
                      <a:pt x="290" y="366"/>
                    </a:cubicBezTo>
                    <a:cubicBezTo>
                      <a:pt x="284" y="357"/>
                      <a:pt x="273" y="354"/>
                      <a:pt x="266" y="346"/>
                    </a:cubicBezTo>
                    <a:cubicBezTo>
                      <a:pt x="263" y="342"/>
                      <a:pt x="262" y="337"/>
                      <a:pt x="258" y="334"/>
                    </a:cubicBezTo>
                    <a:cubicBezTo>
                      <a:pt x="243" y="324"/>
                      <a:pt x="225" y="324"/>
                      <a:pt x="210" y="314"/>
                    </a:cubicBezTo>
                    <a:cubicBezTo>
                      <a:pt x="201" y="300"/>
                      <a:pt x="194" y="291"/>
                      <a:pt x="178" y="286"/>
                    </a:cubicBezTo>
                    <a:cubicBezTo>
                      <a:pt x="160" y="260"/>
                      <a:pt x="192" y="247"/>
                      <a:pt x="154" y="238"/>
                    </a:cubicBezTo>
                    <a:cubicBezTo>
                      <a:pt x="111" y="209"/>
                      <a:pt x="106" y="149"/>
                      <a:pt x="90" y="102"/>
                    </a:cubicBezTo>
                    <a:cubicBezTo>
                      <a:pt x="86" y="90"/>
                      <a:pt x="76" y="73"/>
                      <a:pt x="66" y="66"/>
                    </a:cubicBezTo>
                    <a:cubicBezTo>
                      <a:pt x="58" y="60"/>
                      <a:pt x="42" y="50"/>
                      <a:pt x="42" y="50"/>
                    </a:cubicBezTo>
                    <a:cubicBezTo>
                      <a:pt x="39" y="46"/>
                      <a:pt x="38" y="41"/>
                      <a:pt x="34" y="38"/>
                    </a:cubicBezTo>
                    <a:cubicBezTo>
                      <a:pt x="27" y="34"/>
                      <a:pt x="10" y="30"/>
                      <a:pt x="10" y="30"/>
                    </a:cubicBezTo>
                    <a:cubicBezTo>
                      <a:pt x="0" y="1"/>
                      <a:pt x="31" y="17"/>
                      <a:pt x="46" y="22"/>
                    </a:cubicBezTo>
                    <a:cubicBezTo>
                      <a:pt x="65" y="51"/>
                      <a:pt x="61" y="41"/>
                      <a:pt x="86" y="58"/>
                    </a:cubicBezTo>
                    <a:cubicBezTo>
                      <a:pt x="94" y="70"/>
                      <a:pt x="94" y="93"/>
                      <a:pt x="102" y="70"/>
                    </a:cubicBezTo>
                    <a:cubicBezTo>
                      <a:pt x="95" y="49"/>
                      <a:pt x="82" y="62"/>
                      <a:pt x="82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5" name="Freeform 35"/>
              <p:cNvSpPr>
                <a:spLocks/>
              </p:cNvSpPr>
              <p:nvPr userDrawn="1"/>
            </p:nvSpPr>
            <p:spPr bwMode="ltGray">
              <a:xfrm>
                <a:off x="3577" y="490"/>
                <a:ext cx="36" cy="39"/>
              </a:xfrm>
              <a:custGeom>
                <a:avLst/>
                <a:gdLst>
                  <a:gd name="T0" fmla="*/ 6 w 36"/>
                  <a:gd name="T1" fmla="*/ 28 h 48"/>
                  <a:gd name="T2" fmla="*/ 10 w 36"/>
                  <a:gd name="T3" fmla="*/ 48 h 48"/>
                  <a:gd name="T4" fmla="*/ 6 w 36"/>
                  <a:gd name="T5" fmla="*/ 2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8">
                    <a:moveTo>
                      <a:pt x="6" y="28"/>
                    </a:moveTo>
                    <a:cubicBezTo>
                      <a:pt x="25" y="0"/>
                      <a:pt x="36" y="31"/>
                      <a:pt x="10" y="48"/>
                    </a:cubicBezTo>
                    <a:cubicBezTo>
                      <a:pt x="0" y="34"/>
                      <a:pt x="0" y="40"/>
                      <a:pt x="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6" name="Freeform 36"/>
              <p:cNvSpPr>
                <a:spLocks/>
              </p:cNvSpPr>
              <p:nvPr userDrawn="1"/>
            </p:nvSpPr>
            <p:spPr bwMode="ltGray">
              <a:xfrm>
                <a:off x="3549" y="475"/>
                <a:ext cx="38" cy="29"/>
              </a:xfrm>
              <a:custGeom>
                <a:avLst/>
                <a:gdLst>
                  <a:gd name="T0" fmla="*/ 0 w 36"/>
                  <a:gd name="T1" fmla="*/ 5 h 37"/>
                  <a:gd name="T2" fmla="*/ 12 w 36"/>
                  <a:gd name="T3" fmla="*/ 1 h 37"/>
                  <a:gd name="T4" fmla="*/ 36 w 36"/>
                  <a:gd name="T5" fmla="*/ 17 h 37"/>
                  <a:gd name="T6" fmla="*/ 8 w 36"/>
                  <a:gd name="T7" fmla="*/ 17 h 37"/>
                  <a:gd name="T8" fmla="*/ 0 w 36"/>
                  <a:gd name="T9" fmla="*/ 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7">
                    <a:moveTo>
                      <a:pt x="0" y="5"/>
                    </a:moveTo>
                    <a:cubicBezTo>
                      <a:pt x="4" y="4"/>
                      <a:pt x="8" y="0"/>
                      <a:pt x="12" y="1"/>
                    </a:cubicBezTo>
                    <a:cubicBezTo>
                      <a:pt x="21" y="4"/>
                      <a:pt x="36" y="17"/>
                      <a:pt x="36" y="17"/>
                    </a:cubicBezTo>
                    <a:cubicBezTo>
                      <a:pt x="29" y="37"/>
                      <a:pt x="22" y="26"/>
                      <a:pt x="8" y="17"/>
                    </a:cubicBezTo>
                    <a:cubicBezTo>
                      <a:pt x="5" y="13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7" name="Freeform 37"/>
              <p:cNvSpPr>
                <a:spLocks/>
              </p:cNvSpPr>
              <p:nvPr userDrawn="1"/>
            </p:nvSpPr>
            <p:spPr bwMode="ltGray">
              <a:xfrm>
                <a:off x="4686" y="394"/>
                <a:ext cx="171" cy="81"/>
              </a:xfrm>
              <a:custGeom>
                <a:avLst/>
                <a:gdLst>
                  <a:gd name="T0" fmla="*/ 0 w 170"/>
                  <a:gd name="T1" fmla="*/ 49 h 96"/>
                  <a:gd name="T2" fmla="*/ 28 w 170"/>
                  <a:gd name="T3" fmla="*/ 25 h 96"/>
                  <a:gd name="T4" fmla="*/ 56 w 170"/>
                  <a:gd name="T5" fmla="*/ 21 h 96"/>
                  <a:gd name="T6" fmla="*/ 80 w 170"/>
                  <a:gd name="T7" fmla="*/ 9 h 96"/>
                  <a:gd name="T8" fmla="*/ 64 w 170"/>
                  <a:gd name="T9" fmla="*/ 25 h 96"/>
                  <a:gd name="T10" fmla="*/ 124 w 170"/>
                  <a:gd name="T11" fmla="*/ 49 h 96"/>
                  <a:gd name="T12" fmla="*/ 160 w 170"/>
                  <a:gd name="T13" fmla="*/ 65 h 96"/>
                  <a:gd name="T14" fmla="*/ 116 w 170"/>
                  <a:gd name="T15" fmla="*/ 77 h 96"/>
                  <a:gd name="T16" fmla="*/ 88 w 170"/>
                  <a:gd name="T17" fmla="*/ 57 h 96"/>
                  <a:gd name="T18" fmla="*/ 76 w 170"/>
                  <a:gd name="T19" fmla="*/ 53 h 96"/>
                  <a:gd name="T20" fmla="*/ 24 w 170"/>
                  <a:gd name="T21" fmla="*/ 41 h 96"/>
                  <a:gd name="T22" fmla="*/ 0 w 170"/>
                  <a:gd name="T23" fmla="*/ 4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" h="96">
                    <a:moveTo>
                      <a:pt x="0" y="49"/>
                    </a:moveTo>
                    <a:cubicBezTo>
                      <a:pt x="5" y="33"/>
                      <a:pt x="12" y="30"/>
                      <a:pt x="28" y="25"/>
                    </a:cubicBezTo>
                    <a:cubicBezTo>
                      <a:pt x="20" y="0"/>
                      <a:pt x="42" y="16"/>
                      <a:pt x="56" y="21"/>
                    </a:cubicBezTo>
                    <a:cubicBezTo>
                      <a:pt x="56" y="21"/>
                      <a:pt x="77" y="6"/>
                      <a:pt x="80" y="9"/>
                    </a:cubicBezTo>
                    <a:cubicBezTo>
                      <a:pt x="85" y="14"/>
                      <a:pt x="71" y="23"/>
                      <a:pt x="64" y="25"/>
                    </a:cubicBezTo>
                    <a:cubicBezTo>
                      <a:pt x="82" y="37"/>
                      <a:pt x="103" y="42"/>
                      <a:pt x="124" y="49"/>
                    </a:cubicBezTo>
                    <a:cubicBezTo>
                      <a:pt x="136" y="53"/>
                      <a:pt x="160" y="65"/>
                      <a:pt x="160" y="65"/>
                    </a:cubicBezTo>
                    <a:cubicBezTo>
                      <a:pt x="170" y="96"/>
                      <a:pt x="134" y="83"/>
                      <a:pt x="116" y="77"/>
                    </a:cubicBezTo>
                    <a:cubicBezTo>
                      <a:pt x="109" y="57"/>
                      <a:pt x="116" y="66"/>
                      <a:pt x="88" y="57"/>
                    </a:cubicBezTo>
                    <a:cubicBezTo>
                      <a:pt x="84" y="56"/>
                      <a:pt x="76" y="53"/>
                      <a:pt x="76" y="53"/>
                    </a:cubicBezTo>
                    <a:cubicBezTo>
                      <a:pt x="57" y="34"/>
                      <a:pt x="53" y="37"/>
                      <a:pt x="24" y="41"/>
                    </a:cubicBezTo>
                    <a:cubicBezTo>
                      <a:pt x="9" y="51"/>
                      <a:pt x="17" y="49"/>
                      <a:pt x="0" y="4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8" name="Freeform 38"/>
              <p:cNvSpPr>
                <a:spLocks/>
              </p:cNvSpPr>
              <p:nvPr userDrawn="1"/>
            </p:nvSpPr>
            <p:spPr bwMode="ltGray">
              <a:xfrm>
                <a:off x="4867" y="460"/>
                <a:ext cx="138" cy="37"/>
              </a:xfrm>
              <a:custGeom>
                <a:avLst/>
                <a:gdLst>
                  <a:gd name="T0" fmla="*/ 0 w 138"/>
                  <a:gd name="T1" fmla="*/ 0 h 44"/>
                  <a:gd name="T2" fmla="*/ 52 w 138"/>
                  <a:gd name="T3" fmla="*/ 4 h 44"/>
                  <a:gd name="T4" fmla="*/ 88 w 138"/>
                  <a:gd name="T5" fmla="*/ 24 h 44"/>
                  <a:gd name="T6" fmla="*/ 112 w 138"/>
                  <a:gd name="T7" fmla="*/ 20 h 44"/>
                  <a:gd name="T8" fmla="*/ 108 w 138"/>
                  <a:gd name="T9" fmla="*/ 44 h 44"/>
                  <a:gd name="T10" fmla="*/ 64 w 138"/>
                  <a:gd name="T11" fmla="*/ 40 h 44"/>
                  <a:gd name="T12" fmla="*/ 0 w 138"/>
                  <a:gd name="T13" fmla="*/ 36 h 44"/>
                  <a:gd name="T14" fmla="*/ 28 w 138"/>
                  <a:gd name="T15" fmla="*/ 20 h 44"/>
                  <a:gd name="T16" fmla="*/ 0 w 138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44">
                    <a:moveTo>
                      <a:pt x="0" y="0"/>
                    </a:moveTo>
                    <a:cubicBezTo>
                      <a:pt x="19" y="3"/>
                      <a:pt x="35" y="10"/>
                      <a:pt x="52" y="4"/>
                    </a:cubicBezTo>
                    <a:cubicBezTo>
                      <a:pt x="87" y="11"/>
                      <a:pt x="61" y="15"/>
                      <a:pt x="88" y="24"/>
                    </a:cubicBezTo>
                    <a:cubicBezTo>
                      <a:pt x="96" y="23"/>
                      <a:pt x="104" y="19"/>
                      <a:pt x="112" y="20"/>
                    </a:cubicBezTo>
                    <a:cubicBezTo>
                      <a:pt x="138" y="23"/>
                      <a:pt x="118" y="41"/>
                      <a:pt x="108" y="44"/>
                    </a:cubicBezTo>
                    <a:cubicBezTo>
                      <a:pt x="78" y="34"/>
                      <a:pt x="92" y="34"/>
                      <a:pt x="64" y="40"/>
                    </a:cubicBezTo>
                    <a:cubicBezTo>
                      <a:pt x="41" y="37"/>
                      <a:pt x="22" y="41"/>
                      <a:pt x="0" y="36"/>
                    </a:cubicBezTo>
                    <a:cubicBezTo>
                      <a:pt x="6" y="11"/>
                      <a:pt x="7" y="27"/>
                      <a:pt x="28" y="20"/>
                    </a:cubicBezTo>
                    <a:cubicBezTo>
                      <a:pt x="17" y="13"/>
                      <a:pt x="0" y="13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9" name="Freeform 39"/>
              <p:cNvSpPr>
                <a:spLocks/>
              </p:cNvSpPr>
              <p:nvPr userDrawn="1"/>
            </p:nvSpPr>
            <p:spPr bwMode="ltGray">
              <a:xfrm>
                <a:off x="4794" y="480"/>
                <a:ext cx="56" cy="34"/>
              </a:xfrm>
              <a:custGeom>
                <a:avLst/>
                <a:gdLst>
                  <a:gd name="T0" fmla="*/ 17 w 57"/>
                  <a:gd name="T1" fmla="*/ 25 h 42"/>
                  <a:gd name="T2" fmla="*/ 37 w 57"/>
                  <a:gd name="T3" fmla="*/ 13 h 42"/>
                  <a:gd name="T4" fmla="*/ 17 w 57"/>
                  <a:gd name="T5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42">
                    <a:moveTo>
                      <a:pt x="17" y="25"/>
                    </a:moveTo>
                    <a:cubicBezTo>
                      <a:pt x="0" y="0"/>
                      <a:pt x="21" y="9"/>
                      <a:pt x="37" y="13"/>
                    </a:cubicBezTo>
                    <a:cubicBezTo>
                      <a:pt x="57" y="42"/>
                      <a:pt x="30" y="25"/>
                      <a:pt x="1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0" name="Freeform 40"/>
              <p:cNvSpPr>
                <a:spLocks/>
              </p:cNvSpPr>
              <p:nvPr userDrawn="1"/>
            </p:nvSpPr>
            <p:spPr bwMode="ltGray">
              <a:xfrm>
                <a:off x="4757" y="375"/>
                <a:ext cx="37" cy="44"/>
              </a:xfrm>
              <a:custGeom>
                <a:avLst/>
                <a:gdLst>
                  <a:gd name="T0" fmla="*/ 19 w 39"/>
                  <a:gd name="T1" fmla="*/ 32 h 52"/>
                  <a:gd name="T2" fmla="*/ 19 w 39"/>
                  <a:gd name="T3" fmla="*/ 0 h 52"/>
                  <a:gd name="T4" fmla="*/ 19 w 39"/>
                  <a:gd name="T5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2">
                    <a:moveTo>
                      <a:pt x="19" y="32"/>
                    </a:moveTo>
                    <a:cubicBezTo>
                      <a:pt x="13" y="14"/>
                      <a:pt x="0" y="13"/>
                      <a:pt x="19" y="0"/>
                    </a:cubicBezTo>
                    <a:cubicBezTo>
                      <a:pt x="23" y="5"/>
                      <a:pt x="39" y="52"/>
                      <a:pt x="19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1" name="Freeform 41"/>
              <p:cNvSpPr>
                <a:spLocks/>
              </p:cNvSpPr>
              <p:nvPr userDrawn="1"/>
            </p:nvSpPr>
            <p:spPr bwMode="ltGray">
              <a:xfrm>
                <a:off x="5054" y="507"/>
                <a:ext cx="45" cy="66"/>
              </a:xfrm>
              <a:custGeom>
                <a:avLst/>
                <a:gdLst>
                  <a:gd name="T0" fmla="*/ 4 w 44"/>
                  <a:gd name="T1" fmla="*/ 9 h 80"/>
                  <a:gd name="T2" fmla="*/ 20 w 44"/>
                  <a:gd name="T3" fmla="*/ 33 h 80"/>
                  <a:gd name="T4" fmla="*/ 24 w 44"/>
                  <a:gd name="T5" fmla="*/ 49 h 80"/>
                  <a:gd name="T6" fmla="*/ 36 w 44"/>
                  <a:gd name="T7" fmla="*/ 53 h 80"/>
                  <a:gd name="T8" fmla="*/ 24 w 44"/>
                  <a:gd name="T9" fmla="*/ 73 h 80"/>
                  <a:gd name="T10" fmla="*/ 0 w 44"/>
                  <a:gd name="T11" fmla="*/ 21 h 80"/>
                  <a:gd name="T12" fmla="*/ 4 w 44"/>
                  <a:gd name="T13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80">
                    <a:moveTo>
                      <a:pt x="4" y="9"/>
                    </a:moveTo>
                    <a:cubicBezTo>
                      <a:pt x="9" y="17"/>
                      <a:pt x="18" y="24"/>
                      <a:pt x="20" y="33"/>
                    </a:cubicBezTo>
                    <a:cubicBezTo>
                      <a:pt x="21" y="38"/>
                      <a:pt x="21" y="45"/>
                      <a:pt x="24" y="49"/>
                    </a:cubicBezTo>
                    <a:cubicBezTo>
                      <a:pt x="27" y="52"/>
                      <a:pt x="32" y="52"/>
                      <a:pt x="36" y="53"/>
                    </a:cubicBezTo>
                    <a:cubicBezTo>
                      <a:pt x="41" y="68"/>
                      <a:pt x="44" y="80"/>
                      <a:pt x="24" y="73"/>
                    </a:cubicBezTo>
                    <a:cubicBezTo>
                      <a:pt x="19" y="55"/>
                      <a:pt x="11" y="37"/>
                      <a:pt x="0" y="21"/>
                    </a:cubicBezTo>
                    <a:cubicBezTo>
                      <a:pt x="4" y="4"/>
                      <a:pt x="4" y="0"/>
                      <a:pt x="4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2" name="Freeform 42"/>
              <p:cNvSpPr>
                <a:spLocks/>
              </p:cNvSpPr>
              <p:nvPr userDrawn="1"/>
            </p:nvSpPr>
            <p:spPr bwMode="ltGray">
              <a:xfrm>
                <a:off x="4260" y="6"/>
                <a:ext cx="480" cy="100"/>
              </a:xfrm>
              <a:custGeom>
                <a:avLst/>
                <a:gdLst>
                  <a:gd name="T0" fmla="*/ 220 w 323"/>
                  <a:gd name="T1" fmla="*/ 1 h 64"/>
                  <a:gd name="T2" fmla="*/ 231 w 323"/>
                  <a:gd name="T3" fmla="*/ 8 h 64"/>
                  <a:gd name="T4" fmla="*/ 235 w 323"/>
                  <a:gd name="T5" fmla="*/ 0 h 64"/>
                  <a:gd name="T6" fmla="*/ 265 w 323"/>
                  <a:gd name="T7" fmla="*/ 0 h 64"/>
                  <a:gd name="T8" fmla="*/ 287 w 323"/>
                  <a:gd name="T9" fmla="*/ 17 h 64"/>
                  <a:gd name="T10" fmla="*/ 319 w 323"/>
                  <a:gd name="T11" fmla="*/ 10 h 64"/>
                  <a:gd name="T12" fmla="*/ 314 w 323"/>
                  <a:gd name="T13" fmla="*/ 29 h 64"/>
                  <a:gd name="T14" fmla="*/ 298 w 323"/>
                  <a:gd name="T15" fmla="*/ 46 h 64"/>
                  <a:gd name="T16" fmla="*/ 295 w 323"/>
                  <a:gd name="T17" fmla="*/ 29 h 64"/>
                  <a:gd name="T18" fmla="*/ 287 w 323"/>
                  <a:gd name="T19" fmla="*/ 31 h 64"/>
                  <a:gd name="T20" fmla="*/ 279 w 323"/>
                  <a:gd name="T21" fmla="*/ 29 h 64"/>
                  <a:gd name="T22" fmla="*/ 263 w 323"/>
                  <a:gd name="T23" fmla="*/ 21 h 64"/>
                  <a:gd name="T24" fmla="*/ 228 w 323"/>
                  <a:gd name="T25" fmla="*/ 38 h 64"/>
                  <a:gd name="T26" fmla="*/ 201 w 323"/>
                  <a:gd name="T27" fmla="*/ 44 h 64"/>
                  <a:gd name="T28" fmla="*/ 212 w 323"/>
                  <a:gd name="T29" fmla="*/ 57 h 64"/>
                  <a:gd name="T30" fmla="*/ 188 w 323"/>
                  <a:gd name="T31" fmla="*/ 63 h 64"/>
                  <a:gd name="T32" fmla="*/ 169 w 323"/>
                  <a:gd name="T33" fmla="*/ 61 h 64"/>
                  <a:gd name="T34" fmla="*/ 177 w 323"/>
                  <a:gd name="T35" fmla="*/ 57 h 64"/>
                  <a:gd name="T36" fmla="*/ 171 w 323"/>
                  <a:gd name="T37" fmla="*/ 40 h 64"/>
                  <a:gd name="T38" fmla="*/ 169 w 323"/>
                  <a:gd name="T39" fmla="*/ 31 h 64"/>
                  <a:gd name="T40" fmla="*/ 158 w 323"/>
                  <a:gd name="T41" fmla="*/ 23 h 64"/>
                  <a:gd name="T42" fmla="*/ 142 w 323"/>
                  <a:gd name="T43" fmla="*/ 27 h 64"/>
                  <a:gd name="T44" fmla="*/ 134 w 323"/>
                  <a:gd name="T45" fmla="*/ 27 h 64"/>
                  <a:gd name="T46" fmla="*/ 123 w 323"/>
                  <a:gd name="T47" fmla="*/ 25 h 64"/>
                  <a:gd name="T48" fmla="*/ 83 w 323"/>
                  <a:gd name="T49" fmla="*/ 2 h 64"/>
                  <a:gd name="T50" fmla="*/ 59 w 323"/>
                  <a:gd name="T51" fmla="*/ 14 h 64"/>
                  <a:gd name="T52" fmla="*/ 1 w 323"/>
                  <a:gd name="T53" fmla="*/ 0 h 64"/>
                  <a:gd name="T54" fmla="*/ 220 w 323"/>
                  <a:gd name="T55" fmla="*/ 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23" h="64">
                    <a:moveTo>
                      <a:pt x="220" y="1"/>
                    </a:moveTo>
                    <a:cubicBezTo>
                      <a:pt x="215" y="12"/>
                      <a:pt x="225" y="17"/>
                      <a:pt x="231" y="8"/>
                    </a:cubicBezTo>
                    <a:cubicBezTo>
                      <a:pt x="235" y="0"/>
                      <a:pt x="229" y="7"/>
                      <a:pt x="235" y="0"/>
                    </a:cubicBezTo>
                    <a:lnTo>
                      <a:pt x="265" y="0"/>
                    </a:lnTo>
                    <a:cubicBezTo>
                      <a:pt x="277" y="6"/>
                      <a:pt x="276" y="11"/>
                      <a:pt x="287" y="17"/>
                    </a:cubicBezTo>
                    <a:cubicBezTo>
                      <a:pt x="308" y="11"/>
                      <a:pt x="293" y="7"/>
                      <a:pt x="319" y="10"/>
                    </a:cubicBezTo>
                    <a:cubicBezTo>
                      <a:pt x="323" y="19"/>
                      <a:pt x="321" y="22"/>
                      <a:pt x="314" y="29"/>
                    </a:cubicBezTo>
                    <a:cubicBezTo>
                      <a:pt x="312" y="39"/>
                      <a:pt x="313" y="50"/>
                      <a:pt x="298" y="46"/>
                    </a:cubicBezTo>
                    <a:cubicBezTo>
                      <a:pt x="297" y="40"/>
                      <a:pt x="298" y="34"/>
                      <a:pt x="295" y="29"/>
                    </a:cubicBezTo>
                    <a:cubicBezTo>
                      <a:pt x="294" y="27"/>
                      <a:pt x="290" y="31"/>
                      <a:pt x="287" y="31"/>
                    </a:cubicBezTo>
                    <a:cubicBezTo>
                      <a:pt x="284" y="31"/>
                      <a:pt x="282" y="30"/>
                      <a:pt x="279" y="29"/>
                    </a:cubicBezTo>
                    <a:cubicBezTo>
                      <a:pt x="274" y="27"/>
                      <a:pt x="263" y="21"/>
                      <a:pt x="263" y="21"/>
                    </a:cubicBezTo>
                    <a:cubicBezTo>
                      <a:pt x="249" y="23"/>
                      <a:pt x="241" y="31"/>
                      <a:pt x="228" y="38"/>
                    </a:cubicBezTo>
                    <a:cubicBezTo>
                      <a:pt x="220" y="41"/>
                      <a:pt x="209" y="42"/>
                      <a:pt x="201" y="44"/>
                    </a:cubicBezTo>
                    <a:cubicBezTo>
                      <a:pt x="193" y="54"/>
                      <a:pt x="200" y="53"/>
                      <a:pt x="212" y="57"/>
                    </a:cubicBezTo>
                    <a:cubicBezTo>
                      <a:pt x="200" y="62"/>
                      <a:pt x="199" y="57"/>
                      <a:pt x="188" y="63"/>
                    </a:cubicBezTo>
                    <a:cubicBezTo>
                      <a:pt x="181" y="62"/>
                      <a:pt x="174" y="64"/>
                      <a:pt x="169" y="61"/>
                    </a:cubicBezTo>
                    <a:cubicBezTo>
                      <a:pt x="166" y="59"/>
                      <a:pt x="175" y="59"/>
                      <a:pt x="177" y="57"/>
                    </a:cubicBezTo>
                    <a:cubicBezTo>
                      <a:pt x="181" y="48"/>
                      <a:pt x="149" y="28"/>
                      <a:pt x="171" y="40"/>
                    </a:cubicBezTo>
                    <a:cubicBezTo>
                      <a:pt x="184" y="55"/>
                      <a:pt x="184" y="36"/>
                      <a:pt x="169" y="31"/>
                    </a:cubicBezTo>
                    <a:cubicBezTo>
                      <a:pt x="167" y="27"/>
                      <a:pt x="167" y="22"/>
                      <a:pt x="158" y="23"/>
                    </a:cubicBezTo>
                    <a:cubicBezTo>
                      <a:pt x="153" y="23"/>
                      <a:pt x="142" y="27"/>
                      <a:pt x="142" y="27"/>
                    </a:cubicBezTo>
                    <a:cubicBezTo>
                      <a:pt x="136" y="39"/>
                      <a:pt x="143" y="31"/>
                      <a:pt x="134" y="27"/>
                    </a:cubicBezTo>
                    <a:cubicBezTo>
                      <a:pt x="130" y="25"/>
                      <a:pt x="126" y="25"/>
                      <a:pt x="123" y="25"/>
                    </a:cubicBezTo>
                    <a:cubicBezTo>
                      <a:pt x="117" y="11"/>
                      <a:pt x="100" y="6"/>
                      <a:pt x="83" y="2"/>
                    </a:cubicBezTo>
                    <a:cubicBezTo>
                      <a:pt x="70" y="4"/>
                      <a:pt x="69" y="9"/>
                      <a:pt x="59" y="14"/>
                    </a:cubicBezTo>
                    <a:cubicBezTo>
                      <a:pt x="45" y="14"/>
                      <a:pt x="0" y="12"/>
                      <a:pt x="1" y="0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3" name="Freeform 43"/>
              <p:cNvSpPr>
                <a:spLocks/>
              </p:cNvSpPr>
              <p:nvPr userDrawn="1"/>
            </p:nvSpPr>
            <p:spPr bwMode="ltGray">
              <a:xfrm>
                <a:off x="3835" y="3"/>
                <a:ext cx="446" cy="49"/>
              </a:xfrm>
              <a:custGeom>
                <a:avLst/>
                <a:gdLst>
                  <a:gd name="T0" fmla="*/ 105 w 300"/>
                  <a:gd name="T1" fmla="*/ 31 h 31"/>
                  <a:gd name="T2" fmla="*/ 30 w 300"/>
                  <a:gd name="T3" fmla="*/ 1 h 31"/>
                  <a:gd name="T4" fmla="*/ 285 w 300"/>
                  <a:gd name="T5" fmla="*/ 0 h 31"/>
                  <a:gd name="T6" fmla="*/ 296 w 300"/>
                  <a:gd name="T7" fmla="*/ 14 h 31"/>
                  <a:gd name="T8" fmla="*/ 264 w 300"/>
                  <a:gd name="T9" fmla="*/ 16 h 31"/>
                  <a:gd name="T10" fmla="*/ 105 w 300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0" h="31">
                    <a:moveTo>
                      <a:pt x="105" y="31"/>
                    </a:moveTo>
                    <a:cubicBezTo>
                      <a:pt x="83" y="19"/>
                      <a:pt x="0" y="6"/>
                      <a:pt x="30" y="1"/>
                    </a:cubicBezTo>
                    <a:lnTo>
                      <a:pt x="285" y="0"/>
                    </a:lnTo>
                    <a:cubicBezTo>
                      <a:pt x="296" y="4"/>
                      <a:pt x="300" y="5"/>
                      <a:pt x="296" y="14"/>
                    </a:cubicBezTo>
                    <a:cubicBezTo>
                      <a:pt x="285" y="11"/>
                      <a:pt x="276" y="16"/>
                      <a:pt x="264" y="16"/>
                    </a:cubicBezTo>
                    <a:lnTo>
                      <a:pt x="105" y="3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4" name="Freeform 44"/>
              <p:cNvSpPr>
                <a:spLocks/>
              </p:cNvSpPr>
              <p:nvPr userDrawn="1"/>
            </p:nvSpPr>
            <p:spPr bwMode="ltGray">
              <a:xfrm>
                <a:off x="2853" y="74"/>
                <a:ext cx="42" cy="25"/>
              </a:xfrm>
              <a:custGeom>
                <a:avLst/>
                <a:gdLst>
                  <a:gd name="T0" fmla="*/ 0 w 41"/>
                  <a:gd name="T1" fmla="*/ 25 h 29"/>
                  <a:gd name="T2" fmla="*/ 12 w 41"/>
                  <a:gd name="T3" fmla="*/ 29 h 29"/>
                  <a:gd name="T4" fmla="*/ 0 w 41"/>
                  <a:gd name="T5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9">
                    <a:moveTo>
                      <a:pt x="0" y="25"/>
                    </a:moveTo>
                    <a:cubicBezTo>
                      <a:pt x="10" y="11"/>
                      <a:pt x="41" y="0"/>
                      <a:pt x="12" y="29"/>
                    </a:cubicBezTo>
                    <a:cubicBezTo>
                      <a:pt x="8" y="28"/>
                      <a:pt x="0" y="25"/>
                      <a:pt x="0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5" name="Freeform 45"/>
              <p:cNvSpPr>
                <a:spLocks/>
              </p:cNvSpPr>
              <p:nvPr userDrawn="1"/>
            </p:nvSpPr>
            <p:spPr bwMode="ltGray">
              <a:xfrm>
                <a:off x="1704" y="3"/>
                <a:ext cx="1022" cy="372"/>
              </a:xfrm>
              <a:custGeom>
                <a:avLst/>
                <a:gdLst>
                  <a:gd name="T0" fmla="*/ 73 w 436"/>
                  <a:gd name="T1" fmla="*/ 1 h 152"/>
                  <a:gd name="T2" fmla="*/ 436 w 436"/>
                  <a:gd name="T3" fmla="*/ 0 h 152"/>
                  <a:gd name="T4" fmla="*/ 416 w 436"/>
                  <a:gd name="T5" fmla="*/ 54 h 152"/>
                  <a:gd name="T6" fmla="*/ 397 w 436"/>
                  <a:gd name="T7" fmla="*/ 68 h 152"/>
                  <a:gd name="T8" fmla="*/ 392 w 436"/>
                  <a:gd name="T9" fmla="*/ 70 h 152"/>
                  <a:gd name="T10" fmla="*/ 375 w 436"/>
                  <a:gd name="T11" fmla="*/ 73 h 152"/>
                  <a:gd name="T12" fmla="*/ 361 w 436"/>
                  <a:gd name="T13" fmla="*/ 88 h 152"/>
                  <a:gd name="T14" fmla="*/ 362 w 436"/>
                  <a:gd name="T15" fmla="*/ 99 h 152"/>
                  <a:gd name="T16" fmla="*/ 364 w 436"/>
                  <a:gd name="T17" fmla="*/ 107 h 152"/>
                  <a:gd name="T18" fmla="*/ 366 w 436"/>
                  <a:gd name="T19" fmla="*/ 113 h 152"/>
                  <a:gd name="T20" fmla="*/ 362 w 436"/>
                  <a:gd name="T21" fmla="*/ 122 h 152"/>
                  <a:gd name="T22" fmla="*/ 351 w 436"/>
                  <a:gd name="T23" fmla="*/ 120 h 152"/>
                  <a:gd name="T24" fmla="*/ 342 w 436"/>
                  <a:gd name="T25" fmla="*/ 129 h 152"/>
                  <a:gd name="T26" fmla="*/ 347 w 436"/>
                  <a:gd name="T27" fmla="*/ 105 h 152"/>
                  <a:gd name="T28" fmla="*/ 338 w 436"/>
                  <a:gd name="T29" fmla="*/ 100 h 152"/>
                  <a:gd name="T30" fmla="*/ 344 w 436"/>
                  <a:gd name="T31" fmla="*/ 93 h 152"/>
                  <a:gd name="T32" fmla="*/ 342 w 436"/>
                  <a:gd name="T33" fmla="*/ 89 h 152"/>
                  <a:gd name="T34" fmla="*/ 320 w 436"/>
                  <a:gd name="T35" fmla="*/ 94 h 152"/>
                  <a:gd name="T36" fmla="*/ 317 w 436"/>
                  <a:gd name="T37" fmla="*/ 85 h 152"/>
                  <a:gd name="T38" fmla="*/ 297 w 436"/>
                  <a:gd name="T39" fmla="*/ 94 h 152"/>
                  <a:gd name="T40" fmla="*/ 320 w 436"/>
                  <a:gd name="T41" fmla="*/ 103 h 152"/>
                  <a:gd name="T42" fmla="*/ 305 w 436"/>
                  <a:gd name="T43" fmla="*/ 117 h 152"/>
                  <a:gd name="T44" fmla="*/ 311 w 436"/>
                  <a:gd name="T45" fmla="*/ 126 h 152"/>
                  <a:gd name="T46" fmla="*/ 315 w 436"/>
                  <a:gd name="T47" fmla="*/ 138 h 152"/>
                  <a:gd name="T48" fmla="*/ 309 w 436"/>
                  <a:gd name="T49" fmla="*/ 139 h 152"/>
                  <a:gd name="T50" fmla="*/ 314 w 436"/>
                  <a:gd name="T51" fmla="*/ 144 h 152"/>
                  <a:gd name="T52" fmla="*/ 307 w 436"/>
                  <a:gd name="T53" fmla="*/ 152 h 152"/>
                  <a:gd name="T54" fmla="*/ 0 w 436"/>
                  <a:gd name="T55" fmla="*/ 149 h 152"/>
                  <a:gd name="T56" fmla="*/ 73 w 436"/>
                  <a:gd name="T57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6" h="152">
                    <a:moveTo>
                      <a:pt x="73" y="1"/>
                    </a:moveTo>
                    <a:lnTo>
                      <a:pt x="436" y="0"/>
                    </a:lnTo>
                    <a:cubicBezTo>
                      <a:pt x="430" y="15"/>
                      <a:pt x="429" y="42"/>
                      <a:pt x="416" y="54"/>
                    </a:cubicBezTo>
                    <a:cubicBezTo>
                      <a:pt x="410" y="60"/>
                      <a:pt x="405" y="63"/>
                      <a:pt x="397" y="68"/>
                    </a:cubicBezTo>
                    <a:cubicBezTo>
                      <a:pt x="396" y="69"/>
                      <a:pt x="392" y="70"/>
                      <a:pt x="392" y="70"/>
                    </a:cubicBezTo>
                    <a:cubicBezTo>
                      <a:pt x="377" y="63"/>
                      <a:pt x="385" y="68"/>
                      <a:pt x="375" y="73"/>
                    </a:cubicBezTo>
                    <a:cubicBezTo>
                      <a:pt x="371" y="82"/>
                      <a:pt x="371" y="83"/>
                      <a:pt x="361" y="88"/>
                    </a:cubicBezTo>
                    <a:cubicBezTo>
                      <a:pt x="359" y="92"/>
                      <a:pt x="364" y="93"/>
                      <a:pt x="362" y="99"/>
                    </a:cubicBezTo>
                    <a:cubicBezTo>
                      <a:pt x="363" y="102"/>
                      <a:pt x="364" y="105"/>
                      <a:pt x="364" y="107"/>
                    </a:cubicBezTo>
                    <a:cubicBezTo>
                      <a:pt x="365" y="109"/>
                      <a:pt x="366" y="111"/>
                      <a:pt x="366" y="113"/>
                    </a:cubicBezTo>
                    <a:cubicBezTo>
                      <a:pt x="365" y="115"/>
                      <a:pt x="364" y="120"/>
                      <a:pt x="362" y="122"/>
                    </a:cubicBezTo>
                    <a:cubicBezTo>
                      <a:pt x="359" y="123"/>
                      <a:pt x="354" y="119"/>
                      <a:pt x="351" y="120"/>
                    </a:cubicBezTo>
                    <a:cubicBezTo>
                      <a:pt x="347" y="129"/>
                      <a:pt x="352" y="127"/>
                      <a:pt x="342" y="129"/>
                    </a:cubicBezTo>
                    <a:cubicBezTo>
                      <a:pt x="340" y="123"/>
                      <a:pt x="345" y="111"/>
                      <a:pt x="347" y="105"/>
                    </a:cubicBezTo>
                    <a:cubicBezTo>
                      <a:pt x="347" y="100"/>
                      <a:pt x="338" y="102"/>
                      <a:pt x="338" y="100"/>
                    </a:cubicBezTo>
                    <a:cubicBezTo>
                      <a:pt x="338" y="98"/>
                      <a:pt x="344" y="95"/>
                      <a:pt x="344" y="93"/>
                    </a:cubicBezTo>
                    <a:cubicBezTo>
                      <a:pt x="344" y="92"/>
                      <a:pt x="344" y="89"/>
                      <a:pt x="342" y="89"/>
                    </a:cubicBezTo>
                    <a:cubicBezTo>
                      <a:pt x="339" y="89"/>
                      <a:pt x="324" y="94"/>
                      <a:pt x="320" y="94"/>
                    </a:cubicBezTo>
                    <a:cubicBezTo>
                      <a:pt x="317" y="86"/>
                      <a:pt x="328" y="88"/>
                      <a:pt x="317" y="85"/>
                    </a:cubicBezTo>
                    <a:cubicBezTo>
                      <a:pt x="311" y="91"/>
                      <a:pt x="306" y="93"/>
                      <a:pt x="297" y="94"/>
                    </a:cubicBezTo>
                    <a:cubicBezTo>
                      <a:pt x="300" y="104"/>
                      <a:pt x="307" y="101"/>
                      <a:pt x="320" y="103"/>
                    </a:cubicBezTo>
                    <a:cubicBezTo>
                      <a:pt x="318" y="109"/>
                      <a:pt x="311" y="111"/>
                      <a:pt x="305" y="117"/>
                    </a:cubicBezTo>
                    <a:lnTo>
                      <a:pt x="311" y="126"/>
                    </a:lnTo>
                    <a:lnTo>
                      <a:pt x="315" y="138"/>
                    </a:lnTo>
                    <a:lnTo>
                      <a:pt x="309" y="139"/>
                    </a:lnTo>
                    <a:lnTo>
                      <a:pt x="314" y="144"/>
                    </a:lnTo>
                    <a:lnTo>
                      <a:pt x="307" y="152"/>
                    </a:lnTo>
                    <a:lnTo>
                      <a:pt x="0" y="149"/>
                    </a:ln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6" name="Freeform 46"/>
              <p:cNvSpPr>
                <a:spLocks/>
              </p:cNvSpPr>
              <p:nvPr userDrawn="1"/>
            </p:nvSpPr>
            <p:spPr bwMode="ltGray">
              <a:xfrm>
                <a:off x="2729" y="-9"/>
                <a:ext cx="47" cy="134"/>
              </a:xfrm>
              <a:custGeom>
                <a:avLst/>
                <a:gdLst>
                  <a:gd name="T0" fmla="*/ 5 w 47"/>
                  <a:gd name="T1" fmla="*/ 156 h 165"/>
                  <a:gd name="T2" fmla="*/ 15 w 47"/>
                  <a:gd name="T3" fmla="*/ 108 h 165"/>
                  <a:gd name="T4" fmla="*/ 17 w 47"/>
                  <a:gd name="T5" fmla="*/ 68 h 165"/>
                  <a:gd name="T6" fmla="*/ 11 w 47"/>
                  <a:gd name="T7" fmla="*/ 40 h 165"/>
                  <a:gd name="T8" fmla="*/ 17 w 47"/>
                  <a:gd name="T9" fmla="*/ 12 h 165"/>
                  <a:gd name="T10" fmla="*/ 21 w 47"/>
                  <a:gd name="T11" fmla="*/ 0 h 165"/>
                  <a:gd name="T12" fmla="*/ 31 w 47"/>
                  <a:gd name="T13" fmla="*/ 30 h 165"/>
                  <a:gd name="T14" fmla="*/ 47 w 47"/>
                  <a:gd name="T15" fmla="*/ 98 h 165"/>
                  <a:gd name="T16" fmla="*/ 31 w 47"/>
                  <a:gd name="T17" fmla="*/ 108 h 165"/>
                  <a:gd name="T18" fmla="*/ 23 w 47"/>
                  <a:gd name="T19" fmla="*/ 126 h 165"/>
                  <a:gd name="T20" fmla="*/ 21 w 47"/>
                  <a:gd name="T21" fmla="*/ 132 h 165"/>
                  <a:gd name="T22" fmla="*/ 27 w 47"/>
                  <a:gd name="T23" fmla="*/ 134 h 165"/>
                  <a:gd name="T24" fmla="*/ 31 w 47"/>
                  <a:gd name="T25" fmla="*/ 146 h 165"/>
                  <a:gd name="T26" fmla="*/ 13 w 47"/>
                  <a:gd name="T27" fmla="*/ 148 h 165"/>
                  <a:gd name="T28" fmla="*/ 7 w 47"/>
                  <a:gd name="T29" fmla="*/ 160 h 165"/>
                  <a:gd name="T30" fmla="*/ 3 w 47"/>
                  <a:gd name="T31" fmla="*/ 154 h 165"/>
                  <a:gd name="T32" fmla="*/ 5 w 47"/>
                  <a:gd name="T33" fmla="*/ 156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165">
                    <a:moveTo>
                      <a:pt x="5" y="156"/>
                    </a:moveTo>
                    <a:cubicBezTo>
                      <a:pt x="0" y="141"/>
                      <a:pt x="1" y="118"/>
                      <a:pt x="15" y="108"/>
                    </a:cubicBezTo>
                    <a:cubicBezTo>
                      <a:pt x="16" y="95"/>
                      <a:pt x="17" y="81"/>
                      <a:pt x="17" y="68"/>
                    </a:cubicBezTo>
                    <a:cubicBezTo>
                      <a:pt x="17" y="58"/>
                      <a:pt x="11" y="40"/>
                      <a:pt x="11" y="40"/>
                    </a:cubicBezTo>
                    <a:cubicBezTo>
                      <a:pt x="14" y="20"/>
                      <a:pt x="11" y="29"/>
                      <a:pt x="17" y="12"/>
                    </a:cubicBezTo>
                    <a:cubicBezTo>
                      <a:pt x="18" y="8"/>
                      <a:pt x="21" y="0"/>
                      <a:pt x="21" y="0"/>
                    </a:cubicBezTo>
                    <a:cubicBezTo>
                      <a:pt x="38" y="6"/>
                      <a:pt x="33" y="7"/>
                      <a:pt x="31" y="30"/>
                    </a:cubicBezTo>
                    <a:cubicBezTo>
                      <a:pt x="38" y="52"/>
                      <a:pt x="40" y="76"/>
                      <a:pt x="47" y="98"/>
                    </a:cubicBezTo>
                    <a:cubicBezTo>
                      <a:pt x="44" y="116"/>
                      <a:pt x="45" y="113"/>
                      <a:pt x="31" y="108"/>
                    </a:cubicBezTo>
                    <a:cubicBezTo>
                      <a:pt x="25" y="118"/>
                      <a:pt x="28" y="112"/>
                      <a:pt x="23" y="126"/>
                    </a:cubicBezTo>
                    <a:cubicBezTo>
                      <a:pt x="22" y="128"/>
                      <a:pt x="21" y="132"/>
                      <a:pt x="21" y="132"/>
                    </a:cubicBezTo>
                    <a:cubicBezTo>
                      <a:pt x="23" y="133"/>
                      <a:pt x="26" y="132"/>
                      <a:pt x="27" y="134"/>
                    </a:cubicBezTo>
                    <a:cubicBezTo>
                      <a:pt x="29" y="137"/>
                      <a:pt x="31" y="146"/>
                      <a:pt x="31" y="146"/>
                    </a:cubicBezTo>
                    <a:cubicBezTo>
                      <a:pt x="27" y="165"/>
                      <a:pt x="23" y="155"/>
                      <a:pt x="13" y="148"/>
                    </a:cubicBezTo>
                    <a:cubicBezTo>
                      <a:pt x="11" y="152"/>
                      <a:pt x="11" y="160"/>
                      <a:pt x="7" y="160"/>
                    </a:cubicBezTo>
                    <a:cubicBezTo>
                      <a:pt x="5" y="160"/>
                      <a:pt x="4" y="156"/>
                      <a:pt x="3" y="154"/>
                    </a:cubicBezTo>
                    <a:cubicBezTo>
                      <a:pt x="3" y="153"/>
                      <a:pt x="4" y="155"/>
                      <a:pt x="5" y="15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7" name="Freeform 47"/>
              <p:cNvSpPr>
                <a:spLocks/>
              </p:cNvSpPr>
              <p:nvPr userDrawn="1"/>
            </p:nvSpPr>
            <p:spPr bwMode="ltGray">
              <a:xfrm>
                <a:off x="2701" y="103"/>
                <a:ext cx="138" cy="84"/>
              </a:xfrm>
              <a:custGeom>
                <a:avLst/>
                <a:gdLst>
                  <a:gd name="T0" fmla="*/ 26 w 138"/>
                  <a:gd name="T1" fmla="*/ 61 h 103"/>
                  <a:gd name="T2" fmla="*/ 30 w 138"/>
                  <a:gd name="T3" fmla="*/ 43 h 103"/>
                  <a:gd name="T4" fmla="*/ 50 w 138"/>
                  <a:gd name="T5" fmla="*/ 33 h 103"/>
                  <a:gd name="T6" fmla="*/ 54 w 138"/>
                  <a:gd name="T7" fmla="*/ 45 h 103"/>
                  <a:gd name="T8" fmla="*/ 66 w 138"/>
                  <a:gd name="T9" fmla="*/ 49 h 103"/>
                  <a:gd name="T10" fmla="*/ 80 w 138"/>
                  <a:gd name="T11" fmla="*/ 55 h 103"/>
                  <a:gd name="T12" fmla="*/ 116 w 138"/>
                  <a:gd name="T13" fmla="*/ 33 h 103"/>
                  <a:gd name="T14" fmla="*/ 130 w 138"/>
                  <a:gd name="T15" fmla="*/ 17 h 103"/>
                  <a:gd name="T16" fmla="*/ 138 w 138"/>
                  <a:gd name="T17" fmla="*/ 11 h 103"/>
                  <a:gd name="T18" fmla="*/ 106 w 138"/>
                  <a:gd name="T19" fmla="*/ 49 h 103"/>
                  <a:gd name="T20" fmla="*/ 84 w 138"/>
                  <a:gd name="T21" fmla="*/ 67 h 103"/>
                  <a:gd name="T22" fmla="*/ 66 w 138"/>
                  <a:gd name="T23" fmla="*/ 81 h 103"/>
                  <a:gd name="T24" fmla="*/ 48 w 138"/>
                  <a:gd name="T25" fmla="*/ 103 h 103"/>
                  <a:gd name="T26" fmla="*/ 26 w 138"/>
                  <a:gd name="T27" fmla="*/ 89 h 103"/>
                  <a:gd name="T28" fmla="*/ 20 w 138"/>
                  <a:gd name="T29" fmla="*/ 87 h 103"/>
                  <a:gd name="T30" fmla="*/ 22 w 138"/>
                  <a:gd name="T31" fmla="*/ 97 h 103"/>
                  <a:gd name="T32" fmla="*/ 0 w 138"/>
                  <a:gd name="T33" fmla="*/ 97 h 103"/>
                  <a:gd name="T34" fmla="*/ 10 w 138"/>
                  <a:gd name="T35" fmla="*/ 79 h 103"/>
                  <a:gd name="T36" fmla="*/ 26 w 138"/>
                  <a:gd name="T37" fmla="*/ 6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103">
                    <a:moveTo>
                      <a:pt x="26" y="61"/>
                    </a:moveTo>
                    <a:cubicBezTo>
                      <a:pt x="29" y="53"/>
                      <a:pt x="33" y="51"/>
                      <a:pt x="30" y="43"/>
                    </a:cubicBezTo>
                    <a:cubicBezTo>
                      <a:pt x="33" y="27"/>
                      <a:pt x="37" y="24"/>
                      <a:pt x="50" y="33"/>
                    </a:cubicBezTo>
                    <a:cubicBezTo>
                      <a:pt x="51" y="37"/>
                      <a:pt x="53" y="41"/>
                      <a:pt x="54" y="45"/>
                    </a:cubicBezTo>
                    <a:cubicBezTo>
                      <a:pt x="55" y="49"/>
                      <a:pt x="66" y="49"/>
                      <a:pt x="66" y="49"/>
                    </a:cubicBezTo>
                    <a:cubicBezTo>
                      <a:pt x="75" y="43"/>
                      <a:pt x="77" y="45"/>
                      <a:pt x="80" y="55"/>
                    </a:cubicBezTo>
                    <a:cubicBezTo>
                      <a:pt x="92" y="47"/>
                      <a:pt x="101" y="37"/>
                      <a:pt x="116" y="33"/>
                    </a:cubicBezTo>
                    <a:cubicBezTo>
                      <a:pt x="125" y="19"/>
                      <a:pt x="120" y="24"/>
                      <a:pt x="130" y="17"/>
                    </a:cubicBezTo>
                    <a:cubicBezTo>
                      <a:pt x="134" y="11"/>
                      <a:pt x="134" y="0"/>
                      <a:pt x="138" y="11"/>
                    </a:cubicBezTo>
                    <a:cubicBezTo>
                      <a:pt x="135" y="31"/>
                      <a:pt x="126" y="45"/>
                      <a:pt x="106" y="49"/>
                    </a:cubicBezTo>
                    <a:cubicBezTo>
                      <a:pt x="97" y="55"/>
                      <a:pt x="93" y="61"/>
                      <a:pt x="84" y="67"/>
                    </a:cubicBezTo>
                    <a:cubicBezTo>
                      <a:pt x="80" y="79"/>
                      <a:pt x="79" y="79"/>
                      <a:pt x="66" y="81"/>
                    </a:cubicBezTo>
                    <a:cubicBezTo>
                      <a:pt x="60" y="90"/>
                      <a:pt x="57" y="97"/>
                      <a:pt x="48" y="103"/>
                    </a:cubicBezTo>
                    <a:cubicBezTo>
                      <a:pt x="42" y="94"/>
                      <a:pt x="37" y="93"/>
                      <a:pt x="26" y="89"/>
                    </a:cubicBezTo>
                    <a:cubicBezTo>
                      <a:pt x="24" y="88"/>
                      <a:pt x="20" y="87"/>
                      <a:pt x="20" y="87"/>
                    </a:cubicBezTo>
                    <a:cubicBezTo>
                      <a:pt x="10" y="90"/>
                      <a:pt x="14" y="94"/>
                      <a:pt x="22" y="97"/>
                    </a:cubicBezTo>
                    <a:cubicBezTo>
                      <a:pt x="14" y="103"/>
                      <a:pt x="9" y="100"/>
                      <a:pt x="0" y="97"/>
                    </a:cubicBezTo>
                    <a:cubicBezTo>
                      <a:pt x="2" y="87"/>
                      <a:pt x="1" y="82"/>
                      <a:pt x="10" y="79"/>
                    </a:cubicBezTo>
                    <a:cubicBezTo>
                      <a:pt x="15" y="63"/>
                      <a:pt x="14" y="69"/>
                      <a:pt x="26" y="6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8" name="Freeform 48"/>
              <p:cNvSpPr>
                <a:spLocks/>
              </p:cNvSpPr>
              <p:nvPr userDrawn="1"/>
            </p:nvSpPr>
            <p:spPr bwMode="ltGray">
              <a:xfrm>
                <a:off x="2553" y="182"/>
                <a:ext cx="187" cy="176"/>
              </a:xfrm>
              <a:custGeom>
                <a:avLst/>
                <a:gdLst>
                  <a:gd name="T0" fmla="*/ 158 w 188"/>
                  <a:gd name="T1" fmla="*/ 24 h 214"/>
                  <a:gd name="T2" fmla="*/ 160 w 188"/>
                  <a:gd name="T3" fmla="*/ 6 h 214"/>
                  <a:gd name="T4" fmla="*/ 170 w 188"/>
                  <a:gd name="T5" fmla="*/ 0 h 214"/>
                  <a:gd name="T6" fmla="*/ 182 w 188"/>
                  <a:gd name="T7" fmla="*/ 24 h 214"/>
                  <a:gd name="T8" fmla="*/ 188 w 188"/>
                  <a:gd name="T9" fmla="*/ 42 h 214"/>
                  <a:gd name="T10" fmla="*/ 178 w 188"/>
                  <a:gd name="T11" fmla="*/ 58 h 214"/>
                  <a:gd name="T12" fmla="*/ 170 w 188"/>
                  <a:gd name="T13" fmla="*/ 76 h 214"/>
                  <a:gd name="T14" fmla="*/ 162 w 188"/>
                  <a:gd name="T15" fmla="*/ 126 h 214"/>
                  <a:gd name="T16" fmla="*/ 144 w 188"/>
                  <a:gd name="T17" fmla="*/ 136 h 214"/>
                  <a:gd name="T18" fmla="*/ 120 w 188"/>
                  <a:gd name="T19" fmla="*/ 138 h 214"/>
                  <a:gd name="T20" fmla="*/ 112 w 188"/>
                  <a:gd name="T21" fmla="*/ 124 h 214"/>
                  <a:gd name="T22" fmla="*/ 102 w 188"/>
                  <a:gd name="T23" fmla="*/ 146 h 214"/>
                  <a:gd name="T24" fmla="*/ 90 w 188"/>
                  <a:gd name="T25" fmla="*/ 150 h 214"/>
                  <a:gd name="T26" fmla="*/ 80 w 188"/>
                  <a:gd name="T27" fmla="*/ 132 h 214"/>
                  <a:gd name="T28" fmla="*/ 58 w 188"/>
                  <a:gd name="T29" fmla="*/ 144 h 214"/>
                  <a:gd name="T30" fmla="*/ 76 w 188"/>
                  <a:gd name="T31" fmla="*/ 142 h 214"/>
                  <a:gd name="T32" fmla="*/ 78 w 188"/>
                  <a:gd name="T33" fmla="*/ 160 h 214"/>
                  <a:gd name="T34" fmla="*/ 58 w 188"/>
                  <a:gd name="T35" fmla="*/ 166 h 214"/>
                  <a:gd name="T36" fmla="*/ 34 w 188"/>
                  <a:gd name="T37" fmla="*/ 166 h 214"/>
                  <a:gd name="T38" fmla="*/ 36 w 188"/>
                  <a:gd name="T39" fmla="*/ 154 h 214"/>
                  <a:gd name="T40" fmla="*/ 46 w 188"/>
                  <a:gd name="T41" fmla="*/ 144 h 214"/>
                  <a:gd name="T42" fmla="*/ 34 w 188"/>
                  <a:gd name="T43" fmla="*/ 148 h 214"/>
                  <a:gd name="T44" fmla="*/ 26 w 188"/>
                  <a:gd name="T45" fmla="*/ 166 h 214"/>
                  <a:gd name="T46" fmla="*/ 30 w 188"/>
                  <a:gd name="T47" fmla="*/ 190 h 214"/>
                  <a:gd name="T48" fmla="*/ 14 w 188"/>
                  <a:gd name="T49" fmla="*/ 200 h 214"/>
                  <a:gd name="T50" fmla="*/ 0 w 188"/>
                  <a:gd name="T51" fmla="*/ 214 h 214"/>
                  <a:gd name="T52" fmla="*/ 8 w 188"/>
                  <a:gd name="T53" fmla="*/ 188 h 214"/>
                  <a:gd name="T54" fmla="*/ 0 w 188"/>
                  <a:gd name="T55" fmla="*/ 164 h 214"/>
                  <a:gd name="T56" fmla="*/ 14 w 188"/>
                  <a:gd name="T57" fmla="*/ 152 h 214"/>
                  <a:gd name="T58" fmla="*/ 32 w 188"/>
                  <a:gd name="T59" fmla="*/ 134 h 214"/>
                  <a:gd name="T60" fmla="*/ 44 w 188"/>
                  <a:gd name="T61" fmla="*/ 118 h 214"/>
                  <a:gd name="T62" fmla="*/ 72 w 188"/>
                  <a:gd name="T63" fmla="*/ 116 h 214"/>
                  <a:gd name="T64" fmla="*/ 84 w 188"/>
                  <a:gd name="T65" fmla="*/ 112 h 214"/>
                  <a:gd name="T66" fmla="*/ 114 w 188"/>
                  <a:gd name="T67" fmla="*/ 78 h 214"/>
                  <a:gd name="T68" fmla="*/ 120 w 188"/>
                  <a:gd name="T69" fmla="*/ 92 h 214"/>
                  <a:gd name="T70" fmla="*/ 132 w 188"/>
                  <a:gd name="T71" fmla="*/ 76 h 214"/>
                  <a:gd name="T72" fmla="*/ 150 w 188"/>
                  <a:gd name="T73" fmla="*/ 54 h 214"/>
                  <a:gd name="T74" fmla="*/ 154 w 188"/>
                  <a:gd name="T75" fmla="*/ 42 h 214"/>
                  <a:gd name="T76" fmla="*/ 148 w 188"/>
                  <a:gd name="T77" fmla="*/ 38 h 214"/>
                  <a:gd name="T78" fmla="*/ 152 w 188"/>
                  <a:gd name="T79" fmla="*/ 32 h 214"/>
                  <a:gd name="T80" fmla="*/ 158 w 188"/>
                  <a:gd name="T81" fmla="*/ 2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8" h="214">
                    <a:moveTo>
                      <a:pt x="158" y="24"/>
                    </a:moveTo>
                    <a:cubicBezTo>
                      <a:pt x="156" y="18"/>
                      <a:pt x="160" y="6"/>
                      <a:pt x="160" y="6"/>
                    </a:cubicBezTo>
                    <a:cubicBezTo>
                      <a:pt x="167" y="16"/>
                      <a:pt x="167" y="8"/>
                      <a:pt x="170" y="0"/>
                    </a:cubicBezTo>
                    <a:cubicBezTo>
                      <a:pt x="181" y="4"/>
                      <a:pt x="179" y="14"/>
                      <a:pt x="182" y="24"/>
                    </a:cubicBezTo>
                    <a:cubicBezTo>
                      <a:pt x="184" y="30"/>
                      <a:pt x="188" y="42"/>
                      <a:pt x="188" y="42"/>
                    </a:cubicBezTo>
                    <a:cubicBezTo>
                      <a:pt x="183" y="56"/>
                      <a:pt x="188" y="52"/>
                      <a:pt x="178" y="58"/>
                    </a:cubicBezTo>
                    <a:cubicBezTo>
                      <a:pt x="174" y="63"/>
                      <a:pt x="170" y="76"/>
                      <a:pt x="170" y="76"/>
                    </a:cubicBezTo>
                    <a:cubicBezTo>
                      <a:pt x="169" y="100"/>
                      <a:pt x="173" y="110"/>
                      <a:pt x="162" y="126"/>
                    </a:cubicBezTo>
                    <a:cubicBezTo>
                      <a:pt x="150" y="118"/>
                      <a:pt x="155" y="132"/>
                      <a:pt x="144" y="136"/>
                    </a:cubicBezTo>
                    <a:cubicBezTo>
                      <a:pt x="135" y="134"/>
                      <a:pt x="129" y="135"/>
                      <a:pt x="120" y="138"/>
                    </a:cubicBezTo>
                    <a:cubicBezTo>
                      <a:pt x="114" y="129"/>
                      <a:pt x="122" y="127"/>
                      <a:pt x="112" y="124"/>
                    </a:cubicBezTo>
                    <a:cubicBezTo>
                      <a:pt x="108" y="130"/>
                      <a:pt x="108" y="142"/>
                      <a:pt x="102" y="146"/>
                    </a:cubicBezTo>
                    <a:cubicBezTo>
                      <a:pt x="98" y="148"/>
                      <a:pt x="90" y="150"/>
                      <a:pt x="90" y="150"/>
                    </a:cubicBezTo>
                    <a:cubicBezTo>
                      <a:pt x="87" y="141"/>
                      <a:pt x="89" y="135"/>
                      <a:pt x="80" y="132"/>
                    </a:cubicBezTo>
                    <a:cubicBezTo>
                      <a:pt x="68" y="134"/>
                      <a:pt x="65" y="134"/>
                      <a:pt x="58" y="144"/>
                    </a:cubicBezTo>
                    <a:cubicBezTo>
                      <a:pt x="66" y="150"/>
                      <a:pt x="68" y="147"/>
                      <a:pt x="76" y="142"/>
                    </a:cubicBezTo>
                    <a:cubicBezTo>
                      <a:pt x="81" y="146"/>
                      <a:pt x="85" y="155"/>
                      <a:pt x="78" y="160"/>
                    </a:cubicBezTo>
                    <a:cubicBezTo>
                      <a:pt x="75" y="162"/>
                      <a:pt x="62" y="165"/>
                      <a:pt x="58" y="166"/>
                    </a:cubicBezTo>
                    <a:cubicBezTo>
                      <a:pt x="48" y="173"/>
                      <a:pt x="44" y="173"/>
                      <a:pt x="34" y="166"/>
                    </a:cubicBezTo>
                    <a:cubicBezTo>
                      <a:pt x="35" y="162"/>
                      <a:pt x="34" y="158"/>
                      <a:pt x="36" y="154"/>
                    </a:cubicBezTo>
                    <a:cubicBezTo>
                      <a:pt x="38" y="150"/>
                      <a:pt x="55" y="146"/>
                      <a:pt x="46" y="144"/>
                    </a:cubicBezTo>
                    <a:cubicBezTo>
                      <a:pt x="42" y="143"/>
                      <a:pt x="34" y="148"/>
                      <a:pt x="34" y="148"/>
                    </a:cubicBezTo>
                    <a:cubicBezTo>
                      <a:pt x="32" y="155"/>
                      <a:pt x="28" y="159"/>
                      <a:pt x="26" y="166"/>
                    </a:cubicBezTo>
                    <a:cubicBezTo>
                      <a:pt x="36" y="182"/>
                      <a:pt x="36" y="173"/>
                      <a:pt x="30" y="190"/>
                    </a:cubicBezTo>
                    <a:cubicBezTo>
                      <a:pt x="28" y="196"/>
                      <a:pt x="14" y="200"/>
                      <a:pt x="14" y="200"/>
                    </a:cubicBezTo>
                    <a:cubicBezTo>
                      <a:pt x="5" y="214"/>
                      <a:pt x="11" y="210"/>
                      <a:pt x="0" y="214"/>
                    </a:cubicBezTo>
                    <a:cubicBezTo>
                      <a:pt x="2" y="202"/>
                      <a:pt x="5" y="198"/>
                      <a:pt x="8" y="188"/>
                    </a:cubicBezTo>
                    <a:cubicBezTo>
                      <a:pt x="6" y="178"/>
                      <a:pt x="3" y="173"/>
                      <a:pt x="0" y="164"/>
                    </a:cubicBezTo>
                    <a:cubicBezTo>
                      <a:pt x="3" y="156"/>
                      <a:pt x="7" y="157"/>
                      <a:pt x="14" y="152"/>
                    </a:cubicBezTo>
                    <a:cubicBezTo>
                      <a:pt x="18" y="141"/>
                      <a:pt x="23" y="140"/>
                      <a:pt x="32" y="134"/>
                    </a:cubicBezTo>
                    <a:cubicBezTo>
                      <a:pt x="37" y="127"/>
                      <a:pt x="37" y="123"/>
                      <a:pt x="44" y="118"/>
                    </a:cubicBezTo>
                    <a:cubicBezTo>
                      <a:pt x="64" y="121"/>
                      <a:pt x="55" y="122"/>
                      <a:pt x="72" y="116"/>
                    </a:cubicBezTo>
                    <a:cubicBezTo>
                      <a:pt x="76" y="115"/>
                      <a:pt x="84" y="112"/>
                      <a:pt x="84" y="112"/>
                    </a:cubicBezTo>
                    <a:cubicBezTo>
                      <a:pt x="105" y="119"/>
                      <a:pt x="97" y="84"/>
                      <a:pt x="114" y="78"/>
                    </a:cubicBezTo>
                    <a:cubicBezTo>
                      <a:pt x="117" y="87"/>
                      <a:pt x="110" y="89"/>
                      <a:pt x="120" y="92"/>
                    </a:cubicBezTo>
                    <a:cubicBezTo>
                      <a:pt x="125" y="85"/>
                      <a:pt x="125" y="81"/>
                      <a:pt x="132" y="76"/>
                    </a:cubicBezTo>
                    <a:cubicBezTo>
                      <a:pt x="138" y="68"/>
                      <a:pt x="146" y="65"/>
                      <a:pt x="150" y="54"/>
                    </a:cubicBezTo>
                    <a:cubicBezTo>
                      <a:pt x="151" y="50"/>
                      <a:pt x="154" y="42"/>
                      <a:pt x="154" y="42"/>
                    </a:cubicBezTo>
                    <a:cubicBezTo>
                      <a:pt x="152" y="41"/>
                      <a:pt x="148" y="40"/>
                      <a:pt x="148" y="38"/>
                    </a:cubicBezTo>
                    <a:cubicBezTo>
                      <a:pt x="148" y="36"/>
                      <a:pt x="161" y="33"/>
                      <a:pt x="152" y="32"/>
                    </a:cubicBezTo>
                    <a:lnTo>
                      <a:pt x="158" y="2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9" name="Freeform 49"/>
              <p:cNvSpPr>
                <a:spLocks/>
              </p:cNvSpPr>
              <p:nvPr userDrawn="1"/>
            </p:nvSpPr>
            <p:spPr bwMode="ltGray">
              <a:xfrm>
                <a:off x="2677" y="233"/>
                <a:ext cx="14" cy="10"/>
              </a:xfrm>
              <a:custGeom>
                <a:avLst/>
                <a:gdLst>
                  <a:gd name="T0" fmla="*/ 0 w 13"/>
                  <a:gd name="T1" fmla="*/ 9 h 13"/>
                  <a:gd name="T2" fmla="*/ 4 w 13"/>
                  <a:gd name="T3" fmla="*/ 13 h 13"/>
                  <a:gd name="T4" fmla="*/ 0 w 13"/>
                  <a:gd name="T5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3">
                    <a:moveTo>
                      <a:pt x="0" y="9"/>
                    </a:moveTo>
                    <a:cubicBezTo>
                      <a:pt x="6" y="0"/>
                      <a:pt x="13" y="7"/>
                      <a:pt x="4" y="13"/>
                    </a:cubicBezTo>
                    <a:cubicBezTo>
                      <a:pt x="0" y="6"/>
                      <a:pt x="0" y="5"/>
                      <a:pt x="0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0" name="Freeform 50"/>
              <p:cNvSpPr>
                <a:spLocks/>
              </p:cNvSpPr>
              <p:nvPr userDrawn="1"/>
            </p:nvSpPr>
            <p:spPr bwMode="ltGray">
              <a:xfrm>
                <a:off x="1627" y="353"/>
                <a:ext cx="813" cy="462"/>
              </a:xfrm>
              <a:custGeom>
                <a:avLst/>
                <a:gdLst>
                  <a:gd name="T0" fmla="*/ 812 w 812"/>
                  <a:gd name="T1" fmla="*/ 26 h 564"/>
                  <a:gd name="T2" fmla="*/ 778 w 812"/>
                  <a:gd name="T3" fmla="*/ 78 h 564"/>
                  <a:gd name="T4" fmla="*/ 748 w 812"/>
                  <a:gd name="T5" fmla="*/ 122 h 564"/>
                  <a:gd name="T6" fmla="*/ 722 w 812"/>
                  <a:gd name="T7" fmla="*/ 142 h 564"/>
                  <a:gd name="T8" fmla="*/ 634 w 812"/>
                  <a:gd name="T9" fmla="*/ 180 h 564"/>
                  <a:gd name="T10" fmla="*/ 632 w 812"/>
                  <a:gd name="T11" fmla="*/ 210 h 564"/>
                  <a:gd name="T12" fmla="*/ 604 w 812"/>
                  <a:gd name="T13" fmla="*/ 230 h 564"/>
                  <a:gd name="T14" fmla="*/ 620 w 812"/>
                  <a:gd name="T15" fmla="*/ 178 h 564"/>
                  <a:gd name="T16" fmla="*/ 576 w 812"/>
                  <a:gd name="T17" fmla="*/ 188 h 564"/>
                  <a:gd name="T18" fmla="*/ 556 w 812"/>
                  <a:gd name="T19" fmla="*/ 218 h 564"/>
                  <a:gd name="T20" fmla="*/ 596 w 812"/>
                  <a:gd name="T21" fmla="*/ 280 h 564"/>
                  <a:gd name="T22" fmla="*/ 594 w 812"/>
                  <a:gd name="T23" fmla="*/ 368 h 564"/>
                  <a:gd name="T24" fmla="*/ 542 w 812"/>
                  <a:gd name="T25" fmla="*/ 406 h 564"/>
                  <a:gd name="T26" fmla="*/ 522 w 812"/>
                  <a:gd name="T27" fmla="*/ 386 h 564"/>
                  <a:gd name="T28" fmla="*/ 482 w 812"/>
                  <a:gd name="T29" fmla="*/ 348 h 564"/>
                  <a:gd name="T30" fmla="*/ 462 w 812"/>
                  <a:gd name="T31" fmla="*/ 348 h 564"/>
                  <a:gd name="T32" fmla="*/ 450 w 812"/>
                  <a:gd name="T33" fmla="*/ 394 h 564"/>
                  <a:gd name="T34" fmla="*/ 500 w 812"/>
                  <a:gd name="T35" fmla="*/ 464 h 564"/>
                  <a:gd name="T36" fmla="*/ 510 w 812"/>
                  <a:gd name="T37" fmla="*/ 524 h 564"/>
                  <a:gd name="T38" fmla="*/ 526 w 812"/>
                  <a:gd name="T39" fmla="*/ 560 h 564"/>
                  <a:gd name="T40" fmla="*/ 492 w 812"/>
                  <a:gd name="T41" fmla="*/ 544 h 564"/>
                  <a:gd name="T42" fmla="*/ 470 w 812"/>
                  <a:gd name="T43" fmla="*/ 518 h 564"/>
                  <a:gd name="T44" fmla="*/ 422 w 812"/>
                  <a:gd name="T45" fmla="*/ 424 h 564"/>
                  <a:gd name="T46" fmla="*/ 426 w 812"/>
                  <a:gd name="T47" fmla="*/ 310 h 564"/>
                  <a:gd name="T48" fmla="*/ 422 w 812"/>
                  <a:gd name="T49" fmla="*/ 268 h 564"/>
                  <a:gd name="T50" fmla="*/ 412 w 812"/>
                  <a:gd name="T51" fmla="*/ 276 h 564"/>
                  <a:gd name="T52" fmla="*/ 386 w 812"/>
                  <a:gd name="T53" fmla="*/ 266 h 564"/>
                  <a:gd name="T54" fmla="*/ 360 w 812"/>
                  <a:gd name="T55" fmla="*/ 170 h 564"/>
                  <a:gd name="T56" fmla="*/ 330 w 812"/>
                  <a:gd name="T57" fmla="*/ 166 h 564"/>
                  <a:gd name="T58" fmla="*/ 288 w 812"/>
                  <a:gd name="T59" fmla="*/ 172 h 564"/>
                  <a:gd name="T60" fmla="*/ 242 w 812"/>
                  <a:gd name="T61" fmla="*/ 232 h 564"/>
                  <a:gd name="T62" fmla="*/ 196 w 812"/>
                  <a:gd name="T63" fmla="*/ 268 h 564"/>
                  <a:gd name="T64" fmla="*/ 184 w 812"/>
                  <a:gd name="T65" fmla="*/ 274 h 564"/>
                  <a:gd name="T66" fmla="*/ 160 w 812"/>
                  <a:gd name="T67" fmla="*/ 328 h 564"/>
                  <a:gd name="T68" fmla="*/ 152 w 812"/>
                  <a:gd name="T69" fmla="*/ 354 h 564"/>
                  <a:gd name="T70" fmla="*/ 128 w 812"/>
                  <a:gd name="T71" fmla="*/ 404 h 564"/>
                  <a:gd name="T72" fmla="*/ 94 w 812"/>
                  <a:gd name="T73" fmla="*/ 392 h 564"/>
                  <a:gd name="T74" fmla="*/ 66 w 812"/>
                  <a:gd name="T75" fmla="*/ 258 h 564"/>
                  <a:gd name="T76" fmla="*/ 72 w 812"/>
                  <a:gd name="T77" fmla="*/ 156 h 564"/>
                  <a:gd name="T78" fmla="*/ 44 w 812"/>
                  <a:gd name="T79" fmla="*/ 180 h 564"/>
                  <a:gd name="T80" fmla="*/ 20 w 812"/>
                  <a:gd name="T81" fmla="*/ 150 h 564"/>
                  <a:gd name="T82" fmla="*/ 24 w 812"/>
                  <a:gd name="T83" fmla="*/ 138 h 564"/>
                  <a:gd name="T84" fmla="*/ 0 w 812"/>
                  <a:gd name="T85" fmla="*/ 92 h 564"/>
                  <a:gd name="T86" fmla="*/ 798 w 812"/>
                  <a:gd name="T87" fmla="*/ 6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12" h="564">
                    <a:moveTo>
                      <a:pt x="798" y="6"/>
                    </a:moveTo>
                    <a:cubicBezTo>
                      <a:pt x="801" y="15"/>
                      <a:pt x="809" y="16"/>
                      <a:pt x="812" y="26"/>
                    </a:cubicBezTo>
                    <a:cubicBezTo>
                      <a:pt x="809" y="36"/>
                      <a:pt x="801" y="41"/>
                      <a:pt x="796" y="50"/>
                    </a:cubicBezTo>
                    <a:cubicBezTo>
                      <a:pt x="791" y="61"/>
                      <a:pt x="788" y="71"/>
                      <a:pt x="778" y="78"/>
                    </a:cubicBezTo>
                    <a:cubicBezTo>
                      <a:pt x="773" y="85"/>
                      <a:pt x="771" y="88"/>
                      <a:pt x="774" y="96"/>
                    </a:cubicBezTo>
                    <a:cubicBezTo>
                      <a:pt x="767" y="107"/>
                      <a:pt x="758" y="114"/>
                      <a:pt x="748" y="122"/>
                    </a:cubicBezTo>
                    <a:cubicBezTo>
                      <a:pt x="744" y="125"/>
                      <a:pt x="736" y="130"/>
                      <a:pt x="736" y="130"/>
                    </a:cubicBezTo>
                    <a:cubicBezTo>
                      <a:pt x="740" y="141"/>
                      <a:pt x="731" y="140"/>
                      <a:pt x="722" y="142"/>
                    </a:cubicBezTo>
                    <a:cubicBezTo>
                      <a:pt x="716" y="148"/>
                      <a:pt x="712" y="151"/>
                      <a:pt x="704" y="154"/>
                    </a:cubicBezTo>
                    <a:cubicBezTo>
                      <a:pt x="686" y="150"/>
                      <a:pt x="650" y="169"/>
                      <a:pt x="634" y="180"/>
                    </a:cubicBezTo>
                    <a:cubicBezTo>
                      <a:pt x="636" y="189"/>
                      <a:pt x="631" y="193"/>
                      <a:pt x="640" y="196"/>
                    </a:cubicBezTo>
                    <a:cubicBezTo>
                      <a:pt x="643" y="205"/>
                      <a:pt x="640" y="207"/>
                      <a:pt x="632" y="210"/>
                    </a:cubicBezTo>
                    <a:cubicBezTo>
                      <a:pt x="626" y="219"/>
                      <a:pt x="623" y="226"/>
                      <a:pt x="614" y="232"/>
                    </a:cubicBezTo>
                    <a:cubicBezTo>
                      <a:pt x="611" y="231"/>
                      <a:pt x="606" y="233"/>
                      <a:pt x="604" y="230"/>
                    </a:cubicBezTo>
                    <a:cubicBezTo>
                      <a:pt x="599" y="220"/>
                      <a:pt x="610" y="199"/>
                      <a:pt x="620" y="196"/>
                    </a:cubicBezTo>
                    <a:cubicBezTo>
                      <a:pt x="623" y="187"/>
                      <a:pt x="617" y="187"/>
                      <a:pt x="620" y="178"/>
                    </a:cubicBezTo>
                    <a:cubicBezTo>
                      <a:pt x="617" y="164"/>
                      <a:pt x="609" y="168"/>
                      <a:pt x="598" y="172"/>
                    </a:cubicBezTo>
                    <a:cubicBezTo>
                      <a:pt x="592" y="180"/>
                      <a:pt x="585" y="185"/>
                      <a:pt x="576" y="188"/>
                    </a:cubicBezTo>
                    <a:cubicBezTo>
                      <a:pt x="572" y="194"/>
                      <a:pt x="568" y="200"/>
                      <a:pt x="564" y="206"/>
                    </a:cubicBezTo>
                    <a:cubicBezTo>
                      <a:pt x="561" y="210"/>
                      <a:pt x="556" y="218"/>
                      <a:pt x="556" y="218"/>
                    </a:cubicBezTo>
                    <a:cubicBezTo>
                      <a:pt x="558" y="234"/>
                      <a:pt x="559" y="243"/>
                      <a:pt x="572" y="252"/>
                    </a:cubicBezTo>
                    <a:cubicBezTo>
                      <a:pt x="579" y="262"/>
                      <a:pt x="586" y="273"/>
                      <a:pt x="596" y="280"/>
                    </a:cubicBezTo>
                    <a:cubicBezTo>
                      <a:pt x="598" y="286"/>
                      <a:pt x="602" y="298"/>
                      <a:pt x="602" y="298"/>
                    </a:cubicBezTo>
                    <a:cubicBezTo>
                      <a:pt x="601" y="308"/>
                      <a:pt x="599" y="361"/>
                      <a:pt x="594" y="368"/>
                    </a:cubicBezTo>
                    <a:cubicBezTo>
                      <a:pt x="590" y="374"/>
                      <a:pt x="576" y="378"/>
                      <a:pt x="570" y="382"/>
                    </a:cubicBezTo>
                    <a:cubicBezTo>
                      <a:pt x="563" y="393"/>
                      <a:pt x="550" y="396"/>
                      <a:pt x="542" y="406"/>
                    </a:cubicBezTo>
                    <a:cubicBezTo>
                      <a:pt x="536" y="413"/>
                      <a:pt x="539" y="417"/>
                      <a:pt x="530" y="420"/>
                    </a:cubicBezTo>
                    <a:cubicBezTo>
                      <a:pt x="526" y="408"/>
                      <a:pt x="538" y="391"/>
                      <a:pt x="522" y="386"/>
                    </a:cubicBezTo>
                    <a:cubicBezTo>
                      <a:pt x="516" y="377"/>
                      <a:pt x="510" y="364"/>
                      <a:pt x="502" y="356"/>
                    </a:cubicBezTo>
                    <a:cubicBezTo>
                      <a:pt x="497" y="341"/>
                      <a:pt x="505" y="360"/>
                      <a:pt x="482" y="348"/>
                    </a:cubicBezTo>
                    <a:cubicBezTo>
                      <a:pt x="478" y="346"/>
                      <a:pt x="478" y="339"/>
                      <a:pt x="474" y="336"/>
                    </a:cubicBezTo>
                    <a:cubicBezTo>
                      <a:pt x="470" y="323"/>
                      <a:pt x="466" y="342"/>
                      <a:pt x="462" y="348"/>
                    </a:cubicBezTo>
                    <a:cubicBezTo>
                      <a:pt x="460" y="358"/>
                      <a:pt x="456" y="363"/>
                      <a:pt x="454" y="374"/>
                    </a:cubicBezTo>
                    <a:cubicBezTo>
                      <a:pt x="457" y="383"/>
                      <a:pt x="455" y="387"/>
                      <a:pt x="450" y="394"/>
                    </a:cubicBezTo>
                    <a:cubicBezTo>
                      <a:pt x="454" y="399"/>
                      <a:pt x="464" y="411"/>
                      <a:pt x="466" y="418"/>
                    </a:cubicBezTo>
                    <a:cubicBezTo>
                      <a:pt x="474" y="443"/>
                      <a:pt x="472" y="458"/>
                      <a:pt x="500" y="464"/>
                    </a:cubicBezTo>
                    <a:cubicBezTo>
                      <a:pt x="507" y="469"/>
                      <a:pt x="510" y="474"/>
                      <a:pt x="516" y="480"/>
                    </a:cubicBezTo>
                    <a:cubicBezTo>
                      <a:pt x="511" y="494"/>
                      <a:pt x="513" y="509"/>
                      <a:pt x="510" y="524"/>
                    </a:cubicBezTo>
                    <a:cubicBezTo>
                      <a:pt x="512" y="537"/>
                      <a:pt x="511" y="541"/>
                      <a:pt x="522" y="548"/>
                    </a:cubicBezTo>
                    <a:cubicBezTo>
                      <a:pt x="523" y="552"/>
                      <a:pt x="525" y="556"/>
                      <a:pt x="526" y="560"/>
                    </a:cubicBezTo>
                    <a:cubicBezTo>
                      <a:pt x="527" y="564"/>
                      <a:pt x="514" y="556"/>
                      <a:pt x="514" y="556"/>
                    </a:cubicBezTo>
                    <a:cubicBezTo>
                      <a:pt x="502" y="564"/>
                      <a:pt x="501" y="551"/>
                      <a:pt x="492" y="544"/>
                    </a:cubicBezTo>
                    <a:cubicBezTo>
                      <a:pt x="488" y="541"/>
                      <a:pt x="480" y="536"/>
                      <a:pt x="480" y="536"/>
                    </a:cubicBezTo>
                    <a:cubicBezTo>
                      <a:pt x="471" y="522"/>
                      <a:pt x="474" y="529"/>
                      <a:pt x="470" y="518"/>
                    </a:cubicBezTo>
                    <a:cubicBezTo>
                      <a:pt x="467" y="491"/>
                      <a:pt x="461" y="446"/>
                      <a:pt x="436" y="430"/>
                    </a:cubicBezTo>
                    <a:cubicBezTo>
                      <a:pt x="428" y="433"/>
                      <a:pt x="425" y="433"/>
                      <a:pt x="422" y="424"/>
                    </a:cubicBezTo>
                    <a:cubicBezTo>
                      <a:pt x="427" y="404"/>
                      <a:pt x="432" y="383"/>
                      <a:pt x="438" y="364"/>
                    </a:cubicBezTo>
                    <a:cubicBezTo>
                      <a:pt x="436" y="343"/>
                      <a:pt x="431" y="330"/>
                      <a:pt x="426" y="310"/>
                    </a:cubicBezTo>
                    <a:cubicBezTo>
                      <a:pt x="429" y="302"/>
                      <a:pt x="425" y="300"/>
                      <a:pt x="422" y="292"/>
                    </a:cubicBezTo>
                    <a:cubicBezTo>
                      <a:pt x="424" y="282"/>
                      <a:pt x="428" y="277"/>
                      <a:pt x="422" y="268"/>
                    </a:cubicBezTo>
                    <a:cubicBezTo>
                      <a:pt x="420" y="269"/>
                      <a:pt x="418" y="269"/>
                      <a:pt x="416" y="270"/>
                    </a:cubicBezTo>
                    <a:cubicBezTo>
                      <a:pt x="414" y="272"/>
                      <a:pt x="414" y="275"/>
                      <a:pt x="412" y="276"/>
                    </a:cubicBezTo>
                    <a:cubicBezTo>
                      <a:pt x="408" y="278"/>
                      <a:pt x="400" y="280"/>
                      <a:pt x="400" y="280"/>
                    </a:cubicBezTo>
                    <a:cubicBezTo>
                      <a:pt x="394" y="274"/>
                      <a:pt x="389" y="274"/>
                      <a:pt x="386" y="266"/>
                    </a:cubicBezTo>
                    <a:cubicBezTo>
                      <a:pt x="391" y="251"/>
                      <a:pt x="379" y="206"/>
                      <a:pt x="364" y="196"/>
                    </a:cubicBezTo>
                    <a:cubicBezTo>
                      <a:pt x="357" y="186"/>
                      <a:pt x="358" y="182"/>
                      <a:pt x="360" y="170"/>
                    </a:cubicBezTo>
                    <a:cubicBezTo>
                      <a:pt x="358" y="160"/>
                      <a:pt x="356" y="147"/>
                      <a:pt x="346" y="144"/>
                    </a:cubicBezTo>
                    <a:cubicBezTo>
                      <a:pt x="343" y="154"/>
                      <a:pt x="338" y="160"/>
                      <a:pt x="330" y="166"/>
                    </a:cubicBezTo>
                    <a:cubicBezTo>
                      <a:pt x="323" y="164"/>
                      <a:pt x="308" y="160"/>
                      <a:pt x="308" y="160"/>
                    </a:cubicBezTo>
                    <a:cubicBezTo>
                      <a:pt x="296" y="162"/>
                      <a:pt x="297" y="166"/>
                      <a:pt x="288" y="172"/>
                    </a:cubicBezTo>
                    <a:cubicBezTo>
                      <a:pt x="284" y="185"/>
                      <a:pt x="282" y="191"/>
                      <a:pt x="268" y="196"/>
                    </a:cubicBezTo>
                    <a:cubicBezTo>
                      <a:pt x="264" y="200"/>
                      <a:pt x="243" y="231"/>
                      <a:pt x="242" y="232"/>
                    </a:cubicBezTo>
                    <a:cubicBezTo>
                      <a:pt x="231" y="239"/>
                      <a:pt x="215" y="247"/>
                      <a:pt x="206" y="256"/>
                    </a:cubicBezTo>
                    <a:cubicBezTo>
                      <a:pt x="202" y="260"/>
                      <a:pt x="200" y="265"/>
                      <a:pt x="196" y="268"/>
                    </a:cubicBezTo>
                    <a:cubicBezTo>
                      <a:pt x="194" y="269"/>
                      <a:pt x="192" y="269"/>
                      <a:pt x="190" y="270"/>
                    </a:cubicBezTo>
                    <a:cubicBezTo>
                      <a:pt x="188" y="271"/>
                      <a:pt x="186" y="272"/>
                      <a:pt x="184" y="274"/>
                    </a:cubicBezTo>
                    <a:cubicBezTo>
                      <a:pt x="180" y="278"/>
                      <a:pt x="172" y="286"/>
                      <a:pt x="172" y="286"/>
                    </a:cubicBezTo>
                    <a:cubicBezTo>
                      <a:pt x="167" y="300"/>
                      <a:pt x="165" y="314"/>
                      <a:pt x="160" y="328"/>
                    </a:cubicBezTo>
                    <a:cubicBezTo>
                      <a:pt x="158" y="335"/>
                      <a:pt x="156" y="341"/>
                      <a:pt x="154" y="348"/>
                    </a:cubicBezTo>
                    <a:cubicBezTo>
                      <a:pt x="153" y="350"/>
                      <a:pt x="152" y="354"/>
                      <a:pt x="152" y="354"/>
                    </a:cubicBezTo>
                    <a:cubicBezTo>
                      <a:pt x="152" y="359"/>
                      <a:pt x="156" y="384"/>
                      <a:pt x="146" y="392"/>
                    </a:cubicBezTo>
                    <a:cubicBezTo>
                      <a:pt x="141" y="397"/>
                      <a:pt x="128" y="404"/>
                      <a:pt x="128" y="404"/>
                    </a:cubicBezTo>
                    <a:cubicBezTo>
                      <a:pt x="125" y="412"/>
                      <a:pt x="122" y="421"/>
                      <a:pt x="114" y="424"/>
                    </a:cubicBezTo>
                    <a:cubicBezTo>
                      <a:pt x="100" y="419"/>
                      <a:pt x="97" y="405"/>
                      <a:pt x="94" y="392"/>
                    </a:cubicBezTo>
                    <a:cubicBezTo>
                      <a:pt x="86" y="362"/>
                      <a:pt x="82" y="332"/>
                      <a:pt x="72" y="302"/>
                    </a:cubicBezTo>
                    <a:cubicBezTo>
                      <a:pt x="71" y="281"/>
                      <a:pt x="70" y="275"/>
                      <a:pt x="66" y="258"/>
                    </a:cubicBezTo>
                    <a:cubicBezTo>
                      <a:pt x="66" y="251"/>
                      <a:pt x="68" y="219"/>
                      <a:pt x="64" y="208"/>
                    </a:cubicBezTo>
                    <a:cubicBezTo>
                      <a:pt x="70" y="191"/>
                      <a:pt x="66" y="173"/>
                      <a:pt x="72" y="156"/>
                    </a:cubicBezTo>
                    <a:cubicBezTo>
                      <a:pt x="66" y="139"/>
                      <a:pt x="60" y="168"/>
                      <a:pt x="56" y="172"/>
                    </a:cubicBezTo>
                    <a:cubicBezTo>
                      <a:pt x="53" y="175"/>
                      <a:pt x="44" y="180"/>
                      <a:pt x="44" y="180"/>
                    </a:cubicBezTo>
                    <a:cubicBezTo>
                      <a:pt x="35" y="177"/>
                      <a:pt x="28" y="173"/>
                      <a:pt x="24" y="162"/>
                    </a:cubicBezTo>
                    <a:cubicBezTo>
                      <a:pt x="23" y="158"/>
                      <a:pt x="20" y="150"/>
                      <a:pt x="20" y="150"/>
                    </a:cubicBezTo>
                    <a:cubicBezTo>
                      <a:pt x="30" y="148"/>
                      <a:pt x="30" y="143"/>
                      <a:pt x="38" y="138"/>
                    </a:cubicBezTo>
                    <a:cubicBezTo>
                      <a:pt x="35" y="128"/>
                      <a:pt x="31" y="133"/>
                      <a:pt x="24" y="138"/>
                    </a:cubicBezTo>
                    <a:cubicBezTo>
                      <a:pt x="15" y="135"/>
                      <a:pt x="15" y="132"/>
                      <a:pt x="18" y="124"/>
                    </a:cubicBezTo>
                    <a:cubicBezTo>
                      <a:pt x="11" y="114"/>
                      <a:pt x="9" y="101"/>
                      <a:pt x="0" y="92"/>
                    </a:cubicBezTo>
                    <a:lnTo>
                      <a:pt x="76" y="0"/>
                    </a:lnTo>
                    <a:lnTo>
                      <a:pt x="798" y="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1" name="Freeform 51"/>
              <p:cNvSpPr>
                <a:spLocks/>
              </p:cNvSpPr>
              <p:nvPr userDrawn="1"/>
            </p:nvSpPr>
            <p:spPr bwMode="ltGray">
              <a:xfrm>
                <a:off x="1770" y="671"/>
                <a:ext cx="45" cy="71"/>
              </a:xfrm>
              <a:custGeom>
                <a:avLst/>
                <a:gdLst>
                  <a:gd name="T0" fmla="*/ 7 w 43"/>
                  <a:gd name="T1" fmla="*/ 11 h 85"/>
                  <a:gd name="T2" fmla="*/ 17 w 43"/>
                  <a:gd name="T3" fmla="*/ 3 h 85"/>
                  <a:gd name="T4" fmla="*/ 37 w 43"/>
                  <a:gd name="T5" fmla="*/ 33 h 85"/>
                  <a:gd name="T6" fmla="*/ 19 w 43"/>
                  <a:gd name="T7" fmla="*/ 85 h 85"/>
                  <a:gd name="T8" fmla="*/ 1 w 43"/>
                  <a:gd name="T9" fmla="*/ 69 h 85"/>
                  <a:gd name="T10" fmla="*/ 7 w 43"/>
                  <a:gd name="T11" fmla="*/ 1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85">
                    <a:moveTo>
                      <a:pt x="7" y="11"/>
                    </a:moveTo>
                    <a:cubicBezTo>
                      <a:pt x="4" y="2"/>
                      <a:pt x="9" y="0"/>
                      <a:pt x="17" y="3"/>
                    </a:cubicBezTo>
                    <a:cubicBezTo>
                      <a:pt x="24" y="13"/>
                      <a:pt x="28" y="24"/>
                      <a:pt x="37" y="33"/>
                    </a:cubicBezTo>
                    <a:cubicBezTo>
                      <a:pt x="43" y="52"/>
                      <a:pt x="40" y="78"/>
                      <a:pt x="19" y="85"/>
                    </a:cubicBezTo>
                    <a:cubicBezTo>
                      <a:pt x="6" y="81"/>
                      <a:pt x="5" y="81"/>
                      <a:pt x="1" y="69"/>
                    </a:cubicBezTo>
                    <a:cubicBezTo>
                      <a:pt x="2" y="66"/>
                      <a:pt x="0" y="4"/>
                      <a:pt x="7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2" name="Freeform 52"/>
              <p:cNvSpPr>
                <a:spLocks/>
              </p:cNvSpPr>
              <p:nvPr userDrawn="1"/>
            </p:nvSpPr>
            <p:spPr bwMode="ltGray">
              <a:xfrm>
                <a:off x="2394" y="431"/>
                <a:ext cx="42" cy="59"/>
              </a:xfrm>
              <a:custGeom>
                <a:avLst/>
                <a:gdLst>
                  <a:gd name="T0" fmla="*/ 13 w 44"/>
                  <a:gd name="T1" fmla="*/ 28 h 74"/>
                  <a:gd name="T2" fmla="*/ 29 w 44"/>
                  <a:gd name="T3" fmla="*/ 2 h 74"/>
                  <a:gd name="T4" fmla="*/ 43 w 44"/>
                  <a:gd name="T5" fmla="*/ 4 h 74"/>
                  <a:gd name="T6" fmla="*/ 39 w 44"/>
                  <a:gd name="T7" fmla="*/ 26 h 74"/>
                  <a:gd name="T8" fmla="*/ 13 w 44"/>
                  <a:gd name="T9" fmla="*/ 74 h 74"/>
                  <a:gd name="T10" fmla="*/ 7 w 44"/>
                  <a:gd name="T11" fmla="*/ 60 h 74"/>
                  <a:gd name="T12" fmla="*/ 3 w 44"/>
                  <a:gd name="T13" fmla="*/ 36 h 74"/>
                  <a:gd name="T14" fmla="*/ 13 w 44"/>
                  <a:gd name="T15" fmla="*/ 2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74">
                    <a:moveTo>
                      <a:pt x="13" y="28"/>
                    </a:moveTo>
                    <a:cubicBezTo>
                      <a:pt x="15" y="13"/>
                      <a:pt x="14" y="7"/>
                      <a:pt x="29" y="2"/>
                    </a:cubicBezTo>
                    <a:cubicBezTo>
                      <a:pt x="34" y="3"/>
                      <a:pt x="40" y="0"/>
                      <a:pt x="43" y="4"/>
                    </a:cubicBezTo>
                    <a:cubicBezTo>
                      <a:pt x="44" y="6"/>
                      <a:pt x="41" y="21"/>
                      <a:pt x="39" y="26"/>
                    </a:cubicBezTo>
                    <a:cubicBezTo>
                      <a:pt x="31" y="43"/>
                      <a:pt x="30" y="63"/>
                      <a:pt x="13" y="74"/>
                    </a:cubicBezTo>
                    <a:cubicBezTo>
                      <a:pt x="4" y="71"/>
                      <a:pt x="4" y="68"/>
                      <a:pt x="7" y="60"/>
                    </a:cubicBezTo>
                    <a:cubicBezTo>
                      <a:pt x="5" y="50"/>
                      <a:pt x="0" y="46"/>
                      <a:pt x="3" y="36"/>
                    </a:cubicBezTo>
                    <a:cubicBezTo>
                      <a:pt x="4" y="32"/>
                      <a:pt x="8" y="23"/>
                      <a:pt x="1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3" name="Freeform 53"/>
              <p:cNvSpPr>
                <a:spLocks/>
              </p:cNvSpPr>
              <p:nvPr userDrawn="1"/>
            </p:nvSpPr>
            <p:spPr bwMode="ltGray">
              <a:xfrm>
                <a:off x="2513" y="402"/>
                <a:ext cx="21" cy="24"/>
              </a:xfrm>
              <a:custGeom>
                <a:avLst/>
                <a:gdLst>
                  <a:gd name="T0" fmla="*/ 7 w 20"/>
                  <a:gd name="T1" fmla="*/ 16 h 30"/>
                  <a:gd name="T2" fmla="*/ 5 w 20"/>
                  <a:gd name="T3" fmla="*/ 30 h 30"/>
                  <a:gd name="T4" fmla="*/ 7 w 20"/>
                  <a:gd name="T5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30">
                    <a:moveTo>
                      <a:pt x="7" y="16"/>
                    </a:moveTo>
                    <a:cubicBezTo>
                      <a:pt x="18" y="0"/>
                      <a:pt x="20" y="20"/>
                      <a:pt x="5" y="30"/>
                    </a:cubicBezTo>
                    <a:cubicBezTo>
                      <a:pt x="0" y="23"/>
                      <a:pt x="1" y="22"/>
                      <a:pt x="7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4" name="Freeform 54"/>
              <p:cNvSpPr>
                <a:spLocks/>
              </p:cNvSpPr>
              <p:nvPr userDrawn="1"/>
            </p:nvSpPr>
            <p:spPr bwMode="ltGray">
              <a:xfrm>
                <a:off x="333" y="169"/>
                <a:ext cx="1015" cy="866"/>
              </a:xfrm>
              <a:custGeom>
                <a:avLst/>
                <a:gdLst>
                  <a:gd name="T0" fmla="*/ 481 w 682"/>
                  <a:gd name="T1" fmla="*/ 464 h 557"/>
                  <a:gd name="T2" fmla="*/ 486 w 682"/>
                  <a:gd name="T3" fmla="*/ 451 h 557"/>
                  <a:gd name="T4" fmla="*/ 500 w 682"/>
                  <a:gd name="T5" fmla="*/ 413 h 557"/>
                  <a:gd name="T6" fmla="*/ 309 w 682"/>
                  <a:gd name="T7" fmla="*/ 287 h 557"/>
                  <a:gd name="T8" fmla="*/ 282 w 682"/>
                  <a:gd name="T9" fmla="*/ 346 h 557"/>
                  <a:gd name="T10" fmla="*/ 303 w 682"/>
                  <a:gd name="T11" fmla="*/ 556 h 557"/>
                  <a:gd name="T12" fmla="*/ 282 w 682"/>
                  <a:gd name="T13" fmla="*/ 494 h 557"/>
                  <a:gd name="T14" fmla="*/ 242 w 682"/>
                  <a:gd name="T15" fmla="*/ 439 h 557"/>
                  <a:gd name="T16" fmla="*/ 245 w 682"/>
                  <a:gd name="T17" fmla="*/ 413 h 557"/>
                  <a:gd name="T18" fmla="*/ 247 w 682"/>
                  <a:gd name="T19" fmla="*/ 394 h 557"/>
                  <a:gd name="T20" fmla="*/ 220 w 682"/>
                  <a:gd name="T21" fmla="*/ 375 h 557"/>
                  <a:gd name="T22" fmla="*/ 194 w 682"/>
                  <a:gd name="T23" fmla="*/ 346 h 557"/>
                  <a:gd name="T24" fmla="*/ 148 w 682"/>
                  <a:gd name="T25" fmla="*/ 354 h 557"/>
                  <a:gd name="T26" fmla="*/ 126 w 682"/>
                  <a:gd name="T27" fmla="*/ 365 h 557"/>
                  <a:gd name="T28" fmla="*/ 78 w 682"/>
                  <a:gd name="T29" fmla="*/ 365 h 557"/>
                  <a:gd name="T30" fmla="*/ 22 w 682"/>
                  <a:gd name="T31" fmla="*/ 312 h 557"/>
                  <a:gd name="T32" fmla="*/ 11 w 682"/>
                  <a:gd name="T33" fmla="*/ 295 h 557"/>
                  <a:gd name="T34" fmla="*/ 0 w 682"/>
                  <a:gd name="T35" fmla="*/ 264 h 557"/>
                  <a:gd name="T36" fmla="*/ 24 w 682"/>
                  <a:gd name="T37" fmla="*/ 213 h 557"/>
                  <a:gd name="T38" fmla="*/ 32 w 682"/>
                  <a:gd name="T39" fmla="*/ 181 h 557"/>
                  <a:gd name="T40" fmla="*/ 51 w 682"/>
                  <a:gd name="T41" fmla="*/ 143 h 557"/>
                  <a:gd name="T42" fmla="*/ 81 w 682"/>
                  <a:gd name="T43" fmla="*/ 116 h 557"/>
                  <a:gd name="T44" fmla="*/ 167 w 682"/>
                  <a:gd name="T45" fmla="*/ 67 h 557"/>
                  <a:gd name="T46" fmla="*/ 220 w 682"/>
                  <a:gd name="T47" fmla="*/ 30 h 557"/>
                  <a:gd name="T48" fmla="*/ 258 w 682"/>
                  <a:gd name="T49" fmla="*/ 6 h 557"/>
                  <a:gd name="T50" fmla="*/ 363 w 682"/>
                  <a:gd name="T51" fmla="*/ 2 h 557"/>
                  <a:gd name="T52" fmla="*/ 398 w 682"/>
                  <a:gd name="T53" fmla="*/ 0 h 557"/>
                  <a:gd name="T54" fmla="*/ 384 w 682"/>
                  <a:gd name="T55" fmla="*/ 34 h 557"/>
                  <a:gd name="T56" fmla="*/ 443 w 682"/>
                  <a:gd name="T57" fmla="*/ 84 h 557"/>
                  <a:gd name="T58" fmla="*/ 497 w 682"/>
                  <a:gd name="T59" fmla="*/ 74 h 557"/>
                  <a:gd name="T60" fmla="*/ 529 w 682"/>
                  <a:gd name="T61" fmla="*/ 82 h 557"/>
                  <a:gd name="T62" fmla="*/ 559 w 682"/>
                  <a:gd name="T63" fmla="*/ 97 h 557"/>
                  <a:gd name="T64" fmla="*/ 572 w 682"/>
                  <a:gd name="T65" fmla="*/ 188 h 557"/>
                  <a:gd name="T66" fmla="*/ 572 w 682"/>
                  <a:gd name="T67" fmla="*/ 240 h 557"/>
                  <a:gd name="T68" fmla="*/ 599 w 682"/>
                  <a:gd name="T69" fmla="*/ 283 h 557"/>
                  <a:gd name="T70" fmla="*/ 645 w 682"/>
                  <a:gd name="T71" fmla="*/ 300 h 557"/>
                  <a:gd name="T72" fmla="*/ 680 w 682"/>
                  <a:gd name="T73" fmla="*/ 295 h 557"/>
                  <a:gd name="T74" fmla="*/ 664 w 682"/>
                  <a:gd name="T75" fmla="*/ 340 h 557"/>
                  <a:gd name="T76" fmla="*/ 599 w 682"/>
                  <a:gd name="T77" fmla="*/ 407 h 557"/>
                  <a:gd name="T78" fmla="*/ 548 w 682"/>
                  <a:gd name="T79" fmla="*/ 485 h 557"/>
                  <a:gd name="T80" fmla="*/ 556 w 682"/>
                  <a:gd name="T81" fmla="*/ 508 h 557"/>
                  <a:gd name="T82" fmla="*/ 435 w 682"/>
                  <a:gd name="T83" fmla="*/ 556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82" h="557">
                    <a:moveTo>
                      <a:pt x="435" y="556"/>
                    </a:moveTo>
                    <a:lnTo>
                      <a:pt x="481" y="464"/>
                    </a:lnTo>
                    <a:lnTo>
                      <a:pt x="473" y="449"/>
                    </a:lnTo>
                    <a:lnTo>
                      <a:pt x="486" y="451"/>
                    </a:lnTo>
                    <a:lnTo>
                      <a:pt x="495" y="441"/>
                    </a:lnTo>
                    <a:lnTo>
                      <a:pt x="500" y="413"/>
                    </a:lnTo>
                    <a:lnTo>
                      <a:pt x="500" y="371"/>
                    </a:lnTo>
                    <a:lnTo>
                      <a:pt x="309" y="287"/>
                    </a:lnTo>
                    <a:lnTo>
                      <a:pt x="296" y="308"/>
                    </a:lnTo>
                    <a:lnTo>
                      <a:pt x="282" y="346"/>
                    </a:lnTo>
                    <a:lnTo>
                      <a:pt x="396" y="557"/>
                    </a:lnTo>
                    <a:lnTo>
                      <a:pt x="303" y="556"/>
                    </a:lnTo>
                    <a:lnTo>
                      <a:pt x="304" y="536"/>
                    </a:lnTo>
                    <a:cubicBezTo>
                      <a:pt x="284" y="520"/>
                      <a:pt x="296" y="510"/>
                      <a:pt x="282" y="494"/>
                    </a:cubicBezTo>
                    <a:cubicBezTo>
                      <a:pt x="276" y="475"/>
                      <a:pt x="267" y="468"/>
                      <a:pt x="253" y="451"/>
                    </a:cubicBezTo>
                    <a:cubicBezTo>
                      <a:pt x="249" y="447"/>
                      <a:pt x="245" y="443"/>
                      <a:pt x="242" y="439"/>
                    </a:cubicBezTo>
                    <a:lnTo>
                      <a:pt x="237" y="432"/>
                    </a:lnTo>
                    <a:cubicBezTo>
                      <a:pt x="237" y="432"/>
                      <a:pt x="245" y="413"/>
                      <a:pt x="245" y="413"/>
                    </a:cubicBezTo>
                    <a:cubicBezTo>
                      <a:pt x="247" y="409"/>
                      <a:pt x="250" y="401"/>
                      <a:pt x="250" y="401"/>
                    </a:cubicBezTo>
                    <a:cubicBezTo>
                      <a:pt x="249" y="399"/>
                      <a:pt x="247" y="397"/>
                      <a:pt x="247" y="394"/>
                    </a:cubicBezTo>
                    <a:cubicBezTo>
                      <a:pt x="248" y="390"/>
                      <a:pt x="253" y="382"/>
                      <a:pt x="253" y="382"/>
                    </a:cubicBezTo>
                    <a:cubicBezTo>
                      <a:pt x="243" y="370"/>
                      <a:pt x="237" y="371"/>
                      <a:pt x="220" y="375"/>
                    </a:cubicBezTo>
                    <a:cubicBezTo>
                      <a:pt x="217" y="371"/>
                      <a:pt x="210" y="369"/>
                      <a:pt x="207" y="365"/>
                    </a:cubicBezTo>
                    <a:cubicBezTo>
                      <a:pt x="185" y="337"/>
                      <a:pt x="216" y="363"/>
                      <a:pt x="194" y="346"/>
                    </a:cubicBezTo>
                    <a:cubicBezTo>
                      <a:pt x="167" y="349"/>
                      <a:pt x="179" y="346"/>
                      <a:pt x="156" y="352"/>
                    </a:cubicBezTo>
                    <a:cubicBezTo>
                      <a:pt x="153" y="353"/>
                      <a:pt x="148" y="354"/>
                      <a:pt x="148" y="354"/>
                    </a:cubicBezTo>
                    <a:cubicBezTo>
                      <a:pt x="146" y="356"/>
                      <a:pt x="145" y="359"/>
                      <a:pt x="142" y="361"/>
                    </a:cubicBezTo>
                    <a:cubicBezTo>
                      <a:pt x="138" y="363"/>
                      <a:pt x="126" y="365"/>
                      <a:pt x="126" y="365"/>
                    </a:cubicBezTo>
                    <a:cubicBezTo>
                      <a:pt x="105" y="354"/>
                      <a:pt x="116" y="355"/>
                      <a:pt x="94" y="361"/>
                    </a:cubicBezTo>
                    <a:cubicBezTo>
                      <a:pt x="89" y="362"/>
                      <a:pt x="78" y="365"/>
                      <a:pt x="78" y="365"/>
                    </a:cubicBezTo>
                    <a:cubicBezTo>
                      <a:pt x="62" y="383"/>
                      <a:pt x="46" y="346"/>
                      <a:pt x="35" y="337"/>
                    </a:cubicBezTo>
                    <a:cubicBezTo>
                      <a:pt x="32" y="330"/>
                      <a:pt x="24" y="320"/>
                      <a:pt x="22" y="312"/>
                    </a:cubicBezTo>
                    <a:cubicBezTo>
                      <a:pt x="20" y="308"/>
                      <a:pt x="22" y="303"/>
                      <a:pt x="19" y="300"/>
                    </a:cubicBezTo>
                    <a:cubicBezTo>
                      <a:pt x="17" y="297"/>
                      <a:pt x="13" y="297"/>
                      <a:pt x="11" y="295"/>
                    </a:cubicBezTo>
                    <a:cubicBezTo>
                      <a:pt x="3" y="277"/>
                      <a:pt x="15" y="306"/>
                      <a:pt x="5" y="276"/>
                    </a:cubicBezTo>
                    <a:cubicBezTo>
                      <a:pt x="4" y="272"/>
                      <a:pt x="0" y="264"/>
                      <a:pt x="0" y="264"/>
                    </a:cubicBezTo>
                    <a:cubicBezTo>
                      <a:pt x="3" y="253"/>
                      <a:pt x="2" y="248"/>
                      <a:pt x="13" y="243"/>
                    </a:cubicBezTo>
                    <a:cubicBezTo>
                      <a:pt x="20" y="221"/>
                      <a:pt x="17" y="231"/>
                      <a:pt x="24" y="213"/>
                    </a:cubicBezTo>
                    <a:cubicBezTo>
                      <a:pt x="26" y="209"/>
                      <a:pt x="30" y="200"/>
                      <a:pt x="30" y="200"/>
                    </a:cubicBezTo>
                    <a:cubicBezTo>
                      <a:pt x="26" y="192"/>
                      <a:pt x="24" y="191"/>
                      <a:pt x="32" y="181"/>
                    </a:cubicBezTo>
                    <a:cubicBezTo>
                      <a:pt x="36" y="177"/>
                      <a:pt x="43" y="169"/>
                      <a:pt x="43" y="169"/>
                    </a:cubicBezTo>
                    <a:cubicBezTo>
                      <a:pt x="37" y="155"/>
                      <a:pt x="36" y="153"/>
                      <a:pt x="51" y="143"/>
                    </a:cubicBezTo>
                    <a:cubicBezTo>
                      <a:pt x="56" y="140"/>
                      <a:pt x="67" y="135"/>
                      <a:pt x="67" y="135"/>
                    </a:cubicBezTo>
                    <a:cubicBezTo>
                      <a:pt x="73" y="129"/>
                      <a:pt x="75" y="122"/>
                      <a:pt x="81" y="116"/>
                    </a:cubicBezTo>
                    <a:cubicBezTo>
                      <a:pt x="89" y="107"/>
                      <a:pt x="102" y="105"/>
                      <a:pt x="113" y="99"/>
                    </a:cubicBezTo>
                    <a:cubicBezTo>
                      <a:pt x="125" y="85"/>
                      <a:pt x="149" y="76"/>
                      <a:pt x="167" y="67"/>
                    </a:cubicBezTo>
                    <a:cubicBezTo>
                      <a:pt x="174" y="59"/>
                      <a:pt x="175" y="50"/>
                      <a:pt x="188" y="46"/>
                    </a:cubicBezTo>
                    <a:cubicBezTo>
                      <a:pt x="198" y="39"/>
                      <a:pt x="208" y="36"/>
                      <a:pt x="220" y="30"/>
                    </a:cubicBezTo>
                    <a:cubicBezTo>
                      <a:pt x="223" y="28"/>
                      <a:pt x="228" y="25"/>
                      <a:pt x="228" y="25"/>
                    </a:cubicBezTo>
                    <a:cubicBezTo>
                      <a:pt x="237" y="16"/>
                      <a:pt x="245" y="10"/>
                      <a:pt x="258" y="6"/>
                    </a:cubicBezTo>
                    <a:cubicBezTo>
                      <a:pt x="269" y="31"/>
                      <a:pt x="301" y="6"/>
                      <a:pt x="320" y="4"/>
                    </a:cubicBezTo>
                    <a:cubicBezTo>
                      <a:pt x="334" y="3"/>
                      <a:pt x="349" y="3"/>
                      <a:pt x="363" y="2"/>
                    </a:cubicBezTo>
                    <a:cubicBezTo>
                      <a:pt x="369" y="3"/>
                      <a:pt x="376" y="5"/>
                      <a:pt x="382" y="4"/>
                    </a:cubicBezTo>
                    <a:cubicBezTo>
                      <a:pt x="387" y="4"/>
                      <a:pt x="398" y="0"/>
                      <a:pt x="398" y="0"/>
                    </a:cubicBezTo>
                    <a:cubicBezTo>
                      <a:pt x="415" y="8"/>
                      <a:pt x="406" y="16"/>
                      <a:pt x="400" y="30"/>
                    </a:cubicBezTo>
                    <a:cubicBezTo>
                      <a:pt x="398" y="34"/>
                      <a:pt x="384" y="34"/>
                      <a:pt x="384" y="34"/>
                    </a:cubicBezTo>
                    <a:cubicBezTo>
                      <a:pt x="379" y="47"/>
                      <a:pt x="398" y="51"/>
                      <a:pt x="411" y="55"/>
                    </a:cubicBezTo>
                    <a:cubicBezTo>
                      <a:pt x="419" y="72"/>
                      <a:pt x="421" y="79"/>
                      <a:pt x="443" y="84"/>
                    </a:cubicBezTo>
                    <a:cubicBezTo>
                      <a:pt x="461" y="71"/>
                      <a:pt x="435" y="65"/>
                      <a:pt x="468" y="57"/>
                    </a:cubicBezTo>
                    <a:cubicBezTo>
                      <a:pt x="482" y="61"/>
                      <a:pt x="485" y="70"/>
                      <a:pt x="497" y="74"/>
                    </a:cubicBezTo>
                    <a:cubicBezTo>
                      <a:pt x="505" y="76"/>
                      <a:pt x="513" y="78"/>
                      <a:pt x="521" y="80"/>
                    </a:cubicBezTo>
                    <a:cubicBezTo>
                      <a:pt x="524" y="81"/>
                      <a:pt x="529" y="82"/>
                      <a:pt x="529" y="82"/>
                    </a:cubicBezTo>
                    <a:cubicBezTo>
                      <a:pt x="547" y="78"/>
                      <a:pt x="547" y="76"/>
                      <a:pt x="562" y="84"/>
                    </a:cubicBezTo>
                    <a:cubicBezTo>
                      <a:pt x="566" y="95"/>
                      <a:pt x="565" y="86"/>
                      <a:pt x="559" y="97"/>
                    </a:cubicBezTo>
                    <a:cubicBezTo>
                      <a:pt x="557" y="101"/>
                      <a:pt x="554" y="110"/>
                      <a:pt x="554" y="110"/>
                    </a:cubicBezTo>
                    <a:cubicBezTo>
                      <a:pt x="556" y="132"/>
                      <a:pt x="556" y="168"/>
                      <a:pt x="572" y="188"/>
                    </a:cubicBezTo>
                    <a:cubicBezTo>
                      <a:pt x="568" y="198"/>
                      <a:pt x="564" y="208"/>
                      <a:pt x="562" y="219"/>
                    </a:cubicBezTo>
                    <a:cubicBezTo>
                      <a:pt x="564" y="227"/>
                      <a:pt x="569" y="233"/>
                      <a:pt x="572" y="240"/>
                    </a:cubicBezTo>
                    <a:cubicBezTo>
                      <a:pt x="573" y="247"/>
                      <a:pt x="572" y="254"/>
                      <a:pt x="575" y="259"/>
                    </a:cubicBezTo>
                    <a:cubicBezTo>
                      <a:pt x="577" y="263"/>
                      <a:pt x="595" y="272"/>
                      <a:pt x="599" y="283"/>
                    </a:cubicBezTo>
                    <a:cubicBezTo>
                      <a:pt x="594" y="295"/>
                      <a:pt x="603" y="306"/>
                      <a:pt x="618" y="310"/>
                    </a:cubicBezTo>
                    <a:cubicBezTo>
                      <a:pt x="630" y="307"/>
                      <a:pt x="638" y="308"/>
                      <a:pt x="645" y="300"/>
                    </a:cubicBezTo>
                    <a:cubicBezTo>
                      <a:pt x="660" y="302"/>
                      <a:pt x="663" y="303"/>
                      <a:pt x="672" y="293"/>
                    </a:cubicBezTo>
                    <a:cubicBezTo>
                      <a:pt x="675" y="294"/>
                      <a:pt x="679" y="293"/>
                      <a:pt x="680" y="295"/>
                    </a:cubicBezTo>
                    <a:cubicBezTo>
                      <a:pt x="682" y="301"/>
                      <a:pt x="674" y="321"/>
                      <a:pt x="672" y="327"/>
                    </a:cubicBezTo>
                    <a:cubicBezTo>
                      <a:pt x="668" y="340"/>
                      <a:pt x="671" y="326"/>
                      <a:pt x="664" y="340"/>
                    </a:cubicBezTo>
                    <a:cubicBezTo>
                      <a:pt x="652" y="360"/>
                      <a:pt x="646" y="381"/>
                      <a:pt x="621" y="394"/>
                    </a:cubicBezTo>
                    <a:cubicBezTo>
                      <a:pt x="614" y="402"/>
                      <a:pt x="609" y="402"/>
                      <a:pt x="599" y="407"/>
                    </a:cubicBezTo>
                    <a:cubicBezTo>
                      <a:pt x="590" y="418"/>
                      <a:pt x="579" y="429"/>
                      <a:pt x="567" y="439"/>
                    </a:cubicBezTo>
                    <a:cubicBezTo>
                      <a:pt x="560" y="454"/>
                      <a:pt x="555" y="470"/>
                      <a:pt x="548" y="485"/>
                    </a:cubicBezTo>
                    <a:cubicBezTo>
                      <a:pt x="549" y="489"/>
                      <a:pt x="550" y="492"/>
                      <a:pt x="551" y="496"/>
                    </a:cubicBezTo>
                    <a:cubicBezTo>
                      <a:pt x="552" y="500"/>
                      <a:pt x="556" y="508"/>
                      <a:pt x="556" y="508"/>
                    </a:cubicBezTo>
                    <a:cubicBezTo>
                      <a:pt x="559" y="524"/>
                      <a:pt x="562" y="546"/>
                      <a:pt x="576" y="557"/>
                    </a:cubicBezTo>
                    <a:lnTo>
                      <a:pt x="435" y="55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5" name="Freeform 55"/>
              <p:cNvSpPr>
                <a:spLocks/>
              </p:cNvSpPr>
              <p:nvPr userDrawn="1"/>
            </p:nvSpPr>
            <p:spPr bwMode="ltGray">
              <a:xfrm>
                <a:off x="727" y="495"/>
                <a:ext cx="382" cy="540"/>
              </a:xfrm>
              <a:custGeom>
                <a:avLst/>
                <a:gdLst>
                  <a:gd name="T0" fmla="*/ 243 w 257"/>
                  <a:gd name="T1" fmla="*/ 347 h 347"/>
                  <a:gd name="T2" fmla="*/ 233 w 257"/>
                  <a:gd name="T3" fmla="*/ 301 h 347"/>
                  <a:gd name="T4" fmla="*/ 217 w 257"/>
                  <a:gd name="T5" fmla="*/ 288 h 347"/>
                  <a:gd name="T6" fmla="*/ 215 w 257"/>
                  <a:gd name="T7" fmla="*/ 269 h 347"/>
                  <a:gd name="T8" fmla="*/ 209 w 257"/>
                  <a:gd name="T9" fmla="*/ 254 h 347"/>
                  <a:gd name="T10" fmla="*/ 209 w 257"/>
                  <a:gd name="T11" fmla="*/ 229 h 347"/>
                  <a:gd name="T12" fmla="*/ 207 w 257"/>
                  <a:gd name="T13" fmla="*/ 214 h 347"/>
                  <a:gd name="T14" fmla="*/ 228 w 257"/>
                  <a:gd name="T15" fmla="*/ 202 h 347"/>
                  <a:gd name="T16" fmla="*/ 257 w 257"/>
                  <a:gd name="T17" fmla="*/ 197 h 347"/>
                  <a:gd name="T18" fmla="*/ 257 w 257"/>
                  <a:gd name="T19" fmla="*/ 136 h 347"/>
                  <a:gd name="T20" fmla="*/ 54 w 257"/>
                  <a:gd name="T21" fmla="*/ 96 h 347"/>
                  <a:gd name="T22" fmla="*/ 32 w 257"/>
                  <a:gd name="T23" fmla="*/ 98 h 347"/>
                  <a:gd name="T24" fmla="*/ 16 w 257"/>
                  <a:gd name="T25" fmla="*/ 102 h 347"/>
                  <a:gd name="T26" fmla="*/ 0 w 257"/>
                  <a:gd name="T27" fmla="*/ 149 h 347"/>
                  <a:gd name="T28" fmla="*/ 93 w 257"/>
                  <a:gd name="T29" fmla="*/ 346 h 347"/>
                  <a:gd name="T30" fmla="*/ 243 w 257"/>
                  <a:gd name="T31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7" h="347">
                    <a:moveTo>
                      <a:pt x="243" y="347"/>
                    </a:moveTo>
                    <a:lnTo>
                      <a:pt x="233" y="301"/>
                    </a:lnTo>
                    <a:lnTo>
                      <a:pt x="217" y="288"/>
                    </a:lnTo>
                    <a:lnTo>
                      <a:pt x="215" y="269"/>
                    </a:lnTo>
                    <a:lnTo>
                      <a:pt x="209" y="254"/>
                    </a:lnTo>
                    <a:lnTo>
                      <a:pt x="209" y="229"/>
                    </a:lnTo>
                    <a:lnTo>
                      <a:pt x="207" y="214"/>
                    </a:lnTo>
                    <a:lnTo>
                      <a:pt x="228" y="202"/>
                    </a:lnTo>
                    <a:lnTo>
                      <a:pt x="257" y="197"/>
                    </a:lnTo>
                    <a:lnTo>
                      <a:pt x="257" y="136"/>
                    </a:lnTo>
                    <a:cubicBezTo>
                      <a:pt x="209" y="119"/>
                      <a:pt x="13" y="0"/>
                      <a:pt x="54" y="96"/>
                    </a:cubicBezTo>
                    <a:cubicBezTo>
                      <a:pt x="36" y="106"/>
                      <a:pt x="57" y="97"/>
                      <a:pt x="32" y="98"/>
                    </a:cubicBezTo>
                    <a:cubicBezTo>
                      <a:pt x="27" y="99"/>
                      <a:pt x="16" y="102"/>
                      <a:pt x="16" y="102"/>
                    </a:cubicBezTo>
                    <a:lnTo>
                      <a:pt x="0" y="149"/>
                    </a:lnTo>
                    <a:lnTo>
                      <a:pt x="93" y="346"/>
                    </a:lnTo>
                    <a:lnTo>
                      <a:pt x="243" y="347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6" name="Freeform 56"/>
              <p:cNvSpPr>
                <a:spLocks/>
              </p:cNvSpPr>
              <p:nvPr userDrawn="1"/>
            </p:nvSpPr>
            <p:spPr bwMode="ltGray">
              <a:xfrm>
                <a:off x="1400" y="896"/>
                <a:ext cx="16" cy="29"/>
              </a:xfrm>
              <a:custGeom>
                <a:avLst/>
                <a:gdLst>
                  <a:gd name="T0" fmla="*/ 7 w 19"/>
                  <a:gd name="T1" fmla="*/ 25 h 37"/>
                  <a:gd name="T2" fmla="*/ 19 w 19"/>
                  <a:gd name="T3" fmla="*/ 21 h 37"/>
                  <a:gd name="T4" fmla="*/ 7 w 19"/>
                  <a:gd name="T5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7">
                    <a:moveTo>
                      <a:pt x="7" y="25"/>
                    </a:moveTo>
                    <a:cubicBezTo>
                      <a:pt x="0" y="4"/>
                      <a:pt x="12" y="0"/>
                      <a:pt x="19" y="21"/>
                    </a:cubicBezTo>
                    <a:cubicBezTo>
                      <a:pt x="14" y="37"/>
                      <a:pt x="18" y="36"/>
                      <a:pt x="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7" name="Freeform 57"/>
              <p:cNvSpPr>
                <a:spLocks/>
              </p:cNvSpPr>
              <p:nvPr userDrawn="1"/>
            </p:nvSpPr>
            <p:spPr bwMode="ltGray">
              <a:xfrm>
                <a:off x="1379" y="617"/>
                <a:ext cx="21" cy="17"/>
              </a:xfrm>
              <a:custGeom>
                <a:avLst/>
                <a:gdLst>
                  <a:gd name="T0" fmla="*/ 12 w 22"/>
                  <a:gd name="T1" fmla="*/ 12 h 20"/>
                  <a:gd name="T2" fmla="*/ 16 w 22"/>
                  <a:gd name="T3" fmla="*/ 0 h 20"/>
                  <a:gd name="T4" fmla="*/ 20 w 22"/>
                  <a:gd name="T5" fmla="*/ 12 h 20"/>
                  <a:gd name="T6" fmla="*/ 8 w 22"/>
                  <a:gd name="T7" fmla="*/ 20 h 20"/>
                  <a:gd name="T8" fmla="*/ 12 w 22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12" y="12"/>
                    </a:moveTo>
                    <a:cubicBezTo>
                      <a:pt x="13" y="8"/>
                      <a:pt x="12" y="0"/>
                      <a:pt x="16" y="0"/>
                    </a:cubicBezTo>
                    <a:cubicBezTo>
                      <a:pt x="20" y="0"/>
                      <a:pt x="22" y="8"/>
                      <a:pt x="20" y="12"/>
                    </a:cubicBezTo>
                    <a:cubicBezTo>
                      <a:pt x="18" y="16"/>
                      <a:pt x="12" y="17"/>
                      <a:pt x="8" y="20"/>
                    </a:cubicBezTo>
                    <a:cubicBezTo>
                      <a:pt x="3" y="5"/>
                      <a:pt x="0" y="6"/>
                      <a:pt x="12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8" name="Freeform 58"/>
              <p:cNvSpPr>
                <a:spLocks/>
              </p:cNvSpPr>
              <p:nvPr userDrawn="1"/>
            </p:nvSpPr>
            <p:spPr bwMode="ltGray">
              <a:xfrm>
                <a:off x="453" y="275"/>
                <a:ext cx="58" cy="24"/>
              </a:xfrm>
              <a:custGeom>
                <a:avLst/>
                <a:gdLst>
                  <a:gd name="T0" fmla="*/ 24 w 57"/>
                  <a:gd name="T1" fmla="*/ 18 h 30"/>
                  <a:gd name="T2" fmla="*/ 32 w 57"/>
                  <a:gd name="T3" fmla="*/ 6 h 30"/>
                  <a:gd name="T4" fmla="*/ 36 w 57"/>
                  <a:gd name="T5" fmla="*/ 30 h 30"/>
                  <a:gd name="T6" fmla="*/ 24 w 57"/>
                  <a:gd name="T7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30">
                    <a:moveTo>
                      <a:pt x="24" y="18"/>
                    </a:moveTo>
                    <a:cubicBezTo>
                      <a:pt x="0" y="10"/>
                      <a:pt x="9" y="0"/>
                      <a:pt x="32" y="6"/>
                    </a:cubicBezTo>
                    <a:cubicBezTo>
                      <a:pt x="46" y="15"/>
                      <a:pt x="57" y="23"/>
                      <a:pt x="36" y="30"/>
                    </a:cubicBezTo>
                    <a:cubicBezTo>
                      <a:pt x="21" y="25"/>
                      <a:pt x="24" y="30"/>
                      <a:pt x="24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9" name="Freeform 59"/>
              <p:cNvSpPr>
                <a:spLocks/>
              </p:cNvSpPr>
              <p:nvPr userDrawn="1"/>
            </p:nvSpPr>
            <p:spPr bwMode="ltGray">
              <a:xfrm>
                <a:off x="1161" y="50"/>
                <a:ext cx="691" cy="569"/>
              </a:xfrm>
              <a:custGeom>
                <a:avLst/>
                <a:gdLst>
                  <a:gd name="T0" fmla="*/ 473 w 693"/>
                  <a:gd name="T1" fmla="*/ 464 h 696"/>
                  <a:gd name="T2" fmla="*/ 393 w 693"/>
                  <a:gd name="T3" fmla="*/ 452 h 696"/>
                  <a:gd name="T4" fmla="*/ 325 w 693"/>
                  <a:gd name="T5" fmla="*/ 412 h 696"/>
                  <a:gd name="T6" fmla="*/ 265 w 693"/>
                  <a:gd name="T7" fmla="*/ 400 h 696"/>
                  <a:gd name="T8" fmla="*/ 237 w 693"/>
                  <a:gd name="T9" fmla="*/ 416 h 696"/>
                  <a:gd name="T10" fmla="*/ 261 w 693"/>
                  <a:gd name="T11" fmla="*/ 428 h 696"/>
                  <a:gd name="T12" fmla="*/ 293 w 693"/>
                  <a:gd name="T13" fmla="*/ 468 h 696"/>
                  <a:gd name="T14" fmla="*/ 321 w 693"/>
                  <a:gd name="T15" fmla="*/ 476 h 696"/>
                  <a:gd name="T16" fmla="*/ 333 w 693"/>
                  <a:gd name="T17" fmla="*/ 536 h 696"/>
                  <a:gd name="T18" fmla="*/ 313 w 693"/>
                  <a:gd name="T19" fmla="*/ 552 h 696"/>
                  <a:gd name="T20" fmla="*/ 261 w 693"/>
                  <a:gd name="T21" fmla="*/ 616 h 696"/>
                  <a:gd name="T22" fmla="*/ 225 w 693"/>
                  <a:gd name="T23" fmla="*/ 628 h 696"/>
                  <a:gd name="T24" fmla="*/ 97 w 693"/>
                  <a:gd name="T25" fmla="*/ 696 h 696"/>
                  <a:gd name="T26" fmla="*/ 77 w 693"/>
                  <a:gd name="T27" fmla="*/ 616 h 696"/>
                  <a:gd name="T28" fmla="*/ 45 w 693"/>
                  <a:gd name="T29" fmla="*/ 524 h 696"/>
                  <a:gd name="T30" fmla="*/ 33 w 693"/>
                  <a:gd name="T31" fmla="*/ 448 h 696"/>
                  <a:gd name="T32" fmla="*/ 53 w 693"/>
                  <a:gd name="T33" fmla="*/ 344 h 696"/>
                  <a:gd name="T34" fmla="*/ 17 w 693"/>
                  <a:gd name="T35" fmla="*/ 392 h 696"/>
                  <a:gd name="T36" fmla="*/ 81 w 693"/>
                  <a:gd name="T37" fmla="*/ 280 h 696"/>
                  <a:gd name="T38" fmla="*/ 113 w 693"/>
                  <a:gd name="T39" fmla="*/ 204 h 696"/>
                  <a:gd name="T40" fmla="*/ 37 w 693"/>
                  <a:gd name="T41" fmla="*/ 204 h 696"/>
                  <a:gd name="T42" fmla="*/ 1 w 693"/>
                  <a:gd name="T43" fmla="*/ 196 h 696"/>
                  <a:gd name="T44" fmla="*/ 25 w 693"/>
                  <a:gd name="T45" fmla="*/ 140 h 696"/>
                  <a:gd name="T46" fmla="*/ 97 w 693"/>
                  <a:gd name="T47" fmla="*/ 112 h 696"/>
                  <a:gd name="T48" fmla="*/ 221 w 693"/>
                  <a:gd name="T49" fmla="*/ 124 h 696"/>
                  <a:gd name="T50" fmla="*/ 229 w 693"/>
                  <a:gd name="T51" fmla="*/ 64 h 696"/>
                  <a:gd name="T52" fmla="*/ 261 w 693"/>
                  <a:gd name="T53" fmla="*/ 0 h 696"/>
                  <a:gd name="T54" fmla="*/ 357 w 693"/>
                  <a:gd name="T55" fmla="*/ 44 h 696"/>
                  <a:gd name="T56" fmla="*/ 329 w 693"/>
                  <a:gd name="T57" fmla="*/ 88 h 696"/>
                  <a:gd name="T58" fmla="*/ 301 w 693"/>
                  <a:gd name="T59" fmla="*/ 176 h 696"/>
                  <a:gd name="T60" fmla="*/ 361 w 693"/>
                  <a:gd name="T61" fmla="*/ 192 h 696"/>
                  <a:gd name="T62" fmla="*/ 373 w 693"/>
                  <a:gd name="T63" fmla="*/ 136 h 696"/>
                  <a:gd name="T64" fmla="*/ 417 w 693"/>
                  <a:gd name="T65" fmla="*/ 92 h 696"/>
                  <a:gd name="T66" fmla="*/ 497 w 693"/>
                  <a:gd name="T67" fmla="*/ 88 h 696"/>
                  <a:gd name="T68" fmla="*/ 529 w 693"/>
                  <a:gd name="T69" fmla="*/ 52 h 696"/>
                  <a:gd name="T70" fmla="*/ 541 w 693"/>
                  <a:gd name="T71" fmla="*/ 460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93" h="696">
                    <a:moveTo>
                      <a:pt x="541" y="460"/>
                    </a:moveTo>
                    <a:lnTo>
                      <a:pt x="473" y="464"/>
                    </a:lnTo>
                    <a:lnTo>
                      <a:pt x="441" y="452"/>
                    </a:lnTo>
                    <a:lnTo>
                      <a:pt x="393" y="452"/>
                    </a:lnTo>
                    <a:cubicBezTo>
                      <a:pt x="365" y="448"/>
                      <a:pt x="360" y="444"/>
                      <a:pt x="337" y="436"/>
                    </a:cubicBezTo>
                    <a:cubicBezTo>
                      <a:pt x="336" y="432"/>
                      <a:pt x="330" y="413"/>
                      <a:pt x="325" y="412"/>
                    </a:cubicBezTo>
                    <a:cubicBezTo>
                      <a:pt x="317" y="411"/>
                      <a:pt x="301" y="420"/>
                      <a:pt x="301" y="420"/>
                    </a:cubicBezTo>
                    <a:cubicBezTo>
                      <a:pt x="289" y="412"/>
                      <a:pt x="277" y="408"/>
                      <a:pt x="265" y="400"/>
                    </a:cubicBezTo>
                    <a:cubicBezTo>
                      <a:pt x="252" y="380"/>
                      <a:pt x="256" y="356"/>
                      <a:pt x="233" y="348"/>
                    </a:cubicBezTo>
                    <a:cubicBezTo>
                      <a:pt x="217" y="372"/>
                      <a:pt x="221" y="392"/>
                      <a:pt x="237" y="416"/>
                    </a:cubicBezTo>
                    <a:cubicBezTo>
                      <a:pt x="234" y="428"/>
                      <a:pt x="228" y="445"/>
                      <a:pt x="237" y="444"/>
                    </a:cubicBezTo>
                    <a:cubicBezTo>
                      <a:pt x="247" y="443"/>
                      <a:pt x="261" y="428"/>
                      <a:pt x="261" y="428"/>
                    </a:cubicBezTo>
                    <a:cubicBezTo>
                      <a:pt x="258" y="450"/>
                      <a:pt x="243" y="475"/>
                      <a:pt x="269" y="484"/>
                    </a:cubicBezTo>
                    <a:cubicBezTo>
                      <a:pt x="277" y="479"/>
                      <a:pt x="288" y="476"/>
                      <a:pt x="293" y="468"/>
                    </a:cubicBezTo>
                    <a:cubicBezTo>
                      <a:pt x="302" y="454"/>
                      <a:pt x="303" y="446"/>
                      <a:pt x="317" y="436"/>
                    </a:cubicBezTo>
                    <a:cubicBezTo>
                      <a:pt x="315" y="448"/>
                      <a:pt x="306" y="467"/>
                      <a:pt x="321" y="476"/>
                    </a:cubicBezTo>
                    <a:cubicBezTo>
                      <a:pt x="328" y="480"/>
                      <a:pt x="345" y="484"/>
                      <a:pt x="345" y="484"/>
                    </a:cubicBezTo>
                    <a:cubicBezTo>
                      <a:pt x="382" y="472"/>
                      <a:pt x="347" y="527"/>
                      <a:pt x="333" y="536"/>
                    </a:cubicBezTo>
                    <a:cubicBezTo>
                      <a:pt x="330" y="540"/>
                      <a:pt x="329" y="545"/>
                      <a:pt x="325" y="548"/>
                    </a:cubicBezTo>
                    <a:cubicBezTo>
                      <a:pt x="322" y="551"/>
                      <a:pt x="316" y="549"/>
                      <a:pt x="313" y="552"/>
                    </a:cubicBezTo>
                    <a:cubicBezTo>
                      <a:pt x="300" y="565"/>
                      <a:pt x="320" y="575"/>
                      <a:pt x="293" y="584"/>
                    </a:cubicBezTo>
                    <a:cubicBezTo>
                      <a:pt x="286" y="595"/>
                      <a:pt x="272" y="610"/>
                      <a:pt x="261" y="616"/>
                    </a:cubicBezTo>
                    <a:cubicBezTo>
                      <a:pt x="254" y="620"/>
                      <a:pt x="245" y="621"/>
                      <a:pt x="237" y="624"/>
                    </a:cubicBezTo>
                    <a:cubicBezTo>
                      <a:pt x="233" y="625"/>
                      <a:pt x="225" y="628"/>
                      <a:pt x="225" y="628"/>
                    </a:cubicBezTo>
                    <a:cubicBezTo>
                      <a:pt x="215" y="659"/>
                      <a:pt x="212" y="652"/>
                      <a:pt x="173" y="656"/>
                    </a:cubicBezTo>
                    <a:cubicBezTo>
                      <a:pt x="140" y="667"/>
                      <a:pt x="132" y="687"/>
                      <a:pt x="97" y="696"/>
                    </a:cubicBezTo>
                    <a:cubicBezTo>
                      <a:pt x="77" y="691"/>
                      <a:pt x="75" y="687"/>
                      <a:pt x="81" y="668"/>
                    </a:cubicBezTo>
                    <a:cubicBezTo>
                      <a:pt x="77" y="646"/>
                      <a:pt x="72" y="639"/>
                      <a:pt x="77" y="616"/>
                    </a:cubicBezTo>
                    <a:cubicBezTo>
                      <a:pt x="73" y="598"/>
                      <a:pt x="71" y="587"/>
                      <a:pt x="61" y="572"/>
                    </a:cubicBezTo>
                    <a:cubicBezTo>
                      <a:pt x="58" y="551"/>
                      <a:pt x="51" y="543"/>
                      <a:pt x="45" y="524"/>
                    </a:cubicBezTo>
                    <a:cubicBezTo>
                      <a:pt x="52" y="502"/>
                      <a:pt x="58" y="496"/>
                      <a:pt x="49" y="472"/>
                    </a:cubicBezTo>
                    <a:cubicBezTo>
                      <a:pt x="46" y="463"/>
                      <a:pt x="33" y="448"/>
                      <a:pt x="33" y="448"/>
                    </a:cubicBezTo>
                    <a:cubicBezTo>
                      <a:pt x="42" y="422"/>
                      <a:pt x="42" y="408"/>
                      <a:pt x="33" y="380"/>
                    </a:cubicBezTo>
                    <a:cubicBezTo>
                      <a:pt x="49" y="369"/>
                      <a:pt x="48" y="362"/>
                      <a:pt x="53" y="344"/>
                    </a:cubicBezTo>
                    <a:cubicBezTo>
                      <a:pt x="47" y="327"/>
                      <a:pt x="49" y="308"/>
                      <a:pt x="33" y="332"/>
                    </a:cubicBezTo>
                    <a:cubicBezTo>
                      <a:pt x="40" y="353"/>
                      <a:pt x="29" y="374"/>
                      <a:pt x="17" y="392"/>
                    </a:cubicBezTo>
                    <a:cubicBezTo>
                      <a:pt x="6" y="360"/>
                      <a:pt x="10" y="340"/>
                      <a:pt x="13" y="304"/>
                    </a:cubicBezTo>
                    <a:cubicBezTo>
                      <a:pt x="44" y="314"/>
                      <a:pt x="54" y="289"/>
                      <a:pt x="81" y="280"/>
                    </a:cubicBezTo>
                    <a:cubicBezTo>
                      <a:pt x="94" y="261"/>
                      <a:pt x="85" y="242"/>
                      <a:pt x="105" y="228"/>
                    </a:cubicBezTo>
                    <a:cubicBezTo>
                      <a:pt x="108" y="220"/>
                      <a:pt x="110" y="212"/>
                      <a:pt x="113" y="204"/>
                    </a:cubicBezTo>
                    <a:cubicBezTo>
                      <a:pt x="116" y="196"/>
                      <a:pt x="89" y="196"/>
                      <a:pt x="89" y="196"/>
                    </a:cubicBezTo>
                    <a:cubicBezTo>
                      <a:pt x="81" y="221"/>
                      <a:pt x="58" y="211"/>
                      <a:pt x="37" y="204"/>
                    </a:cubicBezTo>
                    <a:cubicBezTo>
                      <a:pt x="33" y="207"/>
                      <a:pt x="30" y="213"/>
                      <a:pt x="25" y="212"/>
                    </a:cubicBezTo>
                    <a:cubicBezTo>
                      <a:pt x="16" y="210"/>
                      <a:pt x="1" y="196"/>
                      <a:pt x="1" y="196"/>
                    </a:cubicBezTo>
                    <a:cubicBezTo>
                      <a:pt x="4" y="186"/>
                      <a:pt x="4" y="174"/>
                      <a:pt x="9" y="164"/>
                    </a:cubicBezTo>
                    <a:cubicBezTo>
                      <a:pt x="13" y="155"/>
                      <a:pt x="25" y="140"/>
                      <a:pt x="25" y="140"/>
                    </a:cubicBezTo>
                    <a:cubicBezTo>
                      <a:pt x="0" y="132"/>
                      <a:pt x="25" y="128"/>
                      <a:pt x="37" y="124"/>
                    </a:cubicBezTo>
                    <a:cubicBezTo>
                      <a:pt x="58" y="131"/>
                      <a:pt x="75" y="116"/>
                      <a:pt x="97" y="112"/>
                    </a:cubicBezTo>
                    <a:cubicBezTo>
                      <a:pt x="135" y="87"/>
                      <a:pt x="159" y="122"/>
                      <a:pt x="197" y="132"/>
                    </a:cubicBezTo>
                    <a:cubicBezTo>
                      <a:pt x="205" y="129"/>
                      <a:pt x="213" y="127"/>
                      <a:pt x="221" y="124"/>
                    </a:cubicBezTo>
                    <a:cubicBezTo>
                      <a:pt x="225" y="123"/>
                      <a:pt x="226" y="147"/>
                      <a:pt x="233" y="120"/>
                    </a:cubicBezTo>
                    <a:lnTo>
                      <a:pt x="229" y="64"/>
                    </a:lnTo>
                    <a:lnTo>
                      <a:pt x="209" y="40"/>
                    </a:lnTo>
                    <a:cubicBezTo>
                      <a:pt x="243" y="21"/>
                      <a:pt x="240" y="21"/>
                      <a:pt x="261" y="0"/>
                    </a:cubicBezTo>
                    <a:cubicBezTo>
                      <a:pt x="297" y="16"/>
                      <a:pt x="333" y="32"/>
                      <a:pt x="369" y="48"/>
                    </a:cubicBezTo>
                    <a:cubicBezTo>
                      <a:pt x="373" y="50"/>
                      <a:pt x="361" y="44"/>
                      <a:pt x="357" y="44"/>
                    </a:cubicBezTo>
                    <a:cubicBezTo>
                      <a:pt x="349" y="45"/>
                      <a:pt x="333" y="52"/>
                      <a:pt x="333" y="52"/>
                    </a:cubicBezTo>
                    <a:cubicBezTo>
                      <a:pt x="322" y="68"/>
                      <a:pt x="318" y="71"/>
                      <a:pt x="329" y="88"/>
                    </a:cubicBezTo>
                    <a:cubicBezTo>
                      <a:pt x="308" y="119"/>
                      <a:pt x="323" y="118"/>
                      <a:pt x="333" y="148"/>
                    </a:cubicBezTo>
                    <a:cubicBezTo>
                      <a:pt x="320" y="157"/>
                      <a:pt x="314" y="167"/>
                      <a:pt x="301" y="176"/>
                    </a:cubicBezTo>
                    <a:cubicBezTo>
                      <a:pt x="306" y="213"/>
                      <a:pt x="303" y="213"/>
                      <a:pt x="337" y="220"/>
                    </a:cubicBezTo>
                    <a:cubicBezTo>
                      <a:pt x="358" y="216"/>
                      <a:pt x="368" y="214"/>
                      <a:pt x="361" y="192"/>
                    </a:cubicBezTo>
                    <a:cubicBezTo>
                      <a:pt x="362" y="177"/>
                      <a:pt x="362" y="162"/>
                      <a:pt x="365" y="148"/>
                    </a:cubicBezTo>
                    <a:cubicBezTo>
                      <a:pt x="366" y="143"/>
                      <a:pt x="369" y="133"/>
                      <a:pt x="373" y="136"/>
                    </a:cubicBezTo>
                    <a:cubicBezTo>
                      <a:pt x="379" y="140"/>
                      <a:pt x="376" y="149"/>
                      <a:pt x="377" y="156"/>
                    </a:cubicBezTo>
                    <a:cubicBezTo>
                      <a:pt x="404" y="147"/>
                      <a:pt x="409" y="116"/>
                      <a:pt x="417" y="92"/>
                    </a:cubicBezTo>
                    <a:cubicBezTo>
                      <a:pt x="422" y="76"/>
                      <a:pt x="453" y="74"/>
                      <a:pt x="465" y="72"/>
                    </a:cubicBezTo>
                    <a:cubicBezTo>
                      <a:pt x="472" y="92"/>
                      <a:pt x="477" y="93"/>
                      <a:pt x="497" y="88"/>
                    </a:cubicBezTo>
                    <a:cubicBezTo>
                      <a:pt x="512" y="78"/>
                      <a:pt x="515" y="74"/>
                      <a:pt x="509" y="56"/>
                    </a:cubicBezTo>
                    <a:cubicBezTo>
                      <a:pt x="523" y="46"/>
                      <a:pt x="517" y="46"/>
                      <a:pt x="529" y="52"/>
                    </a:cubicBezTo>
                    <a:lnTo>
                      <a:pt x="693" y="72"/>
                    </a:lnTo>
                    <a:lnTo>
                      <a:pt x="541" y="46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0" name="Freeform 60"/>
              <p:cNvSpPr>
                <a:spLocks/>
              </p:cNvSpPr>
              <p:nvPr userDrawn="1"/>
            </p:nvSpPr>
            <p:spPr bwMode="ltGray">
              <a:xfrm>
                <a:off x="689" y="6"/>
                <a:ext cx="1386" cy="232"/>
              </a:xfrm>
              <a:custGeom>
                <a:avLst/>
                <a:gdLst>
                  <a:gd name="T0" fmla="*/ 825 w 931"/>
                  <a:gd name="T1" fmla="*/ 0 h 149"/>
                  <a:gd name="T2" fmla="*/ 143 w 931"/>
                  <a:gd name="T3" fmla="*/ 29 h 149"/>
                  <a:gd name="T4" fmla="*/ 91 w 931"/>
                  <a:gd name="T5" fmla="*/ 42 h 149"/>
                  <a:gd name="T6" fmla="*/ 62 w 931"/>
                  <a:gd name="T7" fmla="*/ 42 h 149"/>
                  <a:gd name="T8" fmla="*/ 22 w 931"/>
                  <a:gd name="T9" fmla="*/ 77 h 149"/>
                  <a:gd name="T10" fmla="*/ 0 w 931"/>
                  <a:gd name="T11" fmla="*/ 105 h 149"/>
                  <a:gd name="T12" fmla="*/ 59 w 931"/>
                  <a:gd name="T13" fmla="*/ 115 h 149"/>
                  <a:gd name="T14" fmla="*/ 97 w 931"/>
                  <a:gd name="T15" fmla="*/ 96 h 149"/>
                  <a:gd name="T16" fmla="*/ 108 w 931"/>
                  <a:gd name="T17" fmla="*/ 84 h 149"/>
                  <a:gd name="T18" fmla="*/ 167 w 931"/>
                  <a:gd name="T19" fmla="*/ 52 h 149"/>
                  <a:gd name="T20" fmla="*/ 215 w 931"/>
                  <a:gd name="T21" fmla="*/ 46 h 149"/>
                  <a:gd name="T22" fmla="*/ 237 w 931"/>
                  <a:gd name="T23" fmla="*/ 94 h 149"/>
                  <a:gd name="T24" fmla="*/ 188 w 931"/>
                  <a:gd name="T25" fmla="*/ 109 h 149"/>
                  <a:gd name="T26" fmla="*/ 231 w 931"/>
                  <a:gd name="T27" fmla="*/ 113 h 149"/>
                  <a:gd name="T28" fmla="*/ 250 w 931"/>
                  <a:gd name="T29" fmla="*/ 90 h 149"/>
                  <a:gd name="T30" fmla="*/ 266 w 931"/>
                  <a:gd name="T31" fmla="*/ 92 h 149"/>
                  <a:gd name="T32" fmla="*/ 253 w 931"/>
                  <a:gd name="T33" fmla="*/ 54 h 149"/>
                  <a:gd name="T34" fmla="*/ 266 w 931"/>
                  <a:gd name="T35" fmla="*/ 44 h 149"/>
                  <a:gd name="T36" fmla="*/ 277 w 931"/>
                  <a:gd name="T37" fmla="*/ 88 h 149"/>
                  <a:gd name="T38" fmla="*/ 266 w 931"/>
                  <a:gd name="T39" fmla="*/ 113 h 149"/>
                  <a:gd name="T40" fmla="*/ 296 w 931"/>
                  <a:gd name="T41" fmla="*/ 130 h 149"/>
                  <a:gd name="T42" fmla="*/ 299 w 931"/>
                  <a:gd name="T43" fmla="*/ 92 h 149"/>
                  <a:gd name="T44" fmla="*/ 331 w 931"/>
                  <a:gd name="T45" fmla="*/ 103 h 149"/>
                  <a:gd name="T46" fmla="*/ 382 w 931"/>
                  <a:gd name="T47" fmla="*/ 73 h 149"/>
                  <a:gd name="T48" fmla="*/ 409 w 931"/>
                  <a:gd name="T49" fmla="*/ 50 h 149"/>
                  <a:gd name="T50" fmla="*/ 439 w 931"/>
                  <a:gd name="T51" fmla="*/ 56 h 149"/>
                  <a:gd name="T52" fmla="*/ 455 w 931"/>
                  <a:gd name="T53" fmla="*/ 50 h 149"/>
                  <a:gd name="T54" fmla="*/ 431 w 931"/>
                  <a:gd name="T55" fmla="*/ 44 h 149"/>
                  <a:gd name="T56" fmla="*/ 474 w 931"/>
                  <a:gd name="T57" fmla="*/ 35 h 149"/>
                  <a:gd name="T58" fmla="*/ 544 w 931"/>
                  <a:gd name="T59" fmla="*/ 54 h 149"/>
                  <a:gd name="T60" fmla="*/ 581 w 931"/>
                  <a:gd name="T61" fmla="*/ 42 h 149"/>
                  <a:gd name="T62" fmla="*/ 584 w 931"/>
                  <a:gd name="T63" fmla="*/ 63 h 149"/>
                  <a:gd name="T64" fmla="*/ 568 w 931"/>
                  <a:gd name="T65" fmla="*/ 101 h 149"/>
                  <a:gd name="T66" fmla="*/ 611 w 931"/>
                  <a:gd name="T67" fmla="*/ 88 h 149"/>
                  <a:gd name="T68" fmla="*/ 624 w 931"/>
                  <a:gd name="T69" fmla="*/ 80 h 149"/>
                  <a:gd name="T70" fmla="*/ 648 w 931"/>
                  <a:gd name="T71" fmla="*/ 61 h 149"/>
                  <a:gd name="T72" fmla="*/ 794 w 931"/>
                  <a:gd name="T73" fmla="*/ 8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1" h="149">
                    <a:moveTo>
                      <a:pt x="794" y="84"/>
                    </a:moveTo>
                    <a:cubicBezTo>
                      <a:pt x="813" y="72"/>
                      <a:pt x="931" y="14"/>
                      <a:pt x="825" y="0"/>
                    </a:cubicBezTo>
                    <a:lnTo>
                      <a:pt x="159" y="0"/>
                    </a:lnTo>
                    <a:cubicBezTo>
                      <a:pt x="149" y="12"/>
                      <a:pt x="162" y="18"/>
                      <a:pt x="143" y="29"/>
                    </a:cubicBezTo>
                    <a:cubicBezTo>
                      <a:pt x="130" y="44"/>
                      <a:pt x="133" y="39"/>
                      <a:pt x="116" y="48"/>
                    </a:cubicBezTo>
                    <a:cubicBezTo>
                      <a:pt x="108" y="46"/>
                      <a:pt x="100" y="44"/>
                      <a:pt x="91" y="42"/>
                    </a:cubicBezTo>
                    <a:cubicBezTo>
                      <a:pt x="89" y="41"/>
                      <a:pt x="83" y="40"/>
                      <a:pt x="83" y="40"/>
                    </a:cubicBezTo>
                    <a:cubicBezTo>
                      <a:pt x="76" y="40"/>
                      <a:pt x="68" y="39"/>
                      <a:pt x="62" y="42"/>
                    </a:cubicBezTo>
                    <a:cubicBezTo>
                      <a:pt x="54" y="45"/>
                      <a:pt x="46" y="61"/>
                      <a:pt x="38" y="67"/>
                    </a:cubicBezTo>
                    <a:cubicBezTo>
                      <a:pt x="32" y="71"/>
                      <a:pt x="27" y="74"/>
                      <a:pt x="22" y="77"/>
                    </a:cubicBezTo>
                    <a:cubicBezTo>
                      <a:pt x="16" y="81"/>
                      <a:pt x="5" y="86"/>
                      <a:pt x="5" y="86"/>
                    </a:cubicBezTo>
                    <a:cubicBezTo>
                      <a:pt x="9" y="95"/>
                      <a:pt x="7" y="97"/>
                      <a:pt x="0" y="105"/>
                    </a:cubicBezTo>
                    <a:cubicBezTo>
                      <a:pt x="17" y="107"/>
                      <a:pt x="22" y="107"/>
                      <a:pt x="16" y="120"/>
                    </a:cubicBezTo>
                    <a:cubicBezTo>
                      <a:pt x="27" y="122"/>
                      <a:pt x="48" y="116"/>
                      <a:pt x="59" y="115"/>
                    </a:cubicBezTo>
                    <a:cubicBezTo>
                      <a:pt x="71" y="112"/>
                      <a:pt x="73" y="117"/>
                      <a:pt x="83" y="111"/>
                    </a:cubicBezTo>
                    <a:cubicBezTo>
                      <a:pt x="89" y="96"/>
                      <a:pt x="83" y="100"/>
                      <a:pt x="97" y="96"/>
                    </a:cubicBezTo>
                    <a:cubicBezTo>
                      <a:pt x="100" y="94"/>
                      <a:pt x="103" y="93"/>
                      <a:pt x="105" y="90"/>
                    </a:cubicBezTo>
                    <a:cubicBezTo>
                      <a:pt x="106" y="88"/>
                      <a:pt x="106" y="85"/>
                      <a:pt x="108" y="84"/>
                    </a:cubicBezTo>
                    <a:cubicBezTo>
                      <a:pt x="112" y="80"/>
                      <a:pt x="140" y="69"/>
                      <a:pt x="148" y="67"/>
                    </a:cubicBezTo>
                    <a:cubicBezTo>
                      <a:pt x="160" y="52"/>
                      <a:pt x="153" y="56"/>
                      <a:pt x="167" y="52"/>
                    </a:cubicBezTo>
                    <a:cubicBezTo>
                      <a:pt x="178" y="55"/>
                      <a:pt x="179" y="62"/>
                      <a:pt x="191" y="58"/>
                    </a:cubicBezTo>
                    <a:cubicBezTo>
                      <a:pt x="199" y="52"/>
                      <a:pt x="206" y="51"/>
                      <a:pt x="215" y="46"/>
                    </a:cubicBezTo>
                    <a:cubicBezTo>
                      <a:pt x="226" y="58"/>
                      <a:pt x="217" y="46"/>
                      <a:pt x="223" y="69"/>
                    </a:cubicBezTo>
                    <a:cubicBezTo>
                      <a:pt x="226" y="79"/>
                      <a:pt x="233" y="85"/>
                      <a:pt x="237" y="94"/>
                    </a:cubicBezTo>
                    <a:cubicBezTo>
                      <a:pt x="227" y="100"/>
                      <a:pt x="229" y="104"/>
                      <a:pt x="218" y="107"/>
                    </a:cubicBezTo>
                    <a:cubicBezTo>
                      <a:pt x="207" y="120"/>
                      <a:pt x="203" y="113"/>
                      <a:pt x="188" y="109"/>
                    </a:cubicBezTo>
                    <a:cubicBezTo>
                      <a:pt x="191" y="117"/>
                      <a:pt x="200" y="127"/>
                      <a:pt x="210" y="132"/>
                    </a:cubicBezTo>
                    <a:cubicBezTo>
                      <a:pt x="218" y="114"/>
                      <a:pt x="211" y="122"/>
                      <a:pt x="231" y="113"/>
                    </a:cubicBezTo>
                    <a:cubicBezTo>
                      <a:pt x="237" y="111"/>
                      <a:pt x="248" y="105"/>
                      <a:pt x="248" y="105"/>
                    </a:cubicBezTo>
                    <a:cubicBezTo>
                      <a:pt x="248" y="100"/>
                      <a:pt x="246" y="94"/>
                      <a:pt x="250" y="90"/>
                    </a:cubicBezTo>
                    <a:cubicBezTo>
                      <a:pt x="253" y="88"/>
                      <a:pt x="254" y="96"/>
                      <a:pt x="258" y="96"/>
                    </a:cubicBezTo>
                    <a:cubicBezTo>
                      <a:pt x="262" y="97"/>
                      <a:pt x="264" y="94"/>
                      <a:pt x="266" y="92"/>
                    </a:cubicBezTo>
                    <a:cubicBezTo>
                      <a:pt x="262" y="82"/>
                      <a:pt x="252" y="77"/>
                      <a:pt x="248" y="67"/>
                    </a:cubicBezTo>
                    <a:cubicBezTo>
                      <a:pt x="250" y="63"/>
                      <a:pt x="255" y="58"/>
                      <a:pt x="253" y="54"/>
                    </a:cubicBezTo>
                    <a:cubicBezTo>
                      <a:pt x="251" y="50"/>
                      <a:pt x="248" y="42"/>
                      <a:pt x="248" y="42"/>
                    </a:cubicBezTo>
                    <a:cubicBezTo>
                      <a:pt x="256" y="32"/>
                      <a:pt x="259" y="35"/>
                      <a:pt x="266" y="44"/>
                    </a:cubicBezTo>
                    <a:cubicBezTo>
                      <a:pt x="270" y="56"/>
                      <a:pt x="276" y="61"/>
                      <a:pt x="285" y="71"/>
                    </a:cubicBezTo>
                    <a:cubicBezTo>
                      <a:pt x="281" y="81"/>
                      <a:pt x="289" y="82"/>
                      <a:pt x="277" y="88"/>
                    </a:cubicBezTo>
                    <a:cubicBezTo>
                      <a:pt x="262" y="106"/>
                      <a:pt x="278" y="83"/>
                      <a:pt x="274" y="101"/>
                    </a:cubicBezTo>
                    <a:cubicBezTo>
                      <a:pt x="274" y="105"/>
                      <a:pt x="268" y="109"/>
                      <a:pt x="266" y="113"/>
                    </a:cubicBezTo>
                    <a:cubicBezTo>
                      <a:pt x="270" y="122"/>
                      <a:pt x="268" y="125"/>
                      <a:pt x="261" y="132"/>
                    </a:cubicBezTo>
                    <a:cubicBezTo>
                      <a:pt x="268" y="149"/>
                      <a:pt x="282" y="134"/>
                      <a:pt x="296" y="130"/>
                    </a:cubicBezTo>
                    <a:cubicBezTo>
                      <a:pt x="299" y="122"/>
                      <a:pt x="295" y="119"/>
                      <a:pt x="299" y="111"/>
                    </a:cubicBezTo>
                    <a:cubicBezTo>
                      <a:pt x="296" y="105"/>
                      <a:pt x="288" y="97"/>
                      <a:pt x="299" y="92"/>
                    </a:cubicBezTo>
                    <a:cubicBezTo>
                      <a:pt x="303" y="90"/>
                      <a:pt x="315" y="88"/>
                      <a:pt x="315" y="88"/>
                    </a:cubicBezTo>
                    <a:cubicBezTo>
                      <a:pt x="326" y="91"/>
                      <a:pt x="325" y="95"/>
                      <a:pt x="331" y="103"/>
                    </a:cubicBezTo>
                    <a:cubicBezTo>
                      <a:pt x="339" y="84"/>
                      <a:pt x="331" y="90"/>
                      <a:pt x="361" y="92"/>
                    </a:cubicBezTo>
                    <a:cubicBezTo>
                      <a:pt x="355" y="76"/>
                      <a:pt x="365" y="76"/>
                      <a:pt x="382" y="73"/>
                    </a:cubicBezTo>
                    <a:cubicBezTo>
                      <a:pt x="383" y="71"/>
                      <a:pt x="387" y="57"/>
                      <a:pt x="393" y="54"/>
                    </a:cubicBezTo>
                    <a:cubicBezTo>
                      <a:pt x="398" y="52"/>
                      <a:pt x="409" y="50"/>
                      <a:pt x="409" y="50"/>
                    </a:cubicBezTo>
                    <a:cubicBezTo>
                      <a:pt x="430" y="54"/>
                      <a:pt x="413" y="58"/>
                      <a:pt x="431" y="63"/>
                    </a:cubicBezTo>
                    <a:cubicBezTo>
                      <a:pt x="433" y="61"/>
                      <a:pt x="435" y="57"/>
                      <a:pt x="439" y="56"/>
                    </a:cubicBezTo>
                    <a:cubicBezTo>
                      <a:pt x="445" y="55"/>
                      <a:pt x="452" y="61"/>
                      <a:pt x="457" y="58"/>
                    </a:cubicBezTo>
                    <a:cubicBezTo>
                      <a:pt x="461" y="57"/>
                      <a:pt x="457" y="52"/>
                      <a:pt x="455" y="50"/>
                    </a:cubicBezTo>
                    <a:cubicBezTo>
                      <a:pt x="451" y="47"/>
                      <a:pt x="444" y="47"/>
                      <a:pt x="439" y="46"/>
                    </a:cubicBezTo>
                    <a:cubicBezTo>
                      <a:pt x="436" y="45"/>
                      <a:pt x="431" y="44"/>
                      <a:pt x="431" y="44"/>
                    </a:cubicBezTo>
                    <a:cubicBezTo>
                      <a:pt x="440" y="38"/>
                      <a:pt x="443" y="36"/>
                      <a:pt x="455" y="40"/>
                    </a:cubicBezTo>
                    <a:cubicBezTo>
                      <a:pt x="461" y="38"/>
                      <a:pt x="467" y="35"/>
                      <a:pt x="474" y="35"/>
                    </a:cubicBezTo>
                    <a:cubicBezTo>
                      <a:pt x="483" y="36"/>
                      <a:pt x="511" y="43"/>
                      <a:pt x="519" y="46"/>
                    </a:cubicBezTo>
                    <a:cubicBezTo>
                      <a:pt x="527" y="49"/>
                      <a:pt x="544" y="54"/>
                      <a:pt x="544" y="54"/>
                    </a:cubicBezTo>
                    <a:cubicBezTo>
                      <a:pt x="548" y="54"/>
                      <a:pt x="560" y="52"/>
                      <a:pt x="565" y="50"/>
                    </a:cubicBezTo>
                    <a:cubicBezTo>
                      <a:pt x="570" y="47"/>
                      <a:pt x="581" y="42"/>
                      <a:pt x="581" y="42"/>
                    </a:cubicBezTo>
                    <a:cubicBezTo>
                      <a:pt x="585" y="42"/>
                      <a:pt x="598" y="44"/>
                      <a:pt x="600" y="48"/>
                    </a:cubicBezTo>
                    <a:cubicBezTo>
                      <a:pt x="603" y="55"/>
                      <a:pt x="589" y="61"/>
                      <a:pt x="584" y="63"/>
                    </a:cubicBezTo>
                    <a:cubicBezTo>
                      <a:pt x="576" y="69"/>
                      <a:pt x="568" y="69"/>
                      <a:pt x="565" y="77"/>
                    </a:cubicBezTo>
                    <a:cubicBezTo>
                      <a:pt x="568" y="86"/>
                      <a:pt x="564" y="92"/>
                      <a:pt x="568" y="101"/>
                    </a:cubicBezTo>
                    <a:cubicBezTo>
                      <a:pt x="574" y="93"/>
                      <a:pt x="577" y="91"/>
                      <a:pt x="589" y="94"/>
                    </a:cubicBezTo>
                    <a:cubicBezTo>
                      <a:pt x="595" y="108"/>
                      <a:pt x="602" y="93"/>
                      <a:pt x="611" y="88"/>
                    </a:cubicBezTo>
                    <a:cubicBezTo>
                      <a:pt x="613" y="86"/>
                      <a:pt x="613" y="83"/>
                      <a:pt x="616" y="82"/>
                    </a:cubicBezTo>
                    <a:cubicBezTo>
                      <a:pt x="618" y="80"/>
                      <a:pt x="622" y="81"/>
                      <a:pt x="624" y="80"/>
                    </a:cubicBezTo>
                    <a:cubicBezTo>
                      <a:pt x="626" y="78"/>
                      <a:pt x="626" y="75"/>
                      <a:pt x="627" y="73"/>
                    </a:cubicBezTo>
                    <a:cubicBezTo>
                      <a:pt x="632" y="65"/>
                      <a:pt x="638" y="63"/>
                      <a:pt x="648" y="61"/>
                    </a:cubicBezTo>
                    <a:cubicBezTo>
                      <a:pt x="664" y="62"/>
                      <a:pt x="684" y="69"/>
                      <a:pt x="700" y="69"/>
                    </a:cubicBezTo>
                    <a:lnTo>
                      <a:pt x="794" y="8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1" name="Freeform 61"/>
              <p:cNvSpPr>
                <a:spLocks/>
              </p:cNvSpPr>
              <p:nvPr userDrawn="1"/>
            </p:nvSpPr>
            <p:spPr bwMode="ltGray">
              <a:xfrm>
                <a:off x="971" y="91"/>
                <a:ext cx="30" cy="25"/>
              </a:xfrm>
              <a:custGeom>
                <a:avLst/>
                <a:gdLst>
                  <a:gd name="T0" fmla="*/ 3 w 31"/>
                  <a:gd name="T1" fmla="*/ 28 h 30"/>
                  <a:gd name="T2" fmla="*/ 31 w 31"/>
                  <a:gd name="T3" fmla="*/ 0 h 30"/>
                  <a:gd name="T4" fmla="*/ 19 w 31"/>
                  <a:gd name="T5" fmla="*/ 24 h 30"/>
                  <a:gd name="T6" fmla="*/ 3 w 31"/>
                  <a:gd name="T7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30">
                    <a:moveTo>
                      <a:pt x="3" y="28"/>
                    </a:moveTo>
                    <a:cubicBezTo>
                      <a:pt x="8" y="8"/>
                      <a:pt x="12" y="6"/>
                      <a:pt x="31" y="0"/>
                    </a:cubicBezTo>
                    <a:cubicBezTo>
                      <a:pt x="29" y="5"/>
                      <a:pt x="25" y="22"/>
                      <a:pt x="19" y="24"/>
                    </a:cubicBezTo>
                    <a:cubicBezTo>
                      <a:pt x="0" y="30"/>
                      <a:pt x="3" y="9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2" name="Freeform 62"/>
              <p:cNvSpPr>
                <a:spLocks/>
              </p:cNvSpPr>
              <p:nvPr userDrawn="1"/>
            </p:nvSpPr>
            <p:spPr bwMode="ltGray">
              <a:xfrm>
                <a:off x="935" y="125"/>
                <a:ext cx="45" cy="27"/>
              </a:xfrm>
              <a:custGeom>
                <a:avLst/>
                <a:gdLst>
                  <a:gd name="T0" fmla="*/ 6 w 44"/>
                  <a:gd name="T1" fmla="*/ 32 h 32"/>
                  <a:gd name="T2" fmla="*/ 22 w 44"/>
                  <a:gd name="T3" fmla="*/ 0 h 32"/>
                  <a:gd name="T4" fmla="*/ 38 w 44"/>
                  <a:gd name="T5" fmla="*/ 4 h 32"/>
                  <a:gd name="T6" fmla="*/ 6 w 44"/>
                  <a:gd name="T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32">
                    <a:moveTo>
                      <a:pt x="6" y="32"/>
                    </a:moveTo>
                    <a:cubicBezTo>
                      <a:pt x="0" y="14"/>
                      <a:pt x="7" y="10"/>
                      <a:pt x="22" y="0"/>
                    </a:cubicBezTo>
                    <a:cubicBezTo>
                      <a:pt x="27" y="1"/>
                      <a:pt x="35" y="0"/>
                      <a:pt x="38" y="4"/>
                    </a:cubicBezTo>
                    <a:cubicBezTo>
                      <a:pt x="44" y="13"/>
                      <a:pt x="16" y="32"/>
                      <a:pt x="6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3" name="Freeform 63"/>
              <p:cNvSpPr>
                <a:spLocks/>
              </p:cNvSpPr>
              <p:nvPr userDrawn="1"/>
            </p:nvSpPr>
            <p:spPr bwMode="ltGray">
              <a:xfrm>
                <a:off x="1081" y="226"/>
                <a:ext cx="75" cy="14"/>
              </a:xfrm>
              <a:custGeom>
                <a:avLst/>
                <a:gdLst>
                  <a:gd name="T0" fmla="*/ 37 w 76"/>
                  <a:gd name="T1" fmla="*/ 18 h 18"/>
                  <a:gd name="T2" fmla="*/ 25 w 76"/>
                  <a:gd name="T3" fmla="*/ 2 h 18"/>
                  <a:gd name="T4" fmla="*/ 37 w 76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8">
                    <a:moveTo>
                      <a:pt x="37" y="18"/>
                    </a:moveTo>
                    <a:cubicBezTo>
                      <a:pt x="25" y="14"/>
                      <a:pt x="0" y="10"/>
                      <a:pt x="25" y="2"/>
                    </a:cubicBezTo>
                    <a:cubicBezTo>
                      <a:pt x="76" y="9"/>
                      <a:pt x="46" y="0"/>
                      <a:pt x="37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4" name="Freeform 64"/>
              <p:cNvSpPr>
                <a:spLocks/>
              </p:cNvSpPr>
              <p:nvPr userDrawn="1"/>
            </p:nvSpPr>
            <p:spPr bwMode="ltGray">
              <a:xfrm>
                <a:off x="1210" y="223"/>
                <a:ext cx="42" cy="37"/>
              </a:xfrm>
              <a:custGeom>
                <a:avLst/>
                <a:gdLst>
                  <a:gd name="T0" fmla="*/ 0 w 42"/>
                  <a:gd name="T1" fmla="*/ 21 h 44"/>
                  <a:gd name="T2" fmla="*/ 12 w 42"/>
                  <a:gd name="T3" fmla="*/ 9 h 44"/>
                  <a:gd name="T4" fmla="*/ 0 w 42"/>
                  <a:gd name="T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4">
                    <a:moveTo>
                      <a:pt x="0" y="21"/>
                    </a:moveTo>
                    <a:cubicBezTo>
                      <a:pt x="4" y="17"/>
                      <a:pt x="7" y="11"/>
                      <a:pt x="12" y="9"/>
                    </a:cubicBezTo>
                    <a:cubicBezTo>
                      <a:pt x="42" y="0"/>
                      <a:pt x="23" y="44"/>
                      <a:pt x="0" y="2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5" name="Freeform 65"/>
              <p:cNvSpPr>
                <a:spLocks/>
              </p:cNvSpPr>
              <p:nvPr userDrawn="1"/>
            </p:nvSpPr>
            <p:spPr bwMode="ltGray">
              <a:xfrm>
                <a:off x="865" y="123"/>
                <a:ext cx="33" cy="24"/>
              </a:xfrm>
              <a:custGeom>
                <a:avLst/>
                <a:gdLst>
                  <a:gd name="T0" fmla="*/ 7 w 31"/>
                  <a:gd name="T1" fmla="*/ 22 h 30"/>
                  <a:gd name="T2" fmla="*/ 31 w 31"/>
                  <a:gd name="T3" fmla="*/ 10 h 30"/>
                  <a:gd name="T4" fmla="*/ 7 w 31"/>
                  <a:gd name="T5" fmla="*/ 2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30">
                    <a:moveTo>
                      <a:pt x="7" y="22"/>
                    </a:moveTo>
                    <a:cubicBezTo>
                      <a:pt x="0" y="0"/>
                      <a:pt x="15" y="6"/>
                      <a:pt x="31" y="10"/>
                    </a:cubicBezTo>
                    <a:cubicBezTo>
                      <a:pt x="14" y="16"/>
                      <a:pt x="15" y="30"/>
                      <a:pt x="7" y="2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239" name="Group 159"/>
            <p:cNvGrpSpPr>
              <a:grpSpLocks/>
            </p:cNvGrpSpPr>
            <p:nvPr userDrawn="1"/>
          </p:nvGrpSpPr>
          <p:grpSpPr bwMode="auto">
            <a:xfrm>
              <a:off x="7" y="6"/>
              <a:ext cx="5739" cy="1022"/>
              <a:chOff x="1056" y="111"/>
              <a:chExt cx="2448" cy="418"/>
            </a:xfrm>
          </p:grpSpPr>
          <p:sp>
            <p:nvSpPr>
              <p:cNvPr id="46190" name="Line 110"/>
              <p:cNvSpPr>
                <a:spLocks noChangeShapeType="1"/>
              </p:cNvSpPr>
              <p:nvPr/>
            </p:nvSpPr>
            <p:spPr bwMode="white">
              <a:xfrm>
                <a:off x="1056" y="332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2" name="Line 112"/>
              <p:cNvSpPr>
                <a:spLocks noChangeShapeType="1"/>
              </p:cNvSpPr>
              <p:nvPr/>
            </p:nvSpPr>
            <p:spPr bwMode="white">
              <a:xfrm>
                <a:off x="125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3" name="Line 113"/>
              <p:cNvSpPr>
                <a:spLocks noChangeShapeType="1"/>
              </p:cNvSpPr>
              <p:nvPr/>
            </p:nvSpPr>
            <p:spPr bwMode="white">
              <a:xfrm>
                <a:off x="148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4" name="Line 114"/>
              <p:cNvSpPr>
                <a:spLocks noChangeShapeType="1"/>
              </p:cNvSpPr>
              <p:nvPr/>
            </p:nvSpPr>
            <p:spPr bwMode="white">
              <a:xfrm>
                <a:off x="171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5" name="Line 115"/>
              <p:cNvSpPr>
                <a:spLocks noChangeShapeType="1"/>
              </p:cNvSpPr>
              <p:nvPr/>
            </p:nvSpPr>
            <p:spPr bwMode="white">
              <a:xfrm>
                <a:off x="193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6" name="Line 116"/>
              <p:cNvSpPr>
                <a:spLocks noChangeShapeType="1"/>
              </p:cNvSpPr>
              <p:nvPr/>
            </p:nvSpPr>
            <p:spPr bwMode="white">
              <a:xfrm>
                <a:off x="216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7" name="Line 117"/>
              <p:cNvSpPr>
                <a:spLocks noChangeShapeType="1"/>
              </p:cNvSpPr>
              <p:nvPr/>
            </p:nvSpPr>
            <p:spPr bwMode="white">
              <a:xfrm>
                <a:off x="239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8" name="Line 118"/>
              <p:cNvSpPr>
                <a:spLocks noChangeShapeType="1"/>
              </p:cNvSpPr>
              <p:nvPr/>
            </p:nvSpPr>
            <p:spPr bwMode="white">
              <a:xfrm>
                <a:off x="262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9" name="Line 119"/>
              <p:cNvSpPr>
                <a:spLocks noChangeShapeType="1"/>
              </p:cNvSpPr>
              <p:nvPr/>
            </p:nvSpPr>
            <p:spPr bwMode="white">
              <a:xfrm>
                <a:off x="285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00" name="Line 120"/>
              <p:cNvSpPr>
                <a:spLocks noChangeShapeType="1"/>
              </p:cNvSpPr>
              <p:nvPr/>
            </p:nvSpPr>
            <p:spPr bwMode="white">
              <a:xfrm>
                <a:off x="307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01" name="Line 121"/>
              <p:cNvSpPr>
                <a:spLocks noChangeShapeType="1"/>
              </p:cNvSpPr>
              <p:nvPr/>
            </p:nvSpPr>
            <p:spPr bwMode="white">
              <a:xfrm>
                <a:off x="330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240" name="Group 160"/>
            <p:cNvGrpSpPr>
              <a:grpSpLocks/>
            </p:cNvGrpSpPr>
            <p:nvPr userDrawn="1"/>
          </p:nvGrpSpPr>
          <p:grpSpPr bwMode="auto">
            <a:xfrm>
              <a:off x="363" y="1"/>
              <a:ext cx="4919" cy="1034"/>
              <a:chOff x="1208" y="109"/>
              <a:chExt cx="2098" cy="423"/>
            </a:xfrm>
          </p:grpSpPr>
          <p:sp>
            <p:nvSpPr>
              <p:cNvPr id="46212" name="Line 132"/>
              <p:cNvSpPr>
                <a:spLocks noChangeShapeType="1"/>
              </p:cNvSpPr>
              <p:nvPr/>
            </p:nvSpPr>
            <p:spPr bwMode="ltGray">
              <a:xfrm>
                <a:off x="2850" y="110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13" name="Line 133"/>
              <p:cNvSpPr>
                <a:spLocks noChangeShapeType="1"/>
              </p:cNvSpPr>
              <p:nvPr/>
            </p:nvSpPr>
            <p:spPr bwMode="ltGray">
              <a:xfrm>
                <a:off x="2972" y="332"/>
                <a:ext cx="7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14" name="Line 134"/>
              <p:cNvSpPr>
                <a:spLocks noChangeShapeType="1"/>
              </p:cNvSpPr>
              <p:nvPr/>
            </p:nvSpPr>
            <p:spPr bwMode="ltGray">
              <a:xfrm>
                <a:off x="3078" y="350"/>
                <a:ext cx="0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15" name="Line 135"/>
              <p:cNvSpPr>
                <a:spLocks noChangeShapeType="1"/>
              </p:cNvSpPr>
              <p:nvPr/>
            </p:nvSpPr>
            <p:spPr bwMode="ltGray">
              <a:xfrm>
                <a:off x="3306" y="450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5" name="Line 145"/>
              <p:cNvSpPr>
                <a:spLocks noChangeShapeType="1"/>
              </p:cNvSpPr>
              <p:nvPr/>
            </p:nvSpPr>
            <p:spPr bwMode="ltGray">
              <a:xfrm>
                <a:off x="2166" y="114"/>
                <a:ext cx="0" cy="6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6" name="Line 146"/>
              <p:cNvSpPr>
                <a:spLocks noChangeShapeType="1"/>
              </p:cNvSpPr>
              <p:nvPr/>
            </p:nvSpPr>
            <p:spPr bwMode="ltGray">
              <a:xfrm>
                <a:off x="1938" y="111"/>
                <a:ext cx="0" cy="33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7" name="Line 147"/>
              <p:cNvSpPr>
                <a:spLocks noChangeShapeType="1"/>
              </p:cNvSpPr>
              <p:nvPr/>
            </p:nvSpPr>
            <p:spPr bwMode="ltGray">
              <a:xfrm flipH="1">
                <a:off x="1912" y="332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8" name="Line 148"/>
              <p:cNvSpPr>
                <a:spLocks noChangeShapeType="1"/>
              </p:cNvSpPr>
              <p:nvPr/>
            </p:nvSpPr>
            <p:spPr bwMode="ltGray">
              <a:xfrm>
                <a:off x="1778" y="3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9" name="Line 149"/>
              <p:cNvSpPr>
                <a:spLocks noChangeShapeType="1"/>
              </p:cNvSpPr>
              <p:nvPr/>
            </p:nvSpPr>
            <p:spPr bwMode="ltGray">
              <a:xfrm flipH="1">
                <a:off x="1578" y="332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0" name="Line 150"/>
              <p:cNvSpPr>
                <a:spLocks noChangeShapeType="1"/>
              </p:cNvSpPr>
              <p:nvPr/>
            </p:nvSpPr>
            <p:spPr bwMode="ltGray">
              <a:xfrm>
                <a:off x="1208" y="33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1" name="Line 151"/>
              <p:cNvSpPr>
                <a:spLocks noChangeShapeType="1"/>
              </p:cNvSpPr>
              <p:nvPr/>
            </p:nvSpPr>
            <p:spPr bwMode="ltGray">
              <a:xfrm>
                <a:off x="1480" y="234"/>
                <a:ext cx="0" cy="29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2" name="Line 152"/>
              <p:cNvSpPr>
                <a:spLocks noChangeShapeType="1"/>
              </p:cNvSpPr>
              <p:nvPr/>
            </p:nvSpPr>
            <p:spPr bwMode="ltGray">
              <a:xfrm>
                <a:off x="1254" y="252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3" name="Line 153"/>
              <p:cNvSpPr>
                <a:spLocks noChangeShapeType="1"/>
              </p:cNvSpPr>
              <p:nvPr/>
            </p:nvSpPr>
            <p:spPr bwMode="ltGray">
              <a:xfrm flipH="1" flipV="1">
                <a:off x="1482" y="109"/>
                <a:ext cx="0" cy="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4" name="Line 154"/>
              <p:cNvSpPr>
                <a:spLocks noChangeShapeType="1"/>
              </p:cNvSpPr>
              <p:nvPr/>
            </p:nvSpPr>
            <p:spPr bwMode="ltGray">
              <a:xfrm>
                <a:off x="1710" y="1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5" name="Line 155"/>
              <p:cNvSpPr>
                <a:spLocks noChangeShapeType="1"/>
              </p:cNvSpPr>
              <p:nvPr/>
            </p:nvSpPr>
            <p:spPr bwMode="ltGray">
              <a:xfrm flipV="1">
                <a:off x="1710" y="111"/>
                <a:ext cx="0" cy="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1828800"/>
            <a:ext cx="9245600" cy="2362200"/>
          </a:xfr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572000"/>
            <a:ext cx="92456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2672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46249" name="Picture 169" descr="镂空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796345" cy="166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754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236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4794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28775"/>
            <a:ext cx="5080000" cy="46339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080000" cy="46339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9150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0411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0310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3086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33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78F2-D912-4B99-88A8-8E3BF2D2D796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AD68-10EF-4088-B1BE-3E13F39D5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765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379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35933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40752" y="476250"/>
            <a:ext cx="2736849" cy="57864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8084" y="476250"/>
            <a:ext cx="8009467" cy="57864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842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78F2-D912-4B99-88A8-8E3BF2D2D796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AD68-10EF-4088-B1BE-3E13F39D5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45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78F2-D912-4B99-88A8-8E3BF2D2D796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AD68-10EF-4088-B1BE-3E13F39D5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91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78F2-D912-4B99-88A8-8E3BF2D2D796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AD68-10EF-4088-B1BE-3E13F39D5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65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78F2-D912-4B99-88A8-8E3BF2D2D796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AD68-10EF-4088-B1BE-3E13F39D5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06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78F2-D912-4B99-88A8-8E3BF2D2D796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AD68-10EF-4088-B1BE-3E13F39D5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4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78F2-D912-4B99-88A8-8E3BF2D2D796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AD68-10EF-4088-B1BE-3E13F39D5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60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F78F2-D912-4B99-88A8-8E3BF2D2D796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CAD68-10EF-4088-B1BE-3E13F39D5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88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F78F2-D912-4B99-88A8-8E3BF2D2D796}" type="datetimeFigureOut">
              <a:rPr lang="zh-CN" altLang="en-US" smtClean="0"/>
              <a:t>2021/11/9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CAD68-10EF-4088-B1BE-3E13F39D54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99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01" name="Group 173"/>
          <p:cNvGrpSpPr>
            <a:grpSpLocks/>
          </p:cNvGrpSpPr>
          <p:nvPr userDrawn="1"/>
        </p:nvGrpSpPr>
        <p:grpSpPr bwMode="auto">
          <a:xfrm>
            <a:off x="2940638" y="-12700"/>
            <a:ext cx="9251363" cy="522288"/>
            <a:chOff x="0" y="-9"/>
            <a:chExt cx="5760" cy="1045"/>
          </a:xfrm>
        </p:grpSpPr>
        <p:sp>
          <p:nvSpPr>
            <p:cNvPr id="22702" name="Freeform 174"/>
            <p:cNvSpPr>
              <a:spLocks/>
            </p:cNvSpPr>
            <p:nvPr userDrawn="1"/>
          </p:nvSpPr>
          <p:spPr bwMode="ltGray">
            <a:xfrm>
              <a:off x="0" y="4"/>
              <a:ext cx="5760" cy="1032"/>
            </a:xfrm>
            <a:custGeom>
              <a:avLst/>
              <a:gdLst>
                <a:gd name="T0" fmla="*/ 4848 w 4848"/>
                <a:gd name="T1" fmla="*/ 432 h 432"/>
                <a:gd name="T2" fmla="*/ 0 w 4848"/>
                <a:gd name="T3" fmla="*/ 432 h 432"/>
                <a:gd name="T4" fmla="*/ 0 w 4848"/>
                <a:gd name="T5" fmla="*/ 0 h 432"/>
                <a:gd name="T6" fmla="*/ 4848 w 4848"/>
                <a:gd name="T7" fmla="*/ 0 h 432"/>
                <a:gd name="T8" fmla="*/ 4848 w 4848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8" h="432">
                  <a:moveTo>
                    <a:pt x="4848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4848" y="0"/>
                  </a:lnTo>
                  <a:lnTo>
                    <a:pt x="4848" y="43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2703" name="Group 175"/>
            <p:cNvGrpSpPr>
              <a:grpSpLocks/>
            </p:cNvGrpSpPr>
            <p:nvPr userDrawn="1"/>
          </p:nvGrpSpPr>
          <p:grpSpPr bwMode="auto">
            <a:xfrm>
              <a:off x="333" y="-9"/>
              <a:ext cx="5176" cy="1044"/>
              <a:chOff x="333" y="-9"/>
              <a:chExt cx="5176" cy="1044"/>
            </a:xfrm>
          </p:grpSpPr>
          <p:sp>
            <p:nvSpPr>
              <p:cNvPr id="22704" name="Freeform 176"/>
              <p:cNvSpPr>
                <a:spLocks/>
              </p:cNvSpPr>
              <p:nvPr userDrawn="1"/>
            </p:nvSpPr>
            <p:spPr bwMode="ltGray">
              <a:xfrm>
                <a:off x="3230" y="949"/>
                <a:ext cx="17" cy="20"/>
              </a:xfrm>
              <a:custGeom>
                <a:avLst/>
                <a:gdLst>
                  <a:gd name="T0" fmla="*/ 5 w 15"/>
                  <a:gd name="T1" fmla="*/ 11 h 23"/>
                  <a:gd name="T2" fmla="*/ 15 w 15"/>
                  <a:gd name="T3" fmla="*/ 5 h 23"/>
                  <a:gd name="T4" fmla="*/ 13 w 15"/>
                  <a:gd name="T5" fmla="*/ 17 h 23"/>
                  <a:gd name="T6" fmla="*/ 5 w 15"/>
                  <a:gd name="T7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3">
                    <a:moveTo>
                      <a:pt x="5" y="11"/>
                    </a:moveTo>
                    <a:cubicBezTo>
                      <a:pt x="2" y="1"/>
                      <a:pt x="7" y="0"/>
                      <a:pt x="15" y="5"/>
                    </a:cubicBezTo>
                    <a:cubicBezTo>
                      <a:pt x="14" y="9"/>
                      <a:pt x="15" y="13"/>
                      <a:pt x="13" y="17"/>
                    </a:cubicBezTo>
                    <a:cubicBezTo>
                      <a:pt x="9" y="23"/>
                      <a:pt x="0" y="16"/>
                      <a:pt x="5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5" name="Freeform 177"/>
              <p:cNvSpPr>
                <a:spLocks/>
              </p:cNvSpPr>
              <p:nvPr userDrawn="1"/>
            </p:nvSpPr>
            <p:spPr bwMode="ltGray">
              <a:xfrm>
                <a:off x="3406" y="1015"/>
                <a:ext cx="21" cy="20"/>
              </a:xfrm>
              <a:custGeom>
                <a:avLst/>
                <a:gdLst>
                  <a:gd name="T0" fmla="*/ 3 w 20"/>
                  <a:gd name="T1" fmla="*/ 13 h 23"/>
                  <a:gd name="T2" fmla="*/ 11 w 20"/>
                  <a:gd name="T3" fmla="*/ 3 h 23"/>
                  <a:gd name="T4" fmla="*/ 7 w 20"/>
                  <a:gd name="T5" fmla="*/ 19 h 23"/>
                  <a:gd name="T6" fmla="*/ 3 w 20"/>
                  <a:gd name="T7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3">
                    <a:moveTo>
                      <a:pt x="3" y="13"/>
                    </a:moveTo>
                    <a:cubicBezTo>
                      <a:pt x="0" y="5"/>
                      <a:pt x="2" y="0"/>
                      <a:pt x="11" y="3"/>
                    </a:cubicBezTo>
                    <a:cubicBezTo>
                      <a:pt x="16" y="10"/>
                      <a:pt x="20" y="23"/>
                      <a:pt x="7" y="19"/>
                    </a:cubicBezTo>
                    <a:cubicBezTo>
                      <a:pt x="6" y="17"/>
                      <a:pt x="3" y="13"/>
                      <a:pt x="3" y="1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6" name="Freeform 178"/>
              <p:cNvSpPr>
                <a:spLocks/>
              </p:cNvSpPr>
              <p:nvPr userDrawn="1"/>
            </p:nvSpPr>
            <p:spPr bwMode="ltGray">
              <a:xfrm>
                <a:off x="2909" y="908"/>
                <a:ext cx="31" cy="34"/>
              </a:xfrm>
              <a:custGeom>
                <a:avLst/>
                <a:gdLst>
                  <a:gd name="T0" fmla="*/ 16 w 30"/>
                  <a:gd name="T1" fmla="*/ 33 h 42"/>
                  <a:gd name="T2" fmla="*/ 8 w 30"/>
                  <a:gd name="T3" fmla="*/ 21 h 42"/>
                  <a:gd name="T4" fmla="*/ 0 w 30"/>
                  <a:gd name="T5" fmla="*/ 9 h 42"/>
                  <a:gd name="T6" fmla="*/ 16 w 30"/>
                  <a:gd name="T7" fmla="*/ 3 h 42"/>
                  <a:gd name="T8" fmla="*/ 30 w 30"/>
                  <a:gd name="T9" fmla="*/ 23 h 42"/>
                  <a:gd name="T10" fmla="*/ 28 w 30"/>
                  <a:gd name="T11" fmla="*/ 31 h 42"/>
                  <a:gd name="T12" fmla="*/ 16 w 30"/>
                  <a:gd name="T13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2">
                    <a:moveTo>
                      <a:pt x="16" y="33"/>
                    </a:moveTo>
                    <a:cubicBezTo>
                      <a:pt x="3" y="20"/>
                      <a:pt x="15" y="34"/>
                      <a:pt x="8" y="21"/>
                    </a:cubicBezTo>
                    <a:cubicBezTo>
                      <a:pt x="6" y="17"/>
                      <a:pt x="0" y="9"/>
                      <a:pt x="0" y="9"/>
                    </a:cubicBezTo>
                    <a:cubicBezTo>
                      <a:pt x="5" y="1"/>
                      <a:pt x="7" y="0"/>
                      <a:pt x="16" y="3"/>
                    </a:cubicBezTo>
                    <a:cubicBezTo>
                      <a:pt x="25" y="16"/>
                      <a:pt x="10" y="16"/>
                      <a:pt x="30" y="23"/>
                    </a:cubicBezTo>
                    <a:cubicBezTo>
                      <a:pt x="29" y="26"/>
                      <a:pt x="30" y="29"/>
                      <a:pt x="28" y="31"/>
                    </a:cubicBezTo>
                    <a:cubicBezTo>
                      <a:pt x="15" y="42"/>
                      <a:pt x="16" y="38"/>
                      <a:pt x="16" y="3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7" name="Freeform 179"/>
              <p:cNvSpPr>
                <a:spLocks/>
              </p:cNvSpPr>
              <p:nvPr userDrawn="1"/>
            </p:nvSpPr>
            <p:spPr bwMode="ltGray">
              <a:xfrm>
                <a:off x="2551" y="940"/>
                <a:ext cx="25" cy="12"/>
              </a:xfrm>
              <a:custGeom>
                <a:avLst/>
                <a:gdLst>
                  <a:gd name="T0" fmla="*/ 15 w 25"/>
                  <a:gd name="T1" fmla="*/ 16 h 16"/>
                  <a:gd name="T2" fmla="*/ 3 w 25"/>
                  <a:gd name="T3" fmla="*/ 8 h 16"/>
                  <a:gd name="T4" fmla="*/ 15 w 25"/>
                  <a:gd name="T5" fmla="*/ 0 h 16"/>
                  <a:gd name="T6" fmla="*/ 15 w 25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6">
                    <a:moveTo>
                      <a:pt x="15" y="16"/>
                    </a:moveTo>
                    <a:cubicBezTo>
                      <a:pt x="10" y="15"/>
                      <a:pt x="0" y="12"/>
                      <a:pt x="3" y="8"/>
                    </a:cubicBezTo>
                    <a:cubicBezTo>
                      <a:pt x="6" y="4"/>
                      <a:pt x="15" y="0"/>
                      <a:pt x="15" y="0"/>
                    </a:cubicBezTo>
                    <a:cubicBezTo>
                      <a:pt x="17" y="3"/>
                      <a:pt x="25" y="16"/>
                      <a:pt x="15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8" name="Freeform 180"/>
              <p:cNvSpPr>
                <a:spLocks/>
              </p:cNvSpPr>
              <p:nvPr userDrawn="1"/>
            </p:nvSpPr>
            <p:spPr bwMode="ltGray">
              <a:xfrm>
                <a:off x="2443" y="954"/>
                <a:ext cx="65" cy="39"/>
              </a:xfrm>
              <a:custGeom>
                <a:avLst/>
                <a:gdLst>
                  <a:gd name="T0" fmla="*/ 14 w 65"/>
                  <a:gd name="T1" fmla="*/ 24 h 46"/>
                  <a:gd name="T2" fmla="*/ 30 w 65"/>
                  <a:gd name="T3" fmla="*/ 4 h 46"/>
                  <a:gd name="T4" fmla="*/ 42 w 65"/>
                  <a:gd name="T5" fmla="*/ 0 h 46"/>
                  <a:gd name="T6" fmla="*/ 58 w 65"/>
                  <a:gd name="T7" fmla="*/ 12 h 46"/>
                  <a:gd name="T8" fmla="*/ 32 w 65"/>
                  <a:gd name="T9" fmla="*/ 26 h 46"/>
                  <a:gd name="T10" fmla="*/ 12 w 65"/>
                  <a:gd name="T11" fmla="*/ 46 h 46"/>
                  <a:gd name="T12" fmla="*/ 8 w 65"/>
                  <a:gd name="T13" fmla="*/ 20 h 46"/>
                  <a:gd name="T14" fmla="*/ 12 w 65"/>
                  <a:gd name="T15" fmla="*/ 14 h 46"/>
                  <a:gd name="T16" fmla="*/ 14 w 65"/>
                  <a:gd name="T17" fmla="*/ 2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6">
                    <a:moveTo>
                      <a:pt x="14" y="24"/>
                    </a:moveTo>
                    <a:cubicBezTo>
                      <a:pt x="18" y="13"/>
                      <a:pt x="16" y="9"/>
                      <a:pt x="30" y="4"/>
                    </a:cubicBezTo>
                    <a:cubicBezTo>
                      <a:pt x="34" y="3"/>
                      <a:pt x="42" y="0"/>
                      <a:pt x="42" y="0"/>
                    </a:cubicBezTo>
                    <a:cubicBezTo>
                      <a:pt x="50" y="1"/>
                      <a:pt x="65" y="0"/>
                      <a:pt x="58" y="12"/>
                    </a:cubicBezTo>
                    <a:cubicBezTo>
                      <a:pt x="53" y="21"/>
                      <a:pt x="40" y="21"/>
                      <a:pt x="32" y="26"/>
                    </a:cubicBezTo>
                    <a:cubicBezTo>
                      <a:pt x="26" y="35"/>
                      <a:pt x="23" y="42"/>
                      <a:pt x="12" y="46"/>
                    </a:cubicBezTo>
                    <a:cubicBezTo>
                      <a:pt x="0" y="42"/>
                      <a:pt x="5" y="30"/>
                      <a:pt x="8" y="20"/>
                    </a:cubicBezTo>
                    <a:cubicBezTo>
                      <a:pt x="9" y="18"/>
                      <a:pt x="10" y="13"/>
                      <a:pt x="12" y="14"/>
                    </a:cubicBezTo>
                    <a:cubicBezTo>
                      <a:pt x="15" y="16"/>
                      <a:pt x="13" y="21"/>
                      <a:pt x="14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9" name="Freeform 181"/>
              <p:cNvSpPr>
                <a:spLocks/>
              </p:cNvSpPr>
              <p:nvPr userDrawn="1"/>
            </p:nvSpPr>
            <p:spPr bwMode="ltGray">
              <a:xfrm>
                <a:off x="2375" y="952"/>
                <a:ext cx="68" cy="39"/>
              </a:xfrm>
              <a:custGeom>
                <a:avLst/>
                <a:gdLst>
                  <a:gd name="T0" fmla="*/ 0 w 69"/>
                  <a:gd name="T1" fmla="*/ 31 h 47"/>
                  <a:gd name="T2" fmla="*/ 18 w 69"/>
                  <a:gd name="T3" fmla="*/ 25 h 47"/>
                  <a:gd name="T4" fmla="*/ 52 w 69"/>
                  <a:gd name="T5" fmla="*/ 1 h 47"/>
                  <a:gd name="T6" fmla="*/ 64 w 69"/>
                  <a:gd name="T7" fmla="*/ 3 h 47"/>
                  <a:gd name="T8" fmla="*/ 50 w 69"/>
                  <a:gd name="T9" fmla="*/ 19 h 47"/>
                  <a:gd name="T10" fmla="*/ 28 w 69"/>
                  <a:gd name="T11" fmla="*/ 33 h 47"/>
                  <a:gd name="T12" fmla="*/ 22 w 69"/>
                  <a:gd name="T13" fmla="*/ 47 h 47"/>
                  <a:gd name="T14" fmla="*/ 16 w 69"/>
                  <a:gd name="T15" fmla="*/ 45 h 47"/>
                  <a:gd name="T16" fmla="*/ 12 w 69"/>
                  <a:gd name="T17" fmla="*/ 39 h 47"/>
                  <a:gd name="T18" fmla="*/ 0 w 69"/>
                  <a:gd name="T19" fmla="*/ 35 h 47"/>
                  <a:gd name="T20" fmla="*/ 0 w 69"/>
                  <a:gd name="T21" fmla="*/ 3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47">
                    <a:moveTo>
                      <a:pt x="0" y="31"/>
                    </a:moveTo>
                    <a:cubicBezTo>
                      <a:pt x="7" y="24"/>
                      <a:pt x="9" y="22"/>
                      <a:pt x="18" y="25"/>
                    </a:cubicBezTo>
                    <a:cubicBezTo>
                      <a:pt x="25" y="4"/>
                      <a:pt x="36" y="12"/>
                      <a:pt x="52" y="1"/>
                    </a:cubicBezTo>
                    <a:cubicBezTo>
                      <a:pt x="56" y="2"/>
                      <a:pt x="61" y="0"/>
                      <a:pt x="64" y="3"/>
                    </a:cubicBezTo>
                    <a:cubicBezTo>
                      <a:pt x="69" y="8"/>
                      <a:pt x="50" y="19"/>
                      <a:pt x="50" y="19"/>
                    </a:cubicBezTo>
                    <a:cubicBezTo>
                      <a:pt x="46" y="31"/>
                      <a:pt x="35" y="22"/>
                      <a:pt x="28" y="33"/>
                    </a:cubicBezTo>
                    <a:cubicBezTo>
                      <a:pt x="31" y="41"/>
                      <a:pt x="31" y="44"/>
                      <a:pt x="22" y="47"/>
                    </a:cubicBezTo>
                    <a:cubicBezTo>
                      <a:pt x="20" y="46"/>
                      <a:pt x="18" y="46"/>
                      <a:pt x="16" y="45"/>
                    </a:cubicBezTo>
                    <a:cubicBezTo>
                      <a:pt x="14" y="43"/>
                      <a:pt x="14" y="40"/>
                      <a:pt x="12" y="39"/>
                    </a:cubicBezTo>
                    <a:cubicBezTo>
                      <a:pt x="8" y="37"/>
                      <a:pt x="0" y="35"/>
                      <a:pt x="0" y="35"/>
                    </a:cubicBezTo>
                    <a:cubicBezTo>
                      <a:pt x="2" y="26"/>
                      <a:pt x="3" y="25"/>
                      <a:pt x="0" y="3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0" name="Freeform 182"/>
              <p:cNvSpPr>
                <a:spLocks/>
              </p:cNvSpPr>
              <p:nvPr userDrawn="1"/>
            </p:nvSpPr>
            <p:spPr bwMode="ltGray">
              <a:xfrm>
                <a:off x="2007" y="739"/>
                <a:ext cx="354" cy="228"/>
              </a:xfrm>
              <a:custGeom>
                <a:avLst/>
                <a:gdLst>
                  <a:gd name="T0" fmla="*/ 10 w 355"/>
                  <a:gd name="T1" fmla="*/ 4 h 277"/>
                  <a:gd name="T2" fmla="*/ 36 w 355"/>
                  <a:gd name="T3" fmla="*/ 18 h 277"/>
                  <a:gd name="T4" fmla="*/ 46 w 355"/>
                  <a:gd name="T5" fmla="*/ 30 h 277"/>
                  <a:gd name="T6" fmla="*/ 76 w 355"/>
                  <a:gd name="T7" fmla="*/ 52 h 277"/>
                  <a:gd name="T8" fmla="*/ 92 w 355"/>
                  <a:gd name="T9" fmla="*/ 66 h 277"/>
                  <a:gd name="T10" fmla="*/ 122 w 355"/>
                  <a:gd name="T11" fmla="*/ 98 h 277"/>
                  <a:gd name="T12" fmla="*/ 136 w 355"/>
                  <a:gd name="T13" fmla="*/ 128 h 277"/>
                  <a:gd name="T14" fmla="*/ 148 w 355"/>
                  <a:gd name="T15" fmla="*/ 132 h 277"/>
                  <a:gd name="T16" fmla="*/ 154 w 355"/>
                  <a:gd name="T17" fmla="*/ 150 h 277"/>
                  <a:gd name="T18" fmla="*/ 176 w 355"/>
                  <a:gd name="T19" fmla="*/ 152 h 277"/>
                  <a:gd name="T20" fmla="*/ 170 w 355"/>
                  <a:gd name="T21" fmla="*/ 196 h 277"/>
                  <a:gd name="T22" fmla="*/ 180 w 355"/>
                  <a:gd name="T23" fmla="*/ 224 h 277"/>
                  <a:gd name="T24" fmla="*/ 198 w 355"/>
                  <a:gd name="T25" fmla="*/ 232 h 277"/>
                  <a:gd name="T26" fmla="*/ 216 w 355"/>
                  <a:gd name="T27" fmla="*/ 234 h 277"/>
                  <a:gd name="T28" fmla="*/ 236 w 355"/>
                  <a:gd name="T29" fmla="*/ 242 h 277"/>
                  <a:gd name="T30" fmla="*/ 254 w 355"/>
                  <a:gd name="T31" fmla="*/ 236 h 277"/>
                  <a:gd name="T32" fmla="*/ 272 w 355"/>
                  <a:gd name="T33" fmla="*/ 248 h 277"/>
                  <a:gd name="T34" fmla="*/ 296 w 355"/>
                  <a:gd name="T35" fmla="*/ 256 h 277"/>
                  <a:gd name="T36" fmla="*/ 314 w 355"/>
                  <a:gd name="T37" fmla="*/ 264 h 277"/>
                  <a:gd name="T38" fmla="*/ 352 w 355"/>
                  <a:gd name="T39" fmla="*/ 266 h 277"/>
                  <a:gd name="T40" fmla="*/ 342 w 355"/>
                  <a:gd name="T41" fmla="*/ 274 h 277"/>
                  <a:gd name="T42" fmla="*/ 322 w 355"/>
                  <a:gd name="T43" fmla="*/ 272 h 277"/>
                  <a:gd name="T44" fmla="*/ 300 w 355"/>
                  <a:gd name="T45" fmla="*/ 270 h 277"/>
                  <a:gd name="T46" fmla="*/ 288 w 355"/>
                  <a:gd name="T47" fmla="*/ 266 h 277"/>
                  <a:gd name="T48" fmla="*/ 252 w 355"/>
                  <a:gd name="T49" fmla="*/ 264 h 277"/>
                  <a:gd name="T50" fmla="*/ 234 w 355"/>
                  <a:gd name="T51" fmla="*/ 260 h 277"/>
                  <a:gd name="T52" fmla="*/ 172 w 355"/>
                  <a:gd name="T53" fmla="*/ 242 h 277"/>
                  <a:gd name="T54" fmla="*/ 160 w 355"/>
                  <a:gd name="T55" fmla="*/ 216 h 277"/>
                  <a:gd name="T56" fmla="*/ 126 w 355"/>
                  <a:gd name="T57" fmla="*/ 200 h 277"/>
                  <a:gd name="T58" fmla="*/ 108 w 355"/>
                  <a:gd name="T59" fmla="*/ 186 h 277"/>
                  <a:gd name="T60" fmla="*/ 94 w 355"/>
                  <a:gd name="T61" fmla="*/ 158 h 277"/>
                  <a:gd name="T62" fmla="*/ 68 w 355"/>
                  <a:gd name="T63" fmla="*/ 108 h 277"/>
                  <a:gd name="T64" fmla="*/ 64 w 355"/>
                  <a:gd name="T65" fmla="*/ 102 h 277"/>
                  <a:gd name="T66" fmla="*/ 58 w 355"/>
                  <a:gd name="T67" fmla="*/ 100 h 277"/>
                  <a:gd name="T68" fmla="*/ 54 w 355"/>
                  <a:gd name="T69" fmla="*/ 88 h 277"/>
                  <a:gd name="T70" fmla="*/ 38 w 355"/>
                  <a:gd name="T71" fmla="*/ 58 h 277"/>
                  <a:gd name="T72" fmla="*/ 20 w 355"/>
                  <a:gd name="T73" fmla="*/ 40 h 277"/>
                  <a:gd name="T74" fmla="*/ 4 w 355"/>
                  <a:gd name="T75" fmla="*/ 22 h 277"/>
                  <a:gd name="T76" fmla="*/ 10 w 355"/>
                  <a:gd name="T77" fmla="*/ 2 h 277"/>
                  <a:gd name="T78" fmla="*/ 10 w 355"/>
                  <a:gd name="T79" fmla="*/ 4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277">
                    <a:moveTo>
                      <a:pt x="10" y="4"/>
                    </a:moveTo>
                    <a:cubicBezTo>
                      <a:pt x="22" y="0"/>
                      <a:pt x="24" y="14"/>
                      <a:pt x="36" y="18"/>
                    </a:cubicBezTo>
                    <a:cubicBezTo>
                      <a:pt x="37" y="19"/>
                      <a:pt x="45" y="29"/>
                      <a:pt x="46" y="30"/>
                    </a:cubicBezTo>
                    <a:cubicBezTo>
                      <a:pt x="56" y="40"/>
                      <a:pt x="67" y="38"/>
                      <a:pt x="76" y="52"/>
                    </a:cubicBezTo>
                    <a:cubicBezTo>
                      <a:pt x="80" y="58"/>
                      <a:pt x="92" y="66"/>
                      <a:pt x="92" y="66"/>
                    </a:cubicBezTo>
                    <a:cubicBezTo>
                      <a:pt x="96" y="79"/>
                      <a:pt x="112" y="88"/>
                      <a:pt x="122" y="98"/>
                    </a:cubicBezTo>
                    <a:cubicBezTo>
                      <a:pt x="124" y="105"/>
                      <a:pt x="130" y="124"/>
                      <a:pt x="136" y="128"/>
                    </a:cubicBezTo>
                    <a:cubicBezTo>
                      <a:pt x="140" y="130"/>
                      <a:pt x="148" y="132"/>
                      <a:pt x="148" y="132"/>
                    </a:cubicBezTo>
                    <a:cubicBezTo>
                      <a:pt x="150" y="138"/>
                      <a:pt x="154" y="150"/>
                      <a:pt x="154" y="150"/>
                    </a:cubicBezTo>
                    <a:cubicBezTo>
                      <a:pt x="161" y="139"/>
                      <a:pt x="168" y="144"/>
                      <a:pt x="176" y="152"/>
                    </a:cubicBezTo>
                    <a:cubicBezTo>
                      <a:pt x="174" y="167"/>
                      <a:pt x="173" y="181"/>
                      <a:pt x="170" y="196"/>
                    </a:cubicBezTo>
                    <a:cubicBezTo>
                      <a:pt x="171" y="202"/>
                      <a:pt x="174" y="220"/>
                      <a:pt x="180" y="224"/>
                    </a:cubicBezTo>
                    <a:cubicBezTo>
                      <a:pt x="185" y="228"/>
                      <a:pt x="193" y="228"/>
                      <a:pt x="198" y="232"/>
                    </a:cubicBezTo>
                    <a:cubicBezTo>
                      <a:pt x="204" y="230"/>
                      <a:pt x="216" y="234"/>
                      <a:pt x="216" y="234"/>
                    </a:cubicBezTo>
                    <a:cubicBezTo>
                      <a:pt x="223" y="241"/>
                      <a:pt x="225" y="245"/>
                      <a:pt x="236" y="242"/>
                    </a:cubicBezTo>
                    <a:cubicBezTo>
                      <a:pt x="242" y="240"/>
                      <a:pt x="254" y="236"/>
                      <a:pt x="254" y="236"/>
                    </a:cubicBezTo>
                    <a:cubicBezTo>
                      <a:pt x="260" y="240"/>
                      <a:pt x="265" y="246"/>
                      <a:pt x="272" y="248"/>
                    </a:cubicBezTo>
                    <a:cubicBezTo>
                      <a:pt x="277" y="250"/>
                      <a:pt x="291" y="252"/>
                      <a:pt x="296" y="256"/>
                    </a:cubicBezTo>
                    <a:cubicBezTo>
                      <a:pt x="301" y="260"/>
                      <a:pt x="314" y="264"/>
                      <a:pt x="314" y="264"/>
                    </a:cubicBezTo>
                    <a:cubicBezTo>
                      <a:pt x="330" y="263"/>
                      <a:pt x="338" y="261"/>
                      <a:pt x="352" y="266"/>
                    </a:cubicBezTo>
                    <a:cubicBezTo>
                      <a:pt x="355" y="275"/>
                      <a:pt x="350" y="277"/>
                      <a:pt x="342" y="274"/>
                    </a:cubicBezTo>
                    <a:cubicBezTo>
                      <a:pt x="336" y="276"/>
                      <a:pt x="322" y="272"/>
                      <a:pt x="322" y="272"/>
                    </a:cubicBezTo>
                    <a:cubicBezTo>
                      <a:pt x="314" y="275"/>
                      <a:pt x="308" y="272"/>
                      <a:pt x="300" y="270"/>
                    </a:cubicBezTo>
                    <a:cubicBezTo>
                      <a:pt x="296" y="269"/>
                      <a:pt x="288" y="266"/>
                      <a:pt x="288" y="266"/>
                    </a:cubicBezTo>
                    <a:cubicBezTo>
                      <a:pt x="276" y="270"/>
                      <a:pt x="264" y="266"/>
                      <a:pt x="252" y="264"/>
                    </a:cubicBezTo>
                    <a:cubicBezTo>
                      <a:pt x="245" y="259"/>
                      <a:pt x="242" y="257"/>
                      <a:pt x="234" y="260"/>
                    </a:cubicBezTo>
                    <a:cubicBezTo>
                      <a:pt x="211" y="252"/>
                      <a:pt x="192" y="256"/>
                      <a:pt x="172" y="242"/>
                    </a:cubicBezTo>
                    <a:cubicBezTo>
                      <a:pt x="165" y="231"/>
                      <a:pt x="176" y="221"/>
                      <a:pt x="160" y="216"/>
                    </a:cubicBezTo>
                    <a:cubicBezTo>
                      <a:pt x="154" y="233"/>
                      <a:pt x="136" y="203"/>
                      <a:pt x="126" y="200"/>
                    </a:cubicBezTo>
                    <a:cubicBezTo>
                      <a:pt x="120" y="196"/>
                      <a:pt x="114" y="190"/>
                      <a:pt x="108" y="186"/>
                    </a:cubicBezTo>
                    <a:cubicBezTo>
                      <a:pt x="104" y="175"/>
                      <a:pt x="104" y="165"/>
                      <a:pt x="94" y="158"/>
                    </a:cubicBezTo>
                    <a:cubicBezTo>
                      <a:pt x="83" y="142"/>
                      <a:pt x="85" y="119"/>
                      <a:pt x="68" y="108"/>
                    </a:cubicBezTo>
                    <a:cubicBezTo>
                      <a:pt x="67" y="106"/>
                      <a:pt x="66" y="104"/>
                      <a:pt x="64" y="102"/>
                    </a:cubicBezTo>
                    <a:cubicBezTo>
                      <a:pt x="62" y="101"/>
                      <a:pt x="59" y="102"/>
                      <a:pt x="58" y="100"/>
                    </a:cubicBezTo>
                    <a:cubicBezTo>
                      <a:pt x="56" y="97"/>
                      <a:pt x="54" y="88"/>
                      <a:pt x="54" y="88"/>
                    </a:cubicBezTo>
                    <a:cubicBezTo>
                      <a:pt x="59" y="73"/>
                      <a:pt x="52" y="61"/>
                      <a:pt x="38" y="58"/>
                    </a:cubicBezTo>
                    <a:cubicBezTo>
                      <a:pt x="32" y="49"/>
                      <a:pt x="31" y="44"/>
                      <a:pt x="20" y="40"/>
                    </a:cubicBezTo>
                    <a:cubicBezTo>
                      <a:pt x="16" y="27"/>
                      <a:pt x="16" y="26"/>
                      <a:pt x="4" y="22"/>
                    </a:cubicBezTo>
                    <a:cubicBezTo>
                      <a:pt x="1" y="13"/>
                      <a:pt x="0" y="5"/>
                      <a:pt x="10" y="2"/>
                    </a:cubicBezTo>
                    <a:cubicBezTo>
                      <a:pt x="18" y="5"/>
                      <a:pt x="18" y="4"/>
                      <a:pt x="10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1" name="Freeform 183"/>
              <p:cNvSpPr>
                <a:spLocks/>
              </p:cNvSpPr>
              <p:nvPr userDrawn="1"/>
            </p:nvSpPr>
            <p:spPr bwMode="ltGray">
              <a:xfrm>
                <a:off x="2222" y="724"/>
                <a:ext cx="157" cy="167"/>
              </a:xfrm>
              <a:custGeom>
                <a:avLst/>
                <a:gdLst>
                  <a:gd name="T0" fmla="*/ 54 w 156"/>
                  <a:gd name="T1" fmla="*/ 66 h 206"/>
                  <a:gd name="T2" fmla="*/ 66 w 156"/>
                  <a:gd name="T3" fmla="*/ 58 h 206"/>
                  <a:gd name="T4" fmla="*/ 68 w 156"/>
                  <a:gd name="T5" fmla="*/ 52 h 206"/>
                  <a:gd name="T6" fmla="*/ 80 w 156"/>
                  <a:gd name="T7" fmla="*/ 44 h 206"/>
                  <a:gd name="T8" fmla="*/ 106 w 156"/>
                  <a:gd name="T9" fmla="*/ 22 h 206"/>
                  <a:gd name="T10" fmla="*/ 112 w 156"/>
                  <a:gd name="T11" fmla="*/ 4 h 206"/>
                  <a:gd name="T12" fmla="*/ 124 w 156"/>
                  <a:gd name="T13" fmla="*/ 0 h 206"/>
                  <a:gd name="T14" fmla="*/ 150 w 156"/>
                  <a:gd name="T15" fmla="*/ 28 h 206"/>
                  <a:gd name="T16" fmla="*/ 146 w 156"/>
                  <a:gd name="T17" fmla="*/ 44 h 206"/>
                  <a:gd name="T18" fmla="*/ 126 w 156"/>
                  <a:gd name="T19" fmla="*/ 64 h 206"/>
                  <a:gd name="T20" fmla="*/ 132 w 156"/>
                  <a:gd name="T21" fmla="*/ 94 h 206"/>
                  <a:gd name="T22" fmla="*/ 142 w 156"/>
                  <a:gd name="T23" fmla="*/ 110 h 206"/>
                  <a:gd name="T24" fmla="*/ 146 w 156"/>
                  <a:gd name="T25" fmla="*/ 128 h 206"/>
                  <a:gd name="T26" fmla="*/ 128 w 156"/>
                  <a:gd name="T27" fmla="*/ 128 h 206"/>
                  <a:gd name="T28" fmla="*/ 116 w 156"/>
                  <a:gd name="T29" fmla="*/ 146 h 206"/>
                  <a:gd name="T30" fmla="*/ 104 w 156"/>
                  <a:gd name="T31" fmla="*/ 156 h 206"/>
                  <a:gd name="T32" fmla="*/ 100 w 156"/>
                  <a:gd name="T33" fmla="*/ 198 h 206"/>
                  <a:gd name="T34" fmla="*/ 88 w 156"/>
                  <a:gd name="T35" fmla="*/ 202 h 206"/>
                  <a:gd name="T36" fmla="*/ 82 w 156"/>
                  <a:gd name="T37" fmla="*/ 206 h 206"/>
                  <a:gd name="T38" fmla="*/ 76 w 156"/>
                  <a:gd name="T39" fmla="*/ 202 h 206"/>
                  <a:gd name="T40" fmla="*/ 72 w 156"/>
                  <a:gd name="T41" fmla="*/ 190 h 206"/>
                  <a:gd name="T42" fmla="*/ 60 w 156"/>
                  <a:gd name="T43" fmla="*/ 186 h 206"/>
                  <a:gd name="T44" fmla="*/ 42 w 156"/>
                  <a:gd name="T45" fmla="*/ 194 h 206"/>
                  <a:gd name="T46" fmla="*/ 28 w 156"/>
                  <a:gd name="T47" fmla="*/ 186 h 206"/>
                  <a:gd name="T48" fmla="*/ 10 w 156"/>
                  <a:gd name="T49" fmla="*/ 148 h 206"/>
                  <a:gd name="T50" fmla="*/ 4 w 156"/>
                  <a:gd name="T51" fmla="*/ 130 h 206"/>
                  <a:gd name="T52" fmla="*/ 0 w 156"/>
                  <a:gd name="T53" fmla="*/ 118 h 206"/>
                  <a:gd name="T54" fmla="*/ 20 w 156"/>
                  <a:gd name="T55" fmla="*/ 96 h 206"/>
                  <a:gd name="T56" fmla="*/ 32 w 156"/>
                  <a:gd name="T57" fmla="*/ 104 h 206"/>
                  <a:gd name="T58" fmla="*/ 34 w 156"/>
                  <a:gd name="T59" fmla="*/ 80 h 206"/>
                  <a:gd name="T60" fmla="*/ 52 w 156"/>
                  <a:gd name="T61" fmla="*/ 70 h 206"/>
                  <a:gd name="T62" fmla="*/ 54 w 156"/>
                  <a:gd name="T63" fmla="*/ 6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6" h="206">
                    <a:moveTo>
                      <a:pt x="54" y="66"/>
                    </a:moveTo>
                    <a:cubicBezTo>
                      <a:pt x="58" y="63"/>
                      <a:pt x="64" y="63"/>
                      <a:pt x="66" y="58"/>
                    </a:cubicBezTo>
                    <a:cubicBezTo>
                      <a:pt x="67" y="56"/>
                      <a:pt x="67" y="53"/>
                      <a:pt x="68" y="52"/>
                    </a:cubicBezTo>
                    <a:cubicBezTo>
                      <a:pt x="71" y="49"/>
                      <a:pt x="80" y="44"/>
                      <a:pt x="80" y="44"/>
                    </a:cubicBezTo>
                    <a:cubicBezTo>
                      <a:pt x="113" y="55"/>
                      <a:pt x="85" y="29"/>
                      <a:pt x="106" y="22"/>
                    </a:cubicBezTo>
                    <a:cubicBezTo>
                      <a:pt x="110" y="17"/>
                      <a:pt x="108" y="9"/>
                      <a:pt x="112" y="4"/>
                    </a:cubicBezTo>
                    <a:cubicBezTo>
                      <a:pt x="115" y="1"/>
                      <a:pt x="124" y="0"/>
                      <a:pt x="124" y="0"/>
                    </a:cubicBezTo>
                    <a:cubicBezTo>
                      <a:pt x="138" y="14"/>
                      <a:pt x="126" y="23"/>
                      <a:pt x="150" y="28"/>
                    </a:cubicBezTo>
                    <a:cubicBezTo>
                      <a:pt x="156" y="36"/>
                      <a:pt x="154" y="39"/>
                      <a:pt x="146" y="44"/>
                    </a:cubicBezTo>
                    <a:cubicBezTo>
                      <a:pt x="141" y="52"/>
                      <a:pt x="135" y="61"/>
                      <a:pt x="126" y="64"/>
                    </a:cubicBezTo>
                    <a:cubicBezTo>
                      <a:pt x="118" y="75"/>
                      <a:pt x="128" y="83"/>
                      <a:pt x="132" y="94"/>
                    </a:cubicBezTo>
                    <a:cubicBezTo>
                      <a:pt x="129" y="103"/>
                      <a:pt x="135" y="105"/>
                      <a:pt x="142" y="110"/>
                    </a:cubicBezTo>
                    <a:cubicBezTo>
                      <a:pt x="145" y="119"/>
                      <a:pt x="141" y="120"/>
                      <a:pt x="146" y="128"/>
                    </a:cubicBezTo>
                    <a:cubicBezTo>
                      <a:pt x="142" y="139"/>
                      <a:pt x="135" y="133"/>
                      <a:pt x="128" y="128"/>
                    </a:cubicBezTo>
                    <a:cubicBezTo>
                      <a:pt x="116" y="132"/>
                      <a:pt x="122" y="136"/>
                      <a:pt x="116" y="146"/>
                    </a:cubicBezTo>
                    <a:cubicBezTo>
                      <a:pt x="113" y="151"/>
                      <a:pt x="108" y="152"/>
                      <a:pt x="104" y="156"/>
                    </a:cubicBezTo>
                    <a:cubicBezTo>
                      <a:pt x="107" y="167"/>
                      <a:pt x="112" y="191"/>
                      <a:pt x="100" y="198"/>
                    </a:cubicBezTo>
                    <a:cubicBezTo>
                      <a:pt x="96" y="200"/>
                      <a:pt x="92" y="200"/>
                      <a:pt x="88" y="202"/>
                    </a:cubicBezTo>
                    <a:cubicBezTo>
                      <a:pt x="86" y="203"/>
                      <a:pt x="84" y="205"/>
                      <a:pt x="82" y="206"/>
                    </a:cubicBezTo>
                    <a:cubicBezTo>
                      <a:pt x="80" y="205"/>
                      <a:pt x="77" y="204"/>
                      <a:pt x="76" y="202"/>
                    </a:cubicBezTo>
                    <a:cubicBezTo>
                      <a:pt x="74" y="198"/>
                      <a:pt x="76" y="191"/>
                      <a:pt x="72" y="190"/>
                    </a:cubicBezTo>
                    <a:cubicBezTo>
                      <a:pt x="68" y="189"/>
                      <a:pt x="60" y="186"/>
                      <a:pt x="60" y="186"/>
                    </a:cubicBezTo>
                    <a:cubicBezTo>
                      <a:pt x="53" y="188"/>
                      <a:pt x="49" y="192"/>
                      <a:pt x="42" y="194"/>
                    </a:cubicBezTo>
                    <a:cubicBezTo>
                      <a:pt x="34" y="189"/>
                      <a:pt x="37" y="183"/>
                      <a:pt x="28" y="186"/>
                    </a:cubicBezTo>
                    <a:cubicBezTo>
                      <a:pt x="12" y="181"/>
                      <a:pt x="19" y="161"/>
                      <a:pt x="10" y="148"/>
                    </a:cubicBezTo>
                    <a:cubicBezTo>
                      <a:pt x="5" y="121"/>
                      <a:pt x="11" y="147"/>
                      <a:pt x="4" y="130"/>
                    </a:cubicBezTo>
                    <a:cubicBezTo>
                      <a:pt x="2" y="126"/>
                      <a:pt x="0" y="118"/>
                      <a:pt x="0" y="118"/>
                    </a:cubicBezTo>
                    <a:cubicBezTo>
                      <a:pt x="2" y="95"/>
                      <a:pt x="0" y="83"/>
                      <a:pt x="20" y="96"/>
                    </a:cubicBezTo>
                    <a:cubicBezTo>
                      <a:pt x="23" y="105"/>
                      <a:pt x="23" y="110"/>
                      <a:pt x="32" y="104"/>
                    </a:cubicBezTo>
                    <a:cubicBezTo>
                      <a:pt x="35" y="95"/>
                      <a:pt x="29" y="88"/>
                      <a:pt x="34" y="80"/>
                    </a:cubicBezTo>
                    <a:cubicBezTo>
                      <a:pt x="36" y="76"/>
                      <a:pt x="48" y="73"/>
                      <a:pt x="52" y="70"/>
                    </a:cubicBezTo>
                    <a:cubicBezTo>
                      <a:pt x="57" y="63"/>
                      <a:pt x="58" y="62"/>
                      <a:pt x="54" y="6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2" name="Freeform 184"/>
              <p:cNvSpPr>
                <a:spLocks/>
              </p:cNvSpPr>
              <p:nvPr userDrawn="1"/>
            </p:nvSpPr>
            <p:spPr bwMode="ltGray">
              <a:xfrm>
                <a:off x="2375" y="800"/>
                <a:ext cx="110" cy="32"/>
              </a:xfrm>
              <a:custGeom>
                <a:avLst/>
                <a:gdLst>
                  <a:gd name="T0" fmla="*/ 4 w 109"/>
                  <a:gd name="T1" fmla="*/ 32 h 38"/>
                  <a:gd name="T2" fmla="*/ 18 w 109"/>
                  <a:gd name="T3" fmla="*/ 10 h 38"/>
                  <a:gd name="T4" fmla="*/ 46 w 109"/>
                  <a:gd name="T5" fmla="*/ 20 h 38"/>
                  <a:gd name="T6" fmla="*/ 72 w 109"/>
                  <a:gd name="T7" fmla="*/ 14 h 38"/>
                  <a:gd name="T8" fmla="*/ 90 w 109"/>
                  <a:gd name="T9" fmla="*/ 0 h 38"/>
                  <a:gd name="T10" fmla="*/ 76 w 109"/>
                  <a:gd name="T11" fmla="*/ 26 h 38"/>
                  <a:gd name="T12" fmla="*/ 60 w 109"/>
                  <a:gd name="T13" fmla="*/ 38 h 38"/>
                  <a:gd name="T14" fmla="*/ 42 w 109"/>
                  <a:gd name="T15" fmla="*/ 32 h 38"/>
                  <a:gd name="T16" fmla="*/ 14 w 109"/>
                  <a:gd name="T17" fmla="*/ 30 h 38"/>
                  <a:gd name="T18" fmla="*/ 4 w 109"/>
                  <a:gd name="T19" fmla="*/ 3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38">
                    <a:moveTo>
                      <a:pt x="4" y="32"/>
                    </a:moveTo>
                    <a:cubicBezTo>
                      <a:pt x="7" y="22"/>
                      <a:pt x="7" y="14"/>
                      <a:pt x="18" y="10"/>
                    </a:cubicBezTo>
                    <a:cubicBezTo>
                      <a:pt x="28" y="12"/>
                      <a:pt x="37" y="14"/>
                      <a:pt x="46" y="20"/>
                    </a:cubicBezTo>
                    <a:cubicBezTo>
                      <a:pt x="62" y="15"/>
                      <a:pt x="54" y="17"/>
                      <a:pt x="72" y="14"/>
                    </a:cubicBezTo>
                    <a:cubicBezTo>
                      <a:pt x="77" y="9"/>
                      <a:pt x="90" y="0"/>
                      <a:pt x="90" y="0"/>
                    </a:cubicBezTo>
                    <a:cubicBezTo>
                      <a:pt x="109" y="6"/>
                      <a:pt x="85" y="23"/>
                      <a:pt x="76" y="26"/>
                    </a:cubicBezTo>
                    <a:cubicBezTo>
                      <a:pt x="71" y="33"/>
                      <a:pt x="68" y="35"/>
                      <a:pt x="60" y="38"/>
                    </a:cubicBezTo>
                    <a:cubicBezTo>
                      <a:pt x="54" y="36"/>
                      <a:pt x="42" y="32"/>
                      <a:pt x="42" y="32"/>
                    </a:cubicBezTo>
                    <a:cubicBezTo>
                      <a:pt x="33" y="23"/>
                      <a:pt x="26" y="26"/>
                      <a:pt x="14" y="30"/>
                    </a:cubicBezTo>
                    <a:cubicBezTo>
                      <a:pt x="1" y="28"/>
                      <a:pt x="0" y="24"/>
                      <a:pt x="4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3" name="Freeform 185"/>
              <p:cNvSpPr>
                <a:spLocks/>
              </p:cNvSpPr>
              <p:nvPr userDrawn="1"/>
            </p:nvSpPr>
            <p:spPr bwMode="ltGray">
              <a:xfrm>
                <a:off x="2370" y="839"/>
                <a:ext cx="75" cy="84"/>
              </a:xfrm>
              <a:custGeom>
                <a:avLst/>
                <a:gdLst>
                  <a:gd name="T0" fmla="*/ 8 w 76"/>
                  <a:gd name="T1" fmla="*/ 18 h 104"/>
                  <a:gd name="T2" fmla="*/ 18 w 76"/>
                  <a:gd name="T3" fmla="*/ 0 h 104"/>
                  <a:gd name="T4" fmla="*/ 34 w 76"/>
                  <a:gd name="T5" fmla="*/ 18 h 104"/>
                  <a:gd name="T6" fmla="*/ 62 w 76"/>
                  <a:gd name="T7" fmla="*/ 4 h 104"/>
                  <a:gd name="T8" fmla="*/ 46 w 76"/>
                  <a:gd name="T9" fmla="*/ 34 h 104"/>
                  <a:gd name="T10" fmla="*/ 54 w 76"/>
                  <a:gd name="T11" fmla="*/ 48 h 104"/>
                  <a:gd name="T12" fmla="*/ 58 w 76"/>
                  <a:gd name="T13" fmla="*/ 60 h 104"/>
                  <a:gd name="T14" fmla="*/ 46 w 76"/>
                  <a:gd name="T15" fmla="*/ 74 h 104"/>
                  <a:gd name="T16" fmla="*/ 34 w 76"/>
                  <a:gd name="T17" fmla="*/ 60 h 104"/>
                  <a:gd name="T18" fmla="*/ 22 w 76"/>
                  <a:gd name="T19" fmla="*/ 48 h 104"/>
                  <a:gd name="T20" fmla="*/ 28 w 76"/>
                  <a:gd name="T21" fmla="*/ 68 h 104"/>
                  <a:gd name="T22" fmla="*/ 30 w 76"/>
                  <a:gd name="T23" fmla="*/ 74 h 104"/>
                  <a:gd name="T24" fmla="*/ 20 w 76"/>
                  <a:gd name="T25" fmla="*/ 104 h 104"/>
                  <a:gd name="T26" fmla="*/ 12 w 76"/>
                  <a:gd name="T27" fmla="*/ 102 h 104"/>
                  <a:gd name="T28" fmla="*/ 8 w 76"/>
                  <a:gd name="T29" fmla="*/ 90 h 104"/>
                  <a:gd name="T30" fmla="*/ 0 w 76"/>
                  <a:gd name="T31" fmla="*/ 54 h 104"/>
                  <a:gd name="T32" fmla="*/ 2 w 76"/>
                  <a:gd name="T33" fmla="*/ 30 h 104"/>
                  <a:gd name="T34" fmla="*/ 8 w 76"/>
                  <a:gd name="T35" fmla="*/ 1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" h="104">
                    <a:moveTo>
                      <a:pt x="8" y="18"/>
                    </a:moveTo>
                    <a:cubicBezTo>
                      <a:pt x="10" y="8"/>
                      <a:pt x="9" y="3"/>
                      <a:pt x="18" y="0"/>
                    </a:cubicBezTo>
                    <a:cubicBezTo>
                      <a:pt x="28" y="3"/>
                      <a:pt x="25" y="12"/>
                      <a:pt x="34" y="18"/>
                    </a:cubicBezTo>
                    <a:cubicBezTo>
                      <a:pt x="46" y="16"/>
                      <a:pt x="51" y="8"/>
                      <a:pt x="62" y="4"/>
                    </a:cubicBezTo>
                    <a:cubicBezTo>
                      <a:pt x="76" y="9"/>
                      <a:pt x="56" y="31"/>
                      <a:pt x="46" y="34"/>
                    </a:cubicBezTo>
                    <a:cubicBezTo>
                      <a:pt x="51" y="56"/>
                      <a:pt x="43" y="29"/>
                      <a:pt x="54" y="48"/>
                    </a:cubicBezTo>
                    <a:cubicBezTo>
                      <a:pt x="56" y="52"/>
                      <a:pt x="58" y="60"/>
                      <a:pt x="58" y="60"/>
                    </a:cubicBezTo>
                    <a:cubicBezTo>
                      <a:pt x="55" y="68"/>
                      <a:pt x="54" y="71"/>
                      <a:pt x="46" y="74"/>
                    </a:cubicBezTo>
                    <a:cubicBezTo>
                      <a:pt x="38" y="71"/>
                      <a:pt x="37" y="68"/>
                      <a:pt x="34" y="60"/>
                    </a:cubicBezTo>
                    <a:cubicBezTo>
                      <a:pt x="33" y="50"/>
                      <a:pt x="32" y="33"/>
                      <a:pt x="22" y="48"/>
                    </a:cubicBezTo>
                    <a:cubicBezTo>
                      <a:pt x="25" y="60"/>
                      <a:pt x="23" y="53"/>
                      <a:pt x="28" y="68"/>
                    </a:cubicBezTo>
                    <a:cubicBezTo>
                      <a:pt x="29" y="70"/>
                      <a:pt x="30" y="74"/>
                      <a:pt x="30" y="74"/>
                    </a:cubicBezTo>
                    <a:cubicBezTo>
                      <a:pt x="24" y="84"/>
                      <a:pt x="22" y="93"/>
                      <a:pt x="20" y="104"/>
                    </a:cubicBezTo>
                    <a:cubicBezTo>
                      <a:pt x="17" y="103"/>
                      <a:pt x="14" y="104"/>
                      <a:pt x="12" y="102"/>
                    </a:cubicBezTo>
                    <a:cubicBezTo>
                      <a:pt x="9" y="99"/>
                      <a:pt x="8" y="90"/>
                      <a:pt x="8" y="90"/>
                    </a:cubicBezTo>
                    <a:cubicBezTo>
                      <a:pt x="13" y="75"/>
                      <a:pt x="14" y="64"/>
                      <a:pt x="0" y="54"/>
                    </a:cubicBezTo>
                    <a:cubicBezTo>
                      <a:pt x="1" y="46"/>
                      <a:pt x="1" y="38"/>
                      <a:pt x="2" y="30"/>
                    </a:cubicBezTo>
                    <a:cubicBezTo>
                      <a:pt x="2" y="27"/>
                      <a:pt x="13" y="2"/>
                      <a:pt x="8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4" name="Freeform 186"/>
              <p:cNvSpPr>
                <a:spLocks/>
              </p:cNvSpPr>
              <p:nvPr userDrawn="1"/>
            </p:nvSpPr>
            <p:spPr bwMode="ltGray">
              <a:xfrm>
                <a:off x="2497" y="793"/>
                <a:ext cx="37" cy="49"/>
              </a:xfrm>
              <a:custGeom>
                <a:avLst/>
                <a:gdLst>
                  <a:gd name="T0" fmla="*/ 3 w 37"/>
                  <a:gd name="T1" fmla="*/ 28 h 61"/>
                  <a:gd name="T2" fmla="*/ 13 w 37"/>
                  <a:gd name="T3" fmla="*/ 0 h 61"/>
                  <a:gd name="T4" fmla="*/ 15 w 37"/>
                  <a:gd name="T5" fmla="*/ 28 h 61"/>
                  <a:gd name="T6" fmla="*/ 37 w 37"/>
                  <a:gd name="T7" fmla="*/ 38 h 61"/>
                  <a:gd name="T8" fmla="*/ 19 w 37"/>
                  <a:gd name="T9" fmla="*/ 44 h 61"/>
                  <a:gd name="T10" fmla="*/ 5 w 37"/>
                  <a:gd name="T11" fmla="*/ 58 h 61"/>
                  <a:gd name="T12" fmla="*/ 1 w 37"/>
                  <a:gd name="T13" fmla="*/ 34 h 61"/>
                  <a:gd name="T14" fmla="*/ 3 w 37"/>
                  <a:gd name="T15" fmla="*/ 2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61">
                    <a:moveTo>
                      <a:pt x="3" y="28"/>
                    </a:moveTo>
                    <a:cubicBezTo>
                      <a:pt x="5" y="14"/>
                      <a:pt x="2" y="7"/>
                      <a:pt x="13" y="0"/>
                    </a:cubicBezTo>
                    <a:cubicBezTo>
                      <a:pt x="26" y="9"/>
                      <a:pt x="23" y="17"/>
                      <a:pt x="15" y="28"/>
                    </a:cubicBezTo>
                    <a:cubicBezTo>
                      <a:pt x="25" y="31"/>
                      <a:pt x="33" y="27"/>
                      <a:pt x="37" y="38"/>
                    </a:cubicBezTo>
                    <a:cubicBezTo>
                      <a:pt x="30" y="45"/>
                      <a:pt x="28" y="47"/>
                      <a:pt x="19" y="44"/>
                    </a:cubicBezTo>
                    <a:cubicBezTo>
                      <a:pt x="13" y="54"/>
                      <a:pt x="18" y="61"/>
                      <a:pt x="5" y="58"/>
                    </a:cubicBezTo>
                    <a:cubicBezTo>
                      <a:pt x="0" y="50"/>
                      <a:pt x="3" y="44"/>
                      <a:pt x="1" y="34"/>
                    </a:cubicBezTo>
                    <a:cubicBezTo>
                      <a:pt x="2" y="32"/>
                      <a:pt x="3" y="28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5" name="Freeform 187"/>
              <p:cNvSpPr>
                <a:spLocks/>
              </p:cNvSpPr>
              <p:nvPr userDrawn="1"/>
            </p:nvSpPr>
            <p:spPr bwMode="ltGray">
              <a:xfrm>
                <a:off x="2506" y="869"/>
                <a:ext cx="47" cy="24"/>
              </a:xfrm>
              <a:custGeom>
                <a:avLst/>
                <a:gdLst>
                  <a:gd name="T0" fmla="*/ 7 w 49"/>
                  <a:gd name="T1" fmla="*/ 0 h 29"/>
                  <a:gd name="T2" fmla="*/ 29 w 49"/>
                  <a:gd name="T3" fmla="*/ 0 h 29"/>
                  <a:gd name="T4" fmla="*/ 49 w 49"/>
                  <a:gd name="T5" fmla="*/ 16 h 29"/>
                  <a:gd name="T6" fmla="*/ 35 w 49"/>
                  <a:gd name="T7" fmla="*/ 14 h 29"/>
                  <a:gd name="T8" fmla="*/ 3 w 49"/>
                  <a:gd name="T9" fmla="*/ 16 h 29"/>
                  <a:gd name="T10" fmla="*/ 7 w 49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29">
                    <a:moveTo>
                      <a:pt x="7" y="0"/>
                    </a:moveTo>
                    <a:cubicBezTo>
                      <a:pt x="15" y="6"/>
                      <a:pt x="19" y="2"/>
                      <a:pt x="29" y="0"/>
                    </a:cubicBezTo>
                    <a:cubicBezTo>
                      <a:pt x="45" y="5"/>
                      <a:pt x="40" y="3"/>
                      <a:pt x="49" y="16"/>
                    </a:cubicBezTo>
                    <a:cubicBezTo>
                      <a:pt x="46" y="29"/>
                      <a:pt x="42" y="21"/>
                      <a:pt x="35" y="14"/>
                    </a:cubicBezTo>
                    <a:cubicBezTo>
                      <a:pt x="26" y="15"/>
                      <a:pt x="12" y="19"/>
                      <a:pt x="3" y="16"/>
                    </a:cubicBezTo>
                    <a:cubicBezTo>
                      <a:pt x="0" y="6"/>
                      <a:pt x="7" y="10"/>
                      <a:pt x="7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6" name="Freeform 188"/>
              <p:cNvSpPr>
                <a:spLocks/>
              </p:cNvSpPr>
              <p:nvPr userDrawn="1"/>
            </p:nvSpPr>
            <p:spPr bwMode="ltGray">
              <a:xfrm>
                <a:off x="2555" y="832"/>
                <a:ext cx="61" cy="42"/>
              </a:xfrm>
              <a:custGeom>
                <a:avLst/>
                <a:gdLst>
                  <a:gd name="T0" fmla="*/ 21 w 61"/>
                  <a:gd name="T1" fmla="*/ 38 h 48"/>
                  <a:gd name="T2" fmla="*/ 15 w 61"/>
                  <a:gd name="T3" fmla="*/ 26 h 48"/>
                  <a:gd name="T4" fmla="*/ 3 w 61"/>
                  <a:gd name="T5" fmla="*/ 22 h 48"/>
                  <a:gd name="T6" fmla="*/ 13 w 61"/>
                  <a:gd name="T7" fmla="*/ 8 h 48"/>
                  <a:gd name="T8" fmla="*/ 25 w 61"/>
                  <a:gd name="T9" fmla="*/ 0 h 48"/>
                  <a:gd name="T10" fmla="*/ 49 w 61"/>
                  <a:gd name="T11" fmla="*/ 10 h 48"/>
                  <a:gd name="T12" fmla="*/ 53 w 61"/>
                  <a:gd name="T13" fmla="*/ 20 h 48"/>
                  <a:gd name="T14" fmla="*/ 61 w 61"/>
                  <a:gd name="T15" fmla="*/ 32 h 48"/>
                  <a:gd name="T16" fmla="*/ 41 w 61"/>
                  <a:gd name="T17" fmla="*/ 38 h 48"/>
                  <a:gd name="T18" fmla="*/ 23 w 61"/>
                  <a:gd name="T19" fmla="*/ 44 h 48"/>
                  <a:gd name="T20" fmla="*/ 21 w 61"/>
                  <a:gd name="T21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48">
                    <a:moveTo>
                      <a:pt x="21" y="38"/>
                    </a:moveTo>
                    <a:cubicBezTo>
                      <a:pt x="19" y="34"/>
                      <a:pt x="19" y="29"/>
                      <a:pt x="15" y="26"/>
                    </a:cubicBezTo>
                    <a:cubicBezTo>
                      <a:pt x="12" y="24"/>
                      <a:pt x="3" y="22"/>
                      <a:pt x="3" y="22"/>
                    </a:cubicBezTo>
                    <a:cubicBezTo>
                      <a:pt x="0" y="12"/>
                      <a:pt x="5" y="12"/>
                      <a:pt x="13" y="8"/>
                    </a:cubicBezTo>
                    <a:cubicBezTo>
                      <a:pt x="17" y="6"/>
                      <a:pt x="25" y="0"/>
                      <a:pt x="25" y="0"/>
                    </a:cubicBezTo>
                    <a:cubicBezTo>
                      <a:pt x="37" y="2"/>
                      <a:pt x="41" y="2"/>
                      <a:pt x="49" y="10"/>
                    </a:cubicBezTo>
                    <a:cubicBezTo>
                      <a:pt x="45" y="21"/>
                      <a:pt x="46" y="12"/>
                      <a:pt x="53" y="20"/>
                    </a:cubicBezTo>
                    <a:cubicBezTo>
                      <a:pt x="56" y="24"/>
                      <a:pt x="61" y="32"/>
                      <a:pt x="61" y="32"/>
                    </a:cubicBezTo>
                    <a:cubicBezTo>
                      <a:pt x="56" y="47"/>
                      <a:pt x="53" y="42"/>
                      <a:pt x="41" y="38"/>
                    </a:cubicBezTo>
                    <a:cubicBezTo>
                      <a:pt x="27" y="47"/>
                      <a:pt x="34" y="48"/>
                      <a:pt x="23" y="44"/>
                    </a:cubicBezTo>
                    <a:cubicBezTo>
                      <a:pt x="22" y="42"/>
                      <a:pt x="21" y="38"/>
                      <a:pt x="21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7" name="Freeform 189"/>
              <p:cNvSpPr>
                <a:spLocks/>
              </p:cNvSpPr>
              <p:nvPr userDrawn="1"/>
            </p:nvSpPr>
            <p:spPr bwMode="ltGray">
              <a:xfrm>
                <a:off x="2572" y="852"/>
                <a:ext cx="286" cy="149"/>
              </a:xfrm>
              <a:custGeom>
                <a:avLst/>
                <a:gdLst>
                  <a:gd name="T0" fmla="*/ 46 w 286"/>
                  <a:gd name="T1" fmla="*/ 28 h 182"/>
                  <a:gd name="T2" fmla="*/ 36 w 286"/>
                  <a:gd name="T3" fmla="*/ 14 h 182"/>
                  <a:gd name="T4" fmla="*/ 26 w 286"/>
                  <a:gd name="T5" fmla="*/ 30 h 182"/>
                  <a:gd name="T6" fmla="*/ 0 w 286"/>
                  <a:gd name="T7" fmla="*/ 24 h 182"/>
                  <a:gd name="T8" fmla="*/ 10 w 286"/>
                  <a:gd name="T9" fmla="*/ 42 h 182"/>
                  <a:gd name="T10" fmla="*/ 16 w 286"/>
                  <a:gd name="T11" fmla="*/ 62 h 182"/>
                  <a:gd name="T12" fmla="*/ 24 w 286"/>
                  <a:gd name="T13" fmla="*/ 48 h 182"/>
                  <a:gd name="T14" fmla="*/ 30 w 286"/>
                  <a:gd name="T15" fmla="*/ 44 h 182"/>
                  <a:gd name="T16" fmla="*/ 48 w 286"/>
                  <a:gd name="T17" fmla="*/ 56 h 182"/>
                  <a:gd name="T18" fmla="*/ 70 w 286"/>
                  <a:gd name="T19" fmla="*/ 62 h 182"/>
                  <a:gd name="T20" fmla="*/ 88 w 286"/>
                  <a:gd name="T21" fmla="*/ 72 h 182"/>
                  <a:gd name="T22" fmla="*/ 106 w 286"/>
                  <a:gd name="T23" fmla="*/ 102 h 182"/>
                  <a:gd name="T24" fmla="*/ 104 w 286"/>
                  <a:gd name="T25" fmla="*/ 122 h 182"/>
                  <a:gd name="T26" fmla="*/ 98 w 286"/>
                  <a:gd name="T27" fmla="*/ 134 h 182"/>
                  <a:gd name="T28" fmla="*/ 122 w 286"/>
                  <a:gd name="T29" fmla="*/ 128 h 182"/>
                  <a:gd name="T30" fmla="*/ 140 w 286"/>
                  <a:gd name="T31" fmla="*/ 140 h 182"/>
                  <a:gd name="T32" fmla="*/ 168 w 286"/>
                  <a:gd name="T33" fmla="*/ 148 h 182"/>
                  <a:gd name="T34" fmla="*/ 174 w 286"/>
                  <a:gd name="T35" fmla="*/ 146 h 182"/>
                  <a:gd name="T36" fmla="*/ 168 w 286"/>
                  <a:gd name="T37" fmla="*/ 134 h 182"/>
                  <a:gd name="T38" fmla="*/ 178 w 286"/>
                  <a:gd name="T39" fmla="*/ 136 h 182"/>
                  <a:gd name="T40" fmla="*/ 186 w 286"/>
                  <a:gd name="T41" fmla="*/ 118 h 182"/>
                  <a:gd name="T42" fmla="*/ 202 w 286"/>
                  <a:gd name="T43" fmla="*/ 122 h 182"/>
                  <a:gd name="T44" fmla="*/ 214 w 286"/>
                  <a:gd name="T45" fmla="*/ 130 h 182"/>
                  <a:gd name="T46" fmla="*/ 244 w 286"/>
                  <a:gd name="T47" fmla="*/ 168 h 182"/>
                  <a:gd name="T48" fmla="*/ 262 w 286"/>
                  <a:gd name="T49" fmla="*/ 178 h 182"/>
                  <a:gd name="T50" fmla="*/ 284 w 286"/>
                  <a:gd name="T51" fmla="*/ 170 h 182"/>
                  <a:gd name="T52" fmla="*/ 268 w 286"/>
                  <a:gd name="T53" fmla="*/ 160 h 182"/>
                  <a:gd name="T54" fmla="*/ 256 w 286"/>
                  <a:gd name="T55" fmla="*/ 138 h 182"/>
                  <a:gd name="T56" fmla="*/ 250 w 286"/>
                  <a:gd name="T57" fmla="*/ 132 h 182"/>
                  <a:gd name="T58" fmla="*/ 248 w 286"/>
                  <a:gd name="T59" fmla="*/ 122 h 182"/>
                  <a:gd name="T60" fmla="*/ 236 w 286"/>
                  <a:gd name="T61" fmla="*/ 116 h 182"/>
                  <a:gd name="T62" fmla="*/ 240 w 286"/>
                  <a:gd name="T63" fmla="*/ 96 h 182"/>
                  <a:gd name="T64" fmla="*/ 220 w 286"/>
                  <a:gd name="T65" fmla="*/ 86 h 182"/>
                  <a:gd name="T66" fmla="*/ 210 w 286"/>
                  <a:gd name="T67" fmla="*/ 70 h 182"/>
                  <a:gd name="T68" fmla="*/ 190 w 286"/>
                  <a:gd name="T69" fmla="*/ 54 h 182"/>
                  <a:gd name="T70" fmla="*/ 168 w 286"/>
                  <a:gd name="T71" fmla="*/ 38 h 182"/>
                  <a:gd name="T72" fmla="*/ 156 w 286"/>
                  <a:gd name="T73" fmla="*/ 34 h 182"/>
                  <a:gd name="T74" fmla="*/ 120 w 286"/>
                  <a:gd name="T75" fmla="*/ 16 h 182"/>
                  <a:gd name="T76" fmla="*/ 102 w 286"/>
                  <a:gd name="T77" fmla="*/ 4 h 182"/>
                  <a:gd name="T78" fmla="*/ 96 w 286"/>
                  <a:gd name="T79" fmla="*/ 0 h 182"/>
                  <a:gd name="T80" fmla="*/ 70 w 286"/>
                  <a:gd name="T81" fmla="*/ 10 h 182"/>
                  <a:gd name="T82" fmla="*/ 56 w 286"/>
                  <a:gd name="T83" fmla="*/ 32 h 182"/>
                  <a:gd name="T84" fmla="*/ 46 w 286"/>
                  <a:gd name="T85" fmla="*/ 28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6" h="182">
                    <a:moveTo>
                      <a:pt x="46" y="28"/>
                    </a:moveTo>
                    <a:cubicBezTo>
                      <a:pt x="41" y="14"/>
                      <a:pt x="46" y="17"/>
                      <a:pt x="36" y="14"/>
                    </a:cubicBezTo>
                    <a:cubicBezTo>
                      <a:pt x="31" y="17"/>
                      <a:pt x="26" y="30"/>
                      <a:pt x="26" y="30"/>
                    </a:cubicBezTo>
                    <a:cubicBezTo>
                      <a:pt x="12" y="25"/>
                      <a:pt x="19" y="21"/>
                      <a:pt x="0" y="24"/>
                    </a:cubicBezTo>
                    <a:cubicBezTo>
                      <a:pt x="2" y="33"/>
                      <a:pt x="2" y="37"/>
                      <a:pt x="10" y="42"/>
                    </a:cubicBezTo>
                    <a:cubicBezTo>
                      <a:pt x="12" y="49"/>
                      <a:pt x="14" y="55"/>
                      <a:pt x="16" y="62"/>
                    </a:cubicBezTo>
                    <a:cubicBezTo>
                      <a:pt x="24" y="59"/>
                      <a:pt x="27" y="57"/>
                      <a:pt x="24" y="48"/>
                    </a:cubicBezTo>
                    <a:cubicBezTo>
                      <a:pt x="26" y="47"/>
                      <a:pt x="28" y="43"/>
                      <a:pt x="30" y="44"/>
                    </a:cubicBezTo>
                    <a:cubicBezTo>
                      <a:pt x="48" y="48"/>
                      <a:pt x="36" y="52"/>
                      <a:pt x="48" y="56"/>
                    </a:cubicBezTo>
                    <a:cubicBezTo>
                      <a:pt x="74" y="65"/>
                      <a:pt x="47" y="56"/>
                      <a:pt x="70" y="62"/>
                    </a:cubicBezTo>
                    <a:cubicBezTo>
                      <a:pt x="77" y="64"/>
                      <a:pt x="88" y="72"/>
                      <a:pt x="88" y="72"/>
                    </a:cubicBezTo>
                    <a:cubicBezTo>
                      <a:pt x="96" y="84"/>
                      <a:pt x="102" y="87"/>
                      <a:pt x="106" y="102"/>
                    </a:cubicBezTo>
                    <a:cubicBezTo>
                      <a:pt x="105" y="109"/>
                      <a:pt x="106" y="115"/>
                      <a:pt x="104" y="122"/>
                    </a:cubicBezTo>
                    <a:cubicBezTo>
                      <a:pt x="103" y="126"/>
                      <a:pt x="94" y="132"/>
                      <a:pt x="98" y="134"/>
                    </a:cubicBezTo>
                    <a:cubicBezTo>
                      <a:pt x="106" y="137"/>
                      <a:pt x="122" y="128"/>
                      <a:pt x="122" y="128"/>
                    </a:cubicBezTo>
                    <a:cubicBezTo>
                      <a:pt x="130" y="131"/>
                      <a:pt x="133" y="135"/>
                      <a:pt x="140" y="140"/>
                    </a:cubicBezTo>
                    <a:cubicBezTo>
                      <a:pt x="148" y="145"/>
                      <a:pt x="159" y="145"/>
                      <a:pt x="168" y="148"/>
                    </a:cubicBezTo>
                    <a:cubicBezTo>
                      <a:pt x="170" y="147"/>
                      <a:pt x="173" y="148"/>
                      <a:pt x="174" y="146"/>
                    </a:cubicBezTo>
                    <a:cubicBezTo>
                      <a:pt x="176" y="142"/>
                      <a:pt x="164" y="136"/>
                      <a:pt x="168" y="134"/>
                    </a:cubicBezTo>
                    <a:cubicBezTo>
                      <a:pt x="171" y="132"/>
                      <a:pt x="175" y="135"/>
                      <a:pt x="178" y="136"/>
                    </a:cubicBezTo>
                    <a:cubicBezTo>
                      <a:pt x="182" y="131"/>
                      <a:pt x="186" y="118"/>
                      <a:pt x="186" y="118"/>
                    </a:cubicBezTo>
                    <a:cubicBezTo>
                      <a:pt x="189" y="119"/>
                      <a:pt x="199" y="120"/>
                      <a:pt x="202" y="122"/>
                    </a:cubicBezTo>
                    <a:cubicBezTo>
                      <a:pt x="206" y="124"/>
                      <a:pt x="214" y="130"/>
                      <a:pt x="214" y="130"/>
                    </a:cubicBezTo>
                    <a:cubicBezTo>
                      <a:pt x="224" y="145"/>
                      <a:pt x="228" y="158"/>
                      <a:pt x="244" y="168"/>
                    </a:cubicBezTo>
                    <a:cubicBezTo>
                      <a:pt x="250" y="172"/>
                      <a:pt x="262" y="178"/>
                      <a:pt x="262" y="178"/>
                    </a:cubicBezTo>
                    <a:cubicBezTo>
                      <a:pt x="265" y="178"/>
                      <a:pt x="286" y="182"/>
                      <a:pt x="284" y="170"/>
                    </a:cubicBezTo>
                    <a:cubicBezTo>
                      <a:pt x="283" y="164"/>
                      <a:pt x="268" y="160"/>
                      <a:pt x="268" y="160"/>
                    </a:cubicBezTo>
                    <a:cubicBezTo>
                      <a:pt x="261" y="150"/>
                      <a:pt x="270" y="143"/>
                      <a:pt x="256" y="138"/>
                    </a:cubicBezTo>
                    <a:cubicBezTo>
                      <a:pt x="254" y="136"/>
                      <a:pt x="251" y="135"/>
                      <a:pt x="250" y="132"/>
                    </a:cubicBezTo>
                    <a:cubicBezTo>
                      <a:pt x="248" y="129"/>
                      <a:pt x="250" y="125"/>
                      <a:pt x="248" y="122"/>
                    </a:cubicBezTo>
                    <a:cubicBezTo>
                      <a:pt x="246" y="118"/>
                      <a:pt x="240" y="118"/>
                      <a:pt x="236" y="116"/>
                    </a:cubicBezTo>
                    <a:cubicBezTo>
                      <a:pt x="230" y="107"/>
                      <a:pt x="227" y="100"/>
                      <a:pt x="240" y="96"/>
                    </a:cubicBezTo>
                    <a:cubicBezTo>
                      <a:pt x="236" y="83"/>
                      <a:pt x="236" y="84"/>
                      <a:pt x="220" y="86"/>
                    </a:cubicBezTo>
                    <a:cubicBezTo>
                      <a:pt x="209" y="82"/>
                      <a:pt x="208" y="82"/>
                      <a:pt x="210" y="70"/>
                    </a:cubicBezTo>
                    <a:cubicBezTo>
                      <a:pt x="207" y="60"/>
                      <a:pt x="199" y="57"/>
                      <a:pt x="190" y="54"/>
                    </a:cubicBezTo>
                    <a:cubicBezTo>
                      <a:pt x="181" y="45"/>
                      <a:pt x="181" y="42"/>
                      <a:pt x="168" y="38"/>
                    </a:cubicBezTo>
                    <a:cubicBezTo>
                      <a:pt x="164" y="37"/>
                      <a:pt x="156" y="34"/>
                      <a:pt x="156" y="34"/>
                    </a:cubicBezTo>
                    <a:cubicBezTo>
                      <a:pt x="146" y="24"/>
                      <a:pt x="134" y="21"/>
                      <a:pt x="120" y="16"/>
                    </a:cubicBezTo>
                    <a:cubicBezTo>
                      <a:pt x="113" y="14"/>
                      <a:pt x="108" y="8"/>
                      <a:pt x="102" y="4"/>
                    </a:cubicBezTo>
                    <a:cubicBezTo>
                      <a:pt x="100" y="3"/>
                      <a:pt x="96" y="0"/>
                      <a:pt x="96" y="0"/>
                    </a:cubicBezTo>
                    <a:cubicBezTo>
                      <a:pt x="83" y="2"/>
                      <a:pt x="79" y="1"/>
                      <a:pt x="70" y="10"/>
                    </a:cubicBezTo>
                    <a:cubicBezTo>
                      <a:pt x="67" y="19"/>
                      <a:pt x="63" y="27"/>
                      <a:pt x="56" y="32"/>
                    </a:cubicBezTo>
                    <a:cubicBezTo>
                      <a:pt x="49" y="30"/>
                      <a:pt x="52" y="31"/>
                      <a:pt x="4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8" name="Freeform 190"/>
              <p:cNvSpPr>
                <a:spLocks/>
              </p:cNvSpPr>
              <p:nvPr userDrawn="1"/>
            </p:nvSpPr>
            <p:spPr bwMode="ltGray">
              <a:xfrm>
                <a:off x="2820" y="866"/>
                <a:ext cx="78" cy="64"/>
              </a:xfrm>
              <a:custGeom>
                <a:avLst/>
                <a:gdLst>
                  <a:gd name="T0" fmla="*/ 1 w 78"/>
                  <a:gd name="T1" fmla="*/ 58 h 78"/>
                  <a:gd name="T2" fmla="*/ 27 w 78"/>
                  <a:gd name="T3" fmla="*/ 60 h 78"/>
                  <a:gd name="T4" fmla="*/ 45 w 78"/>
                  <a:gd name="T5" fmla="*/ 48 h 78"/>
                  <a:gd name="T6" fmla="*/ 57 w 78"/>
                  <a:gd name="T7" fmla="*/ 30 h 78"/>
                  <a:gd name="T8" fmla="*/ 43 w 78"/>
                  <a:gd name="T9" fmla="*/ 14 h 78"/>
                  <a:gd name="T10" fmla="*/ 43 w 78"/>
                  <a:gd name="T11" fmla="*/ 4 h 78"/>
                  <a:gd name="T12" fmla="*/ 71 w 78"/>
                  <a:gd name="T13" fmla="*/ 26 h 78"/>
                  <a:gd name="T14" fmla="*/ 67 w 78"/>
                  <a:gd name="T15" fmla="*/ 54 h 78"/>
                  <a:gd name="T16" fmla="*/ 33 w 78"/>
                  <a:gd name="T17" fmla="*/ 78 h 78"/>
                  <a:gd name="T18" fmla="*/ 9 w 78"/>
                  <a:gd name="T19" fmla="*/ 66 h 78"/>
                  <a:gd name="T20" fmla="*/ 3 w 78"/>
                  <a:gd name="T21" fmla="*/ 62 h 78"/>
                  <a:gd name="T22" fmla="*/ 1 w 78"/>
                  <a:gd name="T23" fmla="*/ 5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78">
                    <a:moveTo>
                      <a:pt x="1" y="58"/>
                    </a:moveTo>
                    <a:cubicBezTo>
                      <a:pt x="6" y="44"/>
                      <a:pt x="18" y="57"/>
                      <a:pt x="27" y="60"/>
                    </a:cubicBezTo>
                    <a:cubicBezTo>
                      <a:pt x="35" y="57"/>
                      <a:pt x="38" y="52"/>
                      <a:pt x="45" y="48"/>
                    </a:cubicBezTo>
                    <a:cubicBezTo>
                      <a:pt x="48" y="40"/>
                      <a:pt x="51" y="36"/>
                      <a:pt x="57" y="30"/>
                    </a:cubicBezTo>
                    <a:cubicBezTo>
                      <a:pt x="55" y="23"/>
                      <a:pt x="43" y="14"/>
                      <a:pt x="43" y="14"/>
                    </a:cubicBezTo>
                    <a:cubicBezTo>
                      <a:pt x="33" y="0"/>
                      <a:pt x="30" y="1"/>
                      <a:pt x="43" y="4"/>
                    </a:cubicBezTo>
                    <a:cubicBezTo>
                      <a:pt x="54" y="11"/>
                      <a:pt x="58" y="22"/>
                      <a:pt x="71" y="26"/>
                    </a:cubicBezTo>
                    <a:cubicBezTo>
                      <a:pt x="78" y="37"/>
                      <a:pt x="78" y="46"/>
                      <a:pt x="67" y="54"/>
                    </a:cubicBezTo>
                    <a:cubicBezTo>
                      <a:pt x="51" y="49"/>
                      <a:pt x="53" y="71"/>
                      <a:pt x="33" y="78"/>
                    </a:cubicBezTo>
                    <a:cubicBezTo>
                      <a:pt x="16" y="72"/>
                      <a:pt x="25" y="76"/>
                      <a:pt x="9" y="66"/>
                    </a:cubicBezTo>
                    <a:cubicBezTo>
                      <a:pt x="7" y="65"/>
                      <a:pt x="3" y="62"/>
                      <a:pt x="3" y="62"/>
                    </a:cubicBezTo>
                    <a:cubicBezTo>
                      <a:pt x="0" y="54"/>
                      <a:pt x="13" y="42"/>
                      <a:pt x="1" y="5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9" name="Freeform 191"/>
              <p:cNvSpPr>
                <a:spLocks/>
              </p:cNvSpPr>
              <p:nvPr userDrawn="1"/>
            </p:nvSpPr>
            <p:spPr bwMode="ltGray">
              <a:xfrm>
                <a:off x="2984" y="732"/>
                <a:ext cx="19" cy="14"/>
              </a:xfrm>
              <a:custGeom>
                <a:avLst/>
                <a:gdLst>
                  <a:gd name="T0" fmla="*/ 3 w 17"/>
                  <a:gd name="T1" fmla="*/ 4 h 18"/>
                  <a:gd name="T2" fmla="*/ 3 w 17"/>
                  <a:gd name="T3" fmla="*/ 14 h 18"/>
                  <a:gd name="T4" fmla="*/ 3 w 17"/>
                  <a:gd name="T5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8">
                    <a:moveTo>
                      <a:pt x="3" y="4"/>
                    </a:moveTo>
                    <a:cubicBezTo>
                      <a:pt x="17" y="7"/>
                      <a:pt x="16" y="18"/>
                      <a:pt x="3" y="14"/>
                    </a:cubicBezTo>
                    <a:cubicBezTo>
                      <a:pt x="0" y="6"/>
                      <a:pt x="7" y="0"/>
                      <a:pt x="3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0" name="Freeform 192"/>
              <p:cNvSpPr>
                <a:spLocks/>
              </p:cNvSpPr>
              <p:nvPr userDrawn="1"/>
            </p:nvSpPr>
            <p:spPr bwMode="ltGray">
              <a:xfrm>
                <a:off x="3083" y="830"/>
                <a:ext cx="26" cy="19"/>
              </a:xfrm>
              <a:custGeom>
                <a:avLst/>
                <a:gdLst>
                  <a:gd name="T0" fmla="*/ 8 w 26"/>
                  <a:gd name="T1" fmla="*/ 14 h 22"/>
                  <a:gd name="T2" fmla="*/ 14 w 26"/>
                  <a:gd name="T3" fmla="*/ 0 h 22"/>
                  <a:gd name="T4" fmla="*/ 14 w 26"/>
                  <a:gd name="T5" fmla="*/ 22 h 22"/>
                  <a:gd name="T6" fmla="*/ 8 w 26"/>
                  <a:gd name="T7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8" y="14"/>
                    </a:moveTo>
                    <a:cubicBezTo>
                      <a:pt x="5" y="6"/>
                      <a:pt x="5" y="3"/>
                      <a:pt x="14" y="0"/>
                    </a:cubicBezTo>
                    <a:cubicBezTo>
                      <a:pt x="26" y="4"/>
                      <a:pt x="23" y="16"/>
                      <a:pt x="14" y="22"/>
                    </a:cubicBezTo>
                    <a:cubicBezTo>
                      <a:pt x="0" y="17"/>
                      <a:pt x="13" y="3"/>
                      <a:pt x="8" y="1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1" name="Freeform 193"/>
              <p:cNvSpPr>
                <a:spLocks/>
              </p:cNvSpPr>
              <p:nvPr userDrawn="1"/>
            </p:nvSpPr>
            <p:spPr bwMode="ltGray">
              <a:xfrm>
                <a:off x="2766" y="610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7 w 20"/>
                  <a:gd name="T3" fmla="*/ 2 h 15"/>
                  <a:gd name="T4" fmla="*/ 9 w 20"/>
                  <a:gd name="T5" fmla="*/ 12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1"/>
                      <a:pt x="6" y="0"/>
                      <a:pt x="17" y="2"/>
                    </a:cubicBezTo>
                    <a:cubicBezTo>
                      <a:pt x="20" y="10"/>
                      <a:pt x="18" y="15"/>
                      <a:pt x="9" y="12"/>
                    </a:cubicBezTo>
                    <a:cubicBezTo>
                      <a:pt x="4" y="4"/>
                      <a:pt x="4" y="4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2" name="Freeform 194"/>
              <p:cNvSpPr>
                <a:spLocks/>
              </p:cNvSpPr>
              <p:nvPr userDrawn="1"/>
            </p:nvSpPr>
            <p:spPr bwMode="ltGray">
              <a:xfrm>
                <a:off x="2600" y="712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5 w 20"/>
                  <a:gd name="T3" fmla="*/ 2 h 15"/>
                  <a:gd name="T4" fmla="*/ 15 w 20"/>
                  <a:gd name="T5" fmla="*/ 14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2"/>
                      <a:pt x="3" y="0"/>
                      <a:pt x="15" y="2"/>
                    </a:cubicBezTo>
                    <a:cubicBezTo>
                      <a:pt x="16" y="4"/>
                      <a:pt x="20" y="12"/>
                      <a:pt x="15" y="14"/>
                    </a:cubicBezTo>
                    <a:cubicBezTo>
                      <a:pt x="12" y="15"/>
                      <a:pt x="7" y="12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3" name="Freeform 195"/>
              <p:cNvSpPr>
                <a:spLocks/>
              </p:cNvSpPr>
              <p:nvPr userDrawn="1"/>
            </p:nvSpPr>
            <p:spPr bwMode="ltGray">
              <a:xfrm>
                <a:off x="2417" y="680"/>
                <a:ext cx="80" cy="66"/>
              </a:xfrm>
              <a:custGeom>
                <a:avLst/>
                <a:gdLst>
                  <a:gd name="T0" fmla="*/ 0 w 80"/>
                  <a:gd name="T1" fmla="*/ 50 h 80"/>
                  <a:gd name="T2" fmla="*/ 14 w 80"/>
                  <a:gd name="T3" fmla="*/ 24 h 80"/>
                  <a:gd name="T4" fmla="*/ 26 w 80"/>
                  <a:gd name="T5" fmla="*/ 20 h 80"/>
                  <a:gd name="T6" fmla="*/ 48 w 80"/>
                  <a:gd name="T7" fmla="*/ 18 h 80"/>
                  <a:gd name="T8" fmla="*/ 58 w 80"/>
                  <a:gd name="T9" fmla="*/ 0 h 80"/>
                  <a:gd name="T10" fmla="*/ 80 w 80"/>
                  <a:gd name="T11" fmla="*/ 40 h 80"/>
                  <a:gd name="T12" fmla="*/ 70 w 80"/>
                  <a:gd name="T13" fmla="*/ 56 h 80"/>
                  <a:gd name="T14" fmla="*/ 54 w 80"/>
                  <a:gd name="T15" fmla="*/ 62 h 80"/>
                  <a:gd name="T16" fmla="*/ 48 w 80"/>
                  <a:gd name="T17" fmla="*/ 80 h 80"/>
                  <a:gd name="T18" fmla="*/ 32 w 80"/>
                  <a:gd name="T19" fmla="*/ 68 h 80"/>
                  <a:gd name="T20" fmla="*/ 38 w 80"/>
                  <a:gd name="T21" fmla="*/ 52 h 80"/>
                  <a:gd name="T22" fmla="*/ 30 w 80"/>
                  <a:gd name="T23" fmla="*/ 28 h 80"/>
                  <a:gd name="T24" fmla="*/ 20 w 80"/>
                  <a:gd name="T25" fmla="*/ 48 h 80"/>
                  <a:gd name="T26" fmla="*/ 8 w 80"/>
                  <a:gd name="T27" fmla="*/ 56 h 80"/>
                  <a:gd name="T28" fmla="*/ 0 w 80"/>
                  <a:gd name="T29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80">
                    <a:moveTo>
                      <a:pt x="0" y="50"/>
                    </a:moveTo>
                    <a:cubicBezTo>
                      <a:pt x="1" y="47"/>
                      <a:pt x="12" y="25"/>
                      <a:pt x="14" y="24"/>
                    </a:cubicBezTo>
                    <a:cubicBezTo>
                      <a:pt x="17" y="22"/>
                      <a:pt x="26" y="20"/>
                      <a:pt x="26" y="20"/>
                    </a:cubicBezTo>
                    <a:cubicBezTo>
                      <a:pt x="34" y="23"/>
                      <a:pt x="40" y="21"/>
                      <a:pt x="48" y="18"/>
                    </a:cubicBezTo>
                    <a:cubicBezTo>
                      <a:pt x="52" y="12"/>
                      <a:pt x="54" y="6"/>
                      <a:pt x="58" y="0"/>
                    </a:cubicBezTo>
                    <a:cubicBezTo>
                      <a:pt x="70" y="4"/>
                      <a:pt x="76" y="28"/>
                      <a:pt x="80" y="40"/>
                    </a:cubicBezTo>
                    <a:cubicBezTo>
                      <a:pt x="75" y="54"/>
                      <a:pt x="80" y="50"/>
                      <a:pt x="70" y="56"/>
                    </a:cubicBezTo>
                    <a:cubicBezTo>
                      <a:pt x="61" y="53"/>
                      <a:pt x="59" y="54"/>
                      <a:pt x="54" y="62"/>
                    </a:cubicBezTo>
                    <a:cubicBezTo>
                      <a:pt x="57" y="71"/>
                      <a:pt x="56" y="75"/>
                      <a:pt x="48" y="80"/>
                    </a:cubicBezTo>
                    <a:cubicBezTo>
                      <a:pt x="40" y="77"/>
                      <a:pt x="39" y="72"/>
                      <a:pt x="32" y="68"/>
                    </a:cubicBezTo>
                    <a:cubicBezTo>
                      <a:pt x="26" y="59"/>
                      <a:pt x="30" y="57"/>
                      <a:pt x="38" y="52"/>
                    </a:cubicBezTo>
                    <a:cubicBezTo>
                      <a:pt x="41" y="42"/>
                      <a:pt x="39" y="34"/>
                      <a:pt x="30" y="28"/>
                    </a:cubicBezTo>
                    <a:cubicBezTo>
                      <a:pt x="20" y="31"/>
                      <a:pt x="30" y="40"/>
                      <a:pt x="20" y="48"/>
                    </a:cubicBezTo>
                    <a:cubicBezTo>
                      <a:pt x="16" y="51"/>
                      <a:pt x="8" y="56"/>
                      <a:pt x="8" y="56"/>
                    </a:cubicBezTo>
                    <a:cubicBezTo>
                      <a:pt x="2" y="50"/>
                      <a:pt x="5" y="50"/>
                      <a:pt x="0" y="5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4" name="Freeform 196"/>
              <p:cNvSpPr>
                <a:spLocks/>
              </p:cNvSpPr>
              <p:nvPr userDrawn="1"/>
            </p:nvSpPr>
            <p:spPr bwMode="ltGray">
              <a:xfrm>
                <a:off x="2391" y="541"/>
                <a:ext cx="94" cy="142"/>
              </a:xfrm>
              <a:custGeom>
                <a:avLst/>
                <a:gdLst>
                  <a:gd name="T0" fmla="*/ 14 w 94"/>
                  <a:gd name="T1" fmla="*/ 96 h 174"/>
                  <a:gd name="T2" fmla="*/ 26 w 94"/>
                  <a:gd name="T3" fmla="*/ 128 h 174"/>
                  <a:gd name="T4" fmla="*/ 32 w 94"/>
                  <a:gd name="T5" fmla="*/ 108 h 174"/>
                  <a:gd name="T6" fmla="*/ 52 w 94"/>
                  <a:gd name="T7" fmla="*/ 100 h 174"/>
                  <a:gd name="T8" fmla="*/ 46 w 94"/>
                  <a:gd name="T9" fmla="*/ 124 h 174"/>
                  <a:gd name="T10" fmla="*/ 66 w 94"/>
                  <a:gd name="T11" fmla="*/ 126 h 174"/>
                  <a:gd name="T12" fmla="*/ 76 w 94"/>
                  <a:gd name="T13" fmla="*/ 142 h 174"/>
                  <a:gd name="T14" fmla="*/ 58 w 94"/>
                  <a:gd name="T15" fmla="*/ 148 h 174"/>
                  <a:gd name="T16" fmla="*/ 74 w 94"/>
                  <a:gd name="T17" fmla="*/ 174 h 174"/>
                  <a:gd name="T18" fmla="*/ 84 w 94"/>
                  <a:gd name="T19" fmla="*/ 154 h 174"/>
                  <a:gd name="T20" fmla="*/ 82 w 94"/>
                  <a:gd name="T21" fmla="*/ 112 h 174"/>
                  <a:gd name="T22" fmla="*/ 60 w 94"/>
                  <a:gd name="T23" fmla="*/ 106 h 174"/>
                  <a:gd name="T24" fmla="*/ 50 w 94"/>
                  <a:gd name="T25" fmla="*/ 82 h 174"/>
                  <a:gd name="T26" fmla="*/ 34 w 94"/>
                  <a:gd name="T27" fmla="*/ 82 h 174"/>
                  <a:gd name="T28" fmla="*/ 30 w 94"/>
                  <a:gd name="T29" fmla="*/ 70 h 174"/>
                  <a:gd name="T30" fmla="*/ 42 w 94"/>
                  <a:gd name="T31" fmla="*/ 42 h 174"/>
                  <a:gd name="T32" fmla="*/ 30 w 94"/>
                  <a:gd name="T33" fmla="*/ 0 h 174"/>
                  <a:gd name="T34" fmla="*/ 18 w 94"/>
                  <a:gd name="T35" fmla="*/ 22 h 174"/>
                  <a:gd name="T36" fmla="*/ 4 w 94"/>
                  <a:gd name="T37" fmla="*/ 46 h 174"/>
                  <a:gd name="T38" fmla="*/ 14 w 94"/>
                  <a:gd name="T39" fmla="*/ 76 h 174"/>
                  <a:gd name="T40" fmla="*/ 14 w 94"/>
                  <a:gd name="T41" fmla="*/ 96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4" h="174">
                    <a:moveTo>
                      <a:pt x="14" y="96"/>
                    </a:moveTo>
                    <a:cubicBezTo>
                      <a:pt x="11" y="109"/>
                      <a:pt x="15" y="120"/>
                      <a:pt x="26" y="128"/>
                    </a:cubicBezTo>
                    <a:cubicBezTo>
                      <a:pt x="34" y="120"/>
                      <a:pt x="35" y="119"/>
                      <a:pt x="32" y="108"/>
                    </a:cubicBezTo>
                    <a:cubicBezTo>
                      <a:pt x="35" y="92"/>
                      <a:pt x="39" y="92"/>
                      <a:pt x="52" y="100"/>
                    </a:cubicBezTo>
                    <a:cubicBezTo>
                      <a:pt x="59" y="110"/>
                      <a:pt x="49" y="114"/>
                      <a:pt x="46" y="124"/>
                    </a:cubicBezTo>
                    <a:cubicBezTo>
                      <a:pt x="50" y="137"/>
                      <a:pt x="57" y="129"/>
                      <a:pt x="66" y="126"/>
                    </a:cubicBezTo>
                    <a:cubicBezTo>
                      <a:pt x="77" y="129"/>
                      <a:pt x="79" y="131"/>
                      <a:pt x="76" y="142"/>
                    </a:cubicBezTo>
                    <a:cubicBezTo>
                      <a:pt x="67" y="139"/>
                      <a:pt x="65" y="141"/>
                      <a:pt x="58" y="148"/>
                    </a:cubicBezTo>
                    <a:cubicBezTo>
                      <a:pt x="60" y="160"/>
                      <a:pt x="62" y="170"/>
                      <a:pt x="74" y="174"/>
                    </a:cubicBezTo>
                    <a:cubicBezTo>
                      <a:pt x="77" y="165"/>
                      <a:pt x="74" y="157"/>
                      <a:pt x="84" y="154"/>
                    </a:cubicBezTo>
                    <a:cubicBezTo>
                      <a:pt x="91" y="143"/>
                      <a:pt x="94" y="122"/>
                      <a:pt x="82" y="112"/>
                    </a:cubicBezTo>
                    <a:cubicBezTo>
                      <a:pt x="77" y="108"/>
                      <a:pt x="66" y="108"/>
                      <a:pt x="60" y="106"/>
                    </a:cubicBezTo>
                    <a:cubicBezTo>
                      <a:pt x="65" y="92"/>
                      <a:pt x="66" y="87"/>
                      <a:pt x="50" y="82"/>
                    </a:cubicBezTo>
                    <a:cubicBezTo>
                      <a:pt x="48" y="82"/>
                      <a:pt x="37" y="86"/>
                      <a:pt x="34" y="82"/>
                    </a:cubicBezTo>
                    <a:cubicBezTo>
                      <a:pt x="32" y="79"/>
                      <a:pt x="30" y="70"/>
                      <a:pt x="30" y="70"/>
                    </a:cubicBezTo>
                    <a:cubicBezTo>
                      <a:pt x="32" y="54"/>
                      <a:pt x="32" y="52"/>
                      <a:pt x="42" y="42"/>
                    </a:cubicBezTo>
                    <a:cubicBezTo>
                      <a:pt x="41" y="30"/>
                      <a:pt x="45" y="5"/>
                      <a:pt x="30" y="0"/>
                    </a:cubicBezTo>
                    <a:cubicBezTo>
                      <a:pt x="14" y="4"/>
                      <a:pt x="16" y="4"/>
                      <a:pt x="18" y="22"/>
                    </a:cubicBezTo>
                    <a:cubicBezTo>
                      <a:pt x="16" y="39"/>
                      <a:pt x="15" y="35"/>
                      <a:pt x="4" y="46"/>
                    </a:cubicBezTo>
                    <a:cubicBezTo>
                      <a:pt x="0" y="59"/>
                      <a:pt x="5" y="67"/>
                      <a:pt x="14" y="76"/>
                    </a:cubicBezTo>
                    <a:cubicBezTo>
                      <a:pt x="15" y="80"/>
                      <a:pt x="17" y="93"/>
                      <a:pt x="14" y="9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5" name="Freeform 197"/>
              <p:cNvSpPr>
                <a:spLocks/>
              </p:cNvSpPr>
              <p:nvPr userDrawn="1"/>
            </p:nvSpPr>
            <p:spPr bwMode="ltGray">
              <a:xfrm>
                <a:off x="2415" y="644"/>
                <a:ext cx="32" cy="41"/>
              </a:xfrm>
              <a:custGeom>
                <a:avLst/>
                <a:gdLst>
                  <a:gd name="T0" fmla="*/ 6 w 32"/>
                  <a:gd name="T1" fmla="*/ 24 h 50"/>
                  <a:gd name="T2" fmla="*/ 12 w 32"/>
                  <a:gd name="T3" fmla="*/ 0 h 50"/>
                  <a:gd name="T4" fmla="*/ 20 w 32"/>
                  <a:gd name="T5" fmla="*/ 16 h 50"/>
                  <a:gd name="T6" fmla="*/ 22 w 32"/>
                  <a:gd name="T7" fmla="*/ 24 h 50"/>
                  <a:gd name="T8" fmla="*/ 28 w 32"/>
                  <a:gd name="T9" fmla="*/ 26 h 50"/>
                  <a:gd name="T10" fmla="*/ 32 w 32"/>
                  <a:gd name="T11" fmla="*/ 38 h 50"/>
                  <a:gd name="T12" fmla="*/ 18 w 32"/>
                  <a:gd name="T13" fmla="*/ 50 h 50"/>
                  <a:gd name="T14" fmla="*/ 6 w 32"/>
                  <a:gd name="T15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50">
                    <a:moveTo>
                      <a:pt x="6" y="24"/>
                    </a:moveTo>
                    <a:cubicBezTo>
                      <a:pt x="0" y="15"/>
                      <a:pt x="3" y="6"/>
                      <a:pt x="12" y="0"/>
                    </a:cubicBezTo>
                    <a:cubicBezTo>
                      <a:pt x="23" y="3"/>
                      <a:pt x="23" y="5"/>
                      <a:pt x="20" y="16"/>
                    </a:cubicBezTo>
                    <a:cubicBezTo>
                      <a:pt x="21" y="19"/>
                      <a:pt x="20" y="22"/>
                      <a:pt x="22" y="24"/>
                    </a:cubicBezTo>
                    <a:cubicBezTo>
                      <a:pt x="23" y="26"/>
                      <a:pt x="27" y="24"/>
                      <a:pt x="28" y="26"/>
                    </a:cubicBezTo>
                    <a:cubicBezTo>
                      <a:pt x="30" y="29"/>
                      <a:pt x="32" y="38"/>
                      <a:pt x="32" y="38"/>
                    </a:cubicBezTo>
                    <a:cubicBezTo>
                      <a:pt x="29" y="46"/>
                      <a:pt x="26" y="47"/>
                      <a:pt x="18" y="50"/>
                    </a:cubicBezTo>
                    <a:cubicBezTo>
                      <a:pt x="12" y="41"/>
                      <a:pt x="18" y="24"/>
                      <a:pt x="6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6" name="Freeform 198"/>
              <p:cNvSpPr>
                <a:spLocks/>
              </p:cNvSpPr>
              <p:nvPr userDrawn="1"/>
            </p:nvSpPr>
            <p:spPr bwMode="ltGray">
              <a:xfrm>
                <a:off x="2349" y="654"/>
                <a:ext cx="45" cy="41"/>
              </a:xfrm>
              <a:custGeom>
                <a:avLst/>
                <a:gdLst>
                  <a:gd name="T0" fmla="*/ 0 w 43"/>
                  <a:gd name="T1" fmla="*/ 44 h 50"/>
                  <a:gd name="T2" fmla="*/ 22 w 43"/>
                  <a:gd name="T3" fmla="*/ 20 h 50"/>
                  <a:gd name="T4" fmla="*/ 36 w 43"/>
                  <a:gd name="T5" fmla="*/ 0 h 50"/>
                  <a:gd name="T6" fmla="*/ 24 w 43"/>
                  <a:gd name="T7" fmla="*/ 28 h 50"/>
                  <a:gd name="T8" fmla="*/ 2 w 43"/>
                  <a:gd name="T9" fmla="*/ 50 h 50"/>
                  <a:gd name="T10" fmla="*/ 0 w 43"/>
                  <a:gd name="T11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0">
                    <a:moveTo>
                      <a:pt x="0" y="44"/>
                    </a:moveTo>
                    <a:cubicBezTo>
                      <a:pt x="6" y="38"/>
                      <a:pt x="18" y="29"/>
                      <a:pt x="22" y="20"/>
                    </a:cubicBezTo>
                    <a:cubicBezTo>
                      <a:pt x="27" y="10"/>
                      <a:pt x="25" y="4"/>
                      <a:pt x="36" y="0"/>
                    </a:cubicBezTo>
                    <a:cubicBezTo>
                      <a:pt x="43" y="11"/>
                      <a:pt x="36" y="24"/>
                      <a:pt x="24" y="28"/>
                    </a:cubicBezTo>
                    <a:cubicBezTo>
                      <a:pt x="21" y="38"/>
                      <a:pt x="12" y="47"/>
                      <a:pt x="2" y="50"/>
                    </a:cubicBezTo>
                    <a:cubicBezTo>
                      <a:pt x="1" y="48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7" name="Freeform 199"/>
              <p:cNvSpPr>
                <a:spLocks/>
              </p:cNvSpPr>
              <p:nvPr userDrawn="1"/>
            </p:nvSpPr>
            <p:spPr bwMode="ltGray">
              <a:xfrm>
                <a:off x="4808" y="597"/>
                <a:ext cx="701" cy="438"/>
              </a:xfrm>
              <a:custGeom>
                <a:avLst/>
                <a:gdLst>
                  <a:gd name="T0" fmla="*/ 21 w 471"/>
                  <a:gd name="T1" fmla="*/ 280 h 281"/>
                  <a:gd name="T2" fmla="*/ 24 w 471"/>
                  <a:gd name="T3" fmla="*/ 250 h 281"/>
                  <a:gd name="T4" fmla="*/ 22 w 471"/>
                  <a:gd name="T5" fmla="*/ 245 h 281"/>
                  <a:gd name="T6" fmla="*/ 16 w 471"/>
                  <a:gd name="T7" fmla="*/ 218 h 281"/>
                  <a:gd name="T8" fmla="*/ 4 w 471"/>
                  <a:gd name="T9" fmla="*/ 215 h 281"/>
                  <a:gd name="T10" fmla="*/ 0 w 471"/>
                  <a:gd name="T11" fmla="*/ 191 h 281"/>
                  <a:gd name="T12" fmla="*/ 12 w 471"/>
                  <a:gd name="T13" fmla="*/ 180 h 281"/>
                  <a:gd name="T14" fmla="*/ 6 w 471"/>
                  <a:gd name="T15" fmla="*/ 165 h 281"/>
                  <a:gd name="T16" fmla="*/ 2 w 471"/>
                  <a:gd name="T17" fmla="*/ 160 h 281"/>
                  <a:gd name="T18" fmla="*/ 28 w 471"/>
                  <a:gd name="T19" fmla="*/ 120 h 281"/>
                  <a:gd name="T20" fmla="*/ 44 w 471"/>
                  <a:gd name="T21" fmla="*/ 96 h 281"/>
                  <a:gd name="T22" fmla="*/ 42 w 471"/>
                  <a:gd name="T23" fmla="*/ 70 h 281"/>
                  <a:gd name="T24" fmla="*/ 24 w 471"/>
                  <a:gd name="T25" fmla="*/ 43 h 281"/>
                  <a:gd name="T26" fmla="*/ 20 w 471"/>
                  <a:gd name="T27" fmla="*/ 32 h 281"/>
                  <a:gd name="T28" fmla="*/ 26 w 471"/>
                  <a:gd name="T29" fmla="*/ 36 h 281"/>
                  <a:gd name="T30" fmla="*/ 48 w 471"/>
                  <a:gd name="T31" fmla="*/ 35 h 281"/>
                  <a:gd name="T32" fmla="*/ 64 w 471"/>
                  <a:gd name="T33" fmla="*/ 11 h 281"/>
                  <a:gd name="T34" fmla="*/ 82 w 471"/>
                  <a:gd name="T35" fmla="*/ 0 h 281"/>
                  <a:gd name="T36" fmla="*/ 88 w 471"/>
                  <a:gd name="T37" fmla="*/ 2 h 281"/>
                  <a:gd name="T38" fmla="*/ 92 w 471"/>
                  <a:gd name="T39" fmla="*/ 9 h 281"/>
                  <a:gd name="T40" fmla="*/ 98 w 471"/>
                  <a:gd name="T41" fmla="*/ 5 h 281"/>
                  <a:gd name="T42" fmla="*/ 110 w 471"/>
                  <a:gd name="T43" fmla="*/ 8 h 281"/>
                  <a:gd name="T44" fmla="*/ 116 w 471"/>
                  <a:gd name="T45" fmla="*/ 9 h 281"/>
                  <a:gd name="T46" fmla="*/ 141 w 471"/>
                  <a:gd name="T47" fmla="*/ 14 h 281"/>
                  <a:gd name="T48" fmla="*/ 155 w 471"/>
                  <a:gd name="T49" fmla="*/ 24 h 281"/>
                  <a:gd name="T50" fmla="*/ 167 w 471"/>
                  <a:gd name="T51" fmla="*/ 17 h 281"/>
                  <a:gd name="T52" fmla="*/ 173 w 471"/>
                  <a:gd name="T53" fmla="*/ 14 h 281"/>
                  <a:gd name="T54" fmla="*/ 195 w 471"/>
                  <a:gd name="T55" fmla="*/ 14 h 281"/>
                  <a:gd name="T56" fmla="*/ 211 w 471"/>
                  <a:gd name="T57" fmla="*/ 32 h 281"/>
                  <a:gd name="T58" fmla="*/ 231 w 471"/>
                  <a:gd name="T59" fmla="*/ 59 h 281"/>
                  <a:gd name="T60" fmla="*/ 245 w 471"/>
                  <a:gd name="T61" fmla="*/ 70 h 281"/>
                  <a:gd name="T62" fmla="*/ 257 w 471"/>
                  <a:gd name="T63" fmla="*/ 68 h 281"/>
                  <a:gd name="T64" fmla="*/ 270 w 471"/>
                  <a:gd name="T65" fmla="*/ 65 h 281"/>
                  <a:gd name="T66" fmla="*/ 290 w 471"/>
                  <a:gd name="T67" fmla="*/ 71 h 281"/>
                  <a:gd name="T68" fmla="*/ 300 w 471"/>
                  <a:gd name="T69" fmla="*/ 81 h 281"/>
                  <a:gd name="T70" fmla="*/ 308 w 471"/>
                  <a:gd name="T71" fmla="*/ 90 h 281"/>
                  <a:gd name="T72" fmla="*/ 318 w 471"/>
                  <a:gd name="T73" fmla="*/ 111 h 281"/>
                  <a:gd name="T74" fmla="*/ 322 w 471"/>
                  <a:gd name="T75" fmla="*/ 120 h 281"/>
                  <a:gd name="T76" fmla="*/ 324 w 471"/>
                  <a:gd name="T77" fmla="*/ 125 h 281"/>
                  <a:gd name="T78" fmla="*/ 310 w 471"/>
                  <a:gd name="T79" fmla="*/ 142 h 281"/>
                  <a:gd name="T80" fmla="*/ 322 w 471"/>
                  <a:gd name="T81" fmla="*/ 141 h 281"/>
                  <a:gd name="T82" fmla="*/ 342 w 471"/>
                  <a:gd name="T83" fmla="*/ 155 h 281"/>
                  <a:gd name="T84" fmla="*/ 364 w 471"/>
                  <a:gd name="T85" fmla="*/ 157 h 281"/>
                  <a:gd name="T86" fmla="*/ 380 w 471"/>
                  <a:gd name="T87" fmla="*/ 168 h 281"/>
                  <a:gd name="T88" fmla="*/ 382 w 471"/>
                  <a:gd name="T89" fmla="*/ 172 h 281"/>
                  <a:gd name="T90" fmla="*/ 382 w 471"/>
                  <a:gd name="T91" fmla="*/ 176 h 281"/>
                  <a:gd name="T92" fmla="*/ 394 w 471"/>
                  <a:gd name="T93" fmla="*/ 172 h 281"/>
                  <a:gd name="T94" fmla="*/ 400 w 471"/>
                  <a:gd name="T95" fmla="*/ 171 h 281"/>
                  <a:gd name="T96" fmla="*/ 439 w 471"/>
                  <a:gd name="T97" fmla="*/ 185 h 281"/>
                  <a:gd name="T98" fmla="*/ 447 w 471"/>
                  <a:gd name="T99" fmla="*/ 199 h 281"/>
                  <a:gd name="T100" fmla="*/ 465 w 471"/>
                  <a:gd name="T101" fmla="*/ 201 h 281"/>
                  <a:gd name="T102" fmla="*/ 471 w 471"/>
                  <a:gd name="T103" fmla="*/ 215 h 281"/>
                  <a:gd name="T104" fmla="*/ 451 w 471"/>
                  <a:gd name="T105" fmla="*/ 258 h 281"/>
                  <a:gd name="T106" fmla="*/ 435 w 471"/>
                  <a:gd name="T107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1" h="281">
                    <a:moveTo>
                      <a:pt x="21" y="280"/>
                    </a:moveTo>
                    <a:cubicBezTo>
                      <a:pt x="32" y="281"/>
                      <a:pt x="25" y="253"/>
                      <a:pt x="24" y="250"/>
                    </a:cubicBezTo>
                    <a:cubicBezTo>
                      <a:pt x="23" y="248"/>
                      <a:pt x="22" y="245"/>
                      <a:pt x="22" y="245"/>
                    </a:cubicBezTo>
                    <a:cubicBezTo>
                      <a:pt x="21" y="243"/>
                      <a:pt x="20" y="221"/>
                      <a:pt x="16" y="218"/>
                    </a:cubicBezTo>
                    <a:cubicBezTo>
                      <a:pt x="13" y="216"/>
                      <a:pt x="4" y="215"/>
                      <a:pt x="4" y="215"/>
                    </a:cubicBezTo>
                    <a:cubicBezTo>
                      <a:pt x="0" y="207"/>
                      <a:pt x="3" y="200"/>
                      <a:pt x="0" y="191"/>
                    </a:cubicBezTo>
                    <a:cubicBezTo>
                      <a:pt x="2" y="185"/>
                      <a:pt x="7" y="186"/>
                      <a:pt x="12" y="180"/>
                    </a:cubicBezTo>
                    <a:cubicBezTo>
                      <a:pt x="14" y="172"/>
                      <a:pt x="14" y="169"/>
                      <a:pt x="6" y="165"/>
                    </a:cubicBezTo>
                    <a:cubicBezTo>
                      <a:pt x="4" y="163"/>
                      <a:pt x="2" y="162"/>
                      <a:pt x="2" y="160"/>
                    </a:cubicBezTo>
                    <a:cubicBezTo>
                      <a:pt x="2" y="150"/>
                      <a:pt x="16" y="123"/>
                      <a:pt x="28" y="120"/>
                    </a:cubicBezTo>
                    <a:cubicBezTo>
                      <a:pt x="32" y="111"/>
                      <a:pt x="40" y="105"/>
                      <a:pt x="44" y="96"/>
                    </a:cubicBezTo>
                    <a:cubicBezTo>
                      <a:pt x="39" y="83"/>
                      <a:pt x="38" y="85"/>
                      <a:pt x="42" y="70"/>
                    </a:cubicBezTo>
                    <a:cubicBezTo>
                      <a:pt x="38" y="60"/>
                      <a:pt x="34" y="48"/>
                      <a:pt x="24" y="43"/>
                    </a:cubicBezTo>
                    <a:cubicBezTo>
                      <a:pt x="18" y="36"/>
                      <a:pt x="10" y="37"/>
                      <a:pt x="20" y="32"/>
                    </a:cubicBezTo>
                    <a:cubicBezTo>
                      <a:pt x="27" y="34"/>
                      <a:pt x="26" y="32"/>
                      <a:pt x="26" y="36"/>
                    </a:cubicBezTo>
                    <a:cubicBezTo>
                      <a:pt x="34" y="41"/>
                      <a:pt x="39" y="39"/>
                      <a:pt x="48" y="35"/>
                    </a:cubicBezTo>
                    <a:cubicBezTo>
                      <a:pt x="45" y="22"/>
                      <a:pt x="48" y="14"/>
                      <a:pt x="64" y="11"/>
                    </a:cubicBezTo>
                    <a:cubicBezTo>
                      <a:pt x="71" y="8"/>
                      <a:pt x="75" y="3"/>
                      <a:pt x="82" y="0"/>
                    </a:cubicBezTo>
                    <a:cubicBezTo>
                      <a:pt x="84" y="1"/>
                      <a:pt x="88" y="0"/>
                      <a:pt x="88" y="2"/>
                    </a:cubicBezTo>
                    <a:cubicBezTo>
                      <a:pt x="90" y="12"/>
                      <a:pt x="75" y="13"/>
                      <a:pt x="92" y="9"/>
                    </a:cubicBezTo>
                    <a:cubicBezTo>
                      <a:pt x="94" y="8"/>
                      <a:pt x="96" y="5"/>
                      <a:pt x="98" y="5"/>
                    </a:cubicBezTo>
                    <a:cubicBezTo>
                      <a:pt x="102" y="4"/>
                      <a:pt x="106" y="7"/>
                      <a:pt x="110" y="8"/>
                    </a:cubicBezTo>
                    <a:cubicBezTo>
                      <a:pt x="112" y="8"/>
                      <a:pt x="116" y="9"/>
                      <a:pt x="116" y="9"/>
                    </a:cubicBezTo>
                    <a:cubicBezTo>
                      <a:pt x="122" y="16"/>
                      <a:pt x="129" y="13"/>
                      <a:pt x="141" y="14"/>
                    </a:cubicBezTo>
                    <a:cubicBezTo>
                      <a:pt x="143" y="21"/>
                      <a:pt x="147" y="22"/>
                      <a:pt x="155" y="24"/>
                    </a:cubicBezTo>
                    <a:cubicBezTo>
                      <a:pt x="159" y="22"/>
                      <a:pt x="163" y="20"/>
                      <a:pt x="167" y="17"/>
                    </a:cubicBezTo>
                    <a:cubicBezTo>
                      <a:pt x="169" y="16"/>
                      <a:pt x="173" y="14"/>
                      <a:pt x="173" y="14"/>
                    </a:cubicBezTo>
                    <a:cubicBezTo>
                      <a:pt x="195" y="26"/>
                      <a:pt x="175" y="20"/>
                      <a:pt x="195" y="14"/>
                    </a:cubicBezTo>
                    <a:cubicBezTo>
                      <a:pt x="207" y="17"/>
                      <a:pt x="201" y="26"/>
                      <a:pt x="211" y="32"/>
                    </a:cubicBezTo>
                    <a:cubicBezTo>
                      <a:pt x="214" y="38"/>
                      <a:pt x="224" y="55"/>
                      <a:pt x="231" y="59"/>
                    </a:cubicBezTo>
                    <a:cubicBezTo>
                      <a:pt x="241" y="70"/>
                      <a:pt x="235" y="67"/>
                      <a:pt x="245" y="70"/>
                    </a:cubicBezTo>
                    <a:cubicBezTo>
                      <a:pt x="249" y="69"/>
                      <a:pt x="253" y="69"/>
                      <a:pt x="257" y="68"/>
                    </a:cubicBezTo>
                    <a:cubicBezTo>
                      <a:pt x="261" y="67"/>
                      <a:pt x="270" y="65"/>
                      <a:pt x="270" y="65"/>
                    </a:cubicBezTo>
                    <a:cubicBezTo>
                      <a:pt x="278" y="66"/>
                      <a:pt x="283" y="67"/>
                      <a:pt x="290" y="71"/>
                    </a:cubicBezTo>
                    <a:cubicBezTo>
                      <a:pt x="304" y="88"/>
                      <a:pt x="282" y="62"/>
                      <a:pt x="300" y="81"/>
                    </a:cubicBezTo>
                    <a:cubicBezTo>
                      <a:pt x="302" y="84"/>
                      <a:pt x="308" y="90"/>
                      <a:pt x="308" y="90"/>
                    </a:cubicBezTo>
                    <a:cubicBezTo>
                      <a:pt x="311" y="98"/>
                      <a:pt x="315" y="103"/>
                      <a:pt x="318" y="111"/>
                    </a:cubicBezTo>
                    <a:cubicBezTo>
                      <a:pt x="319" y="114"/>
                      <a:pt x="321" y="117"/>
                      <a:pt x="322" y="120"/>
                    </a:cubicBezTo>
                    <a:cubicBezTo>
                      <a:pt x="323" y="122"/>
                      <a:pt x="324" y="125"/>
                      <a:pt x="324" y="125"/>
                    </a:cubicBezTo>
                    <a:cubicBezTo>
                      <a:pt x="321" y="132"/>
                      <a:pt x="313" y="134"/>
                      <a:pt x="310" y="142"/>
                    </a:cubicBezTo>
                    <a:cubicBezTo>
                      <a:pt x="313" y="151"/>
                      <a:pt x="317" y="146"/>
                      <a:pt x="322" y="141"/>
                    </a:cubicBezTo>
                    <a:cubicBezTo>
                      <a:pt x="341" y="143"/>
                      <a:pt x="339" y="142"/>
                      <a:pt x="342" y="155"/>
                    </a:cubicBezTo>
                    <a:cubicBezTo>
                      <a:pt x="351" y="150"/>
                      <a:pt x="355" y="152"/>
                      <a:pt x="364" y="157"/>
                    </a:cubicBezTo>
                    <a:cubicBezTo>
                      <a:pt x="369" y="162"/>
                      <a:pt x="372" y="166"/>
                      <a:pt x="380" y="168"/>
                    </a:cubicBezTo>
                    <a:cubicBezTo>
                      <a:pt x="381" y="169"/>
                      <a:pt x="383" y="171"/>
                      <a:pt x="382" y="172"/>
                    </a:cubicBezTo>
                    <a:cubicBezTo>
                      <a:pt x="380" y="176"/>
                      <a:pt x="368" y="172"/>
                      <a:pt x="382" y="176"/>
                    </a:cubicBezTo>
                    <a:cubicBezTo>
                      <a:pt x="386" y="175"/>
                      <a:pt x="390" y="173"/>
                      <a:pt x="394" y="172"/>
                    </a:cubicBezTo>
                    <a:cubicBezTo>
                      <a:pt x="396" y="172"/>
                      <a:pt x="400" y="171"/>
                      <a:pt x="400" y="171"/>
                    </a:cubicBezTo>
                    <a:cubicBezTo>
                      <a:pt x="413" y="177"/>
                      <a:pt x="427" y="179"/>
                      <a:pt x="439" y="185"/>
                    </a:cubicBezTo>
                    <a:cubicBezTo>
                      <a:pt x="441" y="190"/>
                      <a:pt x="445" y="194"/>
                      <a:pt x="447" y="199"/>
                    </a:cubicBezTo>
                    <a:cubicBezTo>
                      <a:pt x="453" y="198"/>
                      <a:pt x="460" y="195"/>
                      <a:pt x="465" y="201"/>
                    </a:cubicBezTo>
                    <a:cubicBezTo>
                      <a:pt x="468" y="205"/>
                      <a:pt x="471" y="215"/>
                      <a:pt x="471" y="215"/>
                    </a:cubicBezTo>
                    <a:cubicBezTo>
                      <a:pt x="468" y="231"/>
                      <a:pt x="469" y="248"/>
                      <a:pt x="451" y="258"/>
                    </a:cubicBezTo>
                    <a:cubicBezTo>
                      <a:pt x="447" y="262"/>
                      <a:pt x="437" y="275"/>
                      <a:pt x="435" y="281"/>
                    </a:cubicBez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8" name="Freeform 200"/>
              <p:cNvSpPr>
                <a:spLocks/>
              </p:cNvSpPr>
              <p:nvPr userDrawn="1"/>
            </p:nvSpPr>
            <p:spPr bwMode="ltGray">
              <a:xfrm>
                <a:off x="3880" y="-7"/>
                <a:ext cx="984" cy="692"/>
              </a:xfrm>
              <a:custGeom>
                <a:avLst/>
                <a:gdLst>
                  <a:gd name="T0" fmla="*/ 406 w 984"/>
                  <a:gd name="T1" fmla="*/ 6 h 844"/>
                  <a:gd name="T2" fmla="*/ 502 w 984"/>
                  <a:gd name="T3" fmla="*/ 34 h 844"/>
                  <a:gd name="T4" fmla="*/ 550 w 984"/>
                  <a:gd name="T5" fmla="*/ 38 h 844"/>
                  <a:gd name="T6" fmla="*/ 578 w 984"/>
                  <a:gd name="T7" fmla="*/ 130 h 844"/>
                  <a:gd name="T8" fmla="*/ 586 w 984"/>
                  <a:gd name="T9" fmla="*/ 90 h 844"/>
                  <a:gd name="T10" fmla="*/ 606 w 984"/>
                  <a:gd name="T11" fmla="*/ 70 h 844"/>
                  <a:gd name="T12" fmla="*/ 642 w 984"/>
                  <a:gd name="T13" fmla="*/ 126 h 844"/>
                  <a:gd name="T14" fmla="*/ 682 w 984"/>
                  <a:gd name="T15" fmla="*/ 98 h 844"/>
                  <a:gd name="T16" fmla="*/ 706 w 984"/>
                  <a:gd name="T17" fmla="*/ 86 h 844"/>
                  <a:gd name="T18" fmla="*/ 762 w 984"/>
                  <a:gd name="T19" fmla="*/ 2 h 844"/>
                  <a:gd name="T20" fmla="*/ 798 w 984"/>
                  <a:gd name="T21" fmla="*/ 70 h 844"/>
                  <a:gd name="T22" fmla="*/ 798 w 984"/>
                  <a:gd name="T23" fmla="*/ 130 h 844"/>
                  <a:gd name="T24" fmla="*/ 790 w 984"/>
                  <a:gd name="T25" fmla="*/ 158 h 844"/>
                  <a:gd name="T26" fmla="*/ 766 w 984"/>
                  <a:gd name="T27" fmla="*/ 162 h 844"/>
                  <a:gd name="T28" fmla="*/ 762 w 984"/>
                  <a:gd name="T29" fmla="*/ 186 h 844"/>
                  <a:gd name="T30" fmla="*/ 802 w 984"/>
                  <a:gd name="T31" fmla="*/ 226 h 844"/>
                  <a:gd name="T32" fmla="*/ 786 w 984"/>
                  <a:gd name="T33" fmla="*/ 322 h 844"/>
                  <a:gd name="T34" fmla="*/ 830 w 984"/>
                  <a:gd name="T35" fmla="*/ 414 h 844"/>
                  <a:gd name="T36" fmla="*/ 854 w 984"/>
                  <a:gd name="T37" fmla="*/ 450 h 844"/>
                  <a:gd name="T38" fmla="*/ 830 w 984"/>
                  <a:gd name="T39" fmla="*/ 450 h 844"/>
                  <a:gd name="T40" fmla="*/ 746 w 984"/>
                  <a:gd name="T41" fmla="*/ 378 h 844"/>
                  <a:gd name="T42" fmla="*/ 678 w 984"/>
                  <a:gd name="T43" fmla="*/ 402 h 844"/>
                  <a:gd name="T44" fmla="*/ 590 w 984"/>
                  <a:gd name="T45" fmla="*/ 442 h 844"/>
                  <a:gd name="T46" fmla="*/ 642 w 984"/>
                  <a:gd name="T47" fmla="*/ 578 h 844"/>
                  <a:gd name="T48" fmla="*/ 710 w 984"/>
                  <a:gd name="T49" fmla="*/ 610 h 844"/>
                  <a:gd name="T50" fmla="*/ 738 w 984"/>
                  <a:gd name="T51" fmla="*/ 550 h 844"/>
                  <a:gd name="T52" fmla="*/ 774 w 984"/>
                  <a:gd name="T53" fmla="*/ 570 h 844"/>
                  <a:gd name="T54" fmla="*/ 766 w 984"/>
                  <a:gd name="T55" fmla="*/ 630 h 844"/>
                  <a:gd name="T56" fmla="*/ 802 w 984"/>
                  <a:gd name="T57" fmla="*/ 670 h 844"/>
                  <a:gd name="T58" fmla="*/ 838 w 984"/>
                  <a:gd name="T59" fmla="*/ 658 h 844"/>
                  <a:gd name="T60" fmla="*/ 922 w 984"/>
                  <a:gd name="T61" fmla="*/ 806 h 844"/>
                  <a:gd name="T62" fmla="*/ 942 w 984"/>
                  <a:gd name="T63" fmla="*/ 826 h 844"/>
                  <a:gd name="T64" fmla="*/ 874 w 984"/>
                  <a:gd name="T65" fmla="*/ 810 h 844"/>
                  <a:gd name="T66" fmla="*/ 830 w 984"/>
                  <a:gd name="T67" fmla="*/ 758 h 844"/>
                  <a:gd name="T68" fmla="*/ 778 w 984"/>
                  <a:gd name="T69" fmla="*/ 710 h 844"/>
                  <a:gd name="T70" fmla="*/ 702 w 984"/>
                  <a:gd name="T71" fmla="*/ 662 h 844"/>
                  <a:gd name="T72" fmla="*/ 614 w 984"/>
                  <a:gd name="T73" fmla="*/ 646 h 844"/>
                  <a:gd name="T74" fmla="*/ 506 w 984"/>
                  <a:gd name="T75" fmla="*/ 594 h 844"/>
                  <a:gd name="T76" fmla="*/ 462 w 984"/>
                  <a:gd name="T77" fmla="*/ 506 h 844"/>
                  <a:gd name="T78" fmla="*/ 430 w 984"/>
                  <a:gd name="T79" fmla="*/ 462 h 844"/>
                  <a:gd name="T80" fmla="*/ 382 w 984"/>
                  <a:gd name="T81" fmla="*/ 430 h 844"/>
                  <a:gd name="T82" fmla="*/ 342 w 984"/>
                  <a:gd name="T83" fmla="*/ 370 h 844"/>
                  <a:gd name="T84" fmla="*/ 354 w 984"/>
                  <a:gd name="T85" fmla="*/ 414 h 844"/>
                  <a:gd name="T86" fmla="*/ 418 w 984"/>
                  <a:gd name="T87" fmla="*/ 494 h 844"/>
                  <a:gd name="T88" fmla="*/ 422 w 984"/>
                  <a:gd name="T89" fmla="*/ 526 h 844"/>
                  <a:gd name="T90" fmla="*/ 394 w 984"/>
                  <a:gd name="T91" fmla="*/ 498 h 844"/>
                  <a:gd name="T92" fmla="*/ 354 w 984"/>
                  <a:gd name="T93" fmla="*/ 466 h 844"/>
                  <a:gd name="T94" fmla="*/ 314 w 984"/>
                  <a:gd name="T95" fmla="*/ 402 h 844"/>
                  <a:gd name="T96" fmla="*/ 266 w 984"/>
                  <a:gd name="T97" fmla="*/ 346 h 844"/>
                  <a:gd name="T98" fmla="*/ 210 w 984"/>
                  <a:gd name="T99" fmla="*/ 314 h 844"/>
                  <a:gd name="T100" fmla="*/ 154 w 984"/>
                  <a:gd name="T101" fmla="*/ 238 h 844"/>
                  <a:gd name="T102" fmla="*/ 66 w 984"/>
                  <a:gd name="T103" fmla="*/ 66 h 844"/>
                  <a:gd name="T104" fmla="*/ 34 w 984"/>
                  <a:gd name="T105" fmla="*/ 38 h 844"/>
                  <a:gd name="T106" fmla="*/ 46 w 984"/>
                  <a:gd name="T107" fmla="*/ 22 h 844"/>
                  <a:gd name="T108" fmla="*/ 102 w 984"/>
                  <a:gd name="T109" fmla="*/ 70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84" h="844">
                    <a:moveTo>
                      <a:pt x="82" y="38"/>
                    </a:moveTo>
                    <a:lnTo>
                      <a:pt x="406" y="6"/>
                    </a:lnTo>
                    <a:cubicBezTo>
                      <a:pt x="497" y="22"/>
                      <a:pt x="465" y="0"/>
                      <a:pt x="474" y="54"/>
                    </a:cubicBezTo>
                    <a:cubicBezTo>
                      <a:pt x="492" y="48"/>
                      <a:pt x="484" y="40"/>
                      <a:pt x="502" y="34"/>
                    </a:cubicBezTo>
                    <a:cubicBezTo>
                      <a:pt x="510" y="37"/>
                      <a:pt x="517" y="46"/>
                      <a:pt x="526" y="46"/>
                    </a:cubicBezTo>
                    <a:cubicBezTo>
                      <a:pt x="534" y="46"/>
                      <a:pt x="550" y="38"/>
                      <a:pt x="550" y="38"/>
                    </a:cubicBezTo>
                    <a:cubicBezTo>
                      <a:pt x="556" y="55"/>
                      <a:pt x="552" y="60"/>
                      <a:pt x="542" y="74"/>
                    </a:cubicBezTo>
                    <a:cubicBezTo>
                      <a:pt x="555" y="114"/>
                      <a:pt x="550" y="102"/>
                      <a:pt x="578" y="130"/>
                    </a:cubicBezTo>
                    <a:cubicBezTo>
                      <a:pt x="584" y="148"/>
                      <a:pt x="590" y="148"/>
                      <a:pt x="606" y="138"/>
                    </a:cubicBezTo>
                    <a:cubicBezTo>
                      <a:pt x="600" y="119"/>
                      <a:pt x="594" y="107"/>
                      <a:pt x="586" y="90"/>
                    </a:cubicBezTo>
                    <a:cubicBezTo>
                      <a:pt x="583" y="82"/>
                      <a:pt x="578" y="66"/>
                      <a:pt x="578" y="66"/>
                    </a:cubicBezTo>
                    <a:cubicBezTo>
                      <a:pt x="585" y="44"/>
                      <a:pt x="597" y="56"/>
                      <a:pt x="606" y="70"/>
                    </a:cubicBezTo>
                    <a:cubicBezTo>
                      <a:pt x="609" y="86"/>
                      <a:pt x="608" y="117"/>
                      <a:pt x="626" y="90"/>
                    </a:cubicBezTo>
                    <a:cubicBezTo>
                      <a:pt x="648" y="97"/>
                      <a:pt x="646" y="104"/>
                      <a:pt x="642" y="126"/>
                    </a:cubicBezTo>
                    <a:cubicBezTo>
                      <a:pt x="650" y="150"/>
                      <a:pt x="665" y="141"/>
                      <a:pt x="682" y="130"/>
                    </a:cubicBezTo>
                    <a:cubicBezTo>
                      <a:pt x="689" y="108"/>
                      <a:pt x="673" y="124"/>
                      <a:pt x="682" y="98"/>
                    </a:cubicBezTo>
                    <a:cubicBezTo>
                      <a:pt x="683" y="94"/>
                      <a:pt x="690" y="96"/>
                      <a:pt x="694" y="94"/>
                    </a:cubicBezTo>
                    <a:cubicBezTo>
                      <a:pt x="698" y="92"/>
                      <a:pt x="702" y="89"/>
                      <a:pt x="706" y="86"/>
                    </a:cubicBezTo>
                    <a:cubicBezTo>
                      <a:pt x="717" y="54"/>
                      <a:pt x="688" y="54"/>
                      <a:pt x="742" y="46"/>
                    </a:cubicBezTo>
                    <a:cubicBezTo>
                      <a:pt x="748" y="27"/>
                      <a:pt x="741" y="9"/>
                      <a:pt x="762" y="2"/>
                    </a:cubicBezTo>
                    <a:cubicBezTo>
                      <a:pt x="788" y="11"/>
                      <a:pt x="777" y="38"/>
                      <a:pt x="802" y="46"/>
                    </a:cubicBezTo>
                    <a:cubicBezTo>
                      <a:pt x="831" y="36"/>
                      <a:pt x="805" y="63"/>
                      <a:pt x="798" y="70"/>
                    </a:cubicBezTo>
                    <a:cubicBezTo>
                      <a:pt x="789" y="96"/>
                      <a:pt x="787" y="96"/>
                      <a:pt x="802" y="118"/>
                    </a:cubicBezTo>
                    <a:cubicBezTo>
                      <a:pt x="801" y="122"/>
                      <a:pt x="801" y="127"/>
                      <a:pt x="798" y="130"/>
                    </a:cubicBezTo>
                    <a:cubicBezTo>
                      <a:pt x="794" y="133"/>
                      <a:pt x="784" y="129"/>
                      <a:pt x="782" y="134"/>
                    </a:cubicBezTo>
                    <a:cubicBezTo>
                      <a:pt x="780" y="142"/>
                      <a:pt x="790" y="158"/>
                      <a:pt x="790" y="158"/>
                    </a:cubicBezTo>
                    <a:cubicBezTo>
                      <a:pt x="786" y="161"/>
                      <a:pt x="783" y="165"/>
                      <a:pt x="778" y="166"/>
                    </a:cubicBezTo>
                    <a:cubicBezTo>
                      <a:pt x="774" y="167"/>
                      <a:pt x="769" y="159"/>
                      <a:pt x="766" y="162"/>
                    </a:cubicBezTo>
                    <a:cubicBezTo>
                      <a:pt x="758" y="170"/>
                      <a:pt x="794" y="182"/>
                      <a:pt x="794" y="182"/>
                    </a:cubicBezTo>
                    <a:cubicBezTo>
                      <a:pt x="804" y="211"/>
                      <a:pt x="775" y="190"/>
                      <a:pt x="762" y="186"/>
                    </a:cubicBezTo>
                    <a:cubicBezTo>
                      <a:pt x="767" y="194"/>
                      <a:pt x="773" y="202"/>
                      <a:pt x="778" y="210"/>
                    </a:cubicBezTo>
                    <a:cubicBezTo>
                      <a:pt x="783" y="218"/>
                      <a:pt x="802" y="226"/>
                      <a:pt x="802" y="226"/>
                    </a:cubicBezTo>
                    <a:cubicBezTo>
                      <a:pt x="813" y="242"/>
                      <a:pt x="804" y="245"/>
                      <a:pt x="810" y="262"/>
                    </a:cubicBezTo>
                    <a:cubicBezTo>
                      <a:pt x="803" y="282"/>
                      <a:pt x="793" y="301"/>
                      <a:pt x="786" y="322"/>
                    </a:cubicBezTo>
                    <a:cubicBezTo>
                      <a:pt x="783" y="330"/>
                      <a:pt x="778" y="346"/>
                      <a:pt x="778" y="346"/>
                    </a:cubicBezTo>
                    <a:cubicBezTo>
                      <a:pt x="785" y="366"/>
                      <a:pt x="817" y="394"/>
                      <a:pt x="830" y="414"/>
                    </a:cubicBezTo>
                    <a:cubicBezTo>
                      <a:pt x="835" y="422"/>
                      <a:pt x="841" y="430"/>
                      <a:pt x="846" y="438"/>
                    </a:cubicBezTo>
                    <a:cubicBezTo>
                      <a:pt x="849" y="442"/>
                      <a:pt x="854" y="450"/>
                      <a:pt x="854" y="450"/>
                    </a:cubicBezTo>
                    <a:cubicBezTo>
                      <a:pt x="853" y="457"/>
                      <a:pt x="855" y="466"/>
                      <a:pt x="850" y="470"/>
                    </a:cubicBezTo>
                    <a:cubicBezTo>
                      <a:pt x="844" y="475"/>
                      <a:pt x="831" y="451"/>
                      <a:pt x="830" y="450"/>
                    </a:cubicBezTo>
                    <a:cubicBezTo>
                      <a:pt x="811" y="431"/>
                      <a:pt x="789" y="421"/>
                      <a:pt x="774" y="398"/>
                    </a:cubicBezTo>
                    <a:cubicBezTo>
                      <a:pt x="769" y="379"/>
                      <a:pt x="766" y="371"/>
                      <a:pt x="746" y="378"/>
                    </a:cubicBezTo>
                    <a:cubicBezTo>
                      <a:pt x="717" y="368"/>
                      <a:pt x="730" y="368"/>
                      <a:pt x="706" y="374"/>
                    </a:cubicBezTo>
                    <a:cubicBezTo>
                      <a:pt x="688" y="402"/>
                      <a:pt x="699" y="395"/>
                      <a:pt x="678" y="402"/>
                    </a:cubicBezTo>
                    <a:cubicBezTo>
                      <a:pt x="654" y="386"/>
                      <a:pt x="650" y="390"/>
                      <a:pt x="618" y="394"/>
                    </a:cubicBezTo>
                    <a:cubicBezTo>
                      <a:pt x="607" y="411"/>
                      <a:pt x="601" y="426"/>
                      <a:pt x="590" y="442"/>
                    </a:cubicBezTo>
                    <a:cubicBezTo>
                      <a:pt x="600" y="471"/>
                      <a:pt x="593" y="459"/>
                      <a:pt x="606" y="478"/>
                    </a:cubicBezTo>
                    <a:cubicBezTo>
                      <a:pt x="593" y="518"/>
                      <a:pt x="622" y="548"/>
                      <a:pt x="642" y="578"/>
                    </a:cubicBezTo>
                    <a:cubicBezTo>
                      <a:pt x="651" y="591"/>
                      <a:pt x="651" y="601"/>
                      <a:pt x="666" y="606"/>
                    </a:cubicBezTo>
                    <a:cubicBezTo>
                      <a:pt x="680" y="627"/>
                      <a:pt x="691" y="623"/>
                      <a:pt x="710" y="610"/>
                    </a:cubicBezTo>
                    <a:cubicBezTo>
                      <a:pt x="729" y="616"/>
                      <a:pt x="729" y="606"/>
                      <a:pt x="734" y="590"/>
                    </a:cubicBezTo>
                    <a:cubicBezTo>
                      <a:pt x="735" y="577"/>
                      <a:pt x="731" y="562"/>
                      <a:pt x="738" y="550"/>
                    </a:cubicBezTo>
                    <a:cubicBezTo>
                      <a:pt x="742" y="543"/>
                      <a:pt x="762" y="542"/>
                      <a:pt x="762" y="542"/>
                    </a:cubicBezTo>
                    <a:cubicBezTo>
                      <a:pt x="783" y="547"/>
                      <a:pt x="786" y="552"/>
                      <a:pt x="774" y="570"/>
                    </a:cubicBezTo>
                    <a:cubicBezTo>
                      <a:pt x="779" y="590"/>
                      <a:pt x="790" y="605"/>
                      <a:pt x="770" y="618"/>
                    </a:cubicBezTo>
                    <a:cubicBezTo>
                      <a:pt x="769" y="622"/>
                      <a:pt x="764" y="626"/>
                      <a:pt x="766" y="630"/>
                    </a:cubicBezTo>
                    <a:cubicBezTo>
                      <a:pt x="768" y="634"/>
                      <a:pt x="775" y="634"/>
                      <a:pt x="778" y="638"/>
                    </a:cubicBezTo>
                    <a:cubicBezTo>
                      <a:pt x="788" y="651"/>
                      <a:pt x="786" y="660"/>
                      <a:pt x="802" y="670"/>
                    </a:cubicBezTo>
                    <a:cubicBezTo>
                      <a:pt x="810" y="667"/>
                      <a:pt x="818" y="665"/>
                      <a:pt x="826" y="662"/>
                    </a:cubicBezTo>
                    <a:cubicBezTo>
                      <a:pt x="830" y="661"/>
                      <a:pt x="838" y="658"/>
                      <a:pt x="838" y="658"/>
                    </a:cubicBezTo>
                    <a:cubicBezTo>
                      <a:pt x="857" y="664"/>
                      <a:pt x="864" y="680"/>
                      <a:pt x="870" y="698"/>
                    </a:cubicBezTo>
                    <a:cubicBezTo>
                      <a:pt x="859" y="731"/>
                      <a:pt x="887" y="794"/>
                      <a:pt x="922" y="806"/>
                    </a:cubicBezTo>
                    <a:cubicBezTo>
                      <a:pt x="938" y="801"/>
                      <a:pt x="941" y="792"/>
                      <a:pt x="958" y="798"/>
                    </a:cubicBezTo>
                    <a:cubicBezTo>
                      <a:pt x="984" y="837"/>
                      <a:pt x="928" y="784"/>
                      <a:pt x="942" y="826"/>
                    </a:cubicBezTo>
                    <a:cubicBezTo>
                      <a:pt x="936" y="844"/>
                      <a:pt x="930" y="844"/>
                      <a:pt x="914" y="834"/>
                    </a:cubicBezTo>
                    <a:cubicBezTo>
                      <a:pt x="903" y="817"/>
                      <a:pt x="890" y="821"/>
                      <a:pt x="874" y="810"/>
                    </a:cubicBezTo>
                    <a:cubicBezTo>
                      <a:pt x="851" y="776"/>
                      <a:pt x="882" y="816"/>
                      <a:pt x="854" y="794"/>
                    </a:cubicBezTo>
                    <a:cubicBezTo>
                      <a:pt x="843" y="785"/>
                      <a:pt x="840" y="768"/>
                      <a:pt x="830" y="758"/>
                    </a:cubicBezTo>
                    <a:cubicBezTo>
                      <a:pt x="824" y="739"/>
                      <a:pt x="817" y="724"/>
                      <a:pt x="798" y="718"/>
                    </a:cubicBezTo>
                    <a:cubicBezTo>
                      <a:pt x="791" y="696"/>
                      <a:pt x="800" y="712"/>
                      <a:pt x="778" y="710"/>
                    </a:cubicBezTo>
                    <a:cubicBezTo>
                      <a:pt x="767" y="709"/>
                      <a:pt x="746" y="702"/>
                      <a:pt x="746" y="702"/>
                    </a:cubicBezTo>
                    <a:cubicBezTo>
                      <a:pt x="729" y="691"/>
                      <a:pt x="720" y="674"/>
                      <a:pt x="702" y="662"/>
                    </a:cubicBezTo>
                    <a:cubicBezTo>
                      <a:pt x="694" y="665"/>
                      <a:pt x="687" y="673"/>
                      <a:pt x="678" y="674"/>
                    </a:cubicBezTo>
                    <a:cubicBezTo>
                      <a:pt x="657" y="677"/>
                      <a:pt x="630" y="657"/>
                      <a:pt x="614" y="646"/>
                    </a:cubicBezTo>
                    <a:cubicBezTo>
                      <a:pt x="600" y="637"/>
                      <a:pt x="580" y="639"/>
                      <a:pt x="566" y="630"/>
                    </a:cubicBezTo>
                    <a:cubicBezTo>
                      <a:pt x="546" y="617"/>
                      <a:pt x="525" y="607"/>
                      <a:pt x="506" y="594"/>
                    </a:cubicBezTo>
                    <a:cubicBezTo>
                      <a:pt x="513" y="572"/>
                      <a:pt x="509" y="551"/>
                      <a:pt x="490" y="538"/>
                    </a:cubicBezTo>
                    <a:cubicBezTo>
                      <a:pt x="485" y="522"/>
                      <a:pt x="476" y="515"/>
                      <a:pt x="462" y="506"/>
                    </a:cubicBezTo>
                    <a:cubicBezTo>
                      <a:pt x="441" y="474"/>
                      <a:pt x="469" y="513"/>
                      <a:pt x="442" y="486"/>
                    </a:cubicBezTo>
                    <a:cubicBezTo>
                      <a:pt x="436" y="480"/>
                      <a:pt x="436" y="468"/>
                      <a:pt x="430" y="462"/>
                    </a:cubicBezTo>
                    <a:cubicBezTo>
                      <a:pt x="427" y="459"/>
                      <a:pt x="422" y="459"/>
                      <a:pt x="418" y="458"/>
                    </a:cubicBezTo>
                    <a:cubicBezTo>
                      <a:pt x="407" y="447"/>
                      <a:pt x="382" y="430"/>
                      <a:pt x="382" y="430"/>
                    </a:cubicBezTo>
                    <a:cubicBezTo>
                      <a:pt x="371" y="413"/>
                      <a:pt x="358" y="399"/>
                      <a:pt x="346" y="382"/>
                    </a:cubicBezTo>
                    <a:cubicBezTo>
                      <a:pt x="344" y="378"/>
                      <a:pt x="345" y="373"/>
                      <a:pt x="342" y="370"/>
                    </a:cubicBezTo>
                    <a:cubicBezTo>
                      <a:pt x="339" y="367"/>
                      <a:pt x="334" y="367"/>
                      <a:pt x="330" y="366"/>
                    </a:cubicBezTo>
                    <a:cubicBezTo>
                      <a:pt x="322" y="390"/>
                      <a:pt x="342" y="398"/>
                      <a:pt x="354" y="414"/>
                    </a:cubicBezTo>
                    <a:cubicBezTo>
                      <a:pt x="368" y="432"/>
                      <a:pt x="372" y="446"/>
                      <a:pt x="390" y="458"/>
                    </a:cubicBezTo>
                    <a:cubicBezTo>
                      <a:pt x="409" y="487"/>
                      <a:pt x="399" y="475"/>
                      <a:pt x="418" y="494"/>
                    </a:cubicBezTo>
                    <a:cubicBezTo>
                      <a:pt x="423" y="510"/>
                      <a:pt x="428" y="517"/>
                      <a:pt x="442" y="526"/>
                    </a:cubicBezTo>
                    <a:cubicBezTo>
                      <a:pt x="450" y="550"/>
                      <a:pt x="432" y="533"/>
                      <a:pt x="422" y="526"/>
                    </a:cubicBezTo>
                    <a:cubicBezTo>
                      <a:pt x="399" y="492"/>
                      <a:pt x="430" y="532"/>
                      <a:pt x="402" y="510"/>
                    </a:cubicBezTo>
                    <a:cubicBezTo>
                      <a:pt x="398" y="507"/>
                      <a:pt x="397" y="501"/>
                      <a:pt x="394" y="498"/>
                    </a:cubicBezTo>
                    <a:cubicBezTo>
                      <a:pt x="391" y="495"/>
                      <a:pt x="386" y="493"/>
                      <a:pt x="382" y="490"/>
                    </a:cubicBezTo>
                    <a:cubicBezTo>
                      <a:pt x="377" y="474"/>
                      <a:pt x="370" y="471"/>
                      <a:pt x="354" y="466"/>
                    </a:cubicBezTo>
                    <a:cubicBezTo>
                      <a:pt x="344" y="452"/>
                      <a:pt x="340" y="447"/>
                      <a:pt x="346" y="430"/>
                    </a:cubicBezTo>
                    <a:cubicBezTo>
                      <a:pt x="338" y="418"/>
                      <a:pt x="314" y="402"/>
                      <a:pt x="314" y="402"/>
                    </a:cubicBezTo>
                    <a:cubicBezTo>
                      <a:pt x="306" y="390"/>
                      <a:pt x="298" y="378"/>
                      <a:pt x="290" y="366"/>
                    </a:cubicBezTo>
                    <a:cubicBezTo>
                      <a:pt x="284" y="357"/>
                      <a:pt x="273" y="354"/>
                      <a:pt x="266" y="346"/>
                    </a:cubicBezTo>
                    <a:cubicBezTo>
                      <a:pt x="263" y="342"/>
                      <a:pt x="262" y="337"/>
                      <a:pt x="258" y="334"/>
                    </a:cubicBezTo>
                    <a:cubicBezTo>
                      <a:pt x="243" y="324"/>
                      <a:pt x="225" y="324"/>
                      <a:pt x="210" y="314"/>
                    </a:cubicBezTo>
                    <a:cubicBezTo>
                      <a:pt x="201" y="300"/>
                      <a:pt x="194" y="291"/>
                      <a:pt x="178" y="286"/>
                    </a:cubicBezTo>
                    <a:cubicBezTo>
                      <a:pt x="160" y="260"/>
                      <a:pt x="192" y="247"/>
                      <a:pt x="154" y="238"/>
                    </a:cubicBezTo>
                    <a:cubicBezTo>
                      <a:pt x="111" y="209"/>
                      <a:pt x="106" y="149"/>
                      <a:pt x="90" y="102"/>
                    </a:cubicBezTo>
                    <a:cubicBezTo>
                      <a:pt x="86" y="90"/>
                      <a:pt x="76" y="73"/>
                      <a:pt x="66" y="66"/>
                    </a:cubicBezTo>
                    <a:cubicBezTo>
                      <a:pt x="58" y="60"/>
                      <a:pt x="42" y="50"/>
                      <a:pt x="42" y="50"/>
                    </a:cubicBezTo>
                    <a:cubicBezTo>
                      <a:pt x="39" y="46"/>
                      <a:pt x="38" y="41"/>
                      <a:pt x="34" y="38"/>
                    </a:cubicBezTo>
                    <a:cubicBezTo>
                      <a:pt x="27" y="34"/>
                      <a:pt x="10" y="30"/>
                      <a:pt x="10" y="30"/>
                    </a:cubicBezTo>
                    <a:cubicBezTo>
                      <a:pt x="0" y="1"/>
                      <a:pt x="31" y="17"/>
                      <a:pt x="46" y="22"/>
                    </a:cubicBezTo>
                    <a:cubicBezTo>
                      <a:pt x="65" y="51"/>
                      <a:pt x="61" y="41"/>
                      <a:pt x="86" y="58"/>
                    </a:cubicBezTo>
                    <a:cubicBezTo>
                      <a:pt x="94" y="70"/>
                      <a:pt x="94" y="93"/>
                      <a:pt x="102" y="70"/>
                    </a:cubicBezTo>
                    <a:cubicBezTo>
                      <a:pt x="95" y="49"/>
                      <a:pt x="82" y="62"/>
                      <a:pt x="82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9" name="Freeform 201"/>
              <p:cNvSpPr>
                <a:spLocks/>
              </p:cNvSpPr>
              <p:nvPr userDrawn="1"/>
            </p:nvSpPr>
            <p:spPr bwMode="ltGray">
              <a:xfrm>
                <a:off x="3577" y="490"/>
                <a:ext cx="36" cy="39"/>
              </a:xfrm>
              <a:custGeom>
                <a:avLst/>
                <a:gdLst>
                  <a:gd name="T0" fmla="*/ 6 w 36"/>
                  <a:gd name="T1" fmla="*/ 28 h 48"/>
                  <a:gd name="T2" fmla="*/ 10 w 36"/>
                  <a:gd name="T3" fmla="*/ 48 h 48"/>
                  <a:gd name="T4" fmla="*/ 6 w 36"/>
                  <a:gd name="T5" fmla="*/ 2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8">
                    <a:moveTo>
                      <a:pt x="6" y="28"/>
                    </a:moveTo>
                    <a:cubicBezTo>
                      <a:pt x="25" y="0"/>
                      <a:pt x="36" y="31"/>
                      <a:pt x="10" y="48"/>
                    </a:cubicBezTo>
                    <a:cubicBezTo>
                      <a:pt x="0" y="34"/>
                      <a:pt x="0" y="40"/>
                      <a:pt x="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0" name="Freeform 202"/>
              <p:cNvSpPr>
                <a:spLocks/>
              </p:cNvSpPr>
              <p:nvPr userDrawn="1"/>
            </p:nvSpPr>
            <p:spPr bwMode="ltGray">
              <a:xfrm>
                <a:off x="3549" y="475"/>
                <a:ext cx="38" cy="29"/>
              </a:xfrm>
              <a:custGeom>
                <a:avLst/>
                <a:gdLst>
                  <a:gd name="T0" fmla="*/ 0 w 36"/>
                  <a:gd name="T1" fmla="*/ 5 h 37"/>
                  <a:gd name="T2" fmla="*/ 12 w 36"/>
                  <a:gd name="T3" fmla="*/ 1 h 37"/>
                  <a:gd name="T4" fmla="*/ 36 w 36"/>
                  <a:gd name="T5" fmla="*/ 17 h 37"/>
                  <a:gd name="T6" fmla="*/ 8 w 36"/>
                  <a:gd name="T7" fmla="*/ 17 h 37"/>
                  <a:gd name="T8" fmla="*/ 0 w 36"/>
                  <a:gd name="T9" fmla="*/ 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7">
                    <a:moveTo>
                      <a:pt x="0" y="5"/>
                    </a:moveTo>
                    <a:cubicBezTo>
                      <a:pt x="4" y="4"/>
                      <a:pt x="8" y="0"/>
                      <a:pt x="12" y="1"/>
                    </a:cubicBezTo>
                    <a:cubicBezTo>
                      <a:pt x="21" y="4"/>
                      <a:pt x="36" y="17"/>
                      <a:pt x="36" y="17"/>
                    </a:cubicBezTo>
                    <a:cubicBezTo>
                      <a:pt x="29" y="37"/>
                      <a:pt x="22" y="26"/>
                      <a:pt x="8" y="17"/>
                    </a:cubicBezTo>
                    <a:cubicBezTo>
                      <a:pt x="5" y="13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1" name="Freeform 203"/>
              <p:cNvSpPr>
                <a:spLocks/>
              </p:cNvSpPr>
              <p:nvPr userDrawn="1"/>
            </p:nvSpPr>
            <p:spPr bwMode="ltGray">
              <a:xfrm>
                <a:off x="4686" y="394"/>
                <a:ext cx="171" cy="81"/>
              </a:xfrm>
              <a:custGeom>
                <a:avLst/>
                <a:gdLst>
                  <a:gd name="T0" fmla="*/ 0 w 170"/>
                  <a:gd name="T1" fmla="*/ 49 h 96"/>
                  <a:gd name="T2" fmla="*/ 28 w 170"/>
                  <a:gd name="T3" fmla="*/ 25 h 96"/>
                  <a:gd name="T4" fmla="*/ 56 w 170"/>
                  <a:gd name="T5" fmla="*/ 21 h 96"/>
                  <a:gd name="T6" fmla="*/ 80 w 170"/>
                  <a:gd name="T7" fmla="*/ 9 h 96"/>
                  <a:gd name="T8" fmla="*/ 64 w 170"/>
                  <a:gd name="T9" fmla="*/ 25 h 96"/>
                  <a:gd name="T10" fmla="*/ 124 w 170"/>
                  <a:gd name="T11" fmla="*/ 49 h 96"/>
                  <a:gd name="T12" fmla="*/ 160 w 170"/>
                  <a:gd name="T13" fmla="*/ 65 h 96"/>
                  <a:gd name="T14" fmla="*/ 116 w 170"/>
                  <a:gd name="T15" fmla="*/ 77 h 96"/>
                  <a:gd name="T16" fmla="*/ 88 w 170"/>
                  <a:gd name="T17" fmla="*/ 57 h 96"/>
                  <a:gd name="T18" fmla="*/ 76 w 170"/>
                  <a:gd name="T19" fmla="*/ 53 h 96"/>
                  <a:gd name="T20" fmla="*/ 24 w 170"/>
                  <a:gd name="T21" fmla="*/ 41 h 96"/>
                  <a:gd name="T22" fmla="*/ 0 w 170"/>
                  <a:gd name="T23" fmla="*/ 4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" h="96">
                    <a:moveTo>
                      <a:pt x="0" y="49"/>
                    </a:moveTo>
                    <a:cubicBezTo>
                      <a:pt x="5" y="33"/>
                      <a:pt x="12" y="30"/>
                      <a:pt x="28" y="25"/>
                    </a:cubicBezTo>
                    <a:cubicBezTo>
                      <a:pt x="20" y="0"/>
                      <a:pt x="42" y="16"/>
                      <a:pt x="56" y="21"/>
                    </a:cubicBezTo>
                    <a:cubicBezTo>
                      <a:pt x="56" y="21"/>
                      <a:pt x="77" y="6"/>
                      <a:pt x="80" y="9"/>
                    </a:cubicBezTo>
                    <a:cubicBezTo>
                      <a:pt x="85" y="14"/>
                      <a:pt x="71" y="23"/>
                      <a:pt x="64" y="25"/>
                    </a:cubicBezTo>
                    <a:cubicBezTo>
                      <a:pt x="82" y="37"/>
                      <a:pt x="103" y="42"/>
                      <a:pt x="124" y="49"/>
                    </a:cubicBezTo>
                    <a:cubicBezTo>
                      <a:pt x="136" y="53"/>
                      <a:pt x="160" y="65"/>
                      <a:pt x="160" y="65"/>
                    </a:cubicBezTo>
                    <a:cubicBezTo>
                      <a:pt x="170" y="96"/>
                      <a:pt x="134" y="83"/>
                      <a:pt x="116" y="77"/>
                    </a:cubicBezTo>
                    <a:cubicBezTo>
                      <a:pt x="109" y="57"/>
                      <a:pt x="116" y="66"/>
                      <a:pt x="88" y="57"/>
                    </a:cubicBezTo>
                    <a:cubicBezTo>
                      <a:pt x="84" y="56"/>
                      <a:pt x="76" y="53"/>
                      <a:pt x="76" y="53"/>
                    </a:cubicBezTo>
                    <a:cubicBezTo>
                      <a:pt x="57" y="34"/>
                      <a:pt x="53" y="37"/>
                      <a:pt x="24" y="41"/>
                    </a:cubicBezTo>
                    <a:cubicBezTo>
                      <a:pt x="9" y="51"/>
                      <a:pt x="17" y="49"/>
                      <a:pt x="0" y="4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2" name="Freeform 204"/>
              <p:cNvSpPr>
                <a:spLocks/>
              </p:cNvSpPr>
              <p:nvPr userDrawn="1"/>
            </p:nvSpPr>
            <p:spPr bwMode="ltGray">
              <a:xfrm>
                <a:off x="4867" y="460"/>
                <a:ext cx="138" cy="37"/>
              </a:xfrm>
              <a:custGeom>
                <a:avLst/>
                <a:gdLst>
                  <a:gd name="T0" fmla="*/ 0 w 138"/>
                  <a:gd name="T1" fmla="*/ 0 h 44"/>
                  <a:gd name="T2" fmla="*/ 52 w 138"/>
                  <a:gd name="T3" fmla="*/ 4 h 44"/>
                  <a:gd name="T4" fmla="*/ 88 w 138"/>
                  <a:gd name="T5" fmla="*/ 24 h 44"/>
                  <a:gd name="T6" fmla="*/ 112 w 138"/>
                  <a:gd name="T7" fmla="*/ 20 h 44"/>
                  <a:gd name="T8" fmla="*/ 108 w 138"/>
                  <a:gd name="T9" fmla="*/ 44 h 44"/>
                  <a:gd name="T10" fmla="*/ 64 w 138"/>
                  <a:gd name="T11" fmla="*/ 40 h 44"/>
                  <a:gd name="T12" fmla="*/ 0 w 138"/>
                  <a:gd name="T13" fmla="*/ 36 h 44"/>
                  <a:gd name="T14" fmla="*/ 28 w 138"/>
                  <a:gd name="T15" fmla="*/ 20 h 44"/>
                  <a:gd name="T16" fmla="*/ 0 w 138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44">
                    <a:moveTo>
                      <a:pt x="0" y="0"/>
                    </a:moveTo>
                    <a:cubicBezTo>
                      <a:pt x="19" y="3"/>
                      <a:pt x="35" y="10"/>
                      <a:pt x="52" y="4"/>
                    </a:cubicBezTo>
                    <a:cubicBezTo>
                      <a:pt x="87" y="11"/>
                      <a:pt x="61" y="15"/>
                      <a:pt x="88" y="24"/>
                    </a:cubicBezTo>
                    <a:cubicBezTo>
                      <a:pt x="96" y="23"/>
                      <a:pt x="104" y="19"/>
                      <a:pt x="112" y="20"/>
                    </a:cubicBezTo>
                    <a:cubicBezTo>
                      <a:pt x="138" y="23"/>
                      <a:pt x="118" y="41"/>
                      <a:pt x="108" y="44"/>
                    </a:cubicBezTo>
                    <a:cubicBezTo>
                      <a:pt x="78" y="34"/>
                      <a:pt x="92" y="34"/>
                      <a:pt x="64" y="40"/>
                    </a:cubicBezTo>
                    <a:cubicBezTo>
                      <a:pt x="41" y="37"/>
                      <a:pt x="22" y="41"/>
                      <a:pt x="0" y="36"/>
                    </a:cubicBezTo>
                    <a:cubicBezTo>
                      <a:pt x="6" y="11"/>
                      <a:pt x="7" y="27"/>
                      <a:pt x="28" y="20"/>
                    </a:cubicBezTo>
                    <a:cubicBezTo>
                      <a:pt x="17" y="13"/>
                      <a:pt x="0" y="13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3" name="Freeform 205"/>
              <p:cNvSpPr>
                <a:spLocks/>
              </p:cNvSpPr>
              <p:nvPr userDrawn="1"/>
            </p:nvSpPr>
            <p:spPr bwMode="ltGray">
              <a:xfrm>
                <a:off x="4794" y="480"/>
                <a:ext cx="56" cy="34"/>
              </a:xfrm>
              <a:custGeom>
                <a:avLst/>
                <a:gdLst>
                  <a:gd name="T0" fmla="*/ 17 w 57"/>
                  <a:gd name="T1" fmla="*/ 25 h 42"/>
                  <a:gd name="T2" fmla="*/ 37 w 57"/>
                  <a:gd name="T3" fmla="*/ 13 h 42"/>
                  <a:gd name="T4" fmla="*/ 17 w 57"/>
                  <a:gd name="T5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42">
                    <a:moveTo>
                      <a:pt x="17" y="25"/>
                    </a:moveTo>
                    <a:cubicBezTo>
                      <a:pt x="0" y="0"/>
                      <a:pt x="21" y="9"/>
                      <a:pt x="37" y="13"/>
                    </a:cubicBezTo>
                    <a:cubicBezTo>
                      <a:pt x="57" y="42"/>
                      <a:pt x="30" y="25"/>
                      <a:pt x="1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4" name="Freeform 206"/>
              <p:cNvSpPr>
                <a:spLocks/>
              </p:cNvSpPr>
              <p:nvPr userDrawn="1"/>
            </p:nvSpPr>
            <p:spPr bwMode="ltGray">
              <a:xfrm>
                <a:off x="4757" y="375"/>
                <a:ext cx="37" cy="44"/>
              </a:xfrm>
              <a:custGeom>
                <a:avLst/>
                <a:gdLst>
                  <a:gd name="T0" fmla="*/ 19 w 39"/>
                  <a:gd name="T1" fmla="*/ 32 h 52"/>
                  <a:gd name="T2" fmla="*/ 19 w 39"/>
                  <a:gd name="T3" fmla="*/ 0 h 52"/>
                  <a:gd name="T4" fmla="*/ 19 w 39"/>
                  <a:gd name="T5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2">
                    <a:moveTo>
                      <a:pt x="19" y="32"/>
                    </a:moveTo>
                    <a:cubicBezTo>
                      <a:pt x="13" y="14"/>
                      <a:pt x="0" y="13"/>
                      <a:pt x="19" y="0"/>
                    </a:cubicBezTo>
                    <a:cubicBezTo>
                      <a:pt x="23" y="5"/>
                      <a:pt x="39" y="52"/>
                      <a:pt x="19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5" name="Freeform 207"/>
              <p:cNvSpPr>
                <a:spLocks/>
              </p:cNvSpPr>
              <p:nvPr userDrawn="1"/>
            </p:nvSpPr>
            <p:spPr bwMode="ltGray">
              <a:xfrm>
                <a:off x="5054" y="507"/>
                <a:ext cx="45" cy="66"/>
              </a:xfrm>
              <a:custGeom>
                <a:avLst/>
                <a:gdLst>
                  <a:gd name="T0" fmla="*/ 4 w 44"/>
                  <a:gd name="T1" fmla="*/ 9 h 80"/>
                  <a:gd name="T2" fmla="*/ 20 w 44"/>
                  <a:gd name="T3" fmla="*/ 33 h 80"/>
                  <a:gd name="T4" fmla="*/ 24 w 44"/>
                  <a:gd name="T5" fmla="*/ 49 h 80"/>
                  <a:gd name="T6" fmla="*/ 36 w 44"/>
                  <a:gd name="T7" fmla="*/ 53 h 80"/>
                  <a:gd name="T8" fmla="*/ 24 w 44"/>
                  <a:gd name="T9" fmla="*/ 73 h 80"/>
                  <a:gd name="T10" fmla="*/ 0 w 44"/>
                  <a:gd name="T11" fmla="*/ 21 h 80"/>
                  <a:gd name="T12" fmla="*/ 4 w 44"/>
                  <a:gd name="T13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80">
                    <a:moveTo>
                      <a:pt x="4" y="9"/>
                    </a:moveTo>
                    <a:cubicBezTo>
                      <a:pt x="9" y="17"/>
                      <a:pt x="18" y="24"/>
                      <a:pt x="20" y="33"/>
                    </a:cubicBezTo>
                    <a:cubicBezTo>
                      <a:pt x="21" y="38"/>
                      <a:pt x="21" y="45"/>
                      <a:pt x="24" y="49"/>
                    </a:cubicBezTo>
                    <a:cubicBezTo>
                      <a:pt x="27" y="52"/>
                      <a:pt x="32" y="52"/>
                      <a:pt x="36" y="53"/>
                    </a:cubicBezTo>
                    <a:cubicBezTo>
                      <a:pt x="41" y="68"/>
                      <a:pt x="44" y="80"/>
                      <a:pt x="24" y="73"/>
                    </a:cubicBezTo>
                    <a:cubicBezTo>
                      <a:pt x="19" y="55"/>
                      <a:pt x="11" y="37"/>
                      <a:pt x="0" y="21"/>
                    </a:cubicBezTo>
                    <a:cubicBezTo>
                      <a:pt x="4" y="4"/>
                      <a:pt x="4" y="0"/>
                      <a:pt x="4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6" name="Freeform 208"/>
              <p:cNvSpPr>
                <a:spLocks/>
              </p:cNvSpPr>
              <p:nvPr userDrawn="1"/>
            </p:nvSpPr>
            <p:spPr bwMode="ltGray">
              <a:xfrm>
                <a:off x="4260" y="6"/>
                <a:ext cx="480" cy="100"/>
              </a:xfrm>
              <a:custGeom>
                <a:avLst/>
                <a:gdLst>
                  <a:gd name="T0" fmla="*/ 220 w 323"/>
                  <a:gd name="T1" fmla="*/ 1 h 64"/>
                  <a:gd name="T2" fmla="*/ 231 w 323"/>
                  <a:gd name="T3" fmla="*/ 8 h 64"/>
                  <a:gd name="T4" fmla="*/ 235 w 323"/>
                  <a:gd name="T5" fmla="*/ 0 h 64"/>
                  <a:gd name="T6" fmla="*/ 265 w 323"/>
                  <a:gd name="T7" fmla="*/ 0 h 64"/>
                  <a:gd name="T8" fmla="*/ 287 w 323"/>
                  <a:gd name="T9" fmla="*/ 17 h 64"/>
                  <a:gd name="T10" fmla="*/ 319 w 323"/>
                  <a:gd name="T11" fmla="*/ 10 h 64"/>
                  <a:gd name="T12" fmla="*/ 314 w 323"/>
                  <a:gd name="T13" fmla="*/ 29 h 64"/>
                  <a:gd name="T14" fmla="*/ 298 w 323"/>
                  <a:gd name="T15" fmla="*/ 46 h 64"/>
                  <a:gd name="T16" fmla="*/ 295 w 323"/>
                  <a:gd name="T17" fmla="*/ 29 h 64"/>
                  <a:gd name="T18" fmla="*/ 287 w 323"/>
                  <a:gd name="T19" fmla="*/ 31 h 64"/>
                  <a:gd name="T20" fmla="*/ 279 w 323"/>
                  <a:gd name="T21" fmla="*/ 29 h 64"/>
                  <a:gd name="T22" fmla="*/ 263 w 323"/>
                  <a:gd name="T23" fmla="*/ 21 h 64"/>
                  <a:gd name="T24" fmla="*/ 228 w 323"/>
                  <a:gd name="T25" fmla="*/ 38 h 64"/>
                  <a:gd name="T26" fmla="*/ 201 w 323"/>
                  <a:gd name="T27" fmla="*/ 44 h 64"/>
                  <a:gd name="T28" fmla="*/ 212 w 323"/>
                  <a:gd name="T29" fmla="*/ 57 h 64"/>
                  <a:gd name="T30" fmla="*/ 188 w 323"/>
                  <a:gd name="T31" fmla="*/ 63 h 64"/>
                  <a:gd name="T32" fmla="*/ 169 w 323"/>
                  <a:gd name="T33" fmla="*/ 61 h 64"/>
                  <a:gd name="T34" fmla="*/ 177 w 323"/>
                  <a:gd name="T35" fmla="*/ 57 h 64"/>
                  <a:gd name="T36" fmla="*/ 171 w 323"/>
                  <a:gd name="T37" fmla="*/ 40 h 64"/>
                  <a:gd name="T38" fmla="*/ 169 w 323"/>
                  <a:gd name="T39" fmla="*/ 31 h 64"/>
                  <a:gd name="T40" fmla="*/ 158 w 323"/>
                  <a:gd name="T41" fmla="*/ 23 h 64"/>
                  <a:gd name="T42" fmla="*/ 142 w 323"/>
                  <a:gd name="T43" fmla="*/ 27 h 64"/>
                  <a:gd name="T44" fmla="*/ 134 w 323"/>
                  <a:gd name="T45" fmla="*/ 27 h 64"/>
                  <a:gd name="T46" fmla="*/ 123 w 323"/>
                  <a:gd name="T47" fmla="*/ 25 h 64"/>
                  <a:gd name="T48" fmla="*/ 83 w 323"/>
                  <a:gd name="T49" fmla="*/ 2 h 64"/>
                  <a:gd name="T50" fmla="*/ 59 w 323"/>
                  <a:gd name="T51" fmla="*/ 14 h 64"/>
                  <a:gd name="T52" fmla="*/ 1 w 323"/>
                  <a:gd name="T53" fmla="*/ 0 h 64"/>
                  <a:gd name="T54" fmla="*/ 220 w 323"/>
                  <a:gd name="T55" fmla="*/ 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23" h="64">
                    <a:moveTo>
                      <a:pt x="220" y="1"/>
                    </a:moveTo>
                    <a:cubicBezTo>
                      <a:pt x="215" y="12"/>
                      <a:pt x="225" y="17"/>
                      <a:pt x="231" y="8"/>
                    </a:cubicBezTo>
                    <a:cubicBezTo>
                      <a:pt x="235" y="0"/>
                      <a:pt x="229" y="7"/>
                      <a:pt x="235" y="0"/>
                    </a:cubicBezTo>
                    <a:lnTo>
                      <a:pt x="265" y="0"/>
                    </a:lnTo>
                    <a:cubicBezTo>
                      <a:pt x="277" y="6"/>
                      <a:pt x="276" y="11"/>
                      <a:pt x="287" y="17"/>
                    </a:cubicBezTo>
                    <a:cubicBezTo>
                      <a:pt x="308" y="11"/>
                      <a:pt x="293" y="7"/>
                      <a:pt x="319" y="10"/>
                    </a:cubicBezTo>
                    <a:cubicBezTo>
                      <a:pt x="323" y="19"/>
                      <a:pt x="321" y="22"/>
                      <a:pt x="314" y="29"/>
                    </a:cubicBezTo>
                    <a:cubicBezTo>
                      <a:pt x="312" y="39"/>
                      <a:pt x="313" y="50"/>
                      <a:pt x="298" y="46"/>
                    </a:cubicBezTo>
                    <a:cubicBezTo>
                      <a:pt x="297" y="40"/>
                      <a:pt x="298" y="34"/>
                      <a:pt x="295" y="29"/>
                    </a:cubicBezTo>
                    <a:cubicBezTo>
                      <a:pt x="294" y="27"/>
                      <a:pt x="290" y="31"/>
                      <a:pt x="287" y="31"/>
                    </a:cubicBezTo>
                    <a:cubicBezTo>
                      <a:pt x="284" y="31"/>
                      <a:pt x="282" y="30"/>
                      <a:pt x="279" y="29"/>
                    </a:cubicBezTo>
                    <a:cubicBezTo>
                      <a:pt x="274" y="27"/>
                      <a:pt x="263" y="21"/>
                      <a:pt x="263" y="21"/>
                    </a:cubicBezTo>
                    <a:cubicBezTo>
                      <a:pt x="249" y="23"/>
                      <a:pt x="241" y="31"/>
                      <a:pt x="228" y="38"/>
                    </a:cubicBezTo>
                    <a:cubicBezTo>
                      <a:pt x="220" y="41"/>
                      <a:pt x="209" y="42"/>
                      <a:pt x="201" y="44"/>
                    </a:cubicBezTo>
                    <a:cubicBezTo>
                      <a:pt x="193" y="54"/>
                      <a:pt x="200" y="53"/>
                      <a:pt x="212" y="57"/>
                    </a:cubicBezTo>
                    <a:cubicBezTo>
                      <a:pt x="200" y="62"/>
                      <a:pt x="199" y="57"/>
                      <a:pt x="188" y="63"/>
                    </a:cubicBezTo>
                    <a:cubicBezTo>
                      <a:pt x="181" y="62"/>
                      <a:pt x="174" y="64"/>
                      <a:pt x="169" y="61"/>
                    </a:cubicBezTo>
                    <a:cubicBezTo>
                      <a:pt x="166" y="59"/>
                      <a:pt x="175" y="59"/>
                      <a:pt x="177" y="57"/>
                    </a:cubicBezTo>
                    <a:cubicBezTo>
                      <a:pt x="181" y="48"/>
                      <a:pt x="149" y="28"/>
                      <a:pt x="171" y="40"/>
                    </a:cubicBezTo>
                    <a:cubicBezTo>
                      <a:pt x="184" y="55"/>
                      <a:pt x="184" y="36"/>
                      <a:pt x="169" y="31"/>
                    </a:cubicBezTo>
                    <a:cubicBezTo>
                      <a:pt x="167" y="27"/>
                      <a:pt x="167" y="22"/>
                      <a:pt x="158" y="23"/>
                    </a:cubicBezTo>
                    <a:cubicBezTo>
                      <a:pt x="153" y="23"/>
                      <a:pt x="142" y="27"/>
                      <a:pt x="142" y="27"/>
                    </a:cubicBezTo>
                    <a:cubicBezTo>
                      <a:pt x="136" y="39"/>
                      <a:pt x="143" y="31"/>
                      <a:pt x="134" y="27"/>
                    </a:cubicBezTo>
                    <a:cubicBezTo>
                      <a:pt x="130" y="25"/>
                      <a:pt x="126" y="25"/>
                      <a:pt x="123" y="25"/>
                    </a:cubicBezTo>
                    <a:cubicBezTo>
                      <a:pt x="117" y="11"/>
                      <a:pt x="100" y="6"/>
                      <a:pt x="83" y="2"/>
                    </a:cubicBezTo>
                    <a:cubicBezTo>
                      <a:pt x="70" y="4"/>
                      <a:pt x="69" y="9"/>
                      <a:pt x="59" y="14"/>
                    </a:cubicBezTo>
                    <a:cubicBezTo>
                      <a:pt x="45" y="14"/>
                      <a:pt x="0" y="12"/>
                      <a:pt x="1" y="0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7" name="Freeform 209"/>
              <p:cNvSpPr>
                <a:spLocks/>
              </p:cNvSpPr>
              <p:nvPr userDrawn="1"/>
            </p:nvSpPr>
            <p:spPr bwMode="ltGray">
              <a:xfrm>
                <a:off x="3835" y="3"/>
                <a:ext cx="446" cy="49"/>
              </a:xfrm>
              <a:custGeom>
                <a:avLst/>
                <a:gdLst>
                  <a:gd name="T0" fmla="*/ 105 w 300"/>
                  <a:gd name="T1" fmla="*/ 31 h 31"/>
                  <a:gd name="T2" fmla="*/ 30 w 300"/>
                  <a:gd name="T3" fmla="*/ 1 h 31"/>
                  <a:gd name="T4" fmla="*/ 285 w 300"/>
                  <a:gd name="T5" fmla="*/ 0 h 31"/>
                  <a:gd name="T6" fmla="*/ 296 w 300"/>
                  <a:gd name="T7" fmla="*/ 14 h 31"/>
                  <a:gd name="T8" fmla="*/ 264 w 300"/>
                  <a:gd name="T9" fmla="*/ 16 h 31"/>
                  <a:gd name="T10" fmla="*/ 105 w 300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0" h="31">
                    <a:moveTo>
                      <a:pt x="105" y="31"/>
                    </a:moveTo>
                    <a:cubicBezTo>
                      <a:pt x="83" y="19"/>
                      <a:pt x="0" y="6"/>
                      <a:pt x="30" y="1"/>
                    </a:cubicBezTo>
                    <a:lnTo>
                      <a:pt x="285" y="0"/>
                    </a:lnTo>
                    <a:cubicBezTo>
                      <a:pt x="296" y="4"/>
                      <a:pt x="300" y="5"/>
                      <a:pt x="296" y="14"/>
                    </a:cubicBezTo>
                    <a:cubicBezTo>
                      <a:pt x="285" y="11"/>
                      <a:pt x="276" y="16"/>
                      <a:pt x="264" y="16"/>
                    </a:cubicBezTo>
                    <a:lnTo>
                      <a:pt x="105" y="3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8" name="Freeform 210"/>
              <p:cNvSpPr>
                <a:spLocks/>
              </p:cNvSpPr>
              <p:nvPr userDrawn="1"/>
            </p:nvSpPr>
            <p:spPr bwMode="ltGray">
              <a:xfrm>
                <a:off x="2853" y="74"/>
                <a:ext cx="42" cy="25"/>
              </a:xfrm>
              <a:custGeom>
                <a:avLst/>
                <a:gdLst>
                  <a:gd name="T0" fmla="*/ 0 w 41"/>
                  <a:gd name="T1" fmla="*/ 25 h 29"/>
                  <a:gd name="T2" fmla="*/ 12 w 41"/>
                  <a:gd name="T3" fmla="*/ 29 h 29"/>
                  <a:gd name="T4" fmla="*/ 0 w 41"/>
                  <a:gd name="T5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9">
                    <a:moveTo>
                      <a:pt x="0" y="25"/>
                    </a:moveTo>
                    <a:cubicBezTo>
                      <a:pt x="10" y="11"/>
                      <a:pt x="41" y="0"/>
                      <a:pt x="12" y="29"/>
                    </a:cubicBezTo>
                    <a:cubicBezTo>
                      <a:pt x="8" y="28"/>
                      <a:pt x="0" y="25"/>
                      <a:pt x="0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9" name="Freeform 211"/>
              <p:cNvSpPr>
                <a:spLocks/>
              </p:cNvSpPr>
              <p:nvPr userDrawn="1"/>
            </p:nvSpPr>
            <p:spPr bwMode="ltGray">
              <a:xfrm>
                <a:off x="1704" y="3"/>
                <a:ext cx="1022" cy="372"/>
              </a:xfrm>
              <a:custGeom>
                <a:avLst/>
                <a:gdLst>
                  <a:gd name="T0" fmla="*/ 73 w 436"/>
                  <a:gd name="T1" fmla="*/ 1 h 152"/>
                  <a:gd name="T2" fmla="*/ 436 w 436"/>
                  <a:gd name="T3" fmla="*/ 0 h 152"/>
                  <a:gd name="T4" fmla="*/ 416 w 436"/>
                  <a:gd name="T5" fmla="*/ 54 h 152"/>
                  <a:gd name="T6" fmla="*/ 397 w 436"/>
                  <a:gd name="T7" fmla="*/ 68 h 152"/>
                  <a:gd name="T8" fmla="*/ 392 w 436"/>
                  <a:gd name="T9" fmla="*/ 70 h 152"/>
                  <a:gd name="T10" fmla="*/ 375 w 436"/>
                  <a:gd name="T11" fmla="*/ 73 h 152"/>
                  <a:gd name="T12" fmla="*/ 361 w 436"/>
                  <a:gd name="T13" fmla="*/ 88 h 152"/>
                  <a:gd name="T14" fmla="*/ 362 w 436"/>
                  <a:gd name="T15" fmla="*/ 99 h 152"/>
                  <a:gd name="T16" fmla="*/ 364 w 436"/>
                  <a:gd name="T17" fmla="*/ 107 h 152"/>
                  <a:gd name="T18" fmla="*/ 366 w 436"/>
                  <a:gd name="T19" fmla="*/ 113 h 152"/>
                  <a:gd name="T20" fmla="*/ 362 w 436"/>
                  <a:gd name="T21" fmla="*/ 122 h 152"/>
                  <a:gd name="T22" fmla="*/ 351 w 436"/>
                  <a:gd name="T23" fmla="*/ 120 h 152"/>
                  <a:gd name="T24" fmla="*/ 342 w 436"/>
                  <a:gd name="T25" fmla="*/ 129 h 152"/>
                  <a:gd name="T26" fmla="*/ 347 w 436"/>
                  <a:gd name="T27" fmla="*/ 105 h 152"/>
                  <a:gd name="T28" fmla="*/ 338 w 436"/>
                  <a:gd name="T29" fmla="*/ 100 h 152"/>
                  <a:gd name="T30" fmla="*/ 344 w 436"/>
                  <a:gd name="T31" fmla="*/ 93 h 152"/>
                  <a:gd name="T32" fmla="*/ 342 w 436"/>
                  <a:gd name="T33" fmla="*/ 89 h 152"/>
                  <a:gd name="T34" fmla="*/ 320 w 436"/>
                  <a:gd name="T35" fmla="*/ 94 h 152"/>
                  <a:gd name="T36" fmla="*/ 317 w 436"/>
                  <a:gd name="T37" fmla="*/ 85 h 152"/>
                  <a:gd name="T38" fmla="*/ 297 w 436"/>
                  <a:gd name="T39" fmla="*/ 94 h 152"/>
                  <a:gd name="T40" fmla="*/ 320 w 436"/>
                  <a:gd name="T41" fmla="*/ 103 h 152"/>
                  <a:gd name="T42" fmla="*/ 305 w 436"/>
                  <a:gd name="T43" fmla="*/ 117 h 152"/>
                  <a:gd name="T44" fmla="*/ 311 w 436"/>
                  <a:gd name="T45" fmla="*/ 126 h 152"/>
                  <a:gd name="T46" fmla="*/ 315 w 436"/>
                  <a:gd name="T47" fmla="*/ 138 h 152"/>
                  <a:gd name="T48" fmla="*/ 309 w 436"/>
                  <a:gd name="T49" fmla="*/ 139 h 152"/>
                  <a:gd name="T50" fmla="*/ 314 w 436"/>
                  <a:gd name="T51" fmla="*/ 144 h 152"/>
                  <a:gd name="T52" fmla="*/ 307 w 436"/>
                  <a:gd name="T53" fmla="*/ 152 h 152"/>
                  <a:gd name="T54" fmla="*/ 0 w 436"/>
                  <a:gd name="T55" fmla="*/ 149 h 152"/>
                  <a:gd name="T56" fmla="*/ 73 w 436"/>
                  <a:gd name="T57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6" h="152">
                    <a:moveTo>
                      <a:pt x="73" y="1"/>
                    </a:moveTo>
                    <a:lnTo>
                      <a:pt x="436" y="0"/>
                    </a:lnTo>
                    <a:cubicBezTo>
                      <a:pt x="430" y="15"/>
                      <a:pt x="429" y="42"/>
                      <a:pt x="416" y="54"/>
                    </a:cubicBezTo>
                    <a:cubicBezTo>
                      <a:pt x="410" y="60"/>
                      <a:pt x="405" y="63"/>
                      <a:pt x="397" y="68"/>
                    </a:cubicBezTo>
                    <a:cubicBezTo>
                      <a:pt x="396" y="69"/>
                      <a:pt x="392" y="70"/>
                      <a:pt x="392" y="70"/>
                    </a:cubicBezTo>
                    <a:cubicBezTo>
                      <a:pt x="377" y="63"/>
                      <a:pt x="385" y="68"/>
                      <a:pt x="375" y="73"/>
                    </a:cubicBezTo>
                    <a:cubicBezTo>
                      <a:pt x="371" y="82"/>
                      <a:pt x="371" y="83"/>
                      <a:pt x="361" y="88"/>
                    </a:cubicBezTo>
                    <a:cubicBezTo>
                      <a:pt x="359" y="92"/>
                      <a:pt x="364" y="93"/>
                      <a:pt x="362" y="99"/>
                    </a:cubicBezTo>
                    <a:cubicBezTo>
                      <a:pt x="363" y="102"/>
                      <a:pt x="364" y="105"/>
                      <a:pt x="364" y="107"/>
                    </a:cubicBezTo>
                    <a:cubicBezTo>
                      <a:pt x="365" y="109"/>
                      <a:pt x="366" y="111"/>
                      <a:pt x="366" y="113"/>
                    </a:cubicBezTo>
                    <a:cubicBezTo>
                      <a:pt x="365" y="115"/>
                      <a:pt x="364" y="120"/>
                      <a:pt x="362" y="122"/>
                    </a:cubicBezTo>
                    <a:cubicBezTo>
                      <a:pt x="359" y="123"/>
                      <a:pt x="354" y="119"/>
                      <a:pt x="351" y="120"/>
                    </a:cubicBezTo>
                    <a:cubicBezTo>
                      <a:pt x="347" y="129"/>
                      <a:pt x="352" y="127"/>
                      <a:pt x="342" y="129"/>
                    </a:cubicBezTo>
                    <a:cubicBezTo>
                      <a:pt x="340" y="123"/>
                      <a:pt x="345" y="111"/>
                      <a:pt x="347" y="105"/>
                    </a:cubicBezTo>
                    <a:cubicBezTo>
                      <a:pt x="347" y="100"/>
                      <a:pt x="338" y="102"/>
                      <a:pt x="338" y="100"/>
                    </a:cubicBezTo>
                    <a:cubicBezTo>
                      <a:pt x="338" y="98"/>
                      <a:pt x="344" y="95"/>
                      <a:pt x="344" y="93"/>
                    </a:cubicBezTo>
                    <a:cubicBezTo>
                      <a:pt x="344" y="92"/>
                      <a:pt x="344" y="89"/>
                      <a:pt x="342" y="89"/>
                    </a:cubicBezTo>
                    <a:cubicBezTo>
                      <a:pt x="339" y="89"/>
                      <a:pt x="324" y="94"/>
                      <a:pt x="320" y="94"/>
                    </a:cubicBezTo>
                    <a:cubicBezTo>
                      <a:pt x="317" y="86"/>
                      <a:pt x="328" y="88"/>
                      <a:pt x="317" y="85"/>
                    </a:cubicBezTo>
                    <a:cubicBezTo>
                      <a:pt x="311" y="91"/>
                      <a:pt x="306" y="93"/>
                      <a:pt x="297" y="94"/>
                    </a:cubicBezTo>
                    <a:cubicBezTo>
                      <a:pt x="300" y="104"/>
                      <a:pt x="307" y="101"/>
                      <a:pt x="320" y="103"/>
                    </a:cubicBezTo>
                    <a:cubicBezTo>
                      <a:pt x="318" y="109"/>
                      <a:pt x="311" y="111"/>
                      <a:pt x="305" y="117"/>
                    </a:cubicBezTo>
                    <a:lnTo>
                      <a:pt x="311" y="126"/>
                    </a:lnTo>
                    <a:lnTo>
                      <a:pt x="315" y="138"/>
                    </a:lnTo>
                    <a:lnTo>
                      <a:pt x="309" y="139"/>
                    </a:lnTo>
                    <a:lnTo>
                      <a:pt x="314" y="144"/>
                    </a:lnTo>
                    <a:lnTo>
                      <a:pt x="307" y="152"/>
                    </a:lnTo>
                    <a:lnTo>
                      <a:pt x="0" y="149"/>
                    </a:ln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0" name="Freeform 212"/>
              <p:cNvSpPr>
                <a:spLocks/>
              </p:cNvSpPr>
              <p:nvPr userDrawn="1"/>
            </p:nvSpPr>
            <p:spPr bwMode="ltGray">
              <a:xfrm>
                <a:off x="2729" y="-9"/>
                <a:ext cx="47" cy="134"/>
              </a:xfrm>
              <a:custGeom>
                <a:avLst/>
                <a:gdLst>
                  <a:gd name="T0" fmla="*/ 5 w 47"/>
                  <a:gd name="T1" fmla="*/ 156 h 165"/>
                  <a:gd name="T2" fmla="*/ 15 w 47"/>
                  <a:gd name="T3" fmla="*/ 108 h 165"/>
                  <a:gd name="T4" fmla="*/ 17 w 47"/>
                  <a:gd name="T5" fmla="*/ 68 h 165"/>
                  <a:gd name="T6" fmla="*/ 11 w 47"/>
                  <a:gd name="T7" fmla="*/ 40 h 165"/>
                  <a:gd name="T8" fmla="*/ 17 w 47"/>
                  <a:gd name="T9" fmla="*/ 12 h 165"/>
                  <a:gd name="T10" fmla="*/ 21 w 47"/>
                  <a:gd name="T11" fmla="*/ 0 h 165"/>
                  <a:gd name="T12" fmla="*/ 31 w 47"/>
                  <a:gd name="T13" fmla="*/ 30 h 165"/>
                  <a:gd name="T14" fmla="*/ 47 w 47"/>
                  <a:gd name="T15" fmla="*/ 98 h 165"/>
                  <a:gd name="T16" fmla="*/ 31 w 47"/>
                  <a:gd name="T17" fmla="*/ 108 h 165"/>
                  <a:gd name="T18" fmla="*/ 23 w 47"/>
                  <a:gd name="T19" fmla="*/ 126 h 165"/>
                  <a:gd name="T20" fmla="*/ 21 w 47"/>
                  <a:gd name="T21" fmla="*/ 132 h 165"/>
                  <a:gd name="T22" fmla="*/ 27 w 47"/>
                  <a:gd name="T23" fmla="*/ 134 h 165"/>
                  <a:gd name="T24" fmla="*/ 31 w 47"/>
                  <a:gd name="T25" fmla="*/ 146 h 165"/>
                  <a:gd name="T26" fmla="*/ 13 w 47"/>
                  <a:gd name="T27" fmla="*/ 148 h 165"/>
                  <a:gd name="T28" fmla="*/ 7 w 47"/>
                  <a:gd name="T29" fmla="*/ 160 h 165"/>
                  <a:gd name="T30" fmla="*/ 3 w 47"/>
                  <a:gd name="T31" fmla="*/ 154 h 165"/>
                  <a:gd name="T32" fmla="*/ 5 w 47"/>
                  <a:gd name="T33" fmla="*/ 156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165">
                    <a:moveTo>
                      <a:pt x="5" y="156"/>
                    </a:moveTo>
                    <a:cubicBezTo>
                      <a:pt x="0" y="141"/>
                      <a:pt x="1" y="118"/>
                      <a:pt x="15" y="108"/>
                    </a:cubicBezTo>
                    <a:cubicBezTo>
                      <a:pt x="16" y="95"/>
                      <a:pt x="17" y="81"/>
                      <a:pt x="17" y="68"/>
                    </a:cubicBezTo>
                    <a:cubicBezTo>
                      <a:pt x="17" y="58"/>
                      <a:pt x="11" y="40"/>
                      <a:pt x="11" y="40"/>
                    </a:cubicBezTo>
                    <a:cubicBezTo>
                      <a:pt x="14" y="20"/>
                      <a:pt x="11" y="29"/>
                      <a:pt x="17" y="12"/>
                    </a:cubicBezTo>
                    <a:cubicBezTo>
                      <a:pt x="18" y="8"/>
                      <a:pt x="21" y="0"/>
                      <a:pt x="21" y="0"/>
                    </a:cubicBezTo>
                    <a:cubicBezTo>
                      <a:pt x="38" y="6"/>
                      <a:pt x="33" y="7"/>
                      <a:pt x="31" y="30"/>
                    </a:cubicBezTo>
                    <a:cubicBezTo>
                      <a:pt x="38" y="52"/>
                      <a:pt x="40" y="76"/>
                      <a:pt x="47" y="98"/>
                    </a:cubicBezTo>
                    <a:cubicBezTo>
                      <a:pt x="44" y="116"/>
                      <a:pt x="45" y="113"/>
                      <a:pt x="31" y="108"/>
                    </a:cubicBezTo>
                    <a:cubicBezTo>
                      <a:pt x="25" y="118"/>
                      <a:pt x="28" y="112"/>
                      <a:pt x="23" y="126"/>
                    </a:cubicBezTo>
                    <a:cubicBezTo>
                      <a:pt x="22" y="128"/>
                      <a:pt x="21" y="132"/>
                      <a:pt x="21" y="132"/>
                    </a:cubicBezTo>
                    <a:cubicBezTo>
                      <a:pt x="23" y="133"/>
                      <a:pt x="26" y="132"/>
                      <a:pt x="27" y="134"/>
                    </a:cubicBezTo>
                    <a:cubicBezTo>
                      <a:pt x="29" y="137"/>
                      <a:pt x="31" y="146"/>
                      <a:pt x="31" y="146"/>
                    </a:cubicBezTo>
                    <a:cubicBezTo>
                      <a:pt x="27" y="165"/>
                      <a:pt x="23" y="155"/>
                      <a:pt x="13" y="148"/>
                    </a:cubicBezTo>
                    <a:cubicBezTo>
                      <a:pt x="11" y="152"/>
                      <a:pt x="11" y="160"/>
                      <a:pt x="7" y="160"/>
                    </a:cubicBezTo>
                    <a:cubicBezTo>
                      <a:pt x="5" y="160"/>
                      <a:pt x="4" y="156"/>
                      <a:pt x="3" y="154"/>
                    </a:cubicBezTo>
                    <a:cubicBezTo>
                      <a:pt x="3" y="153"/>
                      <a:pt x="4" y="155"/>
                      <a:pt x="5" y="15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1" name="Freeform 213"/>
              <p:cNvSpPr>
                <a:spLocks/>
              </p:cNvSpPr>
              <p:nvPr userDrawn="1"/>
            </p:nvSpPr>
            <p:spPr bwMode="ltGray">
              <a:xfrm>
                <a:off x="2701" y="103"/>
                <a:ext cx="138" cy="84"/>
              </a:xfrm>
              <a:custGeom>
                <a:avLst/>
                <a:gdLst>
                  <a:gd name="T0" fmla="*/ 26 w 138"/>
                  <a:gd name="T1" fmla="*/ 61 h 103"/>
                  <a:gd name="T2" fmla="*/ 30 w 138"/>
                  <a:gd name="T3" fmla="*/ 43 h 103"/>
                  <a:gd name="T4" fmla="*/ 50 w 138"/>
                  <a:gd name="T5" fmla="*/ 33 h 103"/>
                  <a:gd name="T6" fmla="*/ 54 w 138"/>
                  <a:gd name="T7" fmla="*/ 45 h 103"/>
                  <a:gd name="T8" fmla="*/ 66 w 138"/>
                  <a:gd name="T9" fmla="*/ 49 h 103"/>
                  <a:gd name="T10" fmla="*/ 80 w 138"/>
                  <a:gd name="T11" fmla="*/ 55 h 103"/>
                  <a:gd name="T12" fmla="*/ 116 w 138"/>
                  <a:gd name="T13" fmla="*/ 33 h 103"/>
                  <a:gd name="T14" fmla="*/ 130 w 138"/>
                  <a:gd name="T15" fmla="*/ 17 h 103"/>
                  <a:gd name="T16" fmla="*/ 138 w 138"/>
                  <a:gd name="T17" fmla="*/ 11 h 103"/>
                  <a:gd name="T18" fmla="*/ 106 w 138"/>
                  <a:gd name="T19" fmla="*/ 49 h 103"/>
                  <a:gd name="T20" fmla="*/ 84 w 138"/>
                  <a:gd name="T21" fmla="*/ 67 h 103"/>
                  <a:gd name="T22" fmla="*/ 66 w 138"/>
                  <a:gd name="T23" fmla="*/ 81 h 103"/>
                  <a:gd name="T24" fmla="*/ 48 w 138"/>
                  <a:gd name="T25" fmla="*/ 103 h 103"/>
                  <a:gd name="T26" fmla="*/ 26 w 138"/>
                  <a:gd name="T27" fmla="*/ 89 h 103"/>
                  <a:gd name="T28" fmla="*/ 20 w 138"/>
                  <a:gd name="T29" fmla="*/ 87 h 103"/>
                  <a:gd name="T30" fmla="*/ 22 w 138"/>
                  <a:gd name="T31" fmla="*/ 97 h 103"/>
                  <a:gd name="T32" fmla="*/ 0 w 138"/>
                  <a:gd name="T33" fmla="*/ 97 h 103"/>
                  <a:gd name="T34" fmla="*/ 10 w 138"/>
                  <a:gd name="T35" fmla="*/ 79 h 103"/>
                  <a:gd name="T36" fmla="*/ 26 w 138"/>
                  <a:gd name="T37" fmla="*/ 6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103">
                    <a:moveTo>
                      <a:pt x="26" y="61"/>
                    </a:moveTo>
                    <a:cubicBezTo>
                      <a:pt x="29" y="53"/>
                      <a:pt x="33" y="51"/>
                      <a:pt x="30" y="43"/>
                    </a:cubicBezTo>
                    <a:cubicBezTo>
                      <a:pt x="33" y="27"/>
                      <a:pt x="37" y="24"/>
                      <a:pt x="50" y="33"/>
                    </a:cubicBezTo>
                    <a:cubicBezTo>
                      <a:pt x="51" y="37"/>
                      <a:pt x="53" y="41"/>
                      <a:pt x="54" y="45"/>
                    </a:cubicBezTo>
                    <a:cubicBezTo>
                      <a:pt x="55" y="49"/>
                      <a:pt x="66" y="49"/>
                      <a:pt x="66" y="49"/>
                    </a:cubicBezTo>
                    <a:cubicBezTo>
                      <a:pt x="75" y="43"/>
                      <a:pt x="77" y="45"/>
                      <a:pt x="80" y="55"/>
                    </a:cubicBezTo>
                    <a:cubicBezTo>
                      <a:pt x="92" y="47"/>
                      <a:pt x="101" y="37"/>
                      <a:pt x="116" y="33"/>
                    </a:cubicBezTo>
                    <a:cubicBezTo>
                      <a:pt x="125" y="19"/>
                      <a:pt x="120" y="24"/>
                      <a:pt x="130" y="17"/>
                    </a:cubicBezTo>
                    <a:cubicBezTo>
                      <a:pt x="134" y="11"/>
                      <a:pt x="134" y="0"/>
                      <a:pt x="138" y="11"/>
                    </a:cubicBezTo>
                    <a:cubicBezTo>
                      <a:pt x="135" y="31"/>
                      <a:pt x="126" y="45"/>
                      <a:pt x="106" y="49"/>
                    </a:cubicBezTo>
                    <a:cubicBezTo>
                      <a:pt x="97" y="55"/>
                      <a:pt x="93" y="61"/>
                      <a:pt x="84" y="67"/>
                    </a:cubicBezTo>
                    <a:cubicBezTo>
                      <a:pt x="80" y="79"/>
                      <a:pt x="79" y="79"/>
                      <a:pt x="66" y="81"/>
                    </a:cubicBezTo>
                    <a:cubicBezTo>
                      <a:pt x="60" y="90"/>
                      <a:pt x="57" y="97"/>
                      <a:pt x="48" y="103"/>
                    </a:cubicBezTo>
                    <a:cubicBezTo>
                      <a:pt x="42" y="94"/>
                      <a:pt x="37" y="93"/>
                      <a:pt x="26" y="89"/>
                    </a:cubicBezTo>
                    <a:cubicBezTo>
                      <a:pt x="24" y="88"/>
                      <a:pt x="20" y="87"/>
                      <a:pt x="20" y="87"/>
                    </a:cubicBezTo>
                    <a:cubicBezTo>
                      <a:pt x="10" y="90"/>
                      <a:pt x="14" y="94"/>
                      <a:pt x="22" y="97"/>
                    </a:cubicBezTo>
                    <a:cubicBezTo>
                      <a:pt x="14" y="103"/>
                      <a:pt x="9" y="100"/>
                      <a:pt x="0" y="97"/>
                    </a:cubicBezTo>
                    <a:cubicBezTo>
                      <a:pt x="2" y="87"/>
                      <a:pt x="1" y="82"/>
                      <a:pt x="10" y="79"/>
                    </a:cubicBezTo>
                    <a:cubicBezTo>
                      <a:pt x="15" y="63"/>
                      <a:pt x="14" y="69"/>
                      <a:pt x="26" y="6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2" name="Freeform 214"/>
              <p:cNvSpPr>
                <a:spLocks/>
              </p:cNvSpPr>
              <p:nvPr userDrawn="1"/>
            </p:nvSpPr>
            <p:spPr bwMode="ltGray">
              <a:xfrm>
                <a:off x="2553" y="182"/>
                <a:ext cx="187" cy="176"/>
              </a:xfrm>
              <a:custGeom>
                <a:avLst/>
                <a:gdLst>
                  <a:gd name="T0" fmla="*/ 158 w 188"/>
                  <a:gd name="T1" fmla="*/ 24 h 214"/>
                  <a:gd name="T2" fmla="*/ 160 w 188"/>
                  <a:gd name="T3" fmla="*/ 6 h 214"/>
                  <a:gd name="T4" fmla="*/ 170 w 188"/>
                  <a:gd name="T5" fmla="*/ 0 h 214"/>
                  <a:gd name="T6" fmla="*/ 182 w 188"/>
                  <a:gd name="T7" fmla="*/ 24 h 214"/>
                  <a:gd name="T8" fmla="*/ 188 w 188"/>
                  <a:gd name="T9" fmla="*/ 42 h 214"/>
                  <a:gd name="T10" fmla="*/ 178 w 188"/>
                  <a:gd name="T11" fmla="*/ 58 h 214"/>
                  <a:gd name="T12" fmla="*/ 170 w 188"/>
                  <a:gd name="T13" fmla="*/ 76 h 214"/>
                  <a:gd name="T14" fmla="*/ 162 w 188"/>
                  <a:gd name="T15" fmla="*/ 126 h 214"/>
                  <a:gd name="T16" fmla="*/ 144 w 188"/>
                  <a:gd name="T17" fmla="*/ 136 h 214"/>
                  <a:gd name="T18" fmla="*/ 120 w 188"/>
                  <a:gd name="T19" fmla="*/ 138 h 214"/>
                  <a:gd name="T20" fmla="*/ 112 w 188"/>
                  <a:gd name="T21" fmla="*/ 124 h 214"/>
                  <a:gd name="T22" fmla="*/ 102 w 188"/>
                  <a:gd name="T23" fmla="*/ 146 h 214"/>
                  <a:gd name="T24" fmla="*/ 90 w 188"/>
                  <a:gd name="T25" fmla="*/ 150 h 214"/>
                  <a:gd name="T26" fmla="*/ 80 w 188"/>
                  <a:gd name="T27" fmla="*/ 132 h 214"/>
                  <a:gd name="T28" fmla="*/ 58 w 188"/>
                  <a:gd name="T29" fmla="*/ 144 h 214"/>
                  <a:gd name="T30" fmla="*/ 76 w 188"/>
                  <a:gd name="T31" fmla="*/ 142 h 214"/>
                  <a:gd name="T32" fmla="*/ 78 w 188"/>
                  <a:gd name="T33" fmla="*/ 160 h 214"/>
                  <a:gd name="T34" fmla="*/ 58 w 188"/>
                  <a:gd name="T35" fmla="*/ 166 h 214"/>
                  <a:gd name="T36" fmla="*/ 34 w 188"/>
                  <a:gd name="T37" fmla="*/ 166 h 214"/>
                  <a:gd name="T38" fmla="*/ 36 w 188"/>
                  <a:gd name="T39" fmla="*/ 154 h 214"/>
                  <a:gd name="T40" fmla="*/ 46 w 188"/>
                  <a:gd name="T41" fmla="*/ 144 h 214"/>
                  <a:gd name="T42" fmla="*/ 34 w 188"/>
                  <a:gd name="T43" fmla="*/ 148 h 214"/>
                  <a:gd name="T44" fmla="*/ 26 w 188"/>
                  <a:gd name="T45" fmla="*/ 166 h 214"/>
                  <a:gd name="T46" fmla="*/ 30 w 188"/>
                  <a:gd name="T47" fmla="*/ 190 h 214"/>
                  <a:gd name="T48" fmla="*/ 14 w 188"/>
                  <a:gd name="T49" fmla="*/ 200 h 214"/>
                  <a:gd name="T50" fmla="*/ 0 w 188"/>
                  <a:gd name="T51" fmla="*/ 214 h 214"/>
                  <a:gd name="T52" fmla="*/ 8 w 188"/>
                  <a:gd name="T53" fmla="*/ 188 h 214"/>
                  <a:gd name="T54" fmla="*/ 0 w 188"/>
                  <a:gd name="T55" fmla="*/ 164 h 214"/>
                  <a:gd name="T56" fmla="*/ 14 w 188"/>
                  <a:gd name="T57" fmla="*/ 152 h 214"/>
                  <a:gd name="T58" fmla="*/ 32 w 188"/>
                  <a:gd name="T59" fmla="*/ 134 h 214"/>
                  <a:gd name="T60" fmla="*/ 44 w 188"/>
                  <a:gd name="T61" fmla="*/ 118 h 214"/>
                  <a:gd name="T62" fmla="*/ 72 w 188"/>
                  <a:gd name="T63" fmla="*/ 116 h 214"/>
                  <a:gd name="T64" fmla="*/ 84 w 188"/>
                  <a:gd name="T65" fmla="*/ 112 h 214"/>
                  <a:gd name="T66" fmla="*/ 114 w 188"/>
                  <a:gd name="T67" fmla="*/ 78 h 214"/>
                  <a:gd name="T68" fmla="*/ 120 w 188"/>
                  <a:gd name="T69" fmla="*/ 92 h 214"/>
                  <a:gd name="T70" fmla="*/ 132 w 188"/>
                  <a:gd name="T71" fmla="*/ 76 h 214"/>
                  <a:gd name="T72" fmla="*/ 150 w 188"/>
                  <a:gd name="T73" fmla="*/ 54 h 214"/>
                  <a:gd name="T74" fmla="*/ 154 w 188"/>
                  <a:gd name="T75" fmla="*/ 42 h 214"/>
                  <a:gd name="T76" fmla="*/ 148 w 188"/>
                  <a:gd name="T77" fmla="*/ 38 h 214"/>
                  <a:gd name="T78" fmla="*/ 152 w 188"/>
                  <a:gd name="T79" fmla="*/ 32 h 214"/>
                  <a:gd name="T80" fmla="*/ 158 w 188"/>
                  <a:gd name="T81" fmla="*/ 2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8" h="214">
                    <a:moveTo>
                      <a:pt x="158" y="24"/>
                    </a:moveTo>
                    <a:cubicBezTo>
                      <a:pt x="156" y="18"/>
                      <a:pt x="160" y="6"/>
                      <a:pt x="160" y="6"/>
                    </a:cubicBezTo>
                    <a:cubicBezTo>
                      <a:pt x="167" y="16"/>
                      <a:pt x="167" y="8"/>
                      <a:pt x="170" y="0"/>
                    </a:cubicBezTo>
                    <a:cubicBezTo>
                      <a:pt x="181" y="4"/>
                      <a:pt x="179" y="14"/>
                      <a:pt x="182" y="24"/>
                    </a:cubicBezTo>
                    <a:cubicBezTo>
                      <a:pt x="184" y="30"/>
                      <a:pt x="188" y="42"/>
                      <a:pt x="188" y="42"/>
                    </a:cubicBezTo>
                    <a:cubicBezTo>
                      <a:pt x="183" y="56"/>
                      <a:pt x="188" y="52"/>
                      <a:pt x="178" y="58"/>
                    </a:cubicBezTo>
                    <a:cubicBezTo>
                      <a:pt x="174" y="63"/>
                      <a:pt x="170" y="76"/>
                      <a:pt x="170" y="76"/>
                    </a:cubicBezTo>
                    <a:cubicBezTo>
                      <a:pt x="169" y="100"/>
                      <a:pt x="173" y="110"/>
                      <a:pt x="162" y="126"/>
                    </a:cubicBezTo>
                    <a:cubicBezTo>
                      <a:pt x="150" y="118"/>
                      <a:pt x="155" y="132"/>
                      <a:pt x="144" y="136"/>
                    </a:cubicBezTo>
                    <a:cubicBezTo>
                      <a:pt x="135" y="134"/>
                      <a:pt x="129" y="135"/>
                      <a:pt x="120" y="138"/>
                    </a:cubicBezTo>
                    <a:cubicBezTo>
                      <a:pt x="114" y="129"/>
                      <a:pt x="122" y="127"/>
                      <a:pt x="112" y="124"/>
                    </a:cubicBezTo>
                    <a:cubicBezTo>
                      <a:pt x="108" y="130"/>
                      <a:pt x="108" y="142"/>
                      <a:pt x="102" y="146"/>
                    </a:cubicBezTo>
                    <a:cubicBezTo>
                      <a:pt x="98" y="148"/>
                      <a:pt x="90" y="150"/>
                      <a:pt x="90" y="150"/>
                    </a:cubicBezTo>
                    <a:cubicBezTo>
                      <a:pt x="87" y="141"/>
                      <a:pt x="89" y="135"/>
                      <a:pt x="80" y="132"/>
                    </a:cubicBezTo>
                    <a:cubicBezTo>
                      <a:pt x="68" y="134"/>
                      <a:pt x="65" y="134"/>
                      <a:pt x="58" y="144"/>
                    </a:cubicBezTo>
                    <a:cubicBezTo>
                      <a:pt x="66" y="150"/>
                      <a:pt x="68" y="147"/>
                      <a:pt x="76" y="142"/>
                    </a:cubicBezTo>
                    <a:cubicBezTo>
                      <a:pt x="81" y="146"/>
                      <a:pt x="85" y="155"/>
                      <a:pt x="78" y="160"/>
                    </a:cubicBezTo>
                    <a:cubicBezTo>
                      <a:pt x="75" y="162"/>
                      <a:pt x="62" y="165"/>
                      <a:pt x="58" y="166"/>
                    </a:cubicBezTo>
                    <a:cubicBezTo>
                      <a:pt x="48" y="173"/>
                      <a:pt x="44" y="173"/>
                      <a:pt x="34" y="166"/>
                    </a:cubicBezTo>
                    <a:cubicBezTo>
                      <a:pt x="35" y="162"/>
                      <a:pt x="34" y="158"/>
                      <a:pt x="36" y="154"/>
                    </a:cubicBezTo>
                    <a:cubicBezTo>
                      <a:pt x="38" y="150"/>
                      <a:pt x="55" y="146"/>
                      <a:pt x="46" y="144"/>
                    </a:cubicBezTo>
                    <a:cubicBezTo>
                      <a:pt x="42" y="143"/>
                      <a:pt x="34" y="148"/>
                      <a:pt x="34" y="148"/>
                    </a:cubicBezTo>
                    <a:cubicBezTo>
                      <a:pt x="32" y="155"/>
                      <a:pt x="28" y="159"/>
                      <a:pt x="26" y="166"/>
                    </a:cubicBezTo>
                    <a:cubicBezTo>
                      <a:pt x="36" y="182"/>
                      <a:pt x="36" y="173"/>
                      <a:pt x="30" y="190"/>
                    </a:cubicBezTo>
                    <a:cubicBezTo>
                      <a:pt x="28" y="196"/>
                      <a:pt x="14" y="200"/>
                      <a:pt x="14" y="200"/>
                    </a:cubicBezTo>
                    <a:cubicBezTo>
                      <a:pt x="5" y="214"/>
                      <a:pt x="11" y="210"/>
                      <a:pt x="0" y="214"/>
                    </a:cubicBezTo>
                    <a:cubicBezTo>
                      <a:pt x="2" y="202"/>
                      <a:pt x="5" y="198"/>
                      <a:pt x="8" y="188"/>
                    </a:cubicBezTo>
                    <a:cubicBezTo>
                      <a:pt x="6" y="178"/>
                      <a:pt x="3" y="173"/>
                      <a:pt x="0" y="164"/>
                    </a:cubicBezTo>
                    <a:cubicBezTo>
                      <a:pt x="3" y="156"/>
                      <a:pt x="7" y="157"/>
                      <a:pt x="14" y="152"/>
                    </a:cubicBezTo>
                    <a:cubicBezTo>
                      <a:pt x="18" y="141"/>
                      <a:pt x="23" y="140"/>
                      <a:pt x="32" y="134"/>
                    </a:cubicBezTo>
                    <a:cubicBezTo>
                      <a:pt x="37" y="127"/>
                      <a:pt x="37" y="123"/>
                      <a:pt x="44" y="118"/>
                    </a:cubicBezTo>
                    <a:cubicBezTo>
                      <a:pt x="64" y="121"/>
                      <a:pt x="55" y="122"/>
                      <a:pt x="72" y="116"/>
                    </a:cubicBezTo>
                    <a:cubicBezTo>
                      <a:pt x="76" y="115"/>
                      <a:pt x="84" y="112"/>
                      <a:pt x="84" y="112"/>
                    </a:cubicBezTo>
                    <a:cubicBezTo>
                      <a:pt x="105" y="119"/>
                      <a:pt x="97" y="84"/>
                      <a:pt x="114" y="78"/>
                    </a:cubicBezTo>
                    <a:cubicBezTo>
                      <a:pt x="117" y="87"/>
                      <a:pt x="110" y="89"/>
                      <a:pt x="120" y="92"/>
                    </a:cubicBezTo>
                    <a:cubicBezTo>
                      <a:pt x="125" y="85"/>
                      <a:pt x="125" y="81"/>
                      <a:pt x="132" y="76"/>
                    </a:cubicBezTo>
                    <a:cubicBezTo>
                      <a:pt x="138" y="68"/>
                      <a:pt x="146" y="65"/>
                      <a:pt x="150" y="54"/>
                    </a:cubicBezTo>
                    <a:cubicBezTo>
                      <a:pt x="151" y="50"/>
                      <a:pt x="154" y="42"/>
                      <a:pt x="154" y="42"/>
                    </a:cubicBezTo>
                    <a:cubicBezTo>
                      <a:pt x="152" y="41"/>
                      <a:pt x="148" y="40"/>
                      <a:pt x="148" y="38"/>
                    </a:cubicBezTo>
                    <a:cubicBezTo>
                      <a:pt x="148" y="36"/>
                      <a:pt x="161" y="33"/>
                      <a:pt x="152" y="32"/>
                    </a:cubicBezTo>
                    <a:lnTo>
                      <a:pt x="158" y="2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3" name="Freeform 215"/>
              <p:cNvSpPr>
                <a:spLocks/>
              </p:cNvSpPr>
              <p:nvPr userDrawn="1"/>
            </p:nvSpPr>
            <p:spPr bwMode="ltGray">
              <a:xfrm>
                <a:off x="2677" y="233"/>
                <a:ext cx="14" cy="10"/>
              </a:xfrm>
              <a:custGeom>
                <a:avLst/>
                <a:gdLst>
                  <a:gd name="T0" fmla="*/ 0 w 13"/>
                  <a:gd name="T1" fmla="*/ 9 h 13"/>
                  <a:gd name="T2" fmla="*/ 4 w 13"/>
                  <a:gd name="T3" fmla="*/ 13 h 13"/>
                  <a:gd name="T4" fmla="*/ 0 w 13"/>
                  <a:gd name="T5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3">
                    <a:moveTo>
                      <a:pt x="0" y="9"/>
                    </a:moveTo>
                    <a:cubicBezTo>
                      <a:pt x="6" y="0"/>
                      <a:pt x="13" y="7"/>
                      <a:pt x="4" y="13"/>
                    </a:cubicBezTo>
                    <a:cubicBezTo>
                      <a:pt x="0" y="6"/>
                      <a:pt x="0" y="5"/>
                      <a:pt x="0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4" name="Freeform 216"/>
              <p:cNvSpPr>
                <a:spLocks/>
              </p:cNvSpPr>
              <p:nvPr userDrawn="1"/>
            </p:nvSpPr>
            <p:spPr bwMode="ltGray">
              <a:xfrm>
                <a:off x="1627" y="353"/>
                <a:ext cx="813" cy="462"/>
              </a:xfrm>
              <a:custGeom>
                <a:avLst/>
                <a:gdLst>
                  <a:gd name="T0" fmla="*/ 812 w 812"/>
                  <a:gd name="T1" fmla="*/ 26 h 564"/>
                  <a:gd name="T2" fmla="*/ 778 w 812"/>
                  <a:gd name="T3" fmla="*/ 78 h 564"/>
                  <a:gd name="T4" fmla="*/ 748 w 812"/>
                  <a:gd name="T5" fmla="*/ 122 h 564"/>
                  <a:gd name="T6" fmla="*/ 722 w 812"/>
                  <a:gd name="T7" fmla="*/ 142 h 564"/>
                  <a:gd name="T8" fmla="*/ 634 w 812"/>
                  <a:gd name="T9" fmla="*/ 180 h 564"/>
                  <a:gd name="T10" fmla="*/ 632 w 812"/>
                  <a:gd name="T11" fmla="*/ 210 h 564"/>
                  <a:gd name="T12" fmla="*/ 604 w 812"/>
                  <a:gd name="T13" fmla="*/ 230 h 564"/>
                  <a:gd name="T14" fmla="*/ 620 w 812"/>
                  <a:gd name="T15" fmla="*/ 178 h 564"/>
                  <a:gd name="T16" fmla="*/ 576 w 812"/>
                  <a:gd name="T17" fmla="*/ 188 h 564"/>
                  <a:gd name="T18" fmla="*/ 556 w 812"/>
                  <a:gd name="T19" fmla="*/ 218 h 564"/>
                  <a:gd name="T20" fmla="*/ 596 w 812"/>
                  <a:gd name="T21" fmla="*/ 280 h 564"/>
                  <a:gd name="T22" fmla="*/ 594 w 812"/>
                  <a:gd name="T23" fmla="*/ 368 h 564"/>
                  <a:gd name="T24" fmla="*/ 542 w 812"/>
                  <a:gd name="T25" fmla="*/ 406 h 564"/>
                  <a:gd name="T26" fmla="*/ 522 w 812"/>
                  <a:gd name="T27" fmla="*/ 386 h 564"/>
                  <a:gd name="T28" fmla="*/ 482 w 812"/>
                  <a:gd name="T29" fmla="*/ 348 h 564"/>
                  <a:gd name="T30" fmla="*/ 462 w 812"/>
                  <a:gd name="T31" fmla="*/ 348 h 564"/>
                  <a:gd name="T32" fmla="*/ 450 w 812"/>
                  <a:gd name="T33" fmla="*/ 394 h 564"/>
                  <a:gd name="T34" fmla="*/ 500 w 812"/>
                  <a:gd name="T35" fmla="*/ 464 h 564"/>
                  <a:gd name="T36" fmla="*/ 510 w 812"/>
                  <a:gd name="T37" fmla="*/ 524 h 564"/>
                  <a:gd name="T38" fmla="*/ 526 w 812"/>
                  <a:gd name="T39" fmla="*/ 560 h 564"/>
                  <a:gd name="T40" fmla="*/ 492 w 812"/>
                  <a:gd name="T41" fmla="*/ 544 h 564"/>
                  <a:gd name="T42" fmla="*/ 470 w 812"/>
                  <a:gd name="T43" fmla="*/ 518 h 564"/>
                  <a:gd name="T44" fmla="*/ 422 w 812"/>
                  <a:gd name="T45" fmla="*/ 424 h 564"/>
                  <a:gd name="T46" fmla="*/ 426 w 812"/>
                  <a:gd name="T47" fmla="*/ 310 h 564"/>
                  <a:gd name="T48" fmla="*/ 422 w 812"/>
                  <a:gd name="T49" fmla="*/ 268 h 564"/>
                  <a:gd name="T50" fmla="*/ 412 w 812"/>
                  <a:gd name="T51" fmla="*/ 276 h 564"/>
                  <a:gd name="T52" fmla="*/ 386 w 812"/>
                  <a:gd name="T53" fmla="*/ 266 h 564"/>
                  <a:gd name="T54" fmla="*/ 360 w 812"/>
                  <a:gd name="T55" fmla="*/ 170 h 564"/>
                  <a:gd name="T56" fmla="*/ 330 w 812"/>
                  <a:gd name="T57" fmla="*/ 166 h 564"/>
                  <a:gd name="T58" fmla="*/ 288 w 812"/>
                  <a:gd name="T59" fmla="*/ 172 h 564"/>
                  <a:gd name="T60" fmla="*/ 242 w 812"/>
                  <a:gd name="T61" fmla="*/ 232 h 564"/>
                  <a:gd name="T62" fmla="*/ 196 w 812"/>
                  <a:gd name="T63" fmla="*/ 268 h 564"/>
                  <a:gd name="T64" fmla="*/ 184 w 812"/>
                  <a:gd name="T65" fmla="*/ 274 h 564"/>
                  <a:gd name="T66" fmla="*/ 160 w 812"/>
                  <a:gd name="T67" fmla="*/ 328 h 564"/>
                  <a:gd name="T68" fmla="*/ 152 w 812"/>
                  <a:gd name="T69" fmla="*/ 354 h 564"/>
                  <a:gd name="T70" fmla="*/ 128 w 812"/>
                  <a:gd name="T71" fmla="*/ 404 h 564"/>
                  <a:gd name="T72" fmla="*/ 94 w 812"/>
                  <a:gd name="T73" fmla="*/ 392 h 564"/>
                  <a:gd name="T74" fmla="*/ 66 w 812"/>
                  <a:gd name="T75" fmla="*/ 258 h 564"/>
                  <a:gd name="T76" fmla="*/ 72 w 812"/>
                  <a:gd name="T77" fmla="*/ 156 h 564"/>
                  <a:gd name="T78" fmla="*/ 44 w 812"/>
                  <a:gd name="T79" fmla="*/ 180 h 564"/>
                  <a:gd name="T80" fmla="*/ 20 w 812"/>
                  <a:gd name="T81" fmla="*/ 150 h 564"/>
                  <a:gd name="T82" fmla="*/ 24 w 812"/>
                  <a:gd name="T83" fmla="*/ 138 h 564"/>
                  <a:gd name="T84" fmla="*/ 0 w 812"/>
                  <a:gd name="T85" fmla="*/ 92 h 564"/>
                  <a:gd name="T86" fmla="*/ 798 w 812"/>
                  <a:gd name="T87" fmla="*/ 6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12" h="564">
                    <a:moveTo>
                      <a:pt x="798" y="6"/>
                    </a:moveTo>
                    <a:cubicBezTo>
                      <a:pt x="801" y="15"/>
                      <a:pt x="809" y="16"/>
                      <a:pt x="812" y="26"/>
                    </a:cubicBezTo>
                    <a:cubicBezTo>
                      <a:pt x="809" y="36"/>
                      <a:pt x="801" y="41"/>
                      <a:pt x="796" y="50"/>
                    </a:cubicBezTo>
                    <a:cubicBezTo>
                      <a:pt x="791" y="61"/>
                      <a:pt x="788" y="71"/>
                      <a:pt x="778" y="78"/>
                    </a:cubicBezTo>
                    <a:cubicBezTo>
                      <a:pt x="773" y="85"/>
                      <a:pt x="771" y="88"/>
                      <a:pt x="774" y="96"/>
                    </a:cubicBezTo>
                    <a:cubicBezTo>
                      <a:pt x="767" y="107"/>
                      <a:pt x="758" y="114"/>
                      <a:pt x="748" y="122"/>
                    </a:cubicBezTo>
                    <a:cubicBezTo>
                      <a:pt x="744" y="125"/>
                      <a:pt x="736" y="130"/>
                      <a:pt x="736" y="130"/>
                    </a:cubicBezTo>
                    <a:cubicBezTo>
                      <a:pt x="740" y="141"/>
                      <a:pt x="731" y="140"/>
                      <a:pt x="722" y="142"/>
                    </a:cubicBezTo>
                    <a:cubicBezTo>
                      <a:pt x="716" y="148"/>
                      <a:pt x="712" y="151"/>
                      <a:pt x="704" y="154"/>
                    </a:cubicBezTo>
                    <a:cubicBezTo>
                      <a:pt x="686" y="150"/>
                      <a:pt x="650" y="169"/>
                      <a:pt x="634" y="180"/>
                    </a:cubicBezTo>
                    <a:cubicBezTo>
                      <a:pt x="636" y="189"/>
                      <a:pt x="631" y="193"/>
                      <a:pt x="640" y="196"/>
                    </a:cubicBezTo>
                    <a:cubicBezTo>
                      <a:pt x="643" y="205"/>
                      <a:pt x="640" y="207"/>
                      <a:pt x="632" y="210"/>
                    </a:cubicBezTo>
                    <a:cubicBezTo>
                      <a:pt x="626" y="219"/>
                      <a:pt x="623" y="226"/>
                      <a:pt x="614" y="232"/>
                    </a:cubicBezTo>
                    <a:cubicBezTo>
                      <a:pt x="611" y="231"/>
                      <a:pt x="606" y="233"/>
                      <a:pt x="604" y="230"/>
                    </a:cubicBezTo>
                    <a:cubicBezTo>
                      <a:pt x="599" y="220"/>
                      <a:pt x="610" y="199"/>
                      <a:pt x="620" y="196"/>
                    </a:cubicBezTo>
                    <a:cubicBezTo>
                      <a:pt x="623" y="187"/>
                      <a:pt x="617" y="187"/>
                      <a:pt x="620" y="178"/>
                    </a:cubicBezTo>
                    <a:cubicBezTo>
                      <a:pt x="617" y="164"/>
                      <a:pt x="609" y="168"/>
                      <a:pt x="598" y="172"/>
                    </a:cubicBezTo>
                    <a:cubicBezTo>
                      <a:pt x="592" y="180"/>
                      <a:pt x="585" y="185"/>
                      <a:pt x="576" y="188"/>
                    </a:cubicBezTo>
                    <a:cubicBezTo>
                      <a:pt x="572" y="194"/>
                      <a:pt x="568" y="200"/>
                      <a:pt x="564" y="206"/>
                    </a:cubicBezTo>
                    <a:cubicBezTo>
                      <a:pt x="561" y="210"/>
                      <a:pt x="556" y="218"/>
                      <a:pt x="556" y="218"/>
                    </a:cubicBezTo>
                    <a:cubicBezTo>
                      <a:pt x="558" y="234"/>
                      <a:pt x="559" y="243"/>
                      <a:pt x="572" y="252"/>
                    </a:cubicBezTo>
                    <a:cubicBezTo>
                      <a:pt x="579" y="262"/>
                      <a:pt x="586" y="273"/>
                      <a:pt x="596" y="280"/>
                    </a:cubicBezTo>
                    <a:cubicBezTo>
                      <a:pt x="598" y="286"/>
                      <a:pt x="602" y="298"/>
                      <a:pt x="602" y="298"/>
                    </a:cubicBezTo>
                    <a:cubicBezTo>
                      <a:pt x="601" y="308"/>
                      <a:pt x="599" y="361"/>
                      <a:pt x="594" y="368"/>
                    </a:cubicBezTo>
                    <a:cubicBezTo>
                      <a:pt x="590" y="374"/>
                      <a:pt x="576" y="378"/>
                      <a:pt x="570" y="382"/>
                    </a:cubicBezTo>
                    <a:cubicBezTo>
                      <a:pt x="563" y="393"/>
                      <a:pt x="550" y="396"/>
                      <a:pt x="542" y="406"/>
                    </a:cubicBezTo>
                    <a:cubicBezTo>
                      <a:pt x="536" y="413"/>
                      <a:pt x="539" y="417"/>
                      <a:pt x="530" y="420"/>
                    </a:cubicBezTo>
                    <a:cubicBezTo>
                      <a:pt x="526" y="408"/>
                      <a:pt x="538" y="391"/>
                      <a:pt x="522" y="386"/>
                    </a:cubicBezTo>
                    <a:cubicBezTo>
                      <a:pt x="516" y="377"/>
                      <a:pt x="510" y="364"/>
                      <a:pt x="502" y="356"/>
                    </a:cubicBezTo>
                    <a:cubicBezTo>
                      <a:pt x="497" y="341"/>
                      <a:pt x="505" y="360"/>
                      <a:pt x="482" y="348"/>
                    </a:cubicBezTo>
                    <a:cubicBezTo>
                      <a:pt x="478" y="346"/>
                      <a:pt x="478" y="339"/>
                      <a:pt x="474" y="336"/>
                    </a:cubicBezTo>
                    <a:cubicBezTo>
                      <a:pt x="470" y="323"/>
                      <a:pt x="466" y="342"/>
                      <a:pt x="462" y="348"/>
                    </a:cubicBezTo>
                    <a:cubicBezTo>
                      <a:pt x="460" y="358"/>
                      <a:pt x="456" y="363"/>
                      <a:pt x="454" y="374"/>
                    </a:cubicBezTo>
                    <a:cubicBezTo>
                      <a:pt x="457" y="383"/>
                      <a:pt x="455" y="387"/>
                      <a:pt x="450" y="394"/>
                    </a:cubicBezTo>
                    <a:cubicBezTo>
                      <a:pt x="454" y="399"/>
                      <a:pt x="464" y="411"/>
                      <a:pt x="466" y="418"/>
                    </a:cubicBezTo>
                    <a:cubicBezTo>
                      <a:pt x="474" y="443"/>
                      <a:pt x="472" y="458"/>
                      <a:pt x="500" y="464"/>
                    </a:cubicBezTo>
                    <a:cubicBezTo>
                      <a:pt x="507" y="469"/>
                      <a:pt x="510" y="474"/>
                      <a:pt x="516" y="480"/>
                    </a:cubicBezTo>
                    <a:cubicBezTo>
                      <a:pt x="511" y="494"/>
                      <a:pt x="513" y="509"/>
                      <a:pt x="510" y="524"/>
                    </a:cubicBezTo>
                    <a:cubicBezTo>
                      <a:pt x="512" y="537"/>
                      <a:pt x="511" y="541"/>
                      <a:pt x="522" y="548"/>
                    </a:cubicBezTo>
                    <a:cubicBezTo>
                      <a:pt x="523" y="552"/>
                      <a:pt x="525" y="556"/>
                      <a:pt x="526" y="560"/>
                    </a:cubicBezTo>
                    <a:cubicBezTo>
                      <a:pt x="527" y="564"/>
                      <a:pt x="514" y="556"/>
                      <a:pt x="514" y="556"/>
                    </a:cubicBezTo>
                    <a:cubicBezTo>
                      <a:pt x="502" y="564"/>
                      <a:pt x="501" y="551"/>
                      <a:pt x="492" y="544"/>
                    </a:cubicBezTo>
                    <a:cubicBezTo>
                      <a:pt x="488" y="541"/>
                      <a:pt x="480" y="536"/>
                      <a:pt x="480" y="536"/>
                    </a:cubicBezTo>
                    <a:cubicBezTo>
                      <a:pt x="471" y="522"/>
                      <a:pt x="474" y="529"/>
                      <a:pt x="470" y="518"/>
                    </a:cubicBezTo>
                    <a:cubicBezTo>
                      <a:pt x="467" y="491"/>
                      <a:pt x="461" y="446"/>
                      <a:pt x="436" y="430"/>
                    </a:cubicBezTo>
                    <a:cubicBezTo>
                      <a:pt x="428" y="433"/>
                      <a:pt x="425" y="433"/>
                      <a:pt x="422" y="424"/>
                    </a:cubicBezTo>
                    <a:cubicBezTo>
                      <a:pt x="427" y="404"/>
                      <a:pt x="432" y="383"/>
                      <a:pt x="438" y="364"/>
                    </a:cubicBezTo>
                    <a:cubicBezTo>
                      <a:pt x="436" y="343"/>
                      <a:pt x="431" y="330"/>
                      <a:pt x="426" y="310"/>
                    </a:cubicBezTo>
                    <a:cubicBezTo>
                      <a:pt x="429" y="302"/>
                      <a:pt x="425" y="300"/>
                      <a:pt x="422" y="292"/>
                    </a:cubicBezTo>
                    <a:cubicBezTo>
                      <a:pt x="424" y="282"/>
                      <a:pt x="428" y="277"/>
                      <a:pt x="422" y="268"/>
                    </a:cubicBezTo>
                    <a:cubicBezTo>
                      <a:pt x="420" y="269"/>
                      <a:pt x="418" y="269"/>
                      <a:pt x="416" y="270"/>
                    </a:cubicBezTo>
                    <a:cubicBezTo>
                      <a:pt x="414" y="272"/>
                      <a:pt x="414" y="275"/>
                      <a:pt x="412" y="276"/>
                    </a:cubicBezTo>
                    <a:cubicBezTo>
                      <a:pt x="408" y="278"/>
                      <a:pt x="400" y="280"/>
                      <a:pt x="400" y="280"/>
                    </a:cubicBezTo>
                    <a:cubicBezTo>
                      <a:pt x="394" y="274"/>
                      <a:pt x="389" y="274"/>
                      <a:pt x="386" y="266"/>
                    </a:cubicBezTo>
                    <a:cubicBezTo>
                      <a:pt x="391" y="251"/>
                      <a:pt x="379" y="206"/>
                      <a:pt x="364" y="196"/>
                    </a:cubicBezTo>
                    <a:cubicBezTo>
                      <a:pt x="357" y="186"/>
                      <a:pt x="358" y="182"/>
                      <a:pt x="360" y="170"/>
                    </a:cubicBezTo>
                    <a:cubicBezTo>
                      <a:pt x="358" y="160"/>
                      <a:pt x="356" y="147"/>
                      <a:pt x="346" y="144"/>
                    </a:cubicBezTo>
                    <a:cubicBezTo>
                      <a:pt x="343" y="154"/>
                      <a:pt x="338" y="160"/>
                      <a:pt x="330" y="166"/>
                    </a:cubicBezTo>
                    <a:cubicBezTo>
                      <a:pt x="323" y="164"/>
                      <a:pt x="308" y="160"/>
                      <a:pt x="308" y="160"/>
                    </a:cubicBezTo>
                    <a:cubicBezTo>
                      <a:pt x="296" y="162"/>
                      <a:pt x="297" y="166"/>
                      <a:pt x="288" y="172"/>
                    </a:cubicBezTo>
                    <a:cubicBezTo>
                      <a:pt x="284" y="185"/>
                      <a:pt x="282" y="191"/>
                      <a:pt x="268" y="196"/>
                    </a:cubicBezTo>
                    <a:cubicBezTo>
                      <a:pt x="264" y="200"/>
                      <a:pt x="243" y="231"/>
                      <a:pt x="242" y="232"/>
                    </a:cubicBezTo>
                    <a:cubicBezTo>
                      <a:pt x="231" y="239"/>
                      <a:pt x="215" y="247"/>
                      <a:pt x="206" y="256"/>
                    </a:cubicBezTo>
                    <a:cubicBezTo>
                      <a:pt x="202" y="260"/>
                      <a:pt x="200" y="265"/>
                      <a:pt x="196" y="268"/>
                    </a:cubicBezTo>
                    <a:cubicBezTo>
                      <a:pt x="194" y="269"/>
                      <a:pt x="192" y="269"/>
                      <a:pt x="190" y="270"/>
                    </a:cubicBezTo>
                    <a:cubicBezTo>
                      <a:pt x="188" y="271"/>
                      <a:pt x="186" y="272"/>
                      <a:pt x="184" y="274"/>
                    </a:cubicBezTo>
                    <a:cubicBezTo>
                      <a:pt x="180" y="278"/>
                      <a:pt x="172" y="286"/>
                      <a:pt x="172" y="286"/>
                    </a:cubicBezTo>
                    <a:cubicBezTo>
                      <a:pt x="167" y="300"/>
                      <a:pt x="165" y="314"/>
                      <a:pt x="160" y="328"/>
                    </a:cubicBezTo>
                    <a:cubicBezTo>
                      <a:pt x="158" y="335"/>
                      <a:pt x="156" y="341"/>
                      <a:pt x="154" y="348"/>
                    </a:cubicBezTo>
                    <a:cubicBezTo>
                      <a:pt x="153" y="350"/>
                      <a:pt x="152" y="354"/>
                      <a:pt x="152" y="354"/>
                    </a:cubicBezTo>
                    <a:cubicBezTo>
                      <a:pt x="152" y="359"/>
                      <a:pt x="156" y="384"/>
                      <a:pt x="146" y="392"/>
                    </a:cubicBezTo>
                    <a:cubicBezTo>
                      <a:pt x="141" y="397"/>
                      <a:pt x="128" y="404"/>
                      <a:pt x="128" y="404"/>
                    </a:cubicBezTo>
                    <a:cubicBezTo>
                      <a:pt x="125" y="412"/>
                      <a:pt x="122" y="421"/>
                      <a:pt x="114" y="424"/>
                    </a:cubicBezTo>
                    <a:cubicBezTo>
                      <a:pt x="100" y="419"/>
                      <a:pt x="97" y="405"/>
                      <a:pt x="94" y="392"/>
                    </a:cubicBezTo>
                    <a:cubicBezTo>
                      <a:pt x="86" y="362"/>
                      <a:pt x="82" y="332"/>
                      <a:pt x="72" y="302"/>
                    </a:cubicBezTo>
                    <a:cubicBezTo>
                      <a:pt x="71" y="281"/>
                      <a:pt x="70" y="275"/>
                      <a:pt x="66" y="258"/>
                    </a:cubicBezTo>
                    <a:cubicBezTo>
                      <a:pt x="66" y="251"/>
                      <a:pt x="68" y="219"/>
                      <a:pt x="64" y="208"/>
                    </a:cubicBezTo>
                    <a:cubicBezTo>
                      <a:pt x="70" y="191"/>
                      <a:pt x="66" y="173"/>
                      <a:pt x="72" y="156"/>
                    </a:cubicBezTo>
                    <a:cubicBezTo>
                      <a:pt x="66" y="139"/>
                      <a:pt x="60" y="168"/>
                      <a:pt x="56" y="172"/>
                    </a:cubicBezTo>
                    <a:cubicBezTo>
                      <a:pt x="53" y="175"/>
                      <a:pt x="44" y="180"/>
                      <a:pt x="44" y="180"/>
                    </a:cubicBezTo>
                    <a:cubicBezTo>
                      <a:pt x="35" y="177"/>
                      <a:pt x="28" y="173"/>
                      <a:pt x="24" y="162"/>
                    </a:cubicBezTo>
                    <a:cubicBezTo>
                      <a:pt x="23" y="158"/>
                      <a:pt x="20" y="150"/>
                      <a:pt x="20" y="150"/>
                    </a:cubicBezTo>
                    <a:cubicBezTo>
                      <a:pt x="30" y="148"/>
                      <a:pt x="30" y="143"/>
                      <a:pt x="38" y="138"/>
                    </a:cubicBezTo>
                    <a:cubicBezTo>
                      <a:pt x="35" y="128"/>
                      <a:pt x="31" y="133"/>
                      <a:pt x="24" y="138"/>
                    </a:cubicBezTo>
                    <a:cubicBezTo>
                      <a:pt x="15" y="135"/>
                      <a:pt x="15" y="132"/>
                      <a:pt x="18" y="124"/>
                    </a:cubicBezTo>
                    <a:cubicBezTo>
                      <a:pt x="11" y="114"/>
                      <a:pt x="9" y="101"/>
                      <a:pt x="0" y="92"/>
                    </a:cubicBezTo>
                    <a:lnTo>
                      <a:pt x="76" y="0"/>
                    </a:lnTo>
                    <a:lnTo>
                      <a:pt x="798" y="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5" name="Freeform 217"/>
              <p:cNvSpPr>
                <a:spLocks/>
              </p:cNvSpPr>
              <p:nvPr userDrawn="1"/>
            </p:nvSpPr>
            <p:spPr bwMode="ltGray">
              <a:xfrm>
                <a:off x="1770" y="671"/>
                <a:ext cx="45" cy="71"/>
              </a:xfrm>
              <a:custGeom>
                <a:avLst/>
                <a:gdLst>
                  <a:gd name="T0" fmla="*/ 7 w 43"/>
                  <a:gd name="T1" fmla="*/ 11 h 85"/>
                  <a:gd name="T2" fmla="*/ 17 w 43"/>
                  <a:gd name="T3" fmla="*/ 3 h 85"/>
                  <a:gd name="T4" fmla="*/ 37 w 43"/>
                  <a:gd name="T5" fmla="*/ 33 h 85"/>
                  <a:gd name="T6" fmla="*/ 19 w 43"/>
                  <a:gd name="T7" fmla="*/ 85 h 85"/>
                  <a:gd name="T8" fmla="*/ 1 w 43"/>
                  <a:gd name="T9" fmla="*/ 69 h 85"/>
                  <a:gd name="T10" fmla="*/ 7 w 43"/>
                  <a:gd name="T11" fmla="*/ 1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85">
                    <a:moveTo>
                      <a:pt x="7" y="11"/>
                    </a:moveTo>
                    <a:cubicBezTo>
                      <a:pt x="4" y="2"/>
                      <a:pt x="9" y="0"/>
                      <a:pt x="17" y="3"/>
                    </a:cubicBezTo>
                    <a:cubicBezTo>
                      <a:pt x="24" y="13"/>
                      <a:pt x="28" y="24"/>
                      <a:pt x="37" y="33"/>
                    </a:cubicBezTo>
                    <a:cubicBezTo>
                      <a:pt x="43" y="52"/>
                      <a:pt x="40" y="78"/>
                      <a:pt x="19" y="85"/>
                    </a:cubicBezTo>
                    <a:cubicBezTo>
                      <a:pt x="6" y="81"/>
                      <a:pt x="5" y="81"/>
                      <a:pt x="1" y="69"/>
                    </a:cubicBezTo>
                    <a:cubicBezTo>
                      <a:pt x="2" y="66"/>
                      <a:pt x="0" y="4"/>
                      <a:pt x="7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6" name="Freeform 218"/>
              <p:cNvSpPr>
                <a:spLocks/>
              </p:cNvSpPr>
              <p:nvPr userDrawn="1"/>
            </p:nvSpPr>
            <p:spPr bwMode="ltGray">
              <a:xfrm>
                <a:off x="2394" y="431"/>
                <a:ext cx="42" cy="59"/>
              </a:xfrm>
              <a:custGeom>
                <a:avLst/>
                <a:gdLst>
                  <a:gd name="T0" fmla="*/ 13 w 44"/>
                  <a:gd name="T1" fmla="*/ 28 h 74"/>
                  <a:gd name="T2" fmla="*/ 29 w 44"/>
                  <a:gd name="T3" fmla="*/ 2 h 74"/>
                  <a:gd name="T4" fmla="*/ 43 w 44"/>
                  <a:gd name="T5" fmla="*/ 4 h 74"/>
                  <a:gd name="T6" fmla="*/ 39 w 44"/>
                  <a:gd name="T7" fmla="*/ 26 h 74"/>
                  <a:gd name="T8" fmla="*/ 13 w 44"/>
                  <a:gd name="T9" fmla="*/ 74 h 74"/>
                  <a:gd name="T10" fmla="*/ 7 w 44"/>
                  <a:gd name="T11" fmla="*/ 60 h 74"/>
                  <a:gd name="T12" fmla="*/ 3 w 44"/>
                  <a:gd name="T13" fmla="*/ 36 h 74"/>
                  <a:gd name="T14" fmla="*/ 13 w 44"/>
                  <a:gd name="T15" fmla="*/ 2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74">
                    <a:moveTo>
                      <a:pt x="13" y="28"/>
                    </a:moveTo>
                    <a:cubicBezTo>
                      <a:pt x="15" y="13"/>
                      <a:pt x="14" y="7"/>
                      <a:pt x="29" y="2"/>
                    </a:cubicBezTo>
                    <a:cubicBezTo>
                      <a:pt x="34" y="3"/>
                      <a:pt x="40" y="0"/>
                      <a:pt x="43" y="4"/>
                    </a:cubicBezTo>
                    <a:cubicBezTo>
                      <a:pt x="44" y="6"/>
                      <a:pt x="41" y="21"/>
                      <a:pt x="39" y="26"/>
                    </a:cubicBezTo>
                    <a:cubicBezTo>
                      <a:pt x="31" y="43"/>
                      <a:pt x="30" y="63"/>
                      <a:pt x="13" y="74"/>
                    </a:cubicBezTo>
                    <a:cubicBezTo>
                      <a:pt x="4" y="71"/>
                      <a:pt x="4" y="68"/>
                      <a:pt x="7" y="60"/>
                    </a:cubicBezTo>
                    <a:cubicBezTo>
                      <a:pt x="5" y="50"/>
                      <a:pt x="0" y="46"/>
                      <a:pt x="3" y="36"/>
                    </a:cubicBezTo>
                    <a:cubicBezTo>
                      <a:pt x="4" y="32"/>
                      <a:pt x="8" y="23"/>
                      <a:pt x="1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7" name="Freeform 219"/>
              <p:cNvSpPr>
                <a:spLocks/>
              </p:cNvSpPr>
              <p:nvPr userDrawn="1"/>
            </p:nvSpPr>
            <p:spPr bwMode="ltGray">
              <a:xfrm>
                <a:off x="2513" y="402"/>
                <a:ext cx="21" cy="24"/>
              </a:xfrm>
              <a:custGeom>
                <a:avLst/>
                <a:gdLst>
                  <a:gd name="T0" fmla="*/ 7 w 20"/>
                  <a:gd name="T1" fmla="*/ 16 h 30"/>
                  <a:gd name="T2" fmla="*/ 5 w 20"/>
                  <a:gd name="T3" fmla="*/ 30 h 30"/>
                  <a:gd name="T4" fmla="*/ 7 w 20"/>
                  <a:gd name="T5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30">
                    <a:moveTo>
                      <a:pt x="7" y="16"/>
                    </a:moveTo>
                    <a:cubicBezTo>
                      <a:pt x="18" y="0"/>
                      <a:pt x="20" y="20"/>
                      <a:pt x="5" y="30"/>
                    </a:cubicBezTo>
                    <a:cubicBezTo>
                      <a:pt x="0" y="23"/>
                      <a:pt x="1" y="22"/>
                      <a:pt x="7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8" name="Freeform 220"/>
              <p:cNvSpPr>
                <a:spLocks/>
              </p:cNvSpPr>
              <p:nvPr userDrawn="1"/>
            </p:nvSpPr>
            <p:spPr bwMode="ltGray">
              <a:xfrm>
                <a:off x="333" y="169"/>
                <a:ext cx="1015" cy="866"/>
              </a:xfrm>
              <a:custGeom>
                <a:avLst/>
                <a:gdLst>
                  <a:gd name="T0" fmla="*/ 481 w 682"/>
                  <a:gd name="T1" fmla="*/ 464 h 557"/>
                  <a:gd name="T2" fmla="*/ 486 w 682"/>
                  <a:gd name="T3" fmla="*/ 451 h 557"/>
                  <a:gd name="T4" fmla="*/ 500 w 682"/>
                  <a:gd name="T5" fmla="*/ 413 h 557"/>
                  <a:gd name="T6" fmla="*/ 309 w 682"/>
                  <a:gd name="T7" fmla="*/ 287 h 557"/>
                  <a:gd name="T8" fmla="*/ 282 w 682"/>
                  <a:gd name="T9" fmla="*/ 346 h 557"/>
                  <a:gd name="T10" fmla="*/ 303 w 682"/>
                  <a:gd name="T11" fmla="*/ 556 h 557"/>
                  <a:gd name="T12" fmla="*/ 282 w 682"/>
                  <a:gd name="T13" fmla="*/ 494 h 557"/>
                  <a:gd name="T14" fmla="*/ 242 w 682"/>
                  <a:gd name="T15" fmla="*/ 439 h 557"/>
                  <a:gd name="T16" fmla="*/ 245 w 682"/>
                  <a:gd name="T17" fmla="*/ 413 h 557"/>
                  <a:gd name="T18" fmla="*/ 247 w 682"/>
                  <a:gd name="T19" fmla="*/ 394 h 557"/>
                  <a:gd name="T20" fmla="*/ 220 w 682"/>
                  <a:gd name="T21" fmla="*/ 375 h 557"/>
                  <a:gd name="T22" fmla="*/ 194 w 682"/>
                  <a:gd name="T23" fmla="*/ 346 h 557"/>
                  <a:gd name="T24" fmla="*/ 148 w 682"/>
                  <a:gd name="T25" fmla="*/ 354 h 557"/>
                  <a:gd name="T26" fmla="*/ 126 w 682"/>
                  <a:gd name="T27" fmla="*/ 365 h 557"/>
                  <a:gd name="T28" fmla="*/ 78 w 682"/>
                  <a:gd name="T29" fmla="*/ 365 h 557"/>
                  <a:gd name="T30" fmla="*/ 22 w 682"/>
                  <a:gd name="T31" fmla="*/ 312 h 557"/>
                  <a:gd name="T32" fmla="*/ 11 w 682"/>
                  <a:gd name="T33" fmla="*/ 295 h 557"/>
                  <a:gd name="T34" fmla="*/ 0 w 682"/>
                  <a:gd name="T35" fmla="*/ 264 h 557"/>
                  <a:gd name="T36" fmla="*/ 24 w 682"/>
                  <a:gd name="T37" fmla="*/ 213 h 557"/>
                  <a:gd name="T38" fmla="*/ 32 w 682"/>
                  <a:gd name="T39" fmla="*/ 181 h 557"/>
                  <a:gd name="T40" fmla="*/ 51 w 682"/>
                  <a:gd name="T41" fmla="*/ 143 h 557"/>
                  <a:gd name="T42" fmla="*/ 81 w 682"/>
                  <a:gd name="T43" fmla="*/ 116 h 557"/>
                  <a:gd name="T44" fmla="*/ 167 w 682"/>
                  <a:gd name="T45" fmla="*/ 67 h 557"/>
                  <a:gd name="T46" fmla="*/ 220 w 682"/>
                  <a:gd name="T47" fmla="*/ 30 h 557"/>
                  <a:gd name="T48" fmla="*/ 258 w 682"/>
                  <a:gd name="T49" fmla="*/ 6 h 557"/>
                  <a:gd name="T50" fmla="*/ 363 w 682"/>
                  <a:gd name="T51" fmla="*/ 2 h 557"/>
                  <a:gd name="T52" fmla="*/ 398 w 682"/>
                  <a:gd name="T53" fmla="*/ 0 h 557"/>
                  <a:gd name="T54" fmla="*/ 384 w 682"/>
                  <a:gd name="T55" fmla="*/ 34 h 557"/>
                  <a:gd name="T56" fmla="*/ 443 w 682"/>
                  <a:gd name="T57" fmla="*/ 84 h 557"/>
                  <a:gd name="T58" fmla="*/ 497 w 682"/>
                  <a:gd name="T59" fmla="*/ 74 h 557"/>
                  <a:gd name="T60" fmla="*/ 529 w 682"/>
                  <a:gd name="T61" fmla="*/ 82 h 557"/>
                  <a:gd name="T62" fmla="*/ 559 w 682"/>
                  <a:gd name="T63" fmla="*/ 97 h 557"/>
                  <a:gd name="T64" fmla="*/ 572 w 682"/>
                  <a:gd name="T65" fmla="*/ 188 h 557"/>
                  <a:gd name="T66" fmla="*/ 572 w 682"/>
                  <a:gd name="T67" fmla="*/ 240 h 557"/>
                  <a:gd name="T68" fmla="*/ 599 w 682"/>
                  <a:gd name="T69" fmla="*/ 283 h 557"/>
                  <a:gd name="T70" fmla="*/ 645 w 682"/>
                  <a:gd name="T71" fmla="*/ 300 h 557"/>
                  <a:gd name="T72" fmla="*/ 680 w 682"/>
                  <a:gd name="T73" fmla="*/ 295 h 557"/>
                  <a:gd name="T74" fmla="*/ 664 w 682"/>
                  <a:gd name="T75" fmla="*/ 340 h 557"/>
                  <a:gd name="T76" fmla="*/ 599 w 682"/>
                  <a:gd name="T77" fmla="*/ 407 h 557"/>
                  <a:gd name="T78" fmla="*/ 548 w 682"/>
                  <a:gd name="T79" fmla="*/ 485 h 557"/>
                  <a:gd name="T80" fmla="*/ 556 w 682"/>
                  <a:gd name="T81" fmla="*/ 508 h 557"/>
                  <a:gd name="T82" fmla="*/ 435 w 682"/>
                  <a:gd name="T83" fmla="*/ 556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82" h="557">
                    <a:moveTo>
                      <a:pt x="435" y="556"/>
                    </a:moveTo>
                    <a:lnTo>
                      <a:pt x="481" y="464"/>
                    </a:lnTo>
                    <a:lnTo>
                      <a:pt x="473" y="449"/>
                    </a:lnTo>
                    <a:lnTo>
                      <a:pt x="486" y="451"/>
                    </a:lnTo>
                    <a:lnTo>
                      <a:pt x="495" y="441"/>
                    </a:lnTo>
                    <a:lnTo>
                      <a:pt x="500" y="413"/>
                    </a:lnTo>
                    <a:lnTo>
                      <a:pt x="500" y="371"/>
                    </a:lnTo>
                    <a:lnTo>
                      <a:pt x="309" y="287"/>
                    </a:lnTo>
                    <a:lnTo>
                      <a:pt x="296" y="308"/>
                    </a:lnTo>
                    <a:lnTo>
                      <a:pt x="282" y="346"/>
                    </a:lnTo>
                    <a:lnTo>
                      <a:pt x="396" y="557"/>
                    </a:lnTo>
                    <a:lnTo>
                      <a:pt x="303" y="556"/>
                    </a:lnTo>
                    <a:lnTo>
                      <a:pt x="304" y="536"/>
                    </a:lnTo>
                    <a:cubicBezTo>
                      <a:pt x="284" y="520"/>
                      <a:pt x="296" y="510"/>
                      <a:pt x="282" y="494"/>
                    </a:cubicBezTo>
                    <a:cubicBezTo>
                      <a:pt x="276" y="475"/>
                      <a:pt x="267" y="468"/>
                      <a:pt x="253" y="451"/>
                    </a:cubicBezTo>
                    <a:cubicBezTo>
                      <a:pt x="249" y="447"/>
                      <a:pt x="245" y="443"/>
                      <a:pt x="242" y="439"/>
                    </a:cubicBezTo>
                    <a:lnTo>
                      <a:pt x="237" y="432"/>
                    </a:lnTo>
                    <a:cubicBezTo>
                      <a:pt x="237" y="432"/>
                      <a:pt x="245" y="413"/>
                      <a:pt x="245" y="413"/>
                    </a:cubicBezTo>
                    <a:cubicBezTo>
                      <a:pt x="247" y="409"/>
                      <a:pt x="250" y="401"/>
                      <a:pt x="250" y="401"/>
                    </a:cubicBezTo>
                    <a:cubicBezTo>
                      <a:pt x="249" y="399"/>
                      <a:pt x="247" y="397"/>
                      <a:pt x="247" y="394"/>
                    </a:cubicBezTo>
                    <a:cubicBezTo>
                      <a:pt x="248" y="390"/>
                      <a:pt x="253" y="382"/>
                      <a:pt x="253" y="382"/>
                    </a:cubicBezTo>
                    <a:cubicBezTo>
                      <a:pt x="243" y="370"/>
                      <a:pt x="237" y="371"/>
                      <a:pt x="220" y="375"/>
                    </a:cubicBezTo>
                    <a:cubicBezTo>
                      <a:pt x="217" y="371"/>
                      <a:pt x="210" y="369"/>
                      <a:pt x="207" y="365"/>
                    </a:cubicBezTo>
                    <a:cubicBezTo>
                      <a:pt x="185" y="337"/>
                      <a:pt x="216" y="363"/>
                      <a:pt x="194" y="346"/>
                    </a:cubicBezTo>
                    <a:cubicBezTo>
                      <a:pt x="167" y="349"/>
                      <a:pt x="179" y="346"/>
                      <a:pt x="156" y="352"/>
                    </a:cubicBezTo>
                    <a:cubicBezTo>
                      <a:pt x="153" y="353"/>
                      <a:pt x="148" y="354"/>
                      <a:pt x="148" y="354"/>
                    </a:cubicBezTo>
                    <a:cubicBezTo>
                      <a:pt x="146" y="356"/>
                      <a:pt x="145" y="359"/>
                      <a:pt x="142" y="361"/>
                    </a:cubicBezTo>
                    <a:cubicBezTo>
                      <a:pt x="138" y="363"/>
                      <a:pt x="126" y="365"/>
                      <a:pt x="126" y="365"/>
                    </a:cubicBezTo>
                    <a:cubicBezTo>
                      <a:pt x="105" y="354"/>
                      <a:pt x="116" y="355"/>
                      <a:pt x="94" y="361"/>
                    </a:cubicBezTo>
                    <a:cubicBezTo>
                      <a:pt x="89" y="362"/>
                      <a:pt x="78" y="365"/>
                      <a:pt x="78" y="365"/>
                    </a:cubicBezTo>
                    <a:cubicBezTo>
                      <a:pt x="62" y="383"/>
                      <a:pt x="46" y="346"/>
                      <a:pt x="35" y="337"/>
                    </a:cubicBezTo>
                    <a:cubicBezTo>
                      <a:pt x="32" y="330"/>
                      <a:pt x="24" y="320"/>
                      <a:pt x="22" y="312"/>
                    </a:cubicBezTo>
                    <a:cubicBezTo>
                      <a:pt x="20" y="308"/>
                      <a:pt x="22" y="303"/>
                      <a:pt x="19" y="300"/>
                    </a:cubicBezTo>
                    <a:cubicBezTo>
                      <a:pt x="17" y="297"/>
                      <a:pt x="13" y="297"/>
                      <a:pt x="11" y="295"/>
                    </a:cubicBezTo>
                    <a:cubicBezTo>
                      <a:pt x="3" y="277"/>
                      <a:pt x="15" y="306"/>
                      <a:pt x="5" y="276"/>
                    </a:cubicBezTo>
                    <a:cubicBezTo>
                      <a:pt x="4" y="272"/>
                      <a:pt x="0" y="264"/>
                      <a:pt x="0" y="264"/>
                    </a:cubicBezTo>
                    <a:cubicBezTo>
                      <a:pt x="3" y="253"/>
                      <a:pt x="2" y="248"/>
                      <a:pt x="13" y="243"/>
                    </a:cubicBezTo>
                    <a:cubicBezTo>
                      <a:pt x="20" y="221"/>
                      <a:pt x="17" y="231"/>
                      <a:pt x="24" y="213"/>
                    </a:cubicBezTo>
                    <a:cubicBezTo>
                      <a:pt x="26" y="209"/>
                      <a:pt x="30" y="200"/>
                      <a:pt x="30" y="200"/>
                    </a:cubicBezTo>
                    <a:cubicBezTo>
                      <a:pt x="26" y="192"/>
                      <a:pt x="24" y="191"/>
                      <a:pt x="32" y="181"/>
                    </a:cubicBezTo>
                    <a:cubicBezTo>
                      <a:pt x="36" y="177"/>
                      <a:pt x="43" y="169"/>
                      <a:pt x="43" y="169"/>
                    </a:cubicBezTo>
                    <a:cubicBezTo>
                      <a:pt x="37" y="155"/>
                      <a:pt x="36" y="153"/>
                      <a:pt x="51" y="143"/>
                    </a:cubicBezTo>
                    <a:cubicBezTo>
                      <a:pt x="56" y="140"/>
                      <a:pt x="67" y="135"/>
                      <a:pt x="67" y="135"/>
                    </a:cubicBezTo>
                    <a:cubicBezTo>
                      <a:pt x="73" y="129"/>
                      <a:pt x="75" y="122"/>
                      <a:pt x="81" y="116"/>
                    </a:cubicBezTo>
                    <a:cubicBezTo>
                      <a:pt x="89" y="107"/>
                      <a:pt x="102" y="105"/>
                      <a:pt x="113" y="99"/>
                    </a:cubicBezTo>
                    <a:cubicBezTo>
                      <a:pt x="125" y="85"/>
                      <a:pt x="149" y="76"/>
                      <a:pt x="167" y="67"/>
                    </a:cubicBezTo>
                    <a:cubicBezTo>
                      <a:pt x="174" y="59"/>
                      <a:pt x="175" y="50"/>
                      <a:pt x="188" y="46"/>
                    </a:cubicBezTo>
                    <a:cubicBezTo>
                      <a:pt x="198" y="39"/>
                      <a:pt x="208" y="36"/>
                      <a:pt x="220" y="30"/>
                    </a:cubicBezTo>
                    <a:cubicBezTo>
                      <a:pt x="223" y="28"/>
                      <a:pt x="228" y="25"/>
                      <a:pt x="228" y="25"/>
                    </a:cubicBezTo>
                    <a:cubicBezTo>
                      <a:pt x="237" y="16"/>
                      <a:pt x="245" y="10"/>
                      <a:pt x="258" y="6"/>
                    </a:cubicBezTo>
                    <a:cubicBezTo>
                      <a:pt x="269" y="31"/>
                      <a:pt x="301" y="6"/>
                      <a:pt x="320" y="4"/>
                    </a:cubicBezTo>
                    <a:cubicBezTo>
                      <a:pt x="334" y="3"/>
                      <a:pt x="349" y="3"/>
                      <a:pt x="363" y="2"/>
                    </a:cubicBezTo>
                    <a:cubicBezTo>
                      <a:pt x="369" y="3"/>
                      <a:pt x="376" y="5"/>
                      <a:pt x="382" y="4"/>
                    </a:cubicBezTo>
                    <a:cubicBezTo>
                      <a:pt x="387" y="4"/>
                      <a:pt x="398" y="0"/>
                      <a:pt x="398" y="0"/>
                    </a:cubicBezTo>
                    <a:cubicBezTo>
                      <a:pt x="415" y="8"/>
                      <a:pt x="406" y="16"/>
                      <a:pt x="400" y="30"/>
                    </a:cubicBezTo>
                    <a:cubicBezTo>
                      <a:pt x="398" y="34"/>
                      <a:pt x="384" y="34"/>
                      <a:pt x="384" y="34"/>
                    </a:cubicBezTo>
                    <a:cubicBezTo>
                      <a:pt x="379" y="47"/>
                      <a:pt x="398" y="51"/>
                      <a:pt x="411" y="55"/>
                    </a:cubicBezTo>
                    <a:cubicBezTo>
                      <a:pt x="419" y="72"/>
                      <a:pt x="421" y="79"/>
                      <a:pt x="443" y="84"/>
                    </a:cubicBezTo>
                    <a:cubicBezTo>
                      <a:pt x="461" y="71"/>
                      <a:pt x="435" y="65"/>
                      <a:pt x="468" y="57"/>
                    </a:cubicBezTo>
                    <a:cubicBezTo>
                      <a:pt x="482" y="61"/>
                      <a:pt x="485" y="70"/>
                      <a:pt x="497" y="74"/>
                    </a:cubicBezTo>
                    <a:cubicBezTo>
                      <a:pt x="505" y="76"/>
                      <a:pt x="513" y="78"/>
                      <a:pt x="521" y="80"/>
                    </a:cubicBezTo>
                    <a:cubicBezTo>
                      <a:pt x="524" y="81"/>
                      <a:pt x="529" y="82"/>
                      <a:pt x="529" y="82"/>
                    </a:cubicBezTo>
                    <a:cubicBezTo>
                      <a:pt x="547" y="78"/>
                      <a:pt x="547" y="76"/>
                      <a:pt x="562" y="84"/>
                    </a:cubicBezTo>
                    <a:cubicBezTo>
                      <a:pt x="566" y="95"/>
                      <a:pt x="565" y="86"/>
                      <a:pt x="559" y="97"/>
                    </a:cubicBezTo>
                    <a:cubicBezTo>
                      <a:pt x="557" y="101"/>
                      <a:pt x="554" y="110"/>
                      <a:pt x="554" y="110"/>
                    </a:cubicBezTo>
                    <a:cubicBezTo>
                      <a:pt x="556" y="132"/>
                      <a:pt x="556" y="168"/>
                      <a:pt x="572" y="188"/>
                    </a:cubicBezTo>
                    <a:cubicBezTo>
                      <a:pt x="568" y="198"/>
                      <a:pt x="564" y="208"/>
                      <a:pt x="562" y="219"/>
                    </a:cubicBezTo>
                    <a:cubicBezTo>
                      <a:pt x="564" y="227"/>
                      <a:pt x="569" y="233"/>
                      <a:pt x="572" y="240"/>
                    </a:cubicBezTo>
                    <a:cubicBezTo>
                      <a:pt x="573" y="247"/>
                      <a:pt x="572" y="254"/>
                      <a:pt x="575" y="259"/>
                    </a:cubicBezTo>
                    <a:cubicBezTo>
                      <a:pt x="577" y="263"/>
                      <a:pt x="595" y="272"/>
                      <a:pt x="599" y="283"/>
                    </a:cubicBezTo>
                    <a:cubicBezTo>
                      <a:pt x="594" y="295"/>
                      <a:pt x="603" y="306"/>
                      <a:pt x="618" y="310"/>
                    </a:cubicBezTo>
                    <a:cubicBezTo>
                      <a:pt x="630" y="307"/>
                      <a:pt x="638" y="308"/>
                      <a:pt x="645" y="300"/>
                    </a:cubicBezTo>
                    <a:cubicBezTo>
                      <a:pt x="660" y="302"/>
                      <a:pt x="663" y="303"/>
                      <a:pt x="672" y="293"/>
                    </a:cubicBezTo>
                    <a:cubicBezTo>
                      <a:pt x="675" y="294"/>
                      <a:pt x="679" y="293"/>
                      <a:pt x="680" y="295"/>
                    </a:cubicBezTo>
                    <a:cubicBezTo>
                      <a:pt x="682" y="301"/>
                      <a:pt x="674" y="321"/>
                      <a:pt x="672" y="327"/>
                    </a:cubicBezTo>
                    <a:cubicBezTo>
                      <a:pt x="668" y="340"/>
                      <a:pt x="671" y="326"/>
                      <a:pt x="664" y="340"/>
                    </a:cubicBezTo>
                    <a:cubicBezTo>
                      <a:pt x="652" y="360"/>
                      <a:pt x="646" y="381"/>
                      <a:pt x="621" y="394"/>
                    </a:cubicBezTo>
                    <a:cubicBezTo>
                      <a:pt x="614" y="402"/>
                      <a:pt x="609" y="402"/>
                      <a:pt x="599" y="407"/>
                    </a:cubicBezTo>
                    <a:cubicBezTo>
                      <a:pt x="590" y="418"/>
                      <a:pt x="579" y="429"/>
                      <a:pt x="567" y="439"/>
                    </a:cubicBezTo>
                    <a:cubicBezTo>
                      <a:pt x="560" y="454"/>
                      <a:pt x="555" y="470"/>
                      <a:pt x="548" y="485"/>
                    </a:cubicBezTo>
                    <a:cubicBezTo>
                      <a:pt x="549" y="489"/>
                      <a:pt x="550" y="492"/>
                      <a:pt x="551" y="496"/>
                    </a:cubicBezTo>
                    <a:cubicBezTo>
                      <a:pt x="552" y="500"/>
                      <a:pt x="556" y="508"/>
                      <a:pt x="556" y="508"/>
                    </a:cubicBezTo>
                    <a:cubicBezTo>
                      <a:pt x="559" y="524"/>
                      <a:pt x="562" y="546"/>
                      <a:pt x="576" y="557"/>
                    </a:cubicBezTo>
                    <a:lnTo>
                      <a:pt x="435" y="55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9" name="Freeform 221"/>
              <p:cNvSpPr>
                <a:spLocks/>
              </p:cNvSpPr>
              <p:nvPr userDrawn="1"/>
            </p:nvSpPr>
            <p:spPr bwMode="ltGray">
              <a:xfrm>
                <a:off x="727" y="495"/>
                <a:ext cx="382" cy="540"/>
              </a:xfrm>
              <a:custGeom>
                <a:avLst/>
                <a:gdLst>
                  <a:gd name="T0" fmla="*/ 243 w 257"/>
                  <a:gd name="T1" fmla="*/ 347 h 347"/>
                  <a:gd name="T2" fmla="*/ 233 w 257"/>
                  <a:gd name="T3" fmla="*/ 301 h 347"/>
                  <a:gd name="T4" fmla="*/ 217 w 257"/>
                  <a:gd name="T5" fmla="*/ 288 h 347"/>
                  <a:gd name="T6" fmla="*/ 215 w 257"/>
                  <a:gd name="T7" fmla="*/ 269 h 347"/>
                  <a:gd name="T8" fmla="*/ 209 w 257"/>
                  <a:gd name="T9" fmla="*/ 254 h 347"/>
                  <a:gd name="T10" fmla="*/ 209 w 257"/>
                  <a:gd name="T11" fmla="*/ 229 h 347"/>
                  <a:gd name="T12" fmla="*/ 207 w 257"/>
                  <a:gd name="T13" fmla="*/ 214 h 347"/>
                  <a:gd name="T14" fmla="*/ 228 w 257"/>
                  <a:gd name="T15" fmla="*/ 202 h 347"/>
                  <a:gd name="T16" fmla="*/ 257 w 257"/>
                  <a:gd name="T17" fmla="*/ 197 h 347"/>
                  <a:gd name="T18" fmla="*/ 257 w 257"/>
                  <a:gd name="T19" fmla="*/ 136 h 347"/>
                  <a:gd name="T20" fmla="*/ 54 w 257"/>
                  <a:gd name="T21" fmla="*/ 96 h 347"/>
                  <a:gd name="T22" fmla="*/ 32 w 257"/>
                  <a:gd name="T23" fmla="*/ 98 h 347"/>
                  <a:gd name="T24" fmla="*/ 16 w 257"/>
                  <a:gd name="T25" fmla="*/ 102 h 347"/>
                  <a:gd name="T26" fmla="*/ 0 w 257"/>
                  <a:gd name="T27" fmla="*/ 149 h 347"/>
                  <a:gd name="T28" fmla="*/ 93 w 257"/>
                  <a:gd name="T29" fmla="*/ 346 h 347"/>
                  <a:gd name="T30" fmla="*/ 243 w 257"/>
                  <a:gd name="T31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7" h="347">
                    <a:moveTo>
                      <a:pt x="243" y="347"/>
                    </a:moveTo>
                    <a:lnTo>
                      <a:pt x="233" y="301"/>
                    </a:lnTo>
                    <a:lnTo>
                      <a:pt x="217" y="288"/>
                    </a:lnTo>
                    <a:lnTo>
                      <a:pt x="215" y="269"/>
                    </a:lnTo>
                    <a:lnTo>
                      <a:pt x="209" y="254"/>
                    </a:lnTo>
                    <a:lnTo>
                      <a:pt x="209" y="229"/>
                    </a:lnTo>
                    <a:lnTo>
                      <a:pt x="207" y="214"/>
                    </a:lnTo>
                    <a:lnTo>
                      <a:pt x="228" y="202"/>
                    </a:lnTo>
                    <a:lnTo>
                      <a:pt x="257" y="197"/>
                    </a:lnTo>
                    <a:lnTo>
                      <a:pt x="257" y="136"/>
                    </a:lnTo>
                    <a:cubicBezTo>
                      <a:pt x="209" y="119"/>
                      <a:pt x="13" y="0"/>
                      <a:pt x="54" y="96"/>
                    </a:cubicBezTo>
                    <a:cubicBezTo>
                      <a:pt x="36" y="106"/>
                      <a:pt x="57" y="97"/>
                      <a:pt x="32" y="98"/>
                    </a:cubicBezTo>
                    <a:cubicBezTo>
                      <a:pt x="27" y="99"/>
                      <a:pt x="16" y="102"/>
                      <a:pt x="16" y="102"/>
                    </a:cubicBezTo>
                    <a:lnTo>
                      <a:pt x="0" y="149"/>
                    </a:lnTo>
                    <a:lnTo>
                      <a:pt x="93" y="346"/>
                    </a:lnTo>
                    <a:lnTo>
                      <a:pt x="243" y="347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0" name="Freeform 222"/>
              <p:cNvSpPr>
                <a:spLocks/>
              </p:cNvSpPr>
              <p:nvPr userDrawn="1"/>
            </p:nvSpPr>
            <p:spPr bwMode="ltGray">
              <a:xfrm>
                <a:off x="1400" y="896"/>
                <a:ext cx="16" cy="29"/>
              </a:xfrm>
              <a:custGeom>
                <a:avLst/>
                <a:gdLst>
                  <a:gd name="T0" fmla="*/ 7 w 19"/>
                  <a:gd name="T1" fmla="*/ 25 h 37"/>
                  <a:gd name="T2" fmla="*/ 19 w 19"/>
                  <a:gd name="T3" fmla="*/ 21 h 37"/>
                  <a:gd name="T4" fmla="*/ 7 w 19"/>
                  <a:gd name="T5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7">
                    <a:moveTo>
                      <a:pt x="7" y="25"/>
                    </a:moveTo>
                    <a:cubicBezTo>
                      <a:pt x="0" y="4"/>
                      <a:pt x="12" y="0"/>
                      <a:pt x="19" y="21"/>
                    </a:cubicBezTo>
                    <a:cubicBezTo>
                      <a:pt x="14" y="37"/>
                      <a:pt x="18" y="36"/>
                      <a:pt x="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1" name="Freeform 223"/>
              <p:cNvSpPr>
                <a:spLocks/>
              </p:cNvSpPr>
              <p:nvPr userDrawn="1"/>
            </p:nvSpPr>
            <p:spPr bwMode="ltGray">
              <a:xfrm>
                <a:off x="1379" y="617"/>
                <a:ext cx="21" cy="17"/>
              </a:xfrm>
              <a:custGeom>
                <a:avLst/>
                <a:gdLst>
                  <a:gd name="T0" fmla="*/ 12 w 22"/>
                  <a:gd name="T1" fmla="*/ 12 h 20"/>
                  <a:gd name="T2" fmla="*/ 16 w 22"/>
                  <a:gd name="T3" fmla="*/ 0 h 20"/>
                  <a:gd name="T4" fmla="*/ 20 w 22"/>
                  <a:gd name="T5" fmla="*/ 12 h 20"/>
                  <a:gd name="T6" fmla="*/ 8 w 22"/>
                  <a:gd name="T7" fmla="*/ 20 h 20"/>
                  <a:gd name="T8" fmla="*/ 12 w 22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12" y="12"/>
                    </a:moveTo>
                    <a:cubicBezTo>
                      <a:pt x="13" y="8"/>
                      <a:pt x="12" y="0"/>
                      <a:pt x="16" y="0"/>
                    </a:cubicBezTo>
                    <a:cubicBezTo>
                      <a:pt x="20" y="0"/>
                      <a:pt x="22" y="8"/>
                      <a:pt x="20" y="12"/>
                    </a:cubicBezTo>
                    <a:cubicBezTo>
                      <a:pt x="18" y="16"/>
                      <a:pt x="12" y="17"/>
                      <a:pt x="8" y="20"/>
                    </a:cubicBezTo>
                    <a:cubicBezTo>
                      <a:pt x="3" y="5"/>
                      <a:pt x="0" y="6"/>
                      <a:pt x="12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2" name="Freeform 224"/>
              <p:cNvSpPr>
                <a:spLocks/>
              </p:cNvSpPr>
              <p:nvPr userDrawn="1"/>
            </p:nvSpPr>
            <p:spPr bwMode="ltGray">
              <a:xfrm>
                <a:off x="453" y="275"/>
                <a:ext cx="58" cy="24"/>
              </a:xfrm>
              <a:custGeom>
                <a:avLst/>
                <a:gdLst>
                  <a:gd name="T0" fmla="*/ 24 w 57"/>
                  <a:gd name="T1" fmla="*/ 18 h 30"/>
                  <a:gd name="T2" fmla="*/ 32 w 57"/>
                  <a:gd name="T3" fmla="*/ 6 h 30"/>
                  <a:gd name="T4" fmla="*/ 36 w 57"/>
                  <a:gd name="T5" fmla="*/ 30 h 30"/>
                  <a:gd name="T6" fmla="*/ 24 w 57"/>
                  <a:gd name="T7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30">
                    <a:moveTo>
                      <a:pt x="24" y="18"/>
                    </a:moveTo>
                    <a:cubicBezTo>
                      <a:pt x="0" y="10"/>
                      <a:pt x="9" y="0"/>
                      <a:pt x="32" y="6"/>
                    </a:cubicBezTo>
                    <a:cubicBezTo>
                      <a:pt x="46" y="15"/>
                      <a:pt x="57" y="23"/>
                      <a:pt x="36" y="30"/>
                    </a:cubicBezTo>
                    <a:cubicBezTo>
                      <a:pt x="21" y="25"/>
                      <a:pt x="24" y="30"/>
                      <a:pt x="24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3" name="Freeform 225"/>
              <p:cNvSpPr>
                <a:spLocks/>
              </p:cNvSpPr>
              <p:nvPr userDrawn="1"/>
            </p:nvSpPr>
            <p:spPr bwMode="ltGray">
              <a:xfrm>
                <a:off x="1161" y="50"/>
                <a:ext cx="691" cy="569"/>
              </a:xfrm>
              <a:custGeom>
                <a:avLst/>
                <a:gdLst>
                  <a:gd name="T0" fmla="*/ 473 w 693"/>
                  <a:gd name="T1" fmla="*/ 464 h 696"/>
                  <a:gd name="T2" fmla="*/ 393 w 693"/>
                  <a:gd name="T3" fmla="*/ 452 h 696"/>
                  <a:gd name="T4" fmla="*/ 325 w 693"/>
                  <a:gd name="T5" fmla="*/ 412 h 696"/>
                  <a:gd name="T6" fmla="*/ 265 w 693"/>
                  <a:gd name="T7" fmla="*/ 400 h 696"/>
                  <a:gd name="T8" fmla="*/ 237 w 693"/>
                  <a:gd name="T9" fmla="*/ 416 h 696"/>
                  <a:gd name="T10" fmla="*/ 261 w 693"/>
                  <a:gd name="T11" fmla="*/ 428 h 696"/>
                  <a:gd name="T12" fmla="*/ 293 w 693"/>
                  <a:gd name="T13" fmla="*/ 468 h 696"/>
                  <a:gd name="T14" fmla="*/ 321 w 693"/>
                  <a:gd name="T15" fmla="*/ 476 h 696"/>
                  <a:gd name="T16" fmla="*/ 333 w 693"/>
                  <a:gd name="T17" fmla="*/ 536 h 696"/>
                  <a:gd name="T18" fmla="*/ 313 w 693"/>
                  <a:gd name="T19" fmla="*/ 552 h 696"/>
                  <a:gd name="T20" fmla="*/ 261 w 693"/>
                  <a:gd name="T21" fmla="*/ 616 h 696"/>
                  <a:gd name="T22" fmla="*/ 225 w 693"/>
                  <a:gd name="T23" fmla="*/ 628 h 696"/>
                  <a:gd name="T24" fmla="*/ 97 w 693"/>
                  <a:gd name="T25" fmla="*/ 696 h 696"/>
                  <a:gd name="T26" fmla="*/ 77 w 693"/>
                  <a:gd name="T27" fmla="*/ 616 h 696"/>
                  <a:gd name="T28" fmla="*/ 45 w 693"/>
                  <a:gd name="T29" fmla="*/ 524 h 696"/>
                  <a:gd name="T30" fmla="*/ 33 w 693"/>
                  <a:gd name="T31" fmla="*/ 448 h 696"/>
                  <a:gd name="T32" fmla="*/ 53 w 693"/>
                  <a:gd name="T33" fmla="*/ 344 h 696"/>
                  <a:gd name="T34" fmla="*/ 17 w 693"/>
                  <a:gd name="T35" fmla="*/ 392 h 696"/>
                  <a:gd name="T36" fmla="*/ 81 w 693"/>
                  <a:gd name="T37" fmla="*/ 280 h 696"/>
                  <a:gd name="T38" fmla="*/ 113 w 693"/>
                  <a:gd name="T39" fmla="*/ 204 h 696"/>
                  <a:gd name="T40" fmla="*/ 37 w 693"/>
                  <a:gd name="T41" fmla="*/ 204 h 696"/>
                  <a:gd name="T42" fmla="*/ 1 w 693"/>
                  <a:gd name="T43" fmla="*/ 196 h 696"/>
                  <a:gd name="T44" fmla="*/ 25 w 693"/>
                  <a:gd name="T45" fmla="*/ 140 h 696"/>
                  <a:gd name="T46" fmla="*/ 97 w 693"/>
                  <a:gd name="T47" fmla="*/ 112 h 696"/>
                  <a:gd name="T48" fmla="*/ 221 w 693"/>
                  <a:gd name="T49" fmla="*/ 124 h 696"/>
                  <a:gd name="T50" fmla="*/ 229 w 693"/>
                  <a:gd name="T51" fmla="*/ 64 h 696"/>
                  <a:gd name="T52" fmla="*/ 261 w 693"/>
                  <a:gd name="T53" fmla="*/ 0 h 696"/>
                  <a:gd name="T54" fmla="*/ 357 w 693"/>
                  <a:gd name="T55" fmla="*/ 44 h 696"/>
                  <a:gd name="T56" fmla="*/ 329 w 693"/>
                  <a:gd name="T57" fmla="*/ 88 h 696"/>
                  <a:gd name="T58" fmla="*/ 301 w 693"/>
                  <a:gd name="T59" fmla="*/ 176 h 696"/>
                  <a:gd name="T60" fmla="*/ 361 w 693"/>
                  <a:gd name="T61" fmla="*/ 192 h 696"/>
                  <a:gd name="T62" fmla="*/ 373 w 693"/>
                  <a:gd name="T63" fmla="*/ 136 h 696"/>
                  <a:gd name="T64" fmla="*/ 417 w 693"/>
                  <a:gd name="T65" fmla="*/ 92 h 696"/>
                  <a:gd name="T66" fmla="*/ 497 w 693"/>
                  <a:gd name="T67" fmla="*/ 88 h 696"/>
                  <a:gd name="T68" fmla="*/ 529 w 693"/>
                  <a:gd name="T69" fmla="*/ 52 h 696"/>
                  <a:gd name="T70" fmla="*/ 541 w 693"/>
                  <a:gd name="T71" fmla="*/ 460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93" h="696">
                    <a:moveTo>
                      <a:pt x="541" y="460"/>
                    </a:moveTo>
                    <a:lnTo>
                      <a:pt x="473" y="464"/>
                    </a:lnTo>
                    <a:lnTo>
                      <a:pt x="441" y="452"/>
                    </a:lnTo>
                    <a:lnTo>
                      <a:pt x="393" y="452"/>
                    </a:lnTo>
                    <a:cubicBezTo>
                      <a:pt x="365" y="448"/>
                      <a:pt x="360" y="444"/>
                      <a:pt x="337" y="436"/>
                    </a:cubicBezTo>
                    <a:cubicBezTo>
                      <a:pt x="336" y="432"/>
                      <a:pt x="330" y="413"/>
                      <a:pt x="325" y="412"/>
                    </a:cubicBezTo>
                    <a:cubicBezTo>
                      <a:pt x="317" y="411"/>
                      <a:pt x="301" y="420"/>
                      <a:pt x="301" y="420"/>
                    </a:cubicBezTo>
                    <a:cubicBezTo>
                      <a:pt x="289" y="412"/>
                      <a:pt x="277" y="408"/>
                      <a:pt x="265" y="400"/>
                    </a:cubicBezTo>
                    <a:cubicBezTo>
                      <a:pt x="252" y="380"/>
                      <a:pt x="256" y="356"/>
                      <a:pt x="233" y="348"/>
                    </a:cubicBezTo>
                    <a:cubicBezTo>
                      <a:pt x="217" y="372"/>
                      <a:pt x="221" y="392"/>
                      <a:pt x="237" y="416"/>
                    </a:cubicBezTo>
                    <a:cubicBezTo>
                      <a:pt x="234" y="428"/>
                      <a:pt x="228" y="445"/>
                      <a:pt x="237" y="444"/>
                    </a:cubicBezTo>
                    <a:cubicBezTo>
                      <a:pt x="247" y="443"/>
                      <a:pt x="261" y="428"/>
                      <a:pt x="261" y="428"/>
                    </a:cubicBezTo>
                    <a:cubicBezTo>
                      <a:pt x="258" y="450"/>
                      <a:pt x="243" y="475"/>
                      <a:pt x="269" y="484"/>
                    </a:cubicBezTo>
                    <a:cubicBezTo>
                      <a:pt x="277" y="479"/>
                      <a:pt x="288" y="476"/>
                      <a:pt x="293" y="468"/>
                    </a:cubicBezTo>
                    <a:cubicBezTo>
                      <a:pt x="302" y="454"/>
                      <a:pt x="303" y="446"/>
                      <a:pt x="317" y="436"/>
                    </a:cubicBezTo>
                    <a:cubicBezTo>
                      <a:pt x="315" y="448"/>
                      <a:pt x="306" y="467"/>
                      <a:pt x="321" y="476"/>
                    </a:cubicBezTo>
                    <a:cubicBezTo>
                      <a:pt x="328" y="480"/>
                      <a:pt x="345" y="484"/>
                      <a:pt x="345" y="484"/>
                    </a:cubicBezTo>
                    <a:cubicBezTo>
                      <a:pt x="382" y="472"/>
                      <a:pt x="347" y="527"/>
                      <a:pt x="333" y="536"/>
                    </a:cubicBezTo>
                    <a:cubicBezTo>
                      <a:pt x="330" y="540"/>
                      <a:pt x="329" y="545"/>
                      <a:pt x="325" y="548"/>
                    </a:cubicBezTo>
                    <a:cubicBezTo>
                      <a:pt x="322" y="551"/>
                      <a:pt x="316" y="549"/>
                      <a:pt x="313" y="552"/>
                    </a:cubicBezTo>
                    <a:cubicBezTo>
                      <a:pt x="300" y="565"/>
                      <a:pt x="320" y="575"/>
                      <a:pt x="293" y="584"/>
                    </a:cubicBezTo>
                    <a:cubicBezTo>
                      <a:pt x="286" y="595"/>
                      <a:pt x="272" y="610"/>
                      <a:pt x="261" y="616"/>
                    </a:cubicBezTo>
                    <a:cubicBezTo>
                      <a:pt x="254" y="620"/>
                      <a:pt x="245" y="621"/>
                      <a:pt x="237" y="624"/>
                    </a:cubicBezTo>
                    <a:cubicBezTo>
                      <a:pt x="233" y="625"/>
                      <a:pt x="225" y="628"/>
                      <a:pt x="225" y="628"/>
                    </a:cubicBezTo>
                    <a:cubicBezTo>
                      <a:pt x="215" y="659"/>
                      <a:pt x="212" y="652"/>
                      <a:pt x="173" y="656"/>
                    </a:cubicBezTo>
                    <a:cubicBezTo>
                      <a:pt x="140" y="667"/>
                      <a:pt x="132" y="687"/>
                      <a:pt x="97" y="696"/>
                    </a:cubicBezTo>
                    <a:cubicBezTo>
                      <a:pt x="77" y="691"/>
                      <a:pt x="75" y="687"/>
                      <a:pt x="81" y="668"/>
                    </a:cubicBezTo>
                    <a:cubicBezTo>
                      <a:pt x="77" y="646"/>
                      <a:pt x="72" y="639"/>
                      <a:pt x="77" y="616"/>
                    </a:cubicBezTo>
                    <a:cubicBezTo>
                      <a:pt x="73" y="598"/>
                      <a:pt x="71" y="587"/>
                      <a:pt x="61" y="572"/>
                    </a:cubicBezTo>
                    <a:cubicBezTo>
                      <a:pt x="58" y="551"/>
                      <a:pt x="51" y="543"/>
                      <a:pt x="45" y="524"/>
                    </a:cubicBezTo>
                    <a:cubicBezTo>
                      <a:pt x="52" y="502"/>
                      <a:pt x="58" y="496"/>
                      <a:pt x="49" y="472"/>
                    </a:cubicBezTo>
                    <a:cubicBezTo>
                      <a:pt x="46" y="463"/>
                      <a:pt x="33" y="448"/>
                      <a:pt x="33" y="448"/>
                    </a:cubicBezTo>
                    <a:cubicBezTo>
                      <a:pt x="42" y="422"/>
                      <a:pt x="42" y="408"/>
                      <a:pt x="33" y="380"/>
                    </a:cubicBezTo>
                    <a:cubicBezTo>
                      <a:pt x="49" y="369"/>
                      <a:pt x="48" y="362"/>
                      <a:pt x="53" y="344"/>
                    </a:cubicBezTo>
                    <a:cubicBezTo>
                      <a:pt x="47" y="327"/>
                      <a:pt x="49" y="308"/>
                      <a:pt x="33" y="332"/>
                    </a:cubicBezTo>
                    <a:cubicBezTo>
                      <a:pt x="40" y="353"/>
                      <a:pt x="29" y="374"/>
                      <a:pt x="17" y="392"/>
                    </a:cubicBezTo>
                    <a:cubicBezTo>
                      <a:pt x="6" y="360"/>
                      <a:pt x="10" y="340"/>
                      <a:pt x="13" y="304"/>
                    </a:cubicBezTo>
                    <a:cubicBezTo>
                      <a:pt x="44" y="314"/>
                      <a:pt x="54" y="289"/>
                      <a:pt x="81" y="280"/>
                    </a:cubicBezTo>
                    <a:cubicBezTo>
                      <a:pt x="94" y="261"/>
                      <a:pt x="85" y="242"/>
                      <a:pt x="105" y="228"/>
                    </a:cubicBezTo>
                    <a:cubicBezTo>
                      <a:pt x="108" y="220"/>
                      <a:pt x="110" y="212"/>
                      <a:pt x="113" y="204"/>
                    </a:cubicBezTo>
                    <a:cubicBezTo>
                      <a:pt x="116" y="196"/>
                      <a:pt x="89" y="196"/>
                      <a:pt x="89" y="196"/>
                    </a:cubicBezTo>
                    <a:cubicBezTo>
                      <a:pt x="81" y="221"/>
                      <a:pt x="58" y="211"/>
                      <a:pt x="37" y="204"/>
                    </a:cubicBezTo>
                    <a:cubicBezTo>
                      <a:pt x="33" y="207"/>
                      <a:pt x="30" y="213"/>
                      <a:pt x="25" y="212"/>
                    </a:cubicBezTo>
                    <a:cubicBezTo>
                      <a:pt x="16" y="210"/>
                      <a:pt x="1" y="196"/>
                      <a:pt x="1" y="196"/>
                    </a:cubicBezTo>
                    <a:cubicBezTo>
                      <a:pt x="4" y="186"/>
                      <a:pt x="4" y="174"/>
                      <a:pt x="9" y="164"/>
                    </a:cubicBezTo>
                    <a:cubicBezTo>
                      <a:pt x="13" y="155"/>
                      <a:pt x="25" y="140"/>
                      <a:pt x="25" y="140"/>
                    </a:cubicBezTo>
                    <a:cubicBezTo>
                      <a:pt x="0" y="132"/>
                      <a:pt x="25" y="128"/>
                      <a:pt x="37" y="124"/>
                    </a:cubicBezTo>
                    <a:cubicBezTo>
                      <a:pt x="58" y="131"/>
                      <a:pt x="75" y="116"/>
                      <a:pt x="97" y="112"/>
                    </a:cubicBezTo>
                    <a:cubicBezTo>
                      <a:pt x="135" y="87"/>
                      <a:pt x="159" y="122"/>
                      <a:pt x="197" y="132"/>
                    </a:cubicBezTo>
                    <a:cubicBezTo>
                      <a:pt x="205" y="129"/>
                      <a:pt x="213" y="127"/>
                      <a:pt x="221" y="124"/>
                    </a:cubicBezTo>
                    <a:cubicBezTo>
                      <a:pt x="225" y="123"/>
                      <a:pt x="226" y="147"/>
                      <a:pt x="233" y="120"/>
                    </a:cubicBezTo>
                    <a:lnTo>
                      <a:pt x="229" y="64"/>
                    </a:lnTo>
                    <a:lnTo>
                      <a:pt x="209" y="40"/>
                    </a:lnTo>
                    <a:cubicBezTo>
                      <a:pt x="243" y="21"/>
                      <a:pt x="240" y="21"/>
                      <a:pt x="261" y="0"/>
                    </a:cubicBezTo>
                    <a:cubicBezTo>
                      <a:pt x="297" y="16"/>
                      <a:pt x="333" y="32"/>
                      <a:pt x="369" y="48"/>
                    </a:cubicBezTo>
                    <a:cubicBezTo>
                      <a:pt x="373" y="50"/>
                      <a:pt x="361" y="44"/>
                      <a:pt x="357" y="44"/>
                    </a:cubicBezTo>
                    <a:cubicBezTo>
                      <a:pt x="349" y="45"/>
                      <a:pt x="333" y="52"/>
                      <a:pt x="333" y="52"/>
                    </a:cubicBezTo>
                    <a:cubicBezTo>
                      <a:pt x="322" y="68"/>
                      <a:pt x="318" y="71"/>
                      <a:pt x="329" y="88"/>
                    </a:cubicBezTo>
                    <a:cubicBezTo>
                      <a:pt x="308" y="119"/>
                      <a:pt x="323" y="118"/>
                      <a:pt x="333" y="148"/>
                    </a:cubicBezTo>
                    <a:cubicBezTo>
                      <a:pt x="320" y="157"/>
                      <a:pt x="314" y="167"/>
                      <a:pt x="301" y="176"/>
                    </a:cubicBezTo>
                    <a:cubicBezTo>
                      <a:pt x="306" y="213"/>
                      <a:pt x="303" y="213"/>
                      <a:pt x="337" y="220"/>
                    </a:cubicBezTo>
                    <a:cubicBezTo>
                      <a:pt x="358" y="216"/>
                      <a:pt x="368" y="214"/>
                      <a:pt x="361" y="192"/>
                    </a:cubicBezTo>
                    <a:cubicBezTo>
                      <a:pt x="362" y="177"/>
                      <a:pt x="362" y="162"/>
                      <a:pt x="365" y="148"/>
                    </a:cubicBezTo>
                    <a:cubicBezTo>
                      <a:pt x="366" y="143"/>
                      <a:pt x="369" y="133"/>
                      <a:pt x="373" y="136"/>
                    </a:cubicBezTo>
                    <a:cubicBezTo>
                      <a:pt x="379" y="140"/>
                      <a:pt x="376" y="149"/>
                      <a:pt x="377" y="156"/>
                    </a:cubicBezTo>
                    <a:cubicBezTo>
                      <a:pt x="404" y="147"/>
                      <a:pt x="409" y="116"/>
                      <a:pt x="417" y="92"/>
                    </a:cubicBezTo>
                    <a:cubicBezTo>
                      <a:pt x="422" y="76"/>
                      <a:pt x="453" y="74"/>
                      <a:pt x="465" y="72"/>
                    </a:cubicBezTo>
                    <a:cubicBezTo>
                      <a:pt x="472" y="92"/>
                      <a:pt x="477" y="93"/>
                      <a:pt x="497" y="88"/>
                    </a:cubicBezTo>
                    <a:cubicBezTo>
                      <a:pt x="512" y="78"/>
                      <a:pt x="515" y="74"/>
                      <a:pt x="509" y="56"/>
                    </a:cubicBezTo>
                    <a:cubicBezTo>
                      <a:pt x="523" y="46"/>
                      <a:pt x="517" y="46"/>
                      <a:pt x="529" y="52"/>
                    </a:cubicBezTo>
                    <a:lnTo>
                      <a:pt x="693" y="72"/>
                    </a:lnTo>
                    <a:lnTo>
                      <a:pt x="541" y="46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4" name="Freeform 226"/>
              <p:cNvSpPr>
                <a:spLocks/>
              </p:cNvSpPr>
              <p:nvPr userDrawn="1"/>
            </p:nvSpPr>
            <p:spPr bwMode="ltGray">
              <a:xfrm>
                <a:off x="689" y="6"/>
                <a:ext cx="1386" cy="232"/>
              </a:xfrm>
              <a:custGeom>
                <a:avLst/>
                <a:gdLst>
                  <a:gd name="T0" fmla="*/ 825 w 931"/>
                  <a:gd name="T1" fmla="*/ 0 h 149"/>
                  <a:gd name="T2" fmla="*/ 143 w 931"/>
                  <a:gd name="T3" fmla="*/ 29 h 149"/>
                  <a:gd name="T4" fmla="*/ 91 w 931"/>
                  <a:gd name="T5" fmla="*/ 42 h 149"/>
                  <a:gd name="T6" fmla="*/ 62 w 931"/>
                  <a:gd name="T7" fmla="*/ 42 h 149"/>
                  <a:gd name="T8" fmla="*/ 22 w 931"/>
                  <a:gd name="T9" fmla="*/ 77 h 149"/>
                  <a:gd name="T10" fmla="*/ 0 w 931"/>
                  <a:gd name="T11" fmla="*/ 105 h 149"/>
                  <a:gd name="T12" fmla="*/ 59 w 931"/>
                  <a:gd name="T13" fmla="*/ 115 h 149"/>
                  <a:gd name="T14" fmla="*/ 97 w 931"/>
                  <a:gd name="T15" fmla="*/ 96 h 149"/>
                  <a:gd name="T16" fmla="*/ 108 w 931"/>
                  <a:gd name="T17" fmla="*/ 84 h 149"/>
                  <a:gd name="T18" fmla="*/ 167 w 931"/>
                  <a:gd name="T19" fmla="*/ 52 h 149"/>
                  <a:gd name="T20" fmla="*/ 215 w 931"/>
                  <a:gd name="T21" fmla="*/ 46 h 149"/>
                  <a:gd name="T22" fmla="*/ 237 w 931"/>
                  <a:gd name="T23" fmla="*/ 94 h 149"/>
                  <a:gd name="T24" fmla="*/ 188 w 931"/>
                  <a:gd name="T25" fmla="*/ 109 h 149"/>
                  <a:gd name="T26" fmla="*/ 231 w 931"/>
                  <a:gd name="T27" fmla="*/ 113 h 149"/>
                  <a:gd name="T28" fmla="*/ 250 w 931"/>
                  <a:gd name="T29" fmla="*/ 90 h 149"/>
                  <a:gd name="T30" fmla="*/ 266 w 931"/>
                  <a:gd name="T31" fmla="*/ 92 h 149"/>
                  <a:gd name="T32" fmla="*/ 253 w 931"/>
                  <a:gd name="T33" fmla="*/ 54 h 149"/>
                  <a:gd name="T34" fmla="*/ 266 w 931"/>
                  <a:gd name="T35" fmla="*/ 44 h 149"/>
                  <a:gd name="T36" fmla="*/ 277 w 931"/>
                  <a:gd name="T37" fmla="*/ 88 h 149"/>
                  <a:gd name="T38" fmla="*/ 266 w 931"/>
                  <a:gd name="T39" fmla="*/ 113 h 149"/>
                  <a:gd name="T40" fmla="*/ 296 w 931"/>
                  <a:gd name="T41" fmla="*/ 130 h 149"/>
                  <a:gd name="T42" fmla="*/ 299 w 931"/>
                  <a:gd name="T43" fmla="*/ 92 h 149"/>
                  <a:gd name="T44" fmla="*/ 331 w 931"/>
                  <a:gd name="T45" fmla="*/ 103 h 149"/>
                  <a:gd name="T46" fmla="*/ 382 w 931"/>
                  <a:gd name="T47" fmla="*/ 73 h 149"/>
                  <a:gd name="T48" fmla="*/ 409 w 931"/>
                  <a:gd name="T49" fmla="*/ 50 h 149"/>
                  <a:gd name="T50" fmla="*/ 439 w 931"/>
                  <a:gd name="T51" fmla="*/ 56 h 149"/>
                  <a:gd name="T52" fmla="*/ 455 w 931"/>
                  <a:gd name="T53" fmla="*/ 50 h 149"/>
                  <a:gd name="T54" fmla="*/ 431 w 931"/>
                  <a:gd name="T55" fmla="*/ 44 h 149"/>
                  <a:gd name="T56" fmla="*/ 474 w 931"/>
                  <a:gd name="T57" fmla="*/ 35 h 149"/>
                  <a:gd name="T58" fmla="*/ 544 w 931"/>
                  <a:gd name="T59" fmla="*/ 54 h 149"/>
                  <a:gd name="T60" fmla="*/ 581 w 931"/>
                  <a:gd name="T61" fmla="*/ 42 h 149"/>
                  <a:gd name="T62" fmla="*/ 584 w 931"/>
                  <a:gd name="T63" fmla="*/ 63 h 149"/>
                  <a:gd name="T64" fmla="*/ 568 w 931"/>
                  <a:gd name="T65" fmla="*/ 101 h 149"/>
                  <a:gd name="T66" fmla="*/ 611 w 931"/>
                  <a:gd name="T67" fmla="*/ 88 h 149"/>
                  <a:gd name="T68" fmla="*/ 624 w 931"/>
                  <a:gd name="T69" fmla="*/ 80 h 149"/>
                  <a:gd name="T70" fmla="*/ 648 w 931"/>
                  <a:gd name="T71" fmla="*/ 61 h 149"/>
                  <a:gd name="T72" fmla="*/ 794 w 931"/>
                  <a:gd name="T73" fmla="*/ 8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1" h="149">
                    <a:moveTo>
                      <a:pt x="794" y="84"/>
                    </a:moveTo>
                    <a:cubicBezTo>
                      <a:pt x="813" y="72"/>
                      <a:pt x="931" y="14"/>
                      <a:pt x="825" y="0"/>
                    </a:cubicBezTo>
                    <a:lnTo>
                      <a:pt x="159" y="0"/>
                    </a:lnTo>
                    <a:cubicBezTo>
                      <a:pt x="149" y="12"/>
                      <a:pt x="162" y="18"/>
                      <a:pt x="143" y="29"/>
                    </a:cubicBezTo>
                    <a:cubicBezTo>
                      <a:pt x="130" y="44"/>
                      <a:pt x="133" y="39"/>
                      <a:pt x="116" y="48"/>
                    </a:cubicBezTo>
                    <a:cubicBezTo>
                      <a:pt x="108" y="46"/>
                      <a:pt x="100" y="44"/>
                      <a:pt x="91" y="42"/>
                    </a:cubicBezTo>
                    <a:cubicBezTo>
                      <a:pt x="89" y="41"/>
                      <a:pt x="83" y="40"/>
                      <a:pt x="83" y="40"/>
                    </a:cubicBezTo>
                    <a:cubicBezTo>
                      <a:pt x="76" y="40"/>
                      <a:pt x="68" y="39"/>
                      <a:pt x="62" y="42"/>
                    </a:cubicBezTo>
                    <a:cubicBezTo>
                      <a:pt x="54" y="45"/>
                      <a:pt x="46" y="61"/>
                      <a:pt x="38" y="67"/>
                    </a:cubicBezTo>
                    <a:cubicBezTo>
                      <a:pt x="32" y="71"/>
                      <a:pt x="27" y="74"/>
                      <a:pt x="22" y="77"/>
                    </a:cubicBezTo>
                    <a:cubicBezTo>
                      <a:pt x="16" y="81"/>
                      <a:pt x="5" y="86"/>
                      <a:pt x="5" y="86"/>
                    </a:cubicBezTo>
                    <a:cubicBezTo>
                      <a:pt x="9" y="95"/>
                      <a:pt x="7" y="97"/>
                      <a:pt x="0" y="105"/>
                    </a:cubicBezTo>
                    <a:cubicBezTo>
                      <a:pt x="17" y="107"/>
                      <a:pt x="22" y="107"/>
                      <a:pt x="16" y="120"/>
                    </a:cubicBezTo>
                    <a:cubicBezTo>
                      <a:pt x="27" y="122"/>
                      <a:pt x="48" y="116"/>
                      <a:pt x="59" y="115"/>
                    </a:cubicBezTo>
                    <a:cubicBezTo>
                      <a:pt x="71" y="112"/>
                      <a:pt x="73" y="117"/>
                      <a:pt x="83" y="111"/>
                    </a:cubicBezTo>
                    <a:cubicBezTo>
                      <a:pt x="89" y="96"/>
                      <a:pt x="83" y="100"/>
                      <a:pt x="97" y="96"/>
                    </a:cubicBezTo>
                    <a:cubicBezTo>
                      <a:pt x="100" y="94"/>
                      <a:pt x="103" y="93"/>
                      <a:pt x="105" y="90"/>
                    </a:cubicBezTo>
                    <a:cubicBezTo>
                      <a:pt x="106" y="88"/>
                      <a:pt x="106" y="85"/>
                      <a:pt x="108" y="84"/>
                    </a:cubicBezTo>
                    <a:cubicBezTo>
                      <a:pt x="112" y="80"/>
                      <a:pt x="140" y="69"/>
                      <a:pt x="148" y="67"/>
                    </a:cubicBezTo>
                    <a:cubicBezTo>
                      <a:pt x="160" y="52"/>
                      <a:pt x="153" y="56"/>
                      <a:pt x="167" y="52"/>
                    </a:cubicBezTo>
                    <a:cubicBezTo>
                      <a:pt x="178" y="55"/>
                      <a:pt x="179" y="62"/>
                      <a:pt x="191" y="58"/>
                    </a:cubicBezTo>
                    <a:cubicBezTo>
                      <a:pt x="199" y="52"/>
                      <a:pt x="206" y="51"/>
                      <a:pt x="215" y="46"/>
                    </a:cubicBezTo>
                    <a:cubicBezTo>
                      <a:pt x="226" y="58"/>
                      <a:pt x="217" y="46"/>
                      <a:pt x="223" y="69"/>
                    </a:cubicBezTo>
                    <a:cubicBezTo>
                      <a:pt x="226" y="79"/>
                      <a:pt x="233" y="85"/>
                      <a:pt x="237" y="94"/>
                    </a:cubicBezTo>
                    <a:cubicBezTo>
                      <a:pt x="227" y="100"/>
                      <a:pt x="229" y="104"/>
                      <a:pt x="218" y="107"/>
                    </a:cubicBezTo>
                    <a:cubicBezTo>
                      <a:pt x="207" y="120"/>
                      <a:pt x="203" y="113"/>
                      <a:pt x="188" y="109"/>
                    </a:cubicBezTo>
                    <a:cubicBezTo>
                      <a:pt x="191" y="117"/>
                      <a:pt x="200" y="127"/>
                      <a:pt x="210" y="132"/>
                    </a:cubicBezTo>
                    <a:cubicBezTo>
                      <a:pt x="218" y="114"/>
                      <a:pt x="211" y="122"/>
                      <a:pt x="231" y="113"/>
                    </a:cubicBezTo>
                    <a:cubicBezTo>
                      <a:pt x="237" y="111"/>
                      <a:pt x="248" y="105"/>
                      <a:pt x="248" y="105"/>
                    </a:cubicBezTo>
                    <a:cubicBezTo>
                      <a:pt x="248" y="100"/>
                      <a:pt x="246" y="94"/>
                      <a:pt x="250" y="90"/>
                    </a:cubicBezTo>
                    <a:cubicBezTo>
                      <a:pt x="253" y="88"/>
                      <a:pt x="254" y="96"/>
                      <a:pt x="258" y="96"/>
                    </a:cubicBezTo>
                    <a:cubicBezTo>
                      <a:pt x="262" y="97"/>
                      <a:pt x="264" y="94"/>
                      <a:pt x="266" y="92"/>
                    </a:cubicBezTo>
                    <a:cubicBezTo>
                      <a:pt x="262" y="82"/>
                      <a:pt x="252" y="77"/>
                      <a:pt x="248" y="67"/>
                    </a:cubicBezTo>
                    <a:cubicBezTo>
                      <a:pt x="250" y="63"/>
                      <a:pt x="255" y="58"/>
                      <a:pt x="253" y="54"/>
                    </a:cubicBezTo>
                    <a:cubicBezTo>
                      <a:pt x="251" y="50"/>
                      <a:pt x="248" y="42"/>
                      <a:pt x="248" y="42"/>
                    </a:cubicBezTo>
                    <a:cubicBezTo>
                      <a:pt x="256" y="32"/>
                      <a:pt x="259" y="35"/>
                      <a:pt x="266" y="44"/>
                    </a:cubicBezTo>
                    <a:cubicBezTo>
                      <a:pt x="270" y="56"/>
                      <a:pt x="276" y="61"/>
                      <a:pt x="285" y="71"/>
                    </a:cubicBezTo>
                    <a:cubicBezTo>
                      <a:pt x="281" y="81"/>
                      <a:pt x="289" y="82"/>
                      <a:pt x="277" y="88"/>
                    </a:cubicBezTo>
                    <a:cubicBezTo>
                      <a:pt x="262" y="106"/>
                      <a:pt x="278" y="83"/>
                      <a:pt x="274" y="101"/>
                    </a:cubicBezTo>
                    <a:cubicBezTo>
                      <a:pt x="274" y="105"/>
                      <a:pt x="268" y="109"/>
                      <a:pt x="266" y="113"/>
                    </a:cubicBezTo>
                    <a:cubicBezTo>
                      <a:pt x="270" y="122"/>
                      <a:pt x="268" y="125"/>
                      <a:pt x="261" y="132"/>
                    </a:cubicBezTo>
                    <a:cubicBezTo>
                      <a:pt x="268" y="149"/>
                      <a:pt x="282" y="134"/>
                      <a:pt x="296" y="130"/>
                    </a:cubicBezTo>
                    <a:cubicBezTo>
                      <a:pt x="299" y="122"/>
                      <a:pt x="295" y="119"/>
                      <a:pt x="299" y="111"/>
                    </a:cubicBezTo>
                    <a:cubicBezTo>
                      <a:pt x="296" y="105"/>
                      <a:pt x="288" y="97"/>
                      <a:pt x="299" y="92"/>
                    </a:cubicBezTo>
                    <a:cubicBezTo>
                      <a:pt x="303" y="90"/>
                      <a:pt x="315" y="88"/>
                      <a:pt x="315" y="88"/>
                    </a:cubicBezTo>
                    <a:cubicBezTo>
                      <a:pt x="326" y="91"/>
                      <a:pt x="325" y="95"/>
                      <a:pt x="331" y="103"/>
                    </a:cubicBezTo>
                    <a:cubicBezTo>
                      <a:pt x="339" y="84"/>
                      <a:pt x="331" y="90"/>
                      <a:pt x="361" y="92"/>
                    </a:cubicBezTo>
                    <a:cubicBezTo>
                      <a:pt x="355" y="76"/>
                      <a:pt x="365" y="76"/>
                      <a:pt x="382" y="73"/>
                    </a:cubicBezTo>
                    <a:cubicBezTo>
                      <a:pt x="383" y="71"/>
                      <a:pt x="387" y="57"/>
                      <a:pt x="393" y="54"/>
                    </a:cubicBezTo>
                    <a:cubicBezTo>
                      <a:pt x="398" y="52"/>
                      <a:pt x="409" y="50"/>
                      <a:pt x="409" y="50"/>
                    </a:cubicBezTo>
                    <a:cubicBezTo>
                      <a:pt x="430" y="54"/>
                      <a:pt x="413" y="58"/>
                      <a:pt x="431" y="63"/>
                    </a:cubicBezTo>
                    <a:cubicBezTo>
                      <a:pt x="433" y="61"/>
                      <a:pt x="435" y="57"/>
                      <a:pt x="439" y="56"/>
                    </a:cubicBezTo>
                    <a:cubicBezTo>
                      <a:pt x="445" y="55"/>
                      <a:pt x="452" y="61"/>
                      <a:pt x="457" y="58"/>
                    </a:cubicBezTo>
                    <a:cubicBezTo>
                      <a:pt x="461" y="57"/>
                      <a:pt x="457" y="52"/>
                      <a:pt x="455" y="50"/>
                    </a:cubicBezTo>
                    <a:cubicBezTo>
                      <a:pt x="451" y="47"/>
                      <a:pt x="444" y="47"/>
                      <a:pt x="439" y="46"/>
                    </a:cubicBezTo>
                    <a:cubicBezTo>
                      <a:pt x="436" y="45"/>
                      <a:pt x="431" y="44"/>
                      <a:pt x="431" y="44"/>
                    </a:cubicBezTo>
                    <a:cubicBezTo>
                      <a:pt x="440" y="38"/>
                      <a:pt x="443" y="36"/>
                      <a:pt x="455" y="40"/>
                    </a:cubicBezTo>
                    <a:cubicBezTo>
                      <a:pt x="461" y="38"/>
                      <a:pt x="467" y="35"/>
                      <a:pt x="474" y="35"/>
                    </a:cubicBezTo>
                    <a:cubicBezTo>
                      <a:pt x="483" y="36"/>
                      <a:pt x="511" y="43"/>
                      <a:pt x="519" y="46"/>
                    </a:cubicBezTo>
                    <a:cubicBezTo>
                      <a:pt x="527" y="49"/>
                      <a:pt x="544" y="54"/>
                      <a:pt x="544" y="54"/>
                    </a:cubicBezTo>
                    <a:cubicBezTo>
                      <a:pt x="548" y="54"/>
                      <a:pt x="560" y="52"/>
                      <a:pt x="565" y="50"/>
                    </a:cubicBezTo>
                    <a:cubicBezTo>
                      <a:pt x="570" y="47"/>
                      <a:pt x="581" y="42"/>
                      <a:pt x="581" y="42"/>
                    </a:cubicBezTo>
                    <a:cubicBezTo>
                      <a:pt x="585" y="42"/>
                      <a:pt x="598" y="44"/>
                      <a:pt x="600" y="48"/>
                    </a:cubicBezTo>
                    <a:cubicBezTo>
                      <a:pt x="603" y="55"/>
                      <a:pt x="589" y="61"/>
                      <a:pt x="584" y="63"/>
                    </a:cubicBezTo>
                    <a:cubicBezTo>
                      <a:pt x="576" y="69"/>
                      <a:pt x="568" y="69"/>
                      <a:pt x="565" y="77"/>
                    </a:cubicBezTo>
                    <a:cubicBezTo>
                      <a:pt x="568" y="86"/>
                      <a:pt x="564" y="92"/>
                      <a:pt x="568" y="101"/>
                    </a:cubicBezTo>
                    <a:cubicBezTo>
                      <a:pt x="574" y="93"/>
                      <a:pt x="577" y="91"/>
                      <a:pt x="589" y="94"/>
                    </a:cubicBezTo>
                    <a:cubicBezTo>
                      <a:pt x="595" y="108"/>
                      <a:pt x="602" y="93"/>
                      <a:pt x="611" y="88"/>
                    </a:cubicBezTo>
                    <a:cubicBezTo>
                      <a:pt x="613" y="86"/>
                      <a:pt x="613" y="83"/>
                      <a:pt x="616" y="82"/>
                    </a:cubicBezTo>
                    <a:cubicBezTo>
                      <a:pt x="618" y="80"/>
                      <a:pt x="622" y="81"/>
                      <a:pt x="624" y="80"/>
                    </a:cubicBezTo>
                    <a:cubicBezTo>
                      <a:pt x="626" y="78"/>
                      <a:pt x="626" y="75"/>
                      <a:pt x="627" y="73"/>
                    </a:cubicBezTo>
                    <a:cubicBezTo>
                      <a:pt x="632" y="65"/>
                      <a:pt x="638" y="63"/>
                      <a:pt x="648" y="61"/>
                    </a:cubicBezTo>
                    <a:cubicBezTo>
                      <a:pt x="664" y="62"/>
                      <a:pt x="684" y="69"/>
                      <a:pt x="700" y="69"/>
                    </a:cubicBezTo>
                    <a:lnTo>
                      <a:pt x="794" y="8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5" name="Freeform 227"/>
              <p:cNvSpPr>
                <a:spLocks/>
              </p:cNvSpPr>
              <p:nvPr userDrawn="1"/>
            </p:nvSpPr>
            <p:spPr bwMode="ltGray">
              <a:xfrm>
                <a:off x="971" y="91"/>
                <a:ext cx="30" cy="25"/>
              </a:xfrm>
              <a:custGeom>
                <a:avLst/>
                <a:gdLst>
                  <a:gd name="T0" fmla="*/ 3 w 31"/>
                  <a:gd name="T1" fmla="*/ 28 h 30"/>
                  <a:gd name="T2" fmla="*/ 31 w 31"/>
                  <a:gd name="T3" fmla="*/ 0 h 30"/>
                  <a:gd name="T4" fmla="*/ 19 w 31"/>
                  <a:gd name="T5" fmla="*/ 24 h 30"/>
                  <a:gd name="T6" fmla="*/ 3 w 31"/>
                  <a:gd name="T7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30">
                    <a:moveTo>
                      <a:pt x="3" y="28"/>
                    </a:moveTo>
                    <a:cubicBezTo>
                      <a:pt x="8" y="8"/>
                      <a:pt x="12" y="6"/>
                      <a:pt x="31" y="0"/>
                    </a:cubicBezTo>
                    <a:cubicBezTo>
                      <a:pt x="29" y="5"/>
                      <a:pt x="25" y="22"/>
                      <a:pt x="19" y="24"/>
                    </a:cubicBezTo>
                    <a:cubicBezTo>
                      <a:pt x="0" y="30"/>
                      <a:pt x="3" y="9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6" name="Freeform 228"/>
              <p:cNvSpPr>
                <a:spLocks/>
              </p:cNvSpPr>
              <p:nvPr userDrawn="1"/>
            </p:nvSpPr>
            <p:spPr bwMode="ltGray">
              <a:xfrm>
                <a:off x="935" y="125"/>
                <a:ext cx="45" cy="27"/>
              </a:xfrm>
              <a:custGeom>
                <a:avLst/>
                <a:gdLst>
                  <a:gd name="T0" fmla="*/ 6 w 44"/>
                  <a:gd name="T1" fmla="*/ 32 h 32"/>
                  <a:gd name="T2" fmla="*/ 22 w 44"/>
                  <a:gd name="T3" fmla="*/ 0 h 32"/>
                  <a:gd name="T4" fmla="*/ 38 w 44"/>
                  <a:gd name="T5" fmla="*/ 4 h 32"/>
                  <a:gd name="T6" fmla="*/ 6 w 44"/>
                  <a:gd name="T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32">
                    <a:moveTo>
                      <a:pt x="6" y="32"/>
                    </a:moveTo>
                    <a:cubicBezTo>
                      <a:pt x="0" y="14"/>
                      <a:pt x="7" y="10"/>
                      <a:pt x="22" y="0"/>
                    </a:cubicBezTo>
                    <a:cubicBezTo>
                      <a:pt x="27" y="1"/>
                      <a:pt x="35" y="0"/>
                      <a:pt x="38" y="4"/>
                    </a:cubicBezTo>
                    <a:cubicBezTo>
                      <a:pt x="44" y="13"/>
                      <a:pt x="16" y="32"/>
                      <a:pt x="6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7" name="Freeform 229"/>
              <p:cNvSpPr>
                <a:spLocks/>
              </p:cNvSpPr>
              <p:nvPr userDrawn="1"/>
            </p:nvSpPr>
            <p:spPr bwMode="ltGray">
              <a:xfrm>
                <a:off x="1081" y="226"/>
                <a:ext cx="75" cy="14"/>
              </a:xfrm>
              <a:custGeom>
                <a:avLst/>
                <a:gdLst>
                  <a:gd name="T0" fmla="*/ 37 w 76"/>
                  <a:gd name="T1" fmla="*/ 18 h 18"/>
                  <a:gd name="T2" fmla="*/ 25 w 76"/>
                  <a:gd name="T3" fmla="*/ 2 h 18"/>
                  <a:gd name="T4" fmla="*/ 37 w 76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8">
                    <a:moveTo>
                      <a:pt x="37" y="18"/>
                    </a:moveTo>
                    <a:cubicBezTo>
                      <a:pt x="25" y="14"/>
                      <a:pt x="0" y="10"/>
                      <a:pt x="25" y="2"/>
                    </a:cubicBezTo>
                    <a:cubicBezTo>
                      <a:pt x="76" y="9"/>
                      <a:pt x="46" y="0"/>
                      <a:pt x="37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8" name="Freeform 230"/>
              <p:cNvSpPr>
                <a:spLocks/>
              </p:cNvSpPr>
              <p:nvPr userDrawn="1"/>
            </p:nvSpPr>
            <p:spPr bwMode="ltGray">
              <a:xfrm>
                <a:off x="1210" y="223"/>
                <a:ext cx="42" cy="37"/>
              </a:xfrm>
              <a:custGeom>
                <a:avLst/>
                <a:gdLst>
                  <a:gd name="T0" fmla="*/ 0 w 42"/>
                  <a:gd name="T1" fmla="*/ 21 h 44"/>
                  <a:gd name="T2" fmla="*/ 12 w 42"/>
                  <a:gd name="T3" fmla="*/ 9 h 44"/>
                  <a:gd name="T4" fmla="*/ 0 w 42"/>
                  <a:gd name="T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4">
                    <a:moveTo>
                      <a:pt x="0" y="21"/>
                    </a:moveTo>
                    <a:cubicBezTo>
                      <a:pt x="4" y="17"/>
                      <a:pt x="7" y="11"/>
                      <a:pt x="12" y="9"/>
                    </a:cubicBezTo>
                    <a:cubicBezTo>
                      <a:pt x="42" y="0"/>
                      <a:pt x="23" y="44"/>
                      <a:pt x="0" y="2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9" name="Freeform 231"/>
              <p:cNvSpPr>
                <a:spLocks/>
              </p:cNvSpPr>
              <p:nvPr userDrawn="1"/>
            </p:nvSpPr>
            <p:spPr bwMode="ltGray">
              <a:xfrm>
                <a:off x="865" y="123"/>
                <a:ext cx="33" cy="24"/>
              </a:xfrm>
              <a:custGeom>
                <a:avLst/>
                <a:gdLst>
                  <a:gd name="T0" fmla="*/ 7 w 31"/>
                  <a:gd name="T1" fmla="*/ 22 h 30"/>
                  <a:gd name="T2" fmla="*/ 31 w 31"/>
                  <a:gd name="T3" fmla="*/ 10 h 30"/>
                  <a:gd name="T4" fmla="*/ 7 w 31"/>
                  <a:gd name="T5" fmla="*/ 2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30">
                    <a:moveTo>
                      <a:pt x="7" y="22"/>
                    </a:moveTo>
                    <a:cubicBezTo>
                      <a:pt x="0" y="0"/>
                      <a:pt x="15" y="6"/>
                      <a:pt x="31" y="10"/>
                    </a:cubicBezTo>
                    <a:cubicBezTo>
                      <a:pt x="14" y="16"/>
                      <a:pt x="15" y="30"/>
                      <a:pt x="7" y="2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760" name="Group 232"/>
            <p:cNvGrpSpPr>
              <a:grpSpLocks/>
            </p:cNvGrpSpPr>
            <p:nvPr userDrawn="1"/>
          </p:nvGrpSpPr>
          <p:grpSpPr bwMode="auto">
            <a:xfrm>
              <a:off x="7" y="6"/>
              <a:ext cx="5739" cy="1022"/>
              <a:chOff x="1056" y="111"/>
              <a:chExt cx="2448" cy="418"/>
            </a:xfrm>
          </p:grpSpPr>
          <p:sp>
            <p:nvSpPr>
              <p:cNvPr id="22761" name="Line 233"/>
              <p:cNvSpPr>
                <a:spLocks noChangeShapeType="1"/>
              </p:cNvSpPr>
              <p:nvPr/>
            </p:nvSpPr>
            <p:spPr bwMode="white">
              <a:xfrm>
                <a:off x="1056" y="332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2" name="Line 234"/>
              <p:cNvSpPr>
                <a:spLocks noChangeShapeType="1"/>
              </p:cNvSpPr>
              <p:nvPr/>
            </p:nvSpPr>
            <p:spPr bwMode="white">
              <a:xfrm>
                <a:off x="125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3" name="Line 235"/>
              <p:cNvSpPr>
                <a:spLocks noChangeShapeType="1"/>
              </p:cNvSpPr>
              <p:nvPr/>
            </p:nvSpPr>
            <p:spPr bwMode="white">
              <a:xfrm>
                <a:off x="148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4" name="Line 236"/>
              <p:cNvSpPr>
                <a:spLocks noChangeShapeType="1"/>
              </p:cNvSpPr>
              <p:nvPr/>
            </p:nvSpPr>
            <p:spPr bwMode="white">
              <a:xfrm>
                <a:off x="171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5" name="Line 237"/>
              <p:cNvSpPr>
                <a:spLocks noChangeShapeType="1"/>
              </p:cNvSpPr>
              <p:nvPr/>
            </p:nvSpPr>
            <p:spPr bwMode="white">
              <a:xfrm>
                <a:off x="193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6" name="Line 238"/>
              <p:cNvSpPr>
                <a:spLocks noChangeShapeType="1"/>
              </p:cNvSpPr>
              <p:nvPr/>
            </p:nvSpPr>
            <p:spPr bwMode="white">
              <a:xfrm>
                <a:off x="216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7" name="Line 239"/>
              <p:cNvSpPr>
                <a:spLocks noChangeShapeType="1"/>
              </p:cNvSpPr>
              <p:nvPr/>
            </p:nvSpPr>
            <p:spPr bwMode="white">
              <a:xfrm>
                <a:off x="239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8" name="Line 240"/>
              <p:cNvSpPr>
                <a:spLocks noChangeShapeType="1"/>
              </p:cNvSpPr>
              <p:nvPr/>
            </p:nvSpPr>
            <p:spPr bwMode="white">
              <a:xfrm>
                <a:off x="262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9" name="Line 241"/>
              <p:cNvSpPr>
                <a:spLocks noChangeShapeType="1"/>
              </p:cNvSpPr>
              <p:nvPr/>
            </p:nvSpPr>
            <p:spPr bwMode="white">
              <a:xfrm>
                <a:off x="285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0" name="Line 242"/>
              <p:cNvSpPr>
                <a:spLocks noChangeShapeType="1"/>
              </p:cNvSpPr>
              <p:nvPr/>
            </p:nvSpPr>
            <p:spPr bwMode="white">
              <a:xfrm>
                <a:off x="307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1" name="Line 243"/>
              <p:cNvSpPr>
                <a:spLocks noChangeShapeType="1"/>
              </p:cNvSpPr>
              <p:nvPr/>
            </p:nvSpPr>
            <p:spPr bwMode="white">
              <a:xfrm>
                <a:off x="330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772" name="Group 244"/>
            <p:cNvGrpSpPr>
              <a:grpSpLocks/>
            </p:cNvGrpSpPr>
            <p:nvPr userDrawn="1"/>
          </p:nvGrpSpPr>
          <p:grpSpPr bwMode="auto">
            <a:xfrm>
              <a:off x="363" y="1"/>
              <a:ext cx="4919" cy="1034"/>
              <a:chOff x="1208" y="109"/>
              <a:chExt cx="2098" cy="423"/>
            </a:xfrm>
          </p:grpSpPr>
          <p:sp>
            <p:nvSpPr>
              <p:cNvPr id="22773" name="Line 245"/>
              <p:cNvSpPr>
                <a:spLocks noChangeShapeType="1"/>
              </p:cNvSpPr>
              <p:nvPr/>
            </p:nvSpPr>
            <p:spPr bwMode="ltGray">
              <a:xfrm>
                <a:off x="2850" y="110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4" name="Line 246"/>
              <p:cNvSpPr>
                <a:spLocks noChangeShapeType="1"/>
              </p:cNvSpPr>
              <p:nvPr/>
            </p:nvSpPr>
            <p:spPr bwMode="ltGray">
              <a:xfrm>
                <a:off x="2972" y="332"/>
                <a:ext cx="7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5" name="Line 247"/>
              <p:cNvSpPr>
                <a:spLocks noChangeShapeType="1"/>
              </p:cNvSpPr>
              <p:nvPr/>
            </p:nvSpPr>
            <p:spPr bwMode="ltGray">
              <a:xfrm>
                <a:off x="3078" y="350"/>
                <a:ext cx="0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6" name="Line 248"/>
              <p:cNvSpPr>
                <a:spLocks noChangeShapeType="1"/>
              </p:cNvSpPr>
              <p:nvPr/>
            </p:nvSpPr>
            <p:spPr bwMode="ltGray">
              <a:xfrm>
                <a:off x="3306" y="450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7" name="Line 249"/>
              <p:cNvSpPr>
                <a:spLocks noChangeShapeType="1"/>
              </p:cNvSpPr>
              <p:nvPr/>
            </p:nvSpPr>
            <p:spPr bwMode="ltGray">
              <a:xfrm>
                <a:off x="2166" y="114"/>
                <a:ext cx="0" cy="6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8" name="Line 250"/>
              <p:cNvSpPr>
                <a:spLocks noChangeShapeType="1"/>
              </p:cNvSpPr>
              <p:nvPr/>
            </p:nvSpPr>
            <p:spPr bwMode="ltGray">
              <a:xfrm>
                <a:off x="1938" y="111"/>
                <a:ext cx="0" cy="33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9" name="Line 251"/>
              <p:cNvSpPr>
                <a:spLocks noChangeShapeType="1"/>
              </p:cNvSpPr>
              <p:nvPr/>
            </p:nvSpPr>
            <p:spPr bwMode="ltGray">
              <a:xfrm flipH="1">
                <a:off x="1912" y="332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0" name="Line 252"/>
              <p:cNvSpPr>
                <a:spLocks noChangeShapeType="1"/>
              </p:cNvSpPr>
              <p:nvPr/>
            </p:nvSpPr>
            <p:spPr bwMode="ltGray">
              <a:xfrm>
                <a:off x="1778" y="3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1" name="Line 253"/>
              <p:cNvSpPr>
                <a:spLocks noChangeShapeType="1"/>
              </p:cNvSpPr>
              <p:nvPr/>
            </p:nvSpPr>
            <p:spPr bwMode="ltGray">
              <a:xfrm flipH="1">
                <a:off x="1578" y="332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2" name="Line 254"/>
              <p:cNvSpPr>
                <a:spLocks noChangeShapeType="1"/>
              </p:cNvSpPr>
              <p:nvPr/>
            </p:nvSpPr>
            <p:spPr bwMode="ltGray">
              <a:xfrm>
                <a:off x="1208" y="33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3" name="Line 255"/>
              <p:cNvSpPr>
                <a:spLocks noChangeShapeType="1"/>
              </p:cNvSpPr>
              <p:nvPr/>
            </p:nvSpPr>
            <p:spPr bwMode="ltGray">
              <a:xfrm>
                <a:off x="1480" y="234"/>
                <a:ext cx="0" cy="29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4" name="Line 256"/>
              <p:cNvSpPr>
                <a:spLocks noChangeShapeType="1"/>
              </p:cNvSpPr>
              <p:nvPr/>
            </p:nvSpPr>
            <p:spPr bwMode="ltGray">
              <a:xfrm>
                <a:off x="1254" y="252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5" name="Line 257"/>
              <p:cNvSpPr>
                <a:spLocks noChangeShapeType="1"/>
              </p:cNvSpPr>
              <p:nvPr/>
            </p:nvSpPr>
            <p:spPr bwMode="ltGray">
              <a:xfrm flipH="1" flipV="1">
                <a:off x="1482" y="109"/>
                <a:ext cx="0" cy="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6" name="Line 258"/>
              <p:cNvSpPr>
                <a:spLocks noChangeShapeType="1"/>
              </p:cNvSpPr>
              <p:nvPr/>
            </p:nvSpPr>
            <p:spPr bwMode="ltGray">
              <a:xfrm>
                <a:off x="1710" y="1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7" name="Line 259"/>
              <p:cNvSpPr>
                <a:spLocks noChangeShapeType="1"/>
              </p:cNvSpPr>
              <p:nvPr/>
            </p:nvSpPr>
            <p:spPr bwMode="ltGray">
              <a:xfrm flipV="1">
                <a:off x="1710" y="111"/>
                <a:ext cx="0" cy="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084" y="47625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28775"/>
            <a:ext cx="10363200" cy="463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 smtClean="0"/>
          </a:p>
          <a:p>
            <a:pPr lvl="1"/>
            <a:endParaRPr lang="en-US" altLang="zh-CN" smtClean="0"/>
          </a:p>
          <a:p>
            <a:pPr lvl="2"/>
            <a:endParaRPr lang="zh-CN" altLang="en-US" smtClean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246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2694" name="Text Box 166"/>
          <p:cNvSpPr txBox="1">
            <a:spLocks noChangeArrowheads="1"/>
          </p:cNvSpPr>
          <p:nvPr userDrawn="1"/>
        </p:nvSpPr>
        <p:spPr bwMode="auto">
          <a:xfrm>
            <a:off x="8940800" y="6477000"/>
            <a:ext cx="233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C79771-C1FD-40BE-9E19-BCB3FF4F3AC5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2699" name="Picture 171" descr="pic_index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2940636" cy="50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00" name="Text Box 172"/>
          <p:cNvSpPr txBox="1">
            <a:spLocks noChangeArrowheads="1"/>
          </p:cNvSpPr>
          <p:nvPr userDrawn="1"/>
        </p:nvSpPr>
        <p:spPr bwMode="auto">
          <a:xfrm>
            <a:off x="5039784" y="-5599"/>
            <a:ext cx="7152216" cy="50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97200" bIns="97200" anchor="b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N Helvetica Narrow" charset="0"/>
                <a:ea typeface="华文行楷" panose="02010800040101010101" pitchFamily="2" charset="-122"/>
                <a:cs typeface="+mn-cs"/>
              </a:rPr>
              <a:t>邓光军                         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N Helvetica Narrow" charset="0"/>
                <a:ea typeface="华文行楷" panose="02010800040101010101" pitchFamily="2" charset="-122"/>
                <a:cs typeface="+mn-cs"/>
              </a:rPr>
              <a:t>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N Helvetica Narrow" charset="0"/>
                <a:ea typeface="华文行楷" panose="02010800040101010101" pitchFamily="2" charset="-122"/>
                <a:cs typeface="+mn-cs"/>
              </a:rPr>
              <a:t>                         Derivatives</a:t>
            </a:r>
          </a:p>
        </p:txBody>
      </p:sp>
    </p:spTree>
    <p:extLst>
      <p:ext uri="{BB962C8B-B14F-4D97-AF65-F5344CB8AC3E}">
        <p14:creationId xmlns:p14="http://schemas.microsoft.com/office/powerpoint/2010/main" val="305099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sz="36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4"/>
        </a:buBlip>
        <a:defRPr kumimoji="1" sz="28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anose="05000000000000000000" pitchFamily="2" charset="2"/>
        <a:buChar char="Ø"/>
        <a:defRPr kumimoji="1" sz="24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0066"/>
        </a:buClr>
        <a:buFont typeface="Times New Roman" panose="02020603050405020304" pitchFamily="18" charset="0"/>
        <a:buChar char="—"/>
        <a:defRPr kumimoji="1" sz="20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b="1" kern="12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000" b="1" kern="12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1828800"/>
            <a:ext cx="9144000" cy="236220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altLang="zh-CN" sz="4800" dirty="0" smtClean="0"/>
              <a:t>Derivatives</a:t>
            </a:r>
            <a:endParaRPr lang="en-US" altLang="zh-CN" sz="4800" dirty="0"/>
          </a:p>
        </p:txBody>
      </p:sp>
      <p:sp>
        <p:nvSpPr>
          <p:cNvPr id="19968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292600"/>
            <a:ext cx="9144000" cy="1944688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zh-CN" altLang="en-US" dirty="0">
                <a:solidFill>
                  <a:srgbClr val="FF0066"/>
                </a:solidFill>
                <a:ea typeface="楷体" panose="02010609060101010101" pitchFamily="49" charset="-122"/>
              </a:rPr>
              <a:t>邓光军</a:t>
            </a:r>
          </a:p>
          <a:p>
            <a:pPr algn="ctr">
              <a:lnSpc>
                <a:spcPct val="90000"/>
              </a:lnSpc>
            </a:pPr>
            <a:endParaRPr lang="en-US" altLang="zh-CN" sz="2000" dirty="0">
              <a:ea typeface="楷体" panose="02010609060101010101" pitchFamily="49" charset="-122"/>
            </a:endParaRPr>
          </a:p>
          <a:p>
            <a:pPr algn="ctr">
              <a:lnSpc>
                <a:spcPct val="90000"/>
              </a:lnSpc>
            </a:pPr>
            <a:endParaRPr lang="en-US" altLang="zh-CN" sz="2000" dirty="0"/>
          </a:p>
          <a:p>
            <a:pPr algn="ctr">
              <a:lnSpc>
                <a:spcPct val="90000"/>
              </a:lnSpc>
            </a:pPr>
            <a:r>
              <a:rPr lang="en-US" altLang="zh-CN" sz="2000" dirty="0"/>
              <a:t>denggj@uestc.edu.cn</a:t>
            </a:r>
          </a:p>
        </p:txBody>
      </p:sp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1524000" y="6157914"/>
            <a:ext cx="9144000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20000"/>
              </a:spcBef>
              <a:defRPr kumimoji="1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rgbClr val="CC9900"/>
              </a:buClr>
              <a:buSzPct val="75000"/>
              <a:buFont typeface="Wingdings" panose="05000000000000000000" pitchFamily="2" charset="2"/>
              <a:defRPr kumimoji="1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spcBef>
                <a:spcPct val="20000"/>
              </a:spcBef>
              <a:buClr>
                <a:srgbClr val="FF0066"/>
              </a:buClr>
              <a:buFont typeface="Times New Roman" panose="02020603050405020304" pitchFamily="18" charset="0"/>
              <a:defRPr kumimoji="1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spcBef>
                <a:spcPct val="20000"/>
              </a:spcBef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spcBef>
                <a:spcPct val="20000"/>
              </a:spcBef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rPr lang="en-US" altLang="zh-CN" sz="1800">
                <a:solidFill>
                  <a:srgbClr val="CC6600"/>
                </a:solidFill>
                <a:ea typeface="黑体" panose="02010609060101010101" pitchFamily="49" charset="-122"/>
              </a:rPr>
              <a:t>School of Management and Economics</a:t>
            </a:r>
          </a:p>
        </p:txBody>
      </p:sp>
    </p:spTree>
    <p:extLst>
      <p:ext uri="{BB962C8B-B14F-4D97-AF65-F5344CB8AC3E}">
        <p14:creationId xmlns:p14="http://schemas.microsoft.com/office/powerpoint/2010/main" val="363282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a typeface="宋体" panose="02010600030101010101" pitchFamily="2" charset="-122"/>
              </a:rPr>
              <a:t>Bull Spread Using Puts</a:t>
            </a:r>
          </a:p>
        </p:txBody>
      </p:sp>
      <p:sp>
        <p:nvSpPr>
          <p:cNvPr id="700421" name="Line 5"/>
          <p:cNvSpPr>
            <a:spLocks noChangeShapeType="1"/>
          </p:cNvSpPr>
          <p:nvPr/>
        </p:nvSpPr>
        <p:spPr bwMode="auto">
          <a:xfrm>
            <a:off x="3990975" y="2070100"/>
            <a:ext cx="0" cy="3087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0422" name="Line 6"/>
          <p:cNvSpPr>
            <a:spLocks noChangeShapeType="1"/>
          </p:cNvSpPr>
          <p:nvPr/>
        </p:nvSpPr>
        <p:spPr bwMode="auto">
          <a:xfrm>
            <a:off x="3990975" y="3614738"/>
            <a:ext cx="43322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0423" name="Line 7"/>
          <p:cNvSpPr>
            <a:spLocks noChangeShapeType="1"/>
          </p:cNvSpPr>
          <p:nvPr/>
        </p:nvSpPr>
        <p:spPr bwMode="auto">
          <a:xfrm flipV="1">
            <a:off x="5519738" y="3549650"/>
            <a:ext cx="0" cy="65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0424" name="Line 8"/>
          <p:cNvSpPr>
            <a:spLocks noChangeShapeType="1"/>
          </p:cNvSpPr>
          <p:nvPr/>
        </p:nvSpPr>
        <p:spPr bwMode="auto">
          <a:xfrm flipV="1">
            <a:off x="7048500" y="3549650"/>
            <a:ext cx="0" cy="65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0425" name="Rectangle 9"/>
          <p:cNvSpPr>
            <a:spLocks noChangeArrowheads="1"/>
          </p:cNvSpPr>
          <p:nvPr/>
        </p:nvSpPr>
        <p:spPr bwMode="auto">
          <a:xfrm>
            <a:off x="5316539" y="3073401"/>
            <a:ext cx="49372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400" i="1"/>
              <a:t>K</a:t>
            </a:r>
            <a:r>
              <a:rPr lang="en-US" altLang="zh-CN" sz="2400" i="1" baseline="-25000"/>
              <a:t>1</a:t>
            </a:r>
          </a:p>
        </p:txBody>
      </p:sp>
      <p:sp>
        <p:nvSpPr>
          <p:cNvPr id="700426" name="Rectangle 10"/>
          <p:cNvSpPr>
            <a:spLocks noChangeArrowheads="1"/>
          </p:cNvSpPr>
          <p:nvPr/>
        </p:nvSpPr>
        <p:spPr bwMode="auto">
          <a:xfrm>
            <a:off x="6845301" y="3073401"/>
            <a:ext cx="49372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400" i="1"/>
              <a:t>K</a:t>
            </a:r>
            <a:r>
              <a:rPr lang="en-US" altLang="zh-CN" sz="2400" i="1" baseline="-25000"/>
              <a:t>2</a:t>
            </a:r>
          </a:p>
        </p:txBody>
      </p:sp>
      <p:sp>
        <p:nvSpPr>
          <p:cNvPr id="700427" name="Rectangle 11"/>
          <p:cNvSpPr>
            <a:spLocks noChangeArrowheads="1"/>
          </p:cNvSpPr>
          <p:nvPr/>
        </p:nvSpPr>
        <p:spPr bwMode="auto">
          <a:xfrm>
            <a:off x="3978275" y="2108201"/>
            <a:ext cx="90409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400">
                <a:latin typeface="Arial" panose="020B0604020202020204" pitchFamily="34" charset="0"/>
              </a:rPr>
              <a:t>Profit</a:t>
            </a:r>
          </a:p>
        </p:txBody>
      </p:sp>
      <p:sp>
        <p:nvSpPr>
          <p:cNvPr id="700428" name="Rectangle 12"/>
          <p:cNvSpPr>
            <a:spLocks noChangeArrowheads="1"/>
          </p:cNvSpPr>
          <p:nvPr/>
        </p:nvSpPr>
        <p:spPr bwMode="auto">
          <a:xfrm>
            <a:off x="7927975" y="3073401"/>
            <a:ext cx="45365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400" i="1"/>
              <a:t>S</a:t>
            </a:r>
            <a:r>
              <a:rPr lang="en-US" altLang="zh-CN" sz="2400" i="1" baseline="-25000"/>
              <a:t>T</a:t>
            </a:r>
          </a:p>
        </p:txBody>
      </p:sp>
      <p:sp>
        <p:nvSpPr>
          <p:cNvPr id="700429" name="Line 13"/>
          <p:cNvSpPr>
            <a:spLocks noChangeShapeType="1"/>
          </p:cNvSpPr>
          <p:nvPr/>
        </p:nvSpPr>
        <p:spPr bwMode="auto">
          <a:xfrm flipV="1">
            <a:off x="5519738" y="2841625"/>
            <a:ext cx="1528762" cy="1544638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0430" name="Line 14"/>
          <p:cNvSpPr>
            <a:spLocks noChangeShapeType="1"/>
          </p:cNvSpPr>
          <p:nvPr/>
        </p:nvSpPr>
        <p:spPr bwMode="auto">
          <a:xfrm flipH="1">
            <a:off x="3990976" y="4386263"/>
            <a:ext cx="1528763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0431" name="Line 15"/>
          <p:cNvSpPr>
            <a:spLocks noChangeShapeType="1"/>
          </p:cNvSpPr>
          <p:nvPr/>
        </p:nvSpPr>
        <p:spPr bwMode="auto">
          <a:xfrm>
            <a:off x="7048500" y="2841625"/>
            <a:ext cx="109855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0432" name="Line 16"/>
          <p:cNvSpPr>
            <a:spLocks noChangeShapeType="1"/>
          </p:cNvSpPr>
          <p:nvPr/>
        </p:nvSpPr>
        <p:spPr bwMode="auto">
          <a:xfrm flipH="1">
            <a:off x="4387850" y="2455864"/>
            <a:ext cx="2674938" cy="27019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0433" name="Line 17"/>
          <p:cNvSpPr>
            <a:spLocks noChangeShapeType="1"/>
          </p:cNvSpPr>
          <p:nvPr/>
        </p:nvSpPr>
        <p:spPr bwMode="auto">
          <a:xfrm>
            <a:off x="7062788" y="2455863"/>
            <a:ext cx="1084262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0434" name="Line 18"/>
          <p:cNvSpPr>
            <a:spLocks noChangeShapeType="1"/>
          </p:cNvSpPr>
          <p:nvPr/>
        </p:nvSpPr>
        <p:spPr bwMode="auto">
          <a:xfrm flipH="1" flipV="1">
            <a:off x="4006851" y="2455864"/>
            <a:ext cx="1528763" cy="154463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0435" name="Line 19"/>
          <p:cNvSpPr>
            <a:spLocks noChangeShapeType="1"/>
          </p:cNvSpPr>
          <p:nvPr/>
        </p:nvSpPr>
        <p:spPr bwMode="auto">
          <a:xfrm>
            <a:off x="5535614" y="4000500"/>
            <a:ext cx="261143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540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0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a typeface="宋体" panose="02010600030101010101" pitchFamily="2" charset="-122"/>
              </a:rPr>
              <a:t>Bear Spread Using Calls</a:t>
            </a:r>
          </a:p>
        </p:txBody>
      </p:sp>
      <p:sp>
        <p:nvSpPr>
          <p:cNvPr id="702467" name="Rectangle 3"/>
          <p:cNvSpPr>
            <a:spLocks noChangeArrowheads="1"/>
          </p:cNvSpPr>
          <p:nvPr/>
        </p:nvSpPr>
        <p:spPr bwMode="auto">
          <a:xfrm>
            <a:off x="2855913" y="1125538"/>
            <a:ext cx="411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2468" name="Line 4"/>
          <p:cNvSpPr>
            <a:spLocks noChangeShapeType="1"/>
          </p:cNvSpPr>
          <p:nvPr/>
        </p:nvSpPr>
        <p:spPr bwMode="auto">
          <a:xfrm>
            <a:off x="3322638" y="1606551"/>
            <a:ext cx="0" cy="28305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2469" name="Line 5"/>
          <p:cNvSpPr>
            <a:spLocks noChangeShapeType="1"/>
          </p:cNvSpPr>
          <p:nvPr/>
        </p:nvSpPr>
        <p:spPr bwMode="auto">
          <a:xfrm>
            <a:off x="3322638" y="3022600"/>
            <a:ext cx="57197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2470" name="Line 6"/>
          <p:cNvSpPr>
            <a:spLocks noChangeShapeType="1"/>
          </p:cNvSpPr>
          <p:nvPr/>
        </p:nvSpPr>
        <p:spPr bwMode="auto">
          <a:xfrm flipV="1">
            <a:off x="5341938" y="2963864"/>
            <a:ext cx="0" cy="58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2471" name="Line 7"/>
          <p:cNvSpPr>
            <a:spLocks noChangeShapeType="1"/>
          </p:cNvSpPr>
          <p:nvPr/>
        </p:nvSpPr>
        <p:spPr bwMode="auto">
          <a:xfrm flipV="1">
            <a:off x="7359650" y="2963864"/>
            <a:ext cx="0" cy="58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2472" name="Rectangle 8"/>
          <p:cNvSpPr>
            <a:spLocks noChangeArrowheads="1"/>
          </p:cNvSpPr>
          <p:nvPr/>
        </p:nvSpPr>
        <p:spPr bwMode="auto">
          <a:xfrm>
            <a:off x="5072064" y="2527300"/>
            <a:ext cx="44242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 i="1"/>
              <a:t>K</a:t>
            </a:r>
            <a:r>
              <a:rPr lang="en-US" altLang="zh-CN" sz="2000" i="1" baseline="-25000"/>
              <a:t>1</a:t>
            </a:r>
          </a:p>
        </p:txBody>
      </p:sp>
      <p:sp>
        <p:nvSpPr>
          <p:cNvPr id="702473" name="Rectangle 9"/>
          <p:cNvSpPr>
            <a:spLocks noChangeArrowheads="1"/>
          </p:cNvSpPr>
          <p:nvPr/>
        </p:nvSpPr>
        <p:spPr bwMode="auto">
          <a:xfrm>
            <a:off x="7091364" y="2527300"/>
            <a:ext cx="44242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 i="1"/>
              <a:t>K</a:t>
            </a:r>
            <a:r>
              <a:rPr lang="en-US" altLang="zh-CN" sz="2000" i="1" baseline="-25000"/>
              <a:t>2</a:t>
            </a:r>
          </a:p>
        </p:txBody>
      </p:sp>
      <p:sp>
        <p:nvSpPr>
          <p:cNvPr id="702474" name="Rectangle 10"/>
          <p:cNvSpPr>
            <a:spLocks noChangeArrowheads="1"/>
          </p:cNvSpPr>
          <p:nvPr/>
        </p:nvSpPr>
        <p:spPr bwMode="auto">
          <a:xfrm>
            <a:off x="3305176" y="1430338"/>
            <a:ext cx="124936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</a:rPr>
              <a:t>Profit</a:t>
            </a:r>
          </a:p>
        </p:txBody>
      </p:sp>
      <p:sp>
        <p:nvSpPr>
          <p:cNvPr id="702475" name="Rectangle 11"/>
          <p:cNvSpPr>
            <a:spLocks noChangeArrowheads="1"/>
          </p:cNvSpPr>
          <p:nvPr/>
        </p:nvSpPr>
        <p:spPr bwMode="auto">
          <a:xfrm>
            <a:off x="8605838" y="2527300"/>
            <a:ext cx="408766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 i="1"/>
              <a:t>S</a:t>
            </a:r>
            <a:r>
              <a:rPr lang="en-US" altLang="zh-CN" sz="2000" i="1" baseline="-25000"/>
              <a:t>T</a:t>
            </a:r>
          </a:p>
        </p:txBody>
      </p:sp>
      <p:sp>
        <p:nvSpPr>
          <p:cNvPr id="702476" name="Line 12"/>
          <p:cNvSpPr>
            <a:spLocks noChangeShapeType="1"/>
          </p:cNvSpPr>
          <p:nvPr/>
        </p:nvSpPr>
        <p:spPr bwMode="auto">
          <a:xfrm>
            <a:off x="3333750" y="1960563"/>
            <a:ext cx="202723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2477" name="Line 13"/>
          <p:cNvSpPr>
            <a:spLocks noChangeShapeType="1"/>
          </p:cNvSpPr>
          <p:nvPr/>
        </p:nvSpPr>
        <p:spPr bwMode="auto">
          <a:xfrm>
            <a:off x="5351463" y="1960564"/>
            <a:ext cx="3365500" cy="23590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2478" name="Line 14"/>
          <p:cNvSpPr>
            <a:spLocks noChangeShapeType="1"/>
          </p:cNvSpPr>
          <p:nvPr/>
        </p:nvSpPr>
        <p:spPr bwMode="auto">
          <a:xfrm>
            <a:off x="3333751" y="2314575"/>
            <a:ext cx="2017713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2479" name="Line 15"/>
          <p:cNvSpPr>
            <a:spLocks noChangeShapeType="1"/>
          </p:cNvSpPr>
          <p:nvPr/>
        </p:nvSpPr>
        <p:spPr bwMode="auto">
          <a:xfrm>
            <a:off x="5351463" y="2314576"/>
            <a:ext cx="2019300" cy="1414463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2480" name="Line 16"/>
          <p:cNvSpPr>
            <a:spLocks noChangeShapeType="1"/>
          </p:cNvSpPr>
          <p:nvPr/>
        </p:nvSpPr>
        <p:spPr bwMode="auto">
          <a:xfrm>
            <a:off x="7370764" y="3729038"/>
            <a:ext cx="1430337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2481" name="Line 17"/>
          <p:cNvSpPr>
            <a:spLocks noChangeShapeType="1"/>
          </p:cNvSpPr>
          <p:nvPr/>
        </p:nvSpPr>
        <p:spPr bwMode="auto">
          <a:xfrm flipH="1">
            <a:off x="3333751" y="3376613"/>
            <a:ext cx="4037013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2482" name="Line 18"/>
          <p:cNvSpPr>
            <a:spLocks noChangeShapeType="1"/>
          </p:cNvSpPr>
          <p:nvPr/>
        </p:nvSpPr>
        <p:spPr bwMode="auto">
          <a:xfrm flipV="1">
            <a:off x="7370764" y="2373313"/>
            <a:ext cx="1430337" cy="10033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02484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4581525"/>
            <a:ext cx="6337300" cy="190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2485" name="Text Box 21"/>
          <p:cNvSpPr txBox="1">
            <a:spLocks noChangeArrowheads="1"/>
          </p:cNvSpPr>
          <p:nvPr/>
        </p:nvSpPr>
        <p:spPr bwMode="auto">
          <a:xfrm>
            <a:off x="1847850" y="1412876"/>
            <a:ext cx="8496300" cy="831639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3366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2400" b="1">
                <a:solidFill>
                  <a:srgbClr val="FFFF66"/>
                </a:solidFill>
              </a:rPr>
              <a:t>An investor who enters into a bear spread is hoping that the stock price will decline.</a:t>
            </a:r>
          </a:p>
        </p:txBody>
      </p:sp>
    </p:spTree>
    <p:extLst>
      <p:ext uri="{BB962C8B-B14F-4D97-AF65-F5344CB8AC3E}">
        <p14:creationId xmlns:p14="http://schemas.microsoft.com/office/powerpoint/2010/main" val="24901883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0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8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Bear Spread Using Calls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7260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23" y="1844675"/>
            <a:ext cx="10644341" cy="1263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26037" name="Group 21"/>
          <p:cNvGrpSpPr>
            <a:grpSpLocks/>
          </p:cNvGrpSpPr>
          <p:nvPr/>
        </p:nvGrpSpPr>
        <p:grpSpPr bwMode="auto">
          <a:xfrm>
            <a:off x="1992313" y="3429001"/>
            <a:ext cx="3918442" cy="3006725"/>
            <a:chOff x="1122" y="901"/>
            <a:chExt cx="3728" cy="1894"/>
          </a:xfrm>
        </p:grpSpPr>
        <p:sp>
          <p:nvSpPr>
            <p:cNvPr id="726022" name="Line 6"/>
            <p:cNvSpPr>
              <a:spLocks noChangeShapeType="1"/>
            </p:cNvSpPr>
            <p:nvPr/>
          </p:nvSpPr>
          <p:spPr bwMode="auto">
            <a:xfrm>
              <a:off x="1133" y="1012"/>
              <a:ext cx="0" cy="17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023" name="Line 7"/>
            <p:cNvSpPr>
              <a:spLocks noChangeShapeType="1"/>
            </p:cNvSpPr>
            <p:nvPr/>
          </p:nvSpPr>
          <p:spPr bwMode="auto">
            <a:xfrm>
              <a:off x="1133" y="1904"/>
              <a:ext cx="360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024" name="Line 8"/>
            <p:cNvSpPr>
              <a:spLocks noChangeShapeType="1"/>
            </p:cNvSpPr>
            <p:nvPr/>
          </p:nvSpPr>
          <p:spPr bwMode="auto">
            <a:xfrm flipV="1">
              <a:off x="2405" y="1867"/>
              <a:ext cx="0" cy="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025" name="Line 9"/>
            <p:cNvSpPr>
              <a:spLocks noChangeShapeType="1"/>
            </p:cNvSpPr>
            <p:nvPr/>
          </p:nvSpPr>
          <p:spPr bwMode="auto">
            <a:xfrm flipV="1">
              <a:off x="3676" y="1867"/>
              <a:ext cx="0" cy="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026" name="Rectangle 10"/>
            <p:cNvSpPr>
              <a:spLocks noChangeArrowheads="1"/>
            </p:cNvSpPr>
            <p:nvPr/>
          </p:nvSpPr>
          <p:spPr bwMode="auto">
            <a:xfrm>
              <a:off x="2235" y="1592"/>
              <a:ext cx="4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2000" i="1"/>
                <a:t>K</a:t>
              </a:r>
              <a:r>
                <a:rPr lang="en-US" altLang="zh-CN" sz="2000" i="1" baseline="-25000"/>
                <a:t>1</a:t>
              </a:r>
            </a:p>
          </p:txBody>
        </p:sp>
        <p:sp>
          <p:nvSpPr>
            <p:cNvPr id="726027" name="Rectangle 11"/>
            <p:cNvSpPr>
              <a:spLocks noChangeArrowheads="1"/>
            </p:cNvSpPr>
            <p:nvPr/>
          </p:nvSpPr>
          <p:spPr bwMode="auto">
            <a:xfrm>
              <a:off x="3507" y="1592"/>
              <a:ext cx="4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2000" i="1"/>
                <a:t>K</a:t>
              </a:r>
              <a:r>
                <a:rPr lang="en-US" altLang="zh-CN" sz="2000" i="1" baseline="-25000"/>
                <a:t>2</a:t>
              </a:r>
            </a:p>
          </p:txBody>
        </p:sp>
        <p:sp>
          <p:nvSpPr>
            <p:cNvPr id="726028" name="Rectangle 12"/>
            <p:cNvSpPr>
              <a:spLocks noChangeArrowheads="1"/>
            </p:cNvSpPr>
            <p:nvPr/>
          </p:nvSpPr>
          <p:spPr bwMode="auto">
            <a:xfrm>
              <a:off x="1122" y="901"/>
              <a:ext cx="7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en-US" altLang="zh-CN" sz="2000">
                  <a:latin typeface="Arial" panose="020B0604020202020204" pitchFamily="34" charset="0"/>
                </a:rPr>
                <a:t>Profit</a:t>
              </a:r>
            </a:p>
          </p:txBody>
        </p:sp>
        <p:sp>
          <p:nvSpPr>
            <p:cNvPr id="726029" name="Rectangle 13"/>
            <p:cNvSpPr>
              <a:spLocks noChangeArrowheads="1"/>
            </p:cNvSpPr>
            <p:nvPr/>
          </p:nvSpPr>
          <p:spPr bwMode="auto">
            <a:xfrm>
              <a:off x="4461" y="1592"/>
              <a:ext cx="38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2000" i="1"/>
                <a:t>S</a:t>
              </a:r>
              <a:r>
                <a:rPr lang="en-US" altLang="zh-CN" sz="2000" i="1" baseline="-25000"/>
                <a:t>T</a:t>
              </a:r>
            </a:p>
          </p:txBody>
        </p:sp>
        <p:sp>
          <p:nvSpPr>
            <p:cNvPr id="726030" name="Line 14"/>
            <p:cNvSpPr>
              <a:spLocks noChangeShapeType="1"/>
            </p:cNvSpPr>
            <p:nvPr/>
          </p:nvSpPr>
          <p:spPr bwMode="auto">
            <a:xfrm>
              <a:off x="1140" y="1235"/>
              <a:ext cx="12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031" name="Line 15"/>
            <p:cNvSpPr>
              <a:spLocks noChangeShapeType="1"/>
            </p:cNvSpPr>
            <p:nvPr/>
          </p:nvSpPr>
          <p:spPr bwMode="auto">
            <a:xfrm>
              <a:off x="2411" y="1235"/>
              <a:ext cx="2120" cy="14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032" name="Line 16"/>
            <p:cNvSpPr>
              <a:spLocks noChangeShapeType="1"/>
            </p:cNvSpPr>
            <p:nvPr/>
          </p:nvSpPr>
          <p:spPr bwMode="auto">
            <a:xfrm>
              <a:off x="1140" y="1458"/>
              <a:ext cx="127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033" name="Line 17"/>
            <p:cNvSpPr>
              <a:spLocks noChangeShapeType="1"/>
            </p:cNvSpPr>
            <p:nvPr/>
          </p:nvSpPr>
          <p:spPr bwMode="auto">
            <a:xfrm>
              <a:off x="2411" y="1458"/>
              <a:ext cx="1272" cy="891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034" name="Line 18"/>
            <p:cNvSpPr>
              <a:spLocks noChangeShapeType="1"/>
            </p:cNvSpPr>
            <p:nvPr/>
          </p:nvSpPr>
          <p:spPr bwMode="auto">
            <a:xfrm>
              <a:off x="3683" y="2349"/>
              <a:ext cx="901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035" name="Line 19"/>
            <p:cNvSpPr>
              <a:spLocks noChangeShapeType="1"/>
            </p:cNvSpPr>
            <p:nvPr/>
          </p:nvSpPr>
          <p:spPr bwMode="auto">
            <a:xfrm flipH="1">
              <a:off x="1140" y="2127"/>
              <a:ext cx="25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6036" name="Line 20"/>
            <p:cNvSpPr>
              <a:spLocks noChangeShapeType="1"/>
            </p:cNvSpPr>
            <p:nvPr/>
          </p:nvSpPr>
          <p:spPr bwMode="auto">
            <a:xfrm flipV="1">
              <a:off x="3683" y="1495"/>
              <a:ext cx="901" cy="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726038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3789364"/>
            <a:ext cx="4176713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7448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2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46364" y="532607"/>
            <a:ext cx="10972800" cy="1219200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Bear Spread Using Puts</a:t>
            </a:r>
          </a:p>
        </p:txBody>
      </p:sp>
      <p:sp>
        <p:nvSpPr>
          <p:cNvPr id="704517" name="Line 5"/>
          <p:cNvSpPr>
            <a:spLocks noChangeShapeType="1"/>
          </p:cNvSpPr>
          <p:nvPr/>
        </p:nvSpPr>
        <p:spPr bwMode="auto">
          <a:xfrm>
            <a:off x="3375025" y="2147888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4518" name="Line 6"/>
          <p:cNvSpPr>
            <a:spLocks noChangeShapeType="1"/>
          </p:cNvSpPr>
          <p:nvPr/>
        </p:nvSpPr>
        <p:spPr bwMode="auto">
          <a:xfrm>
            <a:off x="3375025" y="3976688"/>
            <a:ext cx="518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4519" name="Line 7"/>
          <p:cNvSpPr>
            <a:spLocks noChangeShapeType="1"/>
          </p:cNvSpPr>
          <p:nvPr/>
        </p:nvSpPr>
        <p:spPr bwMode="auto">
          <a:xfrm flipV="1">
            <a:off x="5203825" y="3900488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4520" name="Line 8"/>
          <p:cNvSpPr>
            <a:spLocks noChangeShapeType="1"/>
          </p:cNvSpPr>
          <p:nvPr/>
        </p:nvSpPr>
        <p:spPr bwMode="auto">
          <a:xfrm flipV="1">
            <a:off x="7032625" y="3900488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4521" name="Rectangle 9"/>
          <p:cNvSpPr>
            <a:spLocks noChangeArrowheads="1"/>
          </p:cNvSpPr>
          <p:nvPr/>
        </p:nvSpPr>
        <p:spPr bwMode="auto">
          <a:xfrm>
            <a:off x="4959351" y="3946525"/>
            <a:ext cx="44242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 i="1"/>
              <a:t>K</a:t>
            </a:r>
            <a:r>
              <a:rPr lang="en-US" altLang="zh-CN" sz="2000" i="1" baseline="-25000"/>
              <a:t>1</a:t>
            </a:r>
          </a:p>
        </p:txBody>
      </p:sp>
      <p:sp>
        <p:nvSpPr>
          <p:cNvPr id="704522" name="Rectangle 10"/>
          <p:cNvSpPr>
            <a:spLocks noChangeArrowheads="1"/>
          </p:cNvSpPr>
          <p:nvPr/>
        </p:nvSpPr>
        <p:spPr bwMode="auto">
          <a:xfrm>
            <a:off x="6788151" y="3946525"/>
            <a:ext cx="44242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 i="1"/>
              <a:t>K</a:t>
            </a:r>
            <a:r>
              <a:rPr lang="en-US" altLang="zh-CN" sz="2000" i="1" baseline="-25000"/>
              <a:t>2</a:t>
            </a:r>
          </a:p>
        </p:txBody>
      </p:sp>
      <p:sp>
        <p:nvSpPr>
          <p:cNvPr id="704523" name="Rectangle 11"/>
          <p:cNvSpPr>
            <a:spLocks noChangeArrowheads="1"/>
          </p:cNvSpPr>
          <p:nvPr/>
        </p:nvSpPr>
        <p:spPr bwMode="auto">
          <a:xfrm>
            <a:off x="3359151" y="2193925"/>
            <a:ext cx="78386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</a:rPr>
              <a:t>Profit</a:t>
            </a:r>
          </a:p>
        </p:txBody>
      </p:sp>
      <p:sp>
        <p:nvSpPr>
          <p:cNvPr id="704524" name="Rectangle 12"/>
          <p:cNvSpPr>
            <a:spLocks noChangeArrowheads="1"/>
          </p:cNvSpPr>
          <p:nvPr/>
        </p:nvSpPr>
        <p:spPr bwMode="auto">
          <a:xfrm>
            <a:off x="8083550" y="3946525"/>
            <a:ext cx="408766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 i="1"/>
              <a:t>S</a:t>
            </a:r>
            <a:r>
              <a:rPr lang="en-US" altLang="zh-CN" sz="2000" i="1" baseline="-25000"/>
              <a:t>T</a:t>
            </a:r>
          </a:p>
        </p:txBody>
      </p:sp>
      <p:sp>
        <p:nvSpPr>
          <p:cNvPr id="704525" name="Line 13"/>
          <p:cNvSpPr>
            <a:spLocks noChangeShapeType="1"/>
          </p:cNvSpPr>
          <p:nvPr/>
        </p:nvSpPr>
        <p:spPr bwMode="auto">
          <a:xfrm>
            <a:off x="3384550" y="3062288"/>
            <a:ext cx="18288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4526" name="Line 14"/>
          <p:cNvSpPr>
            <a:spLocks noChangeShapeType="1"/>
          </p:cNvSpPr>
          <p:nvPr/>
        </p:nvSpPr>
        <p:spPr bwMode="auto">
          <a:xfrm>
            <a:off x="5213350" y="3062288"/>
            <a:ext cx="1828800" cy="18288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4527" name="Line 15"/>
          <p:cNvSpPr>
            <a:spLocks noChangeShapeType="1"/>
          </p:cNvSpPr>
          <p:nvPr/>
        </p:nvSpPr>
        <p:spPr bwMode="auto">
          <a:xfrm>
            <a:off x="7042150" y="4891088"/>
            <a:ext cx="12954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4528" name="Line 16"/>
          <p:cNvSpPr>
            <a:spLocks noChangeShapeType="1"/>
          </p:cNvSpPr>
          <p:nvPr/>
        </p:nvSpPr>
        <p:spPr bwMode="auto">
          <a:xfrm flipH="1" flipV="1">
            <a:off x="4073525" y="2376488"/>
            <a:ext cx="2971800" cy="2971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4529" name="Line 17"/>
          <p:cNvSpPr>
            <a:spLocks noChangeShapeType="1"/>
          </p:cNvSpPr>
          <p:nvPr/>
        </p:nvSpPr>
        <p:spPr bwMode="auto">
          <a:xfrm>
            <a:off x="7045325" y="5348288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4530" name="Line 18"/>
          <p:cNvSpPr>
            <a:spLocks noChangeShapeType="1"/>
          </p:cNvSpPr>
          <p:nvPr/>
        </p:nvSpPr>
        <p:spPr bwMode="auto">
          <a:xfrm flipH="1">
            <a:off x="3387725" y="3519488"/>
            <a:ext cx="1828800" cy="1828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4531" name="Line 19"/>
          <p:cNvSpPr>
            <a:spLocks noChangeShapeType="1"/>
          </p:cNvSpPr>
          <p:nvPr/>
        </p:nvSpPr>
        <p:spPr bwMode="auto">
          <a:xfrm>
            <a:off x="5216525" y="3519488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9821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a typeface="宋体" panose="02010600030101010101" pitchFamily="2" charset="-122"/>
              </a:rPr>
              <a:t>Butterfly Spread Using Calls</a:t>
            </a:r>
          </a:p>
        </p:txBody>
      </p:sp>
      <p:grpSp>
        <p:nvGrpSpPr>
          <p:cNvPr id="706585" name="Group 25"/>
          <p:cNvGrpSpPr>
            <a:grpSpLocks/>
          </p:cNvGrpSpPr>
          <p:nvPr/>
        </p:nvGrpSpPr>
        <p:grpSpPr bwMode="auto">
          <a:xfrm>
            <a:off x="3575051" y="1557339"/>
            <a:ext cx="4466777" cy="2663825"/>
            <a:chOff x="1385" y="1392"/>
            <a:chExt cx="3276" cy="2304"/>
          </a:xfrm>
        </p:grpSpPr>
        <p:sp>
          <p:nvSpPr>
            <p:cNvPr id="706565" name="Line 5"/>
            <p:cNvSpPr>
              <a:spLocks noChangeShapeType="1"/>
            </p:cNvSpPr>
            <p:nvPr/>
          </p:nvSpPr>
          <p:spPr bwMode="auto">
            <a:xfrm>
              <a:off x="1395" y="1392"/>
              <a:ext cx="0" cy="2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566" name="Line 6"/>
            <p:cNvSpPr>
              <a:spLocks noChangeShapeType="1"/>
            </p:cNvSpPr>
            <p:nvPr/>
          </p:nvSpPr>
          <p:spPr bwMode="auto">
            <a:xfrm>
              <a:off x="1395" y="2544"/>
              <a:ext cx="3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567" name="Line 7"/>
            <p:cNvSpPr>
              <a:spLocks noChangeShapeType="1"/>
            </p:cNvSpPr>
            <p:nvPr/>
          </p:nvSpPr>
          <p:spPr bwMode="auto">
            <a:xfrm flipV="1">
              <a:off x="2547" y="2496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568" name="Line 8"/>
            <p:cNvSpPr>
              <a:spLocks noChangeShapeType="1"/>
            </p:cNvSpPr>
            <p:nvPr/>
          </p:nvSpPr>
          <p:spPr bwMode="auto">
            <a:xfrm flipV="1">
              <a:off x="3699" y="2496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569" name="Rectangle 9"/>
            <p:cNvSpPr>
              <a:spLocks noChangeArrowheads="1"/>
            </p:cNvSpPr>
            <p:nvPr/>
          </p:nvSpPr>
          <p:spPr bwMode="auto">
            <a:xfrm>
              <a:off x="2393" y="2188"/>
              <a:ext cx="324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2000" i="1"/>
                <a:t>K</a:t>
              </a:r>
              <a:r>
                <a:rPr lang="en-US" altLang="zh-CN" sz="2000" i="1" baseline="-25000"/>
                <a:t>1</a:t>
              </a:r>
            </a:p>
          </p:txBody>
        </p:sp>
        <p:sp>
          <p:nvSpPr>
            <p:cNvPr id="706570" name="Rectangle 10"/>
            <p:cNvSpPr>
              <a:spLocks noChangeArrowheads="1"/>
            </p:cNvSpPr>
            <p:nvPr/>
          </p:nvSpPr>
          <p:spPr bwMode="auto">
            <a:xfrm>
              <a:off x="3545" y="2188"/>
              <a:ext cx="324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2000" i="1"/>
                <a:t>K</a:t>
              </a:r>
              <a:r>
                <a:rPr lang="en-US" altLang="zh-CN" sz="2000" i="1" baseline="-25000"/>
                <a:t>3</a:t>
              </a:r>
            </a:p>
          </p:txBody>
        </p:sp>
        <p:sp>
          <p:nvSpPr>
            <p:cNvPr id="706571" name="Rectangle 11"/>
            <p:cNvSpPr>
              <a:spLocks noChangeArrowheads="1"/>
            </p:cNvSpPr>
            <p:nvPr/>
          </p:nvSpPr>
          <p:spPr bwMode="auto">
            <a:xfrm>
              <a:off x="1385" y="1421"/>
              <a:ext cx="575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2000">
                  <a:latin typeface="Arial" panose="020B0604020202020204" pitchFamily="34" charset="0"/>
                </a:rPr>
                <a:t>Profit</a:t>
              </a:r>
            </a:p>
          </p:txBody>
        </p:sp>
        <p:sp>
          <p:nvSpPr>
            <p:cNvPr id="706572" name="Rectangle 12"/>
            <p:cNvSpPr>
              <a:spLocks noChangeArrowheads="1"/>
            </p:cNvSpPr>
            <p:nvPr/>
          </p:nvSpPr>
          <p:spPr bwMode="auto">
            <a:xfrm>
              <a:off x="4361" y="2188"/>
              <a:ext cx="300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2000" i="1"/>
                <a:t>S</a:t>
              </a:r>
              <a:r>
                <a:rPr lang="en-US" altLang="zh-CN" sz="2000" i="1" baseline="-25000"/>
                <a:t>T</a:t>
              </a:r>
            </a:p>
          </p:txBody>
        </p:sp>
        <p:sp>
          <p:nvSpPr>
            <p:cNvPr id="706573" name="Line 13"/>
            <p:cNvSpPr>
              <a:spLocks noChangeShapeType="1"/>
            </p:cNvSpPr>
            <p:nvPr/>
          </p:nvSpPr>
          <p:spPr bwMode="auto">
            <a:xfrm flipV="1">
              <a:off x="3123" y="2496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574" name="Rectangle 14"/>
            <p:cNvSpPr>
              <a:spLocks noChangeArrowheads="1"/>
            </p:cNvSpPr>
            <p:nvPr/>
          </p:nvSpPr>
          <p:spPr bwMode="auto">
            <a:xfrm>
              <a:off x="2968" y="2188"/>
              <a:ext cx="324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2000" i="1"/>
                <a:t>K</a:t>
              </a:r>
              <a:r>
                <a:rPr lang="en-US" altLang="zh-CN" sz="2000" i="1" baseline="-25000"/>
                <a:t>2</a:t>
              </a:r>
            </a:p>
          </p:txBody>
        </p:sp>
        <p:sp>
          <p:nvSpPr>
            <p:cNvPr id="706575" name="Line 15"/>
            <p:cNvSpPr>
              <a:spLocks noChangeShapeType="1"/>
            </p:cNvSpPr>
            <p:nvPr/>
          </p:nvSpPr>
          <p:spPr bwMode="auto">
            <a:xfrm flipH="1">
              <a:off x="1403" y="2832"/>
              <a:ext cx="23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576" name="Line 16"/>
            <p:cNvSpPr>
              <a:spLocks noChangeShapeType="1"/>
            </p:cNvSpPr>
            <p:nvPr/>
          </p:nvSpPr>
          <p:spPr bwMode="auto">
            <a:xfrm flipV="1">
              <a:off x="3707" y="1968"/>
              <a:ext cx="864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577" name="Line 17"/>
            <p:cNvSpPr>
              <a:spLocks noChangeShapeType="1"/>
            </p:cNvSpPr>
            <p:nvPr/>
          </p:nvSpPr>
          <p:spPr bwMode="auto">
            <a:xfrm flipV="1">
              <a:off x="2555" y="1488"/>
              <a:ext cx="1632" cy="1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578" name="Line 18"/>
            <p:cNvSpPr>
              <a:spLocks noChangeShapeType="1"/>
            </p:cNvSpPr>
            <p:nvPr/>
          </p:nvSpPr>
          <p:spPr bwMode="auto">
            <a:xfrm flipH="1">
              <a:off x="1403" y="3120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579" name="Line 19"/>
            <p:cNvSpPr>
              <a:spLocks noChangeShapeType="1"/>
            </p:cNvSpPr>
            <p:nvPr/>
          </p:nvSpPr>
          <p:spPr bwMode="auto">
            <a:xfrm>
              <a:off x="1403" y="1872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580" name="Line 20"/>
            <p:cNvSpPr>
              <a:spLocks noChangeShapeType="1"/>
            </p:cNvSpPr>
            <p:nvPr/>
          </p:nvSpPr>
          <p:spPr bwMode="auto">
            <a:xfrm>
              <a:off x="3131" y="1872"/>
              <a:ext cx="828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581" name="Line 21"/>
            <p:cNvSpPr>
              <a:spLocks noChangeShapeType="1"/>
            </p:cNvSpPr>
            <p:nvPr/>
          </p:nvSpPr>
          <p:spPr bwMode="auto">
            <a:xfrm>
              <a:off x="1403" y="2736"/>
              <a:ext cx="1152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582" name="Line 22"/>
            <p:cNvSpPr>
              <a:spLocks noChangeShapeType="1"/>
            </p:cNvSpPr>
            <p:nvPr/>
          </p:nvSpPr>
          <p:spPr bwMode="auto">
            <a:xfrm flipV="1">
              <a:off x="2555" y="2160"/>
              <a:ext cx="576" cy="576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583" name="Line 23"/>
            <p:cNvSpPr>
              <a:spLocks noChangeShapeType="1"/>
            </p:cNvSpPr>
            <p:nvPr/>
          </p:nvSpPr>
          <p:spPr bwMode="auto">
            <a:xfrm>
              <a:off x="3131" y="2160"/>
              <a:ext cx="576" cy="576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584" name="Line 24"/>
            <p:cNvSpPr>
              <a:spLocks noChangeShapeType="1"/>
            </p:cNvSpPr>
            <p:nvPr/>
          </p:nvSpPr>
          <p:spPr bwMode="auto">
            <a:xfrm>
              <a:off x="3707" y="2736"/>
              <a:ext cx="864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706586" name="Picture 2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50" y="4437063"/>
            <a:ext cx="67691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6587" name="Text Box 27"/>
          <p:cNvSpPr txBox="1">
            <a:spLocks noChangeArrowheads="1"/>
          </p:cNvSpPr>
          <p:nvPr/>
        </p:nvSpPr>
        <p:spPr bwMode="auto">
          <a:xfrm>
            <a:off x="7391401" y="1557338"/>
            <a:ext cx="186268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 i="1" dirty="0">
                <a:solidFill>
                  <a:srgbClr val="0000CC"/>
                </a:solidFill>
              </a:rPr>
              <a:t>K</a:t>
            </a:r>
            <a:r>
              <a:rPr lang="en-US" altLang="zh-CN" sz="2000" baseline="-25000" dirty="0">
                <a:solidFill>
                  <a:srgbClr val="0000CC"/>
                </a:solidFill>
              </a:rPr>
              <a:t>2</a:t>
            </a:r>
            <a:r>
              <a:rPr lang="en-US" altLang="zh-CN" sz="2000" dirty="0">
                <a:solidFill>
                  <a:srgbClr val="0000CC"/>
                </a:solidFill>
              </a:rPr>
              <a:t>=0.5*(</a:t>
            </a:r>
            <a:r>
              <a:rPr lang="en-US" altLang="zh-CN" sz="2000" i="1" dirty="0">
                <a:solidFill>
                  <a:srgbClr val="0000CC"/>
                </a:solidFill>
              </a:rPr>
              <a:t>K</a:t>
            </a:r>
            <a:r>
              <a:rPr lang="en-US" altLang="zh-CN" sz="2000" baseline="-25000" dirty="0">
                <a:solidFill>
                  <a:srgbClr val="0000CC"/>
                </a:solidFill>
              </a:rPr>
              <a:t>1</a:t>
            </a:r>
            <a:r>
              <a:rPr lang="en-US" altLang="zh-CN" sz="2000" dirty="0">
                <a:solidFill>
                  <a:srgbClr val="0000CC"/>
                </a:solidFill>
              </a:rPr>
              <a:t>+</a:t>
            </a:r>
            <a:r>
              <a:rPr lang="en-US" altLang="zh-CN" sz="2000" i="1" dirty="0">
                <a:solidFill>
                  <a:srgbClr val="0000CC"/>
                </a:solidFill>
              </a:rPr>
              <a:t>K</a:t>
            </a:r>
            <a:r>
              <a:rPr lang="en-US" altLang="zh-CN" sz="2000" baseline="-25000" dirty="0">
                <a:solidFill>
                  <a:srgbClr val="0000CC"/>
                </a:solidFill>
              </a:rPr>
              <a:t>3</a:t>
            </a:r>
            <a:r>
              <a:rPr lang="en-US" altLang="zh-CN" sz="2000" dirty="0">
                <a:solidFill>
                  <a:srgbClr val="0000CC"/>
                </a:solidFill>
              </a:rPr>
              <a:t>)</a:t>
            </a:r>
          </a:p>
        </p:txBody>
      </p:sp>
      <p:sp>
        <p:nvSpPr>
          <p:cNvPr id="706590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827500" y="3655794"/>
            <a:ext cx="8243887" cy="863600"/>
          </a:xfrm>
          <a:noFill/>
          <a:ln/>
        </p:spPr>
        <p:txBody>
          <a:bodyPr/>
          <a:lstStyle/>
          <a:p>
            <a:r>
              <a:rPr lang="en-US" altLang="zh-CN" sz="2400" dirty="0">
                <a:solidFill>
                  <a:srgbClr val="0000CC"/>
                </a:solidFill>
                <a:effectLst/>
              </a:rPr>
              <a:t>It is an appropriate strategy for an investor who feels that large stock price moves are unlikely.</a:t>
            </a:r>
            <a:r>
              <a:rPr lang="en-US" altLang="zh-CN" sz="2400" dirty="0">
                <a:solidFill>
                  <a:srgbClr val="0000CC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7663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06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0" grpId="0" build="p"/>
      <p:bldP spid="706590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a typeface="宋体" panose="02010600030101010101" pitchFamily="2" charset="-122"/>
              </a:rPr>
              <a:t>Butterfly Spread Using Puts</a:t>
            </a:r>
          </a:p>
        </p:txBody>
      </p:sp>
      <p:sp>
        <p:nvSpPr>
          <p:cNvPr id="708612" name="Rectangle 4"/>
          <p:cNvSpPr>
            <a:spLocks noChangeArrowheads="1"/>
          </p:cNvSpPr>
          <p:nvPr/>
        </p:nvSpPr>
        <p:spPr bwMode="auto">
          <a:xfrm>
            <a:off x="3273425" y="1676400"/>
            <a:ext cx="411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8613" name="Line 5"/>
          <p:cNvSpPr>
            <a:spLocks noChangeShapeType="1"/>
          </p:cNvSpPr>
          <p:nvPr/>
        </p:nvSpPr>
        <p:spPr bwMode="auto">
          <a:xfrm>
            <a:off x="3738563" y="22098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8614" name="Line 6"/>
          <p:cNvSpPr>
            <a:spLocks noChangeShapeType="1"/>
          </p:cNvSpPr>
          <p:nvPr/>
        </p:nvSpPr>
        <p:spPr bwMode="auto">
          <a:xfrm>
            <a:off x="3738563" y="4038600"/>
            <a:ext cx="518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8615" name="Line 7"/>
          <p:cNvSpPr>
            <a:spLocks noChangeShapeType="1"/>
          </p:cNvSpPr>
          <p:nvPr/>
        </p:nvSpPr>
        <p:spPr bwMode="auto">
          <a:xfrm flipV="1">
            <a:off x="5567363" y="39624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8616" name="Line 8"/>
          <p:cNvSpPr>
            <a:spLocks noChangeShapeType="1"/>
          </p:cNvSpPr>
          <p:nvPr/>
        </p:nvSpPr>
        <p:spPr bwMode="auto">
          <a:xfrm flipV="1">
            <a:off x="7396163" y="39624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8617" name="Rectangle 9"/>
          <p:cNvSpPr>
            <a:spLocks noChangeArrowheads="1"/>
          </p:cNvSpPr>
          <p:nvPr/>
        </p:nvSpPr>
        <p:spPr bwMode="auto">
          <a:xfrm>
            <a:off x="5322889" y="3475038"/>
            <a:ext cx="44242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 b="1" i="1"/>
              <a:t>K</a:t>
            </a:r>
            <a:r>
              <a:rPr lang="en-US" altLang="zh-CN" sz="2000" b="1" i="1" baseline="-25000"/>
              <a:t>1</a:t>
            </a:r>
          </a:p>
        </p:txBody>
      </p:sp>
      <p:sp>
        <p:nvSpPr>
          <p:cNvPr id="708618" name="Rectangle 10"/>
          <p:cNvSpPr>
            <a:spLocks noChangeArrowheads="1"/>
          </p:cNvSpPr>
          <p:nvPr/>
        </p:nvSpPr>
        <p:spPr bwMode="auto">
          <a:xfrm>
            <a:off x="7151689" y="3475038"/>
            <a:ext cx="44242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 b="1" i="1"/>
              <a:t>K</a:t>
            </a:r>
            <a:r>
              <a:rPr lang="en-US" altLang="zh-CN" sz="2000" b="1" i="1" baseline="-25000"/>
              <a:t>3</a:t>
            </a:r>
          </a:p>
        </p:txBody>
      </p:sp>
      <p:sp>
        <p:nvSpPr>
          <p:cNvPr id="708619" name="Rectangle 11"/>
          <p:cNvSpPr>
            <a:spLocks noChangeArrowheads="1"/>
          </p:cNvSpPr>
          <p:nvPr/>
        </p:nvSpPr>
        <p:spPr bwMode="auto">
          <a:xfrm>
            <a:off x="3722689" y="2255838"/>
            <a:ext cx="854401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 b="1">
                <a:latin typeface="Arial" panose="020B0604020202020204" pitchFamily="34" charset="0"/>
              </a:rPr>
              <a:t>Profit</a:t>
            </a:r>
          </a:p>
        </p:txBody>
      </p:sp>
      <p:sp>
        <p:nvSpPr>
          <p:cNvPr id="708620" name="Rectangle 12"/>
          <p:cNvSpPr>
            <a:spLocks noChangeArrowheads="1"/>
          </p:cNvSpPr>
          <p:nvPr/>
        </p:nvSpPr>
        <p:spPr bwMode="auto">
          <a:xfrm>
            <a:off x="8447089" y="3475038"/>
            <a:ext cx="432811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 b="1" i="1"/>
              <a:t>S</a:t>
            </a:r>
            <a:r>
              <a:rPr lang="en-US" altLang="zh-CN" sz="2000" b="1" i="1" baseline="-25000"/>
              <a:t>T</a:t>
            </a:r>
          </a:p>
        </p:txBody>
      </p:sp>
      <p:sp>
        <p:nvSpPr>
          <p:cNvPr id="708621" name="Line 13"/>
          <p:cNvSpPr>
            <a:spLocks noChangeShapeType="1"/>
          </p:cNvSpPr>
          <p:nvPr/>
        </p:nvSpPr>
        <p:spPr bwMode="auto">
          <a:xfrm flipV="1">
            <a:off x="6481763" y="3962400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8622" name="Rectangle 14"/>
          <p:cNvSpPr>
            <a:spLocks noChangeArrowheads="1"/>
          </p:cNvSpPr>
          <p:nvPr/>
        </p:nvSpPr>
        <p:spPr bwMode="auto">
          <a:xfrm>
            <a:off x="6237289" y="3475038"/>
            <a:ext cx="44242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 b="1" i="1"/>
              <a:t>K</a:t>
            </a:r>
            <a:r>
              <a:rPr lang="en-US" altLang="zh-CN" sz="2000" b="1" i="1" baseline="-25000"/>
              <a:t>2</a:t>
            </a:r>
          </a:p>
        </p:txBody>
      </p:sp>
      <p:sp>
        <p:nvSpPr>
          <p:cNvPr id="708623" name="Line 15"/>
          <p:cNvSpPr>
            <a:spLocks noChangeShapeType="1"/>
          </p:cNvSpPr>
          <p:nvPr/>
        </p:nvSpPr>
        <p:spPr bwMode="auto">
          <a:xfrm flipH="1">
            <a:off x="5562600" y="4495800"/>
            <a:ext cx="3124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8624" name="Line 16"/>
          <p:cNvSpPr>
            <a:spLocks noChangeShapeType="1"/>
          </p:cNvSpPr>
          <p:nvPr/>
        </p:nvSpPr>
        <p:spPr bwMode="auto">
          <a:xfrm flipH="1">
            <a:off x="7391400" y="4941888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8625" name="Line 17"/>
          <p:cNvSpPr>
            <a:spLocks noChangeShapeType="1"/>
          </p:cNvSpPr>
          <p:nvPr/>
        </p:nvSpPr>
        <p:spPr bwMode="auto">
          <a:xfrm>
            <a:off x="6456363" y="2984500"/>
            <a:ext cx="2133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8626" name="Line 18"/>
          <p:cNvSpPr>
            <a:spLocks noChangeShapeType="1"/>
          </p:cNvSpPr>
          <p:nvPr/>
        </p:nvSpPr>
        <p:spPr bwMode="auto">
          <a:xfrm>
            <a:off x="3751263" y="4343400"/>
            <a:ext cx="18288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8627" name="Line 19"/>
          <p:cNvSpPr>
            <a:spLocks noChangeShapeType="1"/>
          </p:cNvSpPr>
          <p:nvPr/>
        </p:nvSpPr>
        <p:spPr bwMode="auto">
          <a:xfrm flipV="1">
            <a:off x="5580063" y="3429000"/>
            <a:ext cx="914400" cy="9144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8628" name="Line 20"/>
          <p:cNvSpPr>
            <a:spLocks noChangeShapeType="1"/>
          </p:cNvSpPr>
          <p:nvPr/>
        </p:nvSpPr>
        <p:spPr bwMode="auto">
          <a:xfrm>
            <a:off x="6494463" y="3429000"/>
            <a:ext cx="914400" cy="9144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8629" name="Line 21"/>
          <p:cNvSpPr>
            <a:spLocks noChangeShapeType="1"/>
          </p:cNvSpPr>
          <p:nvPr/>
        </p:nvSpPr>
        <p:spPr bwMode="auto">
          <a:xfrm>
            <a:off x="7408863" y="4343400"/>
            <a:ext cx="137160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8630" name="Line 22"/>
          <p:cNvSpPr>
            <a:spLocks noChangeShapeType="1"/>
          </p:cNvSpPr>
          <p:nvPr/>
        </p:nvSpPr>
        <p:spPr bwMode="auto">
          <a:xfrm flipH="1" flipV="1">
            <a:off x="3733800" y="2667000"/>
            <a:ext cx="1828800" cy="1828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8631" name="Line 23"/>
          <p:cNvSpPr>
            <a:spLocks noChangeShapeType="1"/>
          </p:cNvSpPr>
          <p:nvPr/>
        </p:nvSpPr>
        <p:spPr bwMode="auto">
          <a:xfrm flipH="1" flipV="1">
            <a:off x="4800600" y="2362200"/>
            <a:ext cx="2590800" cy="2590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8632" name="Line 24"/>
          <p:cNvSpPr>
            <a:spLocks noChangeShapeType="1"/>
          </p:cNvSpPr>
          <p:nvPr/>
        </p:nvSpPr>
        <p:spPr bwMode="auto">
          <a:xfrm flipH="1">
            <a:off x="5087938" y="2971800"/>
            <a:ext cx="1389062" cy="28956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5346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a typeface="宋体" panose="02010600030101010101" pitchFamily="2" charset="-122"/>
              </a:rPr>
              <a:t>Calendar Spread Using Calls</a:t>
            </a:r>
          </a:p>
        </p:txBody>
      </p:sp>
      <p:sp>
        <p:nvSpPr>
          <p:cNvPr id="710661" name="Line 5"/>
          <p:cNvSpPr>
            <a:spLocks noChangeShapeType="1"/>
          </p:cNvSpPr>
          <p:nvPr/>
        </p:nvSpPr>
        <p:spPr bwMode="auto">
          <a:xfrm>
            <a:off x="3808413" y="2171700"/>
            <a:ext cx="0" cy="365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662" name="Line 6"/>
          <p:cNvSpPr>
            <a:spLocks noChangeShapeType="1"/>
          </p:cNvSpPr>
          <p:nvPr/>
        </p:nvSpPr>
        <p:spPr bwMode="auto">
          <a:xfrm>
            <a:off x="3808413" y="4000500"/>
            <a:ext cx="4997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663" name="Rectangle 7"/>
          <p:cNvSpPr>
            <a:spLocks noChangeArrowheads="1"/>
          </p:cNvSpPr>
          <p:nvPr/>
        </p:nvSpPr>
        <p:spPr bwMode="auto">
          <a:xfrm>
            <a:off x="3792539" y="2217738"/>
            <a:ext cx="78386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</a:rPr>
              <a:t>Profit</a:t>
            </a:r>
          </a:p>
        </p:txBody>
      </p:sp>
      <p:sp>
        <p:nvSpPr>
          <p:cNvPr id="710664" name="Rectangle 8"/>
          <p:cNvSpPr>
            <a:spLocks noChangeArrowheads="1"/>
          </p:cNvSpPr>
          <p:nvPr/>
        </p:nvSpPr>
        <p:spPr bwMode="auto">
          <a:xfrm>
            <a:off x="8259763" y="3427413"/>
            <a:ext cx="408766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 i="1"/>
              <a:t>S</a:t>
            </a:r>
            <a:r>
              <a:rPr lang="en-US" altLang="zh-CN" sz="2000" i="1" baseline="-25000"/>
              <a:t>T</a:t>
            </a:r>
          </a:p>
        </p:txBody>
      </p:sp>
      <p:sp>
        <p:nvSpPr>
          <p:cNvPr id="710665" name="Line 9"/>
          <p:cNvSpPr>
            <a:spLocks noChangeShapeType="1"/>
          </p:cNvSpPr>
          <p:nvPr/>
        </p:nvSpPr>
        <p:spPr bwMode="auto">
          <a:xfrm flipV="1">
            <a:off x="6551613" y="3924300"/>
            <a:ext cx="0" cy="7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666" name="Rectangle 10"/>
          <p:cNvSpPr>
            <a:spLocks noChangeArrowheads="1"/>
          </p:cNvSpPr>
          <p:nvPr/>
        </p:nvSpPr>
        <p:spPr bwMode="auto">
          <a:xfrm>
            <a:off x="6307138" y="3970338"/>
            <a:ext cx="35747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 i="1"/>
              <a:t>K</a:t>
            </a:r>
          </a:p>
        </p:txBody>
      </p:sp>
      <p:sp>
        <p:nvSpPr>
          <p:cNvPr id="710667" name="Line 11"/>
          <p:cNvSpPr>
            <a:spLocks noChangeShapeType="1"/>
          </p:cNvSpPr>
          <p:nvPr/>
        </p:nvSpPr>
        <p:spPr bwMode="auto">
          <a:xfrm flipH="1">
            <a:off x="3803650" y="3086100"/>
            <a:ext cx="2743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668" name="Line 12"/>
          <p:cNvSpPr>
            <a:spLocks noChangeShapeType="1"/>
          </p:cNvSpPr>
          <p:nvPr/>
        </p:nvSpPr>
        <p:spPr bwMode="auto">
          <a:xfrm>
            <a:off x="6546851" y="3086101"/>
            <a:ext cx="2028825" cy="20288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669" name="Line 13"/>
          <p:cNvSpPr>
            <a:spLocks noChangeShapeType="1"/>
          </p:cNvSpPr>
          <p:nvPr/>
        </p:nvSpPr>
        <p:spPr bwMode="auto">
          <a:xfrm>
            <a:off x="3805239" y="4924425"/>
            <a:ext cx="33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670" name="Line 14"/>
          <p:cNvSpPr>
            <a:spLocks noChangeShapeType="1"/>
          </p:cNvSpPr>
          <p:nvPr/>
        </p:nvSpPr>
        <p:spPr bwMode="auto">
          <a:xfrm>
            <a:off x="3970338" y="4922839"/>
            <a:ext cx="4286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671" name="Line 15"/>
          <p:cNvSpPr>
            <a:spLocks noChangeShapeType="1"/>
          </p:cNvSpPr>
          <p:nvPr/>
        </p:nvSpPr>
        <p:spPr bwMode="auto">
          <a:xfrm>
            <a:off x="4162425" y="4919663"/>
            <a:ext cx="460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672" name="Line 16"/>
          <p:cNvSpPr>
            <a:spLocks noChangeShapeType="1"/>
          </p:cNvSpPr>
          <p:nvPr/>
        </p:nvSpPr>
        <p:spPr bwMode="auto">
          <a:xfrm>
            <a:off x="4352925" y="4910138"/>
            <a:ext cx="460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673" name="Line 17"/>
          <p:cNvSpPr>
            <a:spLocks noChangeShapeType="1"/>
          </p:cNvSpPr>
          <p:nvPr/>
        </p:nvSpPr>
        <p:spPr bwMode="auto">
          <a:xfrm>
            <a:off x="4548188" y="4894263"/>
            <a:ext cx="38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674" name="Line 18"/>
          <p:cNvSpPr>
            <a:spLocks noChangeShapeType="1"/>
          </p:cNvSpPr>
          <p:nvPr/>
        </p:nvSpPr>
        <p:spPr bwMode="auto">
          <a:xfrm>
            <a:off x="4733926" y="4875213"/>
            <a:ext cx="47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675" name="Line 19"/>
          <p:cNvSpPr>
            <a:spLocks noChangeShapeType="1"/>
          </p:cNvSpPr>
          <p:nvPr/>
        </p:nvSpPr>
        <p:spPr bwMode="auto">
          <a:xfrm flipV="1">
            <a:off x="4924425" y="4848226"/>
            <a:ext cx="381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676" name="Line 20"/>
          <p:cNvSpPr>
            <a:spLocks noChangeShapeType="1"/>
          </p:cNvSpPr>
          <p:nvPr/>
        </p:nvSpPr>
        <p:spPr bwMode="auto">
          <a:xfrm flipV="1">
            <a:off x="5113339" y="4818063"/>
            <a:ext cx="52387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677" name="Line 21"/>
          <p:cNvSpPr>
            <a:spLocks noChangeShapeType="1"/>
          </p:cNvSpPr>
          <p:nvPr/>
        </p:nvSpPr>
        <p:spPr bwMode="auto">
          <a:xfrm flipV="1">
            <a:off x="5299075" y="4784726"/>
            <a:ext cx="38100" cy="4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678" name="Line 22"/>
          <p:cNvSpPr>
            <a:spLocks noChangeShapeType="1"/>
          </p:cNvSpPr>
          <p:nvPr/>
        </p:nvSpPr>
        <p:spPr bwMode="auto">
          <a:xfrm flipV="1">
            <a:off x="5484813" y="4751388"/>
            <a:ext cx="44450" cy="6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679" name="Line 23"/>
          <p:cNvSpPr>
            <a:spLocks noChangeShapeType="1"/>
          </p:cNvSpPr>
          <p:nvPr/>
        </p:nvSpPr>
        <p:spPr bwMode="auto">
          <a:xfrm flipV="1">
            <a:off x="5670550" y="4708526"/>
            <a:ext cx="44450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680" name="Line 24"/>
          <p:cNvSpPr>
            <a:spLocks noChangeShapeType="1"/>
          </p:cNvSpPr>
          <p:nvPr/>
        </p:nvSpPr>
        <p:spPr bwMode="auto">
          <a:xfrm flipV="1">
            <a:off x="5856289" y="4657725"/>
            <a:ext cx="39687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681" name="Line 25"/>
          <p:cNvSpPr>
            <a:spLocks noChangeShapeType="1"/>
          </p:cNvSpPr>
          <p:nvPr/>
        </p:nvSpPr>
        <p:spPr bwMode="auto">
          <a:xfrm flipV="1">
            <a:off x="6038851" y="4613276"/>
            <a:ext cx="41275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682" name="Line 26"/>
          <p:cNvSpPr>
            <a:spLocks noChangeShapeType="1"/>
          </p:cNvSpPr>
          <p:nvPr/>
        </p:nvSpPr>
        <p:spPr bwMode="auto">
          <a:xfrm flipV="1">
            <a:off x="6221413" y="4552950"/>
            <a:ext cx="42862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683" name="Line 27"/>
          <p:cNvSpPr>
            <a:spLocks noChangeShapeType="1"/>
          </p:cNvSpPr>
          <p:nvPr/>
        </p:nvSpPr>
        <p:spPr bwMode="auto">
          <a:xfrm flipV="1">
            <a:off x="6397626" y="4495800"/>
            <a:ext cx="47625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684" name="Line 28"/>
          <p:cNvSpPr>
            <a:spLocks noChangeShapeType="1"/>
          </p:cNvSpPr>
          <p:nvPr/>
        </p:nvSpPr>
        <p:spPr bwMode="auto">
          <a:xfrm flipV="1">
            <a:off x="6580188" y="4432300"/>
            <a:ext cx="42862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685" name="Line 29"/>
          <p:cNvSpPr>
            <a:spLocks noChangeShapeType="1"/>
          </p:cNvSpPr>
          <p:nvPr/>
        </p:nvSpPr>
        <p:spPr bwMode="auto">
          <a:xfrm flipV="1">
            <a:off x="6756401" y="4362450"/>
            <a:ext cx="428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686" name="Line 30"/>
          <p:cNvSpPr>
            <a:spLocks noChangeShapeType="1"/>
          </p:cNvSpPr>
          <p:nvPr/>
        </p:nvSpPr>
        <p:spPr bwMode="auto">
          <a:xfrm flipV="1">
            <a:off x="6932613" y="4286250"/>
            <a:ext cx="38100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687" name="Line 31"/>
          <p:cNvSpPr>
            <a:spLocks noChangeShapeType="1"/>
          </p:cNvSpPr>
          <p:nvPr/>
        </p:nvSpPr>
        <p:spPr bwMode="auto">
          <a:xfrm flipV="1">
            <a:off x="7107238" y="4203700"/>
            <a:ext cx="38100" cy="19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688" name="Line 32"/>
          <p:cNvSpPr>
            <a:spLocks noChangeShapeType="1"/>
          </p:cNvSpPr>
          <p:nvPr/>
        </p:nvSpPr>
        <p:spPr bwMode="auto">
          <a:xfrm flipV="1">
            <a:off x="7273925" y="4117975"/>
            <a:ext cx="39688" cy="19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689" name="Line 33"/>
          <p:cNvSpPr>
            <a:spLocks noChangeShapeType="1"/>
          </p:cNvSpPr>
          <p:nvPr/>
        </p:nvSpPr>
        <p:spPr bwMode="auto">
          <a:xfrm flipV="1">
            <a:off x="7442200" y="4022725"/>
            <a:ext cx="38100" cy="20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690" name="Line 34"/>
          <p:cNvSpPr>
            <a:spLocks noChangeShapeType="1"/>
          </p:cNvSpPr>
          <p:nvPr/>
        </p:nvSpPr>
        <p:spPr bwMode="auto">
          <a:xfrm flipV="1">
            <a:off x="7602538" y="3924301"/>
            <a:ext cx="38100" cy="22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691" name="Line 35"/>
          <p:cNvSpPr>
            <a:spLocks noChangeShapeType="1"/>
          </p:cNvSpPr>
          <p:nvPr/>
        </p:nvSpPr>
        <p:spPr bwMode="auto">
          <a:xfrm flipV="1">
            <a:off x="7761288" y="3822700"/>
            <a:ext cx="36512" cy="20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692" name="Line 36"/>
          <p:cNvSpPr>
            <a:spLocks noChangeShapeType="1"/>
          </p:cNvSpPr>
          <p:nvPr/>
        </p:nvSpPr>
        <p:spPr bwMode="auto">
          <a:xfrm flipV="1">
            <a:off x="7916863" y="3713163"/>
            <a:ext cx="30162" cy="238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693" name="Line 37"/>
          <p:cNvSpPr>
            <a:spLocks noChangeShapeType="1"/>
          </p:cNvSpPr>
          <p:nvPr/>
        </p:nvSpPr>
        <p:spPr bwMode="auto">
          <a:xfrm flipV="1">
            <a:off x="8069263" y="3590925"/>
            <a:ext cx="30162" cy="269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694" name="Line 38"/>
          <p:cNvSpPr>
            <a:spLocks noChangeShapeType="1"/>
          </p:cNvSpPr>
          <p:nvPr/>
        </p:nvSpPr>
        <p:spPr bwMode="auto">
          <a:xfrm flipV="1">
            <a:off x="8207375" y="3467100"/>
            <a:ext cx="39688" cy="33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695" name="Line 39"/>
          <p:cNvSpPr>
            <a:spLocks noChangeShapeType="1"/>
          </p:cNvSpPr>
          <p:nvPr/>
        </p:nvSpPr>
        <p:spPr bwMode="auto">
          <a:xfrm flipV="1">
            <a:off x="8345488" y="3325814"/>
            <a:ext cx="49212" cy="41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696" name="Line 40"/>
          <p:cNvSpPr>
            <a:spLocks noChangeShapeType="1"/>
          </p:cNvSpPr>
          <p:nvPr/>
        </p:nvSpPr>
        <p:spPr bwMode="auto">
          <a:xfrm flipV="1">
            <a:off x="8545513" y="3130551"/>
            <a:ext cx="38100" cy="41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0697" name="Line 41"/>
          <p:cNvSpPr>
            <a:spLocks noChangeShapeType="1"/>
          </p:cNvSpPr>
          <p:nvPr/>
        </p:nvSpPr>
        <p:spPr bwMode="auto">
          <a:xfrm flipV="1">
            <a:off x="4557714" y="4057651"/>
            <a:ext cx="193675" cy="17463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0698" name="Group 42"/>
          <p:cNvGrpSpPr>
            <a:grpSpLocks/>
          </p:cNvGrpSpPr>
          <p:nvPr/>
        </p:nvGrpSpPr>
        <p:grpSpPr bwMode="auto">
          <a:xfrm>
            <a:off x="3814764" y="3648075"/>
            <a:ext cx="2732087" cy="457200"/>
            <a:chOff x="1443" y="2298"/>
            <a:chExt cx="1721" cy="288"/>
          </a:xfrm>
        </p:grpSpPr>
        <p:sp>
          <p:nvSpPr>
            <p:cNvPr id="710699" name="Line 43"/>
            <p:cNvSpPr>
              <a:spLocks noChangeShapeType="1"/>
            </p:cNvSpPr>
            <p:nvPr/>
          </p:nvSpPr>
          <p:spPr bwMode="auto">
            <a:xfrm>
              <a:off x="1443" y="2586"/>
              <a:ext cx="101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00" name="Line 44"/>
            <p:cNvSpPr>
              <a:spLocks noChangeShapeType="1"/>
            </p:cNvSpPr>
            <p:nvPr/>
          </p:nvSpPr>
          <p:spPr bwMode="auto">
            <a:xfrm flipV="1">
              <a:off x="1547" y="2583"/>
              <a:ext cx="120" cy="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01" name="Line 45"/>
            <p:cNvSpPr>
              <a:spLocks noChangeShapeType="1"/>
            </p:cNvSpPr>
            <p:nvPr/>
          </p:nvSpPr>
          <p:spPr bwMode="auto">
            <a:xfrm flipV="1">
              <a:off x="1668" y="2577"/>
              <a:ext cx="125" cy="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02" name="Line 46"/>
            <p:cNvSpPr>
              <a:spLocks noChangeShapeType="1"/>
            </p:cNvSpPr>
            <p:nvPr/>
          </p:nvSpPr>
          <p:spPr bwMode="auto">
            <a:xfrm flipV="1">
              <a:off x="1788" y="2568"/>
              <a:ext cx="122" cy="9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03" name="Line 47"/>
            <p:cNvSpPr>
              <a:spLocks noChangeShapeType="1"/>
            </p:cNvSpPr>
            <p:nvPr/>
          </p:nvSpPr>
          <p:spPr bwMode="auto">
            <a:xfrm flipV="1">
              <a:off x="2028" y="2541"/>
              <a:ext cx="122" cy="1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04" name="Line 48"/>
            <p:cNvSpPr>
              <a:spLocks noChangeShapeType="1"/>
            </p:cNvSpPr>
            <p:nvPr/>
          </p:nvSpPr>
          <p:spPr bwMode="auto">
            <a:xfrm flipV="1">
              <a:off x="2148" y="2526"/>
              <a:ext cx="125" cy="1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05" name="Line 49"/>
            <p:cNvSpPr>
              <a:spLocks noChangeShapeType="1"/>
            </p:cNvSpPr>
            <p:nvPr/>
          </p:nvSpPr>
          <p:spPr bwMode="auto">
            <a:xfrm flipV="1">
              <a:off x="2267" y="2502"/>
              <a:ext cx="123" cy="21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06" name="Line 50"/>
            <p:cNvSpPr>
              <a:spLocks noChangeShapeType="1"/>
            </p:cNvSpPr>
            <p:nvPr/>
          </p:nvSpPr>
          <p:spPr bwMode="auto">
            <a:xfrm flipV="1">
              <a:off x="2384" y="2481"/>
              <a:ext cx="123" cy="2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07" name="Line 51"/>
            <p:cNvSpPr>
              <a:spLocks noChangeShapeType="1"/>
            </p:cNvSpPr>
            <p:nvPr/>
          </p:nvSpPr>
          <p:spPr bwMode="auto">
            <a:xfrm flipV="1">
              <a:off x="2501" y="2457"/>
              <a:ext cx="120" cy="2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08" name="Line 52"/>
            <p:cNvSpPr>
              <a:spLocks noChangeShapeType="1"/>
            </p:cNvSpPr>
            <p:nvPr/>
          </p:nvSpPr>
          <p:spPr bwMode="auto">
            <a:xfrm flipV="1">
              <a:off x="2618" y="2427"/>
              <a:ext cx="120" cy="29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09" name="Line 53"/>
            <p:cNvSpPr>
              <a:spLocks noChangeShapeType="1"/>
            </p:cNvSpPr>
            <p:nvPr/>
          </p:nvSpPr>
          <p:spPr bwMode="auto">
            <a:xfrm flipV="1">
              <a:off x="2735" y="2397"/>
              <a:ext cx="120" cy="29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10" name="Line 54"/>
            <p:cNvSpPr>
              <a:spLocks noChangeShapeType="1"/>
            </p:cNvSpPr>
            <p:nvPr/>
          </p:nvSpPr>
          <p:spPr bwMode="auto">
            <a:xfrm flipV="1">
              <a:off x="2850" y="2364"/>
              <a:ext cx="119" cy="3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11" name="Line 55"/>
            <p:cNvSpPr>
              <a:spLocks noChangeShapeType="1"/>
            </p:cNvSpPr>
            <p:nvPr/>
          </p:nvSpPr>
          <p:spPr bwMode="auto">
            <a:xfrm flipV="1">
              <a:off x="2965" y="2325"/>
              <a:ext cx="118" cy="35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12" name="Line 56"/>
            <p:cNvSpPr>
              <a:spLocks noChangeShapeType="1"/>
            </p:cNvSpPr>
            <p:nvPr/>
          </p:nvSpPr>
          <p:spPr bwMode="auto">
            <a:xfrm flipV="1">
              <a:off x="3076" y="2298"/>
              <a:ext cx="88" cy="27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10713" name="Group 57"/>
          <p:cNvGrpSpPr>
            <a:grpSpLocks/>
          </p:cNvGrpSpPr>
          <p:nvPr/>
        </p:nvGrpSpPr>
        <p:grpSpPr bwMode="auto">
          <a:xfrm>
            <a:off x="6546850" y="3648075"/>
            <a:ext cx="2019300" cy="571500"/>
            <a:chOff x="3164" y="2298"/>
            <a:chExt cx="1272" cy="360"/>
          </a:xfrm>
        </p:grpSpPr>
        <p:sp>
          <p:nvSpPr>
            <p:cNvPr id="710714" name="Line 58"/>
            <p:cNvSpPr>
              <a:spLocks noChangeShapeType="1"/>
            </p:cNvSpPr>
            <p:nvPr/>
          </p:nvSpPr>
          <p:spPr bwMode="auto">
            <a:xfrm>
              <a:off x="3164" y="2298"/>
              <a:ext cx="722" cy="288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15" name="Line 59"/>
            <p:cNvSpPr>
              <a:spLocks noChangeShapeType="1"/>
            </p:cNvSpPr>
            <p:nvPr/>
          </p:nvSpPr>
          <p:spPr bwMode="auto">
            <a:xfrm>
              <a:off x="3887" y="2589"/>
              <a:ext cx="96" cy="3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16" name="Line 60"/>
            <p:cNvSpPr>
              <a:spLocks noChangeShapeType="1"/>
            </p:cNvSpPr>
            <p:nvPr/>
          </p:nvSpPr>
          <p:spPr bwMode="auto">
            <a:xfrm>
              <a:off x="3977" y="2616"/>
              <a:ext cx="111" cy="2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17" name="Line 61"/>
            <p:cNvSpPr>
              <a:spLocks noChangeShapeType="1"/>
            </p:cNvSpPr>
            <p:nvPr/>
          </p:nvSpPr>
          <p:spPr bwMode="auto">
            <a:xfrm>
              <a:off x="4085" y="2643"/>
              <a:ext cx="111" cy="1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0718" name="Line 62"/>
            <p:cNvSpPr>
              <a:spLocks noChangeShapeType="1"/>
            </p:cNvSpPr>
            <p:nvPr/>
          </p:nvSpPr>
          <p:spPr bwMode="auto">
            <a:xfrm>
              <a:off x="4199" y="2658"/>
              <a:ext cx="237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7870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a typeface="宋体" panose="02010600030101010101" pitchFamily="2" charset="-122"/>
              </a:rPr>
              <a:t>Calendar Spread Using Puts</a:t>
            </a:r>
          </a:p>
        </p:txBody>
      </p:sp>
      <p:sp>
        <p:nvSpPr>
          <p:cNvPr id="712707" name="Rectangle 3"/>
          <p:cNvSpPr>
            <a:spLocks noChangeArrowheads="1"/>
          </p:cNvSpPr>
          <p:nvPr/>
        </p:nvSpPr>
        <p:spPr bwMode="auto">
          <a:xfrm>
            <a:off x="3387725" y="1638300"/>
            <a:ext cx="4114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2769" name="Group 65"/>
          <p:cNvGrpSpPr>
            <a:grpSpLocks/>
          </p:cNvGrpSpPr>
          <p:nvPr/>
        </p:nvGrpSpPr>
        <p:grpSpPr bwMode="auto">
          <a:xfrm>
            <a:off x="3216276" y="1557338"/>
            <a:ext cx="6119813" cy="4679950"/>
            <a:chOff x="1429" y="1368"/>
            <a:chExt cx="3158" cy="2304"/>
          </a:xfrm>
        </p:grpSpPr>
        <p:sp>
          <p:nvSpPr>
            <p:cNvPr id="712708" name="Line 4"/>
            <p:cNvSpPr>
              <a:spLocks noChangeShapeType="1"/>
            </p:cNvSpPr>
            <p:nvPr/>
          </p:nvSpPr>
          <p:spPr bwMode="auto">
            <a:xfrm>
              <a:off x="1439" y="1368"/>
              <a:ext cx="0" cy="2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2709" name="Line 5"/>
            <p:cNvSpPr>
              <a:spLocks noChangeShapeType="1"/>
            </p:cNvSpPr>
            <p:nvPr/>
          </p:nvSpPr>
          <p:spPr bwMode="auto">
            <a:xfrm>
              <a:off x="1439" y="2520"/>
              <a:ext cx="31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2710" name="Rectangle 6"/>
            <p:cNvSpPr>
              <a:spLocks noChangeArrowheads="1"/>
            </p:cNvSpPr>
            <p:nvPr/>
          </p:nvSpPr>
          <p:spPr bwMode="auto">
            <a:xfrm>
              <a:off x="1429" y="1397"/>
              <a:ext cx="404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2000">
                  <a:latin typeface="Arial" panose="020B0604020202020204" pitchFamily="34" charset="0"/>
                </a:rPr>
                <a:t>Profit</a:t>
              </a:r>
            </a:p>
          </p:txBody>
        </p:sp>
        <p:sp>
          <p:nvSpPr>
            <p:cNvPr id="712711" name="Rectangle 7"/>
            <p:cNvSpPr>
              <a:spLocks noChangeArrowheads="1"/>
            </p:cNvSpPr>
            <p:nvPr/>
          </p:nvSpPr>
          <p:spPr bwMode="auto">
            <a:xfrm>
              <a:off x="4243" y="2159"/>
              <a:ext cx="211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2000" i="1"/>
                <a:t>S</a:t>
              </a:r>
              <a:r>
                <a:rPr lang="en-US" altLang="zh-CN" sz="2000" i="1" baseline="-25000"/>
                <a:t>T</a:t>
              </a:r>
            </a:p>
          </p:txBody>
        </p:sp>
        <p:sp>
          <p:nvSpPr>
            <p:cNvPr id="712712" name="Line 8"/>
            <p:cNvSpPr>
              <a:spLocks noChangeShapeType="1"/>
            </p:cNvSpPr>
            <p:nvPr/>
          </p:nvSpPr>
          <p:spPr bwMode="auto">
            <a:xfrm flipV="1">
              <a:off x="2717" y="2472"/>
              <a:ext cx="0" cy="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2713" name="Rectangle 9"/>
            <p:cNvSpPr>
              <a:spLocks noChangeArrowheads="1"/>
            </p:cNvSpPr>
            <p:nvPr/>
          </p:nvSpPr>
          <p:spPr bwMode="auto">
            <a:xfrm>
              <a:off x="2563" y="2501"/>
              <a:ext cx="184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2000" i="1"/>
                <a:t>K</a:t>
              </a:r>
            </a:p>
          </p:txBody>
        </p:sp>
        <p:grpSp>
          <p:nvGrpSpPr>
            <p:cNvPr id="712715" name="Group 11"/>
            <p:cNvGrpSpPr>
              <a:grpSpLocks/>
            </p:cNvGrpSpPr>
            <p:nvPr/>
          </p:nvGrpSpPr>
          <p:grpSpPr bwMode="auto">
            <a:xfrm>
              <a:off x="1440" y="1944"/>
              <a:ext cx="3006" cy="1278"/>
              <a:chOff x="1440" y="1944"/>
              <a:chExt cx="3006" cy="1278"/>
            </a:xfrm>
          </p:grpSpPr>
          <p:sp>
            <p:nvSpPr>
              <p:cNvPr id="712716" name="Line 12"/>
              <p:cNvSpPr>
                <a:spLocks noChangeShapeType="1"/>
              </p:cNvSpPr>
              <p:nvPr/>
            </p:nvSpPr>
            <p:spPr bwMode="auto">
              <a:xfrm>
                <a:off x="2718" y="1944"/>
                <a:ext cx="17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17" name="Line 13"/>
              <p:cNvSpPr>
                <a:spLocks noChangeShapeType="1"/>
              </p:cNvSpPr>
              <p:nvPr/>
            </p:nvSpPr>
            <p:spPr bwMode="auto">
              <a:xfrm flipH="1">
                <a:off x="1440" y="1944"/>
                <a:ext cx="1278" cy="127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2718" name="Group 14"/>
            <p:cNvGrpSpPr>
              <a:grpSpLocks/>
            </p:cNvGrpSpPr>
            <p:nvPr/>
          </p:nvGrpSpPr>
          <p:grpSpPr bwMode="auto">
            <a:xfrm>
              <a:off x="1435" y="1972"/>
              <a:ext cx="3010" cy="1130"/>
              <a:chOff x="1435" y="1972"/>
              <a:chExt cx="3010" cy="1130"/>
            </a:xfrm>
          </p:grpSpPr>
          <p:sp>
            <p:nvSpPr>
              <p:cNvPr id="712719" name="Line 15"/>
              <p:cNvSpPr>
                <a:spLocks noChangeShapeType="1"/>
              </p:cNvSpPr>
              <p:nvPr/>
            </p:nvSpPr>
            <p:spPr bwMode="auto">
              <a:xfrm flipH="1">
                <a:off x="4424" y="3102"/>
                <a:ext cx="2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20" name="Line 16"/>
              <p:cNvSpPr>
                <a:spLocks noChangeShapeType="1"/>
              </p:cNvSpPr>
              <p:nvPr/>
            </p:nvSpPr>
            <p:spPr bwMode="auto">
              <a:xfrm flipH="1">
                <a:off x="4314" y="3101"/>
                <a:ext cx="27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21" name="Line 17"/>
              <p:cNvSpPr>
                <a:spLocks noChangeShapeType="1"/>
              </p:cNvSpPr>
              <p:nvPr/>
            </p:nvSpPr>
            <p:spPr bwMode="auto">
              <a:xfrm flipH="1">
                <a:off x="4191" y="3099"/>
                <a:ext cx="2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22" name="Line 18"/>
              <p:cNvSpPr>
                <a:spLocks noChangeShapeType="1"/>
              </p:cNvSpPr>
              <p:nvPr/>
            </p:nvSpPr>
            <p:spPr bwMode="auto">
              <a:xfrm flipH="1">
                <a:off x="4071" y="3093"/>
                <a:ext cx="2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23" name="Line 19"/>
              <p:cNvSpPr>
                <a:spLocks noChangeShapeType="1"/>
              </p:cNvSpPr>
              <p:nvPr/>
            </p:nvSpPr>
            <p:spPr bwMode="auto">
              <a:xfrm flipH="1">
                <a:off x="3953" y="3083"/>
                <a:ext cx="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24" name="Line 20"/>
              <p:cNvSpPr>
                <a:spLocks noChangeShapeType="1"/>
              </p:cNvSpPr>
              <p:nvPr/>
            </p:nvSpPr>
            <p:spPr bwMode="auto">
              <a:xfrm flipH="1">
                <a:off x="3830" y="3071"/>
                <a:ext cx="3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25" name="Line 21"/>
              <p:cNvSpPr>
                <a:spLocks noChangeShapeType="1"/>
              </p:cNvSpPr>
              <p:nvPr/>
            </p:nvSpPr>
            <p:spPr bwMode="auto">
              <a:xfrm flipH="1" flipV="1">
                <a:off x="3716" y="3054"/>
                <a:ext cx="24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26" name="Line 22"/>
              <p:cNvSpPr>
                <a:spLocks noChangeShapeType="1"/>
              </p:cNvSpPr>
              <p:nvPr/>
            </p:nvSpPr>
            <p:spPr bwMode="auto">
              <a:xfrm flipH="1" flipV="1">
                <a:off x="3588" y="3035"/>
                <a:ext cx="33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27" name="Line 23"/>
              <p:cNvSpPr>
                <a:spLocks noChangeShapeType="1"/>
              </p:cNvSpPr>
              <p:nvPr/>
            </p:nvSpPr>
            <p:spPr bwMode="auto">
              <a:xfrm flipH="1" flipV="1">
                <a:off x="3480" y="3014"/>
                <a:ext cx="24" cy="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28" name="Line 24"/>
              <p:cNvSpPr>
                <a:spLocks noChangeShapeType="1"/>
              </p:cNvSpPr>
              <p:nvPr/>
            </p:nvSpPr>
            <p:spPr bwMode="auto">
              <a:xfrm flipH="1" flipV="1">
                <a:off x="3359" y="2993"/>
                <a:ext cx="28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29" name="Line 25"/>
              <p:cNvSpPr>
                <a:spLocks noChangeShapeType="1"/>
              </p:cNvSpPr>
              <p:nvPr/>
            </p:nvSpPr>
            <p:spPr bwMode="auto">
              <a:xfrm flipH="1" flipV="1">
                <a:off x="3242" y="2966"/>
                <a:ext cx="28" cy="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30" name="Line 26"/>
              <p:cNvSpPr>
                <a:spLocks noChangeShapeType="1"/>
              </p:cNvSpPr>
              <p:nvPr/>
            </p:nvSpPr>
            <p:spPr bwMode="auto">
              <a:xfrm flipH="1" flipV="1">
                <a:off x="3128" y="2934"/>
                <a:ext cx="25" cy="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31" name="Line 27"/>
              <p:cNvSpPr>
                <a:spLocks noChangeShapeType="1"/>
              </p:cNvSpPr>
              <p:nvPr/>
            </p:nvSpPr>
            <p:spPr bwMode="auto">
              <a:xfrm flipH="1" flipV="1">
                <a:off x="3012" y="2906"/>
                <a:ext cx="26" cy="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32" name="Line 28"/>
              <p:cNvSpPr>
                <a:spLocks noChangeShapeType="1"/>
              </p:cNvSpPr>
              <p:nvPr/>
            </p:nvSpPr>
            <p:spPr bwMode="auto">
              <a:xfrm flipH="1" flipV="1">
                <a:off x="2896" y="2868"/>
                <a:ext cx="27" cy="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33" name="Line 29"/>
              <p:cNvSpPr>
                <a:spLocks noChangeShapeType="1"/>
              </p:cNvSpPr>
              <p:nvPr/>
            </p:nvSpPr>
            <p:spPr bwMode="auto">
              <a:xfrm flipH="1" flipV="1">
                <a:off x="2782" y="2832"/>
                <a:ext cx="30" cy="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34" name="Line 30"/>
              <p:cNvSpPr>
                <a:spLocks noChangeShapeType="1"/>
              </p:cNvSpPr>
              <p:nvPr/>
            </p:nvSpPr>
            <p:spPr bwMode="auto">
              <a:xfrm flipH="1" flipV="1">
                <a:off x="2670" y="2792"/>
                <a:ext cx="27" cy="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35" name="Line 31"/>
              <p:cNvSpPr>
                <a:spLocks noChangeShapeType="1"/>
              </p:cNvSpPr>
              <p:nvPr/>
            </p:nvSpPr>
            <p:spPr bwMode="auto">
              <a:xfrm flipH="1" flipV="1">
                <a:off x="2559" y="2748"/>
                <a:ext cx="27" cy="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36" name="Line 32"/>
              <p:cNvSpPr>
                <a:spLocks noChangeShapeType="1"/>
              </p:cNvSpPr>
              <p:nvPr/>
            </p:nvSpPr>
            <p:spPr bwMode="auto">
              <a:xfrm flipH="1" flipV="1">
                <a:off x="2451" y="2700"/>
                <a:ext cx="24" cy="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37" name="Line 33"/>
              <p:cNvSpPr>
                <a:spLocks noChangeShapeType="1"/>
              </p:cNvSpPr>
              <p:nvPr/>
            </p:nvSpPr>
            <p:spPr bwMode="auto">
              <a:xfrm flipH="1" flipV="1">
                <a:off x="2341" y="2648"/>
                <a:ext cx="24" cy="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38" name="Line 34"/>
              <p:cNvSpPr>
                <a:spLocks noChangeShapeType="1"/>
              </p:cNvSpPr>
              <p:nvPr/>
            </p:nvSpPr>
            <p:spPr bwMode="auto">
              <a:xfrm flipH="1" flipV="1">
                <a:off x="2235" y="2594"/>
                <a:ext cx="25" cy="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39" name="Line 35"/>
              <p:cNvSpPr>
                <a:spLocks noChangeShapeType="1"/>
              </p:cNvSpPr>
              <p:nvPr/>
            </p:nvSpPr>
            <p:spPr bwMode="auto">
              <a:xfrm flipH="1" flipV="1">
                <a:off x="2130" y="2534"/>
                <a:ext cx="24" cy="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40" name="Line 36"/>
              <p:cNvSpPr>
                <a:spLocks noChangeShapeType="1"/>
              </p:cNvSpPr>
              <p:nvPr/>
            </p:nvSpPr>
            <p:spPr bwMode="auto">
              <a:xfrm flipH="1" flipV="1">
                <a:off x="2029" y="2472"/>
                <a:ext cx="24" cy="1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41" name="Line 37"/>
              <p:cNvSpPr>
                <a:spLocks noChangeShapeType="1"/>
              </p:cNvSpPr>
              <p:nvPr/>
            </p:nvSpPr>
            <p:spPr bwMode="auto">
              <a:xfrm flipH="1" flipV="1">
                <a:off x="1930" y="2408"/>
                <a:ext cx="23" cy="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42" name="Line 38"/>
              <p:cNvSpPr>
                <a:spLocks noChangeShapeType="1"/>
              </p:cNvSpPr>
              <p:nvPr/>
            </p:nvSpPr>
            <p:spPr bwMode="auto">
              <a:xfrm flipH="1" flipV="1">
                <a:off x="1836" y="2339"/>
                <a:ext cx="19" cy="1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43" name="Line 39"/>
              <p:cNvSpPr>
                <a:spLocks noChangeShapeType="1"/>
              </p:cNvSpPr>
              <p:nvPr/>
            </p:nvSpPr>
            <p:spPr bwMode="auto">
              <a:xfrm flipH="1" flipV="1">
                <a:off x="1740" y="2262"/>
                <a:ext cx="19" cy="1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44" name="Line 40"/>
              <p:cNvSpPr>
                <a:spLocks noChangeShapeType="1"/>
              </p:cNvSpPr>
              <p:nvPr/>
            </p:nvSpPr>
            <p:spPr bwMode="auto">
              <a:xfrm flipH="1" flipV="1">
                <a:off x="1647" y="2184"/>
                <a:ext cx="25" cy="2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45" name="Line 41"/>
              <p:cNvSpPr>
                <a:spLocks noChangeShapeType="1"/>
              </p:cNvSpPr>
              <p:nvPr/>
            </p:nvSpPr>
            <p:spPr bwMode="auto">
              <a:xfrm flipH="1" flipV="1">
                <a:off x="1554" y="2095"/>
                <a:ext cx="31" cy="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46" name="Line 42"/>
              <p:cNvSpPr>
                <a:spLocks noChangeShapeType="1"/>
              </p:cNvSpPr>
              <p:nvPr/>
            </p:nvSpPr>
            <p:spPr bwMode="auto">
              <a:xfrm flipH="1" flipV="1">
                <a:off x="1435" y="1972"/>
                <a:ext cx="24" cy="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2747" name="Group 43"/>
            <p:cNvGrpSpPr>
              <a:grpSpLocks/>
            </p:cNvGrpSpPr>
            <p:nvPr/>
          </p:nvGrpSpPr>
          <p:grpSpPr bwMode="auto">
            <a:xfrm>
              <a:off x="2718" y="2298"/>
              <a:ext cx="1721" cy="288"/>
              <a:chOff x="2718" y="2298"/>
              <a:chExt cx="1721" cy="288"/>
            </a:xfrm>
          </p:grpSpPr>
          <p:sp>
            <p:nvSpPr>
              <p:cNvPr id="712748" name="Line 44"/>
              <p:cNvSpPr>
                <a:spLocks noChangeShapeType="1"/>
              </p:cNvSpPr>
              <p:nvPr/>
            </p:nvSpPr>
            <p:spPr bwMode="auto">
              <a:xfrm flipH="1" flipV="1">
                <a:off x="3846" y="2556"/>
                <a:ext cx="122" cy="11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49" name="Line 45"/>
              <p:cNvSpPr>
                <a:spLocks noChangeShapeType="1"/>
              </p:cNvSpPr>
              <p:nvPr/>
            </p:nvSpPr>
            <p:spPr bwMode="auto">
              <a:xfrm flipH="1">
                <a:off x="4338" y="2586"/>
                <a:ext cx="101" cy="0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50" name="Line 46"/>
              <p:cNvSpPr>
                <a:spLocks noChangeShapeType="1"/>
              </p:cNvSpPr>
              <p:nvPr/>
            </p:nvSpPr>
            <p:spPr bwMode="auto">
              <a:xfrm flipH="1" flipV="1">
                <a:off x="4215" y="2583"/>
                <a:ext cx="120" cy="2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51" name="Line 47"/>
              <p:cNvSpPr>
                <a:spLocks noChangeShapeType="1"/>
              </p:cNvSpPr>
              <p:nvPr/>
            </p:nvSpPr>
            <p:spPr bwMode="auto">
              <a:xfrm flipH="1" flipV="1">
                <a:off x="4089" y="2577"/>
                <a:ext cx="125" cy="6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52" name="Line 48"/>
              <p:cNvSpPr>
                <a:spLocks noChangeShapeType="1"/>
              </p:cNvSpPr>
              <p:nvPr/>
            </p:nvSpPr>
            <p:spPr bwMode="auto">
              <a:xfrm flipH="1" flipV="1">
                <a:off x="3972" y="2568"/>
                <a:ext cx="122" cy="9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53" name="Line 49"/>
              <p:cNvSpPr>
                <a:spLocks noChangeShapeType="1"/>
              </p:cNvSpPr>
              <p:nvPr/>
            </p:nvSpPr>
            <p:spPr bwMode="auto">
              <a:xfrm flipH="1" flipV="1">
                <a:off x="3732" y="2541"/>
                <a:ext cx="122" cy="14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54" name="Line 50"/>
              <p:cNvSpPr>
                <a:spLocks noChangeShapeType="1"/>
              </p:cNvSpPr>
              <p:nvPr/>
            </p:nvSpPr>
            <p:spPr bwMode="auto">
              <a:xfrm flipH="1" flipV="1">
                <a:off x="3609" y="2526"/>
                <a:ext cx="125" cy="14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55" name="Line 51"/>
              <p:cNvSpPr>
                <a:spLocks noChangeShapeType="1"/>
              </p:cNvSpPr>
              <p:nvPr/>
            </p:nvSpPr>
            <p:spPr bwMode="auto">
              <a:xfrm flipH="1" flipV="1">
                <a:off x="3492" y="2502"/>
                <a:ext cx="123" cy="21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56" name="Line 52"/>
              <p:cNvSpPr>
                <a:spLocks noChangeShapeType="1"/>
              </p:cNvSpPr>
              <p:nvPr/>
            </p:nvSpPr>
            <p:spPr bwMode="auto">
              <a:xfrm flipH="1" flipV="1">
                <a:off x="3375" y="2481"/>
                <a:ext cx="123" cy="20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57" name="Line 53"/>
              <p:cNvSpPr>
                <a:spLocks noChangeShapeType="1"/>
              </p:cNvSpPr>
              <p:nvPr/>
            </p:nvSpPr>
            <p:spPr bwMode="auto">
              <a:xfrm flipH="1" flipV="1">
                <a:off x="3261" y="2457"/>
                <a:ext cx="120" cy="24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58" name="Line 54"/>
              <p:cNvSpPr>
                <a:spLocks noChangeShapeType="1"/>
              </p:cNvSpPr>
              <p:nvPr/>
            </p:nvSpPr>
            <p:spPr bwMode="auto">
              <a:xfrm flipH="1" flipV="1">
                <a:off x="3144" y="2427"/>
                <a:ext cx="120" cy="29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59" name="Line 55"/>
              <p:cNvSpPr>
                <a:spLocks noChangeShapeType="1"/>
              </p:cNvSpPr>
              <p:nvPr/>
            </p:nvSpPr>
            <p:spPr bwMode="auto">
              <a:xfrm flipH="1" flipV="1">
                <a:off x="3027" y="2397"/>
                <a:ext cx="120" cy="29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60" name="Line 56"/>
              <p:cNvSpPr>
                <a:spLocks noChangeShapeType="1"/>
              </p:cNvSpPr>
              <p:nvPr/>
            </p:nvSpPr>
            <p:spPr bwMode="auto">
              <a:xfrm flipH="1" flipV="1">
                <a:off x="2913" y="2364"/>
                <a:ext cx="119" cy="32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61" name="Line 57"/>
              <p:cNvSpPr>
                <a:spLocks noChangeShapeType="1"/>
              </p:cNvSpPr>
              <p:nvPr/>
            </p:nvSpPr>
            <p:spPr bwMode="auto">
              <a:xfrm flipH="1" flipV="1">
                <a:off x="2799" y="2325"/>
                <a:ext cx="118" cy="35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62" name="Line 58"/>
              <p:cNvSpPr>
                <a:spLocks noChangeShapeType="1"/>
              </p:cNvSpPr>
              <p:nvPr/>
            </p:nvSpPr>
            <p:spPr bwMode="auto">
              <a:xfrm flipH="1" flipV="1">
                <a:off x="2718" y="2298"/>
                <a:ext cx="88" cy="27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12763" name="Group 59"/>
            <p:cNvGrpSpPr>
              <a:grpSpLocks/>
            </p:cNvGrpSpPr>
            <p:nvPr/>
          </p:nvGrpSpPr>
          <p:grpSpPr bwMode="auto">
            <a:xfrm>
              <a:off x="1446" y="2298"/>
              <a:ext cx="1272" cy="360"/>
              <a:chOff x="1446" y="2298"/>
              <a:chExt cx="1272" cy="360"/>
            </a:xfrm>
          </p:grpSpPr>
          <p:sp>
            <p:nvSpPr>
              <p:cNvPr id="712764" name="Line 60"/>
              <p:cNvSpPr>
                <a:spLocks noChangeShapeType="1"/>
              </p:cNvSpPr>
              <p:nvPr/>
            </p:nvSpPr>
            <p:spPr bwMode="auto">
              <a:xfrm flipH="1">
                <a:off x="1996" y="2298"/>
                <a:ext cx="722" cy="288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65" name="Line 61"/>
              <p:cNvSpPr>
                <a:spLocks noChangeShapeType="1"/>
              </p:cNvSpPr>
              <p:nvPr/>
            </p:nvSpPr>
            <p:spPr bwMode="auto">
              <a:xfrm flipH="1">
                <a:off x="1899" y="2589"/>
                <a:ext cx="96" cy="30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66" name="Line 62"/>
              <p:cNvSpPr>
                <a:spLocks noChangeShapeType="1"/>
              </p:cNvSpPr>
              <p:nvPr/>
            </p:nvSpPr>
            <p:spPr bwMode="auto">
              <a:xfrm flipH="1">
                <a:off x="1794" y="2616"/>
                <a:ext cx="111" cy="24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67" name="Line 63"/>
              <p:cNvSpPr>
                <a:spLocks noChangeShapeType="1"/>
              </p:cNvSpPr>
              <p:nvPr/>
            </p:nvSpPr>
            <p:spPr bwMode="auto">
              <a:xfrm flipH="1">
                <a:off x="1686" y="2643"/>
                <a:ext cx="111" cy="12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2768" name="Line 64"/>
              <p:cNvSpPr>
                <a:spLocks noChangeShapeType="1"/>
              </p:cNvSpPr>
              <p:nvPr/>
            </p:nvSpPr>
            <p:spPr bwMode="auto">
              <a:xfrm flipH="1">
                <a:off x="1446" y="2658"/>
                <a:ext cx="237" cy="0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51813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a typeface="宋体" panose="02010600030101010101" pitchFamily="2" charset="-122"/>
              </a:rPr>
              <a:t>A Straddle</a:t>
            </a:r>
            <a:r>
              <a:rPr lang="zh-CN" altLang="en-US" i="0">
                <a:ea typeface="楷体_GB2312" pitchFamily="49" charset="-122"/>
              </a:rPr>
              <a:t>（跨式）</a:t>
            </a:r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Combination</a:t>
            </a:r>
          </a:p>
        </p:txBody>
      </p:sp>
      <p:grpSp>
        <p:nvGrpSpPr>
          <p:cNvPr id="714769" name="Group 17"/>
          <p:cNvGrpSpPr>
            <a:grpSpLocks/>
          </p:cNvGrpSpPr>
          <p:nvPr/>
        </p:nvGrpSpPr>
        <p:grpSpPr bwMode="auto">
          <a:xfrm>
            <a:off x="3575050" y="2781301"/>
            <a:ext cx="5219700" cy="2087563"/>
            <a:chOff x="1315" y="1192"/>
            <a:chExt cx="3274" cy="2304"/>
          </a:xfrm>
        </p:grpSpPr>
        <p:sp>
          <p:nvSpPr>
            <p:cNvPr id="714757" name="Line 5"/>
            <p:cNvSpPr>
              <a:spLocks noChangeShapeType="1"/>
            </p:cNvSpPr>
            <p:nvPr/>
          </p:nvSpPr>
          <p:spPr bwMode="auto">
            <a:xfrm>
              <a:off x="1325" y="1192"/>
              <a:ext cx="0" cy="2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4758" name="Line 6"/>
            <p:cNvSpPr>
              <a:spLocks noChangeShapeType="1"/>
            </p:cNvSpPr>
            <p:nvPr/>
          </p:nvSpPr>
          <p:spPr bwMode="auto">
            <a:xfrm>
              <a:off x="1325" y="2344"/>
              <a:ext cx="3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4759" name="Rectangle 7"/>
            <p:cNvSpPr>
              <a:spLocks noChangeArrowheads="1"/>
            </p:cNvSpPr>
            <p:nvPr/>
          </p:nvSpPr>
          <p:spPr bwMode="auto">
            <a:xfrm>
              <a:off x="1315" y="1222"/>
              <a:ext cx="49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2000">
                  <a:latin typeface="Arial" panose="020B0604020202020204" pitchFamily="34" charset="0"/>
                </a:rPr>
                <a:t>Profit</a:t>
              </a:r>
            </a:p>
          </p:txBody>
        </p:sp>
        <p:sp>
          <p:nvSpPr>
            <p:cNvPr id="714760" name="Rectangle 8"/>
            <p:cNvSpPr>
              <a:spLocks noChangeArrowheads="1"/>
            </p:cNvSpPr>
            <p:nvPr/>
          </p:nvSpPr>
          <p:spPr bwMode="auto">
            <a:xfrm>
              <a:off x="4292" y="2348"/>
              <a:ext cx="25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2000" i="1"/>
                <a:t>S</a:t>
              </a:r>
              <a:r>
                <a:rPr lang="en-US" altLang="zh-CN" sz="2000" i="1" baseline="-25000"/>
                <a:t>T</a:t>
              </a:r>
            </a:p>
          </p:txBody>
        </p:sp>
        <p:sp>
          <p:nvSpPr>
            <p:cNvPr id="714761" name="Line 9"/>
            <p:cNvSpPr>
              <a:spLocks noChangeShapeType="1"/>
            </p:cNvSpPr>
            <p:nvPr/>
          </p:nvSpPr>
          <p:spPr bwMode="auto">
            <a:xfrm flipV="1">
              <a:off x="3053" y="2296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4762" name="Rectangle 10"/>
            <p:cNvSpPr>
              <a:spLocks noChangeArrowheads="1"/>
            </p:cNvSpPr>
            <p:nvPr/>
          </p:nvSpPr>
          <p:spPr bwMode="auto">
            <a:xfrm>
              <a:off x="2899" y="2348"/>
              <a:ext cx="22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2000" i="1"/>
                <a:t>K</a:t>
              </a:r>
            </a:p>
          </p:txBody>
        </p:sp>
        <p:sp>
          <p:nvSpPr>
            <p:cNvPr id="714763" name="Line 11"/>
            <p:cNvSpPr>
              <a:spLocks noChangeShapeType="1"/>
            </p:cNvSpPr>
            <p:nvPr/>
          </p:nvSpPr>
          <p:spPr bwMode="auto">
            <a:xfrm flipH="1">
              <a:off x="1322" y="2632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4764" name="Line 12"/>
            <p:cNvSpPr>
              <a:spLocks noChangeShapeType="1"/>
            </p:cNvSpPr>
            <p:nvPr/>
          </p:nvSpPr>
          <p:spPr bwMode="auto">
            <a:xfrm flipV="1">
              <a:off x="3050" y="1192"/>
              <a:ext cx="1440" cy="1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4765" name="Line 13"/>
            <p:cNvSpPr>
              <a:spLocks noChangeShapeType="1"/>
            </p:cNvSpPr>
            <p:nvPr/>
          </p:nvSpPr>
          <p:spPr bwMode="auto">
            <a:xfrm>
              <a:off x="3050" y="2920"/>
              <a:ext cx="1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4766" name="Line 14"/>
            <p:cNvSpPr>
              <a:spLocks noChangeShapeType="1"/>
            </p:cNvSpPr>
            <p:nvPr/>
          </p:nvSpPr>
          <p:spPr bwMode="auto">
            <a:xfrm flipH="1" flipV="1">
              <a:off x="1610" y="1480"/>
              <a:ext cx="1440" cy="1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4767" name="Line 15"/>
            <p:cNvSpPr>
              <a:spLocks noChangeShapeType="1"/>
            </p:cNvSpPr>
            <p:nvPr/>
          </p:nvSpPr>
          <p:spPr bwMode="auto">
            <a:xfrm flipV="1">
              <a:off x="3050" y="1768"/>
              <a:ext cx="1440" cy="144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4768" name="Line 16"/>
            <p:cNvSpPr>
              <a:spLocks noChangeShapeType="1"/>
            </p:cNvSpPr>
            <p:nvPr/>
          </p:nvSpPr>
          <p:spPr bwMode="auto">
            <a:xfrm flipH="1" flipV="1">
              <a:off x="1322" y="1480"/>
              <a:ext cx="1728" cy="1728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714770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6" y="5013326"/>
            <a:ext cx="6335713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4772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568035" y="1484313"/>
            <a:ext cx="10931237" cy="1439862"/>
          </a:xfrm>
          <a:noFill/>
          <a:ln/>
        </p:spPr>
        <p:txBody>
          <a:bodyPr/>
          <a:lstStyle/>
          <a:p>
            <a:r>
              <a:rPr lang="en-US" altLang="zh-CN" sz="2400" dirty="0"/>
              <a:t>A straddle is appropriate when an investor is expecting a large move in a stock price but does not know in which direction the move will </a:t>
            </a:r>
            <a:r>
              <a:rPr lang="en-US" altLang="zh-CN" sz="2400" dirty="0" smtClean="0"/>
              <a:t>be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85174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4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4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Straddle Combination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4291" y="1524000"/>
            <a:ext cx="11139054" cy="2768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0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自</a:t>
            </a:r>
            <a:r>
              <a:rPr lang="en-US" altLang="zh-CN" sz="20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1994</a:t>
            </a:r>
            <a:r>
              <a:rPr lang="zh-CN" altLang="en-US" sz="20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年下半年，利森参与的交易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买入日经</a:t>
            </a:r>
            <a:r>
              <a:rPr lang="en-US" altLang="zh-CN" sz="1800" dirty="0">
                <a:latin typeface="楷体_GB2312" pitchFamily="49" charset="-122"/>
                <a:ea typeface="楷体_GB2312" pitchFamily="49" charset="-122"/>
              </a:rPr>
              <a:t>225</a:t>
            </a: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指数期货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卖出日本政府国债期货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从事日经</a:t>
            </a:r>
            <a:r>
              <a:rPr lang="en-US" altLang="zh-CN" sz="1800" dirty="0">
                <a:latin typeface="楷体_GB2312" pitchFamily="49" charset="-122"/>
                <a:ea typeface="楷体_GB2312" pitchFamily="49" charset="-122"/>
              </a:rPr>
              <a:t>225</a:t>
            </a: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指数的跨式价差合约</a:t>
            </a:r>
          </a:p>
          <a:p>
            <a:pPr>
              <a:lnSpc>
                <a:spcPct val="80000"/>
              </a:lnSpc>
            </a:pPr>
            <a:r>
              <a:rPr lang="en-US" altLang="zh-CN" sz="20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1994</a:t>
            </a:r>
            <a:r>
              <a:rPr lang="zh-CN" altLang="en-US" sz="20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年底，利森已经出售了</a:t>
            </a:r>
            <a:r>
              <a:rPr lang="en-US" altLang="zh-CN" sz="20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35000</a:t>
            </a:r>
            <a:r>
              <a:rPr lang="zh-CN" altLang="en-US" sz="20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个日经</a:t>
            </a:r>
            <a:r>
              <a:rPr lang="en-US" altLang="zh-CN" sz="20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225</a:t>
            </a:r>
            <a:r>
              <a:rPr lang="zh-CN" altLang="en-US" sz="20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指数的跨式价差合约 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latin typeface="楷体_GB2312" pitchFamily="49" charset="-122"/>
                <a:ea typeface="楷体_GB2312" pitchFamily="49" charset="-122"/>
              </a:rPr>
              <a:t>35000</a:t>
            </a: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个看跌期权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latin typeface="楷体_GB2312" pitchFamily="49" charset="-122"/>
                <a:ea typeface="楷体_GB2312" pitchFamily="49" charset="-122"/>
              </a:rPr>
              <a:t>35000</a:t>
            </a: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个看涨期权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他们的到期日和执行价相同</a:t>
            </a: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执行价在</a:t>
            </a:r>
            <a:r>
              <a:rPr lang="en-US" altLang="zh-CN" sz="1800" dirty="0">
                <a:latin typeface="楷体_GB2312" pitchFamily="49" charset="-122"/>
                <a:ea typeface="楷体_GB2312" pitchFamily="49" charset="-122"/>
              </a:rPr>
              <a:t>18500</a:t>
            </a: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1800" dirty="0">
                <a:latin typeface="楷体_GB2312" pitchFamily="49" charset="-122"/>
                <a:ea typeface="楷体_GB2312" pitchFamily="49" charset="-122"/>
              </a:rPr>
              <a:t>20000</a:t>
            </a:r>
            <a:r>
              <a:rPr lang="zh-CN" altLang="en-US" sz="1800" dirty="0">
                <a:latin typeface="楷体_GB2312" pitchFamily="49" charset="-122"/>
                <a:ea typeface="楷体_GB2312" pitchFamily="49" charset="-122"/>
              </a:rPr>
              <a:t>之间</a:t>
            </a:r>
          </a:p>
        </p:txBody>
      </p:sp>
      <p:grpSp>
        <p:nvGrpSpPr>
          <p:cNvPr id="729133" name="Group 45"/>
          <p:cNvGrpSpPr>
            <a:grpSpLocks/>
          </p:cNvGrpSpPr>
          <p:nvPr/>
        </p:nvGrpSpPr>
        <p:grpSpPr bwMode="auto">
          <a:xfrm>
            <a:off x="2855913" y="4522788"/>
            <a:ext cx="6600824" cy="2087562"/>
            <a:chOff x="4123" y="845"/>
            <a:chExt cx="4158" cy="1315"/>
          </a:xfrm>
        </p:grpSpPr>
        <p:sp>
          <p:nvSpPr>
            <p:cNvPr id="729106" name="Line 18"/>
            <p:cNvSpPr>
              <a:spLocks noChangeShapeType="1"/>
            </p:cNvSpPr>
            <p:nvPr/>
          </p:nvSpPr>
          <p:spPr bwMode="auto">
            <a:xfrm>
              <a:off x="4670" y="845"/>
              <a:ext cx="0" cy="1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9108" name="Rectangle 20"/>
            <p:cNvSpPr>
              <a:spLocks noChangeArrowheads="1"/>
            </p:cNvSpPr>
            <p:nvPr/>
          </p:nvSpPr>
          <p:spPr bwMode="auto">
            <a:xfrm>
              <a:off x="4123" y="890"/>
              <a:ext cx="4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2000">
                  <a:latin typeface="Arial" panose="020B0604020202020204" pitchFamily="34" charset="0"/>
                </a:rPr>
                <a:t>Profit</a:t>
              </a:r>
            </a:p>
          </p:txBody>
        </p:sp>
        <p:sp>
          <p:nvSpPr>
            <p:cNvPr id="729109" name="Rectangle 21"/>
            <p:cNvSpPr>
              <a:spLocks noChangeArrowheads="1"/>
            </p:cNvSpPr>
            <p:nvPr/>
          </p:nvSpPr>
          <p:spPr bwMode="auto">
            <a:xfrm>
              <a:off x="8024" y="1389"/>
              <a:ext cx="2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2000" i="1"/>
                <a:t>S</a:t>
              </a:r>
              <a:r>
                <a:rPr lang="en-US" altLang="zh-CN" sz="2000" i="1" baseline="-25000"/>
                <a:t>T</a:t>
              </a:r>
            </a:p>
          </p:txBody>
        </p:sp>
        <p:sp>
          <p:nvSpPr>
            <p:cNvPr id="729111" name="Rectangle 23"/>
            <p:cNvSpPr>
              <a:spLocks noChangeArrowheads="1"/>
            </p:cNvSpPr>
            <p:nvPr/>
          </p:nvSpPr>
          <p:spPr bwMode="auto">
            <a:xfrm>
              <a:off x="6300" y="1616"/>
              <a:ext cx="22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2000" i="1"/>
                <a:t>K</a:t>
              </a:r>
            </a:p>
          </p:txBody>
        </p:sp>
        <p:sp>
          <p:nvSpPr>
            <p:cNvPr id="729107" name="Line 19"/>
            <p:cNvSpPr>
              <a:spLocks noChangeShapeType="1"/>
            </p:cNvSpPr>
            <p:nvPr/>
          </p:nvSpPr>
          <p:spPr bwMode="auto">
            <a:xfrm flipV="1">
              <a:off x="4678" y="1474"/>
              <a:ext cx="32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9110" name="Line 22"/>
            <p:cNvSpPr>
              <a:spLocks noChangeShapeType="1"/>
            </p:cNvSpPr>
            <p:nvPr/>
          </p:nvSpPr>
          <p:spPr bwMode="auto">
            <a:xfrm>
              <a:off x="6413" y="1474"/>
              <a:ext cx="0" cy="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9112" name="Line 24"/>
            <p:cNvSpPr>
              <a:spLocks noChangeShapeType="1"/>
            </p:cNvSpPr>
            <p:nvPr/>
          </p:nvSpPr>
          <p:spPr bwMode="auto">
            <a:xfrm flipH="1" flipV="1">
              <a:off x="4675" y="1310"/>
              <a:ext cx="17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9113" name="Line 25"/>
            <p:cNvSpPr>
              <a:spLocks noChangeShapeType="1"/>
            </p:cNvSpPr>
            <p:nvPr/>
          </p:nvSpPr>
          <p:spPr bwMode="auto">
            <a:xfrm>
              <a:off x="6410" y="1310"/>
              <a:ext cx="1447" cy="8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9114" name="Line 26"/>
            <p:cNvSpPr>
              <a:spLocks noChangeShapeType="1"/>
            </p:cNvSpPr>
            <p:nvPr/>
          </p:nvSpPr>
          <p:spPr bwMode="auto">
            <a:xfrm flipV="1">
              <a:off x="6410" y="1146"/>
              <a:ext cx="144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9115" name="Line 27"/>
            <p:cNvSpPr>
              <a:spLocks noChangeShapeType="1"/>
            </p:cNvSpPr>
            <p:nvPr/>
          </p:nvSpPr>
          <p:spPr bwMode="auto">
            <a:xfrm flipH="1">
              <a:off x="4964" y="1146"/>
              <a:ext cx="1446" cy="8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9116" name="Line 28"/>
            <p:cNvSpPr>
              <a:spLocks noChangeShapeType="1"/>
            </p:cNvSpPr>
            <p:nvPr/>
          </p:nvSpPr>
          <p:spPr bwMode="auto">
            <a:xfrm>
              <a:off x="6410" y="981"/>
              <a:ext cx="1447" cy="822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9117" name="Line 29"/>
            <p:cNvSpPr>
              <a:spLocks noChangeShapeType="1"/>
            </p:cNvSpPr>
            <p:nvPr/>
          </p:nvSpPr>
          <p:spPr bwMode="auto">
            <a:xfrm flipH="1">
              <a:off x="4675" y="981"/>
              <a:ext cx="1735" cy="987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9120" name="Group 32"/>
          <p:cNvGrpSpPr>
            <a:grpSpLocks/>
          </p:cNvGrpSpPr>
          <p:nvPr/>
        </p:nvGrpSpPr>
        <p:grpSpPr bwMode="auto">
          <a:xfrm>
            <a:off x="3706813" y="4476751"/>
            <a:ext cx="5219700" cy="2087563"/>
            <a:chOff x="1315" y="1192"/>
            <a:chExt cx="3274" cy="2304"/>
          </a:xfrm>
        </p:grpSpPr>
        <p:sp>
          <p:nvSpPr>
            <p:cNvPr id="729121" name="Line 33"/>
            <p:cNvSpPr>
              <a:spLocks noChangeShapeType="1"/>
            </p:cNvSpPr>
            <p:nvPr/>
          </p:nvSpPr>
          <p:spPr bwMode="auto">
            <a:xfrm>
              <a:off x="1325" y="1192"/>
              <a:ext cx="0" cy="23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9122" name="Line 34"/>
            <p:cNvSpPr>
              <a:spLocks noChangeShapeType="1"/>
            </p:cNvSpPr>
            <p:nvPr/>
          </p:nvSpPr>
          <p:spPr bwMode="auto">
            <a:xfrm>
              <a:off x="1325" y="2344"/>
              <a:ext cx="32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9123" name="Rectangle 35"/>
            <p:cNvSpPr>
              <a:spLocks noChangeArrowheads="1"/>
            </p:cNvSpPr>
            <p:nvPr/>
          </p:nvSpPr>
          <p:spPr bwMode="auto">
            <a:xfrm>
              <a:off x="1315" y="1222"/>
              <a:ext cx="49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2000">
                  <a:latin typeface="Arial" panose="020B0604020202020204" pitchFamily="34" charset="0"/>
                </a:rPr>
                <a:t>Profit</a:t>
              </a:r>
            </a:p>
          </p:txBody>
        </p:sp>
        <p:sp>
          <p:nvSpPr>
            <p:cNvPr id="729124" name="Rectangle 36"/>
            <p:cNvSpPr>
              <a:spLocks noChangeArrowheads="1"/>
            </p:cNvSpPr>
            <p:nvPr/>
          </p:nvSpPr>
          <p:spPr bwMode="auto">
            <a:xfrm>
              <a:off x="4292" y="2348"/>
              <a:ext cx="25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2000" i="1"/>
                <a:t>S</a:t>
              </a:r>
              <a:r>
                <a:rPr lang="en-US" altLang="zh-CN" sz="2000" i="1" baseline="-25000"/>
                <a:t>T</a:t>
              </a:r>
            </a:p>
          </p:txBody>
        </p:sp>
        <p:sp>
          <p:nvSpPr>
            <p:cNvPr id="729125" name="Line 37"/>
            <p:cNvSpPr>
              <a:spLocks noChangeShapeType="1"/>
            </p:cNvSpPr>
            <p:nvPr/>
          </p:nvSpPr>
          <p:spPr bwMode="auto">
            <a:xfrm flipV="1">
              <a:off x="3053" y="2296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9126" name="Rectangle 38"/>
            <p:cNvSpPr>
              <a:spLocks noChangeArrowheads="1"/>
            </p:cNvSpPr>
            <p:nvPr/>
          </p:nvSpPr>
          <p:spPr bwMode="auto">
            <a:xfrm>
              <a:off x="2899" y="2348"/>
              <a:ext cx="22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2000" i="1"/>
                <a:t>K</a:t>
              </a:r>
            </a:p>
          </p:txBody>
        </p:sp>
        <p:sp>
          <p:nvSpPr>
            <p:cNvPr id="729127" name="Line 39"/>
            <p:cNvSpPr>
              <a:spLocks noChangeShapeType="1"/>
            </p:cNvSpPr>
            <p:nvPr/>
          </p:nvSpPr>
          <p:spPr bwMode="auto">
            <a:xfrm flipH="1">
              <a:off x="1322" y="2632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9128" name="Line 40"/>
            <p:cNvSpPr>
              <a:spLocks noChangeShapeType="1"/>
            </p:cNvSpPr>
            <p:nvPr/>
          </p:nvSpPr>
          <p:spPr bwMode="auto">
            <a:xfrm flipV="1">
              <a:off x="3050" y="1192"/>
              <a:ext cx="1440" cy="1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9129" name="Line 41"/>
            <p:cNvSpPr>
              <a:spLocks noChangeShapeType="1"/>
            </p:cNvSpPr>
            <p:nvPr/>
          </p:nvSpPr>
          <p:spPr bwMode="auto">
            <a:xfrm>
              <a:off x="3050" y="2920"/>
              <a:ext cx="1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9130" name="Line 42"/>
            <p:cNvSpPr>
              <a:spLocks noChangeShapeType="1"/>
            </p:cNvSpPr>
            <p:nvPr/>
          </p:nvSpPr>
          <p:spPr bwMode="auto">
            <a:xfrm flipH="1" flipV="1">
              <a:off x="1610" y="1480"/>
              <a:ext cx="1440" cy="14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9131" name="Line 43"/>
            <p:cNvSpPr>
              <a:spLocks noChangeShapeType="1"/>
            </p:cNvSpPr>
            <p:nvPr/>
          </p:nvSpPr>
          <p:spPr bwMode="auto">
            <a:xfrm flipV="1">
              <a:off x="3050" y="1768"/>
              <a:ext cx="1440" cy="144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9132" name="Line 44"/>
            <p:cNvSpPr>
              <a:spLocks noChangeShapeType="1"/>
            </p:cNvSpPr>
            <p:nvPr/>
          </p:nvSpPr>
          <p:spPr bwMode="auto">
            <a:xfrm flipH="1" flipV="1">
              <a:off x="1322" y="1480"/>
              <a:ext cx="1728" cy="1728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51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29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29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29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1828800"/>
            <a:ext cx="12192000" cy="2362200"/>
          </a:xfrm>
        </p:spPr>
        <p:txBody>
          <a:bodyPr/>
          <a:lstStyle/>
          <a:p>
            <a:pPr algn="ctr"/>
            <a:r>
              <a:rPr lang="en-US" altLang="zh-CN" sz="4800" dirty="0">
                <a:ea typeface="宋体" panose="02010600030101010101" pitchFamily="2" charset="-122"/>
              </a:rPr>
              <a:t>Trading Strategies Involving Options</a:t>
            </a:r>
            <a:endParaRPr lang="zh-CN" altLang="en-US" sz="4800" dirty="0"/>
          </a:p>
        </p:txBody>
      </p:sp>
      <p:sp>
        <p:nvSpPr>
          <p:cNvPr id="4669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444836" y="4639128"/>
            <a:ext cx="6345382" cy="1881188"/>
          </a:xfrm>
        </p:spPr>
        <p:txBody>
          <a:bodyPr/>
          <a:lstStyle/>
          <a:p>
            <a:pPr>
              <a:buClr>
                <a:srgbClr val="CC3300"/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Option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and the underlying asset </a:t>
            </a:r>
            <a:endParaRPr lang="en-US" altLang="zh-CN" sz="24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buClr>
                <a:srgbClr val="CC3300"/>
              </a:buClr>
              <a:buSzPct val="100000"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Two or more options of the same type</a:t>
            </a:r>
          </a:p>
          <a:p>
            <a:pPr lvl="2">
              <a:buClr>
                <a:srgbClr val="CC3300"/>
              </a:buClr>
              <a:buFont typeface="Wingdings" panose="05000000000000000000" pitchFamily="2" charset="2"/>
              <a:buChar char="l"/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Mixture </a:t>
            </a: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of calls &amp; puts</a:t>
            </a:r>
            <a:endParaRPr lang="en-US" altLang="zh-CN" sz="24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90243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Straddle Combination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3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182" y="1524000"/>
            <a:ext cx="10834254" cy="1328738"/>
          </a:xfrm>
        </p:spPr>
        <p:txBody>
          <a:bodyPr/>
          <a:lstStyle/>
          <a:p>
            <a:r>
              <a:rPr lang="zh-CN" altLang="en-US" sz="2400" dirty="0">
                <a:ea typeface="楷体_GB2312" pitchFamily="49" charset="-122"/>
              </a:rPr>
              <a:t>在</a:t>
            </a:r>
            <a:r>
              <a:rPr lang="en-US" altLang="zh-CN" sz="2400" dirty="0">
                <a:ea typeface="楷体_GB2312" pitchFamily="49" charset="-122"/>
              </a:rPr>
              <a:t>1994</a:t>
            </a:r>
            <a:r>
              <a:rPr lang="zh-CN" altLang="en-US" sz="2400" dirty="0">
                <a:ea typeface="楷体_GB2312" pitchFamily="49" charset="-122"/>
              </a:rPr>
              <a:t>年底，日经指数在</a:t>
            </a:r>
            <a:r>
              <a:rPr lang="en-US" altLang="zh-CN" sz="2400" dirty="0">
                <a:ea typeface="楷体_GB2312" pitchFamily="49" charset="-122"/>
              </a:rPr>
              <a:t>19000~20000</a:t>
            </a:r>
            <a:r>
              <a:rPr lang="zh-CN" altLang="en-US" sz="2400" dirty="0">
                <a:ea typeface="楷体_GB2312" pitchFamily="49" charset="-122"/>
              </a:rPr>
              <a:t>之间，在到期日之前如果保持这种状态，利森的跨式价差策略在到期日就能</a:t>
            </a:r>
            <a:r>
              <a:rPr lang="zh-CN" altLang="en-US" sz="2400" dirty="0" smtClean="0">
                <a:ea typeface="楷体_GB2312" pitchFamily="49" charset="-122"/>
              </a:rPr>
              <a:t>成功</a:t>
            </a:r>
            <a:endParaRPr lang="zh-CN" altLang="en-US" sz="2400" dirty="0">
              <a:ea typeface="楷体_GB2312" pitchFamily="49" charset="-122"/>
            </a:endParaRPr>
          </a:p>
        </p:txBody>
      </p:sp>
      <p:grpSp>
        <p:nvGrpSpPr>
          <p:cNvPr id="730116" name="Group 4"/>
          <p:cNvGrpSpPr>
            <a:grpSpLocks/>
          </p:cNvGrpSpPr>
          <p:nvPr/>
        </p:nvGrpSpPr>
        <p:grpSpPr bwMode="auto">
          <a:xfrm>
            <a:off x="2424113" y="3070226"/>
            <a:ext cx="6600824" cy="2087563"/>
            <a:chOff x="385" y="2659"/>
            <a:chExt cx="4158" cy="1315"/>
          </a:xfrm>
        </p:grpSpPr>
        <p:sp>
          <p:nvSpPr>
            <p:cNvPr id="730117" name="Line 5"/>
            <p:cNvSpPr>
              <a:spLocks noChangeShapeType="1"/>
            </p:cNvSpPr>
            <p:nvPr/>
          </p:nvSpPr>
          <p:spPr bwMode="auto">
            <a:xfrm>
              <a:off x="932" y="2659"/>
              <a:ext cx="0" cy="1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0118" name="Rectangle 6"/>
            <p:cNvSpPr>
              <a:spLocks noChangeArrowheads="1"/>
            </p:cNvSpPr>
            <p:nvPr/>
          </p:nvSpPr>
          <p:spPr bwMode="auto">
            <a:xfrm>
              <a:off x="385" y="2704"/>
              <a:ext cx="4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2000">
                  <a:latin typeface="Arial" panose="020B0604020202020204" pitchFamily="34" charset="0"/>
                </a:rPr>
                <a:t>Profit</a:t>
              </a:r>
            </a:p>
          </p:txBody>
        </p:sp>
        <p:sp>
          <p:nvSpPr>
            <p:cNvPr id="730119" name="Rectangle 7"/>
            <p:cNvSpPr>
              <a:spLocks noChangeArrowheads="1"/>
            </p:cNvSpPr>
            <p:nvPr/>
          </p:nvSpPr>
          <p:spPr bwMode="auto">
            <a:xfrm>
              <a:off x="4286" y="3203"/>
              <a:ext cx="2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2000" i="1"/>
                <a:t>S</a:t>
              </a:r>
              <a:r>
                <a:rPr lang="en-US" altLang="zh-CN" sz="2000" i="1" baseline="-25000"/>
                <a:t>T</a:t>
              </a:r>
            </a:p>
          </p:txBody>
        </p:sp>
        <p:sp>
          <p:nvSpPr>
            <p:cNvPr id="730120" name="Rectangle 8"/>
            <p:cNvSpPr>
              <a:spLocks noChangeArrowheads="1"/>
            </p:cNvSpPr>
            <p:nvPr/>
          </p:nvSpPr>
          <p:spPr bwMode="auto">
            <a:xfrm>
              <a:off x="2562" y="3430"/>
              <a:ext cx="22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2000" i="1"/>
                <a:t>K</a:t>
              </a:r>
            </a:p>
          </p:txBody>
        </p:sp>
        <p:grpSp>
          <p:nvGrpSpPr>
            <p:cNvPr id="730121" name="Group 9"/>
            <p:cNvGrpSpPr>
              <a:grpSpLocks/>
            </p:cNvGrpSpPr>
            <p:nvPr/>
          </p:nvGrpSpPr>
          <p:grpSpPr bwMode="auto">
            <a:xfrm flipV="1">
              <a:off x="937" y="2795"/>
              <a:ext cx="3281" cy="1151"/>
              <a:chOff x="937" y="2795"/>
              <a:chExt cx="3281" cy="1151"/>
            </a:xfrm>
          </p:grpSpPr>
          <p:sp>
            <p:nvSpPr>
              <p:cNvPr id="730122" name="Line 10"/>
              <p:cNvSpPr>
                <a:spLocks noChangeShapeType="1"/>
              </p:cNvSpPr>
              <p:nvPr/>
            </p:nvSpPr>
            <p:spPr bwMode="auto">
              <a:xfrm>
                <a:off x="940" y="3453"/>
                <a:ext cx="327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0123" name="Line 11"/>
              <p:cNvSpPr>
                <a:spLocks noChangeShapeType="1"/>
              </p:cNvSpPr>
              <p:nvPr/>
            </p:nvSpPr>
            <p:spPr bwMode="auto">
              <a:xfrm flipV="1">
                <a:off x="2675" y="3425"/>
                <a:ext cx="0" cy="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0124" name="Line 12"/>
              <p:cNvSpPr>
                <a:spLocks noChangeShapeType="1"/>
              </p:cNvSpPr>
              <p:nvPr/>
            </p:nvSpPr>
            <p:spPr bwMode="auto">
              <a:xfrm flipH="1">
                <a:off x="937" y="3617"/>
                <a:ext cx="17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0125" name="Line 13"/>
              <p:cNvSpPr>
                <a:spLocks noChangeShapeType="1"/>
              </p:cNvSpPr>
              <p:nvPr/>
            </p:nvSpPr>
            <p:spPr bwMode="auto">
              <a:xfrm flipV="1">
                <a:off x="2672" y="2795"/>
                <a:ext cx="1447" cy="8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0126" name="Line 14"/>
              <p:cNvSpPr>
                <a:spLocks noChangeShapeType="1"/>
              </p:cNvSpPr>
              <p:nvPr/>
            </p:nvSpPr>
            <p:spPr bwMode="auto">
              <a:xfrm>
                <a:off x="2672" y="3781"/>
                <a:ext cx="144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0127" name="Line 15"/>
              <p:cNvSpPr>
                <a:spLocks noChangeShapeType="1"/>
              </p:cNvSpPr>
              <p:nvPr/>
            </p:nvSpPr>
            <p:spPr bwMode="auto">
              <a:xfrm flipH="1" flipV="1">
                <a:off x="1226" y="2959"/>
                <a:ext cx="1446" cy="82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0128" name="Line 16"/>
              <p:cNvSpPr>
                <a:spLocks noChangeShapeType="1"/>
              </p:cNvSpPr>
              <p:nvPr/>
            </p:nvSpPr>
            <p:spPr bwMode="auto">
              <a:xfrm flipV="1">
                <a:off x="2672" y="3124"/>
                <a:ext cx="1447" cy="822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0129" name="Line 17"/>
              <p:cNvSpPr>
                <a:spLocks noChangeShapeType="1"/>
              </p:cNvSpPr>
              <p:nvPr/>
            </p:nvSpPr>
            <p:spPr bwMode="auto">
              <a:xfrm flipH="1" flipV="1">
                <a:off x="937" y="2959"/>
                <a:ext cx="1735" cy="987"/>
              </a:xfrm>
              <a:prstGeom prst="line">
                <a:avLst/>
              </a:prstGeom>
              <a:noFill/>
              <a:ln w="25400">
                <a:solidFill>
                  <a:srgbClr val="FF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30130" name="Oval 18"/>
          <p:cNvSpPr>
            <a:spLocks noChangeArrowheads="1"/>
          </p:cNvSpPr>
          <p:nvPr/>
        </p:nvSpPr>
        <p:spPr bwMode="auto">
          <a:xfrm>
            <a:off x="4597628" y="3948340"/>
            <a:ext cx="216000" cy="216000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730131" name="Oval 19"/>
          <p:cNvSpPr>
            <a:spLocks noChangeArrowheads="1"/>
          </p:cNvSpPr>
          <p:nvPr/>
        </p:nvSpPr>
        <p:spPr bwMode="auto">
          <a:xfrm>
            <a:off x="7391401" y="3962507"/>
            <a:ext cx="216000" cy="216000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730132" name="Line 20"/>
          <p:cNvSpPr>
            <a:spLocks noChangeShapeType="1"/>
          </p:cNvSpPr>
          <p:nvPr/>
        </p:nvSpPr>
        <p:spPr bwMode="auto">
          <a:xfrm>
            <a:off x="4727575" y="4076700"/>
            <a:ext cx="27368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20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 Straddle Combination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524001"/>
            <a:ext cx="8458200" cy="39211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>
                <a:ea typeface="楷体_GB2312" pitchFamily="49" charset="-122"/>
              </a:rPr>
              <a:t>在</a:t>
            </a:r>
            <a:r>
              <a:rPr lang="en-US" altLang="zh-CN" sz="2400">
                <a:ea typeface="楷体_GB2312" pitchFamily="49" charset="-122"/>
              </a:rPr>
              <a:t>1995</a:t>
            </a:r>
            <a:r>
              <a:rPr lang="zh-CN" altLang="en-US" sz="2400">
                <a:ea typeface="楷体_GB2312" pitchFamily="49" charset="-122"/>
              </a:rPr>
              <a:t>年</a:t>
            </a:r>
            <a:r>
              <a:rPr lang="en-US" altLang="zh-CN" sz="2400">
                <a:ea typeface="楷体_GB2312" pitchFamily="49" charset="-122"/>
              </a:rPr>
              <a:t>1</a:t>
            </a:r>
            <a:r>
              <a:rPr lang="zh-CN" altLang="en-US" sz="2400">
                <a:ea typeface="楷体_GB2312" pitchFamily="49" charset="-122"/>
              </a:rPr>
              <a:t>月</a:t>
            </a:r>
            <a:r>
              <a:rPr lang="en-US" altLang="zh-CN" sz="2400">
                <a:ea typeface="楷体_GB2312" pitchFamily="49" charset="-122"/>
              </a:rPr>
              <a:t>17</a:t>
            </a:r>
            <a:r>
              <a:rPr lang="zh-CN" altLang="en-US" sz="2400">
                <a:ea typeface="楷体_GB2312" pitchFamily="49" charset="-122"/>
              </a:rPr>
              <a:t>日，日经指数位于</a:t>
            </a:r>
            <a:r>
              <a:rPr lang="en-US" altLang="zh-CN" sz="2400">
                <a:ea typeface="楷体_GB2312" pitchFamily="49" charset="-122"/>
              </a:rPr>
              <a:t>19350</a:t>
            </a:r>
            <a:r>
              <a:rPr lang="zh-CN" altLang="en-US" sz="2400">
                <a:ea typeface="楷体_GB2312" pitchFamily="49" charset="-122"/>
              </a:rPr>
              <a:t>点，但此时发生神户大地震，到周末日经指数跌至</a:t>
            </a:r>
            <a:r>
              <a:rPr lang="en-US" altLang="zh-CN" sz="2400">
                <a:ea typeface="楷体_GB2312" pitchFamily="49" charset="-122"/>
              </a:rPr>
              <a:t>18950</a:t>
            </a:r>
            <a:r>
              <a:rPr lang="zh-CN" altLang="en-US" sz="2400">
                <a:ea typeface="楷体_GB2312" pitchFamily="49" charset="-122"/>
              </a:rPr>
              <a:t>点。导致</a:t>
            </a:r>
          </a:p>
          <a:p>
            <a:pPr lvl="1">
              <a:lnSpc>
                <a:spcPct val="120000"/>
              </a:lnSpc>
            </a:pPr>
            <a:r>
              <a:rPr lang="zh-CN" altLang="en-US" sz="2000">
                <a:ea typeface="楷体_GB2312" pitchFamily="49" charset="-122"/>
              </a:rPr>
              <a:t>看跌期权多头处于实值状态，引发了保证金催付，这些损失已超出了他出售看涨期权和看跌期权所得的期权费收入</a:t>
            </a:r>
          </a:p>
          <a:p>
            <a:pPr>
              <a:lnSpc>
                <a:spcPct val="120000"/>
              </a:lnSpc>
            </a:pPr>
            <a:r>
              <a:rPr lang="zh-CN" altLang="en-US" sz="2400">
                <a:ea typeface="楷体_GB2312" pitchFamily="49" charset="-122"/>
              </a:rPr>
              <a:t>神户地震发生后，交易员预期日经</a:t>
            </a:r>
            <a:r>
              <a:rPr lang="en-US" altLang="zh-CN" sz="2400">
                <a:ea typeface="楷体_GB2312" pitchFamily="49" charset="-122"/>
              </a:rPr>
              <a:t>225</a:t>
            </a:r>
            <a:r>
              <a:rPr lang="zh-CN" altLang="en-US" sz="2400">
                <a:ea typeface="楷体_GB2312" pitchFamily="49" charset="-122"/>
              </a:rPr>
              <a:t>未来波动率会更大，这又立即提升了看涨期权和看跌期权的价格。</a:t>
            </a:r>
          </a:p>
          <a:p>
            <a:pPr lvl="1">
              <a:lnSpc>
                <a:spcPct val="120000"/>
              </a:lnSpc>
            </a:pPr>
            <a:r>
              <a:rPr lang="zh-CN" altLang="en-US" sz="2000">
                <a:ea typeface="楷体_GB2312" pitchFamily="49" charset="-122"/>
              </a:rPr>
              <a:t>利森所出售的看涨、看跌期权遭受了进一步的损失。</a:t>
            </a:r>
          </a:p>
          <a:p>
            <a:pPr lvl="1">
              <a:lnSpc>
                <a:spcPct val="120000"/>
              </a:lnSpc>
            </a:pPr>
            <a:r>
              <a:rPr lang="zh-CN" altLang="en-US" sz="2000">
                <a:ea typeface="楷体_GB2312" pitchFamily="49" charset="-122"/>
              </a:rPr>
              <a:t>此时利森不得不通过以更高价格买入看涨、看跌期权来冲销他出售的跨式价差，因此造成了损失。</a:t>
            </a:r>
          </a:p>
        </p:txBody>
      </p:sp>
      <p:pic>
        <p:nvPicPr>
          <p:cNvPr id="73114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926" y="1268413"/>
            <a:ext cx="9109075" cy="559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802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1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1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3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731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31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31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04748" y="343919"/>
            <a:ext cx="7772400" cy="1143000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Strip</a:t>
            </a:r>
          </a:p>
        </p:txBody>
      </p:sp>
      <p:grpSp>
        <p:nvGrpSpPr>
          <p:cNvPr id="716826" name="Group 26"/>
          <p:cNvGrpSpPr>
            <a:grpSpLocks/>
          </p:cNvGrpSpPr>
          <p:nvPr/>
        </p:nvGrpSpPr>
        <p:grpSpPr bwMode="auto">
          <a:xfrm>
            <a:off x="4008439" y="3716338"/>
            <a:ext cx="5203825" cy="2692400"/>
            <a:chOff x="2051" y="1779"/>
            <a:chExt cx="1882" cy="2227"/>
          </a:xfrm>
        </p:grpSpPr>
        <p:sp>
          <p:nvSpPr>
            <p:cNvPr id="716804" name="Line 4"/>
            <p:cNvSpPr>
              <a:spLocks noChangeShapeType="1"/>
            </p:cNvSpPr>
            <p:nvPr/>
          </p:nvSpPr>
          <p:spPr bwMode="auto">
            <a:xfrm>
              <a:off x="2061" y="1846"/>
              <a:ext cx="0" cy="21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805" name="Line 5"/>
            <p:cNvSpPr>
              <a:spLocks noChangeShapeType="1"/>
            </p:cNvSpPr>
            <p:nvPr/>
          </p:nvSpPr>
          <p:spPr bwMode="auto">
            <a:xfrm>
              <a:off x="2061" y="323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806" name="Rectangle 6"/>
            <p:cNvSpPr>
              <a:spLocks noChangeArrowheads="1"/>
            </p:cNvSpPr>
            <p:nvPr/>
          </p:nvSpPr>
          <p:spPr bwMode="auto">
            <a:xfrm>
              <a:off x="2051" y="1779"/>
              <a:ext cx="283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2000">
                  <a:latin typeface="Arial" panose="020B0604020202020204" pitchFamily="34" charset="0"/>
                </a:rPr>
                <a:t>Profit</a:t>
              </a:r>
            </a:p>
          </p:txBody>
        </p:sp>
        <p:sp>
          <p:nvSpPr>
            <p:cNvPr id="716807" name="Rectangle 7"/>
            <p:cNvSpPr>
              <a:spLocks noChangeArrowheads="1"/>
            </p:cNvSpPr>
            <p:nvPr/>
          </p:nvSpPr>
          <p:spPr bwMode="auto">
            <a:xfrm>
              <a:off x="2819" y="2883"/>
              <a:ext cx="129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2000" i="1"/>
                <a:t>K</a:t>
              </a:r>
            </a:p>
          </p:txBody>
        </p:sp>
        <p:sp>
          <p:nvSpPr>
            <p:cNvPr id="716808" name="Rectangle 8"/>
            <p:cNvSpPr>
              <a:spLocks noChangeArrowheads="1"/>
            </p:cNvSpPr>
            <p:nvPr/>
          </p:nvSpPr>
          <p:spPr bwMode="auto">
            <a:xfrm>
              <a:off x="3587" y="2883"/>
              <a:ext cx="148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2000" i="1"/>
                <a:t>S</a:t>
              </a:r>
              <a:r>
                <a:rPr lang="en-US" altLang="zh-CN" sz="2000" i="1" baseline="-25000"/>
                <a:t>T</a:t>
              </a:r>
            </a:p>
          </p:txBody>
        </p:sp>
        <p:sp>
          <p:nvSpPr>
            <p:cNvPr id="716809" name="Line 9"/>
            <p:cNvSpPr>
              <a:spLocks noChangeShapeType="1"/>
            </p:cNvSpPr>
            <p:nvPr/>
          </p:nvSpPr>
          <p:spPr bwMode="auto">
            <a:xfrm flipV="1">
              <a:off x="2925" y="3190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810" name="Line 10"/>
            <p:cNvSpPr>
              <a:spLocks noChangeShapeType="1"/>
            </p:cNvSpPr>
            <p:nvPr/>
          </p:nvSpPr>
          <p:spPr bwMode="auto">
            <a:xfrm flipV="1">
              <a:off x="2925" y="2614"/>
              <a:ext cx="912" cy="912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811" name="Line 11"/>
            <p:cNvSpPr>
              <a:spLocks noChangeShapeType="1"/>
            </p:cNvSpPr>
            <p:nvPr/>
          </p:nvSpPr>
          <p:spPr bwMode="auto">
            <a:xfrm flipH="1" flipV="1">
              <a:off x="2275" y="2064"/>
              <a:ext cx="650" cy="1462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16823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762001" y="1524001"/>
            <a:ext cx="11208326" cy="2049463"/>
          </a:xfrm>
          <a:noFill/>
          <a:ln/>
        </p:spPr>
        <p:txBody>
          <a:bodyPr/>
          <a:lstStyle/>
          <a:p>
            <a:r>
              <a:rPr lang="en-US" altLang="zh-CN" sz="2400" dirty="0"/>
              <a:t>A strip consists of a </a:t>
            </a:r>
            <a:r>
              <a:rPr lang="en-US" altLang="zh-CN" sz="2400" dirty="0">
                <a:solidFill>
                  <a:srgbClr val="0000CC"/>
                </a:solidFill>
              </a:rPr>
              <a:t>long position in one call and two puts </a:t>
            </a:r>
            <a:r>
              <a:rPr lang="en-US" altLang="zh-CN" sz="2400" dirty="0"/>
              <a:t>with the same strike price and expiration </a:t>
            </a:r>
            <a:r>
              <a:rPr lang="en-US" altLang="zh-CN" sz="2400" dirty="0" smtClean="0"/>
              <a:t>date</a:t>
            </a:r>
            <a:endParaRPr lang="en-US" altLang="zh-CN" sz="2400" dirty="0"/>
          </a:p>
          <a:p>
            <a:r>
              <a:rPr lang="en-US" altLang="zh-CN" sz="2400" dirty="0"/>
              <a:t>In a strip the investor is betting that there will be a big stock price move and considers </a:t>
            </a:r>
            <a:r>
              <a:rPr lang="en-US" altLang="zh-CN" sz="2400" dirty="0">
                <a:solidFill>
                  <a:srgbClr val="0000CC"/>
                </a:solidFill>
              </a:rPr>
              <a:t>a decrease in the stock price to be more likely than an </a:t>
            </a:r>
            <a:r>
              <a:rPr lang="en-US" altLang="zh-CN" sz="2400" dirty="0" smtClean="0">
                <a:solidFill>
                  <a:srgbClr val="0000CC"/>
                </a:solidFill>
              </a:rPr>
              <a:t>increase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38825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Strap</a:t>
            </a:r>
            <a:endParaRPr lang="zh-CN" altLang="en-US" sz="4000">
              <a:ea typeface="宋体" panose="02010600030101010101" pitchFamily="2" charset="-122"/>
            </a:endParaRPr>
          </a:p>
        </p:txBody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7309" y="1524001"/>
            <a:ext cx="10931236" cy="18335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/>
              <a:t>A strap consists of a </a:t>
            </a:r>
            <a:r>
              <a:rPr lang="en-US" altLang="zh-CN" sz="2400" dirty="0">
                <a:solidFill>
                  <a:srgbClr val="0000CC"/>
                </a:solidFill>
              </a:rPr>
              <a:t>long position in two calls and one put </a:t>
            </a:r>
            <a:r>
              <a:rPr lang="en-US" altLang="zh-CN" sz="2400" dirty="0"/>
              <a:t>with the same strike price and expiration </a:t>
            </a:r>
            <a:r>
              <a:rPr lang="en-US" altLang="zh-CN" sz="2400" dirty="0" smtClean="0"/>
              <a:t>date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r>
              <a:rPr lang="en-US" altLang="zh-CN" sz="2400" dirty="0"/>
              <a:t>In a strap the investor is also betting that there will be a big stock price move. However, in this case, </a:t>
            </a:r>
            <a:r>
              <a:rPr lang="en-US" altLang="zh-CN" sz="2400" dirty="0">
                <a:solidFill>
                  <a:srgbClr val="0000CC"/>
                </a:solidFill>
              </a:rPr>
              <a:t>an increase in the stock price is considered to be more likely than a </a:t>
            </a:r>
            <a:r>
              <a:rPr lang="en-US" altLang="zh-CN" sz="2400" dirty="0" smtClean="0">
                <a:solidFill>
                  <a:srgbClr val="0000CC"/>
                </a:solidFill>
              </a:rPr>
              <a:t>decrease</a:t>
            </a:r>
            <a:endParaRPr lang="en-US" altLang="zh-CN" sz="2400" dirty="0"/>
          </a:p>
        </p:txBody>
      </p:sp>
      <p:grpSp>
        <p:nvGrpSpPr>
          <p:cNvPr id="728080" name="Group 16"/>
          <p:cNvGrpSpPr>
            <a:grpSpLocks/>
          </p:cNvGrpSpPr>
          <p:nvPr/>
        </p:nvGrpSpPr>
        <p:grpSpPr bwMode="auto">
          <a:xfrm>
            <a:off x="4224338" y="3644901"/>
            <a:ext cx="4049712" cy="2447925"/>
            <a:chOff x="1701" y="2296"/>
            <a:chExt cx="2551" cy="1542"/>
          </a:xfrm>
        </p:grpSpPr>
        <p:sp>
          <p:nvSpPr>
            <p:cNvPr id="728068" name="Line 4"/>
            <p:cNvSpPr>
              <a:spLocks noChangeShapeType="1"/>
            </p:cNvSpPr>
            <p:nvPr/>
          </p:nvSpPr>
          <p:spPr bwMode="auto">
            <a:xfrm>
              <a:off x="1715" y="2342"/>
              <a:ext cx="0" cy="14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069" name="Line 5"/>
            <p:cNvSpPr>
              <a:spLocks noChangeShapeType="1"/>
            </p:cNvSpPr>
            <p:nvPr/>
          </p:nvSpPr>
          <p:spPr bwMode="auto">
            <a:xfrm>
              <a:off x="1715" y="3306"/>
              <a:ext cx="25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070" name="Rectangle 6"/>
            <p:cNvSpPr>
              <a:spLocks noChangeArrowheads="1"/>
            </p:cNvSpPr>
            <p:nvPr/>
          </p:nvSpPr>
          <p:spPr bwMode="auto">
            <a:xfrm>
              <a:off x="1701" y="2296"/>
              <a:ext cx="4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2000">
                  <a:latin typeface="Arial" panose="020B0604020202020204" pitchFamily="34" charset="0"/>
                </a:rPr>
                <a:t>Profit</a:t>
              </a:r>
            </a:p>
          </p:txBody>
        </p:sp>
        <p:sp>
          <p:nvSpPr>
            <p:cNvPr id="728071" name="Rectangle 7"/>
            <p:cNvSpPr>
              <a:spLocks noChangeArrowheads="1"/>
            </p:cNvSpPr>
            <p:nvPr/>
          </p:nvSpPr>
          <p:spPr bwMode="auto">
            <a:xfrm>
              <a:off x="2742" y="3060"/>
              <a:ext cx="22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2000" i="1"/>
                <a:t>K</a:t>
              </a:r>
            </a:p>
          </p:txBody>
        </p:sp>
        <p:sp>
          <p:nvSpPr>
            <p:cNvPr id="728072" name="Rectangle 8"/>
            <p:cNvSpPr>
              <a:spLocks noChangeArrowheads="1"/>
            </p:cNvSpPr>
            <p:nvPr/>
          </p:nvSpPr>
          <p:spPr bwMode="auto">
            <a:xfrm>
              <a:off x="3783" y="3060"/>
              <a:ext cx="25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2000" i="1"/>
                <a:t>S</a:t>
              </a:r>
              <a:r>
                <a:rPr lang="en-US" altLang="zh-CN" sz="2000" i="1" baseline="-25000"/>
                <a:t>T</a:t>
              </a:r>
            </a:p>
          </p:txBody>
        </p:sp>
        <p:sp>
          <p:nvSpPr>
            <p:cNvPr id="728073" name="Line 9"/>
            <p:cNvSpPr>
              <a:spLocks noChangeShapeType="1"/>
            </p:cNvSpPr>
            <p:nvPr/>
          </p:nvSpPr>
          <p:spPr bwMode="auto">
            <a:xfrm flipV="1">
              <a:off x="2886" y="3273"/>
              <a:ext cx="0" cy="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074" name="Line 10"/>
            <p:cNvSpPr>
              <a:spLocks noChangeShapeType="1"/>
            </p:cNvSpPr>
            <p:nvPr/>
          </p:nvSpPr>
          <p:spPr bwMode="auto">
            <a:xfrm flipH="1" flipV="1">
              <a:off x="1715" y="2907"/>
              <a:ext cx="1171" cy="598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075" name="Line 11"/>
            <p:cNvSpPr>
              <a:spLocks noChangeShapeType="1"/>
            </p:cNvSpPr>
            <p:nvPr/>
          </p:nvSpPr>
          <p:spPr bwMode="auto">
            <a:xfrm flipV="1">
              <a:off x="2886" y="2385"/>
              <a:ext cx="976" cy="112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044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a typeface="宋体" panose="02010600030101010101" pitchFamily="2" charset="-122"/>
              </a:rPr>
              <a:t>A Strangle </a:t>
            </a:r>
            <a:r>
              <a:rPr lang="zh-CN" altLang="en-US" sz="2800">
                <a:ea typeface="楷体_GB2312" pitchFamily="49" charset="-122"/>
              </a:rPr>
              <a:t>（勒式）</a:t>
            </a:r>
            <a:r>
              <a:rPr lang="en-US" altLang="zh-CN">
                <a:ea typeface="宋体" panose="02010600030101010101" pitchFamily="2" charset="-122"/>
              </a:rPr>
              <a:t>Combination</a:t>
            </a:r>
          </a:p>
        </p:txBody>
      </p:sp>
      <p:grpSp>
        <p:nvGrpSpPr>
          <p:cNvPr id="718869" name="Group 21"/>
          <p:cNvGrpSpPr>
            <a:grpSpLocks/>
          </p:cNvGrpSpPr>
          <p:nvPr/>
        </p:nvGrpSpPr>
        <p:grpSpPr bwMode="auto">
          <a:xfrm>
            <a:off x="4511676" y="2636839"/>
            <a:ext cx="3262215" cy="2293937"/>
            <a:chOff x="1616" y="1078"/>
            <a:chExt cx="2797" cy="1597"/>
          </a:xfrm>
        </p:grpSpPr>
        <p:sp>
          <p:nvSpPr>
            <p:cNvPr id="718852" name="Line 4"/>
            <p:cNvSpPr>
              <a:spLocks noChangeShapeType="1"/>
            </p:cNvSpPr>
            <p:nvPr/>
          </p:nvSpPr>
          <p:spPr bwMode="auto">
            <a:xfrm>
              <a:off x="1624" y="1078"/>
              <a:ext cx="0" cy="15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53" name="Line 5"/>
            <p:cNvSpPr>
              <a:spLocks noChangeShapeType="1"/>
            </p:cNvSpPr>
            <p:nvPr/>
          </p:nvSpPr>
          <p:spPr bwMode="auto">
            <a:xfrm>
              <a:off x="1624" y="1876"/>
              <a:ext cx="26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54" name="Line 6"/>
            <p:cNvSpPr>
              <a:spLocks noChangeShapeType="1"/>
            </p:cNvSpPr>
            <p:nvPr/>
          </p:nvSpPr>
          <p:spPr bwMode="auto">
            <a:xfrm flipV="1">
              <a:off x="2572" y="1843"/>
              <a:ext cx="0" cy="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55" name="Line 7"/>
            <p:cNvSpPr>
              <a:spLocks noChangeShapeType="1"/>
            </p:cNvSpPr>
            <p:nvPr/>
          </p:nvSpPr>
          <p:spPr bwMode="auto">
            <a:xfrm flipV="1">
              <a:off x="3520" y="1843"/>
              <a:ext cx="0" cy="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56" name="Rectangle 8"/>
            <p:cNvSpPr>
              <a:spLocks noChangeArrowheads="1"/>
            </p:cNvSpPr>
            <p:nvPr/>
          </p:nvSpPr>
          <p:spPr bwMode="auto">
            <a:xfrm>
              <a:off x="2445" y="1629"/>
              <a:ext cx="379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2000" i="1"/>
                <a:t>K</a:t>
              </a:r>
              <a:r>
                <a:rPr lang="en-US" altLang="zh-CN" sz="2000" i="1" baseline="-25000"/>
                <a:t>1</a:t>
              </a:r>
            </a:p>
          </p:txBody>
        </p:sp>
        <p:sp>
          <p:nvSpPr>
            <p:cNvPr id="718857" name="Rectangle 9"/>
            <p:cNvSpPr>
              <a:spLocks noChangeArrowheads="1"/>
            </p:cNvSpPr>
            <p:nvPr/>
          </p:nvSpPr>
          <p:spPr bwMode="auto">
            <a:xfrm>
              <a:off x="3394" y="1629"/>
              <a:ext cx="379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2000" i="1"/>
                <a:t>K</a:t>
              </a:r>
              <a:r>
                <a:rPr lang="en-US" altLang="zh-CN" sz="2000" i="1" baseline="-25000"/>
                <a:t>2</a:t>
              </a:r>
            </a:p>
          </p:txBody>
        </p:sp>
        <p:sp>
          <p:nvSpPr>
            <p:cNvPr id="718858" name="Rectangle 10"/>
            <p:cNvSpPr>
              <a:spLocks noChangeArrowheads="1"/>
            </p:cNvSpPr>
            <p:nvPr/>
          </p:nvSpPr>
          <p:spPr bwMode="auto">
            <a:xfrm>
              <a:off x="1616" y="1098"/>
              <a:ext cx="672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2000">
                  <a:latin typeface="Arial" panose="020B0604020202020204" pitchFamily="34" charset="0"/>
                </a:rPr>
                <a:t>Profit</a:t>
              </a:r>
            </a:p>
          </p:txBody>
        </p:sp>
        <p:sp>
          <p:nvSpPr>
            <p:cNvPr id="718859" name="Rectangle 11"/>
            <p:cNvSpPr>
              <a:spLocks noChangeArrowheads="1"/>
            </p:cNvSpPr>
            <p:nvPr/>
          </p:nvSpPr>
          <p:spPr bwMode="auto">
            <a:xfrm>
              <a:off x="4063" y="1897"/>
              <a:ext cx="350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2000" i="1"/>
                <a:t>S</a:t>
              </a:r>
              <a:r>
                <a:rPr lang="en-US" altLang="zh-CN" sz="2000" i="1" baseline="-25000"/>
                <a:t>T</a:t>
              </a:r>
            </a:p>
          </p:txBody>
        </p:sp>
        <p:sp>
          <p:nvSpPr>
            <p:cNvPr id="718860" name="Line 12"/>
            <p:cNvSpPr>
              <a:spLocks noChangeShapeType="1"/>
            </p:cNvSpPr>
            <p:nvPr/>
          </p:nvSpPr>
          <p:spPr bwMode="auto">
            <a:xfrm flipH="1">
              <a:off x="2567" y="2176"/>
              <a:ext cx="15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61" name="Line 13"/>
            <p:cNvSpPr>
              <a:spLocks noChangeShapeType="1"/>
            </p:cNvSpPr>
            <p:nvPr/>
          </p:nvSpPr>
          <p:spPr bwMode="auto">
            <a:xfrm flipH="1" flipV="1">
              <a:off x="1622" y="1377"/>
              <a:ext cx="947" cy="7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62" name="Line 14"/>
            <p:cNvSpPr>
              <a:spLocks noChangeShapeType="1"/>
            </p:cNvSpPr>
            <p:nvPr/>
          </p:nvSpPr>
          <p:spPr bwMode="auto">
            <a:xfrm flipH="1">
              <a:off x="1622" y="2076"/>
              <a:ext cx="18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63" name="Line 15"/>
            <p:cNvSpPr>
              <a:spLocks noChangeShapeType="1"/>
            </p:cNvSpPr>
            <p:nvPr/>
          </p:nvSpPr>
          <p:spPr bwMode="auto">
            <a:xfrm flipV="1">
              <a:off x="3517" y="1510"/>
              <a:ext cx="672" cy="5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64" name="Line 16"/>
            <p:cNvSpPr>
              <a:spLocks noChangeShapeType="1"/>
            </p:cNvSpPr>
            <p:nvPr/>
          </p:nvSpPr>
          <p:spPr bwMode="auto">
            <a:xfrm flipH="1" flipV="1">
              <a:off x="1622" y="1577"/>
              <a:ext cx="947" cy="799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65" name="Line 17"/>
            <p:cNvSpPr>
              <a:spLocks noChangeShapeType="1"/>
            </p:cNvSpPr>
            <p:nvPr/>
          </p:nvSpPr>
          <p:spPr bwMode="auto">
            <a:xfrm flipV="1">
              <a:off x="3517" y="1644"/>
              <a:ext cx="869" cy="732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66" name="Line 18"/>
            <p:cNvSpPr>
              <a:spLocks noChangeShapeType="1"/>
            </p:cNvSpPr>
            <p:nvPr/>
          </p:nvSpPr>
          <p:spPr bwMode="auto">
            <a:xfrm flipH="1">
              <a:off x="2569" y="2376"/>
              <a:ext cx="948" cy="0"/>
            </a:xfrm>
            <a:prstGeom prst="line">
              <a:avLst/>
            </a:prstGeom>
            <a:noFill/>
            <a:ln w="25400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718868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538" y="5013325"/>
            <a:ext cx="5040312" cy="148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8871" name="Rectangle 23"/>
          <p:cNvSpPr>
            <a:spLocks noGrp="1" noChangeArrowheads="1"/>
          </p:cNvSpPr>
          <p:nvPr>
            <p:ph type="body" idx="1"/>
          </p:nvPr>
        </p:nvSpPr>
        <p:spPr>
          <a:xfrm>
            <a:off x="540327" y="1524000"/>
            <a:ext cx="11152909" cy="1328738"/>
          </a:xfrm>
          <a:noFill/>
          <a:ln/>
        </p:spPr>
        <p:txBody>
          <a:bodyPr/>
          <a:lstStyle/>
          <a:p>
            <a:r>
              <a:rPr lang="en-US" altLang="zh-CN" sz="2400" dirty="0"/>
              <a:t>A strangle is a similar strategy to a straddle. The investor is betting that there will be a large price move, but is uncertain whether it will be an increase or a </a:t>
            </a:r>
            <a:r>
              <a:rPr lang="en-US" altLang="zh-CN" sz="2400" dirty="0" smtClean="0"/>
              <a:t>decrease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37816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银行理财产品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28776"/>
            <a:ext cx="10363200" cy="664482"/>
          </a:xfrm>
        </p:spPr>
        <p:txBody>
          <a:bodyPr/>
          <a:lstStyle/>
          <a:p>
            <a:r>
              <a:rPr lang="zh-CN" altLang="en-US" dirty="0" smtClean="0"/>
              <a:t>中证</a:t>
            </a:r>
            <a:r>
              <a:rPr lang="en-US" altLang="zh-CN" dirty="0" smtClean="0"/>
              <a:t>500</a:t>
            </a:r>
            <a:r>
              <a:rPr lang="zh-CN" altLang="en-US" dirty="0" smtClean="0"/>
              <a:t>看涨</a:t>
            </a:r>
            <a:r>
              <a:rPr lang="en-US" altLang="zh-CN" dirty="0" smtClean="0"/>
              <a:t>36</a:t>
            </a:r>
            <a:r>
              <a:rPr lang="zh-CN" altLang="en-US" dirty="0" smtClean="0"/>
              <a:t>天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221" y="2293258"/>
            <a:ext cx="6882953" cy="422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7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银行理财产品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中证</a:t>
            </a:r>
            <a:r>
              <a:rPr lang="en-US" altLang="zh-CN" dirty="0"/>
              <a:t>500</a:t>
            </a:r>
            <a:r>
              <a:rPr lang="zh-CN" altLang="en-US" dirty="0"/>
              <a:t>看涨</a:t>
            </a:r>
            <a:r>
              <a:rPr lang="en-US" altLang="zh-CN" dirty="0"/>
              <a:t>36</a:t>
            </a:r>
            <a:r>
              <a:rPr lang="zh-CN" altLang="en-US" dirty="0" smtClean="0"/>
              <a:t>天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937" y="2225675"/>
            <a:ext cx="6824663" cy="438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7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银行理财产品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中证</a:t>
            </a:r>
            <a:r>
              <a:rPr lang="en-US" altLang="zh-CN" dirty="0"/>
              <a:t>500</a:t>
            </a:r>
            <a:r>
              <a:rPr lang="zh-CN" altLang="en-US" dirty="0"/>
              <a:t>看涨</a:t>
            </a:r>
            <a:r>
              <a:rPr lang="en-US" altLang="zh-CN" dirty="0"/>
              <a:t>36</a:t>
            </a:r>
            <a:r>
              <a:rPr lang="zh-CN" altLang="en-US" dirty="0" smtClean="0"/>
              <a:t>天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324" y="2185987"/>
            <a:ext cx="6607175" cy="450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9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银行理财产品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中证</a:t>
            </a:r>
            <a:r>
              <a:rPr lang="en-US" altLang="zh-CN" dirty="0"/>
              <a:t>500</a:t>
            </a:r>
            <a:r>
              <a:rPr lang="zh-CN" altLang="en-US" dirty="0"/>
              <a:t>看涨</a:t>
            </a:r>
            <a:r>
              <a:rPr lang="en-US" altLang="zh-CN" dirty="0"/>
              <a:t>36</a:t>
            </a:r>
            <a:r>
              <a:rPr lang="zh-CN" altLang="en-US" dirty="0" smtClean="0"/>
              <a:t>天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462" y="2238375"/>
            <a:ext cx="60864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0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银行理财产品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28775"/>
            <a:ext cx="10363200" cy="619125"/>
          </a:xfrm>
        </p:spPr>
        <p:txBody>
          <a:bodyPr/>
          <a:lstStyle/>
          <a:p>
            <a:r>
              <a:rPr lang="zh-CN" altLang="en-US" dirty="0"/>
              <a:t>中证</a:t>
            </a:r>
            <a:r>
              <a:rPr lang="en-US" altLang="zh-CN" dirty="0"/>
              <a:t>500</a:t>
            </a:r>
            <a:r>
              <a:rPr lang="zh-CN" altLang="en-US" dirty="0"/>
              <a:t>看涨</a:t>
            </a:r>
            <a:r>
              <a:rPr lang="en-US" altLang="zh-CN" dirty="0"/>
              <a:t>36</a:t>
            </a:r>
            <a:r>
              <a:rPr lang="zh-CN" altLang="en-US" dirty="0" smtClean="0"/>
              <a:t>天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07" y="2380817"/>
            <a:ext cx="6950076" cy="40906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283" y="2380817"/>
            <a:ext cx="4342152" cy="2717656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 bwMode="auto">
          <a:xfrm>
            <a:off x="4447309" y="4655127"/>
            <a:ext cx="54032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连接符 7"/>
          <p:cNvCxnSpPr/>
          <p:nvPr/>
        </p:nvCxnSpPr>
        <p:spPr bwMode="auto">
          <a:xfrm flipV="1">
            <a:off x="4447309" y="3796145"/>
            <a:ext cx="1787236" cy="2770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连接符 10"/>
          <p:cNvCxnSpPr/>
          <p:nvPr/>
        </p:nvCxnSpPr>
        <p:spPr bwMode="auto">
          <a:xfrm>
            <a:off x="2272146" y="4946072"/>
            <a:ext cx="54032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连接符 11"/>
          <p:cNvCxnSpPr/>
          <p:nvPr/>
        </p:nvCxnSpPr>
        <p:spPr bwMode="auto">
          <a:xfrm>
            <a:off x="6373091" y="4946072"/>
            <a:ext cx="54032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2"/>
          <p:cNvCxnSpPr/>
          <p:nvPr/>
        </p:nvCxnSpPr>
        <p:spPr bwMode="auto">
          <a:xfrm>
            <a:off x="1731819" y="3505200"/>
            <a:ext cx="54032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/>
          <p:nvPr/>
        </p:nvCxnSpPr>
        <p:spPr bwMode="auto">
          <a:xfrm>
            <a:off x="2646219" y="5846618"/>
            <a:ext cx="54032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/>
          <p:nvPr/>
        </p:nvCxnSpPr>
        <p:spPr bwMode="auto">
          <a:xfrm>
            <a:off x="6802583" y="5541818"/>
            <a:ext cx="54032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/>
          <p:nvPr/>
        </p:nvCxnSpPr>
        <p:spPr bwMode="auto">
          <a:xfrm>
            <a:off x="4447309" y="2923309"/>
            <a:ext cx="203661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>
            <a:off x="6913418" y="5846618"/>
            <a:ext cx="54032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/>
          <p:nvPr/>
        </p:nvCxnSpPr>
        <p:spPr bwMode="auto">
          <a:xfrm>
            <a:off x="6643254" y="2923309"/>
            <a:ext cx="81049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/>
          <p:cNvCxnSpPr/>
          <p:nvPr/>
        </p:nvCxnSpPr>
        <p:spPr bwMode="auto">
          <a:xfrm>
            <a:off x="921328" y="3214255"/>
            <a:ext cx="491143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/>
          <p:nvPr/>
        </p:nvCxnSpPr>
        <p:spPr bwMode="auto">
          <a:xfrm>
            <a:off x="3442854" y="2618509"/>
            <a:ext cx="81049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0417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>
                <a:ea typeface="宋体" panose="02010600030101010101" pitchFamily="2" charset="-122"/>
              </a:rPr>
              <a:t>Three Alternative Strategies</a:t>
            </a:r>
          </a:p>
        </p:txBody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673" y="1905000"/>
            <a:ext cx="10377054" cy="2603500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533400" indent="-533400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 sz="2400" dirty="0">
                <a:solidFill>
                  <a:srgbClr val="800000"/>
                </a:solidFill>
                <a:ea typeface="宋体" panose="02010600030101010101" pitchFamily="2" charset="-122"/>
              </a:rPr>
              <a:t>Take a position 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in the option and the underlying </a:t>
            </a:r>
            <a:r>
              <a:rPr lang="en-US" altLang="zh-CN" sz="2400" dirty="0" smtClean="0">
                <a:solidFill>
                  <a:srgbClr val="0000CC"/>
                </a:solidFill>
                <a:ea typeface="宋体" panose="02010600030101010101" pitchFamily="2" charset="-122"/>
              </a:rPr>
              <a:t>asset</a:t>
            </a:r>
            <a:endParaRPr lang="en-US" altLang="zh-CN" sz="2400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533400" indent="-533400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 sz="2400" dirty="0">
                <a:solidFill>
                  <a:srgbClr val="800000"/>
                </a:solidFill>
                <a:ea typeface="宋体" panose="02010600030101010101" pitchFamily="2" charset="-122"/>
              </a:rPr>
              <a:t>Take a position in 2 or more options of the 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same type </a:t>
            </a:r>
            <a:r>
              <a:rPr lang="en-US" altLang="zh-CN" sz="2400" dirty="0">
                <a:solidFill>
                  <a:srgbClr val="800000"/>
                </a:solidFill>
                <a:ea typeface="宋体" panose="02010600030101010101" pitchFamily="2" charset="-122"/>
              </a:rPr>
              <a:t>(A spread</a:t>
            </a:r>
            <a:r>
              <a:rPr lang="en-US" altLang="zh-CN" sz="2400" dirty="0" smtClean="0">
                <a:solidFill>
                  <a:srgbClr val="800000"/>
                </a:solidFill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800000"/>
              </a:solidFill>
              <a:ea typeface="宋体" panose="02010600030101010101" pitchFamily="2" charset="-122"/>
            </a:endParaRPr>
          </a:p>
          <a:p>
            <a:pPr marL="533400" indent="-533400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AutoNum type="arabicPeriod"/>
            </a:pPr>
            <a:r>
              <a:rPr lang="en-US" altLang="zh-CN" sz="2400" dirty="0">
                <a:solidFill>
                  <a:srgbClr val="800000"/>
                </a:solidFill>
                <a:ea typeface="宋体" panose="02010600030101010101" pitchFamily="2" charset="-122"/>
              </a:rPr>
              <a:t>Combination: Take a position in a </a:t>
            </a:r>
            <a:r>
              <a:rPr lang="en-US" altLang="zh-CN" sz="2400" dirty="0">
                <a:solidFill>
                  <a:srgbClr val="0000CC"/>
                </a:solidFill>
                <a:ea typeface="宋体" panose="02010600030101010101" pitchFamily="2" charset="-122"/>
              </a:rPr>
              <a:t>mixture of calls &amp; puts </a:t>
            </a:r>
            <a:r>
              <a:rPr lang="en-US" altLang="zh-CN" sz="2400" dirty="0">
                <a:solidFill>
                  <a:srgbClr val="800000"/>
                </a:solidFill>
                <a:ea typeface="宋体" panose="02010600030101010101" pitchFamily="2" charset="-122"/>
              </a:rPr>
              <a:t>(A combination</a:t>
            </a:r>
            <a:r>
              <a:rPr lang="en-US" altLang="zh-CN" sz="2400" dirty="0" smtClean="0">
                <a:solidFill>
                  <a:srgbClr val="800000"/>
                </a:solidFill>
                <a:ea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8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1283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银行理财产品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中证</a:t>
            </a:r>
            <a:r>
              <a:rPr lang="en-US" altLang="zh-CN" dirty="0"/>
              <a:t>500</a:t>
            </a:r>
            <a:r>
              <a:rPr lang="zh-CN" altLang="en-US" dirty="0"/>
              <a:t>看涨</a:t>
            </a:r>
            <a:r>
              <a:rPr lang="en-US" altLang="zh-CN" dirty="0"/>
              <a:t>36</a:t>
            </a:r>
            <a:r>
              <a:rPr lang="zh-CN" altLang="en-US" dirty="0" smtClean="0"/>
              <a:t>天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787" y="2220932"/>
            <a:ext cx="5954713" cy="372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1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银行理财产品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28775"/>
            <a:ext cx="10363200" cy="619125"/>
          </a:xfrm>
        </p:spPr>
        <p:txBody>
          <a:bodyPr/>
          <a:lstStyle/>
          <a:p>
            <a:r>
              <a:rPr lang="zh-CN" altLang="en-US" dirty="0"/>
              <a:t>中证</a:t>
            </a:r>
            <a:r>
              <a:rPr lang="en-US" altLang="zh-CN" dirty="0"/>
              <a:t>500</a:t>
            </a:r>
            <a:r>
              <a:rPr lang="zh-CN" altLang="en-US" dirty="0" smtClean="0"/>
              <a:t>看跌</a:t>
            </a:r>
            <a:r>
              <a:rPr lang="en-US" altLang="zh-CN" dirty="0" smtClean="0"/>
              <a:t>36</a:t>
            </a:r>
            <a:r>
              <a:rPr lang="zh-CN" altLang="en-US" dirty="0" smtClean="0"/>
              <a:t>天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74" y="2247900"/>
            <a:ext cx="7419975" cy="45268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249" y="2132734"/>
            <a:ext cx="4212295" cy="249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0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银行理财产品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28775"/>
            <a:ext cx="10363200" cy="619125"/>
          </a:xfrm>
        </p:spPr>
        <p:txBody>
          <a:bodyPr/>
          <a:lstStyle/>
          <a:p>
            <a:r>
              <a:rPr lang="zh-CN" altLang="en-US" dirty="0"/>
              <a:t>中证</a:t>
            </a:r>
            <a:r>
              <a:rPr lang="en-US" altLang="zh-CN" dirty="0"/>
              <a:t>500</a:t>
            </a:r>
            <a:r>
              <a:rPr lang="zh-CN" altLang="en-US" dirty="0" smtClean="0"/>
              <a:t>看跌</a:t>
            </a:r>
            <a:r>
              <a:rPr lang="en-US" altLang="zh-CN" dirty="0" smtClean="0"/>
              <a:t>36</a:t>
            </a:r>
            <a:r>
              <a:rPr lang="zh-CN" altLang="en-US" dirty="0" smtClean="0"/>
              <a:t>天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287" y="2257425"/>
            <a:ext cx="7250113" cy="429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4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76462" y="411956"/>
            <a:ext cx="9295101" cy="1143000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Positions in an Option &amp; the Underlying</a:t>
            </a:r>
          </a:p>
        </p:txBody>
      </p:sp>
      <p:sp>
        <p:nvSpPr>
          <p:cNvPr id="696326" name="Rectangle 6"/>
          <p:cNvSpPr>
            <a:spLocks noChangeArrowheads="1"/>
          </p:cNvSpPr>
          <p:nvPr/>
        </p:nvSpPr>
        <p:spPr bwMode="auto">
          <a:xfrm>
            <a:off x="2711450" y="2230585"/>
            <a:ext cx="10668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</a:rPr>
              <a:t>Profit</a:t>
            </a:r>
          </a:p>
        </p:txBody>
      </p:sp>
      <p:sp>
        <p:nvSpPr>
          <p:cNvPr id="696324" name="Line 4"/>
          <p:cNvSpPr>
            <a:spLocks noChangeShapeType="1"/>
          </p:cNvSpPr>
          <p:nvPr/>
        </p:nvSpPr>
        <p:spPr bwMode="auto">
          <a:xfrm>
            <a:off x="3863975" y="2086123"/>
            <a:ext cx="0" cy="4379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25" name="Line 5"/>
          <p:cNvSpPr>
            <a:spLocks noChangeShapeType="1"/>
          </p:cNvSpPr>
          <p:nvPr/>
        </p:nvSpPr>
        <p:spPr bwMode="auto">
          <a:xfrm>
            <a:off x="3863976" y="4414985"/>
            <a:ext cx="46847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27" name="Rectangle 7"/>
          <p:cNvSpPr>
            <a:spLocks noChangeArrowheads="1"/>
          </p:cNvSpPr>
          <p:nvPr/>
        </p:nvSpPr>
        <p:spPr bwMode="auto">
          <a:xfrm>
            <a:off x="7943851" y="4429274"/>
            <a:ext cx="100806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2400" i="1"/>
              <a:t>S</a:t>
            </a:r>
            <a:r>
              <a:rPr lang="en-US" altLang="zh-CN" sz="2400" i="1" baseline="-25000"/>
              <a:t>T</a:t>
            </a:r>
          </a:p>
        </p:txBody>
      </p:sp>
      <p:sp>
        <p:nvSpPr>
          <p:cNvPr id="696328" name="Rectangle 8"/>
          <p:cNvSpPr>
            <a:spLocks noChangeArrowheads="1"/>
          </p:cNvSpPr>
          <p:nvPr/>
        </p:nvSpPr>
        <p:spPr bwMode="auto">
          <a:xfrm>
            <a:off x="5670551" y="4492774"/>
            <a:ext cx="62547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2400" i="1"/>
              <a:t>K</a:t>
            </a:r>
          </a:p>
        </p:txBody>
      </p:sp>
      <p:sp>
        <p:nvSpPr>
          <p:cNvPr id="696329" name="Line 9"/>
          <p:cNvSpPr>
            <a:spLocks noChangeShapeType="1"/>
          </p:cNvSpPr>
          <p:nvPr/>
        </p:nvSpPr>
        <p:spPr bwMode="auto">
          <a:xfrm flipV="1">
            <a:off x="3863975" y="3683149"/>
            <a:ext cx="2198688" cy="2232025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30" name="Line 10"/>
          <p:cNvSpPr>
            <a:spLocks noChangeShapeType="1"/>
          </p:cNvSpPr>
          <p:nvPr/>
        </p:nvSpPr>
        <p:spPr bwMode="auto">
          <a:xfrm>
            <a:off x="6049963" y="3694260"/>
            <a:ext cx="1630362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31" name="Line 11"/>
          <p:cNvSpPr>
            <a:spLocks noChangeShapeType="1"/>
          </p:cNvSpPr>
          <p:nvPr/>
        </p:nvSpPr>
        <p:spPr bwMode="auto">
          <a:xfrm flipV="1">
            <a:off x="6053138" y="4314973"/>
            <a:ext cx="0" cy="1000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32" name="Line 12"/>
          <p:cNvSpPr>
            <a:spLocks noChangeShapeType="1"/>
          </p:cNvSpPr>
          <p:nvPr/>
        </p:nvSpPr>
        <p:spPr bwMode="auto">
          <a:xfrm>
            <a:off x="3873500" y="4186385"/>
            <a:ext cx="217963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33" name="Line 13"/>
          <p:cNvSpPr>
            <a:spLocks noChangeShapeType="1"/>
          </p:cNvSpPr>
          <p:nvPr/>
        </p:nvSpPr>
        <p:spPr bwMode="auto">
          <a:xfrm>
            <a:off x="6053139" y="4200673"/>
            <a:ext cx="1677987" cy="1701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34" name="Line 14"/>
          <p:cNvSpPr>
            <a:spLocks noChangeShapeType="1"/>
          </p:cNvSpPr>
          <p:nvPr/>
        </p:nvSpPr>
        <p:spPr bwMode="auto">
          <a:xfrm flipH="1">
            <a:off x="3873500" y="2230586"/>
            <a:ext cx="3829050" cy="38830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73" name="Rectangle 53"/>
          <p:cNvSpPr>
            <a:spLocks noChangeArrowheads="1"/>
          </p:cNvSpPr>
          <p:nvPr/>
        </p:nvSpPr>
        <p:spPr bwMode="auto">
          <a:xfrm>
            <a:off x="4440239" y="1581299"/>
            <a:ext cx="886461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4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altLang="zh-CN" sz="2400" baseline="-25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sz="24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-</a:t>
            </a:r>
            <a:r>
              <a:rPr lang="en-US" altLang="zh-CN" sz="24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c</a:t>
            </a:r>
            <a:endParaRPr lang="zh-CN" altLang="en-US" sz="2400" dirty="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96375" name="Rectangle 55"/>
          <p:cNvSpPr>
            <a:spLocks noChangeArrowheads="1"/>
          </p:cNvSpPr>
          <p:nvPr/>
        </p:nvSpPr>
        <p:spPr bwMode="auto">
          <a:xfrm>
            <a:off x="5278438" y="1608286"/>
            <a:ext cx="214270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</a:t>
            </a:r>
            <a:r>
              <a:rPr lang="en-US" altLang="zh-CN" sz="2400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Ke</a:t>
            </a:r>
            <a:r>
              <a:rPr lang="en-US" altLang="zh-CN" sz="24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400" i="1" baseline="30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–</a:t>
            </a:r>
            <a:r>
              <a:rPr lang="en-US" altLang="zh-CN" sz="2400" i="1" baseline="30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rT</a:t>
            </a:r>
            <a:r>
              <a:rPr lang="en-US" altLang="zh-CN" sz="24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+D - p</a:t>
            </a:r>
            <a:endParaRPr lang="zh-CN" altLang="en-US" sz="2400" i="1" dirty="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696378" name="Group 58"/>
          <p:cNvGrpSpPr>
            <a:grpSpLocks/>
          </p:cNvGrpSpPr>
          <p:nvPr/>
        </p:nvGrpSpPr>
        <p:grpSpPr bwMode="auto">
          <a:xfrm>
            <a:off x="4598989" y="2105172"/>
            <a:ext cx="1654175" cy="488949"/>
            <a:chOff x="1937" y="1265"/>
            <a:chExt cx="1042" cy="308"/>
          </a:xfrm>
        </p:grpSpPr>
        <p:sp>
          <p:nvSpPr>
            <p:cNvPr id="696376" name="Rectangle 56"/>
            <p:cNvSpPr>
              <a:spLocks noChangeArrowheads="1"/>
            </p:cNvSpPr>
            <p:nvPr/>
          </p:nvSpPr>
          <p:spPr bwMode="auto">
            <a:xfrm>
              <a:off x="1937" y="1265"/>
              <a:ext cx="55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2400" i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</a:t>
              </a:r>
              <a:r>
                <a:rPr lang="en-US" altLang="zh-CN" sz="2400" baseline="-250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</a:t>
              </a:r>
              <a:r>
                <a:rPr lang="en-US" altLang="zh-CN" sz="2400" i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en-US" altLang="zh-CN" sz="24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</a:rPr>
                <a:t>-</a:t>
              </a:r>
              <a:r>
                <a:rPr lang="en-US" altLang="zh-CN" sz="2400" i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c</a:t>
              </a:r>
              <a:endPara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696377" name="Rectangle 57"/>
            <p:cNvSpPr>
              <a:spLocks noChangeArrowheads="1"/>
            </p:cNvSpPr>
            <p:nvPr/>
          </p:nvSpPr>
          <p:spPr bwMode="auto">
            <a:xfrm>
              <a:off x="2465" y="1282"/>
              <a:ext cx="5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0C0C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zh-CN" sz="24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≈ </a:t>
              </a:r>
              <a:r>
                <a:rPr lang="en-US" altLang="zh-CN" sz="2400" i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  <a:cs typeface="Times New Roman" panose="02020603050405020304" pitchFamily="18" charset="0"/>
                </a:rPr>
                <a:t>-</a:t>
              </a:r>
              <a:r>
                <a:rPr lang="en-US" altLang="zh-CN" sz="2400" i="1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anose="02020603050405020304" pitchFamily="18" charset="0"/>
                </a:rPr>
                <a:t> p</a:t>
              </a:r>
              <a:endParaRPr lang="zh-CN" altLang="en-US" sz="24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endParaRPr>
            </a:p>
          </p:txBody>
        </p:sp>
      </p:grpSp>
      <p:sp>
        <p:nvSpPr>
          <p:cNvPr id="696379" name="Text Box 59"/>
          <p:cNvSpPr txBox="1">
            <a:spLocks noChangeArrowheads="1"/>
          </p:cNvSpPr>
          <p:nvPr/>
        </p:nvSpPr>
        <p:spPr bwMode="auto">
          <a:xfrm>
            <a:off x="4224338" y="6189810"/>
            <a:ext cx="4272132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l-GR" altLang="zh-CN" sz="2000">
                <a:solidFill>
                  <a:srgbClr val="FFFF66"/>
                </a:solidFill>
                <a:cs typeface="Times New Roman" panose="02020603050405020304" pitchFamily="18" charset="0"/>
              </a:rPr>
              <a:t>Π </a:t>
            </a:r>
            <a:r>
              <a:rPr lang="en-US" altLang="zh-CN" sz="2000">
                <a:solidFill>
                  <a:srgbClr val="FFFF66"/>
                </a:solidFill>
                <a:cs typeface="Times New Roman" panose="02020603050405020304" pitchFamily="18" charset="0"/>
              </a:rPr>
              <a:t>= ( </a:t>
            </a:r>
            <a:r>
              <a:rPr lang="en-US" altLang="zh-CN" sz="2000" i="1">
                <a:solidFill>
                  <a:srgbClr val="FFFF66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000" baseline="-25000">
                <a:solidFill>
                  <a:srgbClr val="FFFF66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2000" i="1">
                <a:solidFill>
                  <a:srgbClr val="FFFF66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FFFF66"/>
                </a:solidFill>
                <a:cs typeface="Times New Roman" panose="02020603050405020304" pitchFamily="18" charset="0"/>
              </a:rPr>
              <a:t>– </a:t>
            </a:r>
            <a:r>
              <a:rPr lang="en-US" altLang="zh-CN" sz="2000" i="1">
                <a:solidFill>
                  <a:srgbClr val="FFFF66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000" baseline="-25000">
                <a:solidFill>
                  <a:srgbClr val="FFFF66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000">
                <a:solidFill>
                  <a:srgbClr val="FFFF66"/>
                </a:solidFill>
                <a:cs typeface="Times New Roman" panose="02020603050405020304" pitchFamily="18" charset="0"/>
              </a:rPr>
              <a:t> )</a:t>
            </a:r>
            <a:r>
              <a:rPr lang="el-GR" altLang="zh-CN" sz="2000">
                <a:solidFill>
                  <a:srgbClr val="FFFF66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>
                <a:solidFill>
                  <a:srgbClr val="FFFF66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000">
                <a:solidFill>
                  <a:srgbClr val="FFFF66"/>
                </a:solidFill>
                <a:cs typeface="Times New Roman" panose="02020603050405020304" pitchFamily="18" charset="0"/>
              </a:rPr>
              <a:t> max ( </a:t>
            </a:r>
            <a:r>
              <a:rPr lang="en-US" altLang="zh-CN" sz="2000" i="1">
                <a:solidFill>
                  <a:srgbClr val="FFFF66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000" i="1" baseline="-25000">
                <a:solidFill>
                  <a:srgbClr val="FFFF66"/>
                </a:solidFill>
                <a:cs typeface="Times New Roman" panose="02020603050405020304" pitchFamily="18" charset="0"/>
              </a:rPr>
              <a:t>T </a:t>
            </a:r>
            <a:r>
              <a:rPr lang="en-US" altLang="zh-CN" sz="2000">
                <a:solidFill>
                  <a:srgbClr val="FFFF66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altLang="zh-CN" sz="2000" i="1">
                <a:solidFill>
                  <a:srgbClr val="FFFF66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sz="2000">
                <a:solidFill>
                  <a:srgbClr val="FFFF66"/>
                </a:solidFill>
                <a:cs typeface="Times New Roman" panose="02020603050405020304" pitchFamily="18" charset="0"/>
              </a:rPr>
              <a:t>, 0 ) </a:t>
            </a:r>
            <a:r>
              <a:rPr lang="en-US" altLang="zh-CN" sz="2000">
                <a:solidFill>
                  <a:srgbClr val="FFFF66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000" i="1">
                <a:solidFill>
                  <a:srgbClr val="FFFF66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sz="2000" baseline="-25000">
                <a:solidFill>
                  <a:srgbClr val="FFFF66"/>
                </a:solidFill>
                <a:cs typeface="Times New Roman" panose="02020603050405020304" pitchFamily="18" charset="0"/>
              </a:rPr>
              <a:t>1 </a:t>
            </a:r>
            <a:endParaRPr lang="el-GR" altLang="zh-CN" sz="2000" baseline="-25000">
              <a:solidFill>
                <a:srgbClr val="FFFF66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4276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Positions in an Option &amp; the Underlying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720900" name="Line 4"/>
          <p:cNvSpPr>
            <a:spLocks noChangeShapeType="1"/>
          </p:cNvSpPr>
          <p:nvPr/>
        </p:nvSpPr>
        <p:spPr bwMode="auto">
          <a:xfrm>
            <a:off x="3792538" y="2420938"/>
            <a:ext cx="0" cy="3384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901" name="Line 5"/>
          <p:cNvSpPr>
            <a:spLocks noChangeShapeType="1"/>
          </p:cNvSpPr>
          <p:nvPr/>
        </p:nvSpPr>
        <p:spPr bwMode="auto">
          <a:xfrm>
            <a:off x="3792539" y="4221163"/>
            <a:ext cx="47386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902" name="Rectangle 6"/>
          <p:cNvSpPr>
            <a:spLocks noChangeArrowheads="1"/>
          </p:cNvSpPr>
          <p:nvPr/>
        </p:nvSpPr>
        <p:spPr bwMode="auto">
          <a:xfrm>
            <a:off x="7956551" y="4230689"/>
            <a:ext cx="102076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2400" i="1"/>
              <a:t>S</a:t>
            </a:r>
            <a:r>
              <a:rPr lang="en-US" altLang="zh-CN" sz="2400" i="1" baseline="-25000"/>
              <a:t>T</a:t>
            </a:r>
          </a:p>
        </p:txBody>
      </p:sp>
      <p:sp>
        <p:nvSpPr>
          <p:cNvPr id="720903" name="Rectangle 7"/>
          <p:cNvSpPr>
            <a:spLocks noChangeArrowheads="1"/>
          </p:cNvSpPr>
          <p:nvPr/>
        </p:nvSpPr>
        <p:spPr bwMode="auto">
          <a:xfrm>
            <a:off x="5880100" y="3789364"/>
            <a:ext cx="4318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2400" i="1"/>
              <a:t>K</a:t>
            </a:r>
          </a:p>
        </p:txBody>
      </p:sp>
      <p:sp>
        <p:nvSpPr>
          <p:cNvPr id="720904" name="Line 8"/>
          <p:cNvSpPr>
            <a:spLocks noChangeShapeType="1"/>
          </p:cNvSpPr>
          <p:nvPr/>
        </p:nvSpPr>
        <p:spPr bwMode="auto">
          <a:xfrm>
            <a:off x="6026151" y="4733925"/>
            <a:ext cx="1535113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905" name="Line 9"/>
          <p:cNvSpPr>
            <a:spLocks noChangeShapeType="1"/>
          </p:cNvSpPr>
          <p:nvPr/>
        </p:nvSpPr>
        <p:spPr bwMode="auto">
          <a:xfrm flipH="1" flipV="1">
            <a:off x="3811589" y="3014663"/>
            <a:ext cx="2236787" cy="1731962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906" name="Line 10"/>
          <p:cNvSpPr>
            <a:spLocks noChangeShapeType="1"/>
          </p:cNvSpPr>
          <p:nvPr/>
        </p:nvSpPr>
        <p:spPr bwMode="auto">
          <a:xfrm>
            <a:off x="3811588" y="4397375"/>
            <a:ext cx="2220912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907" name="Line 11"/>
          <p:cNvSpPr>
            <a:spLocks noChangeShapeType="1"/>
          </p:cNvSpPr>
          <p:nvPr/>
        </p:nvSpPr>
        <p:spPr bwMode="auto">
          <a:xfrm flipV="1">
            <a:off x="6032500" y="3246439"/>
            <a:ext cx="1487488" cy="115093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908" name="Line 12"/>
          <p:cNvSpPr>
            <a:spLocks noChangeShapeType="1"/>
          </p:cNvSpPr>
          <p:nvPr/>
        </p:nvSpPr>
        <p:spPr bwMode="auto">
          <a:xfrm>
            <a:off x="3811588" y="2805114"/>
            <a:ext cx="3854450" cy="29876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909" name="Line 13"/>
          <p:cNvSpPr>
            <a:spLocks noChangeShapeType="1"/>
          </p:cNvSpPr>
          <p:nvPr/>
        </p:nvSpPr>
        <p:spPr bwMode="auto">
          <a:xfrm flipV="1">
            <a:off x="6032500" y="4151313"/>
            <a:ext cx="0" cy="69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911" name="Rectangle 15"/>
          <p:cNvSpPr>
            <a:spLocks noChangeArrowheads="1"/>
          </p:cNvSpPr>
          <p:nvPr/>
        </p:nvSpPr>
        <p:spPr bwMode="auto">
          <a:xfrm>
            <a:off x="4800601" y="1676401"/>
            <a:ext cx="80951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4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-</a:t>
            </a:r>
            <a:r>
              <a:rPr lang="en-US" altLang="zh-CN" sz="24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altLang="zh-CN" sz="2400" baseline="-25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zh-CN" altLang="en-US" sz="2400" i="1" dirty="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20913" name="Rectangle 17"/>
          <p:cNvSpPr>
            <a:spLocks noChangeArrowheads="1"/>
          </p:cNvSpPr>
          <p:nvPr/>
        </p:nvSpPr>
        <p:spPr bwMode="auto">
          <a:xfrm>
            <a:off x="2782888" y="2349500"/>
            <a:ext cx="10668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</a:rPr>
              <a:t>Profit</a:t>
            </a:r>
          </a:p>
        </p:txBody>
      </p:sp>
      <p:sp>
        <p:nvSpPr>
          <p:cNvPr id="720914" name="Rectangle 18"/>
          <p:cNvSpPr>
            <a:spLocks noChangeArrowheads="1"/>
          </p:cNvSpPr>
          <p:nvPr/>
        </p:nvSpPr>
        <p:spPr bwMode="auto">
          <a:xfrm>
            <a:off x="5519739" y="1676401"/>
            <a:ext cx="585097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≈</a:t>
            </a:r>
            <a:r>
              <a:rPr lang="en-US" altLang="zh-CN" sz="24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 p</a:t>
            </a:r>
            <a:endParaRPr lang="zh-CN" altLang="en-US" sz="2400" dirty="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42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Positions in an Option &amp; the Underlying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721927" name="Rectangle 7"/>
          <p:cNvSpPr>
            <a:spLocks noChangeArrowheads="1"/>
          </p:cNvSpPr>
          <p:nvPr/>
        </p:nvSpPr>
        <p:spPr bwMode="auto">
          <a:xfrm>
            <a:off x="2927350" y="1989138"/>
            <a:ext cx="83820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</a:rPr>
              <a:t>Profit</a:t>
            </a:r>
          </a:p>
        </p:txBody>
      </p:sp>
      <p:sp>
        <p:nvSpPr>
          <p:cNvPr id="721928" name="Rectangle 8"/>
          <p:cNvSpPr>
            <a:spLocks noChangeArrowheads="1"/>
          </p:cNvSpPr>
          <p:nvPr/>
        </p:nvSpPr>
        <p:spPr bwMode="auto">
          <a:xfrm>
            <a:off x="8975726" y="4076701"/>
            <a:ext cx="51117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2400" i="1"/>
              <a:t>S</a:t>
            </a:r>
            <a:r>
              <a:rPr lang="en-US" altLang="zh-CN" sz="2400" i="1" baseline="-25000"/>
              <a:t>T</a:t>
            </a:r>
          </a:p>
        </p:txBody>
      </p:sp>
      <p:sp>
        <p:nvSpPr>
          <p:cNvPr id="721929" name="Rectangle 9"/>
          <p:cNvSpPr>
            <a:spLocks noChangeArrowheads="1"/>
          </p:cNvSpPr>
          <p:nvPr/>
        </p:nvSpPr>
        <p:spPr bwMode="auto">
          <a:xfrm>
            <a:off x="6311900" y="3573464"/>
            <a:ext cx="38735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2400" i="1"/>
              <a:t>K</a:t>
            </a:r>
          </a:p>
        </p:txBody>
      </p:sp>
      <p:sp>
        <p:nvSpPr>
          <p:cNvPr id="721925" name="Line 5"/>
          <p:cNvSpPr>
            <a:spLocks noChangeShapeType="1"/>
          </p:cNvSpPr>
          <p:nvPr/>
        </p:nvSpPr>
        <p:spPr bwMode="auto">
          <a:xfrm>
            <a:off x="3792538" y="1989139"/>
            <a:ext cx="0" cy="388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1926" name="Line 6"/>
          <p:cNvSpPr>
            <a:spLocks noChangeShapeType="1"/>
          </p:cNvSpPr>
          <p:nvPr/>
        </p:nvSpPr>
        <p:spPr bwMode="auto">
          <a:xfrm>
            <a:off x="3792539" y="4038600"/>
            <a:ext cx="5616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1930" name="Line 10"/>
          <p:cNvSpPr>
            <a:spLocks noChangeShapeType="1"/>
          </p:cNvSpPr>
          <p:nvPr/>
        </p:nvSpPr>
        <p:spPr bwMode="auto">
          <a:xfrm>
            <a:off x="3819525" y="4230688"/>
            <a:ext cx="2698750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1931" name="Line 11"/>
          <p:cNvSpPr>
            <a:spLocks noChangeShapeType="1"/>
          </p:cNvSpPr>
          <p:nvPr/>
        </p:nvSpPr>
        <p:spPr bwMode="auto">
          <a:xfrm flipV="1">
            <a:off x="6488114" y="2841625"/>
            <a:ext cx="1851025" cy="13970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1932" name="Line 12"/>
          <p:cNvSpPr>
            <a:spLocks noChangeShapeType="1"/>
          </p:cNvSpPr>
          <p:nvPr/>
        </p:nvSpPr>
        <p:spPr bwMode="auto">
          <a:xfrm flipV="1">
            <a:off x="6521450" y="3951289"/>
            <a:ext cx="0" cy="777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1933" name="Line 13"/>
          <p:cNvSpPr>
            <a:spLocks noChangeShapeType="1"/>
          </p:cNvSpPr>
          <p:nvPr/>
        </p:nvSpPr>
        <p:spPr bwMode="auto">
          <a:xfrm flipH="1" flipV="1">
            <a:off x="3803651" y="2387600"/>
            <a:ext cx="2728913" cy="205898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1934" name="Line 14"/>
          <p:cNvSpPr>
            <a:spLocks noChangeShapeType="1"/>
          </p:cNvSpPr>
          <p:nvPr/>
        </p:nvSpPr>
        <p:spPr bwMode="auto">
          <a:xfrm>
            <a:off x="6521451" y="4454525"/>
            <a:ext cx="1757363" cy="63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1935" name="Line 15"/>
          <p:cNvSpPr>
            <a:spLocks noChangeShapeType="1"/>
          </p:cNvSpPr>
          <p:nvPr/>
        </p:nvSpPr>
        <p:spPr bwMode="auto">
          <a:xfrm flipV="1">
            <a:off x="3803650" y="2411413"/>
            <a:ext cx="4546600" cy="34099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1938" name="Rectangle 18"/>
          <p:cNvSpPr>
            <a:spLocks noChangeArrowheads="1"/>
          </p:cNvSpPr>
          <p:nvPr/>
        </p:nvSpPr>
        <p:spPr bwMode="auto">
          <a:xfrm>
            <a:off x="4800600" y="1676401"/>
            <a:ext cx="98103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4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 </a:t>
            </a:r>
            <a:r>
              <a:rPr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+ </a:t>
            </a:r>
            <a:r>
              <a:rPr lang="en-US" altLang="zh-CN" sz="24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altLang="zh-CN" sz="2400" baseline="-25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zh-CN" altLang="en-US" sz="2400" i="1" dirty="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21939" name="Rectangle 19"/>
          <p:cNvSpPr>
            <a:spLocks noChangeArrowheads="1"/>
          </p:cNvSpPr>
          <p:nvPr/>
        </p:nvSpPr>
        <p:spPr bwMode="auto">
          <a:xfrm>
            <a:off x="5583239" y="1676401"/>
            <a:ext cx="567463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≈</a:t>
            </a:r>
            <a:r>
              <a:rPr lang="en-US" altLang="zh-CN" sz="24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c</a:t>
            </a:r>
            <a:endParaRPr lang="zh-CN" altLang="en-US" sz="2400" i="1" dirty="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819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2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Positions in an Option &amp; the Underlying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723975" name="Rectangle 7"/>
          <p:cNvSpPr>
            <a:spLocks noChangeArrowheads="1"/>
          </p:cNvSpPr>
          <p:nvPr/>
        </p:nvSpPr>
        <p:spPr bwMode="auto">
          <a:xfrm>
            <a:off x="3071814" y="2492375"/>
            <a:ext cx="1025525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</a:rPr>
              <a:t>Profit</a:t>
            </a:r>
          </a:p>
        </p:txBody>
      </p:sp>
      <p:sp>
        <p:nvSpPr>
          <p:cNvPr id="723976" name="Rectangle 8"/>
          <p:cNvSpPr>
            <a:spLocks noChangeArrowheads="1"/>
          </p:cNvSpPr>
          <p:nvPr/>
        </p:nvSpPr>
        <p:spPr bwMode="auto">
          <a:xfrm>
            <a:off x="8401051" y="4365626"/>
            <a:ext cx="51117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2400" i="1"/>
              <a:t>S</a:t>
            </a:r>
            <a:r>
              <a:rPr lang="en-US" altLang="zh-CN" sz="2400" i="1" baseline="-25000"/>
              <a:t>T</a:t>
            </a:r>
          </a:p>
        </p:txBody>
      </p:sp>
      <p:sp>
        <p:nvSpPr>
          <p:cNvPr id="723977" name="Rectangle 9"/>
          <p:cNvSpPr>
            <a:spLocks noChangeArrowheads="1"/>
          </p:cNvSpPr>
          <p:nvPr/>
        </p:nvSpPr>
        <p:spPr bwMode="auto">
          <a:xfrm>
            <a:off x="6024563" y="4292601"/>
            <a:ext cx="38735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2400" i="1"/>
              <a:t>K</a:t>
            </a:r>
          </a:p>
        </p:txBody>
      </p:sp>
      <p:sp>
        <p:nvSpPr>
          <p:cNvPr id="723973" name="Line 5"/>
          <p:cNvSpPr>
            <a:spLocks noChangeShapeType="1"/>
          </p:cNvSpPr>
          <p:nvPr/>
        </p:nvSpPr>
        <p:spPr bwMode="auto">
          <a:xfrm>
            <a:off x="3906838" y="2349501"/>
            <a:ext cx="0" cy="3673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3974" name="Line 6"/>
          <p:cNvSpPr>
            <a:spLocks noChangeShapeType="1"/>
          </p:cNvSpPr>
          <p:nvPr/>
        </p:nvSpPr>
        <p:spPr bwMode="auto">
          <a:xfrm>
            <a:off x="3906839" y="4292600"/>
            <a:ext cx="48545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3978" name="Line 10"/>
          <p:cNvSpPr>
            <a:spLocks noChangeShapeType="1"/>
          </p:cNvSpPr>
          <p:nvPr/>
        </p:nvSpPr>
        <p:spPr bwMode="auto">
          <a:xfrm>
            <a:off x="3903664" y="4119563"/>
            <a:ext cx="2308225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3979" name="Line 11"/>
          <p:cNvSpPr>
            <a:spLocks noChangeShapeType="1"/>
          </p:cNvSpPr>
          <p:nvPr/>
        </p:nvSpPr>
        <p:spPr bwMode="auto">
          <a:xfrm flipH="1" flipV="1">
            <a:off x="6202363" y="4114800"/>
            <a:ext cx="1847850" cy="15240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3980" name="Line 12"/>
          <p:cNvSpPr>
            <a:spLocks noChangeShapeType="1"/>
          </p:cNvSpPr>
          <p:nvPr/>
        </p:nvSpPr>
        <p:spPr bwMode="auto">
          <a:xfrm>
            <a:off x="3863976" y="2513014"/>
            <a:ext cx="4195763" cy="346233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3981" name="Line 13"/>
          <p:cNvSpPr>
            <a:spLocks noChangeShapeType="1"/>
          </p:cNvSpPr>
          <p:nvPr/>
        </p:nvSpPr>
        <p:spPr bwMode="auto">
          <a:xfrm flipV="1">
            <a:off x="6202363" y="4210051"/>
            <a:ext cx="0" cy="73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3982" name="Line 14"/>
          <p:cNvSpPr>
            <a:spLocks noChangeShapeType="1"/>
          </p:cNvSpPr>
          <p:nvPr/>
        </p:nvSpPr>
        <p:spPr bwMode="auto">
          <a:xfrm>
            <a:off x="6199189" y="3884613"/>
            <a:ext cx="1804987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3983" name="Line 15"/>
          <p:cNvSpPr>
            <a:spLocks noChangeShapeType="1"/>
          </p:cNvSpPr>
          <p:nvPr/>
        </p:nvSpPr>
        <p:spPr bwMode="auto">
          <a:xfrm flipH="1">
            <a:off x="3925889" y="3868739"/>
            <a:ext cx="2276475" cy="18764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3986" name="Rectangle 18"/>
          <p:cNvSpPr>
            <a:spLocks noChangeArrowheads="1"/>
          </p:cNvSpPr>
          <p:nvPr/>
        </p:nvSpPr>
        <p:spPr bwMode="auto">
          <a:xfrm>
            <a:off x="4800600" y="1676401"/>
            <a:ext cx="1365758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4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- </a:t>
            </a:r>
            <a:r>
              <a:rPr lang="en-US" altLang="zh-CN" sz="24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altLang="zh-CN" sz="2400" baseline="-250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sz="24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4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- </a:t>
            </a:r>
            <a:r>
              <a:rPr lang="en-US" altLang="zh-CN" sz="24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 </a:t>
            </a:r>
            <a:endParaRPr lang="zh-CN" altLang="en-US" sz="2400" dirty="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723988" name="Rectangle 20"/>
          <p:cNvSpPr>
            <a:spLocks noChangeArrowheads="1"/>
          </p:cNvSpPr>
          <p:nvPr/>
        </p:nvSpPr>
        <p:spPr bwMode="auto">
          <a:xfrm>
            <a:off x="6096000" y="1700214"/>
            <a:ext cx="87524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≈</a:t>
            </a:r>
            <a:r>
              <a:rPr lang="en-US" altLang="zh-CN" sz="24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altLang="zh-CN" sz="24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c</a:t>
            </a:r>
            <a:endParaRPr lang="zh-CN" altLang="en-US" sz="2400" i="1" dirty="0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91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2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398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8389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575" y="4891974"/>
            <a:ext cx="6335713" cy="187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8390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848" y="5206299"/>
            <a:ext cx="55626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83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Bull Spread Using Calls</a:t>
            </a:r>
          </a:p>
        </p:txBody>
      </p:sp>
      <p:sp>
        <p:nvSpPr>
          <p:cNvPr id="698372" name="Line 4"/>
          <p:cNvSpPr>
            <a:spLocks noChangeShapeType="1"/>
          </p:cNvSpPr>
          <p:nvPr/>
        </p:nvSpPr>
        <p:spPr bwMode="auto">
          <a:xfrm>
            <a:off x="3876675" y="1412875"/>
            <a:ext cx="0" cy="3240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8373" name="Line 5"/>
          <p:cNvSpPr>
            <a:spLocks noChangeShapeType="1"/>
          </p:cNvSpPr>
          <p:nvPr/>
        </p:nvSpPr>
        <p:spPr bwMode="auto">
          <a:xfrm>
            <a:off x="3876676" y="3033713"/>
            <a:ext cx="4232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8374" name="Line 6"/>
          <p:cNvSpPr>
            <a:spLocks noChangeShapeType="1"/>
          </p:cNvSpPr>
          <p:nvPr/>
        </p:nvSpPr>
        <p:spPr bwMode="auto">
          <a:xfrm flipV="1">
            <a:off x="5370513" y="2965451"/>
            <a:ext cx="0" cy="68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8375" name="Line 7"/>
          <p:cNvSpPr>
            <a:spLocks noChangeShapeType="1"/>
          </p:cNvSpPr>
          <p:nvPr/>
        </p:nvSpPr>
        <p:spPr bwMode="auto">
          <a:xfrm flipV="1">
            <a:off x="6864350" y="2965451"/>
            <a:ext cx="0" cy="682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8376" name="Rectangle 8"/>
          <p:cNvSpPr>
            <a:spLocks noChangeArrowheads="1"/>
          </p:cNvSpPr>
          <p:nvPr/>
        </p:nvSpPr>
        <p:spPr bwMode="auto">
          <a:xfrm>
            <a:off x="5170489" y="3006725"/>
            <a:ext cx="44242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 i="1"/>
              <a:t>K</a:t>
            </a:r>
            <a:r>
              <a:rPr lang="en-US" altLang="zh-CN" sz="2000" i="1" baseline="-25000"/>
              <a:t>1</a:t>
            </a:r>
          </a:p>
        </p:txBody>
      </p:sp>
      <p:sp>
        <p:nvSpPr>
          <p:cNvPr id="698377" name="Rectangle 9"/>
          <p:cNvSpPr>
            <a:spLocks noChangeArrowheads="1"/>
          </p:cNvSpPr>
          <p:nvPr/>
        </p:nvSpPr>
        <p:spPr bwMode="auto">
          <a:xfrm>
            <a:off x="6318250" y="3006725"/>
            <a:ext cx="121285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lvl="1"/>
            <a:r>
              <a:rPr lang="en-US" altLang="zh-CN" sz="2000" i="1"/>
              <a:t>K</a:t>
            </a:r>
            <a:r>
              <a:rPr lang="en-US" altLang="zh-CN" sz="2000" i="1" baseline="-25000"/>
              <a:t>2</a:t>
            </a:r>
          </a:p>
        </p:txBody>
      </p:sp>
      <p:sp>
        <p:nvSpPr>
          <p:cNvPr id="698378" name="Rectangle 10"/>
          <p:cNvSpPr>
            <a:spLocks noChangeArrowheads="1"/>
          </p:cNvSpPr>
          <p:nvPr/>
        </p:nvSpPr>
        <p:spPr bwMode="auto">
          <a:xfrm>
            <a:off x="3863976" y="1454150"/>
            <a:ext cx="78386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>
                <a:latin typeface="Arial" panose="020B0604020202020204" pitchFamily="34" charset="0"/>
              </a:rPr>
              <a:t>Profit</a:t>
            </a:r>
          </a:p>
        </p:txBody>
      </p:sp>
      <p:sp>
        <p:nvSpPr>
          <p:cNvPr id="698379" name="Rectangle 11"/>
          <p:cNvSpPr>
            <a:spLocks noChangeArrowheads="1"/>
          </p:cNvSpPr>
          <p:nvPr/>
        </p:nvSpPr>
        <p:spPr bwMode="auto">
          <a:xfrm>
            <a:off x="7721600" y="2492375"/>
            <a:ext cx="463550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2000" i="1"/>
              <a:t>S</a:t>
            </a:r>
            <a:r>
              <a:rPr lang="en-US" altLang="zh-CN" sz="2000" i="1" baseline="-25000"/>
              <a:t>T</a:t>
            </a:r>
          </a:p>
        </p:txBody>
      </p:sp>
      <p:sp>
        <p:nvSpPr>
          <p:cNvPr id="698380" name="Line 12"/>
          <p:cNvSpPr>
            <a:spLocks noChangeShapeType="1"/>
          </p:cNvSpPr>
          <p:nvPr/>
        </p:nvSpPr>
        <p:spPr bwMode="auto">
          <a:xfrm flipV="1">
            <a:off x="5370514" y="2222500"/>
            <a:ext cx="1493837" cy="1620838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8381" name="Line 13"/>
          <p:cNvSpPr>
            <a:spLocks noChangeShapeType="1"/>
          </p:cNvSpPr>
          <p:nvPr/>
        </p:nvSpPr>
        <p:spPr bwMode="auto">
          <a:xfrm flipV="1">
            <a:off x="5370513" y="1547814"/>
            <a:ext cx="2489200" cy="270033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8382" name="Line 14"/>
          <p:cNvSpPr>
            <a:spLocks noChangeShapeType="1"/>
          </p:cNvSpPr>
          <p:nvPr/>
        </p:nvSpPr>
        <p:spPr bwMode="auto">
          <a:xfrm flipH="1">
            <a:off x="3876675" y="4248150"/>
            <a:ext cx="149383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8383" name="Line 15"/>
          <p:cNvSpPr>
            <a:spLocks noChangeShapeType="1"/>
          </p:cNvSpPr>
          <p:nvPr/>
        </p:nvSpPr>
        <p:spPr bwMode="auto">
          <a:xfrm flipH="1">
            <a:off x="3876675" y="3843338"/>
            <a:ext cx="1493838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8384" name="Line 16"/>
          <p:cNvSpPr>
            <a:spLocks noChangeShapeType="1"/>
          </p:cNvSpPr>
          <p:nvPr/>
        </p:nvSpPr>
        <p:spPr bwMode="auto">
          <a:xfrm>
            <a:off x="6864351" y="2222500"/>
            <a:ext cx="995363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8385" name="Line 17"/>
          <p:cNvSpPr>
            <a:spLocks noChangeShapeType="1"/>
          </p:cNvSpPr>
          <p:nvPr/>
        </p:nvSpPr>
        <p:spPr bwMode="auto">
          <a:xfrm flipH="1">
            <a:off x="3876676" y="2627313"/>
            <a:ext cx="2987675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8386" name="Line 18"/>
          <p:cNvSpPr>
            <a:spLocks noChangeShapeType="1"/>
          </p:cNvSpPr>
          <p:nvPr/>
        </p:nvSpPr>
        <p:spPr bwMode="auto">
          <a:xfrm>
            <a:off x="6864351" y="2627314"/>
            <a:ext cx="995363" cy="108108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8391" name="Text Box 23"/>
          <p:cNvSpPr txBox="1">
            <a:spLocks noChangeArrowheads="1"/>
          </p:cNvSpPr>
          <p:nvPr/>
        </p:nvSpPr>
        <p:spPr bwMode="auto">
          <a:xfrm>
            <a:off x="3863975" y="4471988"/>
            <a:ext cx="5811014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ru-RU" altLang="zh-CN" sz="2000" dirty="0">
                <a:solidFill>
                  <a:srgbClr val="0000CC"/>
                </a:solidFill>
                <a:cs typeface="Times New Roman" panose="02020603050405020304" pitchFamily="18" charset="0"/>
              </a:rPr>
              <a:t>П</a:t>
            </a:r>
            <a:r>
              <a:rPr lang="el-GR" altLang="zh-CN" sz="2000" dirty="0">
                <a:solidFill>
                  <a:srgbClr val="0000CC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CC"/>
                </a:solidFill>
                <a:cs typeface="Times New Roman" panose="02020603050405020304" pitchFamily="18" charset="0"/>
              </a:rPr>
              <a:t>=</a:t>
            </a:r>
            <a:r>
              <a:rPr lang="el-GR" altLang="zh-CN" sz="2000" dirty="0">
                <a:solidFill>
                  <a:srgbClr val="0000CC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CC"/>
                </a:solidFill>
                <a:cs typeface="Times New Roman" panose="02020603050405020304" pitchFamily="18" charset="0"/>
              </a:rPr>
              <a:t>max ( </a:t>
            </a:r>
            <a:r>
              <a:rPr lang="en-US" altLang="zh-CN" sz="2000" i="1" dirty="0">
                <a:solidFill>
                  <a:srgbClr val="0000CC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000" i="1" baseline="-25000" dirty="0">
                <a:solidFill>
                  <a:srgbClr val="0000CC"/>
                </a:solidFill>
                <a:cs typeface="Times New Roman" panose="02020603050405020304" pitchFamily="18" charset="0"/>
              </a:rPr>
              <a:t>T </a:t>
            </a:r>
            <a:r>
              <a:rPr lang="en-US" altLang="zh-CN" sz="2000" dirty="0">
                <a:solidFill>
                  <a:srgbClr val="0000CC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altLang="zh-CN" sz="2000" i="1" dirty="0">
                <a:solidFill>
                  <a:srgbClr val="0000CC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sz="2000" baseline="-25000" dirty="0">
                <a:solidFill>
                  <a:srgbClr val="0000CC"/>
                </a:solidFill>
                <a:cs typeface="Times New Roman" panose="02020603050405020304" pitchFamily="18" charset="0"/>
              </a:rPr>
              <a:t>1 </a:t>
            </a:r>
            <a:r>
              <a:rPr lang="en-US" altLang="zh-CN" sz="2000" dirty="0">
                <a:solidFill>
                  <a:srgbClr val="0000CC"/>
                </a:solidFill>
                <a:cs typeface="Times New Roman" panose="02020603050405020304" pitchFamily="18" charset="0"/>
              </a:rPr>
              <a:t>, 0 ) </a:t>
            </a:r>
            <a:r>
              <a:rPr lang="en-US" altLang="zh-CN" sz="2000" dirty="0">
                <a:solidFill>
                  <a:srgbClr val="0000CC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- </a:t>
            </a:r>
            <a:r>
              <a:rPr lang="en-US" altLang="zh-CN" sz="2000" i="1" dirty="0">
                <a:solidFill>
                  <a:srgbClr val="0000CC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solidFill>
                  <a:srgbClr val="0000CC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solidFill>
                  <a:srgbClr val="0000CC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–</a:t>
            </a:r>
            <a:r>
              <a:rPr lang="el-GR" altLang="zh-CN" sz="2000" dirty="0">
                <a:solidFill>
                  <a:srgbClr val="0000CC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CC"/>
                </a:solidFill>
                <a:cs typeface="Times New Roman" panose="02020603050405020304" pitchFamily="18" charset="0"/>
              </a:rPr>
              <a:t>max (</a:t>
            </a:r>
            <a:r>
              <a:rPr lang="en-US" altLang="zh-CN" sz="2000" i="1" dirty="0">
                <a:solidFill>
                  <a:srgbClr val="0000CC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000" i="1" baseline="-25000" dirty="0">
                <a:solidFill>
                  <a:srgbClr val="0000CC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2000" dirty="0">
                <a:solidFill>
                  <a:srgbClr val="0000CC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00CC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en-US" altLang="zh-CN" sz="2000" dirty="0">
                <a:solidFill>
                  <a:srgbClr val="0000CC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00CC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sz="2000" baseline="-25000" dirty="0">
                <a:solidFill>
                  <a:srgbClr val="0000CC"/>
                </a:solidFill>
                <a:cs typeface="Times New Roman" panose="02020603050405020304" pitchFamily="18" charset="0"/>
              </a:rPr>
              <a:t>2 </a:t>
            </a:r>
            <a:r>
              <a:rPr lang="en-US" altLang="zh-CN" sz="2000" dirty="0">
                <a:solidFill>
                  <a:srgbClr val="0000CC"/>
                </a:solidFill>
                <a:cs typeface="Times New Roman" panose="02020603050405020304" pitchFamily="18" charset="0"/>
              </a:rPr>
              <a:t>, 0 ) +</a:t>
            </a:r>
            <a:r>
              <a:rPr lang="en-US" altLang="zh-CN" sz="2000" baseline="-25000" dirty="0">
                <a:solidFill>
                  <a:srgbClr val="0000CC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000" i="1" dirty="0">
                <a:solidFill>
                  <a:srgbClr val="0000CC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solidFill>
                  <a:srgbClr val="0000CC"/>
                </a:solidFill>
                <a:cs typeface="Times New Roman" panose="02020603050405020304" pitchFamily="18" charset="0"/>
              </a:rPr>
              <a:t>2 </a:t>
            </a:r>
            <a:endParaRPr lang="el-GR" altLang="zh-CN" sz="2000" baseline="-25000" dirty="0">
              <a:solidFill>
                <a:srgbClr val="0000CC"/>
              </a:solidFill>
              <a:cs typeface="Times New Roman" panose="02020603050405020304" pitchFamily="18" charset="0"/>
            </a:endParaRPr>
          </a:p>
        </p:txBody>
      </p:sp>
      <p:sp>
        <p:nvSpPr>
          <p:cNvPr id="698393" name="Text Box 25"/>
          <p:cNvSpPr txBox="1">
            <a:spLocks noChangeArrowheads="1"/>
          </p:cNvSpPr>
          <p:nvPr/>
        </p:nvSpPr>
        <p:spPr bwMode="auto">
          <a:xfrm>
            <a:off x="734291" y="1268414"/>
            <a:ext cx="11125200" cy="462307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3366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altLang="zh-CN" sz="2400" b="1" dirty="0">
                <a:solidFill>
                  <a:srgbClr val="FFFF66"/>
                </a:solidFill>
              </a:rPr>
              <a:t>An investor who enters into a bull spread is hoping that the stock price will </a:t>
            </a:r>
            <a:r>
              <a:rPr lang="en-US" altLang="zh-CN" sz="2400" b="1" dirty="0" smtClean="0">
                <a:solidFill>
                  <a:srgbClr val="FFFF66"/>
                </a:solidFill>
              </a:rPr>
              <a:t>increase</a:t>
            </a:r>
            <a:endParaRPr lang="en-US" altLang="zh-CN" sz="2400" b="1" dirty="0">
              <a:solidFill>
                <a:srgbClr val="FF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3430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8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9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8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98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8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698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98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8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8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69839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3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Bull Spread Using Calls</a:t>
            </a: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7249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18" y="1484313"/>
            <a:ext cx="10515920" cy="1476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49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663" y="3573463"/>
            <a:ext cx="43561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4999" name="Line 7"/>
          <p:cNvSpPr>
            <a:spLocks noChangeShapeType="1"/>
          </p:cNvSpPr>
          <p:nvPr/>
        </p:nvSpPr>
        <p:spPr bwMode="auto">
          <a:xfrm>
            <a:off x="2432050" y="3573464"/>
            <a:ext cx="0" cy="2447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5000" name="Line 8"/>
          <p:cNvSpPr>
            <a:spLocks noChangeShapeType="1"/>
          </p:cNvSpPr>
          <p:nvPr/>
        </p:nvSpPr>
        <p:spPr bwMode="auto">
          <a:xfrm>
            <a:off x="2432050" y="4797425"/>
            <a:ext cx="2820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5001" name="Line 9"/>
          <p:cNvSpPr>
            <a:spLocks noChangeShapeType="1"/>
          </p:cNvSpPr>
          <p:nvPr/>
        </p:nvSpPr>
        <p:spPr bwMode="auto">
          <a:xfrm flipV="1">
            <a:off x="3427413" y="4746625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5002" name="Line 10"/>
          <p:cNvSpPr>
            <a:spLocks noChangeShapeType="1"/>
          </p:cNvSpPr>
          <p:nvPr/>
        </p:nvSpPr>
        <p:spPr bwMode="auto">
          <a:xfrm flipV="1">
            <a:off x="4424363" y="4746625"/>
            <a:ext cx="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5003" name="Rectangle 11"/>
          <p:cNvSpPr>
            <a:spLocks noChangeArrowheads="1"/>
          </p:cNvSpPr>
          <p:nvPr/>
        </p:nvSpPr>
        <p:spPr bwMode="auto">
          <a:xfrm>
            <a:off x="3086101" y="4772025"/>
            <a:ext cx="442429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zh-CN" sz="2000" b="1" i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725004" name="Rectangle 12"/>
          <p:cNvSpPr>
            <a:spLocks noChangeArrowheads="1"/>
          </p:cNvSpPr>
          <p:nvPr/>
        </p:nvSpPr>
        <p:spPr bwMode="auto">
          <a:xfrm>
            <a:off x="3719514" y="4778375"/>
            <a:ext cx="1100137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lvl="1"/>
            <a:r>
              <a:rPr lang="en-US" altLang="zh-CN" sz="20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r>
              <a:rPr lang="en-US" altLang="zh-CN" sz="2000" b="1" i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725005" name="Rectangle 13"/>
          <p:cNvSpPr>
            <a:spLocks noChangeArrowheads="1"/>
          </p:cNvSpPr>
          <p:nvPr/>
        </p:nvSpPr>
        <p:spPr bwMode="auto">
          <a:xfrm>
            <a:off x="2424114" y="3605213"/>
            <a:ext cx="854401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Profit</a:t>
            </a:r>
          </a:p>
        </p:txBody>
      </p:sp>
      <p:sp>
        <p:nvSpPr>
          <p:cNvPr id="725006" name="Rectangle 14"/>
          <p:cNvSpPr>
            <a:spLocks noChangeArrowheads="1"/>
          </p:cNvSpPr>
          <p:nvPr/>
        </p:nvSpPr>
        <p:spPr bwMode="auto">
          <a:xfrm>
            <a:off x="4994276" y="4389438"/>
            <a:ext cx="525463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2000" b="1" i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altLang="zh-CN" sz="2000" b="1" i="1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T</a:t>
            </a:r>
          </a:p>
        </p:txBody>
      </p:sp>
      <p:sp>
        <p:nvSpPr>
          <p:cNvPr id="725007" name="Line 15"/>
          <p:cNvSpPr>
            <a:spLocks noChangeShapeType="1"/>
          </p:cNvSpPr>
          <p:nvPr/>
        </p:nvSpPr>
        <p:spPr bwMode="auto">
          <a:xfrm flipV="1">
            <a:off x="3427413" y="4184650"/>
            <a:ext cx="996950" cy="122555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5008" name="Line 16"/>
          <p:cNvSpPr>
            <a:spLocks noChangeShapeType="1"/>
          </p:cNvSpPr>
          <p:nvPr/>
        </p:nvSpPr>
        <p:spPr bwMode="auto">
          <a:xfrm flipV="1">
            <a:off x="3427414" y="3675064"/>
            <a:ext cx="1658937" cy="2039937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5009" name="Line 17"/>
          <p:cNvSpPr>
            <a:spLocks noChangeShapeType="1"/>
          </p:cNvSpPr>
          <p:nvPr/>
        </p:nvSpPr>
        <p:spPr bwMode="auto">
          <a:xfrm flipH="1">
            <a:off x="2432051" y="5715000"/>
            <a:ext cx="995363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5010" name="Line 18"/>
          <p:cNvSpPr>
            <a:spLocks noChangeShapeType="1"/>
          </p:cNvSpPr>
          <p:nvPr/>
        </p:nvSpPr>
        <p:spPr bwMode="auto">
          <a:xfrm flipH="1">
            <a:off x="2432051" y="5410200"/>
            <a:ext cx="995363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5011" name="Line 19"/>
          <p:cNvSpPr>
            <a:spLocks noChangeShapeType="1"/>
          </p:cNvSpPr>
          <p:nvPr/>
        </p:nvSpPr>
        <p:spPr bwMode="auto">
          <a:xfrm>
            <a:off x="4424364" y="4184650"/>
            <a:ext cx="661987" cy="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5012" name="Line 20"/>
          <p:cNvSpPr>
            <a:spLocks noChangeShapeType="1"/>
          </p:cNvSpPr>
          <p:nvPr/>
        </p:nvSpPr>
        <p:spPr bwMode="auto">
          <a:xfrm flipH="1">
            <a:off x="2432051" y="4491038"/>
            <a:ext cx="1992313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5013" name="Line 21"/>
          <p:cNvSpPr>
            <a:spLocks noChangeShapeType="1"/>
          </p:cNvSpPr>
          <p:nvPr/>
        </p:nvSpPr>
        <p:spPr bwMode="auto">
          <a:xfrm>
            <a:off x="4424364" y="4491039"/>
            <a:ext cx="661987" cy="8159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80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2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lobal">
  <a:themeElements>
    <a:clrScheme name="Global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华文新魏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 Helvetica Narrow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 Helvetica Narrow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880</Words>
  <Application>Microsoft Office PowerPoint</Application>
  <PresentationFormat>宽屏</PresentationFormat>
  <Paragraphs>175</Paragraphs>
  <Slides>32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6" baseType="lpstr">
      <vt:lpstr>N Helvetica Narrow</vt:lpstr>
      <vt:lpstr>等线</vt:lpstr>
      <vt:lpstr>等线 Light</vt:lpstr>
      <vt:lpstr>黑体</vt:lpstr>
      <vt:lpstr>华文新魏</vt:lpstr>
      <vt:lpstr>华文行楷</vt:lpstr>
      <vt:lpstr>楷体</vt:lpstr>
      <vt:lpstr>楷体_GB2312</vt:lpstr>
      <vt:lpstr>宋体</vt:lpstr>
      <vt:lpstr>Arial</vt:lpstr>
      <vt:lpstr>Times New Roman</vt:lpstr>
      <vt:lpstr>Wingdings</vt:lpstr>
      <vt:lpstr>Office 主题​​</vt:lpstr>
      <vt:lpstr>Global</vt:lpstr>
      <vt:lpstr>Derivatives</vt:lpstr>
      <vt:lpstr>Trading Strategies Involving Options</vt:lpstr>
      <vt:lpstr>Three Alternative Strategies</vt:lpstr>
      <vt:lpstr>Positions in an Option &amp; the Underlying</vt:lpstr>
      <vt:lpstr>Positions in an Option &amp; the Underlying</vt:lpstr>
      <vt:lpstr>Positions in an Option &amp; the Underlying</vt:lpstr>
      <vt:lpstr>Positions in an Option &amp; the Underlying</vt:lpstr>
      <vt:lpstr>Bull Spread Using Calls</vt:lpstr>
      <vt:lpstr>Bull Spread Using Calls</vt:lpstr>
      <vt:lpstr>Bull Spread Using Puts</vt:lpstr>
      <vt:lpstr>Bear Spread Using Calls</vt:lpstr>
      <vt:lpstr>Bear Spread Using Calls</vt:lpstr>
      <vt:lpstr>Bear Spread Using Puts</vt:lpstr>
      <vt:lpstr>Butterfly Spread Using Calls</vt:lpstr>
      <vt:lpstr>Butterfly Spread Using Puts</vt:lpstr>
      <vt:lpstr>Calendar Spread Using Calls</vt:lpstr>
      <vt:lpstr>Calendar Spread Using Puts</vt:lpstr>
      <vt:lpstr>A Straddle（跨式） Combination</vt:lpstr>
      <vt:lpstr>A Straddle Combination</vt:lpstr>
      <vt:lpstr>A Straddle Combination</vt:lpstr>
      <vt:lpstr>A Straddle Combination</vt:lpstr>
      <vt:lpstr>Strip</vt:lpstr>
      <vt:lpstr>Strap</vt:lpstr>
      <vt:lpstr>A Strangle （勒式）Combination</vt:lpstr>
      <vt:lpstr>银行理财产品</vt:lpstr>
      <vt:lpstr>银行理财产品</vt:lpstr>
      <vt:lpstr>银行理财产品</vt:lpstr>
      <vt:lpstr>银行理财产品</vt:lpstr>
      <vt:lpstr>银行理财产品</vt:lpstr>
      <vt:lpstr>银行理财产品</vt:lpstr>
      <vt:lpstr>银行理财产品</vt:lpstr>
      <vt:lpstr>银行理财产品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Derivatives</dc:title>
  <dc:creator>lenvo</dc:creator>
  <cp:lastModifiedBy>Lenovo</cp:lastModifiedBy>
  <cp:revision>100</cp:revision>
  <dcterms:created xsi:type="dcterms:W3CDTF">2020-02-12T10:07:31Z</dcterms:created>
  <dcterms:modified xsi:type="dcterms:W3CDTF">2021-11-09T04:54:31Z</dcterms:modified>
</cp:coreProperties>
</file>