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8.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9.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0.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88" r:id="rId2"/>
    <p:sldMasterId id="2147483735" r:id="rId3"/>
    <p:sldMasterId id="2147483737" r:id="rId4"/>
    <p:sldMasterId id="2147484901" r:id="rId5"/>
    <p:sldMasterId id="2147484913" r:id="rId6"/>
    <p:sldMasterId id="2147484925" r:id="rId7"/>
    <p:sldMasterId id="2147484937" r:id="rId8"/>
    <p:sldMasterId id="2147484961" r:id="rId9"/>
    <p:sldMasterId id="2147485285" r:id="rId10"/>
    <p:sldMasterId id="2147485297" r:id="rId11"/>
  </p:sldMasterIdLst>
  <p:notesMasterIdLst>
    <p:notesMasterId r:id="rId57"/>
  </p:notesMasterIdLst>
  <p:handoutMasterIdLst>
    <p:handoutMasterId r:id="rId58"/>
  </p:handoutMasterIdLst>
  <p:sldIdLst>
    <p:sldId id="1943" r:id="rId12"/>
    <p:sldId id="1984" r:id="rId13"/>
    <p:sldId id="1985" r:id="rId14"/>
    <p:sldId id="1987" r:id="rId15"/>
    <p:sldId id="1988" r:id="rId16"/>
    <p:sldId id="1990" r:id="rId17"/>
    <p:sldId id="2005" r:id="rId18"/>
    <p:sldId id="2058" r:id="rId19"/>
    <p:sldId id="1986" r:id="rId20"/>
    <p:sldId id="1989" r:id="rId21"/>
    <p:sldId id="2059" r:id="rId22"/>
    <p:sldId id="2060" r:id="rId23"/>
    <p:sldId id="2061" r:id="rId24"/>
    <p:sldId id="1941" r:id="rId25"/>
    <p:sldId id="2001" r:id="rId26"/>
    <p:sldId id="2063" r:id="rId27"/>
    <p:sldId id="1708" r:id="rId28"/>
    <p:sldId id="2006" r:id="rId29"/>
    <p:sldId id="2008" r:id="rId30"/>
    <p:sldId id="2012" r:id="rId31"/>
    <p:sldId id="2013" r:id="rId32"/>
    <p:sldId id="2015" r:id="rId33"/>
    <p:sldId id="2072" r:id="rId34"/>
    <p:sldId id="2016" r:id="rId35"/>
    <p:sldId id="2064" r:id="rId36"/>
    <p:sldId id="2065" r:id="rId37"/>
    <p:sldId id="2017" r:id="rId38"/>
    <p:sldId id="2066" r:id="rId39"/>
    <p:sldId id="2067" r:id="rId40"/>
    <p:sldId id="2068" r:id="rId41"/>
    <p:sldId id="2069" r:id="rId42"/>
    <p:sldId id="2003" r:id="rId43"/>
    <p:sldId id="2043" r:id="rId44"/>
    <p:sldId id="1721" r:id="rId45"/>
    <p:sldId id="2038" r:id="rId46"/>
    <p:sldId id="2039" r:id="rId47"/>
    <p:sldId id="2053" r:id="rId48"/>
    <p:sldId id="2047" r:id="rId49"/>
    <p:sldId id="2051" r:id="rId50"/>
    <p:sldId id="1734" r:id="rId51"/>
    <p:sldId id="1735" r:id="rId52"/>
    <p:sldId id="1738" r:id="rId53"/>
    <p:sldId id="1739" r:id="rId54"/>
    <p:sldId id="2020" r:id="rId55"/>
    <p:sldId id="2021" r:id="rId56"/>
  </p:sldIdLst>
  <p:sldSz cx="12192000" cy="6858000"/>
  <p:notesSz cx="6858000" cy="9144000"/>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00FF00"/>
    <a:srgbClr val="FF99FF"/>
    <a:srgbClr val="CCFF99"/>
    <a:srgbClr val="CCFFFF"/>
    <a:srgbClr val="FFCCFF"/>
    <a:srgbClr val="CCFFCC"/>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99819" autoAdjust="0"/>
  </p:normalViewPr>
  <p:slideViewPr>
    <p:cSldViewPr>
      <p:cViewPr varScale="1">
        <p:scale>
          <a:sx n="87" d="100"/>
          <a:sy n="87" d="100"/>
        </p:scale>
        <p:origin x="749"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9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a typeface="黑体" pitchFamily="2" charset="-122"/>
              </a:defRPr>
            </a:lvl1pPr>
          </a:lstStyle>
          <a:p>
            <a:pPr>
              <a:defRPr/>
            </a:pPr>
            <a:endParaRPr lang="zh-CN" altLang="en-US"/>
          </a:p>
        </p:txBody>
      </p:sp>
      <p:sp>
        <p:nvSpPr>
          <p:cNvPr id="40755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a typeface="黑体" pitchFamily="2" charset="-122"/>
              </a:defRPr>
            </a:lvl1pPr>
          </a:lstStyle>
          <a:p>
            <a:pPr>
              <a:defRPr/>
            </a:pPr>
            <a:endParaRPr lang="en-US" altLang="zh-CN"/>
          </a:p>
        </p:txBody>
      </p:sp>
      <p:sp>
        <p:nvSpPr>
          <p:cNvPr id="40755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a typeface="黑体" pitchFamily="2" charset="-122"/>
              </a:defRPr>
            </a:lvl1pPr>
          </a:lstStyle>
          <a:p>
            <a:pPr>
              <a:defRPr/>
            </a:pPr>
            <a:endParaRPr lang="en-US" altLang="zh-CN"/>
          </a:p>
        </p:txBody>
      </p:sp>
      <p:sp>
        <p:nvSpPr>
          <p:cNvPr id="40755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1A76615B-02B1-4D98-AF7B-7553CB3358F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a typeface="宋体" charset="-122"/>
              </a:defRPr>
            </a:lvl1pPr>
          </a:lstStyle>
          <a:p>
            <a:pPr>
              <a:defRPr/>
            </a:pPr>
            <a:endParaRPr lang="zh-CN" altLang="en-US"/>
          </a:p>
        </p:txBody>
      </p:sp>
      <p:sp>
        <p:nvSpPr>
          <p:cNvPr id="1187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a typeface="宋体" charset="-122"/>
              </a:defRPr>
            </a:lvl1pPr>
          </a:lstStyle>
          <a:p>
            <a:pPr>
              <a:defRPr/>
            </a:pPr>
            <a:endParaRPr lang="en-US" altLang="zh-CN"/>
          </a:p>
        </p:txBody>
      </p:sp>
      <p:sp>
        <p:nvSpPr>
          <p:cNvPr id="686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87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a typeface="宋体" charset="-122"/>
              </a:defRPr>
            </a:lvl1pPr>
          </a:lstStyle>
          <a:p>
            <a:pPr>
              <a:defRPr/>
            </a:pPr>
            <a:endParaRPr lang="en-US" altLang="zh-CN"/>
          </a:p>
        </p:txBody>
      </p:sp>
      <p:sp>
        <p:nvSpPr>
          <p:cNvPr id="1187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927855DE-17B9-4C25-9217-7C3A57700E8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a:ln/>
        </p:spPr>
      </p:sp>
      <p:sp>
        <p:nvSpPr>
          <p:cNvPr id="9523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58020F31-3BDA-4CB1-AE23-4AFD3C03FDC9}" type="slidenum">
              <a:rPr lang="zh-CN" altLang="en-US"/>
              <a:pPr>
                <a:defRPr/>
              </a:pPr>
              <a:t>‹#›</a:t>
            </a:fld>
            <a:endParaRPr lang="en-US" altLang="zh-CN" sz="1400"/>
          </a:p>
        </p:txBody>
      </p:sp>
    </p:spTree>
    <p:extLst>
      <p:ext uri="{BB962C8B-B14F-4D97-AF65-F5344CB8AC3E}">
        <p14:creationId xmlns:p14="http://schemas.microsoft.com/office/powerpoint/2010/main" val="161796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94800" y="838200"/>
            <a:ext cx="2590800" cy="5378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22400" y="838200"/>
            <a:ext cx="7569200" cy="5378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100B80B6-0BDD-42C8-8D5B-A7D3035A1EA2}" type="slidenum">
              <a:rPr lang="zh-CN" altLang="en-US"/>
              <a:pPr>
                <a:defRPr/>
              </a:pPr>
              <a:t>‹#›</a:t>
            </a:fld>
            <a:endParaRPr lang="en-US" altLang="zh-CN" sz="1400"/>
          </a:p>
        </p:txBody>
      </p:sp>
    </p:spTree>
    <p:extLst>
      <p:ext uri="{BB962C8B-B14F-4D97-AF65-F5344CB8AC3E}">
        <p14:creationId xmlns:p14="http://schemas.microsoft.com/office/powerpoint/2010/main" val="13748011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422400" y="838200"/>
            <a:ext cx="10363200" cy="5378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4"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5"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8B606DF-3D5D-4010-A739-897CB4A61E75}"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7469567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5"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7B68559-CFFE-4DB0-80F7-121485D6D947}"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548436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5"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7F6017B-779C-4EE8-8321-5BDF05BAEB89}"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9179430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22400" y="210185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05600" y="210185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7"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8443A17-2763-4BE2-9309-C5AC3C770541}"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1667031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8"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9"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8C2AB22-9BBE-4E1F-8C56-9283BC450A23}"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385523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4"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5"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7C377F4-D77B-486D-9903-B334AD818A20}"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8334172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3"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4"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4559FD0-0568-4EC3-AACC-86DC89C97076}"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1311042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7"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81DFA04-E9DC-495E-A721-CA7E144492BA}"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4283482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7"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3525BE-4744-4A52-BC28-8A4D172C0531}"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883250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5"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AC074D6-B304-49FC-B245-F30AF129AB43}"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5657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422400" y="838200"/>
            <a:ext cx="10363200" cy="5378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2949356E-EE73-4C51-BF80-342283F800F5}" type="slidenum">
              <a:rPr lang="zh-CN" altLang="en-US"/>
              <a:pPr>
                <a:defRPr/>
              </a:pPr>
              <a:t>‹#›</a:t>
            </a:fld>
            <a:endParaRPr lang="en-US" altLang="zh-CN" sz="1400"/>
          </a:p>
        </p:txBody>
      </p:sp>
    </p:spTree>
    <p:extLst>
      <p:ext uri="{BB962C8B-B14F-4D97-AF65-F5344CB8AC3E}">
        <p14:creationId xmlns:p14="http://schemas.microsoft.com/office/powerpoint/2010/main" val="261861715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94800" y="838200"/>
            <a:ext cx="2590800" cy="5378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22400" y="838200"/>
            <a:ext cx="7569200" cy="5378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5"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A6B4122-E179-4CA6-81A7-EEA73935A1CB}"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6702100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422400" y="838200"/>
            <a:ext cx="10363200" cy="5378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4"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5"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8B606DF-3D5D-4010-A739-897CB4A61E75}"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5725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2267316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4032845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3031958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04926"/>
            <a:ext cx="53848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04926"/>
            <a:ext cx="53848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2195212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2205472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3514196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1670404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279891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C564B1F1-87E1-46FC-9727-028A13C38F10}" type="slidenum">
              <a:rPr lang="zh-CN" altLang="en-US"/>
              <a:pPr>
                <a:defRPr/>
              </a:pPr>
              <a:t>‹#›</a:t>
            </a:fld>
            <a:endParaRPr lang="en-US" altLang="zh-CN" sz="1400"/>
          </a:p>
        </p:txBody>
      </p:sp>
    </p:spTree>
    <p:extLst>
      <p:ext uri="{BB962C8B-B14F-4D97-AF65-F5344CB8AC3E}">
        <p14:creationId xmlns:p14="http://schemas.microsoft.com/office/powerpoint/2010/main" val="191787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4082697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2207715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19088"/>
            <a:ext cx="2743200" cy="59293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19088"/>
            <a:ext cx="8026400" cy="59293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982101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hidden">
          <a:xfrm>
            <a:off x="304800" y="3200400"/>
            <a:ext cx="11684000" cy="1341438"/>
          </a:xfrm>
          <a:prstGeom prst="rect">
            <a:avLst/>
          </a:prstGeom>
          <a:gradFill rotWithShape="0">
            <a:gsLst>
              <a:gs pos="0">
                <a:schemeClr val="bg2"/>
              </a:gs>
              <a:gs pos="100000">
                <a:schemeClr val="bg1"/>
              </a:gs>
            </a:gsLst>
            <a:path path="shape">
              <a:fillToRect l="50000" t="50000" r="50000" b="50000"/>
            </a:path>
          </a:gra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eaLnBrk="1" hangingPunct="1">
              <a:defRPr/>
            </a:pPr>
            <a:endParaRPr lang="zh-CN" altLang="en-US" b="0">
              <a:ea typeface="宋体" panose="02010600030101010101" pitchFamily="2" charset="-122"/>
            </a:endParaRPr>
          </a:p>
        </p:txBody>
      </p:sp>
      <p:pic>
        <p:nvPicPr>
          <p:cNvPr id="5" name="Picture 3" descr="ANABNR2"/>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711200" y="3200400"/>
            <a:ext cx="11277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hidden">
          <a:xfrm>
            <a:off x="1060450" y="2895600"/>
            <a:ext cx="406400" cy="990600"/>
          </a:xfrm>
          <a:prstGeom prst="rect">
            <a:avLst/>
          </a:prstGeom>
          <a:solidFill>
            <a:schemeClr val="accent2">
              <a:alpha val="50195"/>
            </a:schemeClr>
          </a:soli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eaLnBrk="1" hangingPunct="1">
              <a:defRPr/>
            </a:pPr>
            <a:endParaRPr lang="zh-CN" altLang="en-US" b="0">
              <a:ea typeface="宋体" panose="02010600030101010101" pitchFamily="2" charset="-122"/>
            </a:endParaRPr>
          </a:p>
        </p:txBody>
      </p:sp>
      <p:sp>
        <p:nvSpPr>
          <p:cNvPr id="1819653" name="Rectangle 5"/>
          <p:cNvSpPr>
            <a:spLocks noGrp="1" noChangeArrowheads="1"/>
          </p:cNvSpPr>
          <p:nvPr>
            <p:ph type="ctrTitle"/>
          </p:nvPr>
        </p:nvSpPr>
        <p:spPr>
          <a:xfrm>
            <a:off x="1524000" y="1981200"/>
            <a:ext cx="10363200" cy="1143000"/>
          </a:xfrm>
        </p:spPr>
        <p:txBody>
          <a:bodyPr/>
          <a:lstStyle>
            <a:lvl1pPr>
              <a:defRPr/>
            </a:lvl1pPr>
          </a:lstStyle>
          <a:p>
            <a:r>
              <a:rPr lang="zh-CN" altLang="en-US"/>
              <a:t>单击此处编辑母版标题样式</a:t>
            </a:r>
          </a:p>
        </p:txBody>
      </p:sp>
      <p:sp>
        <p:nvSpPr>
          <p:cNvPr id="1819654" name="Rectangle 6"/>
          <p:cNvSpPr>
            <a:spLocks noGrp="1" noChangeArrowheads="1"/>
          </p:cNvSpPr>
          <p:nvPr>
            <p:ph type="subTitle" idx="1"/>
          </p:nvPr>
        </p:nvSpPr>
        <p:spPr>
          <a:xfrm>
            <a:off x="2717800" y="4351338"/>
            <a:ext cx="8534400" cy="1371600"/>
          </a:xfrm>
        </p:spPr>
        <p:txBody>
          <a:bodyPr/>
          <a:lstStyle>
            <a:lvl1pPr marL="0" indent="0">
              <a:buFont typeface="Wingdings" pitchFamily="2" charset="2"/>
              <a:buNone/>
              <a:defRPr/>
            </a:lvl1pPr>
          </a:lstStyle>
          <a:p>
            <a:r>
              <a:rPr lang="zh-CN" altLang="en-US"/>
              <a:t>单击此处编辑母版副标题样式</a:t>
            </a:r>
          </a:p>
        </p:txBody>
      </p:sp>
      <p:sp>
        <p:nvSpPr>
          <p:cNvPr id="7" name="Rectangle 7"/>
          <p:cNvSpPr>
            <a:spLocks noGrp="1" noChangeArrowheads="1"/>
          </p:cNvSpPr>
          <p:nvPr>
            <p:ph type="dt" sz="half" idx="10"/>
          </p:nvPr>
        </p:nvSpPr>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p:txBody>
          <a:bodyPr/>
          <a:lstStyle>
            <a:lvl1pPr>
              <a:defRPr/>
            </a:lvl1pPr>
          </a:lstStyle>
          <a:p>
            <a:pPr>
              <a:defRPr/>
            </a:pPr>
            <a:fld id="{04B874B5-C17F-4E31-A1EA-30A75C75E41E}" type="slidenum">
              <a:rPr lang="zh-CN" altLang="en-US"/>
              <a:pPr>
                <a:defRPr/>
              </a:pPr>
              <a:t>‹#›</a:t>
            </a:fld>
            <a:endParaRPr lang="en-US" altLang="zh-CN"/>
          </a:p>
        </p:txBody>
      </p:sp>
    </p:spTree>
    <p:extLst>
      <p:ext uri="{BB962C8B-B14F-4D97-AF65-F5344CB8AC3E}">
        <p14:creationId xmlns:p14="http://schemas.microsoft.com/office/powerpoint/2010/main" val="857537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91214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087972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55816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04926"/>
            <a:ext cx="53848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04926"/>
            <a:ext cx="53848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91508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7709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238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22400" y="210185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05600" y="210185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1E8E398B-3934-4869-B38D-1BAC01CC2FDF}" type="slidenum">
              <a:rPr lang="zh-CN" altLang="en-US"/>
              <a:pPr>
                <a:defRPr/>
              </a:pPr>
              <a:t>‹#›</a:t>
            </a:fld>
            <a:endParaRPr lang="en-US" altLang="zh-CN" sz="1400"/>
          </a:p>
        </p:txBody>
      </p:sp>
    </p:spTree>
    <p:extLst>
      <p:ext uri="{BB962C8B-B14F-4D97-AF65-F5344CB8AC3E}">
        <p14:creationId xmlns:p14="http://schemas.microsoft.com/office/powerpoint/2010/main" val="3823899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7706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48571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08077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95284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19088"/>
            <a:ext cx="2743200" cy="59293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19088"/>
            <a:ext cx="8026400" cy="59293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007668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ADCCB861-F1EC-438D-A74E-613569B26912}" type="slidenum">
              <a:rPr lang="en-US" altLang="zh-CN"/>
              <a:pPr>
                <a:defRPr/>
              </a:pPr>
              <a:t>‹#›</a:t>
            </a:fld>
            <a:endParaRPr lang="en-US" altLang="zh-CN"/>
          </a:p>
        </p:txBody>
      </p:sp>
    </p:spTree>
    <p:extLst>
      <p:ext uri="{BB962C8B-B14F-4D97-AF65-F5344CB8AC3E}">
        <p14:creationId xmlns:p14="http://schemas.microsoft.com/office/powerpoint/2010/main" val="12073473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6B072378-35DE-4112-99F1-0E5337D9D67C}" type="slidenum">
              <a:rPr lang="en-US" altLang="zh-CN"/>
              <a:pPr>
                <a:defRPr/>
              </a:pPr>
              <a:t>‹#›</a:t>
            </a:fld>
            <a:endParaRPr lang="en-US" altLang="zh-CN"/>
          </a:p>
        </p:txBody>
      </p:sp>
    </p:spTree>
    <p:extLst>
      <p:ext uri="{BB962C8B-B14F-4D97-AF65-F5344CB8AC3E}">
        <p14:creationId xmlns:p14="http://schemas.microsoft.com/office/powerpoint/2010/main" val="26423132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4FECA4E5-5C8C-477D-97BB-65C025BC650F}" type="slidenum">
              <a:rPr lang="en-US" altLang="zh-CN"/>
              <a:pPr>
                <a:defRPr/>
              </a:pPr>
              <a:t>‹#›</a:t>
            </a:fld>
            <a:endParaRPr lang="en-US" altLang="zh-CN"/>
          </a:p>
        </p:txBody>
      </p:sp>
    </p:spTree>
    <p:extLst>
      <p:ext uri="{BB962C8B-B14F-4D97-AF65-F5344CB8AC3E}">
        <p14:creationId xmlns:p14="http://schemas.microsoft.com/office/powerpoint/2010/main" val="2488411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4D3ED81D-C99C-4749-9AA0-A8BA3F568F34}" type="slidenum">
              <a:rPr lang="en-US" altLang="zh-CN"/>
              <a:pPr>
                <a:defRPr/>
              </a:pPr>
              <a:t>‹#›</a:t>
            </a:fld>
            <a:endParaRPr lang="en-US" altLang="zh-CN"/>
          </a:p>
        </p:txBody>
      </p:sp>
    </p:spTree>
    <p:extLst>
      <p:ext uri="{BB962C8B-B14F-4D97-AF65-F5344CB8AC3E}">
        <p14:creationId xmlns:p14="http://schemas.microsoft.com/office/powerpoint/2010/main" val="28150922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CN"/>
          </a:p>
        </p:txBody>
      </p:sp>
      <p:sp>
        <p:nvSpPr>
          <p:cNvPr id="8" name="Footer Placeholder 7"/>
          <p:cNvSpPr>
            <a:spLocks noGrp="1"/>
          </p:cNvSpPr>
          <p:nvPr>
            <p:ph type="ftr" sz="quarter" idx="11"/>
          </p:nvPr>
        </p:nvSpPr>
        <p:spPr/>
        <p:txBody>
          <a:bodyPr/>
          <a:lstStyle>
            <a:lvl1pPr>
              <a:defRPr/>
            </a:lvl1pPr>
          </a:lstStyle>
          <a:p>
            <a:pPr>
              <a:defRPr/>
            </a:pPr>
            <a:endParaRPr lang="en-US" altLang="zh-CN"/>
          </a:p>
        </p:txBody>
      </p:sp>
      <p:sp>
        <p:nvSpPr>
          <p:cNvPr id="9" name="Slide Number Placeholder 8"/>
          <p:cNvSpPr>
            <a:spLocks noGrp="1"/>
          </p:cNvSpPr>
          <p:nvPr>
            <p:ph type="sldNum" sz="quarter" idx="12"/>
          </p:nvPr>
        </p:nvSpPr>
        <p:spPr/>
        <p:txBody>
          <a:bodyPr/>
          <a:lstStyle>
            <a:lvl1pPr>
              <a:defRPr/>
            </a:lvl1pPr>
          </a:lstStyle>
          <a:p>
            <a:pPr>
              <a:defRPr/>
            </a:pPr>
            <a:fld id="{AA20B959-73EC-4DDC-8D28-B94CA00FA771}" type="slidenum">
              <a:rPr lang="en-US" altLang="zh-CN"/>
              <a:pPr>
                <a:defRPr/>
              </a:pPr>
              <a:t>‹#›</a:t>
            </a:fld>
            <a:endParaRPr lang="en-US" altLang="zh-CN"/>
          </a:p>
        </p:txBody>
      </p:sp>
    </p:spTree>
    <p:extLst>
      <p:ext uri="{BB962C8B-B14F-4D97-AF65-F5344CB8AC3E}">
        <p14:creationId xmlns:p14="http://schemas.microsoft.com/office/powerpoint/2010/main" val="98904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61251250-2081-41FC-B3B3-77D0B64F5842}" type="slidenum">
              <a:rPr lang="zh-CN" altLang="en-US"/>
              <a:pPr>
                <a:defRPr/>
              </a:pPr>
              <a:t>‹#›</a:t>
            </a:fld>
            <a:endParaRPr lang="en-US" altLang="zh-CN" sz="1400"/>
          </a:p>
        </p:txBody>
      </p:sp>
    </p:spTree>
    <p:extLst>
      <p:ext uri="{BB962C8B-B14F-4D97-AF65-F5344CB8AC3E}">
        <p14:creationId xmlns:p14="http://schemas.microsoft.com/office/powerpoint/2010/main" val="8666887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CN"/>
          </a:p>
        </p:txBody>
      </p:sp>
      <p:sp>
        <p:nvSpPr>
          <p:cNvPr id="4" name="Footer Placeholder 3"/>
          <p:cNvSpPr>
            <a:spLocks noGrp="1"/>
          </p:cNvSpPr>
          <p:nvPr>
            <p:ph type="ftr" sz="quarter" idx="11"/>
          </p:nvPr>
        </p:nvSpPr>
        <p:spPr/>
        <p:txBody>
          <a:bodyPr/>
          <a:lstStyle>
            <a:lvl1pPr>
              <a:defRPr/>
            </a:lvl1pPr>
          </a:lstStyle>
          <a:p>
            <a:pPr>
              <a:defRPr/>
            </a:pPr>
            <a:endParaRPr lang="en-US" altLang="zh-CN"/>
          </a:p>
        </p:txBody>
      </p:sp>
      <p:sp>
        <p:nvSpPr>
          <p:cNvPr id="5" name="Slide Number Placeholder 4"/>
          <p:cNvSpPr>
            <a:spLocks noGrp="1"/>
          </p:cNvSpPr>
          <p:nvPr>
            <p:ph type="sldNum" sz="quarter" idx="12"/>
          </p:nvPr>
        </p:nvSpPr>
        <p:spPr/>
        <p:txBody>
          <a:bodyPr/>
          <a:lstStyle>
            <a:lvl1pPr>
              <a:defRPr/>
            </a:lvl1pPr>
          </a:lstStyle>
          <a:p>
            <a:pPr>
              <a:defRPr/>
            </a:pPr>
            <a:fld id="{F8926DE0-2BB2-4442-9EFC-ED384C09757B}" type="slidenum">
              <a:rPr lang="en-US" altLang="zh-CN"/>
              <a:pPr>
                <a:defRPr/>
              </a:pPr>
              <a:t>‹#›</a:t>
            </a:fld>
            <a:endParaRPr lang="en-US" altLang="zh-CN"/>
          </a:p>
        </p:txBody>
      </p:sp>
    </p:spTree>
    <p:extLst>
      <p:ext uri="{BB962C8B-B14F-4D97-AF65-F5344CB8AC3E}">
        <p14:creationId xmlns:p14="http://schemas.microsoft.com/office/powerpoint/2010/main" val="17421825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CN"/>
          </a:p>
        </p:txBody>
      </p:sp>
      <p:sp>
        <p:nvSpPr>
          <p:cNvPr id="3" name="Footer Placeholder 2"/>
          <p:cNvSpPr>
            <a:spLocks noGrp="1"/>
          </p:cNvSpPr>
          <p:nvPr>
            <p:ph type="ftr" sz="quarter" idx="11"/>
          </p:nvPr>
        </p:nvSpPr>
        <p:spPr/>
        <p:txBody>
          <a:bodyPr/>
          <a:lstStyle>
            <a:lvl1pPr>
              <a:defRPr/>
            </a:lvl1pPr>
          </a:lstStyle>
          <a:p>
            <a:pPr>
              <a:defRPr/>
            </a:pPr>
            <a:endParaRPr lang="en-US" altLang="zh-CN"/>
          </a:p>
        </p:txBody>
      </p:sp>
      <p:sp>
        <p:nvSpPr>
          <p:cNvPr id="4" name="Slide Number Placeholder 3"/>
          <p:cNvSpPr>
            <a:spLocks noGrp="1"/>
          </p:cNvSpPr>
          <p:nvPr>
            <p:ph type="sldNum" sz="quarter" idx="12"/>
          </p:nvPr>
        </p:nvSpPr>
        <p:spPr/>
        <p:txBody>
          <a:bodyPr/>
          <a:lstStyle>
            <a:lvl1pPr>
              <a:defRPr/>
            </a:lvl1pPr>
          </a:lstStyle>
          <a:p>
            <a:pPr>
              <a:defRPr/>
            </a:pPr>
            <a:fld id="{83146DE9-1100-41DD-8443-7AABF4E8A265}" type="slidenum">
              <a:rPr lang="en-US" altLang="zh-CN"/>
              <a:pPr>
                <a:defRPr/>
              </a:pPr>
              <a:t>‹#›</a:t>
            </a:fld>
            <a:endParaRPr lang="en-US" altLang="zh-CN"/>
          </a:p>
        </p:txBody>
      </p:sp>
    </p:spTree>
    <p:extLst>
      <p:ext uri="{BB962C8B-B14F-4D97-AF65-F5344CB8AC3E}">
        <p14:creationId xmlns:p14="http://schemas.microsoft.com/office/powerpoint/2010/main" val="2687354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EAA6C593-DF91-4E78-AC90-82A071A450A5}" type="slidenum">
              <a:rPr lang="en-US" altLang="zh-CN"/>
              <a:pPr>
                <a:defRPr/>
              </a:pPr>
              <a:t>‹#›</a:t>
            </a:fld>
            <a:endParaRPr lang="en-US" altLang="zh-CN"/>
          </a:p>
        </p:txBody>
      </p:sp>
    </p:spTree>
    <p:extLst>
      <p:ext uri="{BB962C8B-B14F-4D97-AF65-F5344CB8AC3E}">
        <p14:creationId xmlns:p14="http://schemas.microsoft.com/office/powerpoint/2010/main" val="39964227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12075F5F-679B-4AA1-9BDF-9EF0C00454EF}" type="slidenum">
              <a:rPr lang="en-US" altLang="zh-CN"/>
              <a:pPr>
                <a:defRPr/>
              </a:pPr>
              <a:t>‹#›</a:t>
            </a:fld>
            <a:endParaRPr lang="en-US" altLang="zh-CN"/>
          </a:p>
        </p:txBody>
      </p:sp>
    </p:spTree>
    <p:extLst>
      <p:ext uri="{BB962C8B-B14F-4D97-AF65-F5344CB8AC3E}">
        <p14:creationId xmlns:p14="http://schemas.microsoft.com/office/powerpoint/2010/main" val="198212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E93582C-CFA4-4832-94D5-5107BDE06F56}" type="slidenum">
              <a:rPr lang="en-US" altLang="zh-CN"/>
              <a:pPr>
                <a:defRPr/>
              </a:pPr>
              <a:t>‹#›</a:t>
            </a:fld>
            <a:endParaRPr lang="en-US" altLang="zh-CN"/>
          </a:p>
        </p:txBody>
      </p:sp>
    </p:spTree>
    <p:extLst>
      <p:ext uri="{BB962C8B-B14F-4D97-AF65-F5344CB8AC3E}">
        <p14:creationId xmlns:p14="http://schemas.microsoft.com/office/powerpoint/2010/main" val="873136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C2CA45-70E1-4DC5-BCA4-B67006436BA8}" type="slidenum">
              <a:rPr lang="en-US" altLang="zh-CN"/>
              <a:pPr>
                <a:defRPr/>
              </a:pPr>
              <a:t>‹#›</a:t>
            </a:fld>
            <a:endParaRPr lang="en-US" altLang="zh-CN"/>
          </a:p>
        </p:txBody>
      </p:sp>
    </p:spTree>
    <p:extLst>
      <p:ext uri="{BB962C8B-B14F-4D97-AF65-F5344CB8AC3E}">
        <p14:creationId xmlns:p14="http://schemas.microsoft.com/office/powerpoint/2010/main" val="13811127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7224079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34438432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8469999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104311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B10E1E35-AFC1-42D1-A71E-35EE6A683E05}" type="slidenum">
              <a:rPr lang="zh-CN" altLang="en-US"/>
              <a:pPr>
                <a:defRPr/>
              </a:pPr>
              <a:t>‹#›</a:t>
            </a:fld>
            <a:endParaRPr lang="en-US" altLang="zh-CN" sz="1400"/>
          </a:p>
        </p:txBody>
      </p:sp>
    </p:spTree>
    <p:extLst>
      <p:ext uri="{BB962C8B-B14F-4D97-AF65-F5344CB8AC3E}">
        <p14:creationId xmlns:p14="http://schemas.microsoft.com/office/powerpoint/2010/main" val="4734357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CN"/>
          </a:p>
        </p:txBody>
      </p:sp>
      <p:sp>
        <p:nvSpPr>
          <p:cNvPr id="8" name="Footer Placeholder 7"/>
          <p:cNvSpPr>
            <a:spLocks noGrp="1"/>
          </p:cNvSpPr>
          <p:nvPr>
            <p:ph type="ftr" sz="quarter" idx="11"/>
          </p:nvPr>
        </p:nvSpPr>
        <p:spPr/>
        <p:txBody>
          <a:bodyPr/>
          <a:lstStyle>
            <a:lvl1pPr>
              <a:defRPr/>
            </a:lvl1pPr>
          </a:lstStyle>
          <a:p>
            <a:pPr>
              <a:defRPr/>
            </a:pPr>
            <a:endParaRPr lang="en-US" altLang="zh-CN"/>
          </a:p>
        </p:txBody>
      </p:sp>
      <p:sp>
        <p:nvSpPr>
          <p:cNvPr id="9" name="Slide Number Placeholder 8"/>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25431482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CN"/>
          </a:p>
        </p:txBody>
      </p:sp>
      <p:sp>
        <p:nvSpPr>
          <p:cNvPr id="4" name="Footer Placeholder 3"/>
          <p:cNvSpPr>
            <a:spLocks noGrp="1"/>
          </p:cNvSpPr>
          <p:nvPr>
            <p:ph type="ftr" sz="quarter" idx="11"/>
          </p:nvPr>
        </p:nvSpPr>
        <p:spPr/>
        <p:txBody>
          <a:bodyPr/>
          <a:lstStyle>
            <a:lvl1pPr>
              <a:defRPr/>
            </a:lvl1pPr>
          </a:lstStyle>
          <a:p>
            <a:pPr>
              <a:defRPr/>
            </a:pPr>
            <a:endParaRPr lang="en-US" altLang="zh-CN"/>
          </a:p>
        </p:txBody>
      </p:sp>
      <p:sp>
        <p:nvSpPr>
          <p:cNvPr id="5" name="Slide Number Placeholder 4"/>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28374816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CN"/>
          </a:p>
        </p:txBody>
      </p:sp>
      <p:sp>
        <p:nvSpPr>
          <p:cNvPr id="3" name="Footer Placeholder 2"/>
          <p:cNvSpPr>
            <a:spLocks noGrp="1"/>
          </p:cNvSpPr>
          <p:nvPr>
            <p:ph type="ftr" sz="quarter" idx="11"/>
          </p:nvPr>
        </p:nvSpPr>
        <p:spPr/>
        <p:txBody>
          <a:bodyPr/>
          <a:lstStyle>
            <a:lvl1pPr>
              <a:defRPr/>
            </a:lvl1pPr>
          </a:lstStyle>
          <a:p>
            <a:pPr>
              <a:defRPr/>
            </a:pPr>
            <a:endParaRPr lang="en-US" altLang="zh-CN"/>
          </a:p>
        </p:txBody>
      </p:sp>
      <p:sp>
        <p:nvSpPr>
          <p:cNvPr id="4" name="Slide Number Placeholder 3"/>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26769769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20068806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40846588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224884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42594877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ltLang="zh-CN"/>
              <a:t>高级财务会计课程组</a:t>
            </a:r>
          </a:p>
        </p:txBody>
      </p:sp>
      <p:sp>
        <p:nvSpPr>
          <p:cNvPr id="6" name="Slide Number Placeholder 5"/>
          <p:cNvSpPr>
            <a:spLocks noGrp="1"/>
          </p:cNvSpPr>
          <p:nvPr>
            <p:ph type="sldNum" sz="quarter" idx="12"/>
          </p:nvPr>
        </p:nvSpPr>
        <p:spPr/>
        <p:txBody>
          <a:bodyPr/>
          <a:lstStyle>
            <a:lvl1pPr>
              <a:defRPr/>
            </a:lvl1pPr>
          </a:lstStyle>
          <a:p>
            <a:pPr>
              <a:defRPr/>
            </a:pPr>
            <a:fld id="{C1C6309F-D823-43BA-9173-E33B71ED16B6}" type="slidenum">
              <a:rPr lang="en-US" altLang="zh-CN"/>
              <a:pPr>
                <a:defRPr/>
              </a:pPr>
              <a:t>‹#›</a:t>
            </a:fld>
            <a:endParaRPr lang="en-US" altLang="zh-CN"/>
          </a:p>
        </p:txBody>
      </p:sp>
    </p:spTree>
    <p:extLst>
      <p:ext uri="{BB962C8B-B14F-4D97-AF65-F5344CB8AC3E}">
        <p14:creationId xmlns:p14="http://schemas.microsoft.com/office/powerpoint/2010/main" val="34446165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ltLang="zh-CN"/>
              <a:t>高级财务会计课程组</a:t>
            </a:r>
          </a:p>
        </p:txBody>
      </p:sp>
      <p:sp>
        <p:nvSpPr>
          <p:cNvPr id="6" name="Slide Number Placeholder 5"/>
          <p:cNvSpPr>
            <a:spLocks noGrp="1"/>
          </p:cNvSpPr>
          <p:nvPr>
            <p:ph type="sldNum" sz="quarter" idx="12"/>
          </p:nvPr>
        </p:nvSpPr>
        <p:spPr/>
        <p:txBody>
          <a:bodyPr/>
          <a:lstStyle>
            <a:lvl1pPr>
              <a:defRPr/>
            </a:lvl1pPr>
          </a:lstStyle>
          <a:p>
            <a:pPr>
              <a:defRPr/>
            </a:pPr>
            <a:fld id="{E8F1B095-FE35-4843-8AA9-5163CE55D347}" type="slidenum">
              <a:rPr lang="en-US" altLang="zh-CN"/>
              <a:pPr>
                <a:defRPr/>
              </a:pPr>
              <a:t>‹#›</a:t>
            </a:fld>
            <a:endParaRPr lang="en-US" altLang="zh-CN"/>
          </a:p>
        </p:txBody>
      </p:sp>
    </p:spTree>
    <p:extLst>
      <p:ext uri="{BB962C8B-B14F-4D97-AF65-F5344CB8AC3E}">
        <p14:creationId xmlns:p14="http://schemas.microsoft.com/office/powerpoint/2010/main" val="10242080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ltLang="zh-CN"/>
              <a:t>高级财务会计课程组</a:t>
            </a:r>
          </a:p>
        </p:txBody>
      </p:sp>
      <p:sp>
        <p:nvSpPr>
          <p:cNvPr id="6" name="Slide Number Placeholder 5"/>
          <p:cNvSpPr>
            <a:spLocks noGrp="1"/>
          </p:cNvSpPr>
          <p:nvPr>
            <p:ph type="sldNum" sz="quarter" idx="12"/>
          </p:nvPr>
        </p:nvSpPr>
        <p:spPr/>
        <p:txBody>
          <a:bodyPr/>
          <a:lstStyle>
            <a:lvl1pPr>
              <a:defRPr/>
            </a:lvl1pPr>
          </a:lstStyle>
          <a:p>
            <a:pPr>
              <a:defRPr/>
            </a:pPr>
            <a:fld id="{020C7186-77B1-4149-A6D7-06067892C459}" type="slidenum">
              <a:rPr lang="en-US" altLang="zh-CN"/>
              <a:pPr>
                <a:defRPr/>
              </a:pPr>
              <a:t>‹#›</a:t>
            </a:fld>
            <a:endParaRPr lang="en-US" altLang="zh-CN"/>
          </a:p>
        </p:txBody>
      </p:sp>
    </p:spTree>
    <p:extLst>
      <p:ext uri="{BB962C8B-B14F-4D97-AF65-F5344CB8AC3E}">
        <p14:creationId xmlns:p14="http://schemas.microsoft.com/office/powerpoint/2010/main" val="244778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6C1895CC-77DE-4659-8DE2-E3D01F0B09BB}" type="slidenum">
              <a:rPr lang="zh-CN" altLang="en-US"/>
              <a:pPr>
                <a:defRPr/>
              </a:pPr>
              <a:t>‹#›</a:t>
            </a:fld>
            <a:endParaRPr lang="en-US" altLang="zh-CN" sz="1400"/>
          </a:p>
        </p:txBody>
      </p:sp>
    </p:spTree>
    <p:extLst>
      <p:ext uri="{BB962C8B-B14F-4D97-AF65-F5344CB8AC3E}">
        <p14:creationId xmlns:p14="http://schemas.microsoft.com/office/powerpoint/2010/main" val="31813366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r>
              <a:rPr lang="en-US" altLang="zh-CN"/>
              <a:t>高级财务会计课程组</a:t>
            </a:r>
          </a:p>
        </p:txBody>
      </p:sp>
      <p:sp>
        <p:nvSpPr>
          <p:cNvPr id="7" name="Slide Number Placeholder 6"/>
          <p:cNvSpPr>
            <a:spLocks noGrp="1"/>
          </p:cNvSpPr>
          <p:nvPr>
            <p:ph type="sldNum" sz="quarter" idx="12"/>
          </p:nvPr>
        </p:nvSpPr>
        <p:spPr/>
        <p:txBody>
          <a:bodyPr/>
          <a:lstStyle>
            <a:lvl1pPr>
              <a:defRPr/>
            </a:lvl1pPr>
          </a:lstStyle>
          <a:p>
            <a:pPr>
              <a:defRPr/>
            </a:pPr>
            <a:fld id="{357A55B2-6135-4443-AECB-6217B6962EF1}" type="slidenum">
              <a:rPr lang="en-US" altLang="zh-CN"/>
              <a:pPr>
                <a:defRPr/>
              </a:pPr>
              <a:t>‹#›</a:t>
            </a:fld>
            <a:endParaRPr lang="en-US" altLang="zh-CN"/>
          </a:p>
        </p:txBody>
      </p:sp>
    </p:spTree>
    <p:extLst>
      <p:ext uri="{BB962C8B-B14F-4D97-AF65-F5344CB8AC3E}">
        <p14:creationId xmlns:p14="http://schemas.microsoft.com/office/powerpoint/2010/main" val="25807570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CN"/>
          </a:p>
        </p:txBody>
      </p:sp>
      <p:sp>
        <p:nvSpPr>
          <p:cNvPr id="8" name="Footer Placeholder 7"/>
          <p:cNvSpPr>
            <a:spLocks noGrp="1"/>
          </p:cNvSpPr>
          <p:nvPr>
            <p:ph type="ftr" sz="quarter" idx="11"/>
          </p:nvPr>
        </p:nvSpPr>
        <p:spPr/>
        <p:txBody>
          <a:bodyPr/>
          <a:lstStyle>
            <a:lvl1pPr>
              <a:defRPr/>
            </a:lvl1pPr>
          </a:lstStyle>
          <a:p>
            <a:pPr>
              <a:defRPr/>
            </a:pPr>
            <a:r>
              <a:rPr lang="en-US" altLang="zh-CN"/>
              <a:t>高级财务会计课程组</a:t>
            </a:r>
          </a:p>
        </p:txBody>
      </p:sp>
      <p:sp>
        <p:nvSpPr>
          <p:cNvPr id="9" name="Slide Number Placeholder 8"/>
          <p:cNvSpPr>
            <a:spLocks noGrp="1"/>
          </p:cNvSpPr>
          <p:nvPr>
            <p:ph type="sldNum" sz="quarter" idx="12"/>
          </p:nvPr>
        </p:nvSpPr>
        <p:spPr/>
        <p:txBody>
          <a:bodyPr/>
          <a:lstStyle>
            <a:lvl1pPr>
              <a:defRPr/>
            </a:lvl1pPr>
          </a:lstStyle>
          <a:p>
            <a:pPr>
              <a:defRPr/>
            </a:pPr>
            <a:fld id="{DBAC750E-821C-4D09-9120-43C2B5D475B6}" type="slidenum">
              <a:rPr lang="en-US" altLang="zh-CN"/>
              <a:pPr>
                <a:defRPr/>
              </a:pPr>
              <a:t>‹#›</a:t>
            </a:fld>
            <a:endParaRPr lang="en-US" altLang="zh-CN"/>
          </a:p>
        </p:txBody>
      </p:sp>
    </p:spTree>
    <p:extLst>
      <p:ext uri="{BB962C8B-B14F-4D97-AF65-F5344CB8AC3E}">
        <p14:creationId xmlns:p14="http://schemas.microsoft.com/office/powerpoint/2010/main" val="3244930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CN"/>
          </a:p>
        </p:txBody>
      </p:sp>
      <p:sp>
        <p:nvSpPr>
          <p:cNvPr id="4" name="Footer Placeholder 3"/>
          <p:cNvSpPr>
            <a:spLocks noGrp="1"/>
          </p:cNvSpPr>
          <p:nvPr>
            <p:ph type="ftr" sz="quarter" idx="11"/>
          </p:nvPr>
        </p:nvSpPr>
        <p:spPr/>
        <p:txBody>
          <a:bodyPr/>
          <a:lstStyle>
            <a:lvl1pPr>
              <a:defRPr/>
            </a:lvl1pPr>
          </a:lstStyle>
          <a:p>
            <a:pPr>
              <a:defRPr/>
            </a:pPr>
            <a:r>
              <a:rPr lang="en-US" altLang="zh-CN"/>
              <a:t>高级财务会计课程组</a:t>
            </a:r>
          </a:p>
        </p:txBody>
      </p:sp>
      <p:sp>
        <p:nvSpPr>
          <p:cNvPr id="5" name="Slide Number Placeholder 4"/>
          <p:cNvSpPr>
            <a:spLocks noGrp="1"/>
          </p:cNvSpPr>
          <p:nvPr>
            <p:ph type="sldNum" sz="quarter" idx="12"/>
          </p:nvPr>
        </p:nvSpPr>
        <p:spPr/>
        <p:txBody>
          <a:bodyPr/>
          <a:lstStyle>
            <a:lvl1pPr>
              <a:defRPr/>
            </a:lvl1pPr>
          </a:lstStyle>
          <a:p>
            <a:pPr>
              <a:defRPr/>
            </a:pPr>
            <a:fld id="{64971D64-BFD1-4F22-ABCA-968A66043290}" type="slidenum">
              <a:rPr lang="en-US" altLang="zh-CN"/>
              <a:pPr>
                <a:defRPr/>
              </a:pPr>
              <a:t>‹#›</a:t>
            </a:fld>
            <a:endParaRPr lang="en-US" altLang="zh-CN"/>
          </a:p>
        </p:txBody>
      </p:sp>
    </p:spTree>
    <p:extLst>
      <p:ext uri="{BB962C8B-B14F-4D97-AF65-F5344CB8AC3E}">
        <p14:creationId xmlns:p14="http://schemas.microsoft.com/office/powerpoint/2010/main" val="42494861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CN"/>
          </a:p>
        </p:txBody>
      </p:sp>
      <p:sp>
        <p:nvSpPr>
          <p:cNvPr id="3" name="Footer Placeholder 2"/>
          <p:cNvSpPr>
            <a:spLocks noGrp="1"/>
          </p:cNvSpPr>
          <p:nvPr>
            <p:ph type="ftr" sz="quarter" idx="11"/>
          </p:nvPr>
        </p:nvSpPr>
        <p:spPr/>
        <p:txBody>
          <a:bodyPr/>
          <a:lstStyle>
            <a:lvl1pPr>
              <a:defRPr/>
            </a:lvl1pPr>
          </a:lstStyle>
          <a:p>
            <a:pPr>
              <a:defRPr/>
            </a:pPr>
            <a:r>
              <a:rPr lang="en-US" altLang="zh-CN"/>
              <a:t>高级财务会计课程组</a:t>
            </a:r>
          </a:p>
        </p:txBody>
      </p:sp>
      <p:sp>
        <p:nvSpPr>
          <p:cNvPr id="4" name="Slide Number Placeholder 3"/>
          <p:cNvSpPr>
            <a:spLocks noGrp="1"/>
          </p:cNvSpPr>
          <p:nvPr>
            <p:ph type="sldNum" sz="quarter" idx="12"/>
          </p:nvPr>
        </p:nvSpPr>
        <p:spPr/>
        <p:txBody>
          <a:bodyPr/>
          <a:lstStyle>
            <a:lvl1pPr>
              <a:defRPr/>
            </a:lvl1pPr>
          </a:lstStyle>
          <a:p>
            <a:pPr>
              <a:defRPr/>
            </a:pPr>
            <a:fld id="{B5C8A4D5-9B27-4790-80AC-93BD3A46117A}" type="slidenum">
              <a:rPr lang="en-US" altLang="zh-CN"/>
              <a:pPr>
                <a:defRPr/>
              </a:pPr>
              <a:t>‹#›</a:t>
            </a:fld>
            <a:endParaRPr lang="en-US" altLang="zh-CN"/>
          </a:p>
        </p:txBody>
      </p:sp>
    </p:spTree>
    <p:extLst>
      <p:ext uri="{BB962C8B-B14F-4D97-AF65-F5344CB8AC3E}">
        <p14:creationId xmlns:p14="http://schemas.microsoft.com/office/powerpoint/2010/main" val="33511182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r>
              <a:rPr lang="en-US" altLang="zh-CN"/>
              <a:t>高级财务会计课程组</a:t>
            </a:r>
          </a:p>
        </p:txBody>
      </p:sp>
      <p:sp>
        <p:nvSpPr>
          <p:cNvPr id="7" name="Slide Number Placeholder 6"/>
          <p:cNvSpPr>
            <a:spLocks noGrp="1"/>
          </p:cNvSpPr>
          <p:nvPr>
            <p:ph type="sldNum" sz="quarter" idx="12"/>
          </p:nvPr>
        </p:nvSpPr>
        <p:spPr/>
        <p:txBody>
          <a:bodyPr/>
          <a:lstStyle>
            <a:lvl1pPr>
              <a:defRPr/>
            </a:lvl1pPr>
          </a:lstStyle>
          <a:p>
            <a:pPr>
              <a:defRPr/>
            </a:pPr>
            <a:fld id="{404CA65A-C80D-45B5-A6F4-F4EC7346F448}" type="slidenum">
              <a:rPr lang="en-US" altLang="zh-CN"/>
              <a:pPr>
                <a:defRPr/>
              </a:pPr>
              <a:t>‹#›</a:t>
            </a:fld>
            <a:endParaRPr lang="en-US" altLang="zh-CN"/>
          </a:p>
        </p:txBody>
      </p:sp>
    </p:spTree>
    <p:extLst>
      <p:ext uri="{BB962C8B-B14F-4D97-AF65-F5344CB8AC3E}">
        <p14:creationId xmlns:p14="http://schemas.microsoft.com/office/powerpoint/2010/main" val="21184140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r>
              <a:rPr lang="en-US" altLang="zh-CN"/>
              <a:t>高级财务会计课程组</a:t>
            </a:r>
          </a:p>
        </p:txBody>
      </p:sp>
      <p:sp>
        <p:nvSpPr>
          <p:cNvPr id="7" name="Slide Number Placeholder 6"/>
          <p:cNvSpPr>
            <a:spLocks noGrp="1"/>
          </p:cNvSpPr>
          <p:nvPr>
            <p:ph type="sldNum" sz="quarter" idx="12"/>
          </p:nvPr>
        </p:nvSpPr>
        <p:spPr/>
        <p:txBody>
          <a:bodyPr/>
          <a:lstStyle>
            <a:lvl1pPr>
              <a:defRPr/>
            </a:lvl1pPr>
          </a:lstStyle>
          <a:p>
            <a:pPr>
              <a:defRPr/>
            </a:pPr>
            <a:fld id="{D1DD5A8E-6227-497D-B120-90A84BAFC7E2}" type="slidenum">
              <a:rPr lang="en-US" altLang="zh-CN"/>
              <a:pPr>
                <a:defRPr/>
              </a:pPr>
              <a:t>‹#›</a:t>
            </a:fld>
            <a:endParaRPr lang="en-US" altLang="zh-CN"/>
          </a:p>
        </p:txBody>
      </p:sp>
    </p:spTree>
    <p:extLst>
      <p:ext uri="{BB962C8B-B14F-4D97-AF65-F5344CB8AC3E}">
        <p14:creationId xmlns:p14="http://schemas.microsoft.com/office/powerpoint/2010/main" val="2801667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ltLang="zh-CN"/>
              <a:t>高级财务会计课程组</a:t>
            </a:r>
          </a:p>
        </p:txBody>
      </p:sp>
      <p:sp>
        <p:nvSpPr>
          <p:cNvPr id="6" name="Slide Number Placeholder 5"/>
          <p:cNvSpPr>
            <a:spLocks noGrp="1"/>
          </p:cNvSpPr>
          <p:nvPr>
            <p:ph type="sldNum" sz="quarter" idx="12"/>
          </p:nvPr>
        </p:nvSpPr>
        <p:spPr/>
        <p:txBody>
          <a:bodyPr/>
          <a:lstStyle>
            <a:lvl1pPr>
              <a:defRPr/>
            </a:lvl1pPr>
          </a:lstStyle>
          <a:p>
            <a:pPr>
              <a:defRPr/>
            </a:pPr>
            <a:fld id="{F0CB21D7-449E-428A-BA8C-0D9E4B7745AD}" type="slidenum">
              <a:rPr lang="en-US" altLang="zh-CN"/>
              <a:pPr>
                <a:defRPr/>
              </a:pPr>
              <a:t>‹#›</a:t>
            </a:fld>
            <a:endParaRPr lang="en-US" altLang="zh-CN"/>
          </a:p>
        </p:txBody>
      </p:sp>
    </p:spTree>
    <p:extLst>
      <p:ext uri="{BB962C8B-B14F-4D97-AF65-F5344CB8AC3E}">
        <p14:creationId xmlns:p14="http://schemas.microsoft.com/office/powerpoint/2010/main" val="7593645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ltLang="zh-CN"/>
              <a:t>高级财务会计课程组</a:t>
            </a:r>
          </a:p>
        </p:txBody>
      </p:sp>
      <p:sp>
        <p:nvSpPr>
          <p:cNvPr id="6" name="Slide Number Placeholder 5"/>
          <p:cNvSpPr>
            <a:spLocks noGrp="1"/>
          </p:cNvSpPr>
          <p:nvPr>
            <p:ph type="sldNum" sz="quarter" idx="12"/>
          </p:nvPr>
        </p:nvSpPr>
        <p:spPr/>
        <p:txBody>
          <a:bodyPr/>
          <a:lstStyle>
            <a:lvl1pPr>
              <a:defRPr/>
            </a:lvl1pPr>
          </a:lstStyle>
          <a:p>
            <a:pPr>
              <a:defRPr/>
            </a:pPr>
            <a:fld id="{20AC7813-D168-40F4-B577-574AEAEACA12}" type="slidenum">
              <a:rPr lang="en-US" altLang="zh-CN"/>
              <a:pPr>
                <a:defRPr/>
              </a:pPr>
              <a:t>‹#›</a:t>
            </a:fld>
            <a:endParaRPr lang="en-US" altLang="zh-CN"/>
          </a:p>
        </p:txBody>
      </p:sp>
    </p:spTree>
    <p:extLst>
      <p:ext uri="{BB962C8B-B14F-4D97-AF65-F5344CB8AC3E}">
        <p14:creationId xmlns:p14="http://schemas.microsoft.com/office/powerpoint/2010/main" val="4027168264"/>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1717318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194072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7F206E54-015C-4E0B-B0AD-FD0045217EC8}" type="slidenum">
              <a:rPr lang="zh-CN" altLang="en-US"/>
              <a:pPr>
                <a:defRPr/>
              </a:pPr>
              <a:t>‹#›</a:t>
            </a:fld>
            <a:endParaRPr lang="en-US" altLang="zh-CN" sz="1400"/>
          </a:p>
        </p:txBody>
      </p:sp>
    </p:spTree>
    <p:extLst>
      <p:ext uri="{BB962C8B-B14F-4D97-AF65-F5344CB8AC3E}">
        <p14:creationId xmlns:p14="http://schemas.microsoft.com/office/powerpoint/2010/main" val="41955010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33054418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12337387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CN"/>
          </a:p>
        </p:txBody>
      </p:sp>
      <p:sp>
        <p:nvSpPr>
          <p:cNvPr id="8" name="Footer Placeholder 7"/>
          <p:cNvSpPr>
            <a:spLocks noGrp="1"/>
          </p:cNvSpPr>
          <p:nvPr>
            <p:ph type="ftr" sz="quarter" idx="11"/>
          </p:nvPr>
        </p:nvSpPr>
        <p:spPr/>
        <p:txBody>
          <a:bodyPr/>
          <a:lstStyle>
            <a:lvl1pPr>
              <a:defRPr/>
            </a:lvl1pPr>
          </a:lstStyle>
          <a:p>
            <a:pPr>
              <a:defRPr/>
            </a:pPr>
            <a:endParaRPr lang="en-US" altLang="zh-CN"/>
          </a:p>
        </p:txBody>
      </p:sp>
      <p:sp>
        <p:nvSpPr>
          <p:cNvPr id="9" name="Slide Number Placeholder 8"/>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24468832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CN"/>
          </a:p>
        </p:txBody>
      </p:sp>
      <p:sp>
        <p:nvSpPr>
          <p:cNvPr id="4" name="Footer Placeholder 3"/>
          <p:cNvSpPr>
            <a:spLocks noGrp="1"/>
          </p:cNvSpPr>
          <p:nvPr>
            <p:ph type="ftr" sz="quarter" idx="11"/>
          </p:nvPr>
        </p:nvSpPr>
        <p:spPr/>
        <p:txBody>
          <a:bodyPr/>
          <a:lstStyle>
            <a:lvl1pPr>
              <a:defRPr/>
            </a:lvl1pPr>
          </a:lstStyle>
          <a:p>
            <a:pPr>
              <a:defRPr/>
            </a:pPr>
            <a:endParaRPr lang="en-US" altLang="zh-CN"/>
          </a:p>
        </p:txBody>
      </p:sp>
      <p:sp>
        <p:nvSpPr>
          <p:cNvPr id="5" name="Slide Number Placeholder 4"/>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35952063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CN"/>
          </a:p>
        </p:txBody>
      </p:sp>
      <p:sp>
        <p:nvSpPr>
          <p:cNvPr id="3" name="Footer Placeholder 2"/>
          <p:cNvSpPr>
            <a:spLocks noGrp="1"/>
          </p:cNvSpPr>
          <p:nvPr>
            <p:ph type="ftr" sz="quarter" idx="11"/>
          </p:nvPr>
        </p:nvSpPr>
        <p:spPr/>
        <p:txBody>
          <a:bodyPr/>
          <a:lstStyle>
            <a:lvl1pPr>
              <a:defRPr/>
            </a:lvl1pPr>
          </a:lstStyle>
          <a:p>
            <a:pPr>
              <a:defRPr/>
            </a:pPr>
            <a:endParaRPr lang="en-US" altLang="zh-CN"/>
          </a:p>
        </p:txBody>
      </p:sp>
      <p:sp>
        <p:nvSpPr>
          <p:cNvPr id="4" name="Slide Number Placeholder 3"/>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22554459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353185800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36233148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42084652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5625803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4CC8C5BB-D271-4E91-85AF-2ACD4A895264}" type="slidenum">
              <a:rPr lang="zh-CN" altLang="en-US"/>
              <a:pPr>
                <a:defRPr/>
              </a:pPr>
              <a:t>‹#›</a:t>
            </a:fld>
            <a:endParaRPr lang="en-US" altLang="zh-CN" sz="1400"/>
          </a:p>
        </p:txBody>
      </p:sp>
    </p:spTree>
    <p:extLst>
      <p:ext uri="{BB962C8B-B14F-4D97-AF65-F5344CB8AC3E}">
        <p14:creationId xmlns:p14="http://schemas.microsoft.com/office/powerpoint/2010/main" val="210541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58D790D3-0209-47E0-9CA2-91FAFEA24C0B}" type="slidenum">
              <a:rPr lang="zh-CN" altLang="en-US"/>
              <a:pPr>
                <a:defRPr/>
              </a:pPr>
              <a:t>‹#›</a:t>
            </a:fld>
            <a:endParaRPr lang="en-US" altLang="zh-CN" sz="1400"/>
          </a:p>
        </p:txBody>
      </p:sp>
    </p:spTree>
    <p:extLst>
      <p:ext uri="{BB962C8B-B14F-4D97-AF65-F5344CB8AC3E}">
        <p14:creationId xmlns:p14="http://schemas.microsoft.com/office/powerpoint/2010/main" val="115766185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AC2B9F34-3EFD-4C37-9C67-4EE066FC302B}" type="slidenum">
              <a:rPr lang="zh-CN" altLang="en-US"/>
              <a:pPr>
                <a:defRPr/>
              </a:pPr>
              <a:t>‹#›</a:t>
            </a:fld>
            <a:endParaRPr lang="en-US" altLang="zh-CN" sz="1400"/>
          </a:p>
        </p:txBody>
      </p:sp>
    </p:spTree>
    <p:extLst>
      <p:ext uri="{BB962C8B-B14F-4D97-AF65-F5344CB8AC3E}">
        <p14:creationId xmlns:p14="http://schemas.microsoft.com/office/powerpoint/2010/main" val="357533087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3F8C07C8-8902-4200-8952-F511C58C8677}" type="slidenum">
              <a:rPr lang="zh-CN" altLang="en-US"/>
              <a:pPr>
                <a:defRPr/>
              </a:pPr>
              <a:t>‹#›</a:t>
            </a:fld>
            <a:endParaRPr lang="en-US" altLang="zh-CN" sz="1400"/>
          </a:p>
        </p:txBody>
      </p:sp>
    </p:spTree>
    <p:extLst>
      <p:ext uri="{BB962C8B-B14F-4D97-AF65-F5344CB8AC3E}">
        <p14:creationId xmlns:p14="http://schemas.microsoft.com/office/powerpoint/2010/main" val="344751168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A4ACE2A6-ECC1-4910-9473-4F296C11D785}" type="slidenum">
              <a:rPr lang="zh-CN" altLang="en-US"/>
              <a:pPr>
                <a:defRPr/>
              </a:pPr>
              <a:t>‹#›</a:t>
            </a:fld>
            <a:endParaRPr lang="en-US" altLang="zh-CN" sz="1400"/>
          </a:p>
        </p:txBody>
      </p:sp>
    </p:spTree>
    <p:extLst>
      <p:ext uri="{BB962C8B-B14F-4D97-AF65-F5344CB8AC3E}">
        <p14:creationId xmlns:p14="http://schemas.microsoft.com/office/powerpoint/2010/main" val="32589406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0C7B20E-C9E0-4675-95D0-201567747EC6}" type="slidenum">
              <a:rPr lang="zh-CN" altLang="en-US"/>
              <a:pPr>
                <a:defRPr/>
              </a:pPr>
              <a:t>‹#›</a:t>
            </a:fld>
            <a:endParaRPr lang="en-US" altLang="zh-CN" sz="1400"/>
          </a:p>
        </p:txBody>
      </p:sp>
    </p:spTree>
    <p:extLst>
      <p:ext uri="{BB962C8B-B14F-4D97-AF65-F5344CB8AC3E}">
        <p14:creationId xmlns:p14="http://schemas.microsoft.com/office/powerpoint/2010/main" val="168343348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A1354E27-875E-42EB-B3E0-F6DFFB7FC98A}" type="slidenum">
              <a:rPr lang="zh-CN" altLang="en-US"/>
              <a:pPr>
                <a:defRPr/>
              </a:pPr>
              <a:t>‹#›</a:t>
            </a:fld>
            <a:endParaRPr lang="en-US" altLang="zh-CN" sz="1400"/>
          </a:p>
        </p:txBody>
      </p:sp>
    </p:spTree>
    <p:extLst>
      <p:ext uri="{BB962C8B-B14F-4D97-AF65-F5344CB8AC3E}">
        <p14:creationId xmlns:p14="http://schemas.microsoft.com/office/powerpoint/2010/main" val="39278218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66F110D-3DF8-4941-9B01-142757C5A74D}" type="slidenum">
              <a:rPr lang="zh-CN" altLang="en-US"/>
              <a:pPr>
                <a:defRPr/>
              </a:pPr>
              <a:t>‹#›</a:t>
            </a:fld>
            <a:endParaRPr lang="en-US" altLang="zh-CN" sz="1400"/>
          </a:p>
        </p:txBody>
      </p:sp>
    </p:spTree>
    <p:extLst>
      <p:ext uri="{BB962C8B-B14F-4D97-AF65-F5344CB8AC3E}">
        <p14:creationId xmlns:p14="http://schemas.microsoft.com/office/powerpoint/2010/main" val="5876954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7B99228A-517F-4BEA-B6BB-3550F21A8050}" type="slidenum">
              <a:rPr lang="zh-CN" altLang="en-US"/>
              <a:pPr>
                <a:defRPr/>
              </a:pPr>
              <a:t>‹#›</a:t>
            </a:fld>
            <a:endParaRPr lang="en-US" altLang="zh-CN" sz="1400"/>
          </a:p>
        </p:txBody>
      </p:sp>
    </p:spTree>
    <p:extLst>
      <p:ext uri="{BB962C8B-B14F-4D97-AF65-F5344CB8AC3E}">
        <p14:creationId xmlns:p14="http://schemas.microsoft.com/office/powerpoint/2010/main" val="32857148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9A335249-608C-4966-9F7E-6EAAECF9289C}" type="slidenum">
              <a:rPr lang="zh-CN" altLang="en-US"/>
              <a:pPr>
                <a:defRPr/>
              </a:pPr>
              <a:t>‹#›</a:t>
            </a:fld>
            <a:endParaRPr lang="en-US" altLang="zh-CN" sz="1400"/>
          </a:p>
        </p:txBody>
      </p:sp>
    </p:spTree>
    <p:extLst>
      <p:ext uri="{BB962C8B-B14F-4D97-AF65-F5344CB8AC3E}">
        <p14:creationId xmlns:p14="http://schemas.microsoft.com/office/powerpoint/2010/main" val="9780115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919DF8C2-6C17-4493-922B-DFFA7EB911BC}" type="slidenum">
              <a:rPr lang="zh-CN" altLang="en-US"/>
              <a:pPr>
                <a:defRPr/>
              </a:pPr>
              <a:t>‹#›</a:t>
            </a:fld>
            <a:endParaRPr lang="en-US" altLang="zh-CN" sz="1400"/>
          </a:p>
        </p:txBody>
      </p:sp>
    </p:spTree>
    <p:extLst>
      <p:ext uri="{BB962C8B-B14F-4D97-AF65-F5344CB8AC3E}">
        <p14:creationId xmlns:p14="http://schemas.microsoft.com/office/powerpoint/2010/main" val="8275510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C02D2F1A-EC63-466E-B585-A5AEEE5C8612}" type="slidenum">
              <a:rPr lang="zh-CN" altLang="en-US"/>
              <a:pPr>
                <a:defRPr/>
              </a:pPr>
              <a:t>‹#›</a:t>
            </a:fld>
            <a:endParaRPr lang="en-US" altLang="zh-CN" sz="1400"/>
          </a:p>
        </p:txBody>
      </p:sp>
    </p:spTree>
    <p:extLst>
      <p:ext uri="{BB962C8B-B14F-4D97-AF65-F5344CB8AC3E}">
        <p14:creationId xmlns:p14="http://schemas.microsoft.com/office/powerpoint/2010/main" val="3940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E9E090F3-C346-410C-B68A-11016EFBEA12}" type="slidenum">
              <a:rPr lang="zh-CN" altLang="en-US"/>
              <a:pPr>
                <a:defRPr/>
              </a:pPr>
              <a:t>‹#›</a:t>
            </a:fld>
            <a:endParaRPr lang="en-US" altLang="zh-CN" sz="1400"/>
          </a:p>
        </p:txBody>
      </p:sp>
    </p:spTree>
    <p:extLst>
      <p:ext uri="{BB962C8B-B14F-4D97-AF65-F5344CB8AC3E}">
        <p14:creationId xmlns:p14="http://schemas.microsoft.com/office/powerpoint/2010/main" val="357642049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5"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7B68559-CFFE-4DB0-80F7-121485D6D947}"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1425406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5"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7F6017B-779C-4EE8-8321-5BDF05BAEB89}"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196102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22400" y="210185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05600" y="210185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7"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8443A17-2763-4BE2-9309-C5AC3C770541}"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441254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8"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9"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8C2AB22-9BBE-4E1F-8C56-9283BC450A23}"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3003911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4"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5"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7C377F4-D77B-486D-9903-B334AD818A20}"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4615786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3"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4"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4559FD0-0568-4EC3-AACC-86DC89C97076}"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3225143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7"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81DFA04-E9DC-495E-A721-CA7E144492BA}"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285064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7"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3525BE-4744-4A52-BC28-8A4D172C0531}"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739384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5"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AC074D6-B304-49FC-B245-F30AF129AB43}"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2020971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94800" y="838200"/>
            <a:ext cx="2590800" cy="5378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22400" y="838200"/>
            <a:ext cx="7569200" cy="5378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5" name="Rectangle 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6" name="Rectangle 11"/>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A6B4122-E179-4CA6-81A7-EEA73935A1CB}"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5003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jpe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10.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1.jpe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1.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vmlDrawing" Target="../drawings/vmlDrawing2.v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5.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oleObject" Target="../embeddings/oleObject2.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5.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6.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7.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8.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9.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203200" y="0"/>
            <a:ext cx="1930400" cy="6858000"/>
          </a:xfrm>
          <a:prstGeom prst="rect">
            <a:avLst/>
          </a:prstGeom>
          <a:gradFill rotWithShape="0">
            <a:gsLst>
              <a:gs pos="0">
                <a:schemeClr val="bg2"/>
              </a:gs>
              <a:gs pos="100000">
                <a:schemeClr val="bg1"/>
              </a:gs>
            </a:gsLst>
            <a:lin ang="0" scaled="1"/>
          </a:gra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eaLnBrk="1" hangingPunct="1">
              <a:defRPr/>
            </a:pPr>
            <a:endParaRPr lang="zh-CN" altLang="en-US" b="0">
              <a:ea typeface="宋体" panose="02010600030101010101" pitchFamily="2" charset="-122"/>
            </a:endParaRPr>
          </a:p>
        </p:txBody>
      </p:sp>
      <p:sp>
        <p:nvSpPr>
          <p:cNvPr id="1027" name="Rectangle 3"/>
          <p:cNvSpPr>
            <a:spLocks noChangeArrowheads="1"/>
          </p:cNvSpPr>
          <p:nvPr/>
        </p:nvSpPr>
        <p:spPr bwMode="hidden">
          <a:xfrm>
            <a:off x="2235200" y="0"/>
            <a:ext cx="9956800" cy="1219200"/>
          </a:xfrm>
          <a:prstGeom prst="rect">
            <a:avLst/>
          </a:prstGeom>
          <a:gradFill rotWithShape="0">
            <a:gsLst>
              <a:gs pos="0">
                <a:schemeClr val="bg2"/>
              </a:gs>
              <a:gs pos="100000">
                <a:schemeClr val="bg1"/>
              </a:gs>
            </a:gsLst>
            <a:path path="shape">
              <a:fillToRect l="50000" t="50000" r="50000" b="50000"/>
            </a:path>
          </a:gra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eaLnBrk="1" hangingPunct="1">
              <a:defRPr/>
            </a:pPr>
            <a:endParaRPr lang="zh-CN" altLang="en-US" b="0">
              <a:ea typeface="宋体" panose="02010600030101010101" pitchFamily="2" charset="-122"/>
            </a:endParaRPr>
          </a:p>
        </p:txBody>
      </p:sp>
      <p:sp>
        <p:nvSpPr>
          <p:cNvPr id="1028" name="Rectangle 4" descr="Stationery"/>
          <p:cNvSpPr>
            <a:spLocks noChangeArrowheads="1"/>
          </p:cNvSpPr>
          <p:nvPr/>
        </p:nvSpPr>
        <p:spPr bwMode="auto">
          <a:xfrm>
            <a:off x="609600" y="0"/>
            <a:ext cx="1625600" cy="762000"/>
          </a:xfrm>
          <a:prstGeom prst="rect">
            <a:avLst/>
          </a:prstGeom>
          <a:blipFill dpi="0" rotWithShape="0">
            <a:blip r:embed="rId13"/>
            <a:srcRect/>
            <a:tile tx="0" ty="0" sx="100000" sy="100000" flip="none" algn="tl"/>
          </a:blip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eaLnBrk="1" hangingPunct="1">
              <a:defRPr/>
            </a:pPr>
            <a:endParaRPr lang="zh-CN" altLang="en-US" b="0">
              <a:ea typeface="宋体" panose="02010600030101010101" pitchFamily="2" charset="-122"/>
            </a:endParaRPr>
          </a:p>
        </p:txBody>
      </p:sp>
      <p:sp>
        <p:nvSpPr>
          <p:cNvPr id="1029" name="Rectangle 5" descr="Stationery"/>
          <p:cNvSpPr>
            <a:spLocks noChangeArrowheads="1"/>
          </p:cNvSpPr>
          <p:nvPr/>
        </p:nvSpPr>
        <p:spPr bwMode="auto">
          <a:xfrm>
            <a:off x="0" y="0"/>
            <a:ext cx="609600" cy="6858000"/>
          </a:xfrm>
          <a:prstGeom prst="rect">
            <a:avLst/>
          </a:prstGeom>
          <a:blipFill dpi="0" rotWithShape="0">
            <a:blip r:embed="rId13"/>
            <a:srcRect/>
            <a:tile tx="0" ty="0" sx="100000" sy="100000" flip="none" algn="tl"/>
          </a:blip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eaLnBrk="1" hangingPunct="1">
              <a:defRPr/>
            </a:pPr>
            <a:endParaRPr lang="zh-CN" altLang="en-US" b="0">
              <a:ea typeface="宋体" panose="02010600030101010101" pitchFamily="2" charset="-122"/>
            </a:endParaRPr>
          </a:p>
        </p:txBody>
      </p:sp>
      <p:sp>
        <p:nvSpPr>
          <p:cNvPr id="1030" name="Rectangle 6"/>
          <p:cNvSpPr>
            <a:spLocks noGrp="1" noChangeArrowheads="1"/>
          </p:cNvSpPr>
          <p:nvPr>
            <p:ph type="title"/>
          </p:nvPr>
        </p:nvSpPr>
        <p:spPr bwMode="auto">
          <a:xfrm>
            <a:off x="1422400" y="8382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50887" name="Rectangle 7"/>
          <p:cNvSpPr>
            <a:spLocks noGrp="1" noChangeArrowheads="1"/>
          </p:cNvSpPr>
          <p:nvPr>
            <p:ph type="dt" sz="half" idx="2"/>
          </p:nvPr>
        </p:nvSpPr>
        <p:spPr bwMode="auto">
          <a:xfrm>
            <a:off x="1422400" y="6413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b="0">
                <a:solidFill>
                  <a:schemeClr val="tx2"/>
                </a:solidFill>
                <a:ea typeface="+mn-ea"/>
              </a:defRPr>
            </a:lvl1pPr>
          </a:lstStyle>
          <a:p>
            <a:pPr>
              <a:defRPr/>
            </a:pPr>
            <a:endParaRPr lang="en-US" altLang="zh-CN"/>
          </a:p>
        </p:txBody>
      </p:sp>
      <p:sp>
        <p:nvSpPr>
          <p:cNvPr id="250888" name="Rectangle 8"/>
          <p:cNvSpPr>
            <a:spLocks noGrp="1" noChangeArrowheads="1"/>
          </p:cNvSpPr>
          <p:nvPr>
            <p:ph type="ftr" sz="quarter" idx="3"/>
          </p:nvPr>
        </p:nvSpPr>
        <p:spPr bwMode="auto">
          <a:xfrm>
            <a:off x="4572000" y="6413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b="0">
                <a:solidFill>
                  <a:schemeClr val="tx2"/>
                </a:solidFill>
                <a:ea typeface="+mn-ea"/>
              </a:defRPr>
            </a:lvl1pPr>
          </a:lstStyle>
          <a:p>
            <a:pPr>
              <a:defRPr/>
            </a:pPr>
            <a:endParaRPr lang="en-US" altLang="zh-CN"/>
          </a:p>
        </p:txBody>
      </p:sp>
      <p:pic>
        <p:nvPicPr>
          <p:cNvPr id="1033" name="Picture 9" descr="anabn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8300" y="0"/>
            <a:ext cx="105537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406400" y="457200"/>
            <a:ext cx="3352800" cy="304800"/>
          </a:xfrm>
          <a:prstGeom prst="rect">
            <a:avLst/>
          </a:prstGeom>
          <a:solidFill>
            <a:schemeClr val="accent2">
              <a:alpha val="50195"/>
            </a:schemeClr>
          </a:soli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eaLnBrk="1" hangingPunct="1">
              <a:defRPr/>
            </a:pPr>
            <a:endParaRPr lang="zh-CN" altLang="en-US" b="0">
              <a:ea typeface="宋体" panose="02010600030101010101" pitchFamily="2" charset="-122"/>
            </a:endParaRPr>
          </a:p>
        </p:txBody>
      </p:sp>
      <p:sp>
        <p:nvSpPr>
          <p:cNvPr id="250891" name="Rectangle 11"/>
          <p:cNvSpPr>
            <a:spLocks noGrp="1" noChangeArrowheads="1"/>
          </p:cNvSpPr>
          <p:nvPr>
            <p:ph type="sldNum" sz="quarter" idx="4"/>
          </p:nvPr>
        </p:nvSpPr>
        <p:spPr bwMode="auto">
          <a:xfrm>
            <a:off x="10972800" y="6413500"/>
            <a:ext cx="1219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b="0">
                <a:solidFill>
                  <a:schemeClr val="tx2"/>
                </a:solidFill>
                <a:ea typeface="宋体" panose="02010600030101010101" pitchFamily="2" charset="-122"/>
              </a:defRPr>
            </a:lvl1pPr>
          </a:lstStyle>
          <a:p>
            <a:pPr>
              <a:defRPr/>
            </a:pPr>
            <a:fld id="{14AA1858-6999-45A8-BA0B-53F8683F75DF}" type="slidenum">
              <a:rPr lang="zh-CN" altLang="en-US"/>
              <a:pPr>
                <a:defRPr/>
              </a:pPr>
              <a:t>‹#›</a:t>
            </a:fld>
            <a:endParaRPr lang="en-US" altLang="zh-CN" sz="1400"/>
          </a:p>
        </p:txBody>
      </p:sp>
      <p:sp>
        <p:nvSpPr>
          <p:cNvPr id="1036" name="Rectangle 12"/>
          <p:cNvSpPr>
            <a:spLocks noGrp="1" noChangeArrowheads="1"/>
          </p:cNvSpPr>
          <p:nvPr>
            <p:ph type="body" idx="1"/>
          </p:nvPr>
        </p:nvSpPr>
        <p:spPr bwMode="auto">
          <a:xfrm>
            <a:off x="1422400" y="210185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l" rtl="0" fontAlgn="base">
        <a:spcBef>
          <a:spcPct val="0"/>
        </a:spcBef>
        <a:spcAft>
          <a:spcPct val="0"/>
        </a:spcAft>
        <a:defRPr kumimoji="1" sz="4400">
          <a:solidFill>
            <a:schemeClr val="tx2"/>
          </a:solidFill>
          <a:latin typeface="Times New Roman" pitchFamily="18" charset="0"/>
          <a:ea typeface="宋体" charset="-122"/>
        </a:defRPr>
      </a:lvl6pPr>
      <a:lvl7pPr marL="914400" algn="l" rtl="0" fontAlgn="base">
        <a:spcBef>
          <a:spcPct val="0"/>
        </a:spcBef>
        <a:spcAft>
          <a:spcPct val="0"/>
        </a:spcAft>
        <a:defRPr kumimoji="1" sz="4400">
          <a:solidFill>
            <a:schemeClr val="tx2"/>
          </a:solidFill>
          <a:latin typeface="Times New Roman" pitchFamily="18" charset="0"/>
          <a:ea typeface="宋体" charset="-122"/>
        </a:defRPr>
      </a:lvl7pPr>
      <a:lvl8pPr marL="1371600" algn="l" rtl="0" fontAlgn="base">
        <a:spcBef>
          <a:spcPct val="0"/>
        </a:spcBef>
        <a:spcAft>
          <a:spcPct val="0"/>
        </a:spcAft>
        <a:defRPr kumimoji="1" sz="4400">
          <a:solidFill>
            <a:schemeClr val="tx2"/>
          </a:solidFill>
          <a:latin typeface="Times New Roman" pitchFamily="18" charset="0"/>
          <a:ea typeface="宋体" charset="-122"/>
        </a:defRPr>
      </a:lvl8pPr>
      <a:lvl9pPr marL="1828800" algn="l" rtl="0" fontAlgn="base">
        <a:spcBef>
          <a:spcPct val="0"/>
        </a:spcBef>
        <a:spcAft>
          <a:spcPct val="0"/>
        </a:spcAft>
        <a:defRPr kumimoji="1" sz="4400">
          <a:solidFill>
            <a:schemeClr val="tx2"/>
          </a:solidFill>
          <a:latin typeface="Times New Roman" pitchFamily="18" charset="0"/>
          <a:ea typeface="宋体" charset="-122"/>
        </a:defRPr>
      </a:lvl9pPr>
    </p:titleStyle>
    <p:body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2913"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203200" y="0"/>
            <a:ext cx="1930400" cy="6858000"/>
          </a:xfrm>
          <a:prstGeom prst="rect">
            <a:avLst/>
          </a:prstGeom>
          <a:gradFill rotWithShape="0">
            <a:gsLst>
              <a:gs pos="0">
                <a:schemeClr val="bg2"/>
              </a:gs>
              <a:gs pos="100000">
                <a:schemeClr val="bg1"/>
              </a:gs>
            </a:gsLst>
            <a:lin ang="0" scaled="1"/>
          </a:gra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5B5249"/>
              </a:solidFill>
              <a:effectLst/>
              <a:uLnTx/>
              <a:uFillTx/>
              <a:latin typeface="Times New Roman" panose="02020603050405020304" pitchFamily="18" charset="0"/>
              <a:ea typeface="宋体" panose="02010600030101010101" pitchFamily="2" charset="-122"/>
              <a:cs typeface="+mn-cs"/>
            </a:endParaRPr>
          </a:p>
        </p:txBody>
      </p:sp>
      <p:sp>
        <p:nvSpPr>
          <p:cNvPr id="1027" name="Rectangle 3"/>
          <p:cNvSpPr>
            <a:spLocks noChangeArrowheads="1"/>
          </p:cNvSpPr>
          <p:nvPr/>
        </p:nvSpPr>
        <p:spPr bwMode="hidden">
          <a:xfrm>
            <a:off x="2235200" y="0"/>
            <a:ext cx="9956800" cy="1219200"/>
          </a:xfrm>
          <a:prstGeom prst="rect">
            <a:avLst/>
          </a:prstGeom>
          <a:gradFill rotWithShape="0">
            <a:gsLst>
              <a:gs pos="0">
                <a:schemeClr val="bg2"/>
              </a:gs>
              <a:gs pos="100000">
                <a:schemeClr val="bg1"/>
              </a:gs>
            </a:gsLst>
            <a:path path="shape">
              <a:fillToRect l="50000" t="50000" r="50000" b="50000"/>
            </a:path>
          </a:gra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5B5249"/>
              </a:solidFill>
              <a:effectLst/>
              <a:uLnTx/>
              <a:uFillTx/>
              <a:latin typeface="Times New Roman" panose="02020603050405020304" pitchFamily="18" charset="0"/>
              <a:ea typeface="宋体" panose="02010600030101010101" pitchFamily="2" charset="-122"/>
              <a:cs typeface="+mn-cs"/>
            </a:endParaRPr>
          </a:p>
        </p:txBody>
      </p:sp>
      <p:sp>
        <p:nvSpPr>
          <p:cNvPr id="1028" name="Rectangle 4" descr="Stationery"/>
          <p:cNvSpPr>
            <a:spLocks noChangeArrowheads="1"/>
          </p:cNvSpPr>
          <p:nvPr/>
        </p:nvSpPr>
        <p:spPr bwMode="auto">
          <a:xfrm>
            <a:off x="609600" y="0"/>
            <a:ext cx="1625600" cy="762000"/>
          </a:xfrm>
          <a:prstGeom prst="rect">
            <a:avLst/>
          </a:prstGeom>
          <a:blipFill dpi="0" rotWithShape="0">
            <a:blip r:embed="rId13"/>
            <a:srcRect/>
            <a:tile tx="0" ty="0" sx="100000" sy="100000" flip="none" algn="tl"/>
          </a:blip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5B5249"/>
              </a:solidFill>
              <a:effectLst/>
              <a:uLnTx/>
              <a:uFillTx/>
              <a:latin typeface="Times New Roman" panose="02020603050405020304" pitchFamily="18" charset="0"/>
              <a:ea typeface="宋体" panose="02010600030101010101" pitchFamily="2" charset="-122"/>
              <a:cs typeface="+mn-cs"/>
            </a:endParaRPr>
          </a:p>
        </p:txBody>
      </p:sp>
      <p:sp>
        <p:nvSpPr>
          <p:cNvPr id="1029" name="Rectangle 5" descr="Stationery"/>
          <p:cNvSpPr>
            <a:spLocks noChangeArrowheads="1"/>
          </p:cNvSpPr>
          <p:nvPr/>
        </p:nvSpPr>
        <p:spPr bwMode="auto">
          <a:xfrm>
            <a:off x="0" y="0"/>
            <a:ext cx="609600" cy="6858000"/>
          </a:xfrm>
          <a:prstGeom prst="rect">
            <a:avLst/>
          </a:prstGeom>
          <a:blipFill dpi="0" rotWithShape="0">
            <a:blip r:embed="rId13"/>
            <a:srcRect/>
            <a:tile tx="0" ty="0" sx="100000" sy="100000" flip="none" algn="tl"/>
          </a:blip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5B5249"/>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title"/>
          </p:nvPr>
        </p:nvSpPr>
        <p:spPr bwMode="auto">
          <a:xfrm>
            <a:off x="1422400" y="8382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50887" name="Rectangle 7"/>
          <p:cNvSpPr>
            <a:spLocks noGrp="1" noChangeArrowheads="1"/>
          </p:cNvSpPr>
          <p:nvPr>
            <p:ph type="dt" sz="half" idx="2"/>
          </p:nvPr>
        </p:nvSpPr>
        <p:spPr bwMode="auto">
          <a:xfrm>
            <a:off x="1422400" y="6413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b="0">
                <a:solidFill>
                  <a:schemeClr val="tx2"/>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250888" name="Rectangle 8"/>
          <p:cNvSpPr>
            <a:spLocks noGrp="1" noChangeArrowheads="1"/>
          </p:cNvSpPr>
          <p:nvPr>
            <p:ph type="ftr" sz="quarter" idx="3"/>
          </p:nvPr>
        </p:nvSpPr>
        <p:spPr bwMode="auto">
          <a:xfrm>
            <a:off x="4572000" y="6413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b="0">
                <a:solidFill>
                  <a:schemeClr val="tx2"/>
                </a:solidFill>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pic>
        <p:nvPicPr>
          <p:cNvPr id="1033" name="Picture 9" descr="anabn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8300" y="0"/>
            <a:ext cx="105537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406400" y="457200"/>
            <a:ext cx="3352800" cy="304800"/>
          </a:xfrm>
          <a:prstGeom prst="rect">
            <a:avLst/>
          </a:prstGeom>
          <a:solidFill>
            <a:schemeClr val="accent2">
              <a:alpha val="50195"/>
            </a:schemeClr>
          </a:soli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5B5249"/>
              </a:solidFill>
              <a:effectLst/>
              <a:uLnTx/>
              <a:uFillTx/>
              <a:latin typeface="Times New Roman" panose="02020603050405020304" pitchFamily="18" charset="0"/>
              <a:ea typeface="宋体" panose="02010600030101010101" pitchFamily="2" charset="-122"/>
              <a:cs typeface="+mn-cs"/>
            </a:endParaRPr>
          </a:p>
        </p:txBody>
      </p:sp>
      <p:sp>
        <p:nvSpPr>
          <p:cNvPr id="250891" name="Rectangle 11"/>
          <p:cNvSpPr>
            <a:spLocks noGrp="1" noChangeArrowheads="1"/>
          </p:cNvSpPr>
          <p:nvPr>
            <p:ph type="sldNum" sz="quarter" idx="4"/>
          </p:nvPr>
        </p:nvSpPr>
        <p:spPr bwMode="auto">
          <a:xfrm>
            <a:off x="10972800" y="6413500"/>
            <a:ext cx="1219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b="0">
                <a:solidFill>
                  <a:schemeClr val="tx2"/>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4AE7B20-0C5F-4444-9FCD-6936D232C6EF}"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
        <p:nvSpPr>
          <p:cNvPr id="1036" name="Rectangle 12"/>
          <p:cNvSpPr>
            <a:spLocks noGrp="1" noChangeArrowheads="1"/>
          </p:cNvSpPr>
          <p:nvPr>
            <p:ph type="body" idx="1"/>
          </p:nvPr>
        </p:nvSpPr>
        <p:spPr bwMode="auto">
          <a:xfrm>
            <a:off x="1422400" y="210185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709915"/>
      </p:ext>
    </p:extLst>
  </p:cSld>
  <p:clrMap bg1="lt1" tx1="dk1" bg2="lt2" tx2="dk2" accent1="accent1" accent2="accent2" accent3="accent3" accent4="accent4" accent5="accent5" accent6="accent6" hlink="hlink" folHlink="folHlink"/>
  <p:sldLayoutIdLst>
    <p:sldLayoutId id="2147485286" r:id="rId1"/>
    <p:sldLayoutId id="2147485287" r:id="rId2"/>
    <p:sldLayoutId id="2147485288" r:id="rId3"/>
    <p:sldLayoutId id="2147485289" r:id="rId4"/>
    <p:sldLayoutId id="2147485290" r:id="rId5"/>
    <p:sldLayoutId id="2147485291" r:id="rId6"/>
    <p:sldLayoutId id="2147485292" r:id="rId7"/>
    <p:sldLayoutId id="2147485293" r:id="rId8"/>
    <p:sldLayoutId id="2147485294" r:id="rId9"/>
    <p:sldLayoutId id="2147485295" r:id="rId10"/>
    <p:sldLayoutId id="2147485296"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l" rtl="0" fontAlgn="base">
        <a:spcBef>
          <a:spcPct val="0"/>
        </a:spcBef>
        <a:spcAft>
          <a:spcPct val="0"/>
        </a:spcAft>
        <a:defRPr kumimoji="1" sz="4400">
          <a:solidFill>
            <a:schemeClr val="tx2"/>
          </a:solidFill>
          <a:latin typeface="Times New Roman" pitchFamily="18" charset="0"/>
          <a:ea typeface="宋体" charset="-122"/>
        </a:defRPr>
      </a:lvl6pPr>
      <a:lvl7pPr marL="914400" algn="l" rtl="0" fontAlgn="base">
        <a:spcBef>
          <a:spcPct val="0"/>
        </a:spcBef>
        <a:spcAft>
          <a:spcPct val="0"/>
        </a:spcAft>
        <a:defRPr kumimoji="1" sz="4400">
          <a:solidFill>
            <a:schemeClr val="tx2"/>
          </a:solidFill>
          <a:latin typeface="Times New Roman" pitchFamily="18" charset="0"/>
          <a:ea typeface="宋体" charset="-122"/>
        </a:defRPr>
      </a:lvl7pPr>
      <a:lvl8pPr marL="1371600" algn="l" rtl="0" fontAlgn="base">
        <a:spcBef>
          <a:spcPct val="0"/>
        </a:spcBef>
        <a:spcAft>
          <a:spcPct val="0"/>
        </a:spcAft>
        <a:defRPr kumimoji="1" sz="4400">
          <a:solidFill>
            <a:schemeClr val="tx2"/>
          </a:solidFill>
          <a:latin typeface="Times New Roman" pitchFamily="18" charset="0"/>
          <a:ea typeface="宋体" charset="-122"/>
        </a:defRPr>
      </a:lvl8pPr>
      <a:lvl9pPr marL="1828800" algn="l" rtl="0" fontAlgn="base">
        <a:spcBef>
          <a:spcPct val="0"/>
        </a:spcBef>
        <a:spcAft>
          <a:spcPct val="0"/>
        </a:spcAft>
        <a:defRPr kumimoji="1" sz="4400">
          <a:solidFill>
            <a:schemeClr val="tx2"/>
          </a:solidFill>
          <a:latin typeface="Times New Roman" pitchFamily="18" charset="0"/>
          <a:ea typeface="宋体" charset="-122"/>
        </a:defRPr>
      </a:lvl9pPr>
    </p:titleStyle>
    <p:body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2913"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203200" y="0"/>
            <a:ext cx="1930400" cy="6858000"/>
          </a:xfrm>
          <a:prstGeom prst="rect">
            <a:avLst/>
          </a:prstGeom>
          <a:gradFill rotWithShape="0">
            <a:gsLst>
              <a:gs pos="0">
                <a:schemeClr val="bg2"/>
              </a:gs>
              <a:gs pos="100000">
                <a:schemeClr val="bg1"/>
              </a:gs>
            </a:gsLst>
            <a:lin ang="0" scaled="1"/>
          </a:gra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5B5249"/>
              </a:solidFill>
              <a:effectLst/>
              <a:uLnTx/>
              <a:uFillTx/>
              <a:latin typeface="Times New Roman" panose="02020603050405020304" pitchFamily="18" charset="0"/>
              <a:ea typeface="宋体" panose="02010600030101010101" pitchFamily="2" charset="-122"/>
              <a:cs typeface="+mn-cs"/>
            </a:endParaRPr>
          </a:p>
        </p:txBody>
      </p:sp>
      <p:sp>
        <p:nvSpPr>
          <p:cNvPr id="1027" name="Rectangle 3"/>
          <p:cNvSpPr>
            <a:spLocks noChangeArrowheads="1"/>
          </p:cNvSpPr>
          <p:nvPr/>
        </p:nvSpPr>
        <p:spPr bwMode="hidden">
          <a:xfrm>
            <a:off x="2235200" y="0"/>
            <a:ext cx="9956800" cy="1219200"/>
          </a:xfrm>
          <a:prstGeom prst="rect">
            <a:avLst/>
          </a:prstGeom>
          <a:gradFill rotWithShape="0">
            <a:gsLst>
              <a:gs pos="0">
                <a:schemeClr val="bg2"/>
              </a:gs>
              <a:gs pos="100000">
                <a:schemeClr val="bg1"/>
              </a:gs>
            </a:gsLst>
            <a:path path="shape">
              <a:fillToRect l="50000" t="50000" r="50000" b="50000"/>
            </a:path>
          </a:gra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5B5249"/>
              </a:solidFill>
              <a:effectLst/>
              <a:uLnTx/>
              <a:uFillTx/>
              <a:latin typeface="Times New Roman" panose="02020603050405020304" pitchFamily="18" charset="0"/>
              <a:ea typeface="宋体" panose="02010600030101010101" pitchFamily="2" charset="-122"/>
              <a:cs typeface="+mn-cs"/>
            </a:endParaRPr>
          </a:p>
        </p:txBody>
      </p:sp>
      <p:sp>
        <p:nvSpPr>
          <p:cNvPr id="1028" name="Rectangle 4" descr="Stationery"/>
          <p:cNvSpPr>
            <a:spLocks noChangeArrowheads="1"/>
          </p:cNvSpPr>
          <p:nvPr/>
        </p:nvSpPr>
        <p:spPr bwMode="auto">
          <a:xfrm>
            <a:off x="609600" y="0"/>
            <a:ext cx="1625600" cy="762000"/>
          </a:xfrm>
          <a:prstGeom prst="rect">
            <a:avLst/>
          </a:prstGeom>
          <a:blipFill dpi="0" rotWithShape="0">
            <a:blip r:embed="rId13"/>
            <a:srcRect/>
            <a:tile tx="0" ty="0" sx="100000" sy="100000" flip="none" algn="tl"/>
          </a:blip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5B5249"/>
              </a:solidFill>
              <a:effectLst/>
              <a:uLnTx/>
              <a:uFillTx/>
              <a:latin typeface="Times New Roman" panose="02020603050405020304" pitchFamily="18" charset="0"/>
              <a:ea typeface="宋体" panose="02010600030101010101" pitchFamily="2" charset="-122"/>
              <a:cs typeface="+mn-cs"/>
            </a:endParaRPr>
          </a:p>
        </p:txBody>
      </p:sp>
      <p:sp>
        <p:nvSpPr>
          <p:cNvPr id="1029" name="Rectangle 5" descr="Stationery"/>
          <p:cNvSpPr>
            <a:spLocks noChangeArrowheads="1"/>
          </p:cNvSpPr>
          <p:nvPr/>
        </p:nvSpPr>
        <p:spPr bwMode="auto">
          <a:xfrm>
            <a:off x="0" y="0"/>
            <a:ext cx="609600" cy="6858000"/>
          </a:xfrm>
          <a:prstGeom prst="rect">
            <a:avLst/>
          </a:prstGeom>
          <a:blipFill dpi="0" rotWithShape="0">
            <a:blip r:embed="rId13"/>
            <a:srcRect/>
            <a:tile tx="0" ty="0" sx="100000" sy="100000" flip="none" algn="tl"/>
          </a:blip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5B5249"/>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title"/>
          </p:nvPr>
        </p:nvSpPr>
        <p:spPr bwMode="auto">
          <a:xfrm>
            <a:off x="1422400" y="8382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50887" name="Rectangle 7"/>
          <p:cNvSpPr>
            <a:spLocks noGrp="1" noChangeArrowheads="1"/>
          </p:cNvSpPr>
          <p:nvPr>
            <p:ph type="dt" sz="half" idx="2"/>
          </p:nvPr>
        </p:nvSpPr>
        <p:spPr bwMode="auto">
          <a:xfrm>
            <a:off x="1422400" y="6413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b="0">
                <a:solidFill>
                  <a:schemeClr val="tx2"/>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sp>
        <p:nvSpPr>
          <p:cNvPr id="250888" name="Rectangle 8"/>
          <p:cNvSpPr>
            <a:spLocks noGrp="1" noChangeArrowheads="1"/>
          </p:cNvSpPr>
          <p:nvPr>
            <p:ph type="ftr" sz="quarter" idx="3"/>
          </p:nvPr>
        </p:nvSpPr>
        <p:spPr bwMode="auto">
          <a:xfrm>
            <a:off x="4572000" y="6413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b="0">
                <a:solidFill>
                  <a:schemeClr val="tx2"/>
                </a:solidFill>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a:cs typeface="+mn-cs"/>
            </a:endParaRPr>
          </a:p>
        </p:txBody>
      </p:sp>
      <p:pic>
        <p:nvPicPr>
          <p:cNvPr id="1033" name="Picture 9" descr="anabn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8300" y="0"/>
            <a:ext cx="105537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406400" y="457200"/>
            <a:ext cx="3352800" cy="304800"/>
          </a:xfrm>
          <a:prstGeom prst="rect">
            <a:avLst/>
          </a:prstGeom>
          <a:solidFill>
            <a:schemeClr val="accent2">
              <a:alpha val="50195"/>
            </a:schemeClr>
          </a:soli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5B5249"/>
              </a:solidFill>
              <a:effectLst/>
              <a:uLnTx/>
              <a:uFillTx/>
              <a:latin typeface="Times New Roman" panose="02020603050405020304" pitchFamily="18" charset="0"/>
              <a:ea typeface="宋体" panose="02010600030101010101" pitchFamily="2" charset="-122"/>
              <a:cs typeface="+mn-cs"/>
            </a:endParaRPr>
          </a:p>
        </p:txBody>
      </p:sp>
      <p:sp>
        <p:nvSpPr>
          <p:cNvPr id="250891" name="Rectangle 11"/>
          <p:cNvSpPr>
            <a:spLocks noGrp="1" noChangeArrowheads="1"/>
          </p:cNvSpPr>
          <p:nvPr>
            <p:ph type="sldNum" sz="quarter" idx="4"/>
          </p:nvPr>
        </p:nvSpPr>
        <p:spPr bwMode="auto">
          <a:xfrm>
            <a:off x="10972800" y="6413500"/>
            <a:ext cx="1219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b="0">
                <a:solidFill>
                  <a:schemeClr val="tx2"/>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4AE7B20-0C5F-4444-9FCD-6936D232C6EF}" type="slidenum">
              <a:rPr kumimoji="0" lang="zh-CN" altLang="en-US" sz="2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2A3D7A"/>
              </a:solidFill>
              <a:effectLst/>
              <a:uLnTx/>
              <a:uFillTx/>
              <a:latin typeface="Times New Roman" panose="02020603050405020304" pitchFamily="18" charset="0"/>
              <a:ea typeface="宋体" panose="02010600030101010101" pitchFamily="2" charset="-122"/>
              <a:cs typeface="+mn-cs"/>
            </a:endParaRPr>
          </a:p>
        </p:txBody>
      </p:sp>
      <p:sp>
        <p:nvSpPr>
          <p:cNvPr id="1036" name="Rectangle 12"/>
          <p:cNvSpPr>
            <a:spLocks noGrp="1" noChangeArrowheads="1"/>
          </p:cNvSpPr>
          <p:nvPr>
            <p:ph type="body" idx="1"/>
          </p:nvPr>
        </p:nvSpPr>
        <p:spPr bwMode="auto">
          <a:xfrm>
            <a:off x="1422400" y="210185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85078890"/>
      </p:ext>
    </p:extLst>
  </p:cSld>
  <p:clrMap bg1="lt1" tx1="dk1" bg2="lt2" tx2="dk2" accent1="accent1" accent2="accent2" accent3="accent3" accent4="accent4" accent5="accent5" accent6="accent6" hlink="hlink" folHlink="folHlink"/>
  <p:sldLayoutIdLst>
    <p:sldLayoutId id="2147485298" r:id="rId1"/>
    <p:sldLayoutId id="2147485299" r:id="rId2"/>
    <p:sldLayoutId id="2147485300" r:id="rId3"/>
    <p:sldLayoutId id="2147485301" r:id="rId4"/>
    <p:sldLayoutId id="2147485302" r:id="rId5"/>
    <p:sldLayoutId id="2147485303" r:id="rId6"/>
    <p:sldLayoutId id="2147485304" r:id="rId7"/>
    <p:sldLayoutId id="2147485305" r:id="rId8"/>
    <p:sldLayoutId id="2147485306" r:id="rId9"/>
    <p:sldLayoutId id="2147485307" r:id="rId10"/>
    <p:sldLayoutId id="2147485308"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l" rtl="0" fontAlgn="base">
        <a:spcBef>
          <a:spcPct val="0"/>
        </a:spcBef>
        <a:spcAft>
          <a:spcPct val="0"/>
        </a:spcAft>
        <a:defRPr kumimoji="1" sz="4400">
          <a:solidFill>
            <a:schemeClr val="tx2"/>
          </a:solidFill>
          <a:latin typeface="Times New Roman" pitchFamily="18" charset="0"/>
          <a:ea typeface="宋体" charset="-122"/>
        </a:defRPr>
      </a:lvl6pPr>
      <a:lvl7pPr marL="914400" algn="l" rtl="0" fontAlgn="base">
        <a:spcBef>
          <a:spcPct val="0"/>
        </a:spcBef>
        <a:spcAft>
          <a:spcPct val="0"/>
        </a:spcAft>
        <a:defRPr kumimoji="1" sz="4400">
          <a:solidFill>
            <a:schemeClr val="tx2"/>
          </a:solidFill>
          <a:latin typeface="Times New Roman" pitchFamily="18" charset="0"/>
          <a:ea typeface="宋体" charset="-122"/>
        </a:defRPr>
      </a:lvl7pPr>
      <a:lvl8pPr marL="1371600" algn="l" rtl="0" fontAlgn="base">
        <a:spcBef>
          <a:spcPct val="0"/>
        </a:spcBef>
        <a:spcAft>
          <a:spcPct val="0"/>
        </a:spcAft>
        <a:defRPr kumimoji="1" sz="4400">
          <a:solidFill>
            <a:schemeClr val="tx2"/>
          </a:solidFill>
          <a:latin typeface="Times New Roman" pitchFamily="18" charset="0"/>
          <a:ea typeface="宋体" charset="-122"/>
        </a:defRPr>
      </a:lvl8pPr>
      <a:lvl9pPr marL="1828800" algn="l" rtl="0" fontAlgn="base">
        <a:spcBef>
          <a:spcPct val="0"/>
        </a:spcBef>
        <a:spcAft>
          <a:spcPct val="0"/>
        </a:spcAft>
        <a:defRPr kumimoji="1" sz="4400">
          <a:solidFill>
            <a:schemeClr val="tx2"/>
          </a:solidFill>
          <a:latin typeface="Times New Roman" pitchFamily="18" charset="0"/>
          <a:ea typeface="宋体" charset="-122"/>
        </a:defRPr>
      </a:lvl9pPr>
    </p:titleStyle>
    <p:body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kumimoji="1"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anose="05000000000000000000" pitchFamily="2" charset="2"/>
        <a:buChar char="n"/>
        <a:defRPr kumimoji="1" sz="2800">
          <a:solidFill>
            <a:schemeClr val="tx1"/>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panose="05000000000000000000" pitchFamily="2" charset="2"/>
        <a:buChar char="n"/>
        <a:defRPr kumimoji="1" sz="2400">
          <a:solidFill>
            <a:schemeClr val="tx1"/>
          </a:solidFill>
          <a:latin typeface="+mn-lt"/>
          <a:ea typeface="+mn-ea"/>
        </a:defRPr>
      </a:lvl3pPr>
      <a:lvl4pPr marL="1712913" indent="-228600" algn="l" rtl="0" eaLnBrk="0" fontAlgn="base" hangingPunct="0">
        <a:spcBef>
          <a:spcPct val="20000"/>
        </a:spcBef>
        <a:spcAft>
          <a:spcPct val="0"/>
        </a:spcAft>
        <a:buSzPct val="6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96838" y="61913"/>
          <a:ext cx="12023725" cy="1031875"/>
        </p:xfrm>
        <a:graphic>
          <a:graphicData uri="http://schemas.openxmlformats.org/presentationml/2006/ole">
            <mc:AlternateContent xmlns:mc="http://schemas.openxmlformats.org/markup-compatibility/2006">
              <mc:Choice xmlns:v="urn:schemas-microsoft-com:vml" Requires="v">
                <p:oleObj spid="_x0000_s2124" name="Image" r:id="rId14" imgW="8609524" imgH="1307937" progId="Photoshop.Image.6">
                  <p:embed/>
                </p:oleObj>
              </mc:Choice>
              <mc:Fallback>
                <p:oleObj name="Image" r:id="rId14" imgW="8609524" imgH="1307937"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838" y="61913"/>
                        <a:ext cx="1202372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Rectangle 3"/>
          <p:cNvSpPr>
            <a:spLocks noChangeArrowheads="1"/>
          </p:cNvSpPr>
          <p:nvPr/>
        </p:nvSpPr>
        <p:spPr bwMode="invGray">
          <a:xfrm>
            <a:off x="84138" y="6453188"/>
            <a:ext cx="11987212" cy="373062"/>
          </a:xfrm>
          <a:prstGeom prst="rect">
            <a:avLst/>
          </a:prstGeom>
          <a:solidFill>
            <a:schemeClr val="folHlink"/>
          </a:soli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a:defRPr/>
            </a:pPr>
            <a:endParaRPr kumimoji="0" lang="zh-CN" altLang="en-US" sz="2000">
              <a:solidFill>
                <a:srgbClr val="FFFFFF"/>
              </a:solidFill>
              <a:latin typeface="Arial" panose="020B0604020202020204" pitchFamily="34" charset="0"/>
              <a:ea typeface="宋体" panose="02010600030101010101" pitchFamily="2" charset="-122"/>
            </a:endParaRPr>
          </a:p>
        </p:txBody>
      </p:sp>
      <p:sp>
        <p:nvSpPr>
          <p:cNvPr id="2052" name="Rectangle 4"/>
          <p:cNvSpPr>
            <a:spLocks noChangeArrowheads="1"/>
          </p:cNvSpPr>
          <p:nvPr/>
        </p:nvSpPr>
        <p:spPr bwMode="ltGray">
          <a:xfrm>
            <a:off x="119063" y="1135063"/>
            <a:ext cx="11939587" cy="5265737"/>
          </a:xfrm>
          <a:prstGeom prst="rect">
            <a:avLst/>
          </a:prstGeom>
          <a:noFill/>
          <a:ln w="28575">
            <a:solidFill>
              <a:schemeClr val="bg2"/>
            </a:solidFill>
            <a:miter lim="800000"/>
            <a:headEnd/>
            <a:tailEnd/>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a:defRPr/>
            </a:pPr>
            <a:endParaRPr kumimoji="0" lang="zh-CN" altLang="en-US" sz="2000">
              <a:solidFill>
                <a:srgbClr val="FFFFFF"/>
              </a:solidFill>
              <a:latin typeface="Arial" panose="020B0604020202020204" pitchFamily="34" charset="0"/>
              <a:ea typeface="宋体" panose="02010600030101010101" pitchFamily="2" charset="-122"/>
            </a:endParaRPr>
          </a:p>
        </p:txBody>
      </p:sp>
      <p:sp>
        <p:nvSpPr>
          <p:cNvPr id="2053" name="Rectangle 5"/>
          <p:cNvSpPr>
            <a:spLocks noGrp="1" noChangeArrowheads="1"/>
          </p:cNvSpPr>
          <p:nvPr>
            <p:ph type="body" idx="1"/>
          </p:nvPr>
        </p:nvSpPr>
        <p:spPr bwMode="auto">
          <a:xfrm>
            <a:off x="609600" y="1304925"/>
            <a:ext cx="109728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9574" name="Rectangle 6"/>
          <p:cNvSpPr>
            <a:spLocks noGrp="1" noChangeArrowheads="1"/>
          </p:cNvSpPr>
          <p:nvPr>
            <p:ph type="dt" sz="half" idx="2"/>
          </p:nvPr>
        </p:nvSpPr>
        <p:spPr bwMode="auto">
          <a:xfrm>
            <a:off x="609600" y="6400800"/>
            <a:ext cx="28448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kumimoji="0" sz="1400" b="0">
                <a:solidFill>
                  <a:srgbClr val="002A00"/>
                </a:solidFill>
                <a:latin typeface="+mj-lt"/>
                <a:ea typeface="+mn-ea"/>
              </a:defRPr>
            </a:lvl1pPr>
          </a:lstStyle>
          <a:p>
            <a:pPr>
              <a:defRPr/>
            </a:pPr>
            <a:endParaRPr lang="en-US" altLang="zh-CN"/>
          </a:p>
        </p:txBody>
      </p:sp>
      <p:sp>
        <p:nvSpPr>
          <p:cNvPr id="109575" name="Rectangle 7"/>
          <p:cNvSpPr>
            <a:spLocks noGrp="1" noChangeArrowheads="1"/>
          </p:cNvSpPr>
          <p:nvPr>
            <p:ph type="ftr" sz="quarter" idx="3"/>
          </p:nvPr>
        </p:nvSpPr>
        <p:spPr bwMode="auto">
          <a:xfrm>
            <a:off x="4165600" y="6400800"/>
            <a:ext cx="38608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kumimoji="0" sz="1400" b="0">
                <a:solidFill>
                  <a:srgbClr val="002A00"/>
                </a:solidFill>
                <a:latin typeface="+mj-lt"/>
                <a:ea typeface="+mn-ea"/>
              </a:defRPr>
            </a:lvl1pPr>
          </a:lstStyle>
          <a:p>
            <a:pPr>
              <a:defRPr/>
            </a:pPr>
            <a:endParaRPr lang="en-US" altLang="zh-CN"/>
          </a:p>
        </p:txBody>
      </p:sp>
      <p:sp>
        <p:nvSpPr>
          <p:cNvPr id="109576" name="Rectangle 8"/>
          <p:cNvSpPr>
            <a:spLocks noGrp="1" noChangeArrowheads="1"/>
          </p:cNvSpPr>
          <p:nvPr>
            <p:ph type="sldNum" sz="quarter" idx="4"/>
          </p:nvPr>
        </p:nvSpPr>
        <p:spPr bwMode="auto">
          <a:xfrm>
            <a:off x="8737600" y="6524625"/>
            <a:ext cx="2844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kumimoji="0" sz="1000" b="1">
                <a:solidFill>
                  <a:srgbClr val="FFFFFF"/>
                </a:solidFill>
                <a:latin typeface="+mn-lt"/>
                <a:ea typeface="+mn-ea"/>
              </a:defRPr>
            </a:lvl1pPr>
          </a:lstStyle>
          <a:p>
            <a:pPr>
              <a:defRPr/>
            </a:pPr>
            <a:r>
              <a:rPr lang="en-US" altLang="zh-CN"/>
              <a:t>www.themegallery.com</a:t>
            </a:r>
          </a:p>
        </p:txBody>
      </p:sp>
      <p:sp>
        <p:nvSpPr>
          <p:cNvPr id="2057" name="Rectangle 9"/>
          <p:cNvSpPr>
            <a:spLocks noGrp="1" noChangeArrowheads="1"/>
          </p:cNvSpPr>
          <p:nvPr>
            <p:ph type="title"/>
          </p:nvPr>
        </p:nvSpPr>
        <p:spPr bwMode="white">
          <a:xfrm>
            <a:off x="609600" y="319088"/>
            <a:ext cx="108712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2058" name="Group 12"/>
          <p:cNvGrpSpPr>
            <a:grpSpLocks/>
          </p:cNvGrpSpPr>
          <p:nvPr/>
        </p:nvGrpSpPr>
        <p:grpSpPr bwMode="auto">
          <a:xfrm>
            <a:off x="-7938" y="0"/>
            <a:ext cx="12206288" cy="6859588"/>
            <a:chOff x="0" y="0"/>
            <a:chExt cx="5764" cy="4321"/>
          </a:xfrm>
        </p:grpSpPr>
        <p:sp>
          <p:nvSpPr>
            <p:cNvPr id="2059" name="AutoShape 13"/>
            <p:cNvSpPr>
              <a:spLocks noChangeArrowheads="1"/>
            </p:cNvSpPr>
            <p:nvPr/>
          </p:nvSpPr>
          <p:spPr bwMode="white">
            <a:xfrm>
              <a:off x="27" y="24"/>
              <a:ext cx="5712" cy="4274"/>
            </a:xfrm>
            <a:prstGeom prst="roundRect">
              <a:avLst>
                <a:gd name="adj" fmla="val 6227"/>
              </a:avLst>
            </a:prstGeom>
            <a:noFill/>
            <a:ln w="76200">
              <a:solidFill>
                <a:schemeClr val="bg1"/>
              </a:solidFill>
              <a:round/>
              <a:headEnd/>
              <a:tailEnd/>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a:defRPr/>
              </a:pPr>
              <a:endParaRPr kumimoji="0" lang="zh-CN" altLang="en-US" sz="2000">
                <a:solidFill>
                  <a:srgbClr val="FFFFFF"/>
                </a:solidFill>
                <a:latin typeface="Arial" panose="020B0604020202020204" pitchFamily="34" charset="0"/>
                <a:ea typeface="宋体" panose="02010600030101010101" pitchFamily="2" charset="-122"/>
              </a:endParaRPr>
            </a:p>
          </p:txBody>
        </p:sp>
        <p:sp>
          <p:nvSpPr>
            <p:cNvPr id="2060" name="Freeform 14"/>
            <p:cNvSpPr>
              <a:spLocks/>
            </p:cNvSpPr>
            <p:nvPr/>
          </p:nvSpPr>
          <p:spPr bwMode="white">
            <a:xfrm>
              <a:off x="0" y="0"/>
              <a:ext cx="288" cy="282"/>
            </a:xfrm>
            <a:custGeom>
              <a:avLst/>
              <a:gdLst>
                <a:gd name="T0" fmla="*/ 2 w 288"/>
                <a:gd name="T1" fmla="*/ 282 h 282"/>
                <a:gd name="T2" fmla="*/ 82 w 288"/>
                <a:gd name="T3" fmla="*/ 144 h 282"/>
                <a:gd name="T4" fmla="*/ 165 w 288"/>
                <a:gd name="T5" fmla="*/ 36 h 282"/>
                <a:gd name="T6" fmla="*/ 288 w 288"/>
                <a:gd name="T7" fmla="*/ 0 h 282"/>
                <a:gd name="T8" fmla="*/ 0 w 288"/>
                <a:gd name="T9" fmla="*/ 0 h 2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282">
                  <a:moveTo>
                    <a:pt x="2" y="282"/>
                  </a:moveTo>
                  <a:lnTo>
                    <a:pt x="82" y="144"/>
                  </a:lnTo>
                  <a:lnTo>
                    <a:pt x="165" y="36"/>
                  </a:lnTo>
                  <a:lnTo>
                    <a:pt x="288"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1" name="Freeform 15"/>
            <p:cNvSpPr>
              <a:spLocks/>
            </p:cNvSpPr>
            <p:nvPr/>
          </p:nvSpPr>
          <p:spPr bwMode="white">
            <a:xfrm>
              <a:off x="5" y="3985"/>
              <a:ext cx="244" cy="336"/>
            </a:xfrm>
            <a:custGeom>
              <a:avLst/>
              <a:gdLst>
                <a:gd name="T0" fmla="*/ 254 w 243"/>
                <a:gd name="T1" fmla="*/ 335 h 336"/>
                <a:gd name="T2" fmla="*/ 133 w 243"/>
                <a:gd name="T3" fmla="*/ 239 h 336"/>
                <a:gd name="T4" fmla="*/ 30 w 243"/>
                <a:gd name="T5" fmla="*/ 144 h 336"/>
                <a:gd name="T6" fmla="*/ 0 w 243"/>
                <a:gd name="T7" fmla="*/ 0 h 336"/>
                <a:gd name="T8" fmla="*/ 1 w 243"/>
                <a:gd name="T9" fmla="*/ 336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336">
                  <a:moveTo>
                    <a:pt x="243" y="335"/>
                  </a:moveTo>
                  <a:lnTo>
                    <a:pt x="122" y="239"/>
                  </a:lnTo>
                  <a:lnTo>
                    <a:pt x="30" y="144"/>
                  </a:lnTo>
                  <a:lnTo>
                    <a:pt x="0" y="0"/>
                  </a:lnTo>
                  <a:lnTo>
                    <a:pt x="1" y="33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2" name="Freeform 16"/>
            <p:cNvSpPr>
              <a:spLocks/>
            </p:cNvSpPr>
            <p:nvPr/>
          </p:nvSpPr>
          <p:spPr bwMode="white">
            <a:xfrm>
              <a:off x="5511" y="4029"/>
              <a:ext cx="253" cy="290"/>
            </a:xfrm>
            <a:custGeom>
              <a:avLst/>
              <a:gdLst>
                <a:gd name="T0" fmla="*/ 595 w 232"/>
                <a:gd name="T1" fmla="*/ 0 h 290"/>
                <a:gd name="T2" fmla="*/ 425 w 232"/>
                <a:gd name="T3" fmla="*/ 144 h 290"/>
                <a:gd name="T4" fmla="*/ 257 w 232"/>
                <a:gd name="T5" fmla="*/ 253 h 290"/>
                <a:gd name="T6" fmla="*/ 0 w 232"/>
                <a:gd name="T7" fmla="*/ 290 h 290"/>
                <a:gd name="T8" fmla="*/ 601 w 232"/>
                <a:gd name="T9" fmla="*/ 287 h 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p:spPr>
          <p:txBody>
            <a:bodyPr/>
            <a:lstStyle/>
            <a:p>
              <a:endParaRPr lang="zh-CN" altLang="en-US"/>
            </a:p>
          </p:txBody>
        </p:sp>
        <p:sp>
          <p:nvSpPr>
            <p:cNvPr id="2063" name="Freeform 17"/>
            <p:cNvSpPr>
              <a:spLocks/>
            </p:cNvSpPr>
            <p:nvPr/>
          </p:nvSpPr>
          <p:spPr bwMode="white">
            <a:xfrm>
              <a:off x="5472" y="0"/>
              <a:ext cx="288" cy="288"/>
            </a:xfrm>
            <a:custGeom>
              <a:avLst/>
              <a:gdLst>
                <a:gd name="T0" fmla="*/ 0 w 288"/>
                <a:gd name="T1" fmla="*/ 0 h 288"/>
                <a:gd name="T2" fmla="*/ 144 w 288"/>
                <a:gd name="T3" fmla="*/ 82 h 288"/>
                <a:gd name="T4" fmla="*/ 252 w 288"/>
                <a:gd name="T5" fmla="*/ 165 h 288"/>
                <a:gd name="T6" fmla="*/ 288 w 288"/>
                <a:gd name="T7" fmla="*/ 288 h 288"/>
                <a:gd name="T8" fmla="*/ 288 w 288"/>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288">
                  <a:moveTo>
                    <a:pt x="0" y="0"/>
                  </a:moveTo>
                  <a:lnTo>
                    <a:pt x="144" y="82"/>
                  </a:lnTo>
                  <a:lnTo>
                    <a:pt x="252" y="165"/>
                  </a:lnTo>
                  <a:lnTo>
                    <a:pt x="288" y="288"/>
                  </a:lnTo>
                  <a:lnTo>
                    <a:pt x="288"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5196" r:id="rId1"/>
    <p:sldLayoutId id="2147485197" r:id="rId2"/>
    <p:sldLayoutId id="2147485198" r:id="rId3"/>
    <p:sldLayoutId id="2147485199" r:id="rId4"/>
    <p:sldLayoutId id="2147485200" r:id="rId5"/>
    <p:sldLayoutId id="2147485201" r:id="rId6"/>
    <p:sldLayoutId id="2147485202" r:id="rId7"/>
    <p:sldLayoutId id="2147485203" r:id="rId8"/>
    <p:sldLayoutId id="2147485204" r:id="rId9"/>
    <p:sldLayoutId id="2147485205" r:id="rId10"/>
    <p:sldLayoutId id="2147485206" r:id="rId11"/>
  </p:sldLayoutIdLst>
  <p:txStyles>
    <p:title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Arial" charset="0"/>
          <a:ea typeface="宋体" charset="-122"/>
        </a:defRPr>
      </a:lvl2pPr>
      <a:lvl3pPr algn="l" rtl="0" eaLnBrk="0" fontAlgn="base" hangingPunct="0">
        <a:spcBef>
          <a:spcPct val="0"/>
        </a:spcBef>
        <a:spcAft>
          <a:spcPct val="0"/>
        </a:spcAft>
        <a:defRPr sz="3600" b="1">
          <a:solidFill>
            <a:schemeClr val="bg1"/>
          </a:solidFill>
          <a:latin typeface="Arial" charset="0"/>
          <a:ea typeface="宋体" charset="-122"/>
        </a:defRPr>
      </a:lvl3pPr>
      <a:lvl4pPr algn="l" rtl="0" eaLnBrk="0" fontAlgn="base" hangingPunct="0">
        <a:spcBef>
          <a:spcPct val="0"/>
        </a:spcBef>
        <a:spcAft>
          <a:spcPct val="0"/>
        </a:spcAft>
        <a:defRPr sz="3600" b="1">
          <a:solidFill>
            <a:schemeClr val="bg1"/>
          </a:solidFill>
          <a:latin typeface="Arial" charset="0"/>
          <a:ea typeface="宋体" charset="-122"/>
        </a:defRPr>
      </a:lvl4pPr>
      <a:lvl5pPr algn="l" rtl="0" eaLnBrk="0" fontAlgn="base" hangingPunct="0">
        <a:spcBef>
          <a:spcPct val="0"/>
        </a:spcBef>
        <a:spcAft>
          <a:spcPct val="0"/>
        </a:spcAft>
        <a:defRPr sz="3600" b="1">
          <a:solidFill>
            <a:schemeClr val="bg1"/>
          </a:solidFill>
          <a:latin typeface="Arial" charset="0"/>
          <a:ea typeface="宋体" charset="-122"/>
        </a:defRPr>
      </a:lvl5pPr>
      <a:lvl6pPr marL="457200" algn="l" rtl="0" fontAlgn="base">
        <a:spcBef>
          <a:spcPct val="0"/>
        </a:spcBef>
        <a:spcAft>
          <a:spcPct val="0"/>
        </a:spcAft>
        <a:defRPr sz="3600" b="1">
          <a:solidFill>
            <a:schemeClr val="bg1"/>
          </a:solidFill>
          <a:latin typeface="Arial" charset="0"/>
          <a:ea typeface="宋体" charset="-122"/>
        </a:defRPr>
      </a:lvl6pPr>
      <a:lvl7pPr marL="914400" algn="l" rtl="0" fontAlgn="base">
        <a:spcBef>
          <a:spcPct val="0"/>
        </a:spcBef>
        <a:spcAft>
          <a:spcPct val="0"/>
        </a:spcAft>
        <a:defRPr sz="3600" b="1">
          <a:solidFill>
            <a:schemeClr val="bg1"/>
          </a:solidFill>
          <a:latin typeface="Arial" charset="0"/>
          <a:ea typeface="宋体" charset="-122"/>
        </a:defRPr>
      </a:lvl7pPr>
      <a:lvl8pPr marL="1371600" algn="l" rtl="0" fontAlgn="base">
        <a:spcBef>
          <a:spcPct val="0"/>
        </a:spcBef>
        <a:spcAft>
          <a:spcPct val="0"/>
        </a:spcAft>
        <a:defRPr sz="3600" b="1">
          <a:solidFill>
            <a:schemeClr val="bg1"/>
          </a:solidFill>
          <a:latin typeface="Arial" charset="0"/>
          <a:ea typeface="宋体" charset="-122"/>
        </a:defRPr>
      </a:lvl8pPr>
      <a:lvl9pPr marL="1828800" algn="l" rtl="0" fontAlgn="base">
        <a:spcBef>
          <a:spcPct val="0"/>
        </a:spcBef>
        <a:spcAft>
          <a:spcPct val="0"/>
        </a:spcAft>
        <a:defRPr sz="3600" b="1">
          <a:solidFill>
            <a:schemeClr val="bg1"/>
          </a:solidFill>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j-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ea typeface="+mn-ea"/>
        </a:defRPr>
      </a:lvl3pPr>
      <a:lvl4pPr marL="1600200" indent="-228600" algn="l" rtl="0" eaLnBrk="0" fontAlgn="base" hangingPunct="0">
        <a:spcBef>
          <a:spcPct val="20000"/>
        </a:spcBef>
        <a:spcAft>
          <a:spcPct val="0"/>
        </a:spcAft>
        <a:buChar char="–"/>
        <a:defRPr sz="2000">
          <a:solidFill>
            <a:schemeClr val="tx1"/>
          </a:solidFill>
          <a:latin typeface="+mj-lt"/>
          <a:ea typeface="+mn-ea"/>
        </a:defRPr>
      </a:lvl4pPr>
      <a:lvl5pPr marL="2057400" indent="-228600" algn="l" rtl="0" eaLnBrk="0" fontAlgn="base" hangingPunct="0">
        <a:spcBef>
          <a:spcPct val="20000"/>
        </a:spcBef>
        <a:spcAft>
          <a:spcPct val="0"/>
        </a:spcAft>
        <a:buChar char="»"/>
        <a:defRPr sz="2000">
          <a:solidFill>
            <a:schemeClr val="tx1"/>
          </a:solidFill>
          <a:latin typeface="+mj-lt"/>
          <a:ea typeface="+mn-ea"/>
        </a:defRPr>
      </a:lvl5pPr>
      <a:lvl6pPr marL="2514600" indent="-228600" algn="l" rtl="0" fontAlgn="base">
        <a:spcBef>
          <a:spcPct val="20000"/>
        </a:spcBef>
        <a:spcAft>
          <a:spcPct val="0"/>
        </a:spcAft>
        <a:buChar char="»"/>
        <a:defRPr sz="2000">
          <a:solidFill>
            <a:schemeClr val="tx1"/>
          </a:solidFill>
          <a:latin typeface="+mj-lt"/>
          <a:ea typeface="+mn-ea"/>
        </a:defRPr>
      </a:lvl6pPr>
      <a:lvl7pPr marL="2971800" indent="-228600" algn="l" rtl="0" fontAlgn="base">
        <a:spcBef>
          <a:spcPct val="20000"/>
        </a:spcBef>
        <a:spcAft>
          <a:spcPct val="0"/>
        </a:spcAft>
        <a:buChar char="»"/>
        <a:defRPr sz="2000">
          <a:solidFill>
            <a:schemeClr val="tx1"/>
          </a:solidFill>
          <a:latin typeface="+mj-lt"/>
          <a:ea typeface="+mn-ea"/>
        </a:defRPr>
      </a:lvl7pPr>
      <a:lvl8pPr marL="3429000" indent="-228600" algn="l" rtl="0" fontAlgn="base">
        <a:spcBef>
          <a:spcPct val="20000"/>
        </a:spcBef>
        <a:spcAft>
          <a:spcPct val="0"/>
        </a:spcAft>
        <a:buChar char="»"/>
        <a:defRPr sz="2000">
          <a:solidFill>
            <a:schemeClr val="tx1"/>
          </a:solidFill>
          <a:latin typeface="+mj-lt"/>
          <a:ea typeface="+mn-ea"/>
        </a:defRPr>
      </a:lvl8pPr>
      <a:lvl9pPr marL="3886200" indent="-228600" algn="l" rtl="0" fontAlgn="base">
        <a:spcBef>
          <a:spcPct val="20000"/>
        </a:spcBef>
        <a:spcAft>
          <a:spcPct val="0"/>
        </a:spcAft>
        <a:buChar char="»"/>
        <a:defRPr sz="20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
          <p:cNvSpPr>
            <a:spLocks noGrp="1" noChangeArrowheads="1"/>
          </p:cNvSpPr>
          <p:nvPr>
            <p:ph type="title"/>
          </p:nvPr>
        </p:nvSpPr>
        <p:spPr bwMode="auto">
          <a:xfrm>
            <a:off x="1422400" y="8382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5" name="Rectangle 12"/>
          <p:cNvSpPr>
            <a:spLocks noGrp="1" noChangeArrowheads="1"/>
          </p:cNvSpPr>
          <p:nvPr>
            <p:ph type="body" idx="1"/>
          </p:nvPr>
        </p:nvSpPr>
        <p:spPr bwMode="auto">
          <a:xfrm>
            <a:off x="1422400" y="210185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 name="Rectangle 7"/>
          <p:cNvSpPr>
            <a:spLocks noGrp="1" noChangeArrowheads="1"/>
          </p:cNvSpPr>
          <p:nvPr>
            <p:ph type="dt" sz="half" idx="2"/>
          </p:nvPr>
        </p:nvSpPr>
        <p:spPr bwMode="auto">
          <a:xfrm>
            <a:off x="914400" y="6324600"/>
            <a:ext cx="2540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kumimoji="0" sz="1400" b="0">
                <a:solidFill>
                  <a:schemeClr val="tx2"/>
                </a:solidFill>
                <a:ea typeface="+mn-ea"/>
              </a:defRPr>
            </a:lvl1pPr>
          </a:lstStyle>
          <a:p>
            <a:pPr>
              <a:defRPr/>
            </a:pPr>
            <a:endParaRPr lang="en-US" altLang="zh-CN"/>
          </a:p>
        </p:txBody>
      </p:sp>
      <p:sp>
        <p:nvSpPr>
          <p:cNvPr id="17" name="Rectangle 8"/>
          <p:cNvSpPr>
            <a:spLocks noGrp="1" noChangeArrowheads="1"/>
          </p:cNvSpPr>
          <p:nvPr>
            <p:ph type="ftr" sz="quarter" idx="3"/>
          </p:nvPr>
        </p:nvSpPr>
        <p:spPr bwMode="auto">
          <a:xfrm>
            <a:off x="4165600" y="6324600"/>
            <a:ext cx="3860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kumimoji="0" sz="1400" b="0">
                <a:solidFill>
                  <a:schemeClr val="tx2"/>
                </a:solidFill>
                <a:ea typeface="+mn-ea"/>
              </a:defRPr>
            </a:lvl1pPr>
          </a:lstStyle>
          <a:p>
            <a:pPr>
              <a:defRPr/>
            </a:pPr>
            <a:endParaRPr lang="en-US" altLang="zh-CN"/>
          </a:p>
        </p:txBody>
      </p:sp>
      <p:sp>
        <p:nvSpPr>
          <p:cNvPr id="18" name="Rectangle 9"/>
          <p:cNvSpPr>
            <a:spLocks noGrp="1" noChangeArrowheads="1"/>
          </p:cNvSpPr>
          <p:nvPr>
            <p:ph type="sldNum" sz="quarter" idx="4"/>
          </p:nvPr>
        </p:nvSpPr>
        <p:spPr bwMode="auto">
          <a:xfrm>
            <a:off x="8737600" y="6324600"/>
            <a:ext cx="2540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eaLnBrk="1" hangingPunct="1">
              <a:defRPr kumimoji="0" sz="1400" b="0">
                <a:solidFill>
                  <a:schemeClr val="tx2"/>
                </a:solidFill>
              </a:defRPr>
            </a:lvl1pPr>
          </a:lstStyle>
          <a:p>
            <a:pPr>
              <a:defRPr/>
            </a:pPr>
            <a:fld id="{1BAE6880-80D9-4E4F-910A-72A713782D8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229" r:id="rId1"/>
  </p:sldLayoutIdLst>
  <p:txStyles>
    <p:titleStyle>
      <a:lvl1pPr algn="l" rtl="0" eaLnBrk="0" fontAlgn="base" hangingPunct="0">
        <a:spcBef>
          <a:spcPct val="0"/>
        </a:spcBef>
        <a:spcAft>
          <a:spcPct val="0"/>
        </a:spcAft>
        <a:defRPr sz="4400">
          <a:solidFill>
            <a:schemeClr val="tx2"/>
          </a:solidFill>
          <a:latin typeface="Arial" charset="0"/>
          <a:ea typeface="+mj-ea"/>
          <a:cs typeface="+mj-cs"/>
        </a:defRPr>
      </a:lvl1pPr>
      <a:lvl2pPr algn="l" rtl="0" eaLnBrk="0" fontAlgn="base" hangingPunct="0">
        <a:spcBef>
          <a:spcPct val="0"/>
        </a:spcBef>
        <a:spcAft>
          <a:spcPct val="0"/>
        </a:spcAft>
        <a:defRPr sz="4400">
          <a:solidFill>
            <a:schemeClr val="tx2"/>
          </a:solidFill>
          <a:latin typeface="Arial" charset="0"/>
          <a:ea typeface="宋体" charset="-122"/>
        </a:defRPr>
      </a:lvl2pPr>
      <a:lvl3pPr algn="l" rtl="0" eaLnBrk="0" fontAlgn="base" hangingPunct="0">
        <a:spcBef>
          <a:spcPct val="0"/>
        </a:spcBef>
        <a:spcAft>
          <a:spcPct val="0"/>
        </a:spcAft>
        <a:defRPr sz="4400">
          <a:solidFill>
            <a:schemeClr val="tx2"/>
          </a:solidFill>
          <a:latin typeface="Arial" charset="0"/>
          <a:ea typeface="宋体" charset="-122"/>
        </a:defRPr>
      </a:lvl3pPr>
      <a:lvl4pPr algn="l" rtl="0" eaLnBrk="0" fontAlgn="base" hangingPunct="0">
        <a:spcBef>
          <a:spcPct val="0"/>
        </a:spcBef>
        <a:spcAft>
          <a:spcPct val="0"/>
        </a:spcAft>
        <a:defRPr sz="4400">
          <a:solidFill>
            <a:schemeClr val="tx2"/>
          </a:solidFill>
          <a:latin typeface="Arial" charset="0"/>
          <a:ea typeface="宋体" charset="-122"/>
        </a:defRPr>
      </a:lvl4pPr>
      <a:lvl5pPr algn="l" rtl="0" eaLnBrk="0" fontAlgn="base" hangingPunct="0">
        <a:spcBef>
          <a:spcPct val="0"/>
        </a:spcBef>
        <a:spcAft>
          <a:spcPct val="0"/>
        </a:spcAft>
        <a:defRPr sz="4400">
          <a:solidFill>
            <a:schemeClr val="tx2"/>
          </a:solidFill>
          <a:latin typeface="Arial" charset="0"/>
          <a:ea typeface="宋体" charset="-122"/>
        </a:defRPr>
      </a:lvl5pPr>
      <a:lvl6pPr marL="457200" algn="l" rtl="0" fontAlgn="base">
        <a:spcBef>
          <a:spcPct val="0"/>
        </a:spcBef>
        <a:spcAft>
          <a:spcPct val="0"/>
        </a:spcAft>
        <a:defRPr sz="4400">
          <a:solidFill>
            <a:schemeClr val="tx2"/>
          </a:solidFill>
          <a:latin typeface="Times New Roman" pitchFamily="18" charset="0"/>
          <a:ea typeface="宋体" charset="-122"/>
        </a:defRPr>
      </a:lvl6pPr>
      <a:lvl7pPr marL="914400" algn="l" rtl="0" fontAlgn="base">
        <a:spcBef>
          <a:spcPct val="0"/>
        </a:spcBef>
        <a:spcAft>
          <a:spcPct val="0"/>
        </a:spcAft>
        <a:defRPr sz="4400">
          <a:solidFill>
            <a:schemeClr val="tx2"/>
          </a:solidFill>
          <a:latin typeface="Times New Roman" pitchFamily="18" charset="0"/>
          <a:ea typeface="宋体" charset="-122"/>
        </a:defRPr>
      </a:lvl7pPr>
      <a:lvl8pPr marL="1371600" algn="l" rtl="0" fontAlgn="base">
        <a:spcBef>
          <a:spcPct val="0"/>
        </a:spcBef>
        <a:spcAft>
          <a:spcPct val="0"/>
        </a:spcAft>
        <a:defRPr sz="4400">
          <a:solidFill>
            <a:schemeClr val="tx2"/>
          </a:solidFill>
          <a:latin typeface="Times New Roman" pitchFamily="18" charset="0"/>
          <a:ea typeface="宋体" charset="-122"/>
        </a:defRPr>
      </a:lvl8pPr>
      <a:lvl9pPr marL="1828800" algn="l" rtl="0" fontAlgn="base">
        <a:spcBef>
          <a:spcPct val="0"/>
        </a:spcBef>
        <a:spcAft>
          <a:spcPct val="0"/>
        </a:spcAft>
        <a:defRPr sz="4400">
          <a:solidFill>
            <a:schemeClr val="tx2"/>
          </a:solidFill>
          <a:latin typeface="Times New Roman" pitchFamily="18" charset="0"/>
          <a:ea typeface="宋体" charset="-122"/>
        </a:defRPr>
      </a:lvl9pPr>
    </p:titleStyle>
    <p:body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sz="3200">
          <a:solidFill>
            <a:schemeClr val="tx1"/>
          </a:solidFill>
          <a:latin typeface="Arial" charset="0"/>
          <a:ea typeface="+mn-ea"/>
          <a:cs typeface="+mn-cs"/>
        </a:defRPr>
      </a:lvl1pPr>
      <a:lvl2pPr marL="1027113" indent="-455613" algn="l" rtl="0" eaLnBrk="0" fontAlgn="base" hangingPunct="0">
        <a:spcBef>
          <a:spcPct val="20000"/>
        </a:spcBef>
        <a:spcAft>
          <a:spcPct val="0"/>
        </a:spcAft>
        <a:buClr>
          <a:schemeClr val="accent2"/>
        </a:buClr>
        <a:buSzPct val="75000"/>
        <a:buFont typeface="Wingdings" panose="05000000000000000000" pitchFamily="2" charset="2"/>
        <a:buChar char="n"/>
        <a:defRPr sz="2800">
          <a:solidFill>
            <a:schemeClr val="tx1"/>
          </a:solidFill>
          <a:latin typeface="Arial" charset="0"/>
          <a:ea typeface="+mn-ea"/>
        </a:defRPr>
      </a:lvl2pPr>
      <a:lvl3pPr marL="1370013" indent="-228600" algn="l" rtl="0" eaLnBrk="0" fontAlgn="base" hangingPunct="0">
        <a:spcBef>
          <a:spcPct val="20000"/>
        </a:spcBef>
        <a:spcAft>
          <a:spcPct val="0"/>
        </a:spcAft>
        <a:buClr>
          <a:srgbClr val="666699"/>
        </a:buClr>
        <a:buSzPct val="70000"/>
        <a:buFont typeface="Wingdings" panose="05000000000000000000" pitchFamily="2" charset="2"/>
        <a:buChar char="n"/>
        <a:defRPr sz="2400">
          <a:solidFill>
            <a:schemeClr val="tx1"/>
          </a:solidFill>
          <a:latin typeface="Arial" charset="0"/>
          <a:ea typeface="+mn-ea"/>
        </a:defRPr>
      </a:lvl3pPr>
      <a:lvl4pPr marL="1712913" indent="-228600" algn="l" rtl="0" eaLnBrk="0" fontAlgn="base" hangingPunct="0">
        <a:spcBef>
          <a:spcPct val="20000"/>
        </a:spcBef>
        <a:spcAft>
          <a:spcPct val="0"/>
        </a:spcAft>
        <a:buSzPct val="60000"/>
        <a:buFont typeface="Wingdings" panose="05000000000000000000" pitchFamily="2" charset="2"/>
        <a:buChar char="n"/>
        <a:defRPr sz="2000">
          <a:solidFill>
            <a:schemeClr val="tx1"/>
          </a:solidFill>
          <a:latin typeface="Arial" charset="0"/>
          <a:ea typeface="+mn-ea"/>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Arial" charset="0"/>
          <a:ea typeface="+mn-ea"/>
        </a:defRPr>
      </a:lvl5pPr>
      <a:lvl6pPr marL="25146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098" name="Object 17"/>
          <p:cNvGraphicFramePr>
            <a:graphicFrameLocks noChangeAspect="1"/>
          </p:cNvGraphicFramePr>
          <p:nvPr/>
        </p:nvGraphicFramePr>
        <p:xfrm>
          <a:off x="112713" y="52388"/>
          <a:ext cx="11972925" cy="4813300"/>
        </p:xfrm>
        <a:graphic>
          <a:graphicData uri="http://schemas.openxmlformats.org/presentationml/2006/ole">
            <mc:AlternateContent xmlns:mc="http://schemas.openxmlformats.org/markup-compatibility/2006">
              <mc:Choice xmlns:v="urn:schemas-microsoft-com:vml" Requires="v">
                <p:oleObj spid="_x0000_s4169" name="Image" r:id="rId14" imgW="8673016" imgH="4647619" progId="Photoshop.Image.6">
                  <p:embed/>
                </p:oleObj>
              </mc:Choice>
              <mc:Fallback>
                <p:oleObj name="Image" r:id="rId14" imgW="8673016" imgH="4647619" progId="Photoshop.Image.6">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713" y="52388"/>
                        <a:ext cx="11972925" cy="48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18"/>
          <p:cNvSpPr>
            <a:spLocks noChangeArrowheads="1"/>
          </p:cNvSpPr>
          <p:nvPr/>
        </p:nvSpPr>
        <p:spPr bwMode="gray">
          <a:xfrm>
            <a:off x="44450" y="4868863"/>
            <a:ext cx="12122150" cy="1939925"/>
          </a:xfrm>
          <a:prstGeom prst="rect">
            <a:avLst/>
          </a:prstGeom>
          <a:solidFill>
            <a:schemeClr val="folHlink"/>
          </a:soli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a:defRPr/>
            </a:pPr>
            <a:endParaRPr kumimoji="0" lang="zh-CN" altLang="en-US" sz="2000">
              <a:solidFill>
                <a:srgbClr val="FFFFFF"/>
              </a:solidFill>
              <a:latin typeface="Arial" panose="020B0604020202020204" pitchFamily="34" charset="0"/>
              <a:ea typeface="宋体" panose="02010600030101010101" pitchFamily="2" charset="-122"/>
            </a:endParaRPr>
          </a:p>
        </p:txBody>
      </p:sp>
      <p:sp>
        <p:nvSpPr>
          <p:cNvPr id="4100" name="Rectangle 26"/>
          <p:cNvSpPr>
            <a:spLocks noChangeArrowheads="1"/>
          </p:cNvSpPr>
          <p:nvPr/>
        </p:nvSpPr>
        <p:spPr bwMode="gray">
          <a:xfrm>
            <a:off x="3490913" y="4868863"/>
            <a:ext cx="8701087" cy="384175"/>
          </a:xfrm>
          <a:prstGeom prst="rect">
            <a:avLst/>
          </a:prstGeom>
          <a:solidFill>
            <a:schemeClr val="tx1"/>
          </a:solidFill>
          <a:ln>
            <a:noFill/>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a:defRPr/>
            </a:pPr>
            <a:endParaRPr kumimoji="0" lang="zh-CN" altLang="en-US" sz="2000">
              <a:solidFill>
                <a:srgbClr val="FFFFFF"/>
              </a:solidFill>
              <a:latin typeface="Arial" panose="020B0604020202020204" pitchFamily="34" charset="0"/>
              <a:ea typeface="宋体" panose="02010600030101010101" pitchFamily="2" charset="-122"/>
            </a:endParaRPr>
          </a:p>
        </p:txBody>
      </p:sp>
      <p:grpSp>
        <p:nvGrpSpPr>
          <p:cNvPr id="4101" name="Group 19"/>
          <p:cNvGrpSpPr>
            <a:grpSpLocks/>
          </p:cNvGrpSpPr>
          <p:nvPr/>
        </p:nvGrpSpPr>
        <p:grpSpPr bwMode="auto">
          <a:xfrm>
            <a:off x="-7938" y="0"/>
            <a:ext cx="12206288" cy="6859588"/>
            <a:chOff x="0" y="0"/>
            <a:chExt cx="5764" cy="4321"/>
          </a:xfrm>
        </p:grpSpPr>
        <p:sp>
          <p:nvSpPr>
            <p:cNvPr id="4104" name="AutoShape 20"/>
            <p:cNvSpPr>
              <a:spLocks noChangeArrowheads="1"/>
            </p:cNvSpPr>
            <p:nvPr/>
          </p:nvSpPr>
          <p:spPr bwMode="gray">
            <a:xfrm>
              <a:off x="27" y="24"/>
              <a:ext cx="5712" cy="4274"/>
            </a:xfrm>
            <a:prstGeom prst="roundRect">
              <a:avLst>
                <a:gd name="adj" fmla="val 6227"/>
              </a:avLst>
            </a:prstGeom>
            <a:noFill/>
            <a:ln w="76200">
              <a:solidFill>
                <a:schemeClr val="bg1"/>
              </a:solidFill>
              <a:round/>
              <a:headEnd/>
              <a:tailEnd/>
            </a:ln>
            <a:extLst/>
          </p:spPr>
          <p:txBody>
            <a:bodyPr wrap="none" anchor="ct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a:defRPr/>
              </a:pPr>
              <a:endParaRPr kumimoji="0" lang="zh-CN" altLang="en-US" sz="2000">
                <a:solidFill>
                  <a:srgbClr val="FFFFFF"/>
                </a:solidFill>
                <a:latin typeface="Arial" panose="020B0604020202020204" pitchFamily="34" charset="0"/>
                <a:ea typeface="宋体" panose="02010600030101010101" pitchFamily="2" charset="-122"/>
              </a:endParaRPr>
            </a:p>
          </p:txBody>
        </p:sp>
        <p:sp>
          <p:nvSpPr>
            <p:cNvPr id="4105" name="Freeform 21"/>
            <p:cNvSpPr>
              <a:spLocks/>
            </p:cNvSpPr>
            <p:nvPr/>
          </p:nvSpPr>
          <p:spPr bwMode="gray">
            <a:xfrm>
              <a:off x="0" y="0"/>
              <a:ext cx="288" cy="282"/>
            </a:xfrm>
            <a:custGeom>
              <a:avLst/>
              <a:gdLst>
                <a:gd name="T0" fmla="*/ 2 w 288"/>
                <a:gd name="T1" fmla="*/ 282 h 282"/>
                <a:gd name="T2" fmla="*/ 82 w 288"/>
                <a:gd name="T3" fmla="*/ 144 h 282"/>
                <a:gd name="T4" fmla="*/ 165 w 288"/>
                <a:gd name="T5" fmla="*/ 36 h 282"/>
                <a:gd name="T6" fmla="*/ 288 w 288"/>
                <a:gd name="T7" fmla="*/ 0 h 282"/>
                <a:gd name="T8" fmla="*/ 0 w 288"/>
                <a:gd name="T9" fmla="*/ 0 h 2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282">
                  <a:moveTo>
                    <a:pt x="2" y="282"/>
                  </a:moveTo>
                  <a:lnTo>
                    <a:pt x="82" y="144"/>
                  </a:lnTo>
                  <a:lnTo>
                    <a:pt x="165" y="36"/>
                  </a:lnTo>
                  <a:lnTo>
                    <a:pt x="288"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6" name="Freeform 22"/>
            <p:cNvSpPr>
              <a:spLocks/>
            </p:cNvSpPr>
            <p:nvPr/>
          </p:nvSpPr>
          <p:spPr bwMode="gray">
            <a:xfrm>
              <a:off x="5" y="3985"/>
              <a:ext cx="244" cy="336"/>
            </a:xfrm>
            <a:custGeom>
              <a:avLst/>
              <a:gdLst>
                <a:gd name="T0" fmla="*/ 255 w 243"/>
                <a:gd name="T1" fmla="*/ 335 h 336"/>
                <a:gd name="T2" fmla="*/ 134 w 243"/>
                <a:gd name="T3" fmla="*/ 239 h 336"/>
                <a:gd name="T4" fmla="*/ 30 w 243"/>
                <a:gd name="T5" fmla="*/ 144 h 336"/>
                <a:gd name="T6" fmla="*/ 0 w 243"/>
                <a:gd name="T7" fmla="*/ 0 h 336"/>
                <a:gd name="T8" fmla="*/ 1 w 243"/>
                <a:gd name="T9" fmla="*/ 336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336">
                  <a:moveTo>
                    <a:pt x="243" y="335"/>
                  </a:moveTo>
                  <a:lnTo>
                    <a:pt x="122" y="239"/>
                  </a:lnTo>
                  <a:lnTo>
                    <a:pt x="30" y="144"/>
                  </a:lnTo>
                  <a:lnTo>
                    <a:pt x="0" y="0"/>
                  </a:lnTo>
                  <a:lnTo>
                    <a:pt x="1" y="33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7" name="Freeform 23"/>
            <p:cNvSpPr>
              <a:spLocks/>
            </p:cNvSpPr>
            <p:nvPr/>
          </p:nvSpPr>
          <p:spPr bwMode="gray">
            <a:xfrm>
              <a:off x="5511" y="4029"/>
              <a:ext cx="253" cy="290"/>
            </a:xfrm>
            <a:custGeom>
              <a:avLst/>
              <a:gdLst>
                <a:gd name="T0" fmla="*/ 649 w 232"/>
                <a:gd name="T1" fmla="*/ 0 h 290"/>
                <a:gd name="T2" fmla="*/ 463 w 232"/>
                <a:gd name="T3" fmla="*/ 144 h 290"/>
                <a:gd name="T4" fmla="*/ 280 w 232"/>
                <a:gd name="T5" fmla="*/ 253 h 290"/>
                <a:gd name="T6" fmla="*/ 0 w 232"/>
                <a:gd name="T7" fmla="*/ 290 h 290"/>
                <a:gd name="T8" fmla="*/ 655 w 232"/>
                <a:gd name="T9" fmla="*/ 287 h 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p:spPr>
          <p:txBody>
            <a:bodyPr/>
            <a:lstStyle/>
            <a:p>
              <a:endParaRPr lang="zh-CN" altLang="en-US"/>
            </a:p>
          </p:txBody>
        </p:sp>
        <p:sp>
          <p:nvSpPr>
            <p:cNvPr id="4108" name="Freeform 24"/>
            <p:cNvSpPr>
              <a:spLocks/>
            </p:cNvSpPr>
            <p:nvPr/>
          </p:nvSpPr>
          <p:spPr bwMode="gray">
            <a:xfrm>
              <a:off x="5472" y="0"/>
              <a:ext cx="288" cy="288"/>
            </a:xfrm>
            <a:custGeom>
              <a:avLst/>
              <a:gdLst>
                <a:gd name="T0" fmla="*/ 0 w 288"/>
                <a:gd name="T1" fmla="*/ 0 h 288"/>
                <a:gd name="T2" fmla="*/ 144 w 288"/>
                <a:gd name="T3" fmla="*/ 82 h 288"/>
                <a:gd name="T4" fmla="*/ 252 w 288"/>
                <a:gd name="T5" fmla="*/ 165 h 288"/>
                <a:gd name="T6" fmla="*/ 288 w 288"/>
                <a:gd name="T7" fmla="*/ 288 h 288"/>
                <a:gd name="T8" fmla="*/ 288 w 288"/>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288">
                  <a:moveTo>
                    <a:pt x="0" y="0"/>
                  </a:moveTo>
                  <a:lnTo>
                    <a:pt x="144" y="82"/>
                  </a:lnTo>
                  <a:lnTo>
                    <a:pt x="252" y="165"/>
                  </a:lnTo>
                  <a:lnTo>
                    <a:pt x="288" y="288"/>
                  </a:lnTo>
                  <a:lnTo>
                    <a:pt x="288"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02" name="Rectangle 3"/>
          <p:cNvSpPr>
            <a:spLocks noGrp="1" noChangeArrowheads="1"/>
          </p:cNvSpPr>
          <p:nvPr>
            <p:ph type="body" idx="1"/>
          </p:nvPr>
        </p:nvSpPr>
        <p:spPr bwMode="auto">
          <a:xfrm>
            <a:off x="609600" y="1304925"/>
            <a:ext cx="109728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3" name="Rectangle 2"/>
          <p:cNvSpPr>
            <a:spLocks noGrp="1" noChangeArrowheads="1"/>
          </p:cNvSpPr>
          <p:nvPr>
            <p:ph type="title"/>
          </p:nvPr>
        </p:nvSpPr>
        <p:spPr bwMode="white">
          <a:xfrm>
            <a:off x="609600" y="319088"/>
            <a:ext cx="108712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5207" r:id="rId1"/>
    <p:sldLayoutId id="2147485208" r:id="rId2"/>
    <p:sldLayoutId id="2147485209" r:id="rId3"/>
    <p:sldLayoutId id="2147485210" r:id="rId4"/>
    <p:sldLayoutId id="2147485211" r:id="rId5"/>
    <p:sldLayoutId id="2147485212" r:id="rId6"/>
    <p:sldLayoutId id="2147485213" r:id="rId7"/>
    <p:sldLayoutId id="2147485214" r:id="rId8"/>
    <p:sldLayoutId id="2147485215" r:id="rId9"/>
    <p:sldLayoutId id="2147485216" r:id="rId10"/>
    <p:sldLayoutId id="2147485217" r:id="rId11"/>
  </p:sldLayoutIdLst>
  <p:txStyles>
    <p:title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Arial" charset="0"/>
          <a:ea typeface="宋体" pitchFamily="2" charset="-122"/>
        </a:defRPr>
      </a:lvl2pPr>
      <a:lvl3pPr algn="l" rtl="0" eaLnBrk="0" fontAlgn="base" hangingPunct="0">
        <a:spcBef>
          <a:spcPct val="0"/>
        </a:spcBef>
        <a:spcAft>
          <a:spcPct val="0"/>
        </a:spcAft>
        <a:defRPr sz="3600" b="1">
          <a:solidFill>
            <a:schemeClr val="bg1"/>
          </a:solidFill>
          <a:latin typeface="Arial" charset="0"/>
          <a:ea typeface="宋体" pitchFamily="2" charset="-122"/>
        </a:defRPr>
      </a:lvl3pPr>
      <a:lvl4pPr algn="l" rtl="0" eaLnBrk="0" fontAlgn="base" hangingPunct="0">
        <a:spcBef>
          <a:spcPct val="0"/>
        </a:spcBef>
        <a:spcAft>
          <a:spcPct val="0"/>
        </a:spcAft>
        <a:defRPr sz="3600" b="1">
          <a:solidFill>
            <a:schemeClr val="bg1"/>
          </a:solidFill>
          <a:latin typeface="Arial" charset="0"/>
          <a:ea typeface="宋体" pitchFamily="2" charset="-122"/>
        </a:defRPr>
      </a:lvl4pPr>
      <a:lvl5pPr algn="l" rtl="0" eaLnBrk="0" fontAlgn="base" hangingPunct="0">
        <a:spcBef>
          <a:spcPct val="0"/>
        </a:spcBef>
        <a:spcAft>
          <a:spcPct val="0"/>
        </a:spcAft>
        <a:defRPr sz="3600" b="1">
          <a:solidFill>
            <a:schemeClr val="bg1"/>
          </a:solidFill>
          <a:latin typeface="Arial" charset="0"/>
          <a:ea typeface="宋体" pitchFamily="2" charset="-122"/>
        </a:defRPr>
      </a:lvl5pPr>
      <a:lvl6pPr marL="457200" algn="l" rtl="0" fontAlgn="base">
        <a:spcBef>
          <a:spcPct val="0"/>
        </a:spcBef>
        <a:spcAft>
          <a:spcPct val="0"/>
        </a:spcAft>
        <a:defRPr sz="3600" b="1">
          <a:solidFill>
            <a:schemeClr val="bg1"/>
          </a:solidFill>
          <a:latin typeface="Arial" charset="0"/>
          <a:ea typeface="宋体" pitchFamily="2" charset="-122"/>
        </a:defRPr>
      </a:lvl6pPr>
      <a:lvl7pPr marL="914400" algn="l" rtl="0" fontAlgn="base">
        <a:spcBef>
          <a:spcPct val="0"/>
        </a:spcBef>
        <a:spcAft>
          <a:spcPct val="0"/>
        </a:spcAft>
        <a:defRPr sz="3600" b="1">
          <a:solidFill>
            <a:schemeClr val="bg1"/>
          </a:solidFill>
          <a:latin typeface="Arial" charset="0"/>
          <a:ea typeface="宋体" pitchFamily="2" charset="-122"/>
        </a:defRPr>
      </a:lvl7pPr>
      <a:lvl8pPr marL="1371600" algn="l" rtl="0" fontAlgn="base">
        <a:spcBef>
          <a:spcPct val="0"/>
        </a:spcBef>
        <a:spcAft>
          <a:spcPct val="0"/>
        </a:spcAft>
        <a:defRPr sz="3600" b="1">
          <a:solidFill>
            <a:schemeClr val="bg1"/>
          </a:solidFill>
          <a:latin typeface="Arial" charset="0"/>
          <a:ea typeface="宋体" pitchFamily="2" charset="-122"/>
        </a:defRPr>
      </a:lvl8pPr>
      <a:lvl9pPr marL="1828800" algn="l" rtl="0" fontAlgn="base">
        <a:spcBef>
          <a:spcPct val="0"/>
        </a:spcBef>
        <a:spcAft>
          <a:spcPct val="0"/>
        </a:spcAft>
        <a:defRPr sz="3600" b="1">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CFBBAC2-A458-4C00-8C7B-63B8D842BA1F}" type="slidenum">
              <a:rPr lang="zh-CN" altLang="en-US"/>
              <a:pPr>
                <a:defRPr/>
              </a:pPr>
              <a:t>‹#›</a:t>
            </a:fld>
            <a:endParaRPr lang="en-US" altLang="zh-CN" sz="1400"/>
          </a:p>
        </p:txBody>
      </p:sp>
    </p:spTree>
  </p:cSld>
  <p:clrMap bg1="lt1" tx1="dk1" bg2="lt2" tx2="dk2" accent1="accent1" accent2="accent2" accent3="accent3" accent4="accent4" accent5="accent5" accent6="accent6" hlink="hlink" folHlink="folHlink"/>
  <p:sldLayoutIdLst>
    <p:sldLayoutId id="2147485230" r:id="rId1"/>
    <p:sldLayoutId id="2147485231" r:id="rId2"/>
    <p:sldLayoutId id="2147485232" r:id="rId3"/>
    <p:sldLayoutId id="2147485233" r:id="rId4"/>
    <p:sldLayoutId id="2147485234" r:id="rId5"/>
    <p:sldLayoutId id="2147485235" r:id="rId6"/>
    <p:sldLayoutId id="2147485236" r:id="rId7"/>
    <p:sldLayoutId id="2147485237" r:id="rId8"/>
    <p:sldLayoutId id="2147485238" r:id="rId9"/>
    <p:sldLayoutId id="2147485239" r:id="rId10"/>
    <p:sldLayoutId id="214748524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8639D52-0CF2-4A48-9D12-15CD483D8192}" type="slidenum">
              <a:rPr lang="zh-CN" altLang="en-US"/>
              <a:pPr>
                <a:defRPr/>
              </a:pPr>
              <a:t>‹#›</a:t>
            </a:fld>
            <a:endParaRPr lang="en-US" altLang="zh-CN" sz="1400"/>
          </a:p>
        </p:txBody>
      </p:sp>
    </p:spTree>
  </p:cSld>
  <p:clrMap bg1="lt1" tx1="dk1" bg2="lt2" tx2="dk2" accent1="accent1" accent2="accent2" accent3="accent3" accent4="accent4" accent5="accent5" accent6="accent6" hlink="hlink" folHlink="folHlink"/>
  <p:sldLayoutIdLst>
    <p:sldLayoutId id="2147485241" r:id="rId1"/>
    <p:sldLayoutId id="2147485242" r:id="rId2"/>
    <p:sldLayoutId id="2147485243" r:id="rId3"/>
    <p:sldLayoutId id="2147485244" r:id="rId4"/>
    <p:sldLayoutId id="2147485245" r:id="rId5"/>
    <p:sldLayoutId id="2147485246" r:id="rId6"/>
    <p:sldLayoutId id="2147485247" r:id="rId7"/>
    <p:sldLayoutId id="2147485248" r:id="rId8"/>
    <p:sldLayoutId id="2147485249" r:id="rId9"/>
    <p:sldLayoutId id="2147485250" r:id="rId10"/>
    <p:sldLayoutId id="214748525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337FFE3-5462-42E6-8D01-8A144E7120AD}" type="slidenum">
              <a:rPr lang="zh-CN" altLang="en-US"/>
              <a:pPr>
                <a:defRPr/>
              </a:pPr>
              <a:t>‹#›</a:t>
            </a:fld>
            <a:endParaRPr lang="en-US" altLang="zh-CN" sz="1400"/>
          </a:p>
        </p:txBody>
      </p:sp>
    </p:spTree>
  </p:cSld>
  <p:clrMap bg1="lt1" tx1="dk1" bg2="lt2" tx2="dk2" accent1="accent1" accent2="accent2" accent3="accent3" accent4="accent4" accent5="accent5" accent6="accent6" hlink="hlink" folHlink="folHlink"/>
  <p:sldLayoutIdLst>
    <p:sldLayoutId id="2147485252" r:id="rId1"/>
    <p:sldLayoutId id="2147485253" r:id="rId2"/>
    <p:sldLayoutId id="2147485254" r:id="rId3"/>
    <p:sldLayoutId id="2147485255" r:id="rId4"/>
    <p:sldLayoutId id="2147485256" r:id="rId5"/>
    <p:sldLayoutId id="2147485257" r:id="rId6"/>
    <p:sldLayoutId id="2147485258" r:id="rId7"/>
    <p:sldLayoutId id="2147485259" r:id="rId8"/>
    <p:sldLayoutId id="2147485260" r:id="rId9"/>
    <p:sldLayoutId id="2147485261" r:id="rId10"/>
    <p:sldLayoutId id="2147485262"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55D4A17-A75E-4225-9C9D-F1875F137805}" type="slidenum">
              <a:rPr lang="zh-CN" altLang="en-US"/>
              <a:pPr>
                <a:defRPr/>
              </a:pPr>
              <a:t>‹#›</a:t>
            </a:fld>
            <a:endParaRPr lang="en-US" altLang="zh-CN" sz="1400"/>
          </a:p>
        </p:txBody>
      </p:sp>
    </p:spTree>
  </p:cSld>
  <p:clrMap bg1="lt1" tx1="dk1" bg2="lt2" tx2="dk2" accent1="accent1" accent2="accent2" accent3="accent3" accent4="accent4" accent5="accent5" accent6="accent6" hlink="hlink" folHlink="folHlink"/>
  <p:sldLayoutIdLst>
    <p:sldLayoutId id="2147485263" r:id="rId1"/>
    <p:sldLayoutId id="2147485264" r:id="rId2"/>
    <p:sldLayoutId id="2147485265" r:id="rId3"/>
    <p:sldLayoutId id="2147485266" r:id="rId4"/>
    <p:sldLayoutId id="2147485267" r:id="rId5"/>
    <p:sldLayoutId id="2147485268" r:id="rId6"/>
    <p:sldLayoutId id="2147485269" r:id="rId7"/>
    <p:sldLayoutId id="2147485270" r:id="rId8"/>
    <p:sldLayoutId id="2147485271" r:id="rId9"/>
    <p:sldLayoutId id="2147485272" r:id="rId10"/>
    <p:sldLayoutId id="214748527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43"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EFB0DB7-DC98-4F77-B386-822E4D540748}" type="slidenum">
              <a:rPr lang="zh-CN" altLang="en-US"/>
              <a:pPr>
                <a:defRPr/>
              </a:pPr>
              <a:t>‹#›</a:t>
            </a:fld>
            <a:endParaRPr lang="en-US" altLang="zh-CN" sz="1400"/>
          </a:p>
        </p:txBody>
      </p:sp>
    </p:spTree>
  </p:cSld>
  <p:clrMap bg1="lt1" tx1="dk1" bg2="lt2" tx2="dk2" accent1="accent1" accent2="accent2" accent3="accent3" accent4="accent4" accent5="accent5" accent6="accent6" hlink="hlink" folHlink="folHlink"/>
  <p:sldLayoutIdLst>
    <p:sldLayoutId id="2147485218" r:id="rId1"/>
    <p:sldLayoutId id="2147485219" r:id="rId2"/>
    <p:sldLayoutId id="2147485220" r:id="rId3"/>
    <p:sldLayoutId id="2147485221" r:id="rId4"/>
    <p:sldLayoutId id="2147485222" r:id="rId5"/>
    <p:sldLayoutId id="2147485223" r:id="rId6"/>
    <p:sldLayoutId id="2147485224" r:id="rId7"/>
    <p:sldLayoutId id="2147485225" r:id="rId8"/>
    <p:sldLayoutId id="2147485226" r:id="rId9"/>
    <p:sldLayoutId id="2147485227" r:id="rId10"/>
    <p:sldLayoutId id="2147485228"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oleObject" Target="../embeddings/oleObject4.bin"/><Relationship Id="rId2" Type="http://schemas.openxmlformats.org/officeDocument/2006/relationships/slideLayout" Target="../slideLayouts/slideLayout91.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4.xml"/><Relationship Id="rId4" Type="http://schemas.openxmlformats.org/officeDocument/2006/relationships/image" Target="../media/image21.jpe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4.xml"/><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0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24.png"/><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41.xml"/><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idx="4294967295"/>
          </p:nvPr>
        </p:nvSpPr>
        <p:spPr bwMode="gray">
          <a:xfrm>
            <a:off x="3359150" y="333375"/>
            <a:ext cx="6875463" cy="2209800"/>
          </a:xfrm>
          <a:effectLst>
            <a:outerShdw dist="35921" dir="2700000" algn="ctr" rotWithShape="0">
              <a:schemeClr val="tx1"/>
            </a:outerShdw>
          </a:effectLst>
        </p:spPr>
        <p:txBody>
          <a:bodyPr/>
          <a:lstStyle/>
          <a:p>
            <a:pPr algn="ctr" eaLnBrk="1" hangingPunct="1"/>
            <a:r>
              <a:rPr lang="zh-CN" altLang="en-US" sz="8800" b="0">
                <a:solidFill>
                  <a:srgbClr val="FFFFE7"/>
                </a:solidFill>
                <a:ea typeface="黑体" panose="02010609060101010101" pitchFamily="49" charset="-122"/>
              </a:rPr>
              <a:t>会计学</a:t>
            </a:r>
            <a:br>
              <a:rPr lang="zh-CN" altLang="en-US" sz="8800" b="0">
                <a:solidFill>
                  <a:srgbClr val="FFFFE7"/>
                </a:solidFill>
                <a:ea typeface="黑体" panose="02010609060101010101" pitchFamily="49" charset="-122"/>
              </a:rPr>
            </a:br>
            <a:r>
              <a:rPr lang="en-US" altLang="zh-CN" b="0"/>
              <a:t> Accounting</a:t>
            </a:r>
          </a:p>
        </p:txBody>
      </p:sp>
      <p:sp>
        <p:nvSpPr>
          <p:cNvPr id="2051" name="Rectangle 3"/>
          <p:cNvSpPr>
            <a:spLocks noGrp="1" noChangeArrowheads="1"/>
          </p:cNvSpPr>
          <p:nvPr>
            <p:ph type="subTitle" idx="4294967295"/>
          </p:nvPr>
        </p:nvSpPr>
        <p:spPr bwMode="white">
          <a:xfrm>
            <a:off x="4419600" y="4797425"/>
            <a:ext cx="6248400" cy="784225"/>
          </a:xfrm>
        </p:spPr>
        <p:txBody>
          <a:bodyPr/>
          <a:lstStyle/>
          <a:p>
            <a:pPr marL="0" indent="0" eaLnBrk="1" hangingPunct="1">
              <a:buFont typeface="Wingdings" panose="05000000000000000000" pitchFamily="2" charset="2"/>
              <a:buNone/>
              <a:defRPr/>
            </a:pPr>
            <a:r>
              <a:rPr lang="zh-CN" altLang="en-US" sz="2400">
                <a:solidFill>
                  <a:srgbClr val="FFFF99"/>
                </a:solidFill>
                <a:effectLst>
                  <a:outerShdw blurRad="38100" dist="38100" dir="2700000" algn="tl">
                    <a:srgbClr val="C0C0C0"/>
                  </a:outerShdw>
                </a:effectLst>
                <a:latin typeface="隶书" pitchFamily="49" charset="-122"/>
                <a:ea typeface="隶书" pitchFamily="49" charset="-122"/>
              </a:rPr>
              <a:t>电子科技大学经济与管理学院</a:t>
            </a:r>
            <a:endParaRPr lang="en-US" altLang="zh-CN" sz="2400" b="0">
              <a:solidFill>
                <a:schemeClr val="bg1"/>
              </a:solidFill>
              <a:latin typeface="黑体" pitchFamily="2" charset="-122"/>
              <a:ea typeface="黑体" pitchFamily="2" charset="-122"/>
            </a:endParaRPr>
          </a:p>
        </p:txBody>
      </p:sp>
      <p:sp>
        <p:nvSpPr>
          <p:cNvPr id="2054" name="Text Box 6"/>
          <p:cNvSpPr txBox="1">
            <a:spLocks noChangeArrowheads="1"/>
          </p:cNvSpPr>
          <p:nvPr/>
        </p:nvSpPr>
        <p:spPr bwMode="white">
          <a:xfrm>
            <a:off x="2855913" y="5445125"/>
            <a:ext cx="6696075" cy="579438"/>
          </a:xfrm>
          <a:prstGeom prst="rect">
            <a:avLst/>
          </a:prstGeom>
          <a:noFill/>
          <a:ln w="9525">
            <a:noFill/>
            <a:miter lim="800000"/>
            <a:headEnd/>
            <a:tailEnd/>
          </a:ln>
          <a:effectLst/>
        </p:spPr>
        <p:txBody>
          <a:bodyPr>
            <a:spAutoFit/>
          </a:bodyPr>
          <a:lstStyle/>
          <a:p>
            <a:pPr algn="ctr" eaLnBrk="1" hangingPunct="1">
              <a:defRPr/>
            </a:pPr>
            <a:r>
              <a:rPr kumimoji="0" lang="zh-CN" altLang="en-US" sz="3200" dirty="0">
                <a:solidFill>
                  <a:srgbClr val="FFFF00"/>
                </a:solidFill>
                <a:latin typeface="Verdana" pitchFamily="34" charset="0"/>
                <a:ea typeface="隶书" pitchFamily="49" charset="-122"/>
              </a:rPr>
              <a:t>主讲教师    鲜文铎</a:t>
            </a:r>
            <a:endParaRPr kumimoji="0" lang="en-US" altLang="zh-CN" sz="3200" dirty="0">
              <a:solidFill>
                <a:srgbClr val="FFFF00"/>
              </a:solidFill>
              <a:effectLst>
                <a:outerShdw blurRad="38100" dist="38100" dir="2700000" algn="tl">
                  <a:srgbClr val="C0C0C0"/>
                </a:outerShdw>
              </a:effectLst>
              <a:latin typeface="Verdana" pitchFamily="34" charset="0"/>
              <a:ea typeface="隶书" pitchFamily="49" charset="-122"/>
            </a:endParaRPr>
          </a:p>
        </p:txBody>
      </p:sp>
      <p:sp>
        <p:nvSpPr>
          <p:cNvPr id="384006" name="Rectangle 6"/>
          <p:cNvSpPr>
            <a:spLocks noChangeArrowheads="1"/>
          </p:cNvSpPr>
          <p:nvPr/>
        </p:nvSpPr>
        <p:spPr bwMode="auto">
          <a:xfrm>
            <a:off x="5033963" y="6056313"/>
            <a:ext cx="2339975" cy="4572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eaLnBrk="1" hangingPunct="1">
              <a:defRPr/>
            </a:pPr>
            <a:r>
              <a:rPr kumimoji="0" lang="en-US" altLang="zh-CN" dirty="0">
                <a:solidFill>
                  <a:srgbClr val="FFFFFF"/>
                </a:solidFill>
                <a:latin typeface="黑体" pitchFamily="2" charset="-122"/>
                <a:ea typeface="黑体" pitchFamily="2" charset="-122"/>
              </a:rPr>
              <a:t>QQ</a:t>
            </a:r>
            <a:r>
              <a:rPr kumimoji="0" lang="zh-CN" altLang="en-US" dirty="0">
                <a:solidFill>
                  <a:srgbClr val="FFFFFF"/>
                </a:solidFill>
                <a:latin typeface="黑体" pitchFamily="2" charset="-122"/>
                <a:ea typeface="黑体" pitchFamily="2" charset="-122"/>
              </a:rPr>
              <a:t>：</a:t>
            </a:r>
            <a:r>
              <a:rPr kumimoji="0" lang="en-US" altLang="zh-CN" dirty="0">
                <a:solidFill>
                  <a:srgbClr val="FFFFFF"/>
                </a:solidFill>
                <a:latin typeface="黑体" pitchFamily="2" charset="-122"/>
                <a:ea typeface="黑体" pitchFamily="2" charset="-122"/>
              </a:rPr>
              <a:t>1834577683</a:t>
            </a:r>
            <a:endParaRPr kumimoji="0" lang="zh-CN" altLang="en-US" dirty="0">
              <a:solidFill>
                <a:srgbClr val="FFFFFF"/>
              </a:solidFill>
              <a:latin typeface="黑体" pitchFamily="2" charset="-122"/>
              <a:ea typeface="黑体" pitchFamily="2" charset="-122"/>
            </a:endParaRPr>
          </a:p>
        </p:txBody>
      </p:sp>
      <p:sp>
        <p:nvSpPr>
          <p:cNvPr id="2" name="矩形 1"/>
          <p:cNvSpPr/>
          <p:nvPr/>
        </p:nvSpPr>
        <p:spPr>
          <a:xfrm>
            <a:off x="5303838" y="3190875"/>
            <a:ext cx="3757612" cy="706438"/>
          </a:xfrm>
          <a:prstGeom prst="rect">
            <a:avLst/>
          </a:prstGeom>
        </p:spPr>
        <p:txBody>
          <a:bodyPr>
            <a:spAutoFit/>
          </a:bodyPr>
          <a:lstStyle/>
          <a:p>
            <a:pPr>
              <a:defRPr/>
            </a:pPr>
            <a:r>
              <a:rPr lang="zh-CN" altLang="en-US" sz="4000" dirty="0">
                <a:solidFill>
                  <a:schemeClr val="bg1"/>
                </a:solidFill>
                <a:effectLst>
                  <a:outerShdw blurRad="38100" dist="38100" dir="2700000" algn="tl">
                    <a:srgbClr val="000000">
                      <a:alpha val="43137"/>
                    </a:srgbClr>
                  </a:outerShdw>
                </a:effectLst>
              </a:rPr>
              <a:t>长期股权投资</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a:noFill/>
        </p:spPr>
        <p:txBody>
          <a:bodyPr/>
          <a:lstStyle/>
          <a:p>
            <a:r>
              <a:rPr lang="zh-CN" altLang="en-US">
                <a:ea typeface="黑体" panose="02010609060101010101" pitchFamily="49" charset="-122"/>
              </a:rPr>
              <a:t>长期股权投资的分类</a:t>
            </a:r>
          </a:p>
        </p:txBody>
      </p:sp>
      <p:sp>
        <p:nvSpPr>
          <p:cNvPr id="79877" name="AutoShape 10"/>
          <p:cNvSpPr>
            <a:spLocks noChangeArrowheads="1"/>
          </p:cNvSpPr>
          <p:nvPr/>
        </p:nvSpPr>
        <p:spPr bwMode="auto">
          <a:xfrm>
            <a:off x="4456113" y="1196975"/>
            <a:ext cx="2232025" cy="1223963"/>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66"/>
          </a:solidFill>
          <a:ln>
            <a:noFill/>
          </a:ln>
          <a:effectLst>
            <a:prstShdw prst="shdw17" dist="17961" dir="2700000">
              <a:srgbClr val="7A993D"/>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400">
                <a:solidFill>
                  <a:srgbClr val="FF0000"/>
                </a:solidFill>
                <a:latin typeface="Times New Roman" panose="02020603050405020304" pitchFamily="18" charset="0"/>
                <a:ea typeface="黑体" panose="02010609060101010101" pitchFamily="49" charset="-122"/>
              </a:rPr>
              <a:t>控制  </a:t>
            </a:r>
          </a:p>
          <a:p>
            <a:pPr algn="ctr" eaLnBrk="1" hangingPunct="1">
              <a:spcBef>
                <a:spcPct val="0"/>
              </a:spcBef>
              <a:buClrTx/>
              <a:buFontTx/>
              <a:buNone/>
            </a:pPr>
            <a:r>
              <a:rPr lang="zh-CN" altLang="en-US" sz="1600">
                <a:latin typeface="Times New Roman" panose="02020603050405020304" pitchFamily="18" charset="0"/>
                <a:ea typeface="黑体" panose="02010609060101010101" pitchFamily="49" charset="-122"/>
              </a:rPr>
              <a:t>持股比例</a:t>
            </a:r>
            <a:r>
              <a:rPr lang="en-US" altLang="zh-CN" sz="1600">
                <a:latin typeface="Times New Roman" panose="02020603050405020304" pitchFamily="18" charset="0"/>
                <a:ea typeface="黑体" panose="02010609060101010101" pitchFamily="49" charset="-122"/>
              </a:rPr>
              <a:t>&gt;50%</a:t>
            </a:r>
            <a:endParaRPr lang="zh-CN" altLang="en-US" sz="1600">
              <a:latin typeface="Times New Roman" panose="02020603050405020304" pitchFamily="18" charset="0"/>
              <a:ea typeface="黑体" panose="02010609060101010101" pitchFamily="49" charset="-122"/>
            </a:endParaRPr>
          </a:p>
        </p:txBody>
      </p:sp>
      <p:sp>
        <p:nvSpPr>
          <p:cNvPr id="79878" name="AutoShape 11"/>
          <p:cNvSpPr>
            <a:spLocks noChangeArrowheads="1"/>
          </p:cNvSpPr>
          <p:nvPr/>
        </p:nvSpPr>
        <p:spPr bwMode="auto">
          <a:xfrm>
            <a:off x="4600575" y="2636838"/>
            <a:ext cx="2016125" cy="10080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66"/>
          </a:solidFill>
          <a:ln>
            <a:noFill/>
          </a:ln>
          <a:effectLst>
            <a:prstShdw prst="shdw17" dist="17961" dir="2700000">
              <a:srgbClr val="7A993D"/>
            </a:prst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2400" dirty="0">
                <a:solidFill>
                  <a:srgbClr val="FF0000"/>
                </a:solidFill>
                <a:latin typeface="Times New Roman" panose="02020603050405020304" pitchFamily="18" charset="0"/>
                <a:ea typeface="黑体" panose="02010609060101010101" pitchFamily="49" charset="-122"/>
              </a:rPr>
              <a:t>共同控制</a:t>
            </a:r>
            <a:r>
              <a:rPr lang="zh-CN" altLang="en-US" sz="2000" dirty="0">
                <a:solidFill>
                  <a:srgbClr val="FF0000"/>
                </a:solidFill>
                <a:latin typeface="Times New Roman" panose="02020603050405020304" pitchFamily="18" charset="0"/>
                <a:ea typeface="黑体" panose="02010609060101010101" pitchFamily="49" charset="-122"/>
              </a:rPr>
              <a:t>    </a:t>
            </a:r>
          </a:p>
        </p:txBody>
      </p:sp>
      <p:grpSp>
        <p:nvGrpSpPr>
          <p:cNvPr id="4" name="组合 3"/>
          <p:cNvGrpSpPr/>
          <p:nvPr/>
        </p:nvGrpSpPr>
        <p:grpSpPr>
          <a:xfrm>
            <a:off x="4384675" y="3862388"/>
            <a:ext cx="3097213" cy="1055687"/>
            <a:chOff x="4384675" y="3862388"/>
            <a:chExt cx="3097213" cy="1055687"/>
          </a:xfrm>
        </p:grpSpPr>
        <p:sp>
          <p:nvSpPr>
            <p:cNvPr id="79879" name="AutoShape 13"/>
            <p:cNvSpPr>
              <a:spLocks noChangeArrowheads="1"/>
            </p:cNvSpPr>
            <p:nvPr/>
          </p:nvSpPr>
          <p:spPr bwMode="auto">
            <a:xfrm>
              <a:off x="4600575" y="3862388"/>
              <a:ext cx="1873250" cy="10080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66"/>
            </a:solidFill>
            <a:ln>
              <a:noFill/>
            </a:ln>
            <a:effectLst>
              <a:prstShdw prst="shdw17" dist="17961" dir="2700000">
                <a:srgbClr val="7A993D"/>
              </a:prst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2400">
                  <a:solidFill>
                    <a:srgbClr val="FF0000"/>
                  </a:solidFill>
                  <a:latin typeface="Times New Roman" panose="02020603050405020304" pitchFamily="18" charset="0"/>
                  <a:ea typeface="黑体" panose="02010609060101010101" pitchFamily="49" charset="-122"/>
                </a:rPr>
                <a:t>重大影响 </a:t>
              </a:r>
            </a:p>
          </p:txBody>
        </p:sp>
        <p:sp>
          <p:nvSpPr>
            <p:cNvPr id="183314" name="Text Box 18"/>
            <p:cNvSpPr txBox="1">
              <a:spLocks noChangeArrowheads="1"/>
            </p:cNvSpPr>
            <p:nvPr/>
          </p:nvSpPr>
          <p:spPr bwMode="auto">
            <a:xfrm>
              <a:off x="4384675" y="4581525"/>
              <a:ext cx="3097213" cy="3365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defRPr/>
              </a:pPr>
              <a:r>
                <a:rPr lang="en-US" altLang="zh-CN" sz="1600" dirty="0"/>
                <a:t>20%&lt;=</a:t>
              </a:r>
              <a:r>
                <a:rPr lang="zh-CN" altLang="en-US" sz="1600" dirty="0"/>
                <a:t>持股比例</a:t>
              </a:r>
              <a:r>
                <a:rPr lang="en-US" altLang="zh-CN" sz="1600" dirty="0"/>
                <a:t>&lt;50%</a:t>
              </a:r>
            </a:p>
          </p:txBody>
        </p:sp>
      </p:grpSp>
      <p:grpSp>
        <p:nvGrpSpPr>
          <p:cNvPr id="5" name="组合 4"/>
          <p:cNvGrpSpPr/>
          <p:nvPr/>
        </p:nvGrpSpPr>
        <p:grpSpPr>
          <a:xfrm>
            <a:off x="4600575" y="4941888"/>
            <a:ext cx="1944688" cy="1128712"/>
            <a:chOff x="4600575" y="4941888"/>
            <a:chExt cx="1944688" cy="1128712"/>
          </a:xfrm>
        </p:grpSpPr>
        <p:sp>
          <p:nvSpPr>
            <p:cNvPr id="79880" name="AutoShape 14"/>
            <p:cNvSpPr>
              <a:spLocks noChangeArrowheads="1"/>
            </p:cNvSpPr>
            <p:nvPr/>
          </p:nvSpPr>
          <p:spPr bwMode="auto">
            <a:xfrm>
              <a:off x="4600575" y="4941888"/>
              <a:ext cx="1727200" cy="10080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a:noFill/>
            </a:ln>
            <a:effectLst>
              <a:prstShdw prst="shdw17" dist="17961" dir="2700000">
                <a:srgbClr val="7A993D"/>
              </a:prst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1800">
                  <a:solidFill>
                    <a:srgbClr val="FF0000"/>
                  </a:solidFill>
                  <a:latin typeface="Times New Roman" panose="02020603050405020304" pitchFamily="18" charset="0"/>
                  <a:ea typeface="黑体" panose="02010609060101010101" pitchFamily="49" charset="-122"/>
                </a:rPr>
                <a:t>无重大影响</a:t>
              </a:r>
            </a:p>
          </p:txBody>
        </p:sp>
        <p:sp>
          <p:nvSpPr>
            <p:cNvPr id="183315" name="Text Box 19"/>
            <p:cNvSpPr txBox="1">
              <a:spLocks noChangeArrowheads="1"/>
            </p:cNvSpPr>
            <p:nvPr/>
          </p:nvSpPr>
          <p:spPr bwMode="auto">
            <a:xfrm>
              <a:off x="4672013" y="5734050"/>
              <a:ext cx="187325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defRPr/>
              </a:pPr>
              <a:r>
                <a:rPr lang="zh-CN" altLang="en-US" sz="1600" dirty="0">
                  <a:latin typeface="黑体" panose="02010609060101010101" pitchFamily="49" charset="-122"/>
                </a:rPr>
                <a:t>持股比例</a:t>
              </a:r>
              <a:r>
                <a:rPr lang="en-US" altLang="zh-CN" sz="1600" dirty="0">
                  <a:latin typeface="黑体" panose="02010609060101010101" pitchFamily="49" charset="-122"/>
                </a:rPr>
                <a:t>&lt;20%</a:t>
              </a:r>
            </a:p>
          </p:txBody>
        </p:sp>
      </p:grpSp>
      <p:sp>
        <p:nvSpPr>
          <p:cNvPr id="79885" name="Rectangle 20"/>
          <p:cNvSpPr>
            <a:spLocks noChangeArrowheads="1"/>
          </p:cNvSpPr>
          <p:nvPr/>
        </p:nvSpPr>
        <p:spPr bwMode="auto">
          <a:xfrm>
            <a:off x="6761163" y="1484313"/>
            <a:ext cx="2736850" cy="519112"/>
          </a:xfrm>
          <a:prstGeom prst="rect">
            <a:avLst/>
          </a:prstGeom>
          <a:solidFill>
            <a:srgbClr val="CCFF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rgbClr val="070605"/>
                </a:solidFill>
                <a:latin typeface="Times New Roman" panose="02020603050405020304" pitchFamily="18" charset="0"/>
                <a:ea typeface="黑体" panose="02010609060101010101" pitchFamily="49" charset="-122"/>
              </a:rPr>
              <a:t>对</a:t>
            </a:r>
            <a:r>
              <a:rPr lang="zh-CN" altLang="en-US">
                <a:solidFill>
                  <a:srgbClr val="A50021"/>
                </a:solidFill>
                <a:latin typeface="Times New Roman" panose="02020603050405020304" pitchFamily="18" charset="0"/>
                <a:ea typeface="黑体" panose="02010609060101010101" pitchFamily="49" charset="-122"/>
              </a:rPr>
              <a:t>子公司</a:t>
            </a:r>
            <a:r>
              <a:rPr lang="zh-CN" altLang="en-US">
                <a:solidFill>
                  <a:srgbClr val="070605"/>
                </a:solidFill>
                <a:latin typeface="Times New Roman" panose="02020603050405020304" pitchFamily="18" charset="0"/>
                <a:ea typeface="黑体" panose="02010609060101010101" pitchFamily="49" charset="-122"/>
              </a:rPr>
              <a:t>的投资</a:t>
            </a:r>
          </a:p>
        </p:txBody>
      </p:sp>
      <p:sp>
        <p:nvSpPr>
          <p:cNvPr id="79886" name="Rectangle 21"/>
          <p:cNvSpPr>
            <a:spLocks noChangeArrowheads="1"/>
          </p:cNvSpPr>
          <p:nvPr/>
        </p:nvSpPr>
        <p:spPr bwMode="auto">
          <a:xfrm>
            <a:off x="6616700" y="2852738"/>
            <a:ext cx="3275013" cy="519112"/>
          </a:xfrm>
          <a:prstGeom prst="rect">
            <a:avLst/>
          </a:prstGeom>
          <a:solidFill>
            <a:srgbClr val="CCFF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rgbClr val="070605"/>
                </a:solidFill>
                <a:latin typeface="Times New Roman" panose="02020603050405020304" pitchFamily="18" charset="0"/>
                <a:ea typeface="黑体" panose="02010609060101010101" pitchFamily="49" charset="-122"/>
              </a:rPr>
              <a:t>对</a:t>
            </a:r>
            <a:r>
              <a:rPr lang="zh-CN" altLang="en-US">
                <a:solidFill>
                  <a:srgbClr val="A50021"/>
                </a:solidFill>
                <a:latin typeface="Times New Roman" panose="02020603050405020304" pitchFamily="18" charset="0"/>
                <a:ea typeface="黑体" panose="02010609060101010101" pitchFamily="49" charset="-122"/>
              </a:rPr>
              <a:t>合营企业</a:t>
            </a:r>
            <a:r>
              <a:rPr lang="zh-CN" altLang="en-US">
                <a:solidFill>
                  <a:srgbClr val="070605"/>
                </a:solidFill>
                <a:latin typeface="Times New Roman" panose="02020603050405020304" pitchFamily="18" charset="0"/>
                <a:ea typeface="黑体" panose="02010609060101010101" pitchFamily="49" charset="-122"/>
              </a:rPr>
              <a:t>的投资</a:t>
            </a:r>
          </a:p>
        </p:txBody>
      </p:sp>
      <p:sp>
        <p:nvSpPr>
          <p:cNvPr id="79887" name="Rectangle 22"/>
          <p:cNvSpPr>
            <a:spLocks noChangeArrowheads="1"/>
          </p:cNvSpPr>
          <p:nvPr/>
        </p:nvSpPr>
        <p:spPr bwMode="auto">
          <a:xfrm>
            <a:off x="6616700" y="4078288"/>
            <a:ext cx="3313113" cy="519112"/>
          </a:xfrm>
          <a:prstGeom prst="rect">
            <a:avLst/>
          </a:prstGeom>
          <a:solidFill>
            <a:srgbClr val="CCFF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dirty="0">
                <a:solidFill>
                  <a:srgbClr val="070605"/>
                </a:solidFill>
                <a:latin typeface="Times New Roman" panose="02020603050405020304" pitchFamily="18" charset="0"/>
                <a:ea typeface="黑体" panose="02010609060101010101" pitchFamily="49" charset="-122"/>
              </a:rPr>
              <a:t>对</a:t>
            </a:r>
            <a:r>
              <a:rPr lang="zh-CN" altLang="en-US" dirty="0">
                <a:solidFill>
                  <a:srgbClr val="A50021"/>
                </a:solidFill>
                <a:latin typeface="Times New Roman" panose="02020603050405020304" pitchFamily="18" charset="0"/>
                <a:ea typeface="黑体" panose="02010609060101010101" pitchFamily="49" charset="-122"/>
              </a:rPr>
              <a:t>联营企业</a:t>
            </a:r>
            <a:r>
              <a:rPr lang="zh-CN" altLang="en-US" dirty="0">
                <a:solidFill>
                  <a:srgbClr val="070605"/>
                </a:solidFill>
                <a:latin typeface="Times New Roman" panose="02020603050405020304" pitchFamily="18" charset="0"/>
                <a:ea typeface="黑体" panose="02010609060101010101" pitchFamily="49" charset="-122"/>
              </a:rPr>
              <a:t>的投资</a:t>
            </a:r>
          </a:p>
        </p:txBody>
      </p:sp>
      <p:sp>
        <p:nvSpPr>
          <p:cNvPr id="183319" name="Rectangle 23"/>
          <p:cNvSpPr>
            <a:spLocks noChangeArrowheads="1"/>
          </p:cNvSpPr>
          <p:nvPr/>
        </p:nvSpPr>
        <p:spPr bwMode="auto">
          <a:xfrm>
            <a:off x="4097338" y="6018213"/>
            <a:ext cx="5530850" cy="3683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lvl1pPr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defRPr/>
            </a:pPr>
            <a:r>
              <a:rPr lang="zh-CN" altLang="en-US" sz="1800" dirty="0">
                <a:solidFill>
                  <a:srgbClr val="000000"/>
                </a:solidFill>
              </a:rPr>
              <a:t>即</a:t>
            </a:r>
            <a:r>
              <a:rPr lang="zh-CN" altLang="en-US" sz="1800" dirty="0">
                <a:solidFill>
                  <a:srgbClr val="FF0000"/>
                </a:solidFill>
              </a:rPr>
              <a:t>不具有</a:t>
            </a:r>
            <a:r>
              <a:rPr lang="zh-CN" altLang="en-US" sz="1800" dirty="0">
                <a:solidFill>
                  <a:srgbClr val="990033"/>
                </a:solidFill>
              </a:rPr>
              <a:t>控制</a:t>
            </a:r>
            <a:r>
              <a:rPr lang="zh-CN" altLang="en-US" sz="1800" dirty="0">
                <a:solidFill>
                  <a:srgbClr val="070605"/>
                </a:solidFill>
              </a:rPr>
              <a:t>、</a:t>
            </a:r>
            <a:r>
              <a:rPr lang="zh-CN" altLang="en-US" sz="1800" dirty="0">
                <a:solidFill>
                  <a:srgbClr val="990033"/>
                </a:solidFill>
              </a:rPr>
              <a:t>共同控制</a:t>
            </a:r>
            <a:r>
              <a:rPr lang="zh-CN" altLang="en-US" sz="1800" dirty="0">
                <a:solidFill>
                  <a:srgbClr val="070605"/>
                </a:solidFill>
              </a:rPr>
              <a:t>或</a:t>
            </a:r>
            <a:r>
              <a:rPr lang="zh-CN" altLang="en-US" sz="1800" dirty="0">
                <a:solidFill>
                  <a:srgbClr val="990033"/>
                </a:solidFill>
              </a:rPr>
              <a:t>重大影响，</a:t>
            </a:r>
            <a:r>
              <a:rPr lang="zh-CN" altLang="en-US" sz="1800" dirty="0">
                <a:solidFill>
                  <a:srgbClr val="000000"/>
                </a:solidFill>
              </a:rPr>
              <a:t>简称“</a:t>
            </a:r>
            <a:r>
              <a:rPr lang="zh-CN" altLang="en-US" sz="1800" dirty="0">
                <a:solidFill>
                  <a:srgbClr val="990033"/>
                </a:solidFill>
              </a:rPr>
              <a:t>三无</a:t>
            </a:r>
            <a:r>
              <a:rPr lang="zh-CN" altLang="en-US" sz="1800" dirty="0">
                <a:solidFill>
                  <a:srgbClr val="000000"/>
                </a:solidFill>
              </a:rPr>
              <a:t>”</a:t>
            </a:r>
          </a:p>
        </p:txBody>
      </p:sp>
      <p:grpSp>
        <p:nvGrpSpPr>
          <p:cNvPr id="2" name="组合 1"/>
          <p:cNvGrpSpPr/>
          <p:nvPr/>
        </p:nvGrpSpPr>
        <p:grpSpPr>
          <a:xfrm>
            <a:off x="1036638" y="1484313"/>
            <a:ext cx="3203575" cy="738187"/>
            <a:chOff x="1036638" y="1484313"/>
            <a:chExt cx="3203575" cy="738187"/>
          </a:xfrm>
        </p:grpSpPr>
        <p:sp>
          <p:nvSpPr>
            <p:cNvPr id="79875" name="Text Box 4"/>
            <p:cNvSpPr txBox="1">
              <a:spLocks noChangeArrowheads="1"/>
            </p:cNvSpPr>
            <p:nvPr/>
          </p:nvSpPr>
          <p:spPr bwMode="auto">
            <a:xfrm>
              <a:off x="1936750" y="1557338"/>
              <a:ext cx="2303463" cy="665162"/>
            </a:xfrm>
            <a:prstGeom prst="rect">
              <a:avLst/>
            </a:prstGeom>
            <a:solidFill>
              <a:srgbClr val="FFFF99"/>
            </a:solidFill>
            <a:ln>
              <a:noFill/>
            </a:ln>
            <a:effectLst>
              <a:prstShdw prst="shdw17" dist="17961" dir="2700000">
                <a:srgbClr val="7A993D"/>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FontTx/>
                <a:buNone/>
              </a:pPr>
              <a:r>
                <a:rPr lang="zh-CN" altLang="en-US" sz="2400" dirty="0">
                  <a:solidFill>
                    <a:srgbClr val="0000FF"/>
                  </a:solidFill>
                  <a:latin typeface="Times New Roman" panose="02020603050405020304" pitchFamily="18" charset="0"/>
                  <a:ea typeface="黑体" panose="02010609060101010101" pitchFamily="49" charset="-122"/>
                </a:rPr>
                <a:t>控股</a:t>
              </a:r>
              <a:r>
                <a:rPr lang="zh-CN" altLang="en-US" sz="2400" dirty="0">
                  <a:solidFill>
                    <a:srgbClr val="FF0000"/>
                  </a:solidFill>
                  <a:latin typeface="Times New Roman" panose="02020603050405020304" pitchFamily="18" charset="0"/>
                  <a:ea typeface="黑体" panose="02010609060101010101" pitchFamily="49" charset="-122"/>
                </a:rPr>
                <a:t>合并</a:t>
              </a:r>
              <a:r>
                <a:rPr lang="zh-CN" altLang="en-US" sz="2400" dirty="0">
                  <a:latin typeface="Times New Roman" panose="02020603050405020304" pitchFamily="18" charset="0"/>
                  <a:ea typeface="黑体" panose="02010609060101010101" pitchFamily="49" charset="-122"/>
                </a:rPr>
                <a:t>形成的</a:t>
              </a:r>
            </a:p>
            <a:p>
              <a:pPr algn="ctr" eaLnBrk="1" hangingPunct="1">
                <a:lnSpc>
                  <a:spcPct val="90000"/>
                </a:lnSpc>
                <a:spcBef>
                  <a:spcPct val="0"/>
                </a:spcBef>
                <a:buClrTx/>
                <a:buFontTx/>
                <a:buNone/>
              </a:pPr>
              <a:r>
                <a:rPr lang="zh-CN" altLang="en-US" sz="2400" dirty="0">
                  <a:latin typeface="Times New Roman" panose="02020603050405020304" pitchFamily="18" charset="0"/>
                  <a:ea typeface="黑体" panose="02010609060101010101" pitchFamily="49" charset="-122"/>
                </a:rPr>
                <a:t>长期股权投资</a:t>
              </a:r>
            </a:p>
          </p:txBody>
        </p:sp>
        <p:sp>
          <p:nvSpPr>
            <p:cNvPr id="183320" name="Text Box 24"/>
            <p:cNvSpPr txBox="1">
              <a:spLocks noChangeArrowheads="1"/>
            </p:cNvSpPr>
            <p:nvPr/>
          </p:nvSpPr>
          <p:spPr bwMode="auto">
            <a:xfrm>
              <a:off x="1036638" y="1484313"/>
              <a:ext cx="1584325" cy="70802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defRPr/>
              </a:pPr>
              <a:r>
                <a:rPr lang="zh-CN" altLang="en-US" sz="2000" dirty="0">
                  <a:solidFill>
                    <a:srgbClr val="A50021"/>
                  </a:solidFill>
                </a:rPr>
                <a:t>合并</a:t>
              </a:r>
            </a:p>
            <a:p>
              <a:pPr eaLnBrk="1" hangingPunct="1">
                <a:defRPr/>
              </a:pPr>
              <a:r>
                <a:rPr lang="zh-CN" altLang="en-US" sz="2000" dirty="0">
                  <a:solidFill>
                    <a:srgbClr val="A50021"/>
                  </a:solidFill>
                </a:rPr>
                <a:t>方式</a:t>
              </a:r>
            </a:p>
          </p:txBody>
        </p:sp>
      </p:grpSp>
      <p:grpSp>
        <p:nvGrpSpPr>
          <p:cNvPr id="3" name="组合 2"/>
          <p:cNvGrpSpPr/>
          <p:nvPr/>
        </p:nvGrpSpPr>
        <p:grpSpPr>
          <a:xfrm>
            <a:off x="425450" y="3141663"/>
            <a:ext cx="4175125" cy="1296987"/>
            <a:chOff x="425450" y="3141663"/>
            <a:chExt cx="4175125" cy="1296987"/>
          </a:xfrm>
        </p:grpSpPr>
        <p:sp>
          <p:nvSpPr>
            <p:cNvPr id="79876" name="Text Box 4"/>
            <p:cNvSpPr txBox="1">
              <a:spLocks noChangeArrowheads="1"/>
            </p:cNvSpPr>
            <p:nvPr/>
          </p:nvSpPr>
          <p:spPr bwMode="auto">
            <a:xfrm>
              <a:off x="2044700" y="3205163"/>
              <a:ext cx="1908175" cy="996950"/>
            </a:xfrm>
            <a:prstGeom prst="rect">
              <a:avLst/>
            </a:prstGeom>
            <a:solidFill>
              <a:srgbClr val="FFFF99"/>
            </a:solidFill>
            <a:ln>
              <a:noFill/>
            </a:ln>
            <a:effectLst>
              <a:prstShdw prst="shdw17" dist="17961" dir="2700000">
                <a:srgbClr val="7A993D"/>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FontTx/>
                <a:buNone/>
              </a:pPr>
              <a:r>
                <a:rPr lang="zh-CN" altLang="en-US" sz="2400" dirty="0">
                  <a:solidFill>
                    <a:srgbClr val="0000FF"/>
                  </a:solidFill>
                  <a:latin typeface="Times New Roman" panose="02020603050405020304" pitchFamily="18" charset="0"/>
                  <a:ea typeface="黑体" panose="02010609060101010101" pitchFamily="49" charset="-122"/>
                </a:rPr>
                <a:t>非控股</a:t>
              </a:r>
              <a:r>
                <a:rPr lang="zh-CN" altLang="en-US" sz="2400" dirty="0">
                  <a:latin typeface="Times New Roman" panose="02020603050405020304" pitchFamily="18" charset="0"/>
                  <a:ea typeface="黑体" panose="02010609060101010101" pitchFamily="49" charset="-122"/>
                </a:rPr>
                <a:t>投资</a:t>
              </a:r>
            </a:p>
            <a:p>
              <a:pPr algn="ctr" eaLnBrk="1" hangingPunct="1">
                <a:lnSpc>
                  <a:spcPct val="90000"/>
                </a:lnSpc>
                <a:spcBef>
                  <a:spcPct val="0"/>
                </a:spcBef>
                <a:buClrTx/>
                <a:buFontTx/>
                <a:buNone/>
              </a:pPr>
              <a:r>
                <a:rPr lang="zh-CN" altLang="en-US" sz="2400" dirty="0">
                  <a:latin typeface="Times New Roman" panose="02020603050405020304" pitchFamily="18" charset="0"/>
                  <a:ea typeface="黑体" panose="02010609060101010101" pitchFamily="49" charset="-122"/>
                </a:rPr>
                <a:t>形成的</a:t>
              </a:r>
            </a:p>
            <a:p>
              <a:pPr algn="ctr" eaLnBrk="1" hangingPunct="1">
                <a:lnSpc>
                  <a:spcPct val="90000"/>
                </a:lnSpc>
                <a:spcBef>
                  <a:spcPct val="0"/>
                </a:spcBef>
                <a:buClrTx/>
                <a:buFontTx/>
                <a:buNone/>
              </a:pPr>
              <a:r>
                <a:rPr lang="zh-CN" altLang="en-US" sz="2400" dirty="0">
                  <a:latin typeface="Times New Roman" panose="02020603050405020304" pitchFamily="18" charset="0"/>
                  <a:ea typeface="黑体" panose="02010609060101010101" pitchFamily="49" charset="-122"/>
                </a:rPr>
                <a:t>长期股权投资</a:t>
              </a:r>
            </a:p>
          </p:txBody>
        </p:sp>
        <p:sp>
          <p:nvSpPr>
            <p:cNvPr id="79881" name="Line 15"/>
            <p:cNvSpPr>
              <a:spLocks noChangeShapeType="1"/>
            </p:cNvSpPr>
            <p:nvPr/>
          </p:nvSpPr>
          <p:spPr bwMode="auto">
            <a:xfrm flipV="1">
              <a:off x="3952875" y="3141663"/>
              <a:ext cx="647700" cy="573087"/>
            </a:xfrm>
            <a:prstGeom prst="line">
              <a:avLst/>
            </a:prstGeom>
            <a:noFill/>
            <a:ln w="38100">
              <a:solidFill>
                <a:srgbClr val="A50021"/>
              </a:solidFill>
              <a:miter lim="800000"/>
              <a:headEnd/>
              <a:tailEnd type="triangle" w="med" len="med"/>
            </a:ln>
            <a:effectLst>
              <a:prstShdw prst="shdw17" dist="17961" dir="2700000">
                <a:srgbClr val="630014"/>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79882" name="Line 16"/>
            <p:cNvSpPr>
              <a:spLocks noChangeShapeType="1"/>
            </p:cNvSpPr>
            <p:nvPr/>
          </p:nvSpPr>
          <p:spPr bwMode="auto">
            <a:xfrm>
              <a:off x="3952875" y="3787775"/>
              <a:ext cx="646113" cy="650875"/>
            </a:xfrm>
            <a:prstGeom prst="line">
              <a:avLst/>
            </a:prstGeom>
            <a:noFill/>
            <a:ln w="38100">
              <a:solidFill>
                <a:srgbClr val="A50021"/>
              </a:solidFill>
              <a:miter lim="800000"/>
              <a:headEnd/>
              <a:tailEnd type="triangle" w="med" len="med"/>
            </a:ln>
            <a:effectLst>
              <a:prstShdw prst="shdw17" dist="17961" dir="2700000">
                <a:srgbClr val="630014"/>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83321" name="Text Box 25"/>
            <p:cNvSpPr txBox="1">
              <a:spLocks noChangeArrowheads="1"/>
            </p:cNvSpPr>
            <p:nvPr/>
          </p:nvSpPr>
          <p:spPr bwMode="auto">
            <a:xfrm>
              <a:off x="425450" y="3309938"/>
              <a:ext cx="1800225" cy="70802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ctr" eaLnBrk="1" hangingPunct="1">
                <a:defRPr/>
              </a:pPr>
              <a:r>
                <a:rPr lang="zh-CN" altLang="en-US" sz="2000" dirty="0">
                  <a:solidFill>
                    <a:srgbClr val="A50021"/>
                  </a:solidFill>
                </a:rPr>
                <a:t>非合并</a:t>
              </a:r>
            </a:p>
            <a:p>
              <a:pPr algn="ctr" eaLnBrk="1" hangingPunct="1">
                <a:defRPr/>
              </a:pPr>
              <a:r>
                <a:rPr lang="zh-CN" altLang="en-US" sz="2000" dirty="0">
                  <a:solidFill>
                    <a:srgbClr val="A50021"/>
                  </a:solidFill>
                </a:rPr>
                <a:t>方式</a:t>
              </a:r>
            </a:p>
          </p:txBody>
        </p:sp>
      </p:grpSp>
      <p:sp>
        <p:nvSpPr>
          <p:cNvPr id="79891" name="Text Box 4"/>
          <p:cNvSpPr txBox="1">
            <a:spLocks noChangeArrowheads="1"/>
          </p:cNvSpPr>
          <p:nvPr/>
        </p:nvSpPr>
        <p:spPr bwMode="auto">
          <a:xfrm>
            <a:off x="6545263" y="5297488"/>
            <a:ext cx="3313112" cy="388937"/>
          </a:xfrm>
          <a:prstGeom prst="rect">
            <a:avLst/>
          </a:prstGeom>
          <a:solidFill>
            <a:srgbClr val="FFCCFF"/>
          </a:solidFill>
          <a:ln>
            <a:noFill/>
          </a:ln>
          <a:effectLst>
            <a:prstShdw prst="shdw17" dist="17961" dir="2700000">
              <a:srgbClr val="7A993D"/>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FontTx/>
              <a:buNone/>
            </a:pPr>
            <a:r>
              <a:rPr lang="zh-CN" altLang="en-US">
                <a:solidFill>
                  <a:srgbClr val="000000"/>
                </a:solidFill>
                <a:latin typeface="Times New Roman" panose="02020603050405020304" pitchFamily="18" charset="0"/>
                <a:ea typeface="黑体" panose="02010609060101010101" pitchFamily="49" charset="-122"/>
              </a:rPr>
              <a:t>按</a:t>
            </a:r>
            <a:r>
              <a:rPr lang="en-US" altLang="zh-CN">
                <a:solidFill>
                  <a:srgbClr val="000000"/>
                </a:solidFill>
                <a:latin typeface="Times New Roman" panose="02020603050405020304" pitchFamily="18" charset="0"/>
                <a:ea typeface="黑体" panose="02010609060101010101" pitchFamily="49" charset="-122"/>
              </a:rPr>
              <a:t>《</a:t>
            </a:r>
            <a:r>
              <a:rPr lang="zh-CN" altLang="en-US">
                <a:solidFill>
                  <a:srgbClr val="000000"/>
                </a:solidFill>
                <a:latin typeface="Times New Roman" panose="02020603050405020304" pitchFamily="18" charset="0"/>
                <a:ea typeface="黑体" panose="02010609060101010101" pitchFamily="49" charset="-122"/>
              </a:rPr>
              <a:t>金融资产</a:t>
            </a:r>
            <a:r>
              <a:rPr lang="en-US" altLang="zh-CN">
                <a:solidFill>
                  <a:srgbClr val="000000"/>
                </a:solidFill>
                <a:latin typeface="Times New Roman" panose="02020603050405020304" pitchFamily="18" charset="0"/>
                <a:ea typeface="黑体" panose="02010609060101010101" pitchFamily="49" charset="-122"/>
              </a:rPr>
              <a:t>》</a:t>
            </a:r>
            <a:r>
              <a:rPr lang="zh-CN" altLang="en-US">
                <a:solidFill>
                  <a:srgbClr val="000000"/>
                </a:solidFill>
                <a:latin typeface="Times New Roman" panose="02020603050405020304" pitchFamily="18" charset="0"/>
                <a:ea typeface="黑体" panose="02010609060101010101" pitchFamily="49" charset="-122"/>
              </a:rPr>
              <a:t>处理</a:t>
            </a:r>
            <a:endParaRPr lang="zh-CN" altLang="en-US">
              <a:solidFill>
                <a:srgbClr val="FF00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dissolve">
                                      <p:cBhvr>
                                        <p:cTn id="12" dur="500"/>
                                        <p:tgtEl>
                                          <p:spTgt spid="798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9885"/>
                                        </p:tgtEl>
                                        <p:attrNameLst>
                                          <p:attrName>style.visibility</p:attrName>
                                        </p:attrNameLst>
                                      </p:cBhvr>
                                      <p:to>
                                        <p:strVal val="visible"/>
                                      </p:to>
                                    </p:set>
                                    <p:animEffect transition="in" filter="dissolve">
                                      <p:cBhvr>
                                        <p:cTn id="17" dur="500"/>
                                        <p:tgtEl>
                                          <p:spTgt spid="7988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9878"/>
                                        </p:tgtEl>
                                        <p:attrNameLst>
                                          <p:attrName>style.visibility</p:attrName>
                                        </p:attrNameLst>
                                      </p:cBhvr>
                                      <p:to>
                                        <p:strVal val="visible"/>
                                      </p:to>
                                    </p:set>
                                    <p:animEffect transition="in" filter="dissolve">
                                      <p:cBhvr>
                                        <p:cTn id="27" dur="500"/>
                                        <p:tgtEl>
                                          <p:spTgt spid="7987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9886"/>
                                        </p:tgtEl>
                                        <p:attrNameLst>
                                          <p:attrName>style.visibility</p:attrName>
                                        </p:attrNameLst>
                                      </p:cBhvr>
                                      <p:to>
                                        <p:strVal val="visible"/>
                                      </p:to>
                                    </p:set>
                                    <p:animEffect transition="in" filter="dissolve">
                                      <p:cBhvr>
                                        <p:cTn id="32" dur="500"/>
                                        <p:tgtEl>
                                          <p:spTgt spid="7988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9887"/>
                                        </p:tgtEl>
                                        <p:attrNameLst>
                                          <p:attrName>style.visibility</p:attrName>
                                        </p:attrNameLst>
                                      </p:cBhvr>
                                      <p:to>
                                        <p:strVal val="visible"/>
                                      </p:to>
                                    </p:set>
                                    <p:animEffect transition="in" filter="dissolve">
                                      <p:cBhvr>
                                        <p:cTn id="42" dur="500"/>
                                        <p:tgtEl>
                                          <p:spTgt spid="7988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dissolv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9891"/>
                                        </p:tgtEl>
                                        <p:attrNameLst>
                                          <p:attrName>style.visibility</p:attrName>
                                        </p:attrNameLst>
                                      </p:cBhvr>
                                      <p:to>
                                        <p:strVal val="visible"/>
                                      </p:to>
                                    </p:set>
                                    <p:animEffect transition="in" filter="dissolve">
                                      <p:cBhvr>
                                        <p:cTn id="52" dur="500"/>
                                        <p:tgtEl>
                                          <p:spTgt spid="798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83319"/>
                                        </p:tgtEl>
                                        <p:attrNameLst>
                                          <p:attrName>style.visibility</p:attrName>
                                        </p:attrNameLst>
                                      </p:cBhvr>
                                      <p:to>
                                        <p:strVal val="visible"/>
                                      </p:to>
                                    </p:set>
                                    <p:animEffect transition="in" filter="dissolve">
                                      <p:cBhvr>
                                        <p:cTn id="57" dur="500"/>
                                        <p:tgtEl>
                                          <p:spTgt spid="18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nimBg="1"/>
      <p:bldP spid="79878" grpId="0" animBg="1"/>
      <p:bldP spid="79885" grpId="0" animBg="1"/>
      <p:bldP spid="79886" grpId="0" animBg="1"/>
      <p:bldP spid="79887" grpId="0" animBg="1"/>
      <p:bldP spid="183319" grpId="0"/>
      <p:bldP spid="7989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noFill/>
        </p:spPr>
        <p:txBody>
          <a:bodyPr/>
          <a:lstStyle/>
          <a:p>
            <a:r>
              <a:rPr lang="zh-CN" altLang="en-US">
                <a:ea typeface="黑体" panose="02010609060101010101" pitchFamily="49" charset="-122"/>
              </a:rPr>
              <a:t>什么是控制？</a:t>
            </a:r>
          </a:p>
        </p:txBody>
      </p:sp>
      <p:sp>
        <p:nvSpPr>
          <p:cNvPr id="80899" name="内容占位符 2"/>
          <p:cNvSpPr>
            <a:spLocks noGrp="1"/>
          </p:cNvSpPr>
          <p:nvPr>
            <p:ph idx="1"/>
          </p:nvPr>
        </p:nvSpPr>
        <p:spPr>
          <a:xfrm>
            <a:off x="526704" y="1268760"/>
            <a:ext cx="11665296" cy="1043955"/>
          </a:xfrm>
        </p:spPr>
        <p:txBody>
          <a:bodyPr/>
          <a:lstStyle/>
          <a:p>
            <a:r>
              <a:rPr lang="zh-CN" altLang="en-US" dirty="0">
                <a:latin typeface="黑体" panose="02010609060101010101" pitchFamily="49" charset="-122"/>
                <a:ea typeface="黑体" panose="02010609060101010101" pitchFamily="49" charset="-122"/>
              </a:rPr>
              <a:t>控制</a:t>
            </a:r>
            <a:r>
              <a:rPr lang="en-US" altLang="zh-CN" dirty="0">
                <a:latin typeface="黑体" panose="02010609060101010101" pitchFamily="49" charset="-122"/>
                <a:ea typeface="黑体" panose="02010609060101010101" pitchFamily="49" charset="-122"/>
              </a:rPr>
              <a:t>(control)</a:t>
            </a:r>
            <a:r>
              <a:rPr lang="zh-CN" altLang="en-US" dirty="0">
                <a:latin typeface="黑体" panose="02010609060101010101" pitchFamily="49" charset="-122"/>
                <a:ea typeface="黑体" panose="02010609060101010101" pitchFamily="49" charset="-122"/>
              </a:rPr>
              <a:t>，是指有权决定一个企业的</a:t>
            </a:r>
            <a:r>
              <a:rPr lang="zh-CN" altLang="en-US" dirty="0">
                <a:solidFill>
                  <a:srgbClr val="0000FF"/>
                </a:solidFill>
                <a:latin typeface="黑体" panose="02010609060101010101" pitchFamily="49" charset="-122"/>
                <a:ea typeface="黑体" panose="02010609060101010101" pitchFamily="49" charset="-122"/>
              </a:rPr>
              <a:t>财务和经营决策</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并能据以从该企业的经营活动中获取利益。</a:t>
            </a:r>
          </a:p>
        </p:txBody>
      </p:sp>
      <p:sp>
        <p:nvSpPr>
          <p:cNvPr id="2" name="矩形 1"/>
          <p:cNvSpPr/>
          <p:nvPr/>
        </p:nvSpPr>
        <p:spPr>
          <a:xfrm>
            <a:off x="335360" y="2564904"/>
            <a:ext cx="3528392" cy="461665"/>
          </a:xfrm>
          <a:prstGeom prst="rect">
            <a:avLst/>
          </a:prstGeom>
          <a:solidFill>
            <a:srgbClr val="FFFF00"/>
          </a:solidFill>
        </p:spPr>
        <p:txBody>
          <a:bodyPr wrap="square">
            <a:spAutoFit/>
          </a:bodyPr>
          <a:lstStyle/>
          <a:p>
            <a:r>
              <a:rPr lang="en-US" altLang="zh-CN" dirty="0"/>
              <a:t>(1)</a:t>
            </a:r>
            <a:r>
              <a:rPr lang="zh-CN" altLang="en-US" dirty="0"/>
              <a:t>控制的主体是</a:t>
            </a:r>
            <a:r>
              <a:rPr lang="zh-CN" altLang="en-US" dirty="0">
                <a:solidFill>
                  <a:srgbClr val="0000FF"/>
                </a:solidFill>
              </a:rPr>
              <a:t>唯一</a:t>
            </a:r>
            <a:r>
              <a:rPr lang="zh-CN" altLang="en-US" dirty="0"/>
              <a:t>的</a:t>
            </a:r>
          </a:p>
        </p:txBody>
      </p:sp>
      <p:sp>
        <p:nvSpPr>
          <p:cNvPr id="3" name="矩形 2"/>
          <p:cNvSpPr/>
          <p:nvPr/>
        </p:nvSpPr>
        <p:spPr>
          <a:xfrm>
            <a:off x="335360" y="3181846"/>
            <a:ext cx="4752528" cy="461665"/>
          </a:xfrm>
          <a:prstGeom prst="rect">
            <a:avLst/>
          </a:prstGeom>
          <a:solidFill>
            <a:srgbClr val="FFFF00"/>
          </a:solidFill>
        </p:spPr>
        <p:txBody>
          <a:bodyPr wrap="square">
            <a:spAutoFit/>
          </a:bodyPr>
          <a:lstStyle/>
          <a:p>
            <a:r>
              <a:rPr lang="en-US" altLang="zh-CN" dirty="0"/>
              <a:t>(2)</a:t>
            </a:r>
            <a:r>
              <a:rPr lang="zh-CN" altLang="en-US" dirty="0"/>
              <a:t>控制的内容是</a:t>
            </a:r>
            <a:r>
              <a:rPr lang="zh-CN" altLang="en-US" dirty="0">
                <a:solidFill>
                  <a:srgbClr val="0000FF"/>
                </a:solidFill>
              </a:rPr>
              <a:t>财务和经营决策</a:t>
            </a:r>
            <a:endParaRPr lang="zh-CN" altLang="en-US" sz="2000" dirty="0"/>
          </a:p>
        </p:txBody>
      </p:sp>
      <p:sp>
        <p:nvSpPr>
          <p:cNvPr id="4" name="矩形 3"/>
          <p:cNvSpPr/>
          <p:nvPr/>
        </p:nvSpPr>
        <p:spPr>
          <a:xfrm>
            <a:off x="335360" y="3798788"/>
            <a:ext cx="4968552" cy="461665"/>
          </a:xfrm>
          <a:prstGeom prst="rect">
            <a:avLst/>
          </a:prstGeom>
          <a:solidFill>
            <a:srgbClr val="FFFF00"/>
          </a:solidFill>
        </p:spPr>
        <p:txBody>
          <a:bodyPr wrap="square">
            <a:spAutoFit/>
          </a:bodyPr>
          <a:lstStyle/>
          <a:p>
            <a:r>
              <a:rPr lang="en-US" altLang="zh-CN" dirty="0"/>
              <a:t>(3)</a:t>
            </a:r>
            <a:r>
              <a:rPr lang="zh-CN" altLang="en-US" dirty="0"/>
              <a:t>控制的目的是为了获取</a:t>
            </a:r>
            <a:r>
              <a:rPr lang="zh-CN" altLang="en-US" dirty="0">
                <a:solidFill>
                  <a:srgbClr val="0000FF"/>
                </a:solidFill>
              </a:rPr>
              <a:t>经济利益</a:t>
            </a:r>
          </a:p>
        </p:txBody>
      </p:sp>
      <p:sp>
        <p:nvSpPr>
          <p:cNvPr id="5" name="矩形 4"/>
          <p:cNvSpPr/>
          <p:nvPr/>
        </p:nvSpPr>
        <p:spPr>
          <a:xfrm>
            <a:off x="335360" y="4415730"/>
            <a:ext cx="3637534" cy="461665"/>
          </a:xfrm>
          <a:prstGeom prst="rect">
            <a:avLst/>
          </a:prstGeom>
          <a:solidFill>
            <a:srgbClr val="FFFF00"/>
          </a:solidFill>
        </p:spPr>
        <p:txBody>
          <a:bodyPr wrap="none">
            <a:spAutoFit/>
          </a:bodyPr>
          <a:lstStyle/>
          <a:p>
            <a:r>
              <a:rPr lang="en-US" altLang="zh-CN" dirty="0"/>
              <a:t>(4)</a:t>
            </a:r>
            <a:r>
              <a:rPr lang="zh-CN" altLang="en-US" dirty="0"/>
              <a:t>控制的性质是一种</a:t>
            </a:r>
            <a:r>
              <a:rPr lang="zh-CN" altLang="en-US" dirty="0">
                <a:solidFill>
                  <a:srgbClr val="0000FF"/>
                </a:solidFill>
              </a:rPr>
              <a:t>权力</a:t>
            </a:r>
          </a:p>
        </p:txBody>
      </p:sp>
      <p:sp>
        <p:nvSpPr>
          <p:cNvPr id="6" name="文本框 5"/>
          <p:cNvSpPr txBox="1"/>
          <p:nvPr/>
        </p:nvSpPr>
        <p:spPr>
          <a:xfrm>
            <a:off x="7968208" y="1941060"/>
            <a:ext cx="2808312" cy="461665"/>
          </a:xfrm>
          <a:prstGeom prst="rect">
            <a:avLst/>
          </a:prstGeom>
          <a:solidFill>
            <a:srgbClr val="FF99FF"/>
          </a:solidFill>
        </p:spPr>
        <p:txBody>
          <a:bodyPr wrap="square" rtlCol="0">
            <a:spAutoFit/>
          </a:bodyPr>
          <a:lstStyle/>
          <a:p>
            <a:r>
              <a:rPr lang="zh-CN" altLang="en-US" dirty="0"/>
              <a:t>实质重于形式原则</a:t>
            </a:r>
          </a:p>
        </p:txBody>
      </p:sp>
      <p:sp>
        <p:nvSpPr>
          <p:cNvPr id="7" name="矩形 6"/>
          <p:cNvSpPr/>
          <p:nvPr/>
        </p:nvSpPr>
        <p:spPr>
          <a:xfrm>
            <a:off x="6360257" y="2936559"/>
            <a:ext cx="5591944" cy="400110"/>
          </a:xfrm>
          <a:prstGeom prst="rect">
            <a:avLst/>
          </a:prstGeom>
        </p:spPr>
        <p:txBody>
          <a:bodyPr wrap="square">
            <a:spAutoFit/>
          </a:bodyPr>
          <a:lstStyle/>
          <a:p>
            <a:r>
              <a:rPr lang="en-US" altLang="zh-CN" sz="2000" dirty="0"/>
              <a:t>(1)</a:t>
            </a:r>
            <a:r>
              <a:rPr lang="zh-CN" altLang="en-US" sz="2000" dirty="0">
                <a:solidFill>
                  <a:srgbClr val="0000FF"/>
                </a:solidFill>
              </a:rPr>
              <a:t>直接拥有</a:t>
            </a:r>
            <a:r>
              <a:rPr lang="zh-CN" altLang="en-US" sz="2000" dirty="0"/>
              <a:t>被投资单位</a:t>
            </a:r>
            <a:r>
              <a:rPr lang="en-US" altLang="zh-CN" sz="2000" dirty="0">
                <a:solidFill>
                  <a:srgbClr val="0000FF"/>
                </a:solidFill>
              </a:rPr>
              <a:t>50%</a:t>
            </a:r>
            <a:r>
              <a:rPr lang="zh-CN" altLang="en-US" sz="2000" dirty="0">
                <a:solidFill>
                  <a:srgbClr val="0000FF"/>
                </a:solidFill>
              </a:rPr>
              <a:t>以上</a:t>
            </a:r>
            <a:r>
              <a:rPr lang="zh-CN" altLang="en-US" sz="2000" dirty="0">
                <a:solidFill>
                  <a:srgbClr val="000000"/>
                </a:solidFill>
              </a:rPr>
              <a:t>的表决权资本</a:t>
            </a:r>
            <a:r>
              <a:rPr lang="zh-CN" altLang="en-US" sz="2000" dirty="0"/>
              <a:t>。</a:t>
            </a:r>
          </a:p>
        </p:txBody>
      </p:sp>
      <p:sp>
        <p:nvSpPr>
          <p:cNvPr id="8" name="文本框 7"/>
          <p:cNvSpPr txBox="1"/>
          <p:nvPr/>
        </p:nvSpPr>
        <p:spPr>
          <a:xfrm>
            <a:off x="6341673" y="2474894"/>
            <a:ext cx="3600400" cy="461665"/>
          </a:xfrm>
          <a:prstGeom prst="rect">
            <a:avLst/>
          </a:prstGeom>
          <a:noFill/>
        </p:spPr>
        <p:txBody>
          <a:bodyPr wrap="square" rtlCol="0">
            <a:spAutoFit/>
          </a:bodyPr>
          <a:lstStyle/>
          <a:p>
            <a:r>
              <a:rPr lang="zh-CN" altLang="en-US" dirty="0"/>
              <a:t>以下情形之一为控制：</a:t>
            </a:r>
          </a:p>
        </p:txBody>
      </p:sp>
      <p:sp>
        <p:nvSpPr>
          <p:cNvPr id="9" name="矩形 8"/>
          <p:cNvSpPr/>
          <p:nvPr/>
        </p:nvSpPr>
        <p:spPr>
          <a:xfrm>
            <a:off x="6389242" y="3329637"/>
            <a:ext cx="5802757" cy="707886"/>
          </a:xfrm>
          <a:prstGeom prst="rect">
            <a:avLst/>
          </a:prstGeom>
        </p:spPr>
        <p:txBody>
          <a:bodyPr wrap="square">
            <a:spAutoFit/>
          </a:bodyPr>
          <a:lstStyle/>
          <a:p>
            <a:r>
              <a:rPr lang="en-US" altLang="zh-CN" sz="2000" dirty="0"/>
              <a:t>(2)</a:t>
            </a:r>
            <a:r>
              <a:rPr lang="zh-CN" altLang="en-US" sz="2000" dirty="0"/>
              <a:t>通过与其他投资者的</a:t>
            </a:r>
            <a:r>
              <a:rPr lang="zh-CN" altLang="en-US" sz="2000" dirty="0">
                <a:solidFill>
                  <a:srgbClr val="0000FF"/>
                </a:solidFill>
              </a:rPr>
              <a:t>协议拥有</a:t>
            </a:r>
            <a:r>
              <a:rPr lang="zh-CN" altLang="en-US" sz="2000" dirty="0">
                <a:solidFill>
                  <a:srgbClr val="000000"/>
                </a:solidFill>
              </a:rPr>
              <a:t>被投资单位</a:t>
            </a:r>
            <a:r>
              <a:rPr lang="en-US" altLang="zh-CN" sz="2000" dirty="0">
                <a:solidFill>
                  <a:srgbClr val="0000FF"/>
                </a:solidFill>
              </a:rPr>
              <a:t>50%</a:t>
            </a:r>
            <a:r>
              <a:rPr lang="zh-CN" altLang="en-US" sz="2000" dirty="0">
                <a:solidFill>
                  <a:srgbClr val="0000FF"/>
                </a:solidFill>
              </a:rPr>
              <a:t>以上</a:t>
            </a:r>
            <a:r>
              <a:rPr lang="zh-CN" altLang="en-US" sz="2000" dirty="0"/>
              <a:t>表决权资本的控制权。</a:t>
            </a:r>
          </a:p>
        </p:txBody>
      </p:sp>
      <p:sp>
        <p:nvSpPr>
          <p:cNvPr id="10" name="矩形 9"/>
          <p:cNvSpPr/>
          <p:nvPr/>
        </p:nvSpPr>
        <p:spPr>
          <a:xfrm>
            <a:off x="6359352" y="3999648"/>
            <a:ext cx="5592849" cy="707886"/>
          </a:xfrm>
          <a:prstGeom prst="rect">
            <a:avLst/>
          </a:prstGeom>
        </p:spPr>
        <p:txBody>
          <a:bodyPr wrap="square">
            <a:spAutoFit/>
          </a:bodyPr>
          <a:lstStyle/>
          <a:p>
            <a:r>
              <a:rPr lang="en-US" altLang="zh-CN" sz="2000" dirty="0">
                <a:solidFill>
                  <a:srgbClr val="C00000"/>
                </a:solidFill>
              </a:rPr>
              <a:t>(3)</a:t>
            </a:r>
            <a:r>
              <a:rPr lang="zh-CN" altLang="en-US" sz="2000" dirty="0"/>
              <a:t>根据</a:t>
            </a:r>
            <a:r>
              <a:rPr lang="zh-CN" altLang="en-US" sz="2000" dirty="0">
                <a:solidFill>
                  <a:srgbClr val="0000FF"/>
                </a:solidFill>
              </a:rPr>
              <a:t>章程或协议</a:t>
            </a:r>
            <a:r>
              <a:rPr lang="zh-CN" altLang="en-US" sz="2000" dirty="0"/>
              <a:t>有权</a:t>
            </a:r>
            <a:r>
              <a:rPr lang="zh-CN" altLang="en-US" sz="2000" dirty="0">
                <a:solidFill>
                  <a:srgbClr val="0000FF"/>
                </a:solidFill>
              </a:rPr>
              <a:t>控制</a:t>
            </a:r>
            <a:r>
              <a:rPr lang="zh-CN" altLang="en-US" sz="2000" dirty="0"/>
              <a:t>被投资单位的</a:t>
            </a:r>
            <a:r>
              <a:rPr lang="zh-CN" altLang="en-US" sz="2000" dirty="0">
                <a:solidFill>
                  <a:srgbClr val="0000FF"/>
                </a:solidFill>
              </a:rPr>
              <a:t>财务和经营决策</a:t>
            </a:r>
            <a:r>
              <a:rPr lang="zh-CN" altLang="en-US" sz="2000" dirty="0"/>
              <a:t>。</a:t>
            </a:r>
          </a:p>
        </p:txBody>
      </p:sp>
      <p:sp>
        <p:nvSpPr>
          <p:cNvPr id="11" name="矩形 10"/>
          <p:cNvSpPr/>
          <p:nvPr/>
        </p:nvSpPr>
        <p:spPr>
          <a:xfrm>
            <a:off x="6359352" y="4646562"/>
            <a:ext cx="5592849" cy="707886"/>
          </a:xfrm>
          <a:prstGeom prst="rect">
            <a:avLst/>
          </a:prstGeom>
        </p:spPr>
        <p:txBody>
          <a:bodyPr wrap="square">
            <a:spAutoFit/>
          </a:bodyPr>
          <a:lstStyle/>
          <a:p>
            <a:r>
              <a:rPr lang="en-US" altLang="zh-CN" sz="2000" dirty="0">
                <a:solidFill>
                  <a:srgbClr val="C00000"/>
                </a:solidFill>
              </a:rPr>
              <a:t>(4)</a:t>
            </a:r>
            <a:r>
              <a:rPr lang="zh-CN" altLang="en-US" sz="2000" dirty="0">
                <a:solidFill>
                  <a:srgbClr val="0000FF"/>
                </a:solidFill>
              </a:rPr>
              <a:t>有权任免</a:t>
            </a:r>
            <a:r>
              <a:rPr lang="zh-CN" altLang="en-US" sz="2000" dirty="0"/>
              <a:t>被投资单位</a:t>
            </a:r>
            <a:r>
              <a:rPr lang="zh-CN" altLang="en-US" sz="2000" dirty="0">
                <a:solidFill>
                  <a:srgbClr val="0000FF"/>
                </a:solidFill>
              </a:rPr>
              <a:t>董事会</a:t>
            </a:r>
            <a:r>
              <a:rPr lang="zh-CN" altLang="en-US" sz="2000" dirty="0"/>
              <a:t>等类似权力机构的</a:t>
            </a:r>
            <a:r>
              <a:rPr lang="zh-CN" altLang="en-US" sz="2000" dirty="0">
                <a:solidFill>
                  <a:srgbClr val="0000FF"/>
                </a:solidFill>
              </a:rPr>
              <a:t>多数成员</a:t>
            </a:r>
          </a:p>
        </p:txBody>
      </p:sp>
      <p:sp>
        <p:nvSpPr>
          <p:cNvPr id="12" name="矩形 11"/>
          <p:cNvSpPr/>
          <p:nvPr/>
        </p:nvSpPr>
        <p:spPr>
          <a:xfrm>
            <a:off x="6375725" y="5316573"/>
            <a:ext cx="5696939" cy="707886"/>
          </a:xfrm>
          <a:prstGeom prst="rect">
            <a:avLst/>
          </a:prstGeom>
        </p:spPr>
        <p:txBody>
          <a:bodyPr wrap="square">
            <a:spAutoFit/>
          </a:bodyPr>
          <a:lstStyle/>
          <a:p>
            <a:r>
              <a:rPr lang="en-US" altLang="zh-CN" sz="2000" dirty="0">
                <a:solidFill>
                  <a:srgbClr val="C00000"/>
                </a:solidFill>
              </a:rPr>
              <a:t>(5)</a:t>
            </a:r>
            <a:r>
              <a:rPr lang="zh-CN" altLang="en-US" sz="2000" dirty="0"/>
              <a:t>在被投资单位</a:t>
            </a:r>
            <a:r>
              <a:rPr lang="zh-CN" altLang="en-US" sz="2000" dirty="0">
                <a:solidFill>
                  <a:srgbClr val="0000FF"/>
                </a:solidFill>
              </a:rPr>
              <a:t>董事会</a:t>
            </a:r>
            <a:r>
              <a:rPr lang="zh-CN" altLang="en-US" sz="2000" dirty="0"/>
              <a:t>或类似机构</a:t>
            </a:r>
            <a:r>
              <a:rPr lang="zh-CN" altLang="en-US" sz="2000" dirty="0">
                <a:solidFill>
                  <a:srgbClr val="0000FF"/>
                </a:solidFill>
              </a:rPr>
              <a:t>有半数以上投票权</a:t>
            </a:r>
            <a:r>
              <a:rPr lang="zh-CN" alt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dissolve">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bg/>
                                          </p:spTgt>
                                        </p:tgtEl>
                                        <p:attrNameLst>
                                          <p:attrName>style.visibility</p:attrName>
                                        </p:attrNameLst>
                                      </p:cBhvr>
                                      <p:to>
                                        <p:strVal val="visible"/>
                                      </p:to>
                                    </p:set>
                                    <p:animEffect transition="in" filter="dissolve">
                                      <p:cBhvr>
                                        <p:cTn id="12" dur="500"/>
                                        <p:tgtEl>
                                          <p:spTgt spid="2">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dissolve">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bg/>
                                          </p:spTgt>
                                        </p:tgtEl>
                                        <p:attrNameLst>
                                          <p:attrName>style.visibility</p:attrName>
                                        </p:attrNameLst>
                                      </p:cBhvr>
                                      <p:to>
                                        <p:strVal val="visible"/>
                                      </p:to>
                                    </p:set>
                                    <p:animEffect transition="in" filter="dissolve">
                                      <p:cBhvr>
                                        <p:cTn id="22" dur="500"/>
                                        <p:tgtEl>
                                          <p:spTgt spid="3">
                                            <p:bg/>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dissolv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bg/>
                                          </p:spTgt>
                                        </p:tgtEl>
                                        <p:attrNameLst>
                                          <p:attrName>style.visibility</p:attrName>
                                        </p:attrNameLst>
                                      </p:cBhvr>
                                      <p:to>
                                        <p:strVal val="visible"/>
                                      </p:to>
                                    </p:set>
                                    <p:animEffect transition="in" filter="dissolve">
                                      <p:cBhvr>
                                        <p:cTn id="32" dur="500"/>
                                        <p:tgtEl>
                                          <p:spTgt spid="4">
                                            <p:bg/>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dissolv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bg/>
                                          </p:spTgt>
                                        </p:tgtEl>
                                        <p:attrNameLst>
                                          <p:attrName>style.visibility</p:attrName>
                                        </p:attrNameLst>
                                      </p:cBhvr>
                                      <p:to>
                                        <p:strVal val="visible"/>
                                      </p:to>
                                    </p:set>
                                    <p:animEffect transition="in" filter="dissolve">
                                      <p:cBhvr>
                                        <p:cTn id="42" dur="500"/>
                                        <p:tgtEl>
                                          <p:spTgt spid="5">
                                            <p:bg/>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dissolve">
                                      <p:cBhvr>
                                        <p:cTn id="47" dur="500"/>
                                        <p:tgtEl>
                                          <p:spTgt spid="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
                                            <p:bg/>
                                          </p:spTgt>
                                        </p:tgtEl>
                                        <p:attrNameLst>
                                          <p:attrName>style.visibility</p:attrName>
                                        </p:attrNameLst>
                                      </p:cBhvr>
                                      <p:to>
                                        <p:strVal val="visible"/>
                                      </p:to>
                                    </p:set>
                                    <p:animEffect transition="in" filter="dissolve">
                                      <p:cBhvr>
                                        <p:cTn id="52" dur="500"/>
                                        <p:tgtEl>
                                          <p:spTgt spid="6">
                                            <p:bg/>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dissolve">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8">
                                            <p:txEl>
                                              <p:pRg st="0" end="0"/>
                                            </p:txEl>
                                          </p:spTgt>
                                        </p:tgtEl>
                                        <p:attrNameLst>
                                          <p:attrName>style.visibility</p:attrName>
                                        </p:attrNameLst>
                                      </p:cBhvr>
                                      <p:to>
                                        <p:strVal val="visible"/>
                                      </p:to>
                                    </p:set>
                                    <p:animEffect transition="in" filter="dissolve">
                                      <p:cBhvr>
                                        <p:cTn id="62" dur="500"/>
                                        <p:tgtEl>
                                          <p:spTgt spid="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7">
                                            <p:txEl>
                                              <p:pRg st="0" end="0"/>
                                            </p:txEl>
                                          </p:spTgt>
                                        </p:tgtEl>
                                        <p:attrNameLst>
                                          <p:attrName>style.visibility</p:attrName>
                                        </p:attrNameLst>
                                      </p:cBhvr>
                                      <p:to>
                                        <p:strVal val="visible"/>
                                      </p:to>
                                    </p:set>
                                    <p:animEffect transition="in" filter="dissolve">
                                      <p:cBhvr>
                                        <p:cTn id="67" dur="500"/>
                                        <p:tgtEl>
                                          <p:spTgt spid="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
                                            <p:txEl>
                                              <p:pRg st="0" end="0"/>
                                            </p:txEl>
                                          </p:spTgt>
                                        </p:tgtEl>
                                        <p:attrNameLst>
                                          <p:attrName>style.visibility</p:attrName>
                                        </p:attrNameLst>
                                      </p:cBhvr>
                                      <p:to>
                                        <p:strVal val="visible"/>
                                      </p:to>
                                    </p:set>
                                    <p:animEffect transition="in" filter="dissolve">
                                      <p:cBhvr>
                                        <p:cTn id="72" dur="500"/>
                                        <p:tgtEl>
                                          <p:spTgt spid="9">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0">
                                            <p:txEl>
                                              <p:pRg st="0" end="0"/>
                                            </p:txEl>
                                          </p:spTgt>
                                        </p:tgtEl>
                                        <p:attrNameLst>
                                          <p:attrName>style.visibility</p:attrName>
                                        </p:attrNameLst>
                                      </p:cBhvr>
                                      <p:to>
                                        <p:strVal val="visible"/>
                                      </p:to>
                                    </p:set>
                                    <p:animEffect transition="in" filter="dissolve">
                                      <p:cBhvr>
                                        <p:cTn id="77" dur="500"/>
                                        <p:tgtEl>
                                          <p:spTgt spid="10">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1">
                                            <p:txEl>
                                              <p:pRg st="0" end="0"/>
                                            </p:txEl>
                                          </p:spTgt>
                                        </p:tgtEl>
                                        <p:attrNameLst>
                                          <p:attrName>style.visibility</p:attrName>
                                        </p:attrNameLst>
                                      </p:cBhvr>
                                      <p:to>
                                        <p:strVal val="visible"/>
                                      </p:to>
                                    </p:set>
                                    <p:animEffect transition="in" filter="dissolve">
                                      <p:cBhvr>
                                        <p:cTn id="82" dur="500"/>
                                        <p:tgtEl>
                                          <p:spTgt spid="1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2">
                                            <p:txEl>
                                              <p:pRg st="0" end="0"/>
                                            </p:txEl>
                                          </p:spTgt>
                                        </p:tgtEl>
                                        <p:attrNameLst>
                                          <p:attrName>style.visibility</p:attrName>
                                        </p:attrNameLst>
                                      </p:cBhvr>
                                      <p:to>
                                        <p:strVal val="visible"/>
                                      </p:to>
                                    </p:set>
                                    <p:animEffect transition="in" filter="dissolve">
                                      <p:cBhvr>
                                        <p:cTn id="8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P spid="2" grpId="0" build="p" animBg="1"/>
      <p:bldP spid="3" grpId="0" build="p" animBg="1"/>
      <p:bldP spid="4" grpId="0" build="p" animBg="1"/>
      <p:bldP spid="5" grpId="0" build="p" animBg="1"/>
      <p:bldP spid="6" grpId="0" build="p" animBg="1"/>
      <p:bldP spid="7" grpId="0" build="p"/>
      <p:bldP spid="8" grpId="0" build="p"/>
      <p:bldP spid="9" grpId="0" build="p"/>
      <p:bldP spid="10" grpId="0" build="p"/>
      <p:bldP spid="11" grpId="0" build="p"/>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noFill/>
        </p:spPr>
        <p:txBody>
          <a:bodyPr/>
          <a:lstStyle/>
          <a:p>
            <a:r>
              <a:rPr lang="zh-CN" altLang="en-US">
                <a:ea typeface="黑体" panose="02010609060101010101" pitchFamily="49" charset="-122"/>
              </a:rPr>
              <a:t>什么是共同控制？</a:t>
            </a:r>
          </a:p>
        </p:txBody>
      </p:sp>
      <p:sp>
        <p:nvSpPr>
          <p:cNvPr id="81923" name="内容占位符 2"/>
          <p:cNvSpPr>
            <a:spLocks noGrp="1"/>
          </p:cNvSpPr>
          <p:nvPr>
            <p:ph idx="1"/>
          </p:nvPr>
        </p:nvSpPr>
        <p:spPr>
          <a:xfrm>
            <a:off x="609600" y="1304925"/>
            <a:ext cx="10598968" cy="1115963"/>
          </a:xfrm>
        </p:spPr>
        <p:txBody>
          <a:bodyPr/>
          <a:lstStyle/>
          <a:p>
            <a:r>
              <a:rPr lang="zh-CN" altLang="en-US" dirty="0">
                <a:latin typeface="黑体" panose="02010609060101010101" pitchFamily="49" charset="-122"/>
                <a:ea typeface="黑体" panose="02010609060101010101" pitchFamily="49" charset="-122"/>
              </a:rPr>
              <a:t>共同控制</a:t>
            </a:r>
            <a:r>
              <a:rPr lang="en-US" altLang="zh-CN" dirty="0">
                <a:latin typeface="黑体" panose="02010609060101010101" pitchFamily="49" charset="-122"/>
                <a:ea typeface="黑体" panose="02010609060101010101" pitchFamily="49" charset="-122"/>
              </a:rPr>
              <a:t>(joint control),</a:t>
            </a:r>
            <a:r>
              <a:rPr lang="zh-CN" altLang="en-US" dirty="0">
                <a:latin typeface="黑体" panose="02010609060101010101" pitchFamily="49" charset="-122"/>
                <a:ea typeface="黑体" panose="02010609060101010101" pitchFamily="49" charset="-122"/>
              </a:rPr>
              <a:t>是指投资各方按照合同约定对某项经济活动共有的控制。</a:t>
            </a:r>
          </a:p>
        </p:txBody>
      </p:sp>
      <p:sp>
        <p:nvSpPr>
          <p:cNvPr id="2" name="矩形 1"/>
          <p:cNvSpPr/>
          <p:nvPr/>
        </p:nvSpPr>
        <p:spPr>
          <a:xfrm>
            <a:off x="983432" y="2420888"/>
            <a:ext cx="1266693" cy="523220"/>
          </a:xfrm>
          <a:prstGeom prst="rect">
            <a:avLst/>
          </a:prstGeom>
        </p:spPr>
        <p:txBody>
          <a:bodyPr wrap="none">
            <a:spAutoFit/>
          </a:bodyPr>
          <a:lstStyle/>
          <a:p>
            <a:r>
              <a:rPr lang="zh-CN" altLang="en-US" sz="2800" dirty="0"/>
              <a:t>特征：</a:t>
            </a:r>
          </a:p>
        </p:txBody>
      </p:sp>
      <p:sp>
        <p:nvSpPr>
          <p:cNvPr id="3" name="矩形 2"/>
          <p:cNvSpPr/>
          <p:nvPr/>
        </p:nvSpPr>
        <p:spPr>
          <a:xfrm>
            <a:off x="1343472" y="3121352"/>
            <a:ext cx="9073008" cy="461665"/>
          </a:xfrm>
          <a:prstGeom prst="rect">
            <a:avLst/>
          </a:prstGeom>
        </p:spPr>
        <p:txBody>
          <a:bodyPr wrap="square">
            <a:spAutoFit/>
          </a:bodyPr>
          <a:lstStyle/>
          <a:p>
            <a:r>
              <a:rPr lang="en-US" altLang="zh-CN" dirty="0"/>
              <a:t>(1)</a:t>
            </a:r>
            <a:r>
              <a:rPr lang="zh-CN" altLang="en-US" dirty="0"/>
              <a:t>任何一个合营方均不能单独控制合营企业的生产经营活动</a:t>
            </a:r>
          </a:p>
        </p:txBody>
      </p:sp>
      <p:sp>
        <p:nvSpPr>
          <p:cNvPr id="4" name="矩形 3"/>
          <p:cNvSpPr/>
          <p:nvPr/>
        </p:nvSpPr>
        <p:spPr>
          <a:xfrm>
            <a:off x="1343472" y="3644572"/>
            <a:ext cx="8928992" cy="461665"/>
          </a:xfrm>
          <a:prstGeom prst="rect">
            <a:avLst/>
          </a:prstGeom>
        </p:spPr>
        <p:txBody>
          <a:bodyPr wrap="square">
            <a:spAutoFit/>
          </a:bodyPr>
          <a:lstStyle/>
          <a:p>
            <a:r>
              <a:rPr lang="en-US" altLang="zh-CN" dirty="0"/>
              <a:t>(2)</a:t>
            </a:r>
            <a:r>
              <a:rPr lang="zh-CN" altLang="en-US" dirty="0"/>
              <a:t>涉及合营企业基本经营活动的决策需要</a:t>
            </a:r>
            <a:r>
              <a:rPr lang="zh-CN" altLang="en-US" dirty="0">
                <a:solidFill>
                  <a:srgbClr val="0000FF"/>
                </a:solidFill>
              </a:rPr>
              <a:t>各合营方一致同意</a:t>
            </a:r>
            <a:r>
              <a:rPr lang="zh-CN" altLang="en-US" dirty="0"/>
              <a:t>。</a:t>
            </a:r>
          </a:p>
        </p:txBody>
      </p:sp>
      <p:sp>
        <p:nvSpPr>
          <p:cNvPr id="5" name="矩形 4"/>
          <p:cNvSpPr/>
          <p:nvPr/>
        </p:nvSpPr>
        <p:spPr>
          <a:xfrm>
            <a:off x="1317612" y="4167792"/>
            <a:ext cx="10323004" cy="1200329"/>
          </a:xfrm>
          <a:prstGeom prst="rect">
            <a:avLst/>
          </a:prstGeom>
        </p:spPr>
        <p:txBody>
          <a:bodyPr wrap="square">
            <a:spAutoFit/>
          </a:bodyPr>
          <a:lstStyle/>
          <a:p>
            <a:r>
              <a:rPr lang="en-US" altLang="zh-CN" dirty="0"/>
              <a:t>(3)</a:t>
            </a:r>
            <a:r>
              <a:rPr lang="zh-CN" altLang="en-US" dirty="0"/>
              <a:t>各合营方</a:t>
            </a:r>
            <a:r>
              <a:rPr lang="zh-CN" altLang="en-US" dirty="0">
                <a:solidFill>
                  <a:srgbClr val="0000FF"/>
                </a:solidFill>
              </a:rPr>
              <a:t>可能</a:t>
            </a:r>
            <a:r>
              <a:rPr lang="zh-CN" altLang="en-US" dirty="0"/>
              <a:t>通过合同或协议任命其中的一个合营方对合营企业的日常活动进行管理</a:t>
            </a:r>
            <a:r>
              <a:rPr lang="en-US" altLang="zh-CN" dirty="0"/>
              <a:t>,</a:t>
            </a:r>
            <a:r>
              <a:rPr lang="zh-CN" altLang="en-US" dirty="0"/>
              <a:t>但其必须在各合营方</a:t>
            </a:r>
            <a:r>
              <a:rPr lang="zh-CN" altLang="en-US" dirty="0">
                <a:solidFill>
                  <a:srgbClr val="000000"/>
                </a:solidFill>
              </a:rPr>
              <a:t>已经</a:t>
            </a:r>
            <a:r>
              <a:rPr lang="zh-CN" altLang="en-US" dirty="0">
                <a:solidFill>
                  <a:srgbClr val="0000FF"/>
                </a:solidFill>
              </a:rPr>
              <a:t>一致同意</a:t>
            </a:r>
            <a:r>
              <a:rPr lang="zh-CN" altLang="en-US" dirty="0"/>
              <a:t>的财务和经营政策范围内行使管理权。</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noFill/>
        </p:spPr>
        <p:txBody>
          <a:bodyPr/>
          <a:lstStyle/>
          <a:p>
            <a:r>
              <a:rPr lang="zh-CN" altLang="en-US">
                <a:ea typeface="黑体" panose="02010609060101010101" pitchFamily="49" charset="-122"/>
              </a:rPr>
              <a:t>什么是重大影响？</a:t>
            </a:r>
          </a:p>
        </p:txBody>
      </p:sp>
      <p:sp>
        <p:nvSpPr>
          <p:cNvPr id="82947" name="内容占位符 2"/>
          <p:cNvSpPr>
            <a:spLocks noGrp="1"/>
          </p:cNvSpPr>
          <p:nvPr>
            <p:ph idx="1"/>
          </p:nvPr>
        </p:nvSpPr>
        <p:spPr>
          <a:xfrm>
            <a:off x="335360" y="1169082"/>
            <a:ext cx="10972800" cy="1403995"/>
          </a:xfrm>
        </p:spPr>
        <p:txBody>
          <a:bodyPr/>
          <a:lstStyle/>
          <a:p>
            <a:r>
              <a:rPr lang="zh-CN" altLang="en-US" dirty="0">
                <a:latin typeface="黑体" panose="02010609060101010101" pitchFamily="49" charset="-122"/>
                <a:ea typeface="黑体" panose="02010609060101010101" pitchFamily="49" charset="-122"/>
              </a:rPr>
              <a:t>重大影响</a:t>
            </a:r>
            <a:r>
              <a:rPr lang="en-US" altLang="zh-CN" dirty="0">
                <a:latin typeface="+mj-lt"/>
                <a:ea typeface="黑体" panose="02010609060101010101" pitchFamily="49" charset="-122"/>
              </a:rPr>
              <a:t>(significant influence)</a:t>
            </a:r>
            <a:r>
              <a:rPr lang="zh-CN" altLang="en-US" dirty="0">
                <a:latin typeface="黑体" panose="02010609060101010101" pitchFamily="49" charset="-122"/>
                <a:ea typeface="黑体" panose="02010609060101010101" pitchFamily="49" charset="-122"/>
              </a:rPr>
              <a:t>是指投资企业对被投资单位的财务和政策有</a:t>
            </a:r>
            <a:r>
              <a:rPr lang="zh-CN" altLang="en-US" dirty="0">
                <a:solidFill>
                  <a:srgbClr val="0000FF"/>
                </a:solidFill>
                <a:latin typeface="黑体" panose="02010609060101010101" pitchFamily="49" charset="-122"/>
                <a:ea typeface="黑体" panose="02010609060101010101" pitchFamily="49" charset="-122"/>
              </a:rPr>
              <a:t>参与决策</a:t>
            </a:r>
            <a:r>
              <a:rPr lang="zh-CN" altLang="en-US" dirty="0">
                <a:latin typeface="黑体" panose="02010609060101010101" pitchFamily="49" charset="-122"/>
                <a:ea typeface="黑体" panose="02010609060101010101" pitchFamily="49" charset="-122"/>
              </a:rPr>
              <a:t>的权力</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但并不能够控制或者与其他方一起共同控制这些政策的指定。</a:t>
            </a:r>
          </a:p>
          <a:p>
            <a:endParaRPr lang="zh-CN" altLang="en-US" dirty="0">
              <a:latin typeface="黑体" panose="02010609060101010101" pitchFamily="49" charset="-122"/>
              <a:ea typeface="黑体" panose="02010609060101010101" pitchFamily="49" charset="-122"/>
            </a:endParaRPr>
          </a:p>
        </p:txBody>
      </p:sp>
      <p:sp>
        <p:nvSpPr>
          <p:cNvPr id="2" name="矩形 1"/>
          <p:cNvSpPr/>
          <p:nvPr/>
        </p:nvSpPr>
        <p:spPr>
          <a:xfrm>
            <a:off x="595959" y="2573077"/>
            <a:ext cx="10915624" cy="1138773"/>
          </a:xfrm>
          <a:prstGeom prst="rect">
            <a:avLst/>
          </a:prstGeom>
          <a:solidFill>
            <a:srgbClr val="FFFFCC"/>
          </a:solidFill>
        </p:spPr>
        <p:txBody>
          <a:bodyPr wrap="square">
            <a:spAutoFit/>
          </a:bodyPr>
          <a:lstStyle/>
          <a:p>
            <a:r>
              <a:rPr lang="zh-CN" altLang="en-US" dirty="0"/>
              <a:t>投资企业</a:t>
            </a:r>
            <a:r>
              <a:rPr lang="zh-CN" altLang="en-US" dirty="0">
                <a:solidFill>
                  <a:srgbClr val="0000FF"/>
                </a:solidFill>
              </a:rPr>
              <a:t>直接</a:t>
            </a:r>
            <a:r>
              <a:rPr lang="zh-CN" altLang="en-US" dirty="0"/>
              <a:t>或者通过子公司</a:t>
            </a:r>
            <a:r>
              <a:rPr lang="zh-CN" altLang="en-US" dirty="0">
                <a:solidFill>
                  <a:srgbClr val="0000FF"/>
                </a:solidFill>
              </a:rPr>
              <a:t>间接</a:t>
            </a:r>
            <a:r>
              <a:rPr lang="zh-CN" altLang="en-US" dirty="0"/>
              <a:t>拥有被投资单位</a:t>
            </a:r>
            <a:r>
              <a:rPr lang="en-US" altLang="zh-CN" dirty="0">
                <a:solidFill>
                  <a:srgbClr val="FF0000"/>
                </a:solidFill>
              </a:rPr>
              <a:t>20%</a:t>
            </a:r>
            <a:r>
              <a:rPr lang="zh-CN" altLang="en-US" dirty="0">
                <a:solidFill>
                  <a:srgbClr val="FF0000"/>
                </a:solidFill>
              </a:rPr>
              <a:t>以上但低于</a:t>
            </a:r>
            <a:r>
              <a:rPr lang="en-US" altLang="zh-CN" dirty="0">
                <a:solidFill>
                  <a:srgbClr val="FF0000"/>
                </a:solidFill>
              </a:rPr>
              <a:t>50%</a:t>
            </a:r>
            <a:r>
              <a:rPr lang="zh-CN" altLang="en-US" dirty="0">
                <a:solidFill>
                  <a:srgbClr val="FF0000"/>
                </a:solidFill>
              </a:rPr>
              <a:t>的表决权</a:t>
            </a:r>
            <a:r>
              <a:rPr lang="zh-CN" altLang="en-US" dirty="0"/>
              <a:t>股份时</a:t>
            </a:r>
            <a:r>
              <a:rPr lang="en-US" altLang="zh-CN" dirty="0"/>
              <a:t>,</a:t>
            </a:r>
            <a:r>
              <a:rPr lang="zh-CN" altLang="en-US" dirty="0"/>
              <a:t>一般认为对被投资单位具有重大影响</a:t>
            </a:r>
            <a:r>
              <a:rPr lang="zh-CN" altLang="en-US" sz="2000" dirty="0">
                <a:solidFill>
                  <a:schemeClr val="bg1">
                    <a:lumMod val="50000"/>
                  </a:schemeClr>
                </a:solidFill>
              </a:rPr>
              <a:t>（除非有证据证明</a:t>
            </a:r>
            <a:r>
              <a:rPr lang="zh-CN" altLang="en-US" sz="2000" u="sng" dirty="0">
                <a:solidFill>
                  <a:schemeClr val="bg1">
                    <a:lumMod val="50000"/>
                  </a:schemeClr>
                </a:solidFill>
              </a:rPr>
              <a:t>不能参与被投资单位的生产经营决策</a:t>
            </a:r>
            <a:r>
              <a:rPr lang="zh-CN" altLang="en-US" sz="2000" dirty="0">
                <a:solidFill>
                  <a:schemeClr val="bg1">
                    <a:lumMod val="50000"/>
                  </a:schemeClr>
                </a:solidFill>
              </a:rPr>
              <a:t>）</a:t>
            </a:r>
            <a:endParaRPr lang="en-US" altLang="zh-CN" sz="2000" dirty="0">
              <a:solidFill>
                <a:schemeClr val="bg1">
                  <a:lumMod val="50000"/>
                </a:schemeClr>
              </a:solidFill>
            </a:endParaRPr>
          </a:p>
        </p:txBody>
      </p:sp>
      <p:sp>
        <p:nvSpPr>
          <p:cNvPr id="3" name="矩形 2"/>
          <p:cNvSpPr/>
          <p:nvPr/>
        </p:nvSpPr>
        <p:spPr>
          <a:xfrm>
            <a:off x="609600" y="3746239"/>
            <a:ext cx="6365328" cy="461665"/>
          </a:xfrm>
          <a:prstGeom prst="rect">
            <a:avLst/>
          </a:prstGeom>
          <a:solidFill>
            <a:srgbClr val="CCFFCC"/>
          </a:solidFill>
        </p:spPr>
        <p:txBody>
          <a:bodyPr wrap="square">
            <a:spAutoFit/>
          </a:bodyPr>
          <a:lstStyle/>
          <a:p>
            <a:r>
              <a:rPr lang="zh-CN" altLang="en-US" dirty="0">
                <a:latin typeface="华文新魏" panose="02010800040101010101" pitchFamily="2" charset="-122"/>
                <a:ea typeface="华文新魏" panose="02010800040101010101" pitchFamily="2" charset="-122"/>
              </a:rPr>
              <a:t>存在下列情况之一的</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通常认为具有重大影响</a:t>
            </a:r>
            <a:r>
              <a:rPr lang="en-US" altLang="zh-CN" dirty="0">
                <a:latin typeface="华文新魏" panose="02010800040101010101" pitchFamily="2" charset="-122"/>
                <a:ea typeface="华文新魏" panose="02010800040101010101" pitchFamily="2" charset="-122"/>
              </a:rPr>
              <a:t>:</a:t>
            </a:r>
          </a:p>
        </p:txBody>
      </p:sp>
      <p:sp>
        <p:nvSpPr>
          <p:cNvPr id="4" name="矩形 3"/>
          <p:cNvSpPr/>
          <p:nvPr/>
        </p:nvSpPr>
        <p:spPr>
          <a:xfrm>
            <a:off x="878928" y="4263504"/>
            <a:ext cx="7881368" cy="1631216"/>
          </a:xfrm>
          <a:prstGeom prst="rect">
            <a:avLst/>
          </a:prstGeom>
        </p:spPr>
        <p:txBody>
          <a:bodyPr wrap="square">
            <a:spAutoFit/>
          </a:bodyPr>
          <a:lstStyle/>
          <a:p>
            <a:r>
              <a:rPr lang="en-US" altLang="zh-CN" sz="2000" dirty="0"/>
              <a:t>(1)</a:t>
            </a:r>
            <a:r>
              <a:rPr lang="zh-CN" altLang="en-US" sz="2000" dirty="0"/>
              <a:t>在被投资单位的董事会或类似权力机构中派有代表</a:t>
            </a:r>
          </a:p>
          <a:p>
            <a:r>
              <a:rPr lang="en-US" altLang="zh-CN" sz="2000" dirty="0"/>
              <a:t>(2)</a:t>
            </a:r>
            <a:r>
              <a:rPr lang="zh-CN" altLang="en-US" sz="2000" dirty="0"/>
              <a:t>参与被投资单位的政策制定过程</a:t>
            </a:r>
            <a:r>
              <a:rPr lang="en-US" altLang="zh-CN" sz="2000" dirty="0"/>
              <a:t>,</a:t>
            </a:r>
            <a:r>
              <a:rPr lang="zh-CN" altLang="en-US" sz="2000" dirty="0"/>
              <a:t>包括股利分配政策等的制定。</a:t>
            </a:r>
          </a:p>
          <a:p>
            <a:r>
              <a:rPr lang="en-US" altLang="zh-CN" sz="2000" dirty="0"/>
              <a:t>(3)</a:t>
            </a:r>
            <a:r>
              <a:rPr lang="zh-CN" altLang="en-US" sz="2000" dirty="0"/>
              <a:t>与被投资单位之间发生重要交易。</a:t>
            </a:r>
          </a:p>
          <a:p>
            <a:r>
              <a:rPr lang="en-US" altLang="zh-CN" sz="2000" dirty="0"/>
              <a:t>(4)</a:t>
            </a:r>
            <a:r>
              <a:rPr lang="zh-CN" altLang="en-US" sz="2000" dirty="0"/>
              <a:t>向被投资单位派出管理人员</a:t>
            </a:r>
          </a:p>
          <a:p>
            <a:r>
              <a:rPr lang="en-US" altLang="zh-CN" sz="2000" dirty="0"/>
              <a:t>(5)</a:t>
            </a:r>
            <a:r>
              <a:rPr lang="zh-CN" altLang="en-US" sz="2000" dirty="0"/>
              <a:t>向被投资单位提供关键技术资料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dissolve">
                                      <p:cBhvr>
                                        <p:cTn id="7" dur="5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dissolv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dissolv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dissolv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dissolv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dissolve">
                                      <p:cBhvr>
                                        <p:cTn id="4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4980" name="Rectangle 20"/>
          <p:cNvSpPr>
            <a:spLocks noChangeArrowheads="1"/>
          </p:cNvSpPr>
          <p:nvPr/>
        </p:nvSpPr>
        <p:spPr bwMode="auto">
          <a:xfrm>
            <a:off x="3575050" y="404813"/>
            <a:ext cx="5060950" cy="823912"/>
          </a:xfrm>
          <a:prstGeom prst="rect">
            <a:avLst/>
          </a:prstGeom>
          <a:noFill/>
          <a:ln>
            <a:noFill/>
          </a:ln>
          <a:effectLst>
            <a:prstShdw prst="shdw17" dist="17961" dir="2700000">
              <a:schemeClr val="accent1">
                <a:gamma/>
                <a:shade val="60000"/>
                <a:invGamma/>
              </a:schemeClr>
            </a:prstShdw>
          </a:effectLst>
          <a:extLst/>
        </p:spPr>
        <p:txBody>
          <a:bodyPr wrap="none">
            <a:spAutoFit/>
          </a:bodyPr>
          <a:lstStyle>
            <a:lvl1pPr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defRPr/>
            </a:pPr>
            <a:r>
              <a:rPr lang="zh-CN" altLang="en-US" sz="4800">
                <a:solidFill>
                  <a:srgbClr val="800000"/>
                </a:solidFill>
                <a:ea typeface="华文行楷" panose="02010800040101010101" pitchFamily="2" charset="-122"/>
              </a:rPr>
              <a:t>长期股权投资核算</a:t>
            </a:r>
          </a:p>
        </p:txBody>
      </p:sp>
      <p:sp>
        <p:nvSpPr>
          <p:cNvPr id="83971" name="Line 21"/>
          <p:cNvSpPr>
            <a:spLocks noChangeShapeType="1"/>
          </p:cNvSpPr>
          <p:nvPr/>
        </p:nvSpPr>
        <p:spPr bwMode="auto">
          <a:xfrm>
            <a:off x="2927350" y="3357563"/>
            <a:ext cx="6048375" cy="0"/>
          </a:xfrm>
          <a:prstGeom prst="line">
            <a:avLst/>
          </a:prstGeom>
          <a:noFill/>
          <a:ln w="57150">
            <a:solidFill>
              <a:srgbClr val="002A00"/>
            </a:solidFill>
            <a:miter lim="800000"/>
            <a:headEnd/>
            <a:tailEn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83972" name="Line 22"/>
          <p:cNvSpPr>
            <a:spLocks noChangeShapeType="1"/>
          </p:cNvSpPr>
          <p:nvPr/>
        </p:nvSpPr>
        <p:spPr bwMode="auto">
          <a:xfrm>
            <a:off x="2925763" y="2997200"/>
            <a:ext cx="0" cy="360363"/>
          </a:xfrm>
          <a:prstGeom prst="line">
            <a:avLst/>
          </a:prstGeom>
          <a:noFill/>
          <a:ln w="57150">
            <a:solidFill>
              <a:srgbClr val="002A00"/>
            </a:solidFill>
            <a:miter lim="800000"/>
            <a:headEnd/>
            <a:tailEn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83973" name="Line 23"/>
          <p:cNvSpPr>
            <a:spLocks noChangeShapeType="1"/>
          </p:cNvSpPr>
          <p:nvPr/>
        </p:nvSpPr>
        <p:spPr bwMode="auto">
          <a:xfrm>
            <a:off x="8975725" y="2997200"/>
            <a:ext cx="0" cy="360363"/>
          </a:xfrm>
          <a:prstGeom prst="line">
            <a:avLst/>
          </a:prstGeom>
          <a:noFill/>
          <a:ln w="57150">
            <a:solidFill>
              <a:srgbClr val="002A00"/>
            </a:solidFill>
            <a:miter lim="800000"/>
            <a:headEnd/>
            <a:tailEn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83974" name="Line 24"/>
          <p:cNvSpPr>
            <a:spLocks noChangeShapeType="1"/>
          </p:cNvSpPr>
          <p:nvPr/>
        </p:nvSpPr>
        <p:spPr bwMode="auto">
          <a:xfrm>
            <a:off x="5949950" y="2997200"/>
            <a:ext cx="0" cy="360363"/>
          </a:xfrm>
          <a:prstGeom prst="line">
            <a:avLst/>
          </a:prstGeom>
          <a:noFill/>
          <a:ln w="57150">
            <a:solidFill>
              <a:srgbClr val="002A00"/>
            </a:solidFill>
            <a:miter lim="800000"/>
            <a:headEnd/>
            <a:tailEn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424985" name="Rectangle 25"/>
          <p:cNvSpPr>
            <a:spLocks noChangeArrowheads="1"/>
          </p:cNvSpPr>
          <p:nvPr/>
        </p:nvSpPr>
        <p:spPr bwMode="auto">
          <a:xfrm>
            <a:off x="2356643" y="4995862"/>
            <a:ext cx="1717675" cy="396875"/>
          </a:xfrm>
          <a:prstGeom prst="rect">
            <a:avLst/>
          </a:prstGeom>
          <a:noFill/>
          <a:ln>
            <a:noFill/>
          </a:ln>
          <a:effectLst>
            <a:prstShdw prst="shdw17" dist="17961" dir="2700000">
              <a:schemeClr val="accent1">
                <a:gamma/>
                <a:shade val="60000"/>
                <a:invGamma/>
              </a:schemeClr>
            </a:prstShdw>
          </a:effectLst>
          <a:extLst/>
        </p:spPr>
        <p:txBody>
          <a:bodyPr wrap="none">
            <a:spAutoFit/>
          </a:bodyPr>
          <a:lstStyle/>
          <a:p>
            <a:pPr eaLnBrk="1" hangingPunct="1">
              <a:defRPr/>
            </a:pPr>
            <a:r>
              <a:rPr lang="zh-CN" altLang="en-US" sz="2000" dirty="0">
                <a:solidFill>
                  <a:srgbClr val="FF0000"/>
                </a:solidFill>
                <a:ea typeface="黑体" pitchFamily="2" charset="-122"/>
              </a:rPr>
              <a:t>初始投资成本</a:t>
            </a:r>
          </a:p>
        </p:txBody>
      </p:sp>
      <p:sp>
        <p:nvSpPr>
          <p:cNvPr id="83976" name="Rectangle 26"/>
          <p:cNvSpPr>
            <a:spLocks noChangeArrowheads="1"/>
          </p:cNvSpPr>
          <p:nvPr/>
        </p:nvSpPr>
        <p:spPr bwMode="auto">
          <a:xfrm>
            <a:off x="5519738" y="4437063"/>
            <a:ext cx="1512887" cy="396875"/>
          </a:xfrm>
          <a:prstGeom prst="rect">
            <a:avLst/>
          </a:prstGeom>
          <a:noFill/>
          <a:ln>
            <a:noFill/>
          </a:ln>
          <a:effectLst>
            <a:prstShdw prst="shdw17" dist="17961" dir="2700000">
              <a:srgbClr val="79859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solidFill>
                  <a:srgbClr val="FF0000"/>
                </a:solidFill>
                <a:ea typeface="黑体" panose="02010609060101010101" pitchFamily="49" charset="-122"/>
              </a:rPr>
              <a:t>投资收益</a:t>
            </a:r>
          </a:p>
        </p:txBody>
      </p:sp>
      <p:sp>
        <p:nvSpPr>
          <p:cNvPr id="424987" name="Rectangle 27"/>
          <p:cNvSpPr>
            <a:spLocks noChangeArrowheads="1"/>
          </p:cNvSpPr>
          <p:nvPr/>
        </p:nvSpPr>
        <p:spPr bwMode="auto">
          <a:xfrm>
            <a:off x="8832850" y="4797425"/>
            <a:ext cx="695325" cy="396875"/>
          </a:xfrm>
          <a:prstGeom prst="rect">
            <a:avLst/>
          </a:prstGeom>
          <a:noFill/>
          <a:ln>
            <a:noFill/>
          </a:ln>
          <a:effectLst>
            <a:prstShdw prst="shdw17" dist="17961" dir="2700000">
              <a:schemeClr val="accent1">
                <a:gamma/>
                <a:shade val="60000"/>
                <a:invGamma/>
              </a:schemeClr>
            </a:prstShdw>
          </a:effectLst>
          <a:extLst/>
        </p:spPr>
        <p:txBody>
          <a:bodyPr wrap="none">
            <a:spAutoFit/>
          </a:bodyPr>
          <a:lstStyle/>
          <a:p>
            <a:pPr eaLnBrk="1" hangingPunct="1">
              <a:defRPr/>
            </a:pPr>
            <a:r>
              <a:rPr lang="zh-CN" altLang="en-US" sz="2000" dirty="0">
                <a:solidFill>
                  <a:srgbClr val="FF0000"/>
                </a:solidFill>
                <a:ea typeface="黑体" pitchFamily="2" charset="-122"/>
              </a:rPr>
              <a:t>处置</a:t>
            </a:r>
          </a:p>
        </p:txBody>
      </p:sp>
      <p:sp>
        <p:nvSpPr>
          <p:cNvPr id="83978" name="Rectangle 28"/>
          <p:cNvSpPr>
            <a:spLocks noChangeArrowheads="1"/>
          </p:cNvSpPr>
          <p:nvPr/>
        </p:nvSpPr>
        <p:spPr bwMode="auto">
          <a:xfrm>
            <a:off x="2566988" y="3646488"/>
            <a:ext cx="1296987" cy="701675"/>
          </a:xfrm>
          <a:prstGeom prst="rect">
            <a:avLst/>
          </a:prstGeom>
          <a:solidFill>
            <a:srgbClr val="FFFF00"/>
          </a:solidFill>
          <a:ln>
            <a:noFill/>
          </a:ln>
          <a:effectLst>
            <a:prstShdw prst="shdw17" dist="17961" dir="2700000">
              <a:srgbClr val="7A995C"/>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a:solidFill>
                  <a:srgbClr val="000000"/>
                </a:solidFill>
                <a:ea typeface="黑体" panose="02010609060101010101" pitchFamily="49" charset="-122"/>
              </a:rPr>
              <a:t>初始确认</a:t>
            </a:r>
          </a:p>
          <a:p>
            <a:pPr algn="ctr" eaLnBrk="1" hangingPunct="1">
              <a:spcBef>
                <a:spcPct val="0"/>
              </a:spcBef>
              <a:buClrTx/>
              <a:buSzTx/>
              <a:buFontTx/>
              <a:buNone/>
            </a:pPr>
            <a:r>
              <a:rPr lang="zh-CN" altLang="en-US" sz="2000">
                <a:solidFill>
                  <a:srgbClr val="000000"/>
                </a:solidFill>
                <a:ea typeface="黑体" panose="02010609060101010101" pitchFamily="49" charset="-122"/>
              </a:rPr>
              <a:t>与计量</a:t>
            </a:r>
          </a:p>
        </p:txBody>
      </p:sp>
      <p:sp>
        <p:nvSpPr>
          <p:cNvPr id="83979" name="Rectangle 29"/>
          <p:cNvSpPr>
            <a:spLocks noChangeArrowheads="1"/>
          </p:cNvSpPr>
          <p:nvPr/>
        </p:nvSpPr>
        <p:spPr bwMode="auto">
          <a:xfrm>
            <a:off x="5448300" y="3573463"/>
            <a:ext cx="1439863" cy="701675"/>
          </a:xfrm>
          <a:prstGeom prst="rect">
            <a:avLst/>
          </a:prstGeom>
          <a:solidFill>
            <a:srgbClr val="FFFF00"/>
          </a:solidFill>
          <a:ln>
            <a:noFill/>
          </a:ln>
          <a:effectLst>
            <a:prstShdw prst="shdw17" dist="17961" dir="2700000">
              <a:srgbClr val="7A995C"/>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a:solidFill>
                  <a:srgbClr val="000000"/>
                </a:solidFill>
                <a:ea typeface="黑体" panose="02010609060101010101" pitchFamily="49" charset="-122"/>
              </a:rPr>
              <a:t>后续确认</a:t>
            </a:r>
          </a:p>
          <a:p>
            <a:pPr algn="ctr" eaLnBrk="1" hangingPunct="1">
              <a:spcBef>
                <a:spcPct val="0"/>
              </a:spcBef>
              <a:buClrTx/>
              <a:buSzTx/>
              <a:buFontTx/>
              <a:buNone/>
            </a:pPr>
            <a:r>
              <a:rPr lang="zh-CN" altLang="en-US" sz="2000">
                <a:solidFill>
                  <a:srgbClr val="000000"/>
                </a:solidFill>
                <a:ea typeface="黑体" panose="02010609060101010101" pitchFamily="49" charset="-122"/>
              </a:rPr>
              <a:t>与计量</a:t>
            </a:r>
          </a:p>
        </p:txBody>
      </p:sp>
      <p:sp>
        <p:nvSpPr>
          <p:cNvPr id="83980" name="Rectangle 30"/>
          <p:cNvSpPr>
            <a:spLocks noChangeArrowheads="1"/>
          </p:cNvSpPr>
          <p:nvPr/>
        </p:nvSpPr>
        <p:spPr bwMode="auto">
          <a:xfrm>
            <a:off x="8401050" y="3592513"/>
            <a:ext cx="1462088" cy="701675"/>
          </a:xfrm>
          <a:prstGeom prst="rect">
            <a:avLst/>
          </a:prstGeom>
          <a:solidFill>
            <a:srgbClr val="FFFF00"/>
          </a:solidFill>
          <a:ln>
            <a:noFill/>
          </a:ln>
          <a:effectLst>
            <a:prstShdw prst="shdw17" dist="17961" dir="2700000">
              <a:srgbClr val="7A995C"/>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a:solidFill>
                  <a:srgbClr val="000000"/>
                </a:solidFill>
                <a:ea typeface="黑体" panose="02010609060101010101" pitchFamily="49" charset="-122"/>
              </a:rPr>
              <a:t>终止确认</a:t>
            </a:r>
          </a:p>
          <a:p>
            <a:pPr algn="ctr" eaLnBrk="1" hangingPunct="1">
              <a:spcBef>
                <a:spcPct val="0"/>
              </a:spcBef>
              <a:buClrTx/>
              <a:buSzTx/>
              <a:buFontTx/>
              <a:buNone/>
            </a:pPr>
            <a:r>
              <a:rPr lang="zh-CN" altLang="en-US" sz="2000">
                <a:solidFill>
                  <a:srgbClr val="000000"/>
                </a:solidFill>
                <a:ea typeface="黑体" panose="02010609060101010101" pitchFamily="49" charset="-122"/>
              </a:rPr>
              <a:t>与计量核算</a:t>
            </a:r>
          </a:p>
        </p:txBody>
      </p:sp>
      <p:sp>
        <p:nvSpPr>
          <p:cNvPr id="83982" name="Text Box 14"/>
          <p:cNvSpPr txBox="1">
            <a:spLocks noChangeArrowheads="1"/>
          </p:cNvSpPr>
          <p:nvPr/>
        </p:nvSpPr>
        <p:spPr bwMode="auto">
          <a:xfrm>
            <a:off x="4440238" y="1557338"/>
            <a:ext cx="2160587" cy="6413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zh-CN" altLang="en-US" sz="3600" dirty="0">
                <a:ea typeface="华文行楷" pitchFamily="2" charset="-122"/>
              </a:rPr>
              <a:t>三步曲</a:t>
            </a:r>
          </a:p>
        </p:txBody>
      </p:sp>
      <p:pic>
        <p:nvPicPr>
          <p:cNvPr id="2" name="Picture 16" descr="120508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67438" y="1341438"/>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3" name="Rectangle 26"/>
          <p:cNvSpPr>
            <a:spLocks noChangeArrowheads="1"/>
          </p:cNvSpPr>
          <p:nvPr/>
        </p:nvSpPr>
        <p:spPr bwMode="auto">
          <a:xfrm>
            <a:off x="5519738" y="4941888"/>
            <a:ext cx="1512887" cy="396875"/>
          </a:xfrm>
          <a:prstGeom prst="rect">
            <a:avLst/>
          </a:prstGeom>
          <a:noFill/>
          <a:ln>
            <a:noFill/>
          </a:ln>
          <a:effectLst>
            <a:prstShdw prst="shdw17" dist="17961" dir="2700000">
              <a:srgbClr val="79859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ea typeface="黑体" panose="02010609060101010101" pitchFamily="49" charset="-122"/>
              </a:rPr>
              <a:t>资产减值</a:t>
            </a:r>
          </a:p>
        </p:txBody>
      </p:sp>
      <p:sp>
        <p:nvSpPr>
          <p:cNvPr id="83984" name="Rectangle 25"/>
          <p:cNvSpPr>
            <a:spLocks noChangeArrowheads="1"/>
          </p:cNvSpPr>
          <p:nvPr/>
        </p:nvSpPr>
        <p:spPr bwMode="auto">
          <a:xfrm>
            <a:off x="5519738" y="5516563"/>
            <a:ext cx="1512887" cy="396875"/>
          </a:xfrm>
          <a:prstGeom prst="rect">
            <a:avLst/>
          </a:prstGeom>
          <a:noFill/>
          <a:ln>
            <a:noFill/>
          </a:ln>
          <a:effectLst>
            <a:prstShdw prst="shdw17" dist="17961" dir="2700000">
              <a:srgbClr val="79859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ea typeface="黑体" panose="02010609060101010101" pitchFamily="49" charset="-122"/>
              </a:rPr>
              <a:t>其他变动</a:t>
            </a:r>
          </a:p>
        </p:txBody>
      </p:sp>
      <p:sp>
        <p:nvSpPr>
          <p:cNvPr id="3" name="文本框 2"/>
          <p:cNvSpPr txBox="1"/>
          <p:nvPr/>
        </p:nvSpPr>
        <p:spPr>
          <a:xfrm>
            <a:off x="2527254" y="2484884"/>
            <a:ext cx="1223466" cy="461665"/>
          </a:xfrm>
          <a:prstGeom prst="rect">
            <a:avLst/>
          </a:prstGeom>
          <a:noFill/>
        </p:spPr>
        <p:txBody>
          <a:bodyPr wrap="square" rtlCol="0">
            <a:spAutoFit/>
          </a:bodyPr>
          <a:lstStyle/>
          <a:p>
            <a:r>
              <a:rPr lang="zh-CN" altLang="en-US" dirty="0">
                <a:solidFill>
                  <a:srgbClr val="000000"/>
                </a:solidFill>
              </a:rPr>
              <a:t>取得</a:t>
            </a:r>
          </a:p>
        </p:txBody>
      </p:sp>
      <p:sp>
        <p:nvSpPr>
          <p:cNvPr id="18" name="文本框 17"/>
          <p:cNvSpPr txBox="1"/>
          <p:nvPr/>
        </p:nvSpPr>
        <p:spPr>
          <a:xfrm>
            <a:off x="5267325" y="2518718"/>
            <a:ext cx="1439863" cy="461665"/>
          </a:xfrm>
          <a:prstGeom prst="rect">
            <a:avLst/>
          </a:prstGeom>
          <a:noFill/>
        </p:spPr>
        <p:txBody>
          <a:bodyPr wrap="square" rtlCol="0">
            <a:spAutoFit/>
          </a:bodyPr>
          <a:lstStyle>
            <a:defPPr>
              <a:defRPr lang="en-US"/>
            </a:defPPr>
            <a:lvl1pPr>
              <a:defRPr>
                <a:solidFill>
                  <a:srgbClr val="000000"/>
                </a:solidFill>
              </a:defRPr>
            </a:lvl1pPr>
          </a:lstStyle>
          <a:p>
            <a:r>
              <a:rPr lang="zh-CN" altLang="en-US" dirty="0"/>
              <a:t>持有期间</a:t>
            </a:r>
          </a:p>
        </p:txBody>
      </p:sp>
      <p:sp>
        <p:nvSpPr>
          <p:cNvPr id="19" name="文本框 18"/>
          <p:cNvSpPr txBox="1"/>
          <p:nvPr/>
        </p:nvSpPr>
        <p:spPr>
          <a:xfrm>
            <a:off x="8401050" y="2535534"/>
            <a:ext cx="1439863" cy="461665"/>
          </a:xfrm>
          <a:prstGeom prst="rect">
            <a:avLst/>
          </a:prstGeom>
          <a:noFill/>
        </p:spPr>
        <p:txBody>
          <a:bodyPr wrap="square" rtlCol="0">
            <a:spAutoFit/>
          </a:bodyPr>
          <a:lstStyle>
            <a:defPPr>
              <a:defRPr lang="en-US"/>
            </a:defPPr>
            <a:lvl1pPr>
              <a:defRPr>
                <a:solidFill>
                  <a:srgbClr val="000000"/>
                </a:solidFill>
              </a:defRPr>
            </a:lvl1pPr>
          </a:lstStyle>
          <a:p>
            <a:r>
              <a:rPr lang="zh-CN" altLang="en-US" dirty="0"/>
              <a:t>处置</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algn="ctr"/>
            <a:r>
              <a:rPr lang="zh-CN" altLang="en-US" sz="4000">
                <a:solidFill>
                  <a:srgbClr val="FFFF66"/>
                </a:solidFill>
                <a:ea typeface="华文琥珀" panose="02010800040101010101" pitchFamily="2" charset="-122"/>
              </a:rPr>
              <a:t>第一步</a:t>
            </a:r>
          </a:p>
        </p:txBody>
      </p:sp>
      <p:sp>
        <p:nvSpPr>
          <p:cNvPr id="84995" name="Rectangle 28"/>
          <p:cNvSpPr>
            <a:spLocks noChangeArrowheads="1"/>
          </p:cNvSpPr>
          <p:nvPr/>
        </p:nvSpPr>
        <p:spPr bwMode="auto">
          <a:xfrm>
            <a:off x="3000375" y="1773238"/>
            <a:ext cx="5616575" cy="762000"/>
          </a:xfrm>
          <a:prstGeom prst="rect">
            <a:avLst/>
          </a:prstGeom>
          <a:solidFill>
            <a:srgbClr val="CCFF99"/>
          </a:solidFill>
          <a:ln w="9525">
            <a:miter lim="800000"/>
            <a:headEnd/>
            <a:tailEnd/>
          </a:ln>
          <a:scene3d>
            <a:camera prst="legacyObliqueTopLeft"/>
            <a:lightRig rig="legacyFlat3" dir="t"/>
          </a:scene3d>
          <a:sp3d extrusionH="430200" prstMaterial="legacyMatte">
            <a:bevelT w="13500" h="13500" prst="angle"/>
            <a:bevelB w="13500" h="13500" prst="angle"/>
            <a:extrusionClr>
              <a:srgbClr val="CCFF99"/>
            </a:extrusionClr>
            <a:contourClr>
              <a:srgbClr val="CCFF99"/>
            </a:contourClr>
          </a:sp3d>
        </p:spPr>
        <p:txBody>
          <a:bodyPr>
            <a:spAutoFit/>
            <a:flatTx/>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400">
                <a:solidFill>
                  <a:srgbClr val="000000"/>
                </a:solidFill>
                <a:latin typeface="Times New Roman" panose="02020603050405020304" pitchFamily="18" charset="0"/>
                <a:ea typeface="黑体" panose="02010609060101010101" pitchFamily="49" charset="-122"/>
              </a:rPr>
              <a:t>初始确认与计量</a:t>
            </a:r>
          </a:p>
        </p:txBody>
      </p:sp>
      <p:sp>
        <p:nvSpPr>
          <p:cNvPr id="84996" name="Rectangle 25"/>
          <p:cNvSpPr>
            <a:spLocks noChangeArrowheads="1"/>
          </p:cNvSpPr>
          <p:nvPr/>
        </p:nvSpPr>
        <p:spPr bwMode="auto">
          <a:xfrm>
            <a:off x="4079875" y="3573463"/>
            <a:ext cx="3740150" cy="1311275"/>
          </a:xfrm>
          <a:prstGeom prst="rect">
            <a:avLst/>
          </a:prstGeom>
          <a:solidFill>
            <a:srgbClr val="FFFF66"/>
          </a:solidFill>
          <a:ln>
            <a:noFill/>
          </a:ln>
          <a:effectLst>
            <a:prstShdw prst="shdw17" dist="17961" dir="2700000">
              <a:srgbClr val="798591"/>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solidFill>
                  <a:srgbClr val="000000"/>
                </a:solidFill>
                <a:latin typeface="Times New Roman" panose="02020603050405020304" pitchFamily="18" charset="0"/>
                <a:ea typeface="华文行楷" panose="02010800040101010101" pitchFamily="2" charset="-122"/>
              </a:rPr>
              <a:t>长期股权投资的</a:t>
            </a:r>
          </a:p>
          <a:p>
            <a:pPr algn="ctr" eaLnBrk="1" hangingPunct="1">
              <a:spcBef>
                <a:spcPct val="0"/>
              </a:spcBef>
              <a:buClrTx/>
              <a:buFontTx/>
              <a:buNone/>
            </a:pPr>
            <a:r>
              <a:rPr lang="zh-CN" altLang="en-US" sz="4000">
                <a:solidFill>
                  <a:srgbClr val="000000"/>
                </a:solidFill>
                <a:latin typeface="Times New Roman" panose="02020603050405020304" pitchFamily="18" charset="0"/>
                <a:ea typeface="华文行楷" panose="02010800040101010101" pitchFamily="2" charset="-122"/>
              </a:rPr>
              <a:t>初始投资成本</a:t>
            </a:r>
          </a:p>
        </p:txBody>
      </p:sp>
      <p:sp>
        <p:nvSpPr>
          <p:cNvPr id="84997" name="Line 6"/>
          <p:cNvSpPr>
            <a:spLocks noChangeShapeType="1"/>
          </p:cNvSpPr>
          <p:nvPr/>
        </p:nvSpPr>
        <p:spPr bwMode="auto">
          <a:xfrm>
            <a:off x="5735638" y="2709863"/>
            <a:ext cx="0" cy="720725"/>
          </a:xfrm>
          <a:prstGeom prst="line">
            <a:avLst/>
          </a:prstGeom>
          <a:noFill/>
          <a:ln w="76200">
            <a:solidFill>
              <a:srgbClr val="FF0000"/>
            </a:solidFill>
            <a:miter lim="800000"/>
            <a:headEnd/>
            <a:tailEnd type="triangle" w="med" len="me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2" name="椭圆形标注 1"/>
          <p:cNvSpPr/>
          <p:nvPr/>
        </p:nvSpPr>
        <p:spPr>
          <a:xfrm>
            <a:off x="6057900" y="5157788"/>
            <a:ext cx="3024188" cy="1079500"/>
          </a:xfrm>
          <a:prstGeom prst="wedgeEllipseCallout">
            <a:avLst>
              <a:gd name="adj1" fmla="val -69917"/>
              <a:gd name="adj2" fmla="val -69189"/>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0" dirty="0">
                <a:solidFill>
                  <a:srgbClr val="FF0000"/>
                </a:solidFill>
                <a:latin typeface="黑体" panose="02010609060101010101" pitchFamily="49" charset="-122"/>
                <a:ea typeface="黑体" panose="02010609060101010101" pitchFamily="49" charset="-122"/>
              </a:rPr>
              <a:t>如何确定长投的入账价值</a:t>
            </a:r>
            <a:r>
              <a:rPr lang="zh-CN" altLang="en-US" sz="3200" b="0" dirty="0">
                <a:solidFill>
                  <a:srgbClr val="FF0000"/>
                </a:solidFill>
                <a:latin typeface="黑体" panose="02010609060101010101" pitchFamily="49" charset="-122"/>
                <a:ea typeface="黑体" panose="02010609060101010101" pitchFamily="49"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椭圆 3"/>
          <p:cNvSpPr>
            <a:spLocks noChangeArrowheads="1"/>
          </p:cNvSpPr>
          <p:nvPr/>
        </p:nvSpPr>
        <p:spPr bwMode="auto">
          <a:xfrm>
            <a:off x="5657947" y="2311708"/>
            <a:ext cx="1687222" cy="977973"/>
          </a:xfrm>
          <a:prstGeom prst="ellipse">
            <a:avLst/>
          </a:prstGeom>
          <a:solidFill>
            <a:srgbClr val="CCFF99"/>
          </a:solidFill>
          <a:ln w="9525" algn="ctr">
            <a:solidFill>
              <a:schemeClr val="tx1"/>
            </a:solidFill>
            <a:miter lim="800000"/>
            <a:headEnd/>
            <a:tailEnd/>
          </a:ln>
        </p:spPr>
        <p:txBody>
          <a:bodyPr wrap="none"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a:t>
            </a:r>
            <a:r>
              <a:rPr kumimoji="1" lang="zh-CN" altLang="en-US" sz="4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公司</a:t>
            </a:r>
          </a:p>
        </p:txBody>
      </p:sp>
      <p:sp>
        <p:nvSpPr>
          <p:cNvPr id="86019" name="文本框 5"/>
          <p:cNvSpPr txBox="1">
            <a:spLocks noChangeArrowheads="1"/>
          </p:cNvSpPr>
          <p:nvPr/>
        </p:nvSpPr>
        <p:spPr bwMode="auto">
          <a:xfrm>
            <a:off x="1230027" y="1004880"/>
            <a:ext cx="9793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A</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公司</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付出对价（现金、其他资产等）给小甲，取得蓝天公司的股份</a:t>
            </a:r>
          </a:p>
        </p:txBody>
      </p:sp>
      <p:sp>
        <p:nvSpPr>
          <p:cNvPr id="86020" name="三十二角星 6"/>
          <p:cNvSpPr>
            <a:spLocks noChangeArrowheads="1"/>
          </p:cNvSpPr>
          <p:nvPr/>
        </p:nvSpPr>
        <p:spPr bwMode="auto">
          <a:xfrm>
            <a:off x="8112224" y="4797939"/>
            <a:ext cx="1403350" cy="1150937"/>
          </a:xfrm>
          <a:prstGeom prst="star32">
            <a:avLst>
              <a:gd name="adj" fmla="val 37500"/>
            </a:avLst>
          </a:prstGeom>
          <a:solidFill>
            <a:srgbClr val="FFFF00"/>
          </a:solidFill>
          <a:ln w="9525" algn="ctr">
            <a:solidFill>
              <a:schemeClr val="tx1"/>
            </a:solidFill>
            <a:miter lim="800000"/>
            <a:headEnd/>
            <a:tailEnd/>
          </a:ln>
        </p:spPr>
        <p:txBody>
          <a:bodyPr wrap="none"/>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蓝天</a:t>
            </a:r>
            <a:endPar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公司</a:t>
            </a:r>
          </a:p>
        </p:txBody>
      </p:sp>
      <p:grpSp>
        <p:nvGrpSpPr>
          <p:cNvPr id="2" name="组合 1"/>
          <p:cNvGrpSpPr/>
          <p:nvPr/>
        </p:nvGrpSpPr>
        <p:grpSpPr>
          <a:xfrm>
            <a:off x="9923465" y="1662828"/>
            <a:ext cx="2049463" cy="1798637"/>
            <a:chOff x="8367017" y="2132856"/>
            <a:chExt cx="2049463" cy="1798637"/>
          </a:xfrm>
        </p:grpSpPr>
        <p:pic>
          <p:nvPicPr>
            <p:cNvPr id="86021"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4192" y="2132856"/>
              <a:ext cx="1792288"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文本框 8"/>
            <p:cNvSpPr txBox="1">
              <a:spLocks noChangeArrowheads="1"/>
            </p:cNvSpPr>
            <p:nvPr/>
          </p:nvSpPr>
          <p:spPr bwMode="auto">
            <a:xfrm>
              <a:off x="8367017" y="2864693"/>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小甲</a:t>
              </a:r>
            </a:p>
          </p:txBody>
        </p:sp>
      </p:grpSp>
      <p:cxnSp>
        <p:nvCxnSpPr>
          <p:cNvPr id="86023" name="直接箭头连接符 11"/>
          <p:cNvCxnSpPr>
            <a:cxnSpLocks noChangeShapeType="1"/>
          </p:cNvCxnSpPr>
          <p:nvPr/>
        </p:nvCxnSpPr>
        <p:spPr bwMode="auto">
          <a:xfrm flipH="1">
            <a:off x="9192344" y="3528528"/>
            <a:ext cx="1587524" cy="1344353"/>
          </a:xfrm>
          <a:prstGeom prst="straightConnector1">
            <a:avLst/>
          </a:prstGeom>
          <a:noFill/>
          <a:ln w="76200" algn="ctr">
            <a:solidFill>
              <a:srgbClr val="FF0000"/>
            </a:solidFill>
            <a:miter lim="800000"/>
            <a:headEnd/>
            <a:tailEnd type="triangle" w="med" len="med"/>
          </a:ln>
          <a:extLst>
            <a:ext uri="{909E8E84-426E-40DD-AFC4-6F175D3DCCD1}">
              <a14:hiddenFill xmlns:a14="http://schemas.microsoft.com/office/drawing/2010/main">
                <a:noFill/>
              </a14:hiddenFill>
            </a:ext>
          </a:extLst>
        </p:spPr>
      </p:cxnSp>
      <p:pic>
        <p:nvPicPr>
          <p:cNvPr id="86024" name="图片 1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299081">
            <a:off x="9889511" y="3212127"/>
            <a:ext cx="90011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Object 7">
            <a:hlinkClick r:id="" action="ppaction://ole?verb=0"/>
          </p:cNvPr>
          <p:cNvGraphicFramePr>
            <a:graphicFrameLocks/>
          </p:cNvGraphicFramePr>
          <p:nvPr>
            <p:extLst/>
          </p:nvPr>
        </p:nvGraphicFramePr>
        <p:xfrm>
          <a:off x="6872399" y="2760735"/>
          <a:ext cx="654009" cy="720725"/>
        </p:xfrm>
        <a:graphic>
          <a:graphicData uri="http://schemas.openxmlformats.org/presentationml/2006/ole">
            <mc:AlternateContent xmlns:mc="http://schemas.openxmlformats.org/markup-compatibility/2006">
              <mc:Choice xmlns:v="urn:schemas-microsoft-com:vml" Requires="v">
                <p:oleObj spid="_x0000_s229498" name="Microsoft ClipArt Gallery" r:id="rId5" imgW="3452813" imgH="2767013" progId="MS_ClipArt_Gallery">
                  <p:embed/>
                </p:oleObj>
              </mc:Choice>
              <mc:Fallback>
                <p:oleObj name="Microsoft ClipArt Gallery" r:id="rId5" imgW="3452813" imgH="2767013" progId="MS_ClipArt_Gallery">
                  <p:embed/>
                  <p:pic>
                    <p:nvPicPr>
                      <p:cNvPr id="19" name="Object 7">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2399" y="2760735"/>
                        <a:ext cx="654009" cy="720725"/>
                      </a:xfrm>
                      <a:prstGeom prst="rect">
                        <a:avLst/>
                      </a:prstGeom>
                      <a:noFill/>
                      <a:ln>
                        <a:noFill/>
                      </a:ln>
                      <a:effectLst/>
                    </p:spPr>
                  </p:pic>
                </p:oleObj>
              </mc:Fallback>
            </mc:AlternateContent>
          </a:graphicData>
        </a:graphic>
      </p:graphicFrame>
      <p:grpSp>
        <p:nvGrpSpPr>
          <p:cNvPr id="7" name="组合 6"/>
          <p:cNvGrpSpPr/>
          <p:nvPr/>
        </p:nvGrpSpPr>
        <p:grpSpPr>
          <a:xfrm>
            <a:off x="336647" y="1849746"/>
            <a:ext cx="3195638" cy="1685925"/>
            <a:chOff x="1055440" y="3988624"/>
            <a:chExt cx="3195638" cy="1685925"/>
          </a:xfrm>
        </p:grpSpPr>
        <p:sp>
          <p:nvSpPr>
            <p:cNvPr id="16" name="文本框 15"/>
            <p:cNvSpPr txBox="1">
              <a:spLocks noChangeArrowheads="1"/>
            </p:cNvSpPr>
            <p:nvPr/>
          </p:nvSpPr>
          <p:spPr bwMode="auto">
            <a:xfrm>
              <a:off x="1114178" y="4598224"/>
              <a:ext cx="2843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借：长期股权投资</a:t>
              </a:r>
            </a:p>
          </p:txBody>
        </p:sp>
        <p:sp>
          <p:nvSpPr>
            <p:cNvPr id="17" name="文本框 16"/>
            <p:cNvSpPr txBox="1">
              <a:spLocks noChangeArrowheads="1"/>
            </p:cNvSpPr>
            <p:nvPr/>
          </p:nvSpPr>
          <p:spPr bwMode="auto">
            <a:xfrm>
              <a:off x="1406278" y="5145911"/>
              <a:ext cx="2843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mn-cs"/>
                </a:rPr>
                <a:t>贷：银行存款</a:t>
              </a: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1328" y="4704586"/>
              <a:ext cx="5397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 name="Object 7">
              <a:hlinkClick r:id="" action="ppaction://ole?verb=0"/>
            </p:cNvPr>
            <p:cNvGraphicFramePr>
              <a:graphicFrameLocks/>
            </p:cNvGraphicFramePr>
            <p:nvPr/>
          </p:nvGraphicFramePr>
          <p:xfrm>
            <a:off x="3273178" y="5268149"/>
            <a:ext cx="506412" cy="406400"/>
          </p:xfrm>
          <a:graphic>
            <a:graphicData uri="http://schemas.openxmlformats.org/presentationml/2006/ole">
              <mc:AlternateContent xmlns:mc="http://schemas.openxmlformats.org/markup-compatibility/2006">
                <mc:Choice xmlns:v="urn:schemas-microsoft-com:vml" Requires="v">
                  <p:oleObj spid="_x0000_s229499" name="Microsoft ClipArt Gallery" r:id="rId7" imgW="3452813" imgH="2767013" progId="MS_ClipArt_Gallery">
                    <p:embed/>
                  </p:oleObj>
                </mc:Choice>
                <mc:Fallback>
                  <p:oleObj name="Microsoft ClipArt Gallery" r:id="rId7" imgW="3452813" imgH="2767013" progId="MS_ClipArt_Gallery">
                    <p:embed/>
                    <p:pic>
                      <p:nvPicPr>
                        <p:cNvPr id="20" name="Object 7">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3178" y="5268149"/>
                          <a:ext cx="5064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p:cNvSpPr txBox="1">
              <a:spLocks noChangeArrowheads="1"/>
            </p:cNvSpPr>
            <p:nvPr/>
          </p:nvSpPr>
          <p:spPr bwMode="auto">
            <a:xfrm>
              <a:off x="1055440" y="3988624"/>
              <a:ext cx="2506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公司会计分录：</a:t>
              </a:r>
            </a:p>
          </p:txBody>
        </p:sp>
      </p:grpSp>
      <p:sp>
        <p:nvSpPr>
          <p:cNvPr id="22" name="圆角矩形标注 1"/>
          <p:cNvSpPr>
            <a:spLocks noChangeArrowheads="1"/>
          </p:cNvSpPr>
          <p:nvPr/>
        </p:nvSpPr>
        <p:spPr bwMode="auto">
          <a:xfrm>
            <a:off x="1527889" y="3678067"/>
            <a:ext cx="4598682" cy="886194"/>
          </a:xfrm>
          <a:prstGeom prst="wedgeRoundRectCallout">
            <a:avLst>
              <a:gd name="adj1" fmla="val 36362"/>
              <a:gd name="adj2" fmla="val -47717"/>
              <a:gd name="adj3" fmla="val 16667"/>
            </a:avLst>
          </a:prstGeom>
          <a:solidFill>
            <a:srgbClr val="CCFFFF"/>
          </a:solidFill>
          <a:ln w="9525" algn="ctr">
            <a:solidFill>
              <a:schemeClr val="tx1"/>
            </a:solidFill>
            <a:miter lim="800000"/>
            <a:headEnd/>
            <a:tailEnd/>
          </a:ln>
        </p:spPr>
        <p:txBody>
          <a:bodyPr wrap="none"/>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1.</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对价方式：</a:t>
            </a:r>
            <a:endPar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现金、非现金、发债、发新股</a:t>
            </a:r>
          </a:p>
        </p:txBody>
      </p:sp>
      <p:sp>
        <p:nvSpPr>
          <p:cNvPr id="23" name="圆角矩形标注 19"/>
          <p:cNvSpPr>
            <a:spLocks noChangeArrowheads="1"/>
          </p:cNvSpPr>
          <p:nvPr/>
        </p:nvSpPr>
        <p:spPr bwMode="auto">
          <a:xfrm>
            <a:off x="1497866" y="5743087"/>
            <a:ext cx="4628705" cy="572485"/>
          </a:xfrm>
          <a:prstGeom prst="wedgeRoundRectCallout">
            <a:avLst>
              <a:gd name="adj1" fmla="val 47815"/>
              <a:gd name="adj2" fmla="val -41256"/>
              <a:gd name="adj3" fmla="val 16667"/>
            </a:avLst>
          </a:prstGeom>
          <a:solidFill>
            <a:srgbClr val="CCFFFF"/>
          </a:solidFill>
          <a:ln w="9525" algn="ctr">
            <a:solidFill>
              <a:schemeClr val="tx1"/>
            </a:solidFill>
            <a:miter lim="800000"/>
            <a:headEnd/>
            <a:tailEnd/>
          </a:ln>
        </p:spPr>
        <p:txBody>
          <a:bodyPr wrap="none"/>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3.</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长投入账价值计量：</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FV or BV?</a:t>
            </a:r>
          </a:p>
        </p:txBody>
      </p:sp>
      <p:sp>
        <p:nvSpPr>
          <p:cNvPr id="25" name="圆角矩形标注 19"/>
          <p:cNvSpPr>
            <a:spLocks noChangeArrowheads="1"/>
          </p:cNvSpPr>
          <p:nvPr/>
        </p:nvSpPr>
        <p:spPr bwMode="auto">
          <a:xfrm>
            <a:off x="1512877" y="4822145"/>
            <a:ext cx="4628705" cy="572485"/>
          </a:xfrm>
          <a:prstGeom prst="wedgeRoundRectCallout">
            <a:avLst>
              <a:gd name="adj1" fmla="val 47815"/>
              <a:gd name="adj2" fmla="val -41256"/>
              <a:gd name="adj3" fmla="val 16667"/>
            </a:avLst>
          </a:prstGeom>
          <a:solidFill>
            <a:srgbClr val="CCFFFF"/>
          </a:solidFill>
          <a:ln w="9525" algn="ctr">
            <a:solidFill>
              <a:schemeClr val="tx1"/>
            </a:solidFill>
            <a:miter lim="800000"/>
            <a:headEnd/>
            <a:tailEnd/>
          </a:ln>
        </p:spPr>
        <p:txBody>
          <a:bodyPr wrap="none"/>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2.</a:t>
            </a:r>
            <a:r>
              <a:rPr lang="zh-CN" altLang="en-US" sz="2400" dirty="0">
                <a:solidFill>
                  <a:srgbClr val="FF0000"/>
                </a:solidFill>
                <a:ea typeface="黑体" panose="02010609060101010101" pitchFamily="49" charset="-122"/>
              </a:rPr>
              <a:t>合并双方有</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什么关系？</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 name="文本框 2"/>
          <p:cNvSpPr txBox="1"/>
          <p:nvPr/>
        </p:nvSpPr>
        <p:spPr>
          <a:xfrm>
            <a:off x="3530697" y="204061"/>
            <a:ext cx="5051427" cy="584775"/>
          </a:xfrm>
          <a:prstGeom prst="rect">
            <a:avLst/>
          </a:prstGeom>
          <a:noFill/>
        </p:spPr>
        <p:txBody>
          <a:bodyPr wrap="square" rtlCol="0">
            <a:spAutoFit/>
          </a:bodyPr>
          <a:lstStyle/>
          <a:p>
            <a:r>
              <a:rPr lang="zh-CN" altLang="en-US" sz="3200" dirty="0">
                <a:solidFill>
                  <a:srgbClr val="C00000"/>
                </a:solidFill>
              </a:rPr>
              <a:t>长期股权投资的取得</a:t>
            </a:r>
          </a:p>
        </p:txBody>
      </p:sp>
    </p:spTree>
    <p:extLst>
      <p:ext uri="{BB962C8B-B14F-4D97-AF65-F5344CB8AC3E}">
        <p14:creationId xmlns:p14="http://schemas.microsoft.com/office/powerpoint/2010/main" val="72235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2.59259E-6 L 0.35834 0.04051 " pathEditMode="relative" rAng="0" ptsTypes="AA">
                                      <p:cBhvr>
                                        <p:cTn id="6" dur="2000" fill="hold"/>
                                        <p:tgtEl>
                                          <p:spTgt spid="19"/>
                                        </p:tgtEl>
                                        <p:attrNameLst>
                                          <p:attrName>ppt_x</p:attrName>
                                          <p:attrName>ppt_y</p:attrName>
                                        </p:attrNameLst>
                                      </p:cBhvr>
                                      <p:rCtr x="17917" y="201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125E-6 4.81481E-6 L -0.25756 -0.04884 " pathEditMode="relative" rAng="0" ptsTypes="AA">
                                      <p:cBhvr>
                                        <p:cTn id="10" dur="2000" fill="hold"/>
                                        <p:tgtEl>
                                          <p:spTgt spid="86024"/>
                                        </p:tgtEl>
                                        <p:attrNameLst>
                                          <p:attrName>ppt_x</p:attrName>
                                          <p:attrName>ppt_y</p:attrName>
                                        </p:attrNameLst>
                                      </p:cBhvr>
                                      <p:rCtr x="-12292" y="-2384"/>
                                    </p:animMotion>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5400000">
                                      <p:cBhvr>
                                        <p:cTn id="14" dur="2000" fill="hold"/>
                                        <p:tgtEl>
                                          <p:spTgt spid="86023"/>
                                        </p:tgtEl>
                                        <p:attrNameLst>
                                          <p:attrName>r</p:attrName>
                                        </p:attrNameLst>
                                      </p:cBhvr>
                                    </p:animRot>
                                  </p:childTnLst>
                                </p:cTn>
                              </p:par>
                            </p:childTnLst>
                          </p:cTn>
                        </p:par>
                        <p:par>
                          <p:cTn id="15" fill="hold">
                            <p:stCondLst>
                              <p:cond delay="2000"/>
                            </p:stCondLst>
                            <p:childTnLst>
                              <p:par>
                                <p:cTn id="16" presetID="42" presetClass="path" presetSubtype="0" accel="50000" decel="50000" fill="hold" nodeType="afterEffect">
                                  <p:stCondLst>
                                    <p:cond delay="0"/>
                                  </p:stCondLst>
                                  <p:childTnLst>
                                    <p:animMotion origin="layout" path="M -4.16667E-7 0 L -0.17135 -0.00301 " pathEditMode="relative" rAng="0" ptsTypes="AA">
                                      <p:cBhvr>
                                        <p:cTn id="17" dur="2000" fill="hold"/>
                                        <p:tgtEl>
                                          <p:spTgt spid="86023"/>
                                        </p:tgtEl>
                                        <p:attrNameLst>
                                          <p:attrName>ppt_x</p:attrName>
                                          <p:attrName>ppt_y</p:attrName>
                                        </p:attrNameLst>
                                      </p:cBhvr>
                                      <p:rCtr x="-8568" y="-162"/>
                                    </p:animMotion>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54" name="三十二角星 1"/>
          <p:cNvSpPr>
            <a:spLocks noChangeArrowheads="1"/>
          </p:cNvSpPr>
          <p:nvPr/>
        </p:nvSpPr>
        <p:spPr bwMode="auto">
          <a:xfrm>
            <a:off x="8175893" y="1693420"/>
            <a:ext cx="2824163" cy="2054225"/>
          </a:xfrm>
          <a:prstGeom prst="star32">
            <a:avLst>
              <a:gd name="adj" fmla="val 37500"/>
            </a:avLst>
          </a:prstGeom>
          <a:solidFill>
            <a:srgbClr val="FF99FF"/>
          </a:solidFill>
          <a:ln>
            <a:noFill/>
          </a:ln>
        </p:spPr>
        <p:txBody>
          <a:bodyPr wrap="none"/>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ea typeface="黑体" panose="02010609060101010101" pitchFamily="49" charset="-122"/>
            </a:endParaRPr>
          </a:p>
        </p:txBody>
      </p:sp>
      <p:sp>
        <p:nvSpPr>
          <p:cNvPr id="91152" name="Line 23"/>
          <p:cNvSpPr>
            <a:spLocks noChangeShapeType="1"/>
          </p:cNvSpPr>
          <p:nvPr/>
        </p:nvSpPr>
        <p:spPr bwMode="auto">
          <a:xfrm>
            <a:off x="6486054" y="2311911"/>
            <a:ext cx="1689839" cy="240131"/>
          </a:xfrm>
          <a:prstGeom prst="line">
            <a:avLst/>
          </a:prstGeom>
          <a:noFill/>
          <a:ln w="76200">
            <a:solidFill>
              <a:srgbClr val="FF0000"/>
            </a:solidFill>
            <a:miter lim="800000"/>
            <a:headEn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91141" name="AutoShape 6"/>
          <p:cNvSpPr>
            <a:spLocks/>
          </p:cNvSpPr>
          <p:nvPr/>
        </p:nvSpPr>
        <p:spPr bwMode="auto">
          <a:xfrm>
            <a:off x="6349065" y="3585940"/>
            <a:ext cx="244492" cy="1407043"/>
          </a:xfrm>
          <a:prstGeom prst="leftBrace">
            <a:avLst>
              <a:gd name="adj1" fmla="val 75061"/>
              <a:gd name="adj2" fmla="val 50000"/>
            </a:avLst>
          </a:prstGeom>
          <a:noFill/>
          <a:ln w="5715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ea typeface="黑体" panose="02010609060101010101" pitchFamily="49" charset="-122"/>
            </a:endParaRPr>
          </a:p>
        </p:txBody>
      </p:sp>
      <p:sp>
        <p:nvSpPr>
          <p:cNvPr id="91138" name="Text Box 2"/>
          <p:cNvSpPr txBox="1">
            <a:spLocks noChangeArrowheads="1"/>
          </p:cNvSpPr>
          <p:nvPr/>
        </p:nvSpPr>
        <p:spPr bwMode="auto">
          <a:xfrm>
            <a:off x="1976437" y="99455"/>
            <a:ext cx="7948613" cy="646331"/>
          </a:xfrm>
          <a:prstGeom prst="rect">
            <a:avLst/>
          </a:prstGeom>
          <a:noFill/>
          <a:ln>
            <a:noFill/>
          </a:ln>
          <a:effec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3600" dirty="0">
                <a:solidFill>
                  <a:srgbClr val="070605"/>
                </a:solidFill>
                <a:latin typeface="方正姚体" panose="02010601030101010101" pitchFamily="2" charset="-122"/>
                <a:ea typeface="方正姚体" panose="02010601030101010101" pitchFamily="2" charset="-122"/>
              </a:rPr>
              <a:t>长期股权投资的取得方式与初始计量</a:t>
            </a:r>
            <a:endParaRPr lang="en-US" altLang="zh-CN" sz="3600" dirty="0">
              <a:solidFill>
                <a:srgbClr val="070605"/>
              </a:solidFill>
              <a:latin typeface="方正姚体" panose="02010601030101010101" pitchFamily="2" charset="-122"/>
              <a:ea typeface="方正姚体" panose="02010601030101010101" pitchFamily="2" charset="-122"/>
            </a:endParaRPr>
          </a:p>
        </p:txBody>
      </p:sp>
      <p:sp>
        <p:nvSpPr>
          <p:cNvPr id="91139" name="Text Box 4"/>
          <p:cNvSpPr txBox="1">
            <a:spLocks noChangeArrowheads="1"/>
          </p:cNvSpPr>
          <p:nvPr/>
        </p:nvSpPr>
        <p:spPr bwMode="auto">
          <a:xfrm>
            <a:off x="5215940" y="3734663"/>
            <a:ext cx="935038" cy="83026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rgbClr val="070605"/>
                </a:solidFill>
                <a:ea typeface="黑体" panose="02010609060101010101" pitchFamily="49" charset="-122"/>
              </a:rPr>
              <a:t>合并</a:t>
            </a:r>
          </a:p>
          <a:p>
            <a:pPr algn="ctr" eaLnBrk="1" hangingPunct="1">
              <a:spcBef>
                <a:spcPct val="0"/>
              </a:spcBef>
              <a:buClrTx/>
              <a:buSzTx/>
              <a:buFontTx/>
              <a:buNone/>
            </a:pPr>
            <a:r>
              <a:rPr lang="zh-CN" altLang="en-US" sz="2400">
                <a:solidFill>
                  <a:srgbClr val="070605"/>
                </a:solidFill>
                <a:ea typeface="黑体" panose="02010609060101010101" pitchFamily="49" charset="-122"/>
              </a:rPr>
              <a:t>方式</a:t>
            </a:r>
          </a:p>
        </p:txBody>
      </p:sp>
      <p:sp>
        <p:nvSpPr>
          <p:cNvPr id="91140" name="Text Box 5"/>
          <p:cNvSpPr txBox="1">
            <a:spLocks noChangeArrowheads="1"/>
          </p:cNvSpPr>
          <p:nvPr/>
        </p:nvSpPr>
        <p:spPr bwMode="auto">
          <a:xfrm>
            <a:off x="5252835" y="1896781"/>
            <a:ext cx="1222375" cy="83026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rgbClr val="070605"/>
                </a:solidFill>
                <a:ea typeface="黑体" panose="02010609060101010101" pitchFamily="49" charset="-122"/>
              </a:rPr>
              <a:t>非合并</a:t>
            </a:r>
          </a:p>
          <a:p>
            <a:pPr algn="ctr" eaLnBrk="1" hangingPunct="1">
              <a:spcBef>
                <a:spcPct val="0"/>
              </a:spcBef>
              <a:buClrTx/>
              <a:buSzTx/>
              <a:buFontTx/>
              <a:buNone/>
            </a:pPr>
            <a:r>
              <a:rPr lang="zh-CN" altLang="en-US" sz="2400">
                <a:solidFill>
                  <a:srgbClr val="070605"/>
                </a:solidFill>
                <a:ea typeface="黑体" panose="02010609060101010101" pitchFamily="49" charset="-122"/>
              </a:rPr>
              <a:t>方式</a:t>
            </a:r>
          </a:p>
        </p:txBody>
      </p:sp>
      <p:sp>
        <p:nvSpPr>
          <p:cNvPr id="91142" name="Text Box 7"/>
          <p:cNvSpPr txBox="1">
            <a:spLocks noChangeArrowheads="1"/>
          </p:cNvSpPr>
          <p:nvPr/>
        </p:nvSpPr>
        <p:spPr bwMode="auto">
          <a:xfrm>
            <a:off x="6722666" y="4310633"/>
            <a:ext cx="1152525" cy="83026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rgbClr val="FF0000"/>
                </a:solidFill>
                <a:ea typeface="黑体" panose="02010609060101010101" pitchFamily="49" charset="-122"/>
              </a:rPr>
              <a:t>同一</a:t>
            </a:r>
          </a:p>
          <a:p>
            <a:pPr algn="ctr" eaLnBrk="1" hangingPunct="1">
              <a:spcBef>
                <a:spcPct val="0"/>
              </a:spcBef>
              <a:buClrTx/>
              <a:buSzTx/>
              <a:buFontTx/>
              <a:buNone/>
            </a:pPr>
            <a:r>
              <a:rPr lang="zh-CN" altLang="en-US" sz="2400">
                <a:solidFill>
                  <a:srgbClr val="FF0000"/>
                </a:solidFill>
                <a:ea typeface="黑体" panose="02010609060101010101" pitchFamily="49" charset="-122"/>
              </a:rPr>
              <a:t>控制下</a:t>
            </a:r>
          </a:p>
        </p:txBody>
      </p:sp>
      <p:sp>
        <p:nvSpPr>
          <p:cNvPr id="91143" name="Text Box 8"/>
          <p:cNvSpPr txBox="1">
            <a:spLocks noChangeArrowheads="1"/>
          </p:cNvSpPr>
          <p:nvPr/>
        </p:nvSpPr>
        <p:spPr bwMode="auto">
          <a:xfrm>
            <a:off x="6666308" y="3246125"/>
            <a:ext cx="1244600" cy="83026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rgbClr val="000000"/>
                </a:solidFill>
                <a:ea typeface="黑体" panose="02010609060101010101" pitchFamily="49" charset="-122"/>
              </a:rPr>
              <a:t>非同一</a:t>
            </a:r>
          </a:p>
          <a:p>
            <a:pPr algn="ctr" eaLnBrk="1" hangingPunct="1">
              <a:spcBef>
                <a:spcPct val="0"/>
              </a:spcBef>
              <a:buClrTx/>
              <a:buSzTx/>
              <a:buFontTx/>
              <a:buNone/>
            </a:pPr>
            <a:r>
              <a:rPr lang="zh-CN" altLang="en-US" sz="2400">
                <a:solidFill>
                  <a:srgbClr val="000000"/>
                </a:solidFill>
                <a:ea typeface="黑体" panose="02010609060101010101" pitchFamily="49" charset="-122"/>
              </a:rPr>
              <a:t>控制下</a:t>
            </a:r>
          </a:p>
        </p:txBody>
      </p:sp>
      <p:sp>
        <p:nvSpPr>
          <p:cNvPr id="91144" name="AutoShape 6"/>
          <p:cNvSpPr>
            <a:spLocks/>
          </p:cNvSpPr>
          <p:nvPr/>
        </p:nvSpPr>
        <p:spPr bwMode="auto">
          <a:xfrm>
            <a:off x="805916" y="1988915"/>
            <a:ext cx="346075" cy="2357437"/>
          </a:xfrm>
          <a:prstGeom prst="leftBrace">
            <a:avLst>
              <a:gd name="adj1" fmla="val 191739"/>
              <a:gd name="adj2" fmla="val 51509"/>
            </a:avLst>
          </a:prstGeom>
          <a:noFill/>
          <a:ln w="5715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000">
              <a:ea typeface="黑体" panose="02010609060101010101" pitchFamily="49" charset="-122"/>
            </a:endParaRPr>
          </a:p>
        </p:txBody>
      </p:sp>
      <p:sp>
        <p:nvSpPr>
          <p:cNvPr id="91145" name="Rectangle 13"/>
          <p:cNvSpPr>
            <a:spLocks noChangeArrowheads="1"/>
          </p:cNvSpPr>
          <p:nvPr/>
        </p:nvSpPr>
        <p:spPr bwMode="auto">
          <a:xfrm>
            <a:off x="1239304" y="1960340"/>
            <a:ext cx="1377950" cy="390525"/>
          </a:xfrm>
          <a:prstGeom prst="rect">
            <a:avLst/>
          </a:prstGeom>
          <a:solidFill>
            <a:srgbClr val="FFFF00"/>
          </a:solidFill>
          <a:ln>
            <a:noFill/>
          </a:ln>
          <a:effectLst>
            <a:prstShdw prst="shdw17" dist="17961" dir="2700000">
              <a:srgbClr val="798591"/>
            </a:prstShdw>
          </a:effectLst>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00"/>
                </a:solidFill>
                <a:ea typeface="黑体" panose="02010609060101010101" pitchFamily="49" charset="-122"/>
              </a:rPr>
              <a:t>支付现金</a:t>
            </a:r>
          </a:p>
        </p:txBody>
      </p:sp>
      <p:sp>
        <p:nvSpPr>
          <p:cNvPr id="91146" name="Rectangle 14"/>
          <p:cNvSpPr>
            <a:spLocks noChangeArrowheads="1"/>
          </p:cNvSpPr>
          <p:nvPr/>
        </p:nvSpPr>
        <p:spPr bwMode="auto">
          <a:xfrm>
            <a:off x="1204379" y="3585940"/>
            <a:ext cx="2936875" cy="760412"/>
          </a:xfrm>
          <a:prstGeom prst="rect">
            <a:avLst/>
          </a:prstGeom>
          <a:solidFill>
            <a:srgbClr val="FFFF00"/>
          </a:solidFill>
          <a:ln>
            <a:noFill/>
          </a:ln>
          <a:effectLst>
            <a:prstShdw prst="shdw17" dist="17961" dir="2700000">
              <a:srgbClr val="798591"/>
            </a:prstShdw>
          </a:effectLst>
          <a:extLs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nchor="ct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00"/>
                </a:solidFill>
                <a:ea typeface="黑体" panose="02010609060101010101" pitchFamily="49" charset="-122"/>
              </a:rPr>
              <a:t>发行股票（含投资者投入的股权） </a:t>
            </a:r>
          </a:p>
        </p:txBody>
      </p:sp>
      <p:sp>
        <p:nvSpPr>
          <p:cNvPr id="91147" name="Rectangle 17"/>
          <p:cNvSpPr>
            <a:spLocks noChangeArrowheads="1"/>
          </p:cNvSpPr>
          <p:nvPr/>
        </p:nvSpPr>
        <p:spPr bwMode="auto">
          <a:xfrm>
            <a:off x="1225016" y="2968402"/>
            <a:ext cx="1462088" cy="390525"/>
          </a:xfrm>
          <a:prstGeom prst="rect">
            <a:avLst/>
          </a:prstGeom>
          <a:solidFill>
            <a:srgbClr val="FFFF00"/>
          </a:solidFill>
          <a:ln>
            <a:noFill/>
          </a:ln>
          <a:effectLst>
            <a:prstShdw prst="shdw17" dist="17961" dir="2700000">
              <a:srgbClr val="798591"/>
            </a:prstShdw>
          </a:effectLst>
          <a:extLs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nchor="ct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00"/>
                </a:solidFill>
                <a:ea typeface="黑体" panose="02010609060101010101" pitchFamily="49" charset="-122"/>
              </a:rPr>
              <a:t>承担债务 </a:t>
            </a:r>
          </a:p>
        </p:txBody>
      </p:sp>
      <p:sp>
        <p:nvSpPr>
          <p:cNvPr id="91148" name="Rectangle 18"/>
          <p:cNvSpPr>
            <a:spLocks noChangeArrowheads="1"/>
          </p:cNvSpPr>
          <p:nvPr/>
        </p:nvSpPr>
        <p:spPr bwMode="auto">
          <a:xfrm>
            <a:off x="1225016" y="2463577"/>
            <a:ext cx="2462213" cy="390525"/>
          </a:xfrm>
          <a:prstGeom prst="rect">
            <a:avLst/>
          </a:prstGeom>
          <a:solidFill>
            <a:srgbClr val="FFFF00"/>
          </a:solidFill>
          <a:ln>
            <a:noFill/>
          </a:ln>
          <a:effectLst>
            <a:prstShdw prst="shdw17" dist="17961" dir="2700000">
              <a:srgbClr val="798591"/>
            </a:prstShdw>
          </a:effectLst>
          <a:extLs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nchor="ct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00"/>
                </a:solidFill>
                <a:ea typeface="黑体" panose="02010609060101010101" pitchFamily="49" charset="-122"/>
              </a:rPr>
              <a:t>付出非货币资产 </a:t>
            </a:r>
          </a:p>
        </p:txBody>
      </p:sp>
      <p:sp>
        <p:nvSpPr>
          <p:cNvPr id="91149" name="AutoShape 19"/>
          <p:cNvSpPr>
            <a:spLocks/>
          </p:cNvSpPr>
          <p:nvPr/>
        </p:nvSpPr>
        <p:spPr bwMode="auto">
          <a:xfrm>
            <a:off x="4359973" y="1889367"/>
            <a:ext cx="220118" cy="2456985"/>
          </a:xfrm>
          <a:prstGeom prst="rightBrace">
            <a:avLst>
              <a:gd name="adj1" fmla="val 170329"/>
              <a:gd name="adj2" fmla="val 50000"/>
            </a:avLst>
          </a:prstGeom>
          <a:noFill/>
          <a:ln w="5715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000">
              <a:ea typeface="黑体" panose="02010609060101010101" pitchFamily="49" charset="-122"/>
            </a:endParaRPr>
          </a:p>
        </p:txBody>
      </p:sp>
      <p:sp>
        <p:nvSpPr>
          <p:cNvPr id="17430" name="Rectangle 22"/>
          <p:cNvSpPr>
            <a:spLocks noChangeArrowheads="1"/>
          </p:cNvSpPr>
          <p:nvPr/>
        </p:nvSpPr>
        <p:spPr bwMode="auto">
          <a:xfrm>
            <a:off x="128054" y="2463577"/>
            <a:ext cx="493713" cy="1570038"/>
          </a:xfrm>
          <a:prstGeom prst="rect">
            <a:avLst/>
          </a:prstGeom>
          <a:noFill/>
          <a:ln>
            <a:noFill/>
          </a:ln>
          <a:effectLst>
            <a:prstShdw prst="shdw17" dist="17961" dir="2700000">
              <a:schemeClr val="accent1">
                <a:gamma/>
                <a:shade val="60000"/>
                <a:invGamma/>
              </a:schemeClr>
            </a:prstShdw>
          </a:effectLst>
          <a:extLst/>
        </p:spPr>
        <p:txBody>
          <a:bodyPr wrap="none">
            <a:spAutoFit/>
          </a:bodyPr>
          <a:lstStyle/>
          <a:p>
            <a:pPr eaLnBrk="1" hangingPunct="1">
              <a:defRPr/>
            </a:pPr>
            <a:r>
              <a:rPr lang="zh-CN" altLang="en-US" dirty="0">
                <a:solidFill>
                  <a:srgbClr val="070605"/>
                </a:solidFill>
              </a:rPr>
              <a:t>对</a:t>
            </a:r>
          </a:p>
          <a:p>
            <a:pPr eaLnBrk="1" hangingPunct="1">
              <a:defRPr/>
            </a:pPr>
            <a:r>
              <a:rPr lang="zh-CN" altLang="en-US" dirty="0">
                <a:solidFill>
                  <a:srgbClr val="070605"/>
                </a:solidFill>
              </a:rPr>
              <a:t>价</a:t>
            </a:r>
          </a:p>
          <a:p>
            <a:pPr eaLnBrk="1" hangingPunct="1">
              <a:defRPr/>
            </a:pPr>
            <a:r>
              <a:rPr lang="zh-CN" altLang="en-US" dirty="0">
                <a:solidFill>
                  <a:srgbClr val="070605"/>
                </a:solidFill>
              </a:rPr>
              <a:t>方</a:t>
            </a:r>
          </a:p>
          <a:p>
            <a:pPr eaLnBrk="1" hangingPunct="1">
              <a:defRPr/>
            </a:pPr>
            <a:r>
              <a:rPr lang="zh-CN" altLang="en-US" dirty="0">
                <a:solidFill>
                  <a:srgbClr val="070605"/>
                </a:solidFill>
              </a:rPr>
              <a:t>式</a:t>
            </a:r>
          </a:p>
        </p:txBody>
      </p:sp>
      <p:sp>
        <p:nvSpPr>
          <p:cNvPr id="91153" name="圆角矩形标注 21"/>
          <p:cNvSpPr>
            <a:spLocks noChangeArrowheads="1"/>
          </p:cNvSpPr>
          <p:nvPr/>
        </p:nvSpPr>
        <p:spPr bwMode="auto">
          <a:xfrm>
            <a:off x="1218666" y="1179290"/>
            <a:ext cx="1780990" cy="403225"/>
          </a:xfrm>
          <a:prstGeom prst="wedgeRoundRectCallout">
            <a:avLst>
              <a:gd name="adj1" fmla="val -19884"/>
              <a:gd name="adj2" fmla="val 77120"/>
              <a:gd name="adj3" fmla="val 16667"/>
            </a:avLst>
          </a:prstGeom>
          <a:solidFill>
            <a:srgbClr val="CCFFFF"/>
          </a:solidFill>
          <a:ln w="9525" algn="ctr">
            <a:solidFill>
              <a:schemeClr val="tx1"/>
            </a:solidFill>
            <a:miter lim="800000"/>
            <a:headEnd/>
            <a:tailEnd/>
          </a:ln>
        </p:spPr>
        <p:txBody>
          <a:bodyPr wrap="none"/>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solidFill>
                  <a:srgbClr val="FF0000"/>
                </a:solidFill>
                <a:latin typeface="黑体" panose="02010609060101010101" pitchFamily="49" charset="-122"/>
                <a:ea typeface="黑体" panose="02010609060101010101" pitchFamily="49" charset="-122"/>
              </a:rPr>
              <a:t>1.</a:t>
            </a:r>
            <a:r>
              <a:rPr lang="zh-CN" altLang="en-US" sz="2000" dirty="0">
                <a:solidFill>
                  <a:srgbClr val="FF0000"/>
                </a:solidFill>
                <a:latin typeface="黑体" panose="02010609060101010101" pitchFamily="49" charset="-122"/>
                <a:ea typeface="黑体" panose="02010609060101010101" pitchFamily="49" charset="-122"/>
              </a:rPr>
              <a:t>对价方式：</a:t>
            </a:r>
            <a:endParaRPr lang="en-US" altLang="zh-CN" sz="2000" dirty="0">
              <a:solidFill>
                <a:srgbClr val="FF0000"/>
              </a:solidFill>
              <a:latin typeface="黑体" panose="02010609060101010101" pitchFamily="49" charset="-122"/>
              <a:ea typeface="黑体" panose="02010609060101010101" pitchFamily="49" charset="-122"/>
            </a:endParaRPr>
          </a:p>
        </p:txBody>
      </p:sp>
      <p:sp>
        <p:nvSpPr>
          <p:cNvPr id="91155" name="三十二角星 23"/>
          <p:cNvSpPr>
            <a:spLocks noChangeArrowheads="1"/>
          </p:cNvSpPr>
          <p:nvPr/>
        </p:nvSpPr>
        <p:spPr bwMode="auto">
          <a:xfrm>
            <a:off x="8349744" y="3931221"/>
            <a:ext cx="3090863" cy="1817688"/>
          </a:xfrm>
          <a:prstGeom prst="star32">
            <a:avLst>
              <a:gd name="adj" fmla="val 37500"/>
            </a:avLst>
          </a:prstGeom>
          <a:solidFill>
            <a:srgbClr val="FF99FF"/>
          </a:solidFill>
          <a:ln>
            <a:noFill/>
          </a:ln>
        </p:spPr>
        <p:txBody>
          <a:bodyPr wrap="none"/>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ea typeface="黑体" panose="02010609060101010101" pitchFamily="49" charset="-122"/>
            </a:endParaRPr>
          </a:p>
        </p:txBody>
      </p:sp>
      <p:sp>
        <p:nvSpPr>
          <p:cNvPr id="91158" name="Rectangle 20"/>
          <p:cNvSpPr>
            <a:spLocks noChangeArrowheads="1"/>
          </p:cNvSpPr>
          <p:nvPr/>
        </p:nvSpPr>
        <p:spPr bwMode="auto">
          <a:xfrm>
            <a:off x="8529033" y="2165592"/>
            <a:ext cx="2103437" cy="1200150"/>
          </a:xfrm>
          <a:prstGeom prst="rect">
            <a:avLst/>
          </a:prstGeom>
          <a:noFill/>
          <a:ln>
            <a:noFill/>
          </a:ln>
          <a:effectLst>
            <a:prstShdw prst="shdw17" dist="17961" dir="2700000">
              <a:srgbClr val="993D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2400" dirty="0">
                <a:solidFill>
                  <a:srgbClr val="000000"/>
                </a:solidFill>
                <a:ea typeface="黑体" panose="02010609060101010101" pitchFamily="49" charset="-122"/>
              </a:rPr>
              <a:t>以</a:t>
            </a:r>
            <a:r>
              <a:rPr lang="zh-CN" altLang="en-US" sz="2400" dirty="0">
                <a:solidFill>
                  <a:srgbClr val="FF0000"/>
                </a:solidFill>
                <a:effectLst>
                  <a:outerShdw blurRad="38100" dist="38100" dir="2700000" algn="tl">
                    <a:srgbClr val="000000">
                      <a:alpha val="43137"/>
                    </a:srgbClr>
                  </a:outerShdw>
                </a:effectLst>
                <a:ea typeface="黑体" panose="02010609060101010101" pitchFamily="49" charset="-122"/>
              </a:rPr>
              <a:t>付出</a:t>
            </a:r>
            <a:r>
              <a:rPr lang="zh-CN" altLang="en-US" sz="2400" dirty="0">
                <a:solidFill>
                  <a:srgbClr val="0000FF"/>
                </a:solidFill>
                <a:ea typeface="黑体" panose="02010609060101010101" pitchFamily="49" charset="-122"/>
              </a:rPr>
              <a:t>对价</a:t>
            </a:r>
            <a:endParaRPr lang="en-US" altLang="zh-CN" sz="2400" dirty="0">
              <a:solidFill>
                <a:srgbClr val="0000FF"/>
              </a:solidFill>
              <a:ea typeface="黑体" panose="02010609060101010101" pitchFamily="49" charset="-122"/>
            </a:endParaRPr>
          </a:p>
          <a:p>
            <a:pPr algn="ctr">
              <a:spcBef>
                <a:spcPct val="0"/>
              </a:spcBef>
              <a:buClrTx/>
              <a:buSzTx/>
              <a:buFontTx/>
              <a:buNone/>
            </a:pPr>
            <a:r>
              <a:rPr lang="zh-CN" altLang="en-US" sz="2400" dirty="0">
                <a:solidFill>
                  <a:srgbClr val="0000FF"/>
                </a:solidFill>
                <a:ea typeface="黑体" panose="02010609060101010101" pitchFamily="49" charset="-122"/>
              </a:rPr>
              <a:t>的公允价值</a:t>
            </a:r>
            <a:endParaRPr lang="en-US" altLang="zh-CN" sz="2400" dirty="0">
              <a:solidFill>
                <a:srgbClr val="0000FF"/>
              </a:solidFill>
              <a:ea typeface="黑体" panose="02010609060101010101" pitchFamily="49" charset="-122"/>
            </a:endParaRPr>
          </a:p>
          <a:p>
            <a:pPr algn="ctr">
              <a:spcBef>
                <a:spcPct val="0"/>
              </a:spcBef>
              <a:buClrTx/>
              <a:buSzTx/>
              <a:buFontTx/>
              <a:buNone/>
            </a:pPr>
            <a:r>
              <a:rPr lang="zh-CN" altLang="en-US" sz="2400" dirty="0">
                <a:solidFill>
                  <a:srgbClr val="000000"/>
                </a:solidFill>
                <a:ea typeface="黑体" panose="02010609060101010101" pitchFamily="49" charset="-122"/>
              </a:rPr>
              <a:t>为投资成本 </a:t>
            </a:r>
          </a:p>
        </p:txBody>
      </p:sp>
      <p:sp>
        <p:nvSpPr>
          <p:cNvPr id="91159" name="Rectangle 20"/>
          <p:cNvSpPr>
            <a:spLocks noChangeArrowheads="1"/>
          </p:cNvSpPr>
          <p:nvPr/>
        </p:nvSpPr>
        <p:spPr bwMode="auto">
          <a:xfrm>
            <a:off x="8701087" y="4298373"/>
            <a:ext cx="2447925" cy="1200150"/>
          </a:xfrm>
          <a:prstGeom prst="rect">
            <a:avLst/>
          </a:prstGeom>
          <a:noFill/>
          <a:ln>
            <a:noFill/>
          </a:ln>
          <a:effectLst>
            <a:prstShdw prst="shdw17" dist="17961" dir="2700000">
              <a:srgbClr val="993D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nchor="ct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2400" dirty="0">
                <a:solidFill>
                  <a:srgbClr val="000000"/>
                </a:solidFill>
                <a:ea typeface="黑体" panose="02010609060101010101" pitchFamily="49" charset="-122"/>
              </a:rPr>
              <a:t>以</a:t>
            </a:r>
            <a:r>
              <a:rPr lang="zh-CN" altLang="en-US" sz="2400" dirty="0">
                <a:solidFill>
                  <a:srgbClr val="FF0000"/>
                </a:solidFill>
                <a:effectLst>
                  <a:outerShdw blurRad="38100" dist="38100" dir="2700000" algn="tl">
                    <a:srgbClr val="000000">
                      <a:alpha val="43137"/>
                    </a:srgbClr>
                  </a:outerShdw>
                </a:effectLst>
                <a:ea typeface="黑体" panose="02010609060101010101" pitchFamily="49" charset="-122"/>
              </a:rPr>
              <a:t>获得</a:t>
            </a:r>
            <a:r>
              <a:rPr lang="zh-CN" altLang="en-US" sz="2400" dirty="0">
                <a:solidFill>
                  <a:srgbClr val="0000FF"/>
                </a:solidFill>
                <a:ea typeface="黑体" panose="02010609060101010101" pitchFamily="49" charset="-122"/>
              </a:rPr>
              <a:t>子公司</a:t>
            </a:r>
            <a:endParaRPr lang="en-US" altLang="zh-CN" sz="2400" dirty="0">
              <a:solidFill>
                <a:srgbClr val="0000FF"/>
              </a:solidFill>
              <a:ea typeface="黑体" panose="02010609060101010101" pitchFamily="49" charset="-122"/>
            </a:endParaRPr>
          </a:p>
          <a:p>
            <a:pPr algn="ctr">
              <a:spcBef>
                <a:spcPct val="0"/>
              </a:spcBef>
              <a:buClrTx/>
              <a:buSzTx/>
              <a:buFontTx/>
              <a:buNone/>
            </a:pPr>
            <a:r>
              <a:rPr lang="zh-CN" altLang="en-US" sz="2400" dirty="0">
                <a:solidFill>
                  <a:srgbClr val="0000FF"/>
                </a:solidFill>
                <a:ea typeface="黑体" panose="02010609060101010101" pitchFamily="49" charset="-122"/>
              </a:rPr>
              <a:t>账面净资产份额</a:t>
            </a:r>
            <a:endParaRPr lang="en-US" altLang="zh-CN" sz="2400" dirty="0">
              <a:solidFill>
                <a:srgbClr val="0000FF"/>
              </a:solidFill>
              <a:ea typeface="黑体" panose="02010609060101010101" pitchFamily="49" charset="-122"/>
            </a:endParaRPr>
          </a:p>
          <a:p>
            <a:pPr algn="ctr">
              <a:spcBef>
                <a:spcPct val="0"/>
              </a:spcBef>
              <a:buClrTx/>
              <a:buSzTx/>
              <a:buFontTx/>
              <a:buNone/>
            </a:pPr>
            <a:r>
              <a:rPr lang="zh-CN" altLang="en-US" sz="2400" dirty="0">
                <a:solidFill>
                  <a:srgbClr val="000000"/>
                </a:solidFill>
                <a:ea typeface="黑体" panose="02010609060101010101" pitchFamily="49" charset="-122"/>
              </a:rPr>
              <a:t>为投资成本 </a:t>
            </a:r>
          </a:p>
        </p:txBody>
      </p:sp>
      <p:sp>
        <p:nvSpPr>
          <p:cNvPr id="91160" name="圆角矩形标注 25"/>
          <p:cNvSpPr>
            <a:spLocks noChangeArrowheads="1"/>
          </p:cNvSpPr>
          <p:nvPr/>
        </p:nvSpPr>
        <p:spPr bwMode="auto">
          <a:xfrm>
            <a:off x="5363120" y="1218918"/>
            <a:ext cx="2245048" cy="385763"/>
          </a:xfrm>
          <a:prstGeom prst="wedgeRoundRectCallout">
            <a:avLst>
              <a:gd name="adj1" fmla="val 23588"/>
              <a:gd name="adj2" fmla="val 89991"/>
              <a:gd name="adj3" fmla="val 16667"/>
            </a:avLst>
          </a:prstGeom>
          <a:solidFill>
            <a:srgbClr val="CCFFFF"/>
          </a:solidFill>
          <a:ln w="38100" algn="ctr">
            <a:solidFill>
              <a:srgbClr val="0000FF"/>
            </a:solidFill>
            <a:miter lim="800000"/>
            <a:headEnd/>
            <a:tailEnd/>
          </a:ln>
        </p:spPr>
        <p:txBody>
          <a:bodyPr wrap="none"/>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solidFill>
                  <a:srgbClr val="FF0000"/>
                </a:solidFill>
                <a:ea typeface="黑体" panose="02010609060101010101" pitchFamily="49" charset="-122"/>
              </a:rPr>
              <a:t>2.</a:t>
            </a:r>
            <a:r>
              <a:rPr lang="zh-CN" altLang="en-US" sz="2000" dirty="0">
                <a:solidFill>
                  <a:srgbClr val="FF0000"/>
                </a:solidFill>
                <a:ea typeface="黑体" panose="02010609060101010101" pitchFamily="49" charset="-122"/>
              </a:rPr>
              <a:t>合并双方的关系</a:t>
            </a:r>
            <a:endParaRPr lang="en-US" altLang="zh-CN" sz="2000" dirty="0">
              <a:solidFill>
                <a:srgbClr val="FF0000"/>
              </a:solidFill>
              <a:ea typeface="黑体" panose="02010609060101010101" pitchFamily="49" charset="-122"/>
            </a:endParaRPr>
          </a:p>
        </p:txBody>
      </p:sp>
      <p:sp>
        <p:nvSpPr>
          <p:cNvPr id="91161" name="圆角矩形标注 26"/>
          <p:cNvSpPr>
            <a:spLocks noChangeArrowheads="1"/>
          </p:cNvSpPr>
          <p:nvPr/>
        </p:nvSpPr>
        <p:spPr bwMode="auto">
          <a:xfrm>
            <a:off x="8832304" y="1163764"/>
            <a:ext cx="1477962" cy="385762"/>
          </a:xfrm>
          <a:prstGeom prst="wedgeRoundRectCallout">
            <a:avLst>
              <a:gd name="adj1" fmla="val 23588"/>
              <a:gd name="adj2" fmla="val 89991"/>
              <a:gd name="adj3" fmla="val 16667"/>
            </a:avLst>
          </a:prstGeom>
          <a:solidFill>
            <a:srgbClr val="CCFFFF"/>
          </a:solidFill>
          <a:ln w="9525" algn="ctr">
            <a:solidFill>
              <a:srgbClr val="000000"/>
            </a:solidFill>
            <a:miter lim="800000"/>
            <a:headEnd/>
            <a:tailEnd/>
          </a:ln>
        </p:spPr>
        <p:txBody>
          <a:bodyPr wrap="none"/>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solidFill>
                  <a:srgbClr val="FF0000"/>
                </a:solidFill>
                <a:ea typeface="黑体" panose="02010609060101010101" pitchFamily="49" charset="-122"/>
              </a:rPr>
              <a:t>3.</a:t>
            </a:r>
            <a:r>
              <a:rPr lang="zh-CN" altLang="en-US" sz="2000" dirty="0">
                <a:solidFill>
                  <a:srgbClr val="FF0000"/>
                </a:solidFill>
                <a:ea typeface="黑体" panose="02010609060101010101" pitchFamily="49" charset="-122"/>
              </a:rPr>
              <a:t>如何计量</a:t>
            </a:r>
            <a:endParaRPr lang="en-US" altLang="zh-CN" sz="2000" dirty="0">
              <a:solidFill>
                <a:srgbClr val="FF0000"/>
              </a:solidFill>
              <a:ea typeface="黑体" panose="02010609060101010101" pitchFamily="49" charset="-122"/>
            </a:endParaRPr>
          </a:p>
        </p:txBody>
      </p:sp>
      <p:cxnSp>
        <p:nvCxnSpPr>
          <p:cNvPr id="3" name="直接箭头连接符 2"/>
          <p:cNvCxnSpPr>
            <a:stCxn id="91142" idx="3"/>
          </p:cNvCxnSpPr>
          <p:nvPr/>
        </p:nvCxnSpPr>
        <p:spPr bwMode="auto">
          <a:xfrm flipV="1">
            <a:off x="7875191" y="4725764"/>
            <a:ext cx="764379" cy="1"/>
          </a:xfrm>
          <a:prstGeom prst="straightConnector1">
            <a:avLst/>
          </a:prstGeom>
          <a:noFill/>
          <a:ln w="76200">
            <a:solidFill>
              <a:srgbClr val="FF0000"/>
            </a:solidFill>
            <a:miter lim="800000"/>
            <a:headEn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cxnSp>
      <p:cxnSp>
        <p:nvCxnSpPr>
          <p:cNvPr id="28" name="直接箭头连接符 27"/>
          <p:cNvCxnSpPr/>
          <p:nvPr/>
        </p:nvCxnSpPr>
        <p:spPr bwMode="auto">
          <a:xfrm flipV="1">
            <a:off x="7967554" y="3112954"/>
            <a:ext cx="733533" cy="512003"/>
          </a:xfrm>
          <a:prstGeom prst="straightConnector1">
            <a:avLst/>
          </a:prstGeom>
          <a:noFill/>
          <a:ln w="76200">
            <a:solidFill>
              <a:srgbClr val="FF0000"/>
            </a:solidFill>
            <a:miter lim="800000"/>
            <a:headEn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4"/>
          <p:cNvSpPr>
            <a:spLocks noChangeArrowheads="1"/>
          </p:cNvSpPr>
          <p:nvPr/>
        </p:nvSpPr>
        <p:spPr bwMode="white">
          <a:xfrm>
            <a:off x="1981200" y="319088"/>
            <a:ext cx="8153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3600">
                <a:solidFill>
                  <a:schemeClr val="bg1"/>
                </a:solidFill>
                <a:latin typeface="Arial" panose="020B0604020202020204" pitchFamily="34" charset="0"/>
              </a:rPr>
              <a:t>同一控制与非同一控制</a:t>
            </a:r>
          </a:p>
        </p:txBody>
      </p:sp>
      <p:sp>
        <p:nvSpPr>
          <p:cNvPr id="92162" name="Text Box 3"/>
          <p:cNvSpPr txBox="1">
            <a:spLocks noChangeArrowheads="1"/>
          </p:cNvSpPr>
          <p:nvPr/>
        </p:nvSpPr>
        <p:spPr bwMode="auto">
          <a:xfrm>
            <a:off x="1829767" y="2132856"/>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b="0">
                <a:solidFill>
                  <a:srgbClr val="000000"/>
                </a:solidFill>
                <a:latin typeface="Times New Roman" panose="02020603050405020304" pitchFamily="18" charset="0"/>
              </a:rPr>
              <a:t>       </a:t>
            </a:r>
          </a:p>
        </p:txBody>
      </p:sp>
      <p:sp>
        <p:nvSpPr>
          <p:cNvPr id="92165" name="Rectangle 21"/>
          <p:cNvSpPr>
            <a:spLocks noChangeArrowheads="1"/>
          </p:cNvSpPr>
          <p:nvPr/>
        </p:nvSpPr>
        <p:spPr bwMode="auto">
          <a:xfrm>
            <a:off x="4433267" y="2246362"/>
            <a:ext cx="2519734" cy="504825"/>
          </a:xfrm>
          <a:prstGeom prst="rect">
            <a:avLst/>
          </a:prstGeom>
          <a:solidFill>
            <a:srgbClr val="FF00FF"/>
          </a:solidFill>
          <a:ln>
            <a:noFill/>
          </a:ln>
          <a:effectLst>
            <a:prstShdw prst="shdw17" dist="17961" dir="2700000">
              <a:srgbClr val="9900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2400" dirty="0">
                <a:latin typeface="Times New Roman" panose="02020603050405020304" pitchFamily="18" charset="0"/>
              </a:rPr>
              <a:t>P</a:t>
            </a:r>
            <a:r>
              <a:rPr lang="zh-CN" altLang="en-US" sz="2400" dirty="0">
                <a:latin typeface="Times New Roman" panose="02020603050405020304" pitchFamily="18" charset="0"/>
              </a:rPr>
              <a:t>公司（母公司）</a:t>
            </a:r>
          </a:p>
        </p:txBody>
      </p:sp>
      <p:cxnSp>
        <p:nvCxnSpPr>
          <p:cNvPr id="184347" name="AutoShape 27"/>
          <p:cNvCxnSpPr>
            <a:cxnSpLocks noChangeShapeType="1"/>
            <a:stCxn id="92165" idx="2"/>
          </p:cNvCxnSpPr>
          <p:nvPr/>
        </p:nvCxnSpPr>
        <p:spPr bwMode="auto">
          <a:xfrm flipH="1">
            <a:off x="3604592" y="2751187"/>
            <a:ext cx="2088542" cy="878682"/>
          </a:xfrm>
          <a:prstGeom prst="straightConnector1">
            <a:avLst/>
          </a:prstGeom>
          <a:noFill/>
          <a:ln w="38100">
            <a:solidFill>
              <a:schemeClr val="tx1"/>
            </a:solidFill>
            <a:miter lim="800000"/>
            <a:headEnd/>
            <a:tailEnd type="triangle" w="med" len="med"/>
          </a:ln>
          <a:effectLst>
            <a:prstShdw prst="shdw17" dist="17961" dir="2700000">
              <a:schemeClr val="tx1">
                <a:gamma/>
                <a:shade val="60000"/>
                <a:invGamma/>
              </a:schemeClr>
            </a:prstShdw>
          </a:effectLst>
        </p:spPr>
      </p:cxnSp>
      <p:cxnSp>
        <p:nvCxnSpPr>
          <p:cNvPr id="184348" name="AutoShape 28"/>
          <p:cNvCxnSpPr>
            <a:cxnSpLocks noChangeShapeType="1"/>
            <a:stCxn id="92165" idx="2"/>
          </p:cNvCxnSpPr>
          <p:nvPr/>
        </p:nvCxnSpPr>
        <p:spPr bwMode="auto">
          <a:xfrm>
            <a:off x="5693134" y="2751187"/>
            <a:ext cx="1259867" cy="865188"/>
          </a:xfrm>
          <a:prstGeom prst="straightConnector1">
            <a:avLst/>
          </a:prstGeom>
          <a:noFill/>
          <a:ln w="38100">
            <a:solidFill>
              <a:schemeClr val="tx1"/>
            </a:solidFill>
            <a:miter lim="800000"/>
            <a:headEnd/>
            <a:tailEnd type="triangle" w="med" len="med"/>
          </a:ln>
          <a:effectLst>
            <a:prstShdw prst="shdw17" dist="17961" dir="2700000">
              <a:schemeClr val="tx1">
                <a:gamma/>
                <a:shade val="60000"/>
                <a:invGamma/>
              </a:schemeClr>
            </a:prstShdw>
          </a:effectLst>
        </p:spPr>
      </p:cxnSp>
      <p:sp>
        <p:nvSpPr>
          <p:cNvPr id="184353" name="Text Box 33"/>
          <p:cNvSpPr txBox="1">
            <a:spLocks noChangeArrowheads="1"/>
          </p:cNvSpPr>
          <p:nvPr/>
        </p:nvSpPr>
        <p:spPr bwMode="auto">
          <a:xfrm>
            <a:off x="3064842" y="3055194"/>
            <a:ext cx="115093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en-US" altLang="zh-CN" dirty="0">
                <a:solidFill>
                  <a:srgbClr val="FF0000"/>
                </a:solidFill>
                <a:ea typeface="黑体" pitchFamily="2" charset="-122"/>
              </a:rPr>
              <a:t>100%</a:t>
            </a:r>
          </a:p>
        </p:txBody>
      </p:sp>
      <p:sp>
        <p:nvSpPr>
          <p:cNvPr id="184354" name="Text Box 34"/>
          <p:cNvSpPr txBox="1">
            <a:spLocks noChangeArrowheads="1"/>
          </p:cNvSpPr>
          <p:nvPr/>
        </p:nvSpPr>
        <p:spPr bwMode="auto">
          <a:xfrm>
            <a:off x="6450876" y="2923431"/>
            <a:ext cx="115093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en-US" altLang="zh-CN" dirty="0">
                <a:solidFill>
                  <a:srgbClr val="FF0000"/>
                </a:solidFill>
                <a:ea typeface="黑体" pitchFamily="2" charset="-122"/>
              </a:rPr>
              <a:t>60%</a:t>
            </a:r>
          </a:p>
        </p:txBody>
      </p:sp>
      <p:sp>
        <p:nvSpPr>
          <p:cNvPr id="97321" name="Rectangle 41"/>
          <p:cNvSpPr>
            <a:spLocks noChangeArrowheads="1"/>
          </p:cNvSpPr>
          <p:nvPr/>
        </p:nvSpPr>
        <p:spPr bwMode="auto">
          <a:xfrm>
            <a:off x="268088" y="215657"/>
            <a:ext cx="11856640" cy="1384995"/>
          </a:xfrm>
          <a:prstGeom prst="rect">
            <a:avLst/>
          </a:prstGeom>
          <a:noFill/>
          <a:ln>
            <a:noFill/>
          </a:ln>
          <a:effectLst>
            <a:prstShdw prst="shdw17" dist="17961" dir="2700000">
              <a:schemeClr val="accent1">
                <a:gamma/>
                <a:shade val="60000"/>
                <a:invGamma/>
              </a:schemeClr>
            </a:prstShdw>
          </a:effectLst>
          <a:extLst/>
        </p:spPr>
        <p:txBody>
          <a:bodyPr wrap="square">
            <a:spAutoFit/>
          </a:bodyPr>
          <a:lstStyle/>
          <a:p>
            <a:pPr eaLnBrk="1" hangingPunct="1">
              <a:defRPr/>
            </a:pPr>
            <a:r>
              <a:rPr kumimoji="0" lang="zh-CN" altLang="en-US" sz="2800" dirty="0">
                <a:solidFill>
                  <a:srgbClr val="A50021"/>
                </a:solidFill>
                <a:latin typeface="黑体" panose="02010609060101010101" pitchFamily="49" charset="-122"/>
              </a:rPr>
              <a:t>同一控制下的企业合并</a:t>
            </a:r>
            <a:r>
              <a:rPr kumimoji="0" lang="en-US" altLang="zh-CN" sz="2800" dirty="0">
                <a:solidFill>
                  <a:srgbClr val="A50021"/>
                </a:solidFill>
                <a:latin typeface="黑体" panose="02010609060101010101" pitchFamily="49" charset="-122"/>
              </a:rPr>
              <a:t>:</a:t>
            </a:r>
          </a:p>
          <a:p>
            <a:pPr eaLnBrk="1" hangingPunct="1">
              <a:defRPr/>
            </a:pPr>
            <a:endParaRPr kumimoji="0" lang="en-US" altLang="zh-CN" sz="2800" dirty="0">
              <a:latin typeface="黑体" panose="02010609060101010101" pitchFamily="49" charset="-122"/>
            </a:endParaRPr>
          </a:p>
          <a:p>
            <a:pPr eaLnBrk="1" hangingPunct="1">
              <a:defRPr/>
            </a:pPr>
            <a:r>
              <a:rPr kumimoji="0" lang="zh-CN" altLang="en-US" sz="2800" dirty="0">
                <a:latin typeface="黑体" panose="02010609060101010101" pitchFamily="49" charset="-122"/>
              </a:rPr>
              <a:t>指参与合并的企业</a:t>
            </a:r>
            <a:r>
              <a:rPr kumimoji="0" lang="zh-CN" altLang="en-US" sz="2800" dirty="0">
                <a:solidFill>
                  <a:srgbClr val="000000"/>
                </a:solidFill>
                <a:latin typeface="黑体" panose="02010609060101010101" pitchFamily="49" charset="-122"/>
              </a:rPr>
              <a:t>在合并前后</a:t>
            </a:r>
            <a:r>
              <a:rPr kumimoji="0" lang="zh-CN" altLang="en-US" sz="2800" dirty="0">
                <a:solidFill>
                  <a:srgbClr val="FF0000"/>
                </a:solidFill>
                <a:latin typeface="黑体" panose="02010609060101010101" pitchFamily="49" charset="-122"/>
              </a:rPr>
              <a:t>均受同一方最终控制</a:t>
            </a:r>
            <a:r>
              <a:rPr kumimoji="0" lang="zh-CN" altLang="en-US" sz="2800" dirty="0">
                <a:latin typeface="黑体" panose="02010609060101010101" pitchFamily="49" charset="-122"/>
              </a:rPr>
              <a:t>且该控制并非暂时性的。</a:t>
            </a:r>
          </a:p>
        </p:txBody>
      </p:sp>
      <p:sp>
        <p:nvSpPr>
          <p:cNvPr id="92184" name="Rectangle 42"/>
          <p:cNvSpPr>
            <a:spLocks noChangeArrowheads="1"/>
          </p:cNvSpPr>
          <p:nvPr/>
        </p:nvSpPr>
        <p:spPr bwMode="auto">
          <a:xfrm>
            <a:off x="8688288" y="1748470"/>
            <a:ext cx="3151825" cy="369332"/>
          </a:xfrm>
          <a:prstGeom prst="rec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20000"/>
              </a:spcBef>
              <a:buClr>
                <a:schemeClr val="tx2"/>
              </a:buClr>
              <a:buSzPct val="70000"/>
              <a:buFont typeface="Wingdings" panose="05000000000000000000" pitchFamily="2" charset="2"/>
              <a:buNone/>
            </a:pPr>
            <a:r>
              <a:rPr kumimoji="0" lang="zh-CN" altLang="en-US" sz="2000" dirty="0">
                <a:latin typeface="Times New Roman" panose="02020603050405020304" pitchFamily="18" charset="0"/>
              </a:rPr>
              <a:t>非暂时性，通常在</a:t>
            </a:r>
            <a:r>
              <a:rPr kumimoji="0" lang="en-US" altLang="zh-CN" sz="2000" dirty="0">
                <a:latin typeface="Times New Roman" panose="02020603050405020304" pitchFamily="18" charset="0"/>
              </a:rPr>
              <a:t>1</a:t>
            </a:r>
            <a:r>
              <a:rPr kumimoji="0" lang="zh-CN" altLang="en-US" sz="2000" dirty="0">
                <a:latin typeface="Times New Roman" panose="02020603050405020304" pitchFamily="18" charset="0"/>
              </a:rPr>
              <a:t>年以上</a:t>
            </a:r>
          </a:p>
        </p:txBody>
      </p:sp>
      <p:sp>
        <p:nvSpPr>
          <p:cNvPr id="25" name="AutoShape 14"/>
          <p:cNvSpPr>
            <a:spLocks noChangeArrowheads="1"/>
          </p:cNvSpPr>
          <p:nvPr/>
        </p:nvSpPr>
        <p:spPr bwMode="auto">
          <a:xfrm>
            <a:off x="1578894" y="6066680"/>
            <a:ext cx="8807545" cy="436562"/>
          </a:xfrm>
          <a:prstGeom prst="roundRect">
            <a:avLst>
              <a:gd name="adj" fmla="val 16667"/>
            </a:avLst>
          </a:prstGeom>
          <a:solidFill>
            <a:srgbClr val="FFFF00"/>
          </a:solidFill>
          <a:ln>
            <a:noFill/>
          </a:ln>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zh-CN" altLang="en-US" sz="2400" dirty="0">
                <a:solidFill>
                  <a:srgbClr val="0000FF"/>
                </a:solidFill>
                <a:latin typeface="黑体" panose="02010609060101010101" pitchFamily="49" charset="-122"/>
              </a:rPr>
              <a:t>上面</a:t>
            </a:r>
            <a:r>
              <a:rPr kumimoji="0" lang="en-US" altLang="zh-CN" sz="2400" dirty="0">
                <a:solidFill>
                  <a:srgbClr val="0000FF"/>
                </a:solidFill>
                <a:latin typeface="黑体" panose="02010609060101010101" pitchFamily="49" charset="-122"/>
              </a:rPr>
              <a:t>A</a:t>
            </a:r>
            <a:r>
              <a:rPr kumimoji="0" lang="zh-CN" altLang="en-US" sz="2400" dirty="0">
                <a:solidFill>
                  <a:srgbClr val="0000FF"/>
                </a:solidFill>
                <a:latin typeface="黑体" panose="02010609060101010101" pitchFamily="49" charset="-122"/>
              </a:rPr>
              <a:t>控股合并</a:t>
            </a:r>
            <a:r>
              <a:rPr kumimoji="0" lang="en-US" altLang="zh-CN" sz="2400" dirty="0">
                <a:solidFill>
                  <a:srgbClr val="0000FF"/>
                </a:solidFill>
                <a:latin typeface="黑体" panose="02010609060101010101" pitchFamily="49" charset="-122"/>
              </a:rPr>
              <a:t>B</a:t>
            </a:r>
            <a:r>
              <a:rPr kumimoji="0" lang="zh-CN" altLang="en-US" sz="2400" dirty="0">
                <a:solidFill>
                  <a:srgbClr val="0000FF"/>
                </a:solidFill>
                <a:latin typeface="黑体" panose="02010609060101010101" pitchFamily="49" charset="-122"/>
              </a:rPr>
              <a:t>，或</a:t>
            </a:r>
            <a:r>
              <a:rPr kumimoji="0" lang="en-US" altLang="zh-CN" sz="2400" dirty="0">
                <a:solidFill>
                  <a:srgbClr val="0000FF"/>
                </a:solidFill>
                <a:latin typeface="黑体" panose="02010609060101010101" pitchFamily="49" charset="-122"/>
              </a:rPr>
              <a:t>B</a:t>
            </a:r>
            <a:r>
              <a:rPr kumimoji="0" lang="zh-CN" altLang="en-US" sz="2400" dirty="0">
                <a:solidFill>
                  <a:srgbClr val="0000FF"/>
                </a:solidFill>
                <a:latin typeface="黑体" panose="02010609060101010101" pitchFamily="49" charset="-122"/>
              </a:rPr>
              <a:t>控股合并</a:t>
            </a:r>
            <a:r>
              <a:rPr kumimoji="0" lang="en-US" altLang="zh-CN" sz="2400" dirty="0">
                <a:solidFill>
                  <a:srgbClr val="0000FF"/>
                </a:solidFill>
                <a:latin typeface="黑体" panose="02010609060101010101" pitchFamily="49" charset="-122"/>
              </a:rPr>
              <a:t>A</a:t>
            </a:r>
            <a:r>
              <a:rPr kumimoji="0" lang="zh-CN" altLang="en-US" sz="2400" dirty="0">
                <a:solidFill>
                  <a:srgbClr val="0000FF"/>
                </a:solidFill>
                <a:latin typeface="黑体" panose="02010609060101010101" pitchFamily="49" charset="-122"/>
              </a:rPr>
              <a:t>，均属于非同一控制下的企业合并</a:t>
            </a:r>
          </a:p>
        </p:txBody>
      </p:sp>
      <p:sp>
        <p:nvSpPr>
          <p:cNvPr id="26" name="AutoShape 7"/>
          <p:cNvSpPr>
            <a:spLocks noChangeArrowheads="1"/>
          </p:cNvSpPr>
          <p:nvPr/>
        </p:nvSpPr>
        <p:spPr bwMode="auto">
          <a:xfrm>
            <a:off x="2632738" y="3931492"/>
            <a:ext cx="2016125" cy="792163"/>
          </a:xfrm>
          <a:prstGeom prst="can">
            <a:avLst>
              <a:gd name="adj" fmla="val 25000"/>
            </a:avLst>
          </a:prstGeom>
          <a:solidFill>
            <a:srgbClr val="CCECFF"/>
          </a:solidFill>
          <a:ln w="9525">
            <a:solidFill>
              <a:srgbClr val="669999"/>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en-US" altLang="zh-CN" sz="2000">
                <a:solidFill>
                  <a:srgbClr val="0000FF"/>
                </a:solidFill>
                <a:latin typeface="黑体" panose="02010609060101010101" pitchFamily="49" charset="-122"/>
              </a:rPr>
              <a:t>A</a:t>
            </a:r>
            <a:r>
              <a:rPr kumimoji="0" lang="zh-CN" altLang="en-US" sz="2000">
                <a:solidFill>
                  <a:srgbClr val="0000FF"/>
                </a:solidFill>
                <a:latin typeface="黑体" panose="02010609060101010101" pitchFamily="49" charset="-122"/>
              </a:rPr>
              <a:t>（子公司）</a:t>
            </a:r>
          </a:p>
        </p:txBody>
      </p:sp>
      <p:sp>
        <p:nvSpPr>
          <p:cNvPr id="27" name="AutoShape 8"/>
          <p:cNvSpPr>
            <a:spLocks noChangeArrowheads="1"/>
          </p:cNvSpPr>
          <p:nvPr/>
        </p:nvSpPr>
        <p:spPr bwMode="auto">
          <a:xfrm>
            <a:off x="5982666" y="3887837"/>
            <a:ext cx="2087563" cy="792162"/>
          </a:xfrm>
          <a:prstGeom prst="can">
            <a:avLst>
              <a:gd name="adj" fmla="val 25000"/>
            </a:avLst>
          </a:prstGeom>
          <a:solidFill>
            <a:srgbClr val="CCECFF"/>
          </a:solidFill>
          <a:ln w="9525">
            <a:solidFill>
              <a:srgbClr val="669999"/>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en-US" altLang="zh-CN" sz="2000">
                <a:solidFill>
                  <a:srgbClr val="0000FF"/>
                </a:solidFill>
                <a:latin typeface="黑体" panose="02010609060101010101" pitchFamily="49" charset="-122"/>
              </a:rPr>
              <a:t>B</a:t>
            </a:r>
            <a:r>
              <a:rPr kumimoji="0" lang="zh-CN" altLang="en-US" sz="2000">
                <a:solidFill>
                  <a:srgbClr val="0000FF"/>
                </a:solidFill>
                <a:latin typeface="黑体" panose="02010609060101010101" pitchFamily="49" charset="-122"/>
              </a:rPr>
              <a:t>（子公司）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5"/>
          <p:cNvSpPr>
            <a:spLocks noChangeArrowheads="1"/>
          </p:cNvSpPr>
          <p:nvPr/>
        </p:nvSpPr>
        <p:spPr bwMode="auto">
          <a:xfrm>
            <a:off x="1127448" y="333375"/>
            <a:ext cx="10297144" cy="1384995"/>
          </a:xfrm>
          <a:prstGeom prst="rect">
            <a:avLst/>
          </a:prstGeom>
          <a:noFill/>
          <a:ln>
            <a:noFill/>
          </a:ln>
          <a:effectLst>
            <a:prstShdw prst="shdw17" dist="17961" dir="2700000">
              <a:srgbClr val="7A7A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dirty="0">
                <a:solidFill>
                  <a:srgbClr val="A50021"/>
                </a:solidFill>
                <a:latin typeface="Times New Roman" panose="02020603050405020304" pitchFamily="18" charset="0"/>
              </a:rPr>
              <a:t>非同一控制下的企业合并</a:t>
            </a:r>
            <a:r>
              <a:rPr kumimoji="0" lang="en-US" altLang="zh-CN" dirty="0">
                <a:solidFill>
                  <a:srgbClr val="A50021"/>
                </a:solidFill>
                <a:latin typeface="Times New Roman" panose="02020603050405020304" pitchFamily="18" charset="0"/>
              </a:rPr>
              <a:t>:</a:t>
            </a:r>
          </a:p>
          <a:p>
            <a:pPr eaLnBrk="1" hangingPunct="1">
              <a:lnSpc>
                <a:spcPct val="100000"/>
              </a:lnSpc>
              <a:spcBef>
                <a:spcPct val="0"/>
              </a:spcBef>
              <a:buFontTx/>
              <a:buNone/>
            </a:pPr>
            <a:r>
              <a:rPr kumimoji="0" lang="zh-CN" altLang="en-US" b="0" dirty="0">
                <a:solidFill>
                  <a:srgbClr val="000000"/>
                </a:solidFill>
                <a:latin typeface="黑体" panose="02010609060101010101" pitchFamily="49" charset="-122"/>
              </a:rPr>
              <a:t>是指参与合并的企业在</a:t>
            </a:r>
            <a:r>
              <a:rPr kumimoji="0" lang="zh-CN" altLang="en-US" b="0" dirty="0">
                <a:solidFill>
                  <a:srgbClr val="FF0000"/>
                </a:solidFill>
                <a:latin typeface="黑体" panose="02010609060101010101" pitchFamily="49" charset="-122"/>
              </a:rPr>
              <a:t>合并前后不受同一方最终控制</a:t>
            </a:r>
            <a:r>
              <a:rPr kumimoji="0" lang="zh-CN" altLang="en-US" b="0" dirty="0">
                <a:solidFill>
                  <a:srgbClr val="000000"/>
                </a:solidFill>
                <a:latin typeface="黑体" panose="02010609060101010101" pitchFamily="49" charset="-122"/>
              </a:rPr>
              <a:t>，或者虽然受同一方最终控制，但这种控制是暂时性的。</a:t>
            </a:r>
            <a:endParaRPr kumimoji="0" lang="en-US" altLang="zh-CN" b="0" dirty="0">
              <a:solidFill>
                <a:srgbClr val="000000"/>
              </a:solidFill>
              <a:latin typeface="黑体" panose="02010609060101010101" pitchFamily="49" charset="-122"/>
            </a:endParaRPr>
          </a:p>
        </p:txBody>
      </p:sp>
      <p:sp>
        <p:nvSpPr>
          <p:cNvPr id="93187" name="AutoShape 4"/>
          <p:cNvSpPr>
            <a:spLocks noChangeArrowheads="1"/>
          </p:cNvSpPr>
          <p:nvPr/>
        </p:nvSpPr>
        <p:spPr bwMode="auto">
          <a:xfrm>
            <a:off x="2927648" y="2474021"/>
            <a:ext cx="2303463" cy="792162"/>
          </a:xfrm>
          <a:prstGeom prst="can">
            <a:avLst>
              <a:gd name="adj" fmla="val 25000"/>
            </a:avLst>
          </a:prstGeom>
          <a:solidFill>
            <a:srgbClr val="CCECFF"/>
          </a:solidFill>
          <a:ln w="9525">
            <a:solidFill>
              <a:srgbClr val="669999"/>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zh-CN" altLang="en-US" sz="2000" dirty="0">
                <a:solidFill>
                  <a:srgbClr val="A50021"/>
                </a:solidFill>
                <a:latin typeface="黑体" panose="02010609060101010101" pitchFamily="49" charset="-122"/>
              </a:rPr>
              <a:t>甲（母公司）</a:t>
            </a:r>
          </a:p>
        </p:txBody>
      </p:sp>
      <p:sp>
        <p:nvSpPr>
          <p:cNvPr id="93188" name="Line 5"/>
          <p:cNvSpPr>
            <a:spLocks noChangeShapeType="1"/>
          </p:cNvSpPr>
          <p:nvPr/>
        </p:nvSpPr>
        <p:spPr bwMode="auto">
          <a:xfrm flipH="1">
            <a:off x="3935711" y="3266183"/>
            <a:ext cx="0" cy="1368425"/>
          </a:xfrm>
          <a:prstGeom prst="line">
            <a:avLst/>
          </a:prstGeom>
          <a:noFill/>
          <a:ln w="9525">
            <a:solidFill>
              <a:srgbClr val="6699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89" name="Line 6"/>
          <p:cNvSpPr>
            <a:spLocks noChangeShapeType="1"/>
          </p:cNvSpPr>
          <p:nvPr/>
        </p:nvSpPr>
        <p:spPr bwMode="auto">
          <a:xfrm flipH="1">
            <a:off x="8039398" y="3194746"/>
            <a:ext cx="0" cy="1512887"/>
          </a:xfrm>
          <a:prstGeom prst="line">
            <a:avLst/>
          </a:prstGeom>
          <a:noFill/>
          <a:ln w="9525">
            <a:solidFill>
              <a:srgbClr val="6699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0" name="AutoShape 7"/>
          <p:cNvSpPr>
            <a:spLocks noChangeArrowheads="1"/>
          </p:cNvSpPr>
          <p:nvPr/>
        </p:nvSpPr>
        <p:spPr bwMode="auto">
          <a:xfrm>
            <a:off x="2927648" y="4634608"/>
            <a:ext cx="2016125" cy="792163"/>
          </a:xfrm>
          <a:prstGeom prst="can">
            <a:avLst>
              <a:gd name="adj" fmla="val 25000"/>
            </a:avLst>
          </a:prstGeom>
          <a:solidFill>
            <a:srgbClr val="CCECFF"/>
          </a:solidFill>
          <a:ln w="9525">
            <a:solidFill>
              <a:srgbClr val="669999"/>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en-US" altLang="zh-CN" sz="2000">
                <a:solidFill>
                  <a:srgbClr val="0000FF"/>
                </a:solidFill>
                <a:latin typeface="黑体" panose="02010609060101010101" pitchFamily="49" charset="-122"/>
              </a:rPr>
              <a:t>A</a:t>
            </a:r>
            <a:r>
              <a:rPr kumimoji="0" lang="zh-CN" altLang="en-US" sz="2000">
                <a:solidFill>
                  <a:srgbClr val="0000FF"/>
                </a:solidFill>
                <a:latin typeface="黑体" panose="02010609060101010101" pitchFamily="49" charset="-122"/>
              </a:rPr>
              <a:t>（子公司）</a:t>
            </a:r>
          </a:p>
        </p:txBody>
      </p:sp>
      <p:sp>
        <p:nvSpPr>
          <p:cNvPr id="93191" name="AutoShape 8"/>
          <p:cNvSpPr>
            <a:spLocks noChangeArrowheads="1"/>
          </p:cNvSpPr>
          <p:nvPr/>
        </p:nvSpPr>
        <p:spPr bwMode="auto">
          <a:xfrm>
            <a:off x="7102773" y="4706046"/>
            <a:ext cx="2087563" cy="792162"/>
          </a:xfrm>
          <a:prstGeom prst="can">
            <a:avLst>
              <a:gd name="adj" fmla="val 25000"/>
            </a:avLst>
          </a:prstGeom>
          <a:solidFill>
            <a:srgbClr val="CCECFF"/>
          </a:solidFill>
          <a:ln w="9525">
            <a:solidFill>
              <a:srgbClr val="669999"/>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en-US" altLang="zh-CN" sz="2000">
                <a:solidFill>
                  <a:srgbClr val="0000FF"/>
                </a:solidFill>
                <a:latin typeface="黑体" panose="02010609060101010101" pitchFamily="49" charset="-122"/>
              </a:rPr>
              <a:t>B</a:t>
            </a:r>
            <a:r>
              <a:rPr kumimoji="0" lang="zh-CN" altLang="en-US" sz="2000">
                <a:solidFill>
                  <a:srgbClr val="0000FF"/>
                </a:solidFill>
                <a:latin typeface="黑体" panose="02010609060101010101" pitchFamily="49" charset="-122"/>
              </a:rPr>
              <a:t>（子公司）</a:t>
            </a:r>
          </a:p>
        </p:txBody>
      </p:sp>
      <p:sp>
        <p:nvSpPr>
          <p:cNvPr id="93192" name="Text Box 12"/>
          <p:cNvSpPr txBox="1">
            <a:spLocks noChangeArrowheads="1"/>
          </p:cNvSpPr>
          <p:nvPr/>
        </p:nvSpPr>
        <p:spPr bwMode="auto">
          <a:xfrm>
            <a:off x="2710161" y="3697983"/>
            <a:ext cx="287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solidFill>
                  <a:srgbClr val="000000"/>
                </a:solidFill>
                <a:latin typeface="黑体" panose="02010609060101010101" pitchFamily="49" charset="-122"/>
              </a:rPr>
              <a:t>甲控制</a:t>
            </a:r>
            <a:r>
              <a:rPr kumimoji="0" lang="en-US" altLang="zh-CN" sz="2000">
                <a:solidFill>
                  <a:srgbClr val="000000"/>
                </a:solidFill>
                <a:latin typeface="黑体" panose="02010609060101010101" pitchFamily="49" charset="-122"/>
              </a:rPr>
              <a:t>A</a:t>
            </a:r>
          </a:p>
        </p:txBody>
      </p:sp>
      <p:sp>
        <p:nvSpPr>
          <p:cNvPr id="93193" name="AutoShape 13"/>
          <p:cNvSpPr>
            <a:spLocks noChangeArrowheads="1"/>
          </p:cNvSpPr>
          <p:nvPr/>
        </p:nvSpPr>
        <p:spPr bwMode="auto">
          <a:xfrm>
            <a:off x="6815436" y="2402583"/>
            <a:ext cx="2303462" cy="792163"/>
          </a:xfrm>
          <a:prstGeom prst="can">
            <a:avLst>
              <a:gd name="adj" fmla="val 25000"/>
            </a:avLst>
          </a:prstGeom>
          <a:solidFill>
            <a:srgbClr val="CCECFF"/>
          </a:solidFill>
          <a:ln w="9525">
            <a:solidFill>
              <a:srgbClr val="669999"/>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zh-CN" altLang="en-US" sz="2000">
                <a:solidFill>
                  <a:srgbClr val="A50021"/>
                </a:solidFill>
                <a:latin typeface="黑体" panose="02010609060101010101" pitchFamily="49" charset="-122"/>
              </a:rPr>
              <a:t>乙（母公司）</a:t>
            </a:r>
          </a:p>
        </p:txBody>
      </p:sp>
      <p:sp>
        <p:nvSpPr>
          <p:cNvPr id="109582" name="AutoShape 14"/>
          <p:cNvSpPr>
            <a:spLocks noChangeArrowheads="1"/>
          </p:cNvSpPr>
          <p:nvPr/>
        </p:nvSpPr>
        <p:spPr bwMode="auto">
          <a:xfrm>
            <a:off x="3143548" y="5949578"/>
            <a:ext cx="5616575" cy="436562"/>
          </a:xfrm>
          <a:prstGeom prst="roundRect">
            <a:avLst>
              <a:gd name="adj" fmla="val 16667"/>
            </a:avLst>
          </a:prstGeom>
          <a:solidFill>
            <a:srgbClr val="FFFF00"/>
          </a:solidFill>
          <a:ln>
            <a:noFill/>
          </a:ln>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en-US" altLang="zh-CN" sz="2400" dirty="0">
                <a:solidFill>
                  <a:srgbClr val="0000FF"/>
                </a:solidFill>
                <a:latin typeface="黑体" panose="02010609060101010101" pitchFamily="49" charset="-122"/>
              </a:rPr>
              <a:t>A</a:t>
            </a:r>
            <a:r>
              <a:rPr kumimoji="0" lang="zh-CN" altLang="en-US" sz="2400" dirty="0">
                <a:solidFill>
                  <a:srgbClr val="0000FF"/>
                </a:solidFill>
                <a:latin typeface="黑体" panose="02010609060101010101" pitchFamily="49" charset="-122"/>
              </a:rPr>
              <a:t>、</a:t>
            </a:r>
            <a:r>
              <a:rPr kumimoji="0" lang="en-US" altLang="zh-CN" sz="2400" dirty="0">
                <a:solidFill>
                  <a:srgbClr val="0000FF"/>
                </a:solidFill>
                <a:latin typeface="黑体" panose="02010609060101010101" pitchFamily="49" charset="-122"/>
              </a:rPr>
              <a:t>B</a:t>
            </a:r>
            <a:r>
              <a:rPr kumimoji="0" lang="zh-CN" altLang="en-US" sz="2400" dirty="0">
                <a:solidFill>
                  <a:srgbClr val="0000FF"/>
                </a:solidFill>
                <a:latin typeface="黑体" panose="02010609060101010101" pitchFamily="49" charset="-122"/>
              </a:rPr>
              <a:t>合并，属于非同一控制下的企业合并</a:t>
            </a:r>
          </a:p>
        </p:txBody>
      </p:sp>
      <p:sp>
        <p:nvSpPr>
          <p:cNvPr id="93195" name="Text Box 15"/>
          <p:cNvSpPr txBox="1">
            <a:spLocks noChangeArrowheads="1"/>
          </p:cNvSpPr>
          <p:nvPr/>
        </p:nvSpPr>
        <p:spPr bwMode="auto">
          <a:xfrm>
            <a:off x="8039398" y="3822931"/>
            <a:ext cx="287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dirty="0">
                <a:solidFill>
                  <a:srgbClr val="000000"/>
                </a:solidFill>
                <a:latin typeface="黑体" panose="02010609060101010101" pitchFamily="49" charset="-122"/>
              </a:rPr>
              <a:t>乙控制</a:t>
            </a:r>
            <a:r>
              <a:rPr kumimoji="0" lang="en-US" altLang="zh-CN" sz="2000" dirty="0">
                <a:solidFill>
                  <a:srgbClr val="000000"/>
                </a:solidFill>
                <a:latin typeface="黑体" panose="02010609060101010101" pitchFamily="49"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82"/>
                                        </p:tgtEl>
                                        <p:attrNameLst>
                                          <p:attrName>style.visibility</p:attrName>
                                        </p:attrNameLst>
                                      </p:cBhvr>
                                      <p:to>
                                        <p:strVal val="visible"/>
                                      </p:to>
                                    </p:set>
                                    <p:animEffect transition="in" filter="dissolve">
                                      <p:cBhvr>
                                        <p:cTn id="7" dur="500"/>
                                        <p:tgtEl>
                                          <p:spTgt spid="109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3792538" y="188913"/>
            <a:ext cx="4537075" cy="823912"/>
          </a:xfrm>
          <a:prstGeom prst="rect">
            <a:avLst/>
          </a:prstGeom>
          <a:solidFill>
            <a:srgbClr val="FF66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800">
                <a:solidFill>
                  <a:srgbClr val="040404"/>
                </a:solidFill>
                <a:latin typeface="Times New Roman" panose="02020603050405020304" pitchFamily="18" charset="0"/>
                <a:ea typeface="黑体" panose="02010609060101010101" pitchFamily="49" charset="-122"/>
              </a:rPr>
              <a:t>长期股权投资</a:t>
            </a:r>
          </a:p>
        </p:txBody>
      </p:sp>
      <p:pic>
        <p:nvPicPr>
          <p:cNvPr id="71683" name="Picture 5" descr="https://timgsa.baidu.com/timg?image&amp;quality=80&amp;size=b9999_10000&amp;sec=1573213685464&amp;di=2d4e7fa202eaba20fc141caa16eac823&amp;imgtype=0&amp;src=http%3A%2F%2Fs9.sinaimg.cn%2Fmw690%2F001iSJcqgy6JYz4pLsc28%26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463" y="1268413"/>
            <a:ext cx="9801225"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091444" y="322889"/>
            <a:ext cx="9793088" cy="584775"/>
          </a:xfrm>
          <a:prstGeom prst="rect">
            <a:avLst/>
          </a:prstGeom>
          <a:noFill/>
          <a:ln>
            <a:noFill/>
          </a:ln>
          <a:extLst/>
        </p:spPr>
        <p:txBody>
          <a:bodyPr wrap="square">
            <a:spAutoFit/>
          </a:bodyP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defRPr/>
            </a:pPr>
            <a:r>
              <a:rPr kumimoji="0" lang="zh-CN" altLang="en-US" sz="3200" u="sng" dirty="0">
                <a:solidFill>
                  <a:srgbClr val="A50021"/>
                </a:solidFill>
                <a:effectLst>
                  <a:outerShdw blurRad="38100" dist="38100" dir="2700000" algn="tl">
                    <a:srgbClr val="000000">
                      <a:alpha val="43137"/>
                    </a:srgbClr>
                  </a:outerShdw>
                </a:effectLst>
                <a:latin typeface="Arial" panose="020B0604020202020204" pitchFamily="34" charset="0"/>
              </a:rPr>
              <a:t>同一控制</a:t>
            </a:r>
            <a:r>
              <a:rPr kumimoji="0" lang="zh-CN" altLang="en-US" sz="3200" dirty="0">
                <a:solidFill>
                  <a:srgbClr val="A50021"/>
                </a:solidFill>
                <a:latin typeface="Arial" panose="020B0604020202020204" pitchFamily="34" charset="0"/>
              </a:rPr>
              <a:t>与</a:t>
            </a:r>
            <a:r>
              <a:rPr kumimoji="0" lang="zh-CN" altLang="en-US" sz="3200" u="sng" dirty="0">
                <a:solidFill>
                  <a:srgbClr val="A50021"/>
                </a:solidFill>
                <a:effectLst>
                  <a:outerShdw blurRad="38100" dist="38100" dir="2700000" algn="tl">
                    <a:srgbClr val="000000">
                      <a:alpha val="43137"/>
                    </a:srgbClr>
                  </a:outerShdw>
                </a:effectLst>
                <a:latin typeface="Arial" panose="020B0604020202020204" pitchFamily="34" charset="0"/>
              </a:rPr>
              <a:t>非同一控制</a:t>
            </a:r>
            <a:r>
              <a:rPr kumimoji="0" lang="zh-CN" altLang="en-US" sz="3200" dirty="0">
                <a:solidFill>
                  <a:srgbClr val="A50021"/>
                </a:solidFill>
                <a:latin typeface="Arial" panose="020B0604020202020204" pitchFamily="34" charset="0"/>
              </a:rPr>
              <a:t>下企业合并的经济实质比较</a:t>
            </a:r>
          </a:p>
        </p:txBody>
      </p:sp>
      <p:sp>
        <p:nvSpPr>
          <p:cNvPr id="119811" name="Text Box 3"/>
          <p:cNvSpPr txBox="1">
            <a:spLocks noChangeArrowheads="1"/>
          </p:cNvSpPr>
          <p:nvPr/>
        </p:nvSpPr>
        <p:spPr bwMode="auto">
          <a:xfrm>
            <a:off x="911424" y="1338250"/>
            <a:ext cx="10153128" cy="1643527"/>
          </a:xfrm>
          <a:prstGeom prst="rect">
            <a:avLst/>
          </a:prstGeom>
          <a:solidFill>
            <a:srgbClr val="CCFFCC"/>
          </a:solidFill>
          <a:ln>
            <a:noFill/>
          </a:ln>
          <a:effectLst>
            <a:outerShdw dist="107763" dir="2700000" algn="ctr" rotWithShape="0">
              <a:schemeClr val="bg2">
                <a:alpha val="50000"/>
              </a:schemeClr>
            </a:outerShdw>
          </a:effectLst>
          <a:extLst/>
        </p:spPr>
        <p:txBody>
          <a:bodyPr wrap="square">
            <a:spAutoFit/>
          </a:bodyP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buClr>
                <a:schemeClr val="accent2"/>
              </a:buClr>
              <a:buFont typeface="Wingdings" panose="05000000000000000000" pitchFamily="2" charset="2"/>
              <a:buChar char="Ø"/>
              <a:defRPr/>
            </a:pPr>
            <a:r>
              <a:rPr kumimoji="0" lang="zh-CN" altLang="en-US" sz="2800" u="sng" dirty="0">
                <a:effectLst>
                  <a:outerShdw blurRad="38100" dist="38100" dir="2700000" algn="tl">
                    <a:srgbClr val="000000">
                      <a:alpha val="43137"/>
                    </a:srgbClr>
                  </a:outerShdw>
                </a:effectLst>
                <a:latin typeface="黑体" panose="02010609060101010101" pitchFamily="49" charset="-122"/>
              </a:rPr>
              <a:t>同一控制下</a:t>
            </a:r>
            <a:r>
              <a:rPr kumimoji="0" lang="zh-CN" altLang="en-US" sz="2800" dirty="0">
                <a:latin typeface="黑体" panose="02010609060101010101" pitchFamily="49" charset="-122"/>
              </a:rPr>
              <a:t>的企业合并，由于合并各方在合并前、后的最终控制方没有发生变化，</a:t>
            </a:r>
            <a:r>
              <a:rPr kumimoji="0" lang="zh-CN" altLang="en-US" sz="2800" u="sng" dirty="0">
                <a:solidFill>
                  <a:srgbClr val="0000FF"/>
                </a:solidFill>
                <a:effectLst>
                  <a:outerShdw blurRad="38100" dist="38100" dir="2700000" algn="tl">
                    <a:srgbClr val="000000">
                      <a:alpha val="43137"/>
                    </a:srgbClr>
                  </a:outerShdw>
                </a:effectLst>
                <a:latin typeface="黑体" panose="02010609060101010101" pitchFamily="49" charset="-122"/>
              </a:rPr>
              <a:t>会计准则没有把这种合并视为市场交易。</a:t>
            </a:r>
            <a:r>
              <a:rPr kumimoji="0" lang="zh-CN" altLang="en-US" sz="2800" dirty="0">
                <a:latin typeface="黑体" panose="02010609060101010101" pitchFamily="49" charset="-122"/>
              </a:rPr>
              <a:t>因此，相应的会计处理中采用以</a:t>
            </a:r>
            <a:r>
              <a:rPr kumimoji="0" lang="zh-CN" altLang="en-US" sz="2800" u="sng" dirty="0">
                <a:solidFill>
                  <a:srgbClr val="FF0000"/>
                </a:solidFill>
                <a:effectLst>
                  <a:outerShdw blurRad="38100" dist="38100" dir="2700000" algn="tl">
                    <a:srgbClr val="000000">
                      <a:alpha val="43137"/>
                    </a:srgbClr>
                  </a:outerShdw>
                </a:effectLst>
                <a:latin typeface="黑体" panose="02010609060101010101" pitchFamily="49" charset="-122"/>
              </a:rPr>
              <a:t>账面价值</a:t>
            </a:r>
            <a:r>
              <a:rPr kumimoji="0" lang="zh-CN" altLang="en-US" sz="2800" dirty="0">
                <a:latin typeface="黑体" panose="02010609060101010101" pitchFamily="49" charset="-122"/>
              </a:rPr>
              <a:t>为基础进行计量。 </a:t>
            </a:r>
          </a:p>
        </p:txBody>
      </p:sp>
      <p:sp>
        <p:nvSpPr>
          <p:cNvPr id="119812" name="Text Box 4"/>
          <p:cNvSpPr txBox="1">
            <a:spLocks noChangeArrowheads="1"/>
          </p:cNvSpPr>
          <p:nvPr/>
        </p:nvSpPr>
        <p:spPr bwMode="auto">
          <a:xfrm>
            <a:off x="911424" y="3356992"/>
            <a:ext cx="10225136" cy="2160591"/>
          </a:xfrm>
          <a:prstGeom prst="rect">
            <a:avLst/>
          </a:prstGeom>
          <a:solidFill>
            <a:srgbClr val="CCFFCC"/>
          </a:solidFill>
          <a:ln>
            <a:noFill/>
          </a:ln>
          <a:effectLst>
            <a:outerShdw dist="107763" dir="2700000" algn="ctr" rotWithShape="0">
              <a:schemeClr val="bg2">
                <a:alpha val="50000"/>
              </a:schemeClr>
            </a:outerShdw>
          </a:effectLst>
          <a:extLst/>
        </p:spPr>
        <p:txBody>
          <a:bodyPr wrap="square">
            <a:spAutoFit/>
          </a:bodyP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buClr>
                <a:schemeClr val="accent2"/>
              </a:buClr>
              <a:buFont typeface="Wingdings" panose="05000000000000000000" pitchFamily="2" charset="2"/>
              <a:buChar char="Ø"/>
              <a:defRPr/>
            </a:pPr>
            <a:r>
              <a:rPr kumimoji="0" lang="zh-CN" altLang="en-US" sz="2800" u="sng" dirty="0">
                <a:effectLst>
                  <a:outerShdw blurRad="38100" dist="38100" dir="2700000" algn="tl">
                    <a:srgbClr val="000000">
                      <a:alpha val="43137"/>
                    </a:srgbClr>
                  </a:outerShdw>
                </a:effectLst>
                <a:latin typeface="黑体" panose="02010609060101010101" pitchFamily="49" charset="-122"/>
              </a:rPr>
              <a:t>非同一控制下</a:t>
            </a:r>
            <a:r>
              <a:rPr kumimoji="0" lang="zh-CN" altLang="en-US" sz="2800" dirty="0">
                <a:latin typeface="黑体" panose="02010609060101010101" pitchFamily="49" charset="-122"/>
              </a:rPr>
              <a:t>的企业合并，由于参与合并各方在合并前、后不属于同一方或相同的多方最终控制，</a:t>
            </a:r>
            <a:r>
              <a:rPr kumimoji="0" lang="zh-CN" altLang="en-US" sz="2800" u="sng" dirty="0">
                <a:solidFill>
                  <a:srgbClr val="0000FF"/>
                </a:solidFill>
                <a:effectLst>
                  <a:outerShdw blurRad="38100" dist="38100" dir="2700000" algn="tl">
                    <a:srgbClr val="000000">
                      <a:alpha val="43137"/>
                    </a:srgbClr>
                  </a:outerShdw>
                </a:effectLst>
                <a:latin typeface="黑体" panose="02010609060101010101" pitchFamily="49" charset="-122"/>
              </a:rPr>
              <a:t>这种合并实质上是一种市场交易</a:t>
            </a:r>
            <a:r>
              <a:rPr kumimoji="0" lang="en-US" altLang="zh-CN" sz="2800" u="sng" dirty="0">
                <a:solidFill>
                  <a:srgbClr val="0000FF"/>
                </a:solidFill>
                <a:effectLst>
                  <a:outerShdw blurRad="38100" dist="38100" dir="2700000" algn="tl">
                    <a:srgbClr val="000000">
                      <a:alpha val="43137"/>
                    </a:srgbClr>
                  </a:outerShdw>
                </a:effectLst>
                <a:latin typeface="黑体" panose="02010609060101010101" pitchFamily="49" charset="-122"/>
              </a:rPr>
              <a:t>——</a:t>
            </a:r>
            <a:r>
              <a:rPr kumimoji="0" lang="zh-CN" altLang="en-US" sz="2800" u="sng" dirty="0">
                <a:solidFill>
                  <a:srgbClr val="0000FF"/>
                </a:solidFill>
                <a:effectLst>
                  <a:outerShdw blurRad="38100" dist="38100" dir="2700000" algn="tl">
                    <a:srgbClr val="000000">
                      <a:alpha val="43137"/>
                    </a:srgbClr>
                  </a:outerShdw>
                </a:effectLst>
                <a:latin typeface="黑体" panose="02010609060101010101" pitchFamily="49" charset="-122"/>
              </a:rPr>
              <a:t>购买方购买被购买方控制权的交易。</a:t>
            </a:r>
            <a:r>
              <a:rPr kumimoji="0" lang="zh-CN" altLang="en-US" sz="2800" dirty="0">
                <a:latin typeface="黑体" panose="02010609060101010101" pitchFamily="49" charset="-122"/>
              </a:rPr>
              <a:t>因此，会计处理中视同公平市场交易，使用</a:t>
            </a:r>
            <a:r>
              <a:rPr kumimoji="0" lang="zh-CN" altLang="en-US" sz="2800" u="sng" dirty="0">
                <a:solidFill>
                  <a:srgbClr val="FF0000"/>
                </a:solidFill>
                <a:effectLst>
                  <a:outerShdw blurRad="38100" dist="38100" dir="2700000" algn="tl">
                    <a:srgbClr val="000000">
                      <a:alpha val="43137"/>
                    </a:srgbClr>
                  </a:outerShdw>
                </a:effectLst>
                <a:latin typeface="黑体" panose="02010609060101010101" pitchFamily="49" charset="-122"/>
              </a:rPr>
              <a:t>公允价值</a:t>
            </a:r>
            <a:r>
              <a:rPr kumimoji="0" lang="zh-CN" altLang="en-US" sz="2800" dirty="0">
                <a:latin typeface="黑体" panose="02010609060101010101" pitchFamily="49" charset="-122"/>
              </a:rPr>
              <a:t>为基础进行计量。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dissolve">
                                      <p:cBhvr>
                                        <p:cTn id="7" dur="500"/>
                                        <p:tgtEl>
                                          <p:spTgt spid="1198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9812"/>
                                        </p:tgtEl>
                                        <p:attrNameLst>
                                          <p:attrName>style.visibility</p:attrName>
                                        </p:attrNameLst>
                                      </p:cBhvr>
                                      <p:to>
                                        <p:strVal val="visible"/>
                                      </p:to>
                                    </p:set>
                                    <p:animEffect transition="in" filter="dissolve">
                                      <p:cBhvr>
                                        <p:cTn id="12"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nimBg="1"/>
      <p:bldP spid="11981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0" y="-242888"/>
            <a:ext cx="8229600" cy="1143001"/>
          </a:xfrm>
        </p:spPr>
        <p:txBody>
          <a:bodyPr/>
          <a:lstStyle/>
          <a:p>
            <a:pPr eaLnBrk="1" hangingPunct="1"/>
            <a:r>
              <a:rPr lang="zh-CN" altLang="en-US" sz="4000" b="1">
                <a:latin typeface="黑体" panose="02010609060101010101" pitchFamily="49" charset="-122"/>
                <a:ea typeface="黑体" panose="02010609060101010101" pitchFamily="49" charset="-122"/>
              </a:rPr>
              <a:t>长期股权投资初始计量的基本思路</a:t>
            </a:r>
          </a:p>
        </p:txBody>
      </p:sp>
      <p:sp>
        <p:nvSpPr>
          <p:cNvPr id="96259" name="矩形 18"/>
          <p:cNvSpPr>
            <a:spLocks noChangeArrowheads="1"/>
          </p:cNvSpPr>
          <p:nvPr/>
        </p:nvSpPr>
        <p:spPr bwMode="auto">
          <a:xfrm>
            <a:off x="1558925" y="1052513"/>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latin typeface="黑体" panose="02010609060101010101" pitchFamily="49" charset="-122"/>
              </a:rPr>
              <a:t>借：</a:t>
            </a:r>
          </a:p>
        </p:txBody>
      </p:sp>
      <p:sp>
        <p:nvSpPr>
          <p:cNvPr id="96260" name="Rectangle 29"/>
          <p:cNvSpPr>
            <a:spLocks noChangeArrowheads="1"/>
          </p:cNvSpPr>
          <p:nvPr/>
        </p:nvSpPr>
        <p:spPr bwMode="auto">
          <a:xfrm>
            <a:off x="2116138" y="1052513"/>
            <a:ext cx="1717675" cy="396875"/>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latin typeface="黑体" panose="02010609060101010101" pitchFamily="49" charset="-122"/>
              </a:rPr>
              <a:t>长期股权投资</a:t>
            </a:r>
          </a:p>
        </p:txBody>
      </p:sp>
      <p:sp>
        <p:nvSpPr>
          <p:cNvPr id="96261" name="Rectangle 30"/>
          <p:cNvSpPr>
            <a:spLocks noChangeArrowheads="1"/>
          </p:cNvSpPr>
          <p:nvPr/>
        </p:nvSpPr>
        <p:spPr bwMode="auto">
          <a:xfrm>
            <a:off x="2116138" y="1676400"/>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latin typeface="黑体" panose="02010609060101010101" pitchFamily="49" charset="-122"/>
              </a:rPr>
              <a:t>贷</a:t>
            </a:r>
            <a:r>
              <a:rPr kumimoji="0" lang="zh-CN" altLang="en-US" sz="2000">
                <a:latin typeface="Arial" panose="020B0604020202020204" pitchFamily="34" charset="0"/>
              </a:rPr>
              <a:t>：</a:t>
            </a:r>
          </a:p>
        </p:txBody>
      </p:sp>
      <p:sp>
        <p:nvSpPr>
          <p:cNvPr id="96262" name="Rectangle 37"/>
          <p:cNvSpPr>
            <a:spLocks noChangeArrowheads="1"/>
          </p:cNvSpPr>
          <p:nvPr/>
        </p:nvSpPr>
        <p:spPr bwMode="auto">
          <a:xfrm>
            <a:off x="2782888" y="4946650"/>
            <a:ext cx="695325" cy="396875"/>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latin typeface="Arial" panose="020B0604020202020204" pitchFamily="34" charset="0"/>
              </a:rPr>
              <a:t>差额</a:t>
            </a:r>
          </a:p>
        </p:txBody>
      </p:sp>
      <p:sp>
        <p:nvSpPr>
          <p:cNvPr id="96263" name="Rectangle 41"/>
          <p:cNvSpPr>
            <a:spLocks noChangeArrowheads="1"/>
          </p:cNvSpPr>
          <p:nvPr/>
        </p:nvSpPr>
        <p:spPr bwMode="auto">
          <a:xfrm>
            <a:off x="3792538" y="1063625"/>
            <a:ext cx="2255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en-US" altLang="zh-CN" sz="1800">
                <a:solidFill>
                  <a:srgbClr val="FF0000"/>
                </a:solidFill>
                <a:latin typeface="Arial" panose="020B0604020202020204" pitchFamily="34" charset="0"/>
              </a:rPr>
              <a:t>【</a:t>
            </a:r>
            <a:r>
              <a:rPr kumimoji="0" lang="zh-CN" altLang="en-US" sz="1800">
                <a:solidFill>
                  <a:srgbClr val="FF0000"/>
                </a:solidFill>
                <a:latin typeface="Arial" panose="020B0604020202020204" pitchFamily="34" charset="0"/>
              </a:rPr>
              <a:t>取得的股权投资</a:t>
            </a:r>
            <a:r>
              <a:rPr kumimoji="0" lang="en-US" altLang="zh-CN" sz="1800">
                <a:solidFill>
                  <a:srgbClr val="FF0000"/>
                </a:solidFill>
                <a:latin typeface="Arial" panose="020B0604020202020204" pitchFamily="34" charset="0"/>
              </a:rPr>
              <a:t>】</a:t>
            </a:r>
          </a:p>
        </p:txBody>
      </p:sp>
      <p:sp>
        <p:nvSpPr>
          <p:cNvPr id="96264" name="Rectangle 45"/>
          <p:cNvSpPr>
            <a:spLocks noChangeArrowheads="1"/>
          </p:cNvSpPr>
          <p:nvPr/>
        </p:nvSpPr>
        <p:spPr bwMode="auto">
          <a:xfrm>
            <a:off x="2765425" y="2143125"/>
            <a:ext cx="695325"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latin typeface="Arial" panose="020B0604020202020204" pitchFamily="34" charset="0"/>
              </a:rPr>
              <a:t>现金</a:t>
            </a:r>
          </a:p>
        </p:txBody>
      </p:sp>
      <p:sp>
        <p:nvSpPr>
          <p:cNvPr id="96265" name="Rectangle 46"/>
          <p:cNvSpPr>
            <a:spLocks noChangeArrowheads="1"/>
          </p:cNvSpPr>
          <p:nvPr/>
        </p:nvSpPr>
        <p:spPr bwMode="auto">
          <a:xfrm>
            <a:off x="2765425" y="2600325"/>
            <a:ext cx="1217613"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latin typeface="Arial" panose="020B0604020202020204" pitchFamily="34" charset="0"/>
              </a:rPr>
              <a:t>无形资产</a:t>
            </a:r>
          </a:p>
        </p:txBody>
      </p:sp>
      <p:sp>
        <p:nvSpPr>
          <p:cNvPr id="96266" name="Rectangle 47"/>
          <p:cNvSpPr>
            <a:spLocks noChangeArrowheads="1"/>
          </p:cNvSpPr>
          <p:nvPr/>
        </p:nvSpPr>
        <p:spPr bwMode="auto">
          <a:xfrm>
            <a:off x="2765425" y="3032125"/>
            <a:ext cx="173355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latin typeface="Arial" panose="020B0604020202020204" pitchFamily="34" charset="0"/>
              </a:rPr>
              <a:t>固定资产</a:t>
            </a:r>
            <a:r>
              <a:rPr kumimoji="0" lang="zh-CN" altLang="en-US" sz="2000">
                <a:solidFill>
                  <a:srgbClr val="0000FF"/>
                </a:solidFill>
                <a:latin typeface="Arial" panose="020B0604020202020204" pitchFamily="34" charset="0"/>
              </a:rPr>
              <a:t>清理</a:t>
            </a:r>
          </a:p>
        </p:txBody>
      </p:sp>
      <p:sp>
        <p:nvSpPr>
          <p:cNvPr id="96267" name="Rectangle 48"/>
          <p:cNvSpPr>
            <a:spLocks noChangeArrowheads="1"/>
          </p:cNvSpPr>
          <p:nvPr/>
        </p:nvSpPr>
        <p:spPr bwMode="auto">
          <a:xfrm>
            <a:off x="2765425" y="3463925"/>
            <a:ext cx="1206500"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latin typeface="Arial" panose="020B0604020202020204" pitchFamily="34" charset="0"/>
              </a:rPr>
              <a:t>应付债券</a:t>
            </a:r>
          </a:p>
        </p:txBody>
      </p:sp>
      <p:sp>
        <p:nvSpPr>
          <p:cNvPr id="96268" name="Rectangle 49"/>
          <p:cNvSpPr>
            <a:spLocks noChangeArrowheads="1"/>
          </p:cNvSpPr>
          <p:nvPr/>
        </p:nvSpPr>
        <p:spPr bwMode="auto">
          <a:xfrm>
            <a:off x="2765425" y="3921125"/>
            <a:ext cx="950913"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latin typeface="Arial" panose="020B0604020202020204" pitchFamily="34" charset="0"/>
              </a:rPr>
              <a:t>股本等</a:t>
            </a:r>
          </a:p>
        </p:txBody>
      </p:sp>
      <p:sp>
        <p:nvSpPr>
          <p:cNvPr id="96269" name="AutoShape 17"/>
          <p:cNvSpPr>
            <a:spLocks/>
          </p:cNvSpPr>
          <p:nvPr/>
        </p:nvSpPr>
        <p:spPr bwMode="auto">
          <a:xfrm>
            <a:off x="4438650" y="2252663"/>
            <a:ext cx="144463" cy="2089150"/>
          </a:xfrm>
          <a:prstGeom prst="rightBrace">
            <a:avLst>
              <a:gd name="adj1" fmla="val 120512"/>
              <a:gd name="adj2" fmla="val 50000"/>
            </a:avLst>
          </a:pr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0" lang="zh-CN" altLang="en-US" sz="1800" b="0">
              <a:latin typeface="Arial" panose="020B0604020202020204" pitchFamily="34" charset="0"/>
              <a:ea typeface="宋体" panose="02010600030101010101" pitchFamily="2" charset="-122"/>
            </a:endParaRPr>
          </a:p>
        </p:txBody>
      </p:sp>
      <p:sp>
        <p:nvSpPr>
          <p:cNvPr id="96270" name="Rectangle 51"/>
          <p:cNvSpPr>
            <a:spLocks noChangeArrowheads="1"/>
          </p:cNvSpPr>
          <p:nvPr/>
        </p:nvSpPr>
        <p:spPr bwMode="auto">
          <a:xfrm>
            <a:off x="4462463" y="3063875"/>
            <a:ext cx="1795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en-US" altLang="zh-CN" sz="1800">
                <a:solidFill>
                  <a:srgbClr val="FF0000"/>
                </a:solidFill>
                <a:latin typeface="Arial" panose="020B0604020202020204" pitchFamily="34" charset="0"/>
              </a:rPr>
              <a:t>【</a:t>
            </a:r>
            <a:r>
              <a:rPr kumimoji="0" lang="zh-CN" altLang="en-US" sz="1800">
                <a:solidFill>
                  <a:srgbClr val="FF0000"/>
                </a:solidFill>
                <a:latin typeface="Arial" panose="020B0604020202020204" pitchFamily="34" charset="0"/>
              </a:rPr>
              <a:t>支付的对价</a:t>
            </a:r>
            <a:r>
              <a:rPr kumimoji="0" lang="en-US" altLang="zh-CN" sz="1800">
                <a:solidFill>
                  <a:srgbClr val="FF0000"/>
                </a:solidFill>
                <a:latin typeface="Arial" panose="020B0604020202020204" pitchFamily="34" charset="0"/>
              </a:rPr>
              <a:t>】</a:t>
            </a:r>
          </a:p>
        </p:txBody>
      </p:sp>
      <p:sp>
        <p:nvSpPr>
          <p:cNvPr id="48132" name="Text Box 4"/>
          <p:cNvSpPr txBox="1">
            <a:spLocks noChangeArrowheads="1"/>
          </p:cNvSpPr>
          <p:nvPr/>
        </p:nvSpPr>
        <p:spPr bwMode="auto">
          <a:xfrm>
            <a:off x="6311900" y="1052513"/>
            <a:ext cx="4105275"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Clr>
                <a:srgbClr val="FF0000"/>
              </a:buClr>
              <a:buFont typeface="Wingdings" panose="05000000000000000000" pitchFamily="2" charset="2"/>
              <a:buChar char="Ø"/>
            </a:pPr>
            <a:r>
              <a:rPr kumimoji="0" lang="zh-CN" altLang="en-US" sz="2400">
                <a:solidFill>
                  <a:srgbClr val="0000FF"/>
                </a:solidFill>
                <a:latin typeface="黑体" panose="02010609060101010101" pitchFamily="49" charset="-122"/>
              </a:rPr>
              <a:t>如何计量取得的股权投资？</a:t>
            </a:r>
          </a:p>
        </p:txBody>
      </p:sp>
      <p:sp>
        <p:nvSpPr>
          <p:cNvPr id="48135" name="Text Box 7"/>
          <p:cNvSpPr txBox="1">
            <a:spLocks noChangeArrowheads="1"/>
          </p:cNvSpPr>
          <p:nvPr/>
        </p:nvSpPr>
        <p:spPr bwMode="auto">
          <a:xfrm>
            <a:off x="6311900" y="3068638"/>
            <a:ext cx="4032250"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Clr>
                <a:srgbClr val="FF0000"/>
              </a:buClr>
              <a:buFont typeface="Wingdings" panose="05000000000000000000" pitchFamily="2" charset="2"/>
              <a:buChar char="Ø"/>
            </a:pPr>
            <a:r>
              <a:rPr kumimoji="0" lang="zh-CN" altLang="en-US" sz="2400">
                <a:solidFill>
                  <a:srgbClr val="0000FF"/>
                </a:solidFill>
                <a:latin typeface="黑体" panose="02010609060101010101" pitchFamily="49" charset="-122"/>
              </a:rPr>
              <a:t>如何计量支付的对价？</a:t>
            </a:r>
          </a:p>
        </p:txBody>
      </p:sp>
      <p:sp>
        <p:nvSpPr>
          <p:cNvPr id="48136" name="Text Box 8"/>
          <p:cNvSpPr txBox="1">
            <a:spLocks noChangeArrowheads="1"/>
          </p:cNvSpPr>
          <p:nvPr/>
        </p:nvSpPr>
        <p:spPr bwMode="auto">
          <a:xfrm>
            <a:off x="6311900" y="4941888"/>
            <a:ext cx="4105275" cy="369887"/>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Clr>
                <a:srgbClr val="FF0000"/>
              </a:buClr>
              <a:buFont typeface="Wingdings" panose="05000000000000000000" pitchFamily="2" charset="2"/>
              <a:buChar char="Ø"/>
            </a:pPr>
            <a:r>
              <a:rPr kumimoji="0" lang="zh-CN" altLang="en-US" sz="2400">
                <a:solidFill>
                  <a:srgbClr val="0000FF"/>
                </a:solidFill>
                <a:latin typeface="黑体" panose="02010609060101010101" pitchFamily="49" charset="-122"/>
              </a:rPr>
              <a:t>两者若有差异</a:t>
            </a:r>
            <a:r>
              <a:rPr kumimoji="0" lang="en-US" altLang="zh-CN" sz="2400">
                <a:solidFill>
                  <a:srgbClr val="0000FF"/>
                </a:solidFill>
                <a:latin typeface="黑体" panose="02010609060101010101" pitchFamily="49" charset="-122"/>
              </a:rPr>
              <a:t>,</a:t>
            </a:r>
            <a:r>
              <a:rPr kumimoji="0" lang="zh-CN" altLang="en-US" sz="2400">
                <a:solidFill>
                  <a:srgbClr val="0000FF"/>
                </a:solidFill>
                <a:latin typeface="黑体" panose="02010609060101010101" pitchFamily="49" charset="-122"/>
              </a:rPr>
              <a:t>应如何处理？</a:t>
            </a:r>
          </a:p>
        </p:txBody>
      </p:sp>
      <p:sp>
        <p:nvSpPr>
          <p:cNvPr id="96274" name="Line 8"/>
          <p:cNvSpPr>
            <a:spLocks noChangeShapeType="1"/>
          </p:cNvSpPr>
          <p:nvPr/>
        </p:nvSpPr>
        <p:spPr bwMode="auto">
          <a:xfrm>
            <a:off x="6167438" y="765175"/>
            <a:ext cx="0" cy="4824413"/>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9" name="Text Box 41"/>
          <p:cNvSpPr txBox="1">
            <a:spLocks noChangeArrowheads="1"/>
          </p:cNvSpPr>
          <p:nvPr/>
        </p:nvSpPr>
        <p:spPr bwMode="auto">
          <a:xfrm>
            <a:off x="2782888" y="4292600"/>
            <a:ext cx="865187" cy="457200"/>
          </a:xfrm>
          <a:prstGeom prst="rect">
            <a:avLst/>
          </a:prstGeom>
          <a:noFill/>
          <a:ln>
            <a:noFill/>
          </a:ln>
          <a:effectLst>
            <a:prstShdw prst="shdw17" dist="17961" dir="2700000">
              <a:schemeClr val="accent1">
                <a:gamma/>
                <a:shade val="60000"/>
                <a:invGamma/>
              </a:schemeClr>
            </a:prstShdw>
          </a:effectLst>
          <a:extLst/>
        </p:spPr>
        <p:txBody>
          <a:bodyPr>
            <a:spAutoFit/>
          </a:bodyPr>
          <a:lstStyle/>
          <a:p>
            <a:pPr eaLnBrk="1" hangingPunct="1">
              <a:spcBef>
                <a:spcPct val="50000"/>
              </a:spcBef>
              <a:defRPr/>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dissolve">
                                      <p:cBhvr>
                                        <p:cTn id="7" dur="500"/>
                                        <p:tgtEl>
                                          <p:spTgt spid="48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135"/>
                                        </p:tgtEl>
                                        <p:attrNameLst>
                                          <p:attrName>style.visibility</p:attrName>
                                        </p:attrNameLst>
                                      </p:cBhvr>
                                      <p:to>
                                        <p:strVal val="visible"/>
                                      </p:to>
                                    </p:set>
                                    <p:animEffect transition="in" filter="dissolve">
                                      <p:cBhvr>
                                        <p:cTn id="12" dur="500"/>
                                        <p:tgtEl>
                                          <p:spTgt spid="481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136"/>
                                        </p:tgtEl>
                                        <p:attrNameLst>
                                          <p:attrName>style.visibility</p:attrName>
                                        </p:attrNameLst>
                                      </p:cBhvr>
                                      <p:to>
                                        <p:strVal val="visible"/>
                                      </p:to>
                                    </p:set>
                                    <p:animEffect transition="in" filter="dissolve">
                                      <p:cBhvr>
                                        <p:cTn id="17"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P spid="48135" grpId="0" animBg="1"/>
      <p:bldP spid="4813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7282" name="Text Box 3"/>
          <p:cNvSpPr txBox="1">
            <a:spLocks noChangeArrowheads="1"/>
          </p:cNvSpPr>
          <p:nvPr/>
        </p:nvSpPr>
        <p:spPr bwMode="auto">
          <a:xfrm>
            <a:off x="7825600" y="814028"/>
            <a:ext cx="35894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400" dirty="0">
                <a:solidFill>
                  <a:srgbClr val="0000FF"/>
                </a:solidFill>
                <a:latin typeface="黑体" panose="02010609060101010101" pitchFamily="49" charset="-122"/>
              </a:rPr>
              <a:t>非同一控制合并</a:t>
            </a:r>
            <a:r>
              <a:rPr kumimoji="0" lang="en-US" altLang="zh-CN" sz="2400" dirty="0">
                <a:solidFill>
                  <a:srgbClr val="000000"/>
                </a:solidFill>
                <a:latin typeface="黑体" panose="02010609060101010101" pitchFamily="49" charset="-122"/>
              </a:rPr>
              <a:t>or</a:t>
            </a:r>
            <a:r>
              <a:rPr kumimoji="0" lang="zh-CN" altLang="en-US" sz="2400" dirty="0">
                <a:solidFill>
                  <a:srgbClr val="0000FF"/>
                </a:solidFill>
                <a:latin typeface="黑体" panose="02010609060101010101" pitchFamily="49" charset="-122"/>
              </a:rPr>
              <a:t>非合并</a:t>
            </a:r>
          </a:p>
        </p:txBody>
      </p:sp>
      <p:sp>
        <p:nvSpPr>
          <p:cNvPr id="97285" name="矩形 18"/>
          <p:cNvSpPr>
            <a:spLocks noChangeArrowheads="1"/>
          </p:cNvSpPr>
          <p:nvPr/>
        </p:nvSpPr>
        <p:spPr bwMode="auto">
          <a:xfrm>
            <a:off x="244515" y="1482936"/>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dirty="0">
                <a:latin typeface="黑体" panose="02010609060101010101" pitchFamily="49" charset="-122"/>
              </a:rPr>
              <a:t>借：</a:t>
            </a:r>
          </a:p>
        </p:txBody>
      </p:sp>
      <p:sp>
        <p:nvSpPr>
          <p:cNvPr id="97286" name="Rectangle 7"/>
          <p:cNvSpPr>
            <a:spLocks noChangeArrowheads="1"/>
          </p:cNvSpPr>
          <p:nvPr/>
        </p:nvSpPr>
        <p:spPr bwMode="auto">
          <a:xfrm>
            <a:off x="766417" y="1954902"/>
            <a:ext cx="2041525" cy="461963"/>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400">
                <a:latin typeface="黑体" panose="02010609060101010101" pitchFamily="49" charset="-122"/>
              </a:rPr>
              <a:t>长期股权投资</a:t>
            </a:r>
          </a:p>
        </p:txBody>
      </p:sp>
      <p:sp>
        <p:nvSpPr>
          <p:cNvPr id="97287" name="Rectangle 8"/>
          <p:cNvSpPr>
            <a:spLocks noChangeArrowheads="1"/>
          </p:cNvSpPr>
          <p:nvPr/>
        </p:nvSpPr>
        <p:spPr bwMode="auto">
          <a:xfrm>
            <a:off x="571765" y="2780928"/>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dirty="0">
                <a:latin typeface="黑体" panose="02010609060101010101" pitchFamily="49" charset="-122"/>
              </a:rPr>
              <a:t>贷</a:t>
            </a:r>
            <a:r>
              <a:rPr kumimoji="0" lang="zh-CN" altLang="en-US" sz="2000" dirty="0">
                <a:latin typeface="Arial" panose="020B0604020202020204" pitchFamily="34" charset="0"/>
              </a:rPr>
              <a:t>：</a:t>
            </a:r>
          </a:p>
        </p:txBody>
      </p:sp>
      <p:grpSp>
        <p:nvGrpSpPr>
          <p:cNvPr id="3" name="组合 2"/>
          <p:cNvGrpSpPr/>
          <p:nvPr/>
        </p:nvGrpSpPr>
        <p:grpSpPr>
          <a:xfrm>
            <a:off x="1097597" y="3189700"/>
            <a:ext cx="1733550" cy="2339975"/>
            <a:chOff x="1487488" y="3394075"/>
            <a:chExt cx="1733550" cy="2339975"/>
          </a:xfrm>
        </p:grpSpPr>
        <p:sp>
          <p:nvSpPr>
            <p:cNvPr id="97288" name="Rectangle 10"/>
            <p:cNvSpPr>
              <a:spLocks noChangeArrowheads="1"/>
            </p:cNvSpPr>
            <p:nvPr/>
          </p:nvSpPr>
          <p:spPr bwMode="auto">
            <a:xfrm>
              <a:off x="1487488" y="3394075"/>
              <a:ext cx="695325"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dirty="0">
                  <a:latin typeface="Arial" panose="020B0604020202020204" pitchFamily="34" charset="0"/>
                </a:rPr>
                <a:t>现金</a:t>
              </a:r>
            </a:p>
          </p:txBody>
        </p:sp>
        <p:sp>
          <p:nvSpPr>
            <p:cNvPr id="97289" name="Rectangle 11"/>
            <p:cNvSpPr>
              <a:spLocks noChangeArrowheads="1"/>
            </p:cNvSpPr>
            <p:nvPr/>
          </p:nvSpPr>
          <p:spPr bwMode="auto">
            <a:xfrm>
              <a:off x="1487488" y="3862388"/>
              <a:ext cx="1217612"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dirty="0">
                  <a:latin typeface="Arial" panose="020B0604020202020204" pitchFamily="34" charset="0"/>
                </a:rPr>
                <a:t>无形资产</a:t>
              </a:r>
            </a:p>
          </p:txBody>
        </p:sp>
        <p:sp>
          <p:nvSpPr>
            <p:cNvPr id="97290" name="Rectangle 12"/>
            <p:cNvSpPr>
              <a:spLocks noChangeArrowheads="1"/>
            </p:cNvSpPr>
            <p:nvPr/>
          </p:nvSpPr>
          <p:spPr bwMode="auto">
            <a:xfrm>
              <a:off x="1487488" y="4367213"/>
              <a:ext cx="173355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dirty="0">
                  <a:latin typeface="Arial" panose="020B0604020202020204" pitchFamily="34" charset="0"/>
                </a:rPr>
                <a:t>固定资产清理</a:t>
              </a:r>
            </a:p>
          </p:txBody>
        </p:sp>
        <p:sp>
          <p:nvSpPr>
            <p:cNvPr id="97291" name="Rectangle 13"/>
            <p:cNvSpPr>
              <a:spLocks noChangeArrowheads="1"/>
            </p:cNvSpPr>
            <p:nvPr/>
          </p:nvSpPr>
          <p:spPr bwMode="auto">
            <a:xfrm>
              <a:off x="1487488" y="4833938"/>
              <a:ext cx="1206500"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latin typeface="Arial" panose="020B0604020202020204" pitchFamily="34" charset="0"/>
                </a:rPr>
                <a:t>应付债券</a:t>
              </a:r>
            </a:p>
          </p:txBody>
        </p:sp>
        <p:sp>
          <p:nvSpPr>
            <p:cNvPr id="97292" name="Rectangle 14"/>
            <p:cNvSpPr>
              <a:spLocks noChangeArrowheads="1"/>
            </p:cNvSpPr>
            <p:nvPr/>
          </p:nvSpPr>
          <p:spPr bwMode="auto">
            <a:xfrm>
              <a:off x="1487488" y="5337175"/>
              <a:ext cx="950912"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latin typeface="Arial" panose="020B0604020202020204" pitchFamily="34" charset="0"/>
                </a:rPr>
                <a:t>股本等</a:t>
              </a:r>
            </a:p>
          </p:txBody>
        </p:sp>
      </p:grpSp>
      <p:sp>
        <p:nvSpPr>
          <p:cNvPr id="97293" name="Rectangle 15"/>
          <p:cNvSpPr>
            <a:spLocks noChangeArrowheads="1"/>
          </p:cNvSpPr>
          <p:nvPr/>
        </p:nvSpPr>
        <p:spPr bwMode="auto">
          <a:xfrm>
            <a:off x="1347676" y="6134665"/>
            <a:ext cx="700833" cy="400110"/>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dirty="0">
                <a:latin typeface="Arial" panose="020B0604020202020204" pitchFamily="34" charset="0"/>
              </a:rPr>
              <a:t>差额</a:t>
            </a:r>
          </a:p>
        </p:txBody>
      </p:sp>
      <p:sp>
        <p:nvSpPr>
          <p:cNvPr id="97294" name="AutoShape 17"/>
          <p:cNvSpPr>
            <a:spLocks/>
          </p:cNvSpPr>
          <p:nvPr/>
        </p:nvSpPr>
        <p:spPr bwMode="auto">
          <a:xfrm>
            <a:off x="2911069" y="3390339"/>
            <a:ext cx="144463" cy="2016125"/>
          </a:xfrm>
          <a:prstGeom prst="rightBrace">
            <a:avLst>
              <a:gd name="adj1" fmla="val 116300"/>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0" lang="zh-CN" altLang="en-US" sz="1800" b="0">
              <a:latin typeface="Arial" panose="020B0604020202020204" pitchFamily="34" charset="0"/>
              <a:ea typeface="宋体" panose="02010600030101010101" pitchFamily="2" charset="-122"/>
            </a:endParaRPr>
          </a:p>
        </p:txBody>
      </p:sp>
      <p:sp>
        <p:nvSpPr>
          <p:cNvPr id="97295" name="Rectangle 18"/>
          <p:cNvSpPr>
            <a:spLocks noChangeArrowheads="1"/>
          </p:cNvSpPr>
          <p:nvPr/>
        </p:nvSpPr>
        <p:spPr bwMode="auto">
          <a:xfrm>
            <a:off x="2831147" y="2004515"/>
            <a:ext cx="17353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en-US" altLang="zh-CN" sz="1800" dirty="0">
                <a:solidFill>
                  <a:srgbClr val="FF0000"/>
                </a:solidFill>
                <a:latin typeface="Arial" panose="020B0604020202020204" pitchFamily="34" charset="0"/>
              </a:rPr>
              <a:t>【</a:t>
            </a:r>
            <a:r>
              <a:rPr kumimoji="0" lang="zh-CN" altLang="en-US" sz="1800" dirty="0">
                <a:solidFill>
                  <a:srgbClr val="FF0000"/>
                </a:solidFill>
                <a:latin typeface="Arial" panose="020B0604020202020204" pitchFamily="34" charset="0"/>
              </a:rPr>
              <a:t>取得的股权</a:t>
            </a:r>
            <a:r>
              <a:rPr kumimoji="0" lang="en-US" altLang="zh-CN" sz="1800" dirty="0">
                <a:solidFill>
                  <a:srgbClr val="FF0000"/>
                </a:solidFill>
                <a:latin typeface="Arial" panose="020B0604020202020204" pitchFamily="34" charset="0"/>
              </a:rPr>
              <a:t>】</a:t>
            </a:r>
          </a:p>
        </p:txBody>
      </p:sp>
      <p:sp>
        <p:nvSpPr>
          <p:cNvPr id="97296" name="Rectangle 19"/>
          <p:cNvSpPr>
            <a:spLocks noChangeArrowheads="1"/>
          </p:cNvSpPr>
          <p:nvPr/>
        </p:nvSpPr>
        <p:spPr bwMode="auto">
          <a:xfrm>
            <a:off x="2968730" y="4228693"/>
            <a:ext cx="16840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en-US" altLang="zh-CN" sz="1800" dirty="0">
                <a:solidFill>
                  <a:srgbClr val="FF0000"/>
                </a:solidFill>
                <a:latin typeface="Arial" panose="020B0604020202020204" pitchFamily="34" charset="0"/>
              </a:rPr>
              <a:t>【</a:t>
            </a:r>
            <a:r>
              <a:rPr kumimoji="0" lang="zh-CN" altLang="en-US" sz="1800" dirty="0">
                <a:solidFill>
                  <a:srgbClr val="FF0000"/>
                </a:solidFill>
                <a:latin typeface="Arial" panose="020B0604020202020204" pitchFamily="34" charset="0"/>
              </a:rPr>
              <a:t>支付的对价</a:t>
            </a:r>
            <a:r>
              <a:rPr kumimoji="0" lang="en-US" altLang="zh-CN" sz="1800" dirty="0">
                <a:solidFill>
                  <a:srgbClr val="FF0000"/>
                </a:solidFill>
                <a:latin typeface="Arial" panose="020B0604020202020204" pitchFamily="34" charset="0"/>
              </a:rPr>
              <a:t>】</a:t>
            </a:r>
          </a:p>
        </p:txBody>
      </p:sp>
      <p:sp>
        <p:nvSpPr>
          <p:cNvPr id="97297" name="Rectangle 20"/>
          <p:cNvSpPr>
            <a:spLocks noChangeArrowheads="1"/>
          </p:cNvSpPr>
          <p:nvPr/>
        </p:nvSpPr>
        <p:spPr bwMode="auto">
          <a:xfrm>
            <a:off x="5046929" y="783523"/>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400" dirty="0">
                <a:solidFill>
                  <a:srgbClr val="0000FF"/>
                </a:solidFill>
                <a:latin typeface="黑体" panose="02010609060101010101" pitchFamily="49" charset="-122"/>
              </a:rPr>
              <a:t>同一控制下合并</a:t>
            </a:r>
          </a:p>
        </p:txBody>
      </p:sp>
      <p:sp>
        <p:nvSpPr>
          <p:cNvPr id="97298" name="Line 21"/>
          <p:cNvSpPr>
            <a:spLocks noChangeShapeType="1"/>
          </p:cNvSpPr>
          <p:nvPr/>
        </p:nvSpPr>
        <p:spPr bwMode="auto">
          <a:xfrm flipH="1">
            <a:off x="7654925" y="765175"/>
            <a:ext cx="9525" cy="6019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9" name="Line 22"/>
          <p:cNvSpPr>
            <a:spLocks noChangeShapeType="1"/>
          </p:cNvSpPr>
          <p:nvPr/>
        </p:nvSpPr>
        <p:spPr bwMode="auto">
          <a:xfrm>
            <a:off x="4652744" y="765175"/>
            <a:ext cx="0" cy="60928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0" name="Rectangle 23"/>
          <p:cNvSpPr>
            <a:spLocks noChangeArrowheads="1"/>
          </p:cNvSpPr>
          <p:nvPr/>
        </p:nvSpPr>
        <p:spPr bwMode="auto">
          <a:xfrm>
            <a:off x="4881075" y="1770857"/>
            <a:ext cx="2529860" cy="707886"/>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zh-CN" altLang="en-US" sz="2000" dirty="0">
                <a:latin typeface="Arial" panose="020B0604020202020204" pitchFamily="34" charset="0"/>
              </a:rPr>
              <a:t>按</a:t>
            </a:r>
            <a:r>
              <a:rPr kumimoji="0" lang="zh-CN" altLang="en-US" sz="2000" dirty="0">
                <a:solidFill>
                  <a:srgbClr val="0000FF"/>
                </a:solidFill>
                <a:latin typeface="Arial" panose="020B0604020202020204" pitchFamily="34" charset="0"/>
              </a:rPr>
              <a:t>取得</a:t>
            </a:r>
            <a:r>
              <a:rPr kumimoji="0" lang="zh-CN" altLang="en-US" sz="2000" dirty="0">
                <a:latin typeface="Arial" panose="020B0604020202020204" pitchFamily="34" charset="0"/>
              </a:rPr>
              <a:t>的</a:t>
            </a:r>
            <a:r>
              <a:rPr kumimoji="0" lang="zh-CN" altLang="en-US" sz="1400" dirty="0">
                <a:latin typeface="Arial" panose="020B0604020202020204" pitchFamily="34" charset="0"/>
              </a:rPr>
              <a:t>子公司</a:t>
            </a:r>
            <a:r>
              <a:rPr kumimoji="0" lang="zh-CN" altLang="en-US" sz="2000" dirty="0">
                <a:latin typeface="Arial" panose="020B0604020202020204" pitchFamily="34" charset="0"/>
              </a:rPr>
              <a:t>净资产</a:t>
            </a:r>
          </a:p>
          <a:p>
            <a:pPr algn="ctr" eaLnBrk="1" hangingPunct="1">
              <a:lnSpc>
                <a:spcPct val="100000"/>
              </a:lnSpc>
              <a:spcBef>
                <a:spcPct val="0"/>
              </a:spcBef>
              <a:buFontTx/>
              <a:buNone/>
            </a:pPr>
            <a:r>
              <a:rPr kumimoji="0" lang="zh-CN" altLang="en-US" sz="2000" u="sng" dirty="0">
                <a:solidFill>
                  <a:srgbClr val="FF0000"/>
                </a:solidFill>
                <a:latin typeface="Arial" panose="020B0604020202020204" pitchFamily="34" charset="0"/>
              </a:rPr>
              <a:t>账面价值</a:t>
            </a:r>
            <a:r>
              <a:rPr kumimoji="0" lang="zh-CN" altLang="en-US" sz="2000" dirty="0">
                <a:latin typeface="Arial" panose="020B0604020202020204" pitchFamily="34" charset="0"/>
              </a:rPr>
              <a:t>的份额</a:t>
            </a:r>
          </a:p>
        </p:txBody>
      </p:sp>
      <p:sp>
        <p:nvSpPr>
          <p:cNvPr id="97301" name="Rectangle 25"/>
          <p:cNvSpPr>
            <a:spLocks noChangeArrowheads="1"/>
          </p:cNvSpPr>
          <p:nvPr/>
        </p:nvSpPr>
        <p:spPr bwMode="auto">
          <a:xfrm>
            <a:off x="5265623" y="6043447"/>
            <a:ext cx="2114681" cy="400110"/>
          </a:xfrm>
          <a:prstGeom prst="rect">
            <a:avLst/>
          </a:prstGeom>
          <a:solidFill>
            <a:srgbClr val="00FF00"/>
          </a:solidFill>
          <a:ln>
            <a:noFill/>
          </a:ln>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dirty="0">
                <a:solidFill>
                  <a:srgbClr val="FF0000"/>
                </a:solidFill>
                <a:latin typeface="Arial" panose="020B0604020202020204" pitchFamily="34" charset="0"/>
              </a:rPr>
              <a:t>资本公积</a:t>
            </a:r>
            <a:r>
              <a:rPr kumimoji="0" lang="en-US" altLang="zh-CN" sz="1400" dirty="0">
                <a:solidFill>
                  <a:srgbClr val="000000"/>
                </a:solidFill>
                <a:latin typeface="Arial" panose="020B0604020202020204" pitchFamily="34" charset="0"/>
              </a:rPr>
              <a:t>—</a:t>
            </a:r>
            <a:r>
              <a:rPr kumimoji="0" lang="zh-CN" altLang="en-US" sz="1400" dirty="0">
                <a:solidFill>
                  <a:srgbClr val="000000"/>
                </a:solidFill>
                <a:latin typeface="Arial" panose="020B0604020202020204" pitchFamily="34" charset="0"/>
              </a:rPr>
              <a:t>资本溢价</a:t>
            </a:r>
          </a:p>
        </p:txBody>
      </p:sp>
      <p:sp>
        <p:nvSpPr>
          <p:cNvPr id="97302" name="Rectangle 26"/>
          <p:cNvSpPr>
            <a:spLocks noChangeArrowheads="1"/>
          </p:cNvSpPr>
          <p:nvPr/>
        </p:nvSpPr>
        <p:spPr bwMode="auto">
          <a:xfrm>
            <a:off x="5327839" y="4539569"/>
            <a:ext cx="1717675" cy="7016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zh-CN" altLang="en-US" sz="2000" dirty="0">
                <a:latin typeface="Arial" panose="020B0604020202020204" pitchFamily="34" charset="0"/>
              </a:rPr>
              <a:t>按</a:t>
            </a:r>
            <a:r>
              <a:rPr kumimoji="0" lang="zh-CN" altLang="en-US" sz="2000" dirty="0">
                <a:solidFill>
                  <a:srgbClr val="0000FF"/>
                </a:solidFill>
                <a:latin typeface="Arial" panose="020B0604020202020204" pitchFamily="34" charset="0"/>
              </a:rPr>
              <a:t>支付</a:t>
            </a:r>
            <a:r>
              <a:rPr kumimoji="0" lang="zh-CN" altLang="en-US" sz="2000" dirty="0">
                <a:latin typeface="Arial" panose="020B0604020202020204" pitchFamily="34" charset="0"/>
              </a:rPr>
              <a:t>对价的</a:t>
            </a:r>
          </a:p>
          <a:p>
            <a:pPr algn="ctr" eaLnBrk="1" hangingPunct="1">
              <a:lnSpc>
                <a:spcPct val="100000"/>
              </a:lnSpc>
              <a:spcBef>
                <a:spcPct val="0"/>
              </a:spcBef>
              <a:buFontTx/>
              <a:buNone/>
            </a:pPr>
            <a:r>
              <a:rPr kumimoji="0" lang="zh-CN" altLang="en-US" sz="2000" u="sng" dirty="0">
                <a:solidFill>
                  <a:srgbClr val="FF0000"/>
                </a:solidFill>
                <a:latin typeface="Arial" panose="020B0604020202020204" pitchFamily="34" charset="0"/>
              </a:rPr>
              <a:t>账面价值</a:t>
            </a:r>
          </a:p>
        </p:txBody>
      </p:sp>
      <p:sp>
        <p:nvSpPr>
          <p:cNvPr id="97303" name="Rectangle 27"/>
          <p:cNvSpPr>
            <a:spLocks noChangeArrowheads="1"/>
          </p:cNvSpPr>
          <p:nvPr/>
        </p:nvSpPr>
        <p:spPr bwMode="auto">
          <a:xfrm>
            <a:off x="8568156" y="4383300"/>
            <a:ext cx="1733550" cy="70802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zh-CN" altLang="en-US" sz="2000" dirty="0">
                <a:latin typeface="Arial" panose="020B0604020202020204" pitchFamily="34" charset="0"/>
              </a:rPr>
              <a:t>按</a:t>
            </a:r>
            <a:r>
              <a:rPr kumimoji="0" lang="zh-CN" altLang="en-US" sz="2000" dirty="0">
                <a:solidFill>
                  <a:srgbClr val="0000FF"/>
                </a:solidFill>
                <a:latin typeface="Arial" panose="020B0604020202020204" pitchFamily="34" charset="0"/>
              </a:rPr>
              <a:t>支付</a:t>
            </a:r>
            <a:r>
              <a:rPr kumimoji="0" lang="zh-CN" altLang="en-US" sz="2000" dirty="0">
                <a:latin typeface="Arial" panose="020B0604020202020204" pitchFamily="34" charset="0"/>
              </a:rPr>
              <a:t>对价的</a:t>
            </a:r>
          </a:p>
          <a:p>
            <a:pPr algn="ctr" eaLnBrk="1" hangingPunct="1">
              <a:lnSpc>
                <a:spcPct val="100000"/>
              </a:lnSpc>
              <a:spcBef>
                <a:spcPct val="0"/>
              </a:spcBef>
              <a:buFontTx/>
              <a:buNone/>
            </a:pPr>
            <a:r>
              <a:rPr kumimoji="0" lang="zh-CN" altLang="en-US" sz="2000" u="sng" dirty="0">
                <a:solidFill>
                  <a:srgbClr val="FF0000"/>
                </a:solidFill>
                <a:latin typeface="Arial" panose="020B0604020202020204" pitchFamily="34" charset="0"/>
              </a:rPr>
              <a:t>账面价值</a:t>
            </a:r>
            <a:endParaRPr kumimoji="0" lang="zh-CN" altLang="en-US" sz="1600" dirty="0">
              <a:solidFill>
                <a:srgbClr val="0000FF"/>
              </a:solidFill>
              <a:latin typeface="Arial" panose="020B0604020202020204" pitchFamily="34" charset="0"/>
            </a:endParaRPr>
          </a:p>
        </p:txBody>
      </p:sp>
      <p:grpSp>
        <p:nvGrpSpPr>
          <p:cNvPr id="2" name="组合 1"/>
          <p:cNvGrpSpPr/>
          <p:nvPr/>
        </p:nvGrpSpPr>
        <p:grpSpPr>
          <a:xfrm>
            <a:off x="119335" y="739776"/>
            <a:ext cx="11665296" cy="4905026"/>
            <a:chOff x="919024" y="739776"/>
            <a:chExt cx="10433559" cy="4905026"/>
          </a:xfrm>
        </p:grpSpPr>
        <p:sp>
          <p:nvSpPr>
            <p:cNvPr id="97283" name="Line 7"/>
            <p:cNvSpPr>
              <a:spLocks noChangeShapeType="1"/>
            </p:cNvSpPr>
            <p:nvPr/>
          </p:nvSpPr>
          <p:spPr bwMode="auto">
            <a:xfrm>
              <a:off x="983433" y="1252539"/>
              <a:ext cx="10369150" cy="6826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4" name="Line 10"/>
            <p:cNvSpPr>
              <a:spLocks noChangeShapeType="1"/>
            </p:cNvSpPr>
            <p:nvPr/>
          </p:nvSpPr>
          <p:spPr bwMode="auto">
            <a:xfrm>
              <a:off x="983432" y="739776"/>
              <a:ext cx="10369151" cy="5492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4" name="Line 28"/>
            <p:cNvSpPr>
              <a:spLocks noChangeShapeType="1"/>
            </p:cNvSpPr>
            <p:nvPr/>
          </p:nvSpPr>
          <p:spPr bwMode="auto">
            <a:xfrm>
              <a:off x="919024" y="2731018"/>
              <a:ext cx="10369151" cy="7620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5" name="Line 29"/>
            <p:cNvSpPr>
              <a:spLocks noChangeShapeType="1"/>
            </p:cNvSpPr>
            <p:nvPr/>
          </p:nvSpPr>
          <p:spPr bwMode="auto">
            <a:xfrm flipV="1">
              <a:off x="983430" y="5589240"/>
              <a:ext cx="10369151" cy="5556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7306" name="Rectangle 31"/>
          <p:cNvSpPr>
            <a:spLocks noChangeArrowheads="1"/>
          </p:cNvSpPr>
          <p:nvPr/>
        </p:nvSpPr>
        <p:spPr bwMode="auto">
          <a:xfrm>
            <a:off x="8604856" y="5794511"/>
            <a:ext cx="1875835" cy="646331"/>
          </a:xfrm>
          <a:prstGeom prst="rect">
            <a:avLst/>
          </a:prstGeom>
          <a:solidFill>
            <a:srgbClr val="FF99FF"/>
          </a:solidFill>
          <a:ln>
            <a:noFill/>
          </a:ln>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1800" dirty="0">
                <a:solidFill>
                  <a:srgbClr val="0000FF"/>
                </a:solidFill>
                <a:latin typeface="Arial" panose="020B0604020202020204" pitchFamily="34" charset="0"/>
              </a:rPr>
              <a:t>资产处置损益</a:t>
            </a:r>
            <a:r>
              <a:rPr kumimoji="0" lang="zh-CN" altLang="en-US" sz="1800" dirty="0">
                <a:solidFill>
                  <a:srgbClr val="000000"/>
                </a:solidFill>
                <a:latin typeface="Arial" panose="020B0604020202020204" pitchFamily="34" charset="0"/>
              </a:rPr>
              <a:t>或</a:t>
            </a:r>
            <a:endParaRPr kumimoji="0" lang="en-US" altLang="zh-CN" sz="1800" dirty="0">
              <a:solidFill>
                <a:srgbClr val="000000"/>
              </a:solidFill>
              <a:latin typeface="Arial" panose="020B0604020202020204" pitchFamily="34" charset="0"/>
            </a:endParaRPr>
          </a:p>
          <a:p>
            <a:pPr eaLnBrk="1" hangingPunct="1">
              <a:lnSpc>
                <a:spcPct val="100000"/>
              </a:lnSpc>
              <a:spcBef>
                <a:spcPct val="0"/>
              </a:spcBef>
              <a:buFontTx/>
              <a:buNone/>
            </a:pPr>
            <a:r>
              <a:rPr kumimoji="0" lang="zh-CN" altLang="en-US" sz="1800" dirty="0">
                <a:solidFill>
                  <a:srgbClr val="0000FF"/>
                </a:solidFill>
                <a:latin typeface="Arial" panose="020B0604020202020204" pitchFamily="34" charset="0"/>
              </a:rPr>
              <a:t>营业外收入</a:t>
            </a:r>
            <a:r>
              <a:rPr kumimoji="0" lang="en-US" altLang="zh-CN" sz="1800" dirty="0">
                <a:solidFill>
                  <a:srgbClr val="0000FF"/>
                </a:solidFill>
                <a:latin typeface="Arial" panose="020B0604020202020204" pitchFamily="34" charset="0"/>
              </a:rPr>
              <a:t>.</a:t>
            </a:r>
            <a:r>
              <a:rPr kumimoji="0" lang="zh-CN" altLang="en-US" sz="1800" dirty="0">
                <a:solidFill>
                  <a:srgbClr val="0000FF"/>
                </a:solidFill>
                <a:latin typeface="Arial" panose="020B0604020202020204" pitchFamily="34" charset="0"/>
              </a:rPr>
              <a:t>支出</a:t>
            </a:r>
          </a:p>
        </p:txBody>
      </p:sp>
      <p:sp>
        <p:nvSpPr>
          <p:cNvPr id="97307" name="Rectangle 32"/>
          <p:cNvSpPr>
            <a:spLocks noChangeArrowheads="1"/>
          </p:cNvSpPr>
          <p:nvPr/>
        </p:nvSpPr>
        <p:spPr bwMode="auto">
          <a:xfrm>
            <a:off x="8568156" y="1733533"/>
            <a:ext cx="1717675" cy="7016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zh-CN" altLang="en-US" sz="2000" dirty="0">
                <a:latin typeface="Arial" panose="020B0604020202020204" pitchFamily="34" charset="0"/>
              </a:rPr>
              <a:t>按</a:t>
            </a:r>
            <a:r>
              <a:rPr kumimoji="0" lang="zh-CN" altLang="en-US" sz="2000" dirty="0">
                <a:solidFill>
                  <a:srgbClr val="0000FF"/>
                </a:solidFill>
                <a:latin typeface="Arial" panose="020B0604020202020204" pitchFamily="34" charset="0"/>
              </a:rPr>
              <a:t>支付</a:t>
            </a:r>
            <a:r>
              <a:rPr kumimoji="0" lang="zh-CN" altLang="en-US" sz="2000" dirty="0">
                <a:latin typeface="Arial" panose="020B0604020202020204" pitchFamily="34" charset="0"/>
              </a:rPr>
              <a:t>对价的</a:t>
            </a:r>
          </a:p>
          <a:p>
            <a:pPr algn="ctr" eaLnBrk="1" hangingPunct="1">
              <a:lnSpc>
                <a:spcPct val="100000"/>
              </a:lnSpc>
              <a:spcBef>
                <a:spcPct val="0"/>
              </a:spcBef>
              <a:buFontTx/>
              <a:buNone/>
            </a:pPr>
            <a:r>
              <a:rPr kumimoji="0" lang="zh-CN" altLang="en-US" sz="2000" u="sng" dirty="0">
                <a:solidFill>
                  <a:srgbClr val="FF0000"/>
                </a:solidFill>
                <a:latin typeface="Arial" panose="020B0604020202020204" pitchFamily="34" charset="0"/>
              </a:rPr>
              <a:t>公允价值</a:t>
            </a:r>
          </a:p>
        </p:txBody>
      </p:sp>
      <p:sp>
        <p:nvSpPr>
          <p:cNvPr id="113694" name="Rectangle 30"/>
          <p:cNvSpPr>
            <a:spLocks noChangeArrowheads="1"/>
          </p:cNvSpPr>
          <p:nvPr/>
        </p:nvSpPr>
        <p:spPr bwMode="auto">
          <a:xfrm>
            <a:off x="2315209" y="66677"/>
            <a:ext cx="8032968" cy="646331"/>
          </a:xfrm>
          <a:prstGeom prst="rect">
            <a:avLst/>
          </a:prstGeom>
          <a:noFill/>
          <a:ln>
            <a:noFill/>
          </a:ln>
          <a:effectLst>
            <a:prstShdw prst="shdw17" dist="17961" dir="2700000">
              <a:schemeClr val="accent1">
                <a:gamma/>
                <a:shade val="60000"/>
                <a:invGamma/>
              </a:schemeClr>
            </a:prstShdw>
          </a:effectLst>
          <a:extLst/>
        </p:spPr>
        <p:txBody>
          <a:bodyPr wrap="none">
            <a:spAutoFit/>
          </a:bodyPr>
          <a:lstStyle/>
          <a:p>
            <a:pPr eaLnBrk="1" hangingPunct="1">
              <a:defRPr/>
            </a:pPr>
            <a:r>
              <a:rPr kumimoji="0" lang="zh-CN" altLang="en-US" sz="3600" dirty="0">
                <a:solidFill>
                  <a:srgbClr val="000000"/>
                </a:solidFill>
                <a:latin typeface="华文新魏" panose="02010800040101010101" pitchFamily="2" charset="-122"/>
                <a:ea typeface="华文新魏" panose="02010800040101010101" pitchFamily="2" charset="-122"/>
                <a:cs typeface="【嵐】竹风体" panose="020B0604000101010104" pitchFamily="34" charset="-128"/>
              </a:rPr>
              <a:t>长期股权投资初始确认与计量：一览表</a:t>
            </a:r>
          </a:p>
        </p:txBody>
      </p:sp>
      <p:sp>
        <p:nvSpPr>
          <p:cNvPr id="4" name="文本框 3"/>
          <p:cNvSpPr txBox="1"/>
          <p:nvPr/>
        </p:nvSpPr>
        <p:spPr>
          <a:xfrm>
            <a:off x="2025937" y="6103888"/>
            <a:ext cx="1479728" cy="461665"/>
          </a:xfrm>
          <a:prstGeom prst="rect">
            <a:avLst/>
          </a:prstGeom>
          <a:noFill/>
        </p:spPr>
        <p:txBody>
          <a:bodyPr wrap="square" rtlCol="0">
            <a:spAutoFit/>
          </a:bodyPr>
          <a:lstStyle/>
          <a:p>
            <a:r>
              <a:rPr lang="zh-CN" altLang="en-US" dirty="0">
                <a:solidFill>
                  <a:srgbClr val="0000FF"/>
                </a:solidFill>
                <a:latin typeface="楷体" panose="02010609060101010101" pitchFamily="49" charset="-122"/>
                <a:ea typeface="楷体" panose="02010609060101010101" pitchFamily="49" charset="-122"/>
              </a:rPr>
              <a:t>可借可贷</a:t>
            </a:r>
          </a:p>
        </p:txBody>
      </p:sp>
      <p:sp>
        <p:nvSpPr>
          <p:cNvPr id="5" name="右大括号 4"/>
          <p:cNvSpPr/>
          <p:nvPr/>
        </p:nvSpPr>
        <p:spPr>
          <a:xfrm>
            <a:off x="10423392" y="4559650"/>
            <a:ext cx="360040" cy="1649700"/>
          </a:xfrm>
          <a:prstGeom prst="rightBrace">
            <a:avLst>
              <a:gd name="adj1" fmla="val 54571"/>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10850948" y="3604045"/>
            <a:ext cx="494508" cy="2677656"/>
          </a:xfrm>
          <a:prstGeom prst="rect">
            <a:avLst/>
          </a:prstGeom>
          <a:noFill/>
        </p:spPr>
        <p:txBody>
          <a:bodyPr wrap="square" rtlCol="0">
            <a:spAutoFit/>
          </a:bodyPr>
          <a:lstStyle/>
          <a:p>
            <a:r>
              <a:rPr lang="zh-CN" altLang="en-US" dirty="0">
                <a:solidFill>
                  <a:srgbClr val="00B050"/>
                </a:solidFill>
              </a:rPr>
              <a:t>对价的公允价值</a:t>
            </a:r>
          </a:p>
        </p:txBody>
      </p:sp>
      <p:sp>
        <p:nvSpPr>
          <p:cNvPr id="34" name="Rectangle 15"/>
          <p:cNvSpPr>
            <a:spLocks noChangeArrowheads="1"/>
          </p:cNvSpPr>
          <p:nvPr/>
        </p:nvSpPr>
        <p:spPr bwMode="auto">
          <a:xfrm>
            <a:off x="4725283" y="6109429"/>
            <a:ext cx="543739" cy="307777"/>
          </a:xfrm>
          <a:prstGeom prst="rect">
            <a:avLst/>
          </a:prstGeom>
          <a:noFill/>
          <a:ln>
            <a:noFill/>
          </a:ln>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1400" dirty="0">
                <a:latin typeface="Arial" panose="020B0604020202020204" pitchFamily="34" charset="0"/>
              </a:rPr>
              <a:t>差额</a:t>
            </a:r>
          </a:p>
        </p:txBody>
      </p:sp>
      <p:sp>
        <p:nvSpPr>
          <p:cNvPr id="35" name="Rectangle 15"/>
          <p:cNvSpPr>
            <a:spLocks noChangeArrowheads="1"/>
          </p:cNvSpPr>
          <p:nvPr/>
        </p:nvSpPr>
        <p:spPr bwMode="auto">
          <a:xfrm>
            <a:off x="7664647" y="6078179"/>
            <a:ext cx="952505" cy="307777"/>
          </a:xfrm>
          <a:prstGeom prst="rect">
            <a:avLst/>
          </a:prstGeom>
          <a:noFill/>
          <a:ln>
            <a:noFill/>
          </a:ln>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en-US" altLang="zh-CN" sz="1400" dirty="0">
                <a:latin typeface="Arial" panose="020B0604020202020204" pitchFamily="34" charset="0"/>
              </a:rPr>
              <a:t>FV</a:t>
            </a:r>
            <a:r>
              <a:rPr kumimoji="0" lang="zh-CN" altLang="en-US" sz="1400" dirty="0">
                <a:latin typeface="Arial" panose="020B0604020202020204" pitchFamily="34" charset="0"/>
              </a:rPr>
              <a:t>溢折价</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51784" y="764704"/>
            <a:ext cx="4104456"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有关费用的处理办法</a:t>
            </a:r>
          </a:p>
        </p:txBody>
      </p:sp>
      <p:graphicFrame>
        <p:nvGraphicFramePr>
          <p:cNvPr id="3" name="表格 2"/>
          <p:cNvGraphicFramePr>
            <a:graphicFrameLocks noGrp="1"/>
          </p:cNvGraphicFramePr>
          <p:nvPr/>
        </p:nvGraphicFramePr>
        <p:xfrm>
          <a:off x="695400" y="1628800"/>
          <a:ext cx="11017224" cy="4103196"/>
        </p:xfrm>
        <a:graphic>
          <a:graphicData uri="http://schemas.openxmlformats.org/drawingml/2006/table">
            <a:tbl>
              <a:tblPr firstRow="1" bandRow="1">
                <a:tableStyleId>{93296810-A885-4BE3-A3E7-6D5BEEA58F35}</a:tableStyleId>
              </a:tblPr>
              <a:tblGrid>
                <a:gridCol w="2754306">
                  <a:extLst>
                    <a:ext uri="{9D8B030D-6E8A-4147-A177-3AD203B41FA5}">
                      <a16:colId xmlns:a16="http://schemas.microsoft.com/office/drawing/2014/main" val="603968329"/>
                    </a:ext>
                  </a:extLst>
                </a:gridCol>
                <a:gridCol w="2754306">
                  <a:extLst>
                    <a:ext uri="{9D8B030D-6E8A-4147-A177-3AD203B41FA5}">
                      <a16:colId xmlns:a16="http://schemas.microsoft.com/office/drawing/2014/main" val="229198772"/>
                    </a:ext>
                  </a:extLst>
                </a:gridCol>
                <a:gridCol w="2754306">
                  <a:extLst>
                    <a:ext uri="{9D8B030D-6E8A-4147-A177-3AD203B41FA5}">
                      <a16:colId xmlns:a16="http://schemas.microsoft.com/office/drawing/2014/main" val="878742479"/>
                    </a:ext>
                  </a:extLst>
                </a:gridCol>
                <a:gridCol w="2754306">
                  <a:extLst>
                    <a:ext uri="{9D8B030D-6E8A-4147-A177-3AD203B41FA5}">
                      <a16:colId xmlns:a16="http://schemas.microsoft.com/office/drawing/2014/main" val="2790078541"/>
                    </a:ext>
                  </a:extLst>
                </a:gridCol>
              </a:tblGrid>
              <a:tr h="893358">
                <a:tc>
                  <a:txBody>
                    <a:bodyPr/>
                    <a:lstStyle/>
                    <a:p>
                      <a:pPr algn="ctr"/>
                      <a:r>
                        <a:rPr lang="zh-CN" altLang="en-US" sz="2400" b="1" dirty="0">
                          <a:solidFill>
                            <a:srgbClr val="FFFFFF"/>
                          </a:solidFill>
                          <a:latin typeface="黑体" panose="02010609060101010101" pitchFamily="49" charset="-122"/>
                          <a:ea typeface="黑体" panose="02010609060101010101" pitchFamily="49" charset="-122"/>
                        </a:rPr>
                        <a:t>长期股权投资</a:t>
                      </a:r>
                      <a:endParaRPr lang="en-US" altLang="zh-CN" sz="2400" b="1" dirty="0">
                        <a:solidFill>
                          <a:srgbClr val="FFFFFF"/>
                        </a:solidFill>
                        <a:latin typeface="黑体" panose="02010609060101010101" pitchFamily="49" charset="-122"/>
                        <a:ea typeface="黑体" panose="02010609060101010101" pitchFamily="49" charset="-122"/>
                      </a:endParaRPr>
                    </a:p>
                    <a:p>
                      <a:pPr algn="ctr"/>
                      <a:r>
                        <a:rPr lang="zh-CN" altLang="en-US" sz="2400" b="1" dirty="0">
                          <a:solidFill>
                            <a:srgbClr val="FFFFFF"/>
                          </a:solidFill>
                          <a:latin typeface="黑体" panose="02010609060101010101" pitchFamily="49" charset="-122"/>
                          <a:ea typeface="黑体" panose="02010609060101010101" pitchFamily="49" charset="-122"/>
                        </a:rPr>
                        <a:t>初始入账金额</a:t>
                      </a:r>
                    </a:p>
                  </a:txBody>
                  <a:tcPr/>
                </a:tc>
                <a:tc>
                  <a:txBody>
                    <a:bodyPr/>
                    <a:lstStyle/>
                    <a:p>
                      <a:pPr algn="ctr"/>
                      <a:r>
                        <a:rPr lang="zh-CN" altLang="en-US" sz="2400" b="1" dirty="0">
                          <a:solidFill>
                            <a:srgbClr val="FFFFFF"/>
                          </a:solidFill>
                          <a:latin typeface="黑体" panose="02010609060101010101" pitchFamily="49" charset="-122"/>
                          <a:ea typeface="黑体" panose="02010609060101010101" pitchFamily="49" charset="-122"/>
                        </a:rPr>
                        <a:t>评估、审计、法律服务费</a:t>
                      </a:r>
                    </a:p>
                  </a:txBody>
                  <a:tcPr/>
                </a:tc>
                <a:tc>
                  <a:txBody>
                    <a:bodyPr/>
                    <a:lstStyle/>
                    <a:p>
                      <a:pPr algn="ctr"/>
                      <a:r>
                        <a:rPr lang="zh-CN" altLang="en-US" sz="2400" b="1" dirty="0">
                          <a:solidFill>
                            <a:srgbClr val="FFFFFF"/>
                          </a:solidFill>
                          <a:latin typeface="黑体" panose="02010609060101010101" pitchFamily="49" charset="-122"/>
                          <a:ea typeface="黑体" panose="02010609060101010101" pitchFamily="49" charset="-122"/>
                        </a:rPr>
                        <a:t>权益性证券发行直接相关的费用</a:t>
                      </a:r>
                      <a:r>
                        <a:rPr lang="zh-CN" altLang="en-US" sz="2000" b="0" dirty="0">
                          <a:solidFill>
                            <a:srgbClr val="FFFFFF"/>
                          </a:solidFill>
                          <a:latin typeface="黑体" panose="02010609060101010101" pitchFamily="49" charset="-122"/>
                          <a:ea typeface="黑体" panose="02010609060101010101" pitchFamily="49" charset="-122"/>
                        </a:rPr>
                        <a:t>（手续费、佣金等）</a:t>
                      </a:r>
                      <a:endParaRPr lang="zh-CN" altLang="en-US" sz="2400" b="0" dirty="0">
                        <a:solidFill>
                          <a:srgbClr val="FFFFFF"/>
                        </a:solidFill>
                        <a:latin typeface="黑体" panose="02010609060101010101" pitchFamily="49" charset="-122"/>
                        <a:ea typeface="黑体" panose="02010609060101010101" pitchFamily="49" charset="-122"/>
                      </a:endParaRPr>
                    </a:p>
                  </a:txBody>
                  <a:tcPr/>
                </a:tc>
                <a:tc>
                  <a:txBody>
                    <a:bodyPr/>
                    <a:lstStyle/>
                    <a:p>
                      <a:pPr algn="ctr"/>
                      <a:r>
                        <a:rPr lang="zh-CN" altLang="en-US" sz="2400" i="0" dirty="0">
                          <a:solidFill>
                            <a:srgbClr val="FFFFFF"/>
                          </a:solidFill>
                          <a:effectLst/>
                          <a:latin typeface="黑体" panose="02010609060101010101" pitchFamily="49" charset="-122"/>
                          <a:ea typeface="黑体" panose="02010609060101010101" pitchFamily="49" charset="-122"/>
                        </a:rPr>
                        <a:t>债务性证券发行直接相关的费用</a:t>
                      </a:r>
                      <a:r>
                        <a:rPr lang="zh-CN" altLang="en-US" sz="2000" b="0" i="0" dirty="0">
                          <a:solidFill>
                            <a:srgbClr val="FFFFFF"/>
                          </a:solidFill>
                          <a:effectLst/>
                          <a:latin typeface="黑体" panose="02010609060101010101" pitchFamily="49" charset="-122"/>
                          <a:ea typeface="黑体" panose="02010609060101010101" pitchFamily="49" charset="-122"/>
                        </a:rPr>
                        <a:t>（手续费、佣金等）</a:t>
                      </a:r>
                      <a:endParaRPr lang="zh-CN" altLang="en-US" sz="2400" b="0" dirty="0">
                        <a:solidFill>
                          <a:srgbClr val="FFFFFF"/>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652434797"/>
                  </a:ext>
                </a:extLst>
              </a:tr>
              <a:tr h="893358">
                <a:tc>
                  <a:txBody>
                    <a:bodyPr/>
                    <a:lstStyle/>
                    <a:p>
                      <a:pPr algn="ctr"/>
                      <a:r>
                        <a:rPr lang="zh-CN" altLang="en-US" sz="2400" b="1" dirty="0">
                          <a:solidFill>
                            <a:srgbClr val="000000"/>
                          </a:solidFill>
                          <a:latin typeface="黑体" panose="02010609060101010101" pitchFamily="49" charset="-122"/>
                          <a:ea typeface="黑体" panose="02010609060101010101" pitchFamily="49" charset="-122"/>
                        </a:rPr>
                        <a:t>合营企业</a:t>
                      </a:r>
                    </a:p>
                    <a:p>
                      <a:pPr algn="ctr"/>
                      <a:r>
                        <a:rPr lang="zh-CN" altLang="en-US" sz="2400" b="1" dirty="0">
                          <a:solidFill>
                            <a:srgbClr val="000000"/>
                          </a:solidFill>
                          <a:latin typeface="黑体" panose="02010609060101010101" pitchFamily="49" charset="-122"/>
                          <a:ea typeface="黑体" panose="02010609060101010101" pitchFamily="49" charset="-122"/>
                        </a:rPr>
                        <a:t>联营企业</a:t>
                      </a:r>
                    </a:p>
                  </a:txBody>
                  <a:tcPr/>
                </a:tc>
                <a:tc>
                  <a:txBody>
                    <a:bodyPr/>
                    <a:lstStyle/>
                    <a:p>
                      <a:pPr algn="ctr"/>
                      <a:r>
                        <a:rPr lang="zh-CN" altLang="en-US" sz="2400" b="1" dirty="0">
                          <a:solidFill>
                            <a:srgbClr val="000000"/>
                          </a:solidFill>
                          <a:latin typeface="黑体" panose="02010609060101010101" pitchFamily="49" charset="-122"/>
                          <a:ea typeface="黑体" panose="02010609060101010101" pitchFamily="49" charset="-122"/>
                        </a:rPr>
                        <a:t>包括在长期股权投资初始入账金额中</a:t>
                      </a:r>
                    </a:p>
                  </a:txBody>
                  <a:tcPr/>
                </a:tc>
                <a:tc rowSpan="3">
                  <a:txBody>
                    <a:bodyPr/>
                    <a:lstStyle/>
                    <a:p>
                      <a:pPr algn="l"/>
                      <a:endParaRPr lang="en-US" altLang="zh-CN" sz="2400" b="1" dirty="0">
                        <a:solidFill>
                          <a:srgbClr val="000000"/>
                        </a:solidFill>
                        <a:latin typeface="黑体" panose="02010609060101010101" pitchFamily="49" charset="-122"/>
                        <a:ea typeface="黑体" panose="02010609060101010101" pitchFamily="49" charset="-122"/>
                      </a:endParaRPr>
                    </a:p>
                    <a:p>
                      <a:pPr algn="l"/>
                      <a:r>
                        <a:rPr lang="zh-CN" altLang="en-US" sz="2400" b="1" dirty="0">
                          <a:solidFill>
                            <a:srgbClr val="000000"/>
                          </a:solidFill>
                          <a:latin typeface="黑体" panose="02010609060101010101" pitchFamily="49" charset="-122"/>
                          <a:ea typeface="黑体" panose="02010609060101010101" pitchFamily="49" charset="-122"/>
                        </a:rPr>
                        <a:t>冲减权益性证劵的溢价发行收入，不足冲减的，应冲减盈余公积和未分配利润</a:t>
                      </a:r>
                    </a:p>
                  </a:txBody>
                  <a:tcPr/>
                </a:tc>
                <a:tc rowSpan="3">
                  <a:txBody>
                    <a:bodyPr/>
                    <a:lstStyle/>
                    <a:p>
                      <a:pPr algn="ctr"/>
                      <a:endParaRPr lang="en-US" altLang="zh-CN" sz="2400" b="1" dirty="0">
                        <a:solidFill>
                          <a:srgbClr val="000000"/>
                        </a:solidFill>
                        <a:latin typeface="黑体" panose="02010609060101010101" pitchFamily="49" charset="-122"/>
                        <a:ea typeface="黑体" panose="02010609060101010101" pitchFamily="49" charset="-122"/>
                      </a:endParaRPr>
                    </a:p>
                    <a:p>
                      <a:pPr algn="ctr"/>
                      <a:endParaRPr lang="en-US" altLang="zh-CN" sz="2400" b="1" dirty="0">
                        <a:solidFill>
                          <a:srgbClr val="000000"/>
                        </a:solidFill>
                        <a:latin typeface="黑体" panose="02010609060101010101" pitchFamily="49" charset="-122"/>
                        <a:ea typeface="黑体" panose="02010609060101010101" pitchFamily="49" charset="-122"/>
                      </a:endParaRPr>
                    </a:p>
                    <a:p>
                      <a:pPr algn="ctr"/>
                      <a:r>
                        <a:rPr lang="zh-CN" altLang="en-US" sz="2400" b="1" dirty="0">
                          <a:solidFill>
                            <a:srgbClr val="000000"/>
                          </a:solidFill>
                          <a:latin typeface="黑体" panose="02010609060101010101" pitchFamily="49" charset="-122"/>
                          <a:ea typeface="黑体" panose="02010609060101010101" pitchFamily="49" charset="-122"/>
                        </a:rPr>
                        <a:t>计入应付债券初始确认金额（溢折价部）</a:t>
                      </a:r>
                    </a:p>
                  </a:txBody>
                  <a:tcPr/>
                </a:tc>
                <a:extLst>
                  <a:ext uri="{0D108BD9-81ED-4DB2-BD59-A6C34878D82A}">
                    <a16:rowId xmlns:a16="http://schemas.microsoft.com/office/drawing/2014/main" val="3244535227"/>
                  </a:ext>
                </a:extLst>
              </a:tr>
              <a:tr h="893358">
                <a:tc>
                  <a:txBody>
                    <a:bodyPr/>
                    <a:lstStyle/>
                    <a:p>
                      <a:pPr algn="ctr"/>
                      <a:r>
                        <a:rPr lang="zh-CN" altLang="en-US" sz="2400" b="1" dirty="0">
                          <a:solidFill>
                            <a:srgbClr val="000000"/>
                          </a:solidFill>
                          <a:latin typeface="黑体" panose="02010609060101010101" pitchFamily="49" charset="-122"/>
                          <a:ea typeface="黑体" panose="02010609060101010101" pitchFamily="49" charset="-122"/>
                        </a:rPr>
                        <a:t>同一控制下</a:t>
                      </a:r>
                      <a:endParaRPr lang="en-US" altLang="zh-CN" sz="2400" b="1" dirty="0">
                        <a:solidFill>
                          <a:srgbClr val="000000"/>
                        </a:solidFill>
                        <a:latin typeface="黑体" panose="02010609060101010101" pitchFamily="49" charset="-122"/>
                        <a:ea typeface="黑体" panose="02010609060101010101" pitchFamily="49" charset="-122"/>
                      </a:endParaRPr>
                    </a:p>
                    <a:p>
                      <a:pPr algn="ctr"/>
                      <a:r>
                        <a:rPr lang="zh-CN" altLang="en-US" sz="2400" b="1" dirty="0">
                          <a:solidFill>
                            <a:srgbClr val="000000"/>
                          </a:solidFill>
                          <a:latin typeface="黑体" panose="02010609060101010101" pitchFamily="49" charset="-122"/>
                          <a:ea typeface="黑体" panose="02010609060101010101" pitchFamily="49" charset="-122"/>
                        </a:rPr>
                        <a:t>企业合并</a:t>
                      </a:r>
                    </a:p>
                  </a:txBody>
                  <a:tcPr/>
                </a:tc>
                <a:tc rowSpan="2">
                  <a:txBody>
                    <a:bodyPr/>
                    <a:lstStyle/>
                    <a:p>
                      <a:pPr algn="ctr"/>
                      <a:endParaRPr lang="en-US" altLang="zh-CN" sz="2400" i="0" dirty="0">
                        <a:solidFill>
                          <a:srgbClr val="000000"/>
                        </a:solidFill>
                        <a:effectLst/>
                        <a:latin typeface="SimSun" panose="02010600030101010101" pitchFamily="2" charset="-122"/>
                        <a:ea typeface="SimSun" panose="02010600030101010101" pitchFamily="2" charset="-122"/>
                      </a:endParaRPr>
                    </a:p>
                    <a:p>
                      <a:pPr algn="ctr"/>
                      <a:endParaRPr lang="en-US" altLang="zh-CN" sz="2400" i="0" dirty="0">
                        <a:solidFill>
                          <a:srgbClr val="000000"/>
                        </a:solidFill>
                        <a:effectLst/>
                        <a:latin typeface="SimSun" panose="02010600030101010101" pitchFamily="2" charset="-122"/>
                        <a:ea typeface="SimSun" panose="02010600030101010101" pitchFamily="2" charset="-122"/>
                      </a:endParaRPr>
                    </a:p>
                    <a:p>
                      <a:pPr algn="ctr"/>
                      <a:r>
                        <a:rPr lang="zh-CN" altLang="en-US" sz="2800" b="1" i="0" dirty="0">
                          <a:solidFill>
                            <a:srgbClr val="000000"/>
                          </a:solidFill>
                          <a:effectLst/>
                          <a:latin typeface="黑体" panose="02010609060101010101" pitchFamily="49" charset="-122"/>
                          <a:ea typeface="黑体" panose="02010609060101010101" pitchFamily="49" charset="-122"/>
                        </a:rPr>
                        <a:t>管理费用</a:t>
                      </a:r>
                      <a:br>
                        <a:rPr lang="zh-CN" altLang="en-US" sz="2400" i="0" dirty="0">
                          <a:solidFill>
                            <a:srgbClr val="000000"/>
                          </a:solidFill>
                          <a:effectLst/>
                          <a:latin typeface="SimSun" panose="02010600030101010101" pitchFamily="2" charset="-122"/>
                          <a:ea typeface="SimSun" panose="02010600030101010101" pitchFamily="2" charset="-122"/>
                        </a:rPr>
                      </a:br>
                      <a:br>
                        <a:rPr lang="zh-CN" altLang="en-US" sz="2400" i="0" dirty="0">
                          <a:solidFill>
                            <a:srgbClr val="000000"/>
                          </a:solidFill>
                          <a:effectLst/>
                          <a:latin typeface="SimSun" panose="02010600030101010101" pitchFamily="2" charset="-122"/>
                          <a:ea typeface="SimSun" panose="02010600030101010101" pitchFamily="2" charset="-122"/>
                        </a:rPr>
                      </a:br>
                      <a:endParaRPr lang="zh-CN" altLang="en-US" sz="2400" b="1" dirty="0">
                        <a:solidFill>
                          <a:srgbClr val="000000"/>
                        </a:solidFill>
                        <a:latin typeface="黑体" panose="02010609060101010101" pitchFamily="49" charset="-122"/>
                        <a:ea typeface="黑体" panose="02010609060101010101" pitchFamily="49" charset="-122"/>
                      </a:endParaRPr>
                    </a:p>
                  </a:txBody>
                  <a:tcPr/>
                </a:tc>
                <a:tc vMerge="1">
                  <a:txBody>
                    <a:bodyPr/>
                    <a:lstStyle/>
                    <a:p>
                      <a:pPr algn="ctr"/>
                      <a:endParaRPr lang="zh-CN" altLang="en-US" sz="2400" b="1" dirty="0">
                        <a:solidFill>
                          <a:srgbClr val="000000"/>
                        </a:solidFill>
                        <a:latin typeface="黑体" panose="02010609060101010101" pitchFamily="49" charset="-122"/>
                        <a:ea typeface="黑体" panose="02010609060101010101" pitchFamily="49" charset="-122"/>
                      </a:endParaRPr>
                    </a:p>
                  </a:txBody>
                  <a:tcPr/>
                </a:tc>
                <a:tc vMerge="1">
                  <a:txBody>
                    <a:bodyPr/>
                    <a:lstStyle/>
                    <a:p>
                      <a:pPr algn="ctr"/>
                      <a:endParaRPr lang="zh-CN" altLang="en-US" sz="2400" b="1" dirty="0">
                        <a:solidFill>
                          <a:srgbClr val="00000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34521958"/>
                  </a:ext>
                </a:extLst>
              </a:tr>
              <a:tr h="8933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非同一控制下</a:t>
                      </a:r>
                      <a:endPar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企业合并</a:t>
                      </a:r>
                    </a:p>
                    <a:p>
                      <a:pPr algn="ctr"/>
                      <a:endParaRPr lang="zh-CN" altLang="en-US" sz="2400" b="1" dirty="0">
                        <a:solidFill>
                          <a:srgbClr val="000000"/>
                        </a:solidFill>
                        <a:latin typeface="黑体" panose="02010609060101010101" pitchFamily="49" charset="-122"/>
                        <a:ea typeface="黑体" panose="02010609060101010101" pitchFamily="49" charset="-122"/>
                      </a:endParaRPr>
                    </a:p>
                  </a:txBody>
                  <a:tcPr/>
                </a:tc>
                <a:tc vMerge="1">
                  <a:txBody>
                    <a:bodyPr/>
                    <a:lstStyle/>
                    <a:p>
                      <a:pPr algn="ctr"/>
                      <a:endParaRPr lang="zh-CN" altLang="en-US" sz="2400" b="1" dirty="0">
                        <a:solidFill>
                          <a:srgbClr val="000000"/>
                        </a:solidFill>
                        <a:latin typeface="黑体" panose="02010609060101010101" pitchFamily="49" charset="-122"/>
                        <a:ea typeface="黑体" panose="02010609060101010101" pitchFamily="49" charset="-122"/>
                      </a:endParaRPr>
                    </a:p>
                  </a:txBody>
                  <a:tcPr/>
                </a:tc>
                <a:tc vMerge="1">
                  <a:txBody>
                    <a:bodyPr/>
                    <a:lstStyle/>
                    <a:p>
                      <a:pPr algn="ctr"/>
                      <a:endParaRPr lang="zh-CN" altLang="en-US" sz="2400" b="1" dirty="0">
                        <a:solidFill>
                          <a:srgbClr val="000000"/>
                        </a:solidFill>
                        <a:latin typeface="黑体" panose="02010609060101010101" pitchFamily="49" charset="-122"/>
                        <a:ea typeface="黑体" panose="02010609060101010101" pitchFamily="49" charset="-122"/>
                      </a:endParaRPr>
                    </a:p>
                  </a:txBody>
                  <a:tcPr/>
                </a:tc>
                <a:tc vMerge="1">
                  <a:txBody>
                    <a:bodyPr/>
                    <a:lstStyle/>
                    <a:p>
                      <a:pPr algn="ctr"/>
                      <a:endParaRPr lang="zh-CN" altLang="en-US" sz="2400" b="1" dirty="0">
                        <a:solidFill>
                          <a:srgbClr val="000000"/>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688533411"/>
                  </a:ext>
                </a:extLst>
              </a:tr>
            </a:tbl>
          </a:graphicData>
        </a:graphic>
      </p:graphicFrame>
      <p:sp>
        <p:nvSpPr>
          <p:cNvPr id="4" name="文本框 3"/>
          <p:cNvSpPr txBox="1"/>
          <p:nvPr/>
        </p:nvSpPr>
        <p:spPr>
          <a:xfrm>
            <a:off x="7464152" y="847300"/>
            <a:ext cx="2088232"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（不作要求）</a:t>
            </a:r>
          </a:p>
        </p:txBody>
      </p:sp>
    </p:spTree>
    <p:extLst>
      <p:ext uri="{BB962C8B-B14F-4D97-AF65-F5344CB8AC3E}">
        <p14:creationId xmlns:p14="http://schemas.microsoft.com/office/powerpoint/2010/main" val="2934932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191344" y="220664"/>
            <a:ext cx="7392144" cy="563562"/>
          </a:xfrm>
          <a:solidFill>
            <a:srgbClr val="FFFF00"/>
          </a:solidFill>
        </p:spPr>
        <p:txBody>
          <a:bodyPr/>
          <a:lstStyle/>
          <a:p>
            <a:pPr eaLnBrk="1" hangingPunct="1"/>
            <a:r>
              <a:rPr lang="zh-CN" altLang="en-US" sz="3200" dirty="0">
                <a:solidFill>
                  <a:srgbClr val="0000FF"/>
                </a:solidFill>
                <a:ea typeface="黑体" panose="02010609060101010101" pitchFamily="49" charset="-122"/>
              </a:rPr>
              <a:t>长期股权投资的初始成本</a:t>
            </a:r>
            <a:r>
              <a:rPr lang="en-US" altLang="zh-CN" sz="3200" dirty="0">
                <a:solidFill>
                  <a:srgbClr val="0000FF"/>
                </a:solidFill>
                <a:ea typeface="黑体" panose="02010609060101010101" pitchFamily="49" charset="-122"/>
              </a:rPr>
              <a:t>——</a:t>
            </a:r>
            <a:r>
              <a:rPr lang="zh-CN" altLang="en-US" sz="3200" dirty="0">
                <a:solidFill>
                  <a:srgbClr val="0000FF"/>
                </a:solidFill>
                <a:ea typeface="黑体" panose="02010609060101010101" pitchFamily="49" charset="-122"/>
              </a:rPr>
              <a:t>支付现金</a:t>
            </a:r>
          </a:p>
        </p:txBody>
      </p:sp>
      <p:sp>
        <p:nvSpPr>
          <p:cNvPr id="190468" name="Rectangle 4"/>
          <p:cNvSpPr>
            <a:spLocks noChangeArrowheads="1"/>
          </p:cNvSpPr>
          <p:nvPr/>
        </p:nvSpPr>
        <p:spPr bwMode="auto">
          <a:xfrm>
            <a:off x="335360" y="881063"/>
            <a:ext cx="11017224" cy="83099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lvl1pPr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defRPr/>
            </a:pPr>
            <a:r>
              <a:rPr kumimoji="0" lang="en-US" altLang="zh-CN" dirty="0">
                <a:solidFill>
                  <a:srgbClr val="000000"/>
                </a:solidFill>
                <a:latin typeface="黑体" panose="02010609060101010101" pitchFamily="49" charset="-122"/>
              </a:rPr>
              <a:t>【</a:t>
            </a:r>
            <a:r>
              <a:rPr kumimoji="0" lang="zh-CN" altLang="en-US" dirty="0">
                <a:solidFill>
                  <a:srgbClr val="000000"/>
                </a:solidFill>
                <a:latin typeface="黑体" panose="02010609060101010101" pitchFamily="49" charset="-122"/>
              </a:rPr>
              <a:t>例</a:t>
            </a:r>
            <a:r>
              <a:rPr kumimoji="0" lang="en-US" altLang="zh-CN" dirty="0">
                <a:solidFill>
                  <a:srgbClr val="000000"/>
                </a:solidFill>
                <a:latin typeface="黑体" panose="02010609060101010101" pitchFamily="49" charset="-122"/>
              </a:rPr>
              <a:t>】 </a:t>
            </a:r>
            <a:r>
              <a:rPr kumimoji="0" lang="zh-CN" altLang="en-US" dirty="0">
                <a:solidFill>
                  <a:srgbClr val="000000"/>
                </a:solidFill>
                <a:latin typeface="黑体" panose="02010609060101010101" pitchFamily="49" charset="-122"/>
              </a:rPr>
              <a:t>甲公司于</a:t>
            </a:r>
            <a:r>
              <a:rPr kumimoji="0" lang="en-US" altLang="zh-CN" dirty="0">
                <a:solidFill>
                  <a:srgbClr val="000000"/>
                </a:solidFill>
                <a:latin typeface="黑体" panose="02010609060101010101" pitchFamily="49" charset="-122"/>
              </a:rPr>
              <a:t>20×6</a:t>
            </a:r>
            <a:r>
              <a:rPr kumimoji="0" lang="zh-CN" altLang="en-US" dirty="0">
                <a:solidFill>
                  <a:srgbClr val="000000"/>
                </a:solidFill>
                <a:latin typeface="黑体" panose="02010609060101010101" pitchFamily="49" charset="-122"/>
              </a:rPr>
              <a:t>年</a:t>
            </a:r>
            <a:r>
              <a:rPr kumimoji="0" lang="en-US" altLang="zh-CN" dirty="0">
                <a:solidFill>
                  <a:srgbClr val="000000"/>
                </a:solidFill>
                <a:latin typeface="黑体" panose="02010609060101010101" pitchFamily="49" charset="-122"/>
              </a:rPr>
              <a:t>2</a:t>
            </a:r>
            <a:r>
              <a:rPr kumimoji="0" lang="zh-CN" altLang="en-US" dirty="0">
                <a:solidFill>
                  <a:srgbClr val="000000"/>
                </a:solidFill>
                <a:latin typeface="黑体" panose="02010609060101010101" pitchFamily="49" charset="-122"/>
              </a:rPr>
              <a:t>月</a:t>
            </a:r>
            <a:r>
              <a:rPr kumimoji="0" lang="en-US" altLang="zh-CN" dirty="0">
                <a:solidFill>
                  <a:srgbClr val="000000"/>
                </a:solidFill>
                <a:latin typeface="黑体" panose="02010609060101010101" pitchFamily="49" charset="-122"/>
              </a:rPr>
              <a:t>10</a:t>
            </a:r>
            <a:r>
              <a:rPr kumimoji="0" lang="zh-CN" altLang="en-US" dirty="0">
                <a:solidFill>
                  <a:srgbClr val="000000"/>
                </a:solidFill>
                <a:latin typeface="黑体" panose="02010609060101010101" pitchFamily="49" charset="-122"/>
              </a:rPr>
              <a:t>日，买入乙公司的股份，实际支付价款</a:t>
            </a:r>
            <a:r>
              <a:rPr kumimoji="0" lang="en-US" altLang="zh-CN" dirty="0">
                <a:solidFill>
                  <a:srgbClr val="000000"/>
                </a:solidFill>
                <a:latin typeface="黑体" panose="02010609060101010101" pitchFamily="49" charset="-122"/>
              </a:rPr>
              <a:t>800</a:t>
            </a:r>
            <a:r>
              <a:rPr kumimoji="0" lang="zh-CN" altLang="en-US" dirty="0">
                <a:solidFill>
                  <a:srgbClr val="000000"/>
                </a:solidFill>
                <a:latin typeface="黑体" panose="02010609060101010101" pitchFamily="49" charset="-122"/>
              </a:rPr>
              <a:t>万元。另外，在购买过程中支付手续费等相关费用</a:t>
            </a:r>
            <a:r>
              <a:rPr kumimoji="0" lang="en-US" altLang="zh-CN" dirty="0">
                <a:solidFill>
                  <a:srgbClr val="000000"/>
                </a:solidFill>
                <a:latin typeface="黑体" panose="02010609060101010101" pitchFamily="49" charset="-122"/>
              </a:rPr>
              <a:t>20</a:t>
            </a:r>
            <a:r>
              <a:rPr kumimoji="0" lang="zh-CN" altLang="en-US" dirty="0">
                <a:solidFill>
                  <a:srgbClr val="000000"/>
                </a:solidFill>
                <a:latin typeface="黑体" panose="02010609060101010101" pitchFamily="49" charset="-122"/>
              </a:rPr>
              <a:t>万元。</a:t>
            </a:r>
          </a:p>
        </p:txBody>
      </p:sp>
      <p:sp>
        <p:nvSpPr>
          <p:cNvPr id="116744" name="Rectangle 8"/>
          <p:cNvSpPr>
            <a:spLocks noChangeArrowheads="1"/>
          </p:cNvSpPr>
          <p:nvPr/>
        </p:nvSpPr>
        <p:spPr bwMode="auto">
          <a:xfrm>
            <a:off x="649410" y="2330922"/>
            <a:ext cx="4979248" cy="461665"/>
          </a:xfrm>
          <a:prstGeom prst="rect">
            <a:avLst/>
          </a:prstGeom>
          <a:noFill/>
          <a:ln>
            <a:noFill/>
          </a:ln>
          <a:effectLst>
            <a:prstShdw prst="shdw17" dist="17961" dir="2700000">
              <a:schemeClr val="accent1">
                <a:gamma/>
                <a:shade val="60000"/>
                <a:invGamma/>
              </a:schemeClr>
            </a:prstShdw>
          </a:effectLst>
          <a:extLst/>
        </p:spPr>
        <p:txBody>
          <a:bodyPr wrap="none">
            <a:spAutoFit/>
          </a:bodyPr>
          <a:lstStyle/>
          <a:p>
            <a:pPr eaLnBrk="1" hangingPunct="1">
              <a:defRPr/>
            </a:pPr>
            <a:r>
              <a:rPr lang="zh-CN" altLang="en-US" dirty="0">
                <a:solidFill>
                  <a:srgbClr val="0000FF"/>
                </a:solidFill>
              </a:rPr>
              <a:t>情形</a:t>
            </a:r>
            <a:r>
              <a:rPr lang="en-US" altLang="zh-CN" dirty="0">
                <a:solidFill>
                  <a:srgbClr val="0000FF"/>
                </a:solidFill>
              </a:rPr>
              <a:t>2</a:t>
            </a:r>
            <a:r>
              <a:rPr lang="zh-CN" altLang="en-US" dirty="0">
                <a:solidFill>
                  <a:srgbClr val="0000FF"/>
                </a:solidFill>
              </a:rPr>
              <a:t>：非同一控制下合并或非合并</a:t>
            </a:r>
          </a:p>
        </p:txBody>
      </p:sp>
      <p:sp>
        <p:nvSpPr>
          <p:cNvPr id="116745" name="Rectangle 9"/>
          <p:cNvSpPr>
            <a:spLocks noChangeArrowheads="1"/>
          </p:cNvSpPr>
          <p:nvPr/>
        </p:nvSpPr>
        <p:spPr bwMode="auto">
          <a:xfrm>
            <a:off x="641425" y="1725470"/>
            <a:ext cx="10801200" cy="461665"/>
          </a:xfrm>
          <a:prstGeom prst="rect">
            <a:avLst/>
          </a:prstGeom>
          <a:noFill/>
          <a:ln>
            <a:noFill/>
          </a:ln>
          <a:effectLst>
            <a:prstShdw prst="shdw17" dist="17961" dir="2700000">
              <a:schemeClr val="accent1">
                <a:gamma/>
                <a:shade val="60000"/>
                <a:invGamma/>
              </a:schemeClr>
            </a:prstShdw>
          </a:effectLst>
          <a:extLst/>
        </p:spPr>
        <p:txBody>
          <a:bodyPr wrap="square">
            <a:spAutoFit/>
          </a:bodyPr>
          <a:lstStyle/>
          <a:p>
            <a:pPr eaLnBrk="1" hangingPunct="1">
              <a:defRPr/>
            </a:pPr>
            <a:r>
              <a:rPr lang="zh-CN" altLang="en-US" dirty="0">
                <a:solidFill>
                  <a:srgbClr val="A50021"/>
                </a:solidFill>
              </a:rPr>
              <a:t>情形</a:t>
            </a:r>
            <a:r>
              <a:rPr lang="en-US" altLang="zh-CN" dirty="0">
                <a:solidFill>
                  <a:srgbClr val="A50021"/>
                </a:solidFill>
              </a:rPr>
              <a:t>1</a:t>
            </a:r>
            <a:r>
              <a:rPr lang="zh-CN" altLang="en-US" dirty="0">
                <a:solidFill>
                  <a:srgbClr val="A50021"/>
                </a:solidFill>
              </a:rPr>
              <a:t>：同一控制下合并</a:t>
            </a:r>
            <a:r>
              <a:rPr lang="en-US" altLang="zh-CN" dirty="0">
                <a:solidFill>
                  <a:srgbClr val="A50021"/>
                </a:solidFill>
              </a:rPr>
              <a:t>——</a:t>
            </a:r>
            <a:r>
              <a:rPr lang="zh-CN" altLang="en-US" dirty="0">
                <a:solidFill>
                  <a:srgbClr val="A50021"/>
                </a:solidFill>
              </a:rPr>
              <a:t>假设持股比例</a:t>
            </a:r>
            <a:r>
              <a:rPr lang="en-US" altLang="zh-CN" dirty="0">
                <a:solidFill>
                  <a:srgbClr val="A50021"/>
                </a:solidFill>
              </a:rPr>
              <a:t>80%</a:t>
            </a:r>
            <a:r>
              <a:rPr lang="zh-CN" altLang="en-US" dirty="0">
                <a:solidFill>
                  <a:srgbClr val="A50021"/>
                </a:solidFill>
              </a:rPr>
              <a:t>，乙公司账面净资产</a:t>
            </a:r>
            <a:r>
              <a:rPr lang="en-US" altLang="zh-CN" dirty="0">
                <a:solidFill>
                  <a:srgbClr val="A50021"/>
                </a:solidFill>
              </a:rPr>
              <a:t>900</a:t>
            </a:r>
            <a:r>
              <a:rPr lang="zh-CN" altLang="en-US" dirty="0">
                <a:solidFill>
                  <a:srgbClr val="A50021"/>
                </a:solidFill>
              </a:rPr>
              <a:t>万元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03512" y="3212977"/>
            <a:ext cx="9523089" cy="3334480"/>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306" name="Rectangle 2"/>
          <p:cNvSpPr>
            <a:spLocks noGrp="1" noChangeArrowheads="1"/>
          </p:cNvSpPr>
          <p:nvPr>
            <p:ph type="title" idx="4294967295"/>
          </p:nvPr>
        </p:nvSpPr>
        <p:spPr>
          <a:xfrm>
            <a:off x="191344" y="220664"/>
            <a:ext cx="7392144" cy="563562"/>
          </a:xfrm>
          <a:solidFill>
            <a:srgbClr val="FFFF00"/>
          </a:solidFill>
        </p:spPr>
        <p:txBody>
          <a:bodyPr/>
          <a:lstStyle/>
          <a:p>
            <a:pPr eaLnBrk="1" hangingPunct="1"/>
            <a:r>
              <a:rPr lang="zh-CN" altLang="en-US" sz="3200" dirty="0">
                <a:solidFill>
                  <a:srgbClr val="0000FF"/>
                </a:solidFill>
                <a:ea typeface="黑体" panose="02010609060101010101" pitchFamily="49" charset="-122"/>
              </a:rPr>
              <a:t>长期股权投资的初始成本</a:t>
            </a:r>
            <a:r>
              <a:rPr lang="en-US" altLang="zh-CN" sz="3200" dirty="0">
                <a:solidFill>
                  <a:srgbClr val="0000FF"/>
                </a:solidFill>
                <a:ea typeface="黑体" panose="02010609060101010101" pitchFamily="49" charset="-122"/>
              </a:rPr>
              <a:t>——</a:t>
            </a:r>
            <a:r>
              <a:rPr lang="zh-CN" altLang="en-US" sz="3200" dirty="0">
                <a:solidFill>
                  <a:srgbClr val="0000FF"/>
                </a:solidFill>
                <a:ea typeface="黑体" panose="02010609060101010101" pitchFamily="49" charset="-122"/>
              </a:rPr>
              <a:t>支付现金</a:t>
            </a:r>
          </a:p>
        </p:txBody>
      </p:sp>
      <p:sp>
        <p:nvSpPr>
          <p:cNvPr id="190468" name="Rectangle 4"/>
          <p:cNvSpPr>
            <a:spLocks noChangeArrowheads="1"/>
          </p:cNvSpPr>
          <p:nvPr/>
        </p:nvSpPr>
        <p:spPr bwMode="auto">
          <a:xfrm>
            <a:off x="335360" y="881063"/>
            <a:ext cx="11017224" cy="83099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lvl1pPr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例</a:t>
            </a: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甲公司于</a:t>
            </a: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20×6</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年</a:t>
            </a: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月</a:t>
            </a: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10</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日，买入乙公司的股份，实际支付价款</a:t>
            </a: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800</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万元。另外，在购买过程中支付手续费等相关费用</a:t>
            </a: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20</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万元。</a:t>
            </a:r>
          </a:p>
        </p:txBody>
      </p:sp>
      <p:sp>
        <p:nvSpPr>
          <p:cNvPr id="116744" name="Rectangle 8"/>
          <p:cNvSpPr>
            <a:spLocks noChangeArrowheads="1"/>
          </p:cNvSpPr>
          <p:nvPr/>
        </p:nvSpPr>
        <p:spPr bwMode="auto">
          <a:xfrm>
            <a:off x="649410" y="2330922"/>
            <a:ext cx="4979248" cy="461665"/>
          </a:xfrm>
          <a:prstGeom prst="rect">
            <a:avLst/>
          </a:prstGeom>
          <a:noFill/>
          <a:ln>
            <a:noFill/>
          </a:ln>
          <a:effectLst>
            <a:prstShdw prst="shdw17" dist="17961" dir="2700000">
              <a:schemeClr val="accent1">
                <a:gamma/>
                <a:shade val="60000"/>
                <a:invGamma/>
              </a:schemeClr>
            </a:prstShdw>
          </a:effectLs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情形</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2</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：非同一控制下合并或非合并</a:t>
            </a:r>
          </a:p>
        </p:txBody>
      </p:sp>
      <p:sp>
        <p:nvSpPr>
          <p:cNvPr id="116745" name="Rectangle 9"/>
          <p:cNvSpPr>
            <a:spLocks noChangeArrowheads="1"/>
          </p:cNvSpPr>
          <p:nvPr/>
        </p:nvSpPr>
        <p:spPr bwMode="auto">
          <a:xfrm>
            <a:off x="641425" y="1725470"/>
            <a:ext cx="10801200" cy="461665"/>
          </a:xfrm>
          <a:prstGeom prst="rect">
            <a:avLst/>
          </a:prstGeom>
          <a:noFill/>
          <a:ln>
            <a:noFill/>
          </a:ln>
          <a:effectLst>
            <a:prstShdw prst="shdw17" dist="17961" dir="2700000">
              <a:schemeClr val="accent1">
                <a:gamma/>
                <a:shade val="60000"/>
                <a:invGamma/>
              </a:schemeClr>
            </a:prstShdw>
          </a:effectLs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情形</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1</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：同一控制下合并</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假设持股比例</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80%</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，乙公司账面净资产</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900</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万元</a:t>
            </a:r>
          </a:p>
        </p:txBody>
      </p:sp>
      <p:sp>
        <p:nvSpPr>
          <p:cNvPr id="2" name="矩形 1"/>
          <p:cNvSpPr/>
          <p:nvPr/>
        </p:nvSpPr>
        <p:spPr>
          <a:xfrm>
            <a:off x="5492334" y="3212977"/>
            <a:ext cx="1446230" cy="523220"/>
          </a:xfrm>
          <a:prstGeom prst="rect">
            <a:avLst/>
          </a:prstGeom>
        </p:spPr>
        <p:txBody>
          <a:bodyPr wrap="none">
            <a:spAutoFit/>
          </a:bodyPr>
          <a:lstStyle/>
          <a:p>
            <a:r>
              <a:rPr lang="zh-CN" altLang="en-US" sz="2800" dirty="0">
                <a:solidFill>
                  <a:srgbClr val="C00000"/>
                </a:solidFill>
              </a:rPr>
              <a:t>情形</a:t>
            </a:r>
            <a:r>
              <a:rPr lang="en-US" altLang="zh-CN" sz="2800" dirty="0">
                <a:solidFill>
                  <a:srgbClr val="C00000"/>
                </a:solidFill>
              </a:rPr>
              <a:t>1</a:t>
            </a:r>
            <a:r>
              <a:rPr lang="zh-CN" altLang="en-US" sz="2800" dirty="0">
                <a:solidFill>
                  <a:srgbClr val="C00000"/>
                </a:solidFill>
              </a:rPr>
              <a:t>：</a:t>
            </a:r>
          </a:p>
        </p:txBody>
      </p:sp>
      <p:sp>
        <p:nvSpPr>
          <p:cNvPr id="4" name="矩形 3"/>
          <p:cNvSpPr/>
          <p:nvPr/>
        </p:nvSpPr>
        <p:spPr>
          <a:xfrm>
            <a:off x="3139034" y="4060232"/>
            <a:ext cx="4280339" cy="461665"/>
          </a:xfrm>
          <a:prstGeom prst="rect">
            <a:avLst/>
          </a:prstGeom>
        </p:spPr>
        <p:txBody>
          <a:bodyPr wrap="none">
            <a:spAutoFit/>
          </a:bodyPr>
          <a:lstStyle/>
          <a:p>
            <a:r>
              <a:rPr lang="zh-CN" altLang="en-US" dirty="0">
                <a:solidFill>
                  <a:srgbClr val="000000"/>
                </a:solidFill>
              </a:rPr>
              <a:t>借：长期股权投资</a:t>
            </a:r>
            <a:r>
              <a:rPr lang="en-US" altLang="zh-CN" dirty="0">
                <a:solidFill>
                  <a:srgbClr val="000000"/>
                </a:solidFill>
              </a:rPr>
              <a:t>——</a:t>
            </a:r>
            <a:r>
              <a:rPr lang="zh-CN" altLang="en-US" dirty="0">
                <a:solidFill>
                  <a:srgbClr val="000000"/>
                </a:solidFill>
              </a:rPr>
              <a:t>乙公司 </a:t>
            </a:r>
            <a:endParaRPr lang="zh-CN" altLang="en-US" dirty="0"/>
          </a:p>
        </p:txBody>
      </p:sp>
      <p:sp>
        <p:nvSpPr>
          <p:cNvPr id="5" name="矩形 4"/>
          <p:cNvSpPr/>
          <p:nvPr/>
        </p:nvSpPr>
        <p:spPr>
          <a:xfrm>
            <a:off x="3619871" y="5199583"/>
            <a:ext cx="2117887" cy="461665"/>
          </a:xfrm>
          <a:prstGeom prst="rect">
            <a:avLst/>
          </a:prstGeom>
        </p:spPr>
        <p:txBody>
          <a:bodyPr wrap="none">
            <a:spAutoFit/>
          </a:bodyPr>
          <a:lstStyle/>
          <a:p>
            <a:r>
              <a:rPr lang="zh-CN" altLang="en-US" dirty="0">
                <a:solidFill>
                  <a:srgbClr val="000000"/>
                </a:solidFill>
              </a:rPr>
              <a:t>贷：银行存款 </a:t>
            </a:r>
            <a:endParaRPr lang="zh-CN" altLang="en-US" dirty="0"/>
          </a:p>
        </p:txBody>
      </p:sp>
      <p:sp>
        <p:nvSpPr>
          <p:cNvPr id="6" name="矩形 5"/>
          <p:cNvSpPr/>
          <p:nvPr/>
        </p:nvSpPr>
        <p:spPr>
          <a:xfrm>
            <a:off x="8426456" y="5231250"/>
            <a:ext cx="955711" cy="461665"/>
          </a:xfrm>
          <a:prstGeom prst="rect">
            <a:avLst/>
          </a:prstGeom>
        </p:spPr>
        <p:txBody>
          <a:bodyPr wrap="none">
            <a:spAutoFit/>
          </a:bodyPr>
          <a:lstStyle/>
          <a:p>
            <a:r>
              <a:rPr lang="en-US" altLang="zh-CN" dirty="0">
                <a:solidFill>
                  <a:srgbClr val="000000"/>
                </a:solidFill>
              </a:rPr>
              <a:t>820</a:t>
            </a:r>
            <a:r>
              <a:rPr lang="zh-CN" altLang="en-US" dirty="0">
                <a:solidFill>
                  <a:srgbClr val="000000"/>
                </a:solidFill>
              </a:rPr>
              <a:t>万</a:t>
            </a:r>
            <a:endParaRPr lang="zh-CN" altLang="en-US" dirty="0"/>
          </a:p>
        </p:txBody>
      </p:sp>
      <p:sp>
        <p:nvSpPr>
          <p:cNvPr id="7" name="矩形 6"/>
          <p:cNvSpPr/>
          <p:nvPr/>
        </p:nvSpPr>
        <p:spPr>
          <a:xfrm>
            <a:off x="3823048" y="4649384"/>
            <a:ext cx="1422184" cy="461665"/>
          </a:xfrm>
          <a:prstGeom prst="rect">
            <a:avLst/>
          </a:prstGeom>
        </p:spPr>
        <p:txBody>
          <a:bodyPr wrap="square">
            <a:spAutoFit/>
          </a:bodyPr>
          <a:lstStyle/>
          <a:p>
            <a:r>
              <a:rPr lang="zh-CN" altLang="en-US" dirty="0">
                <a:solidFill>
                  <a:srgbClr val="000000"/>
                </a:solidFill>
              </a:rPr>
              <a:t>资本公积</a:t>
            </a:r>
            <a:endParaRPr lang="zh-CN" altLang="en-US" dirty="0"/>
          </a:p>
        </p:txBody>
      </p:sp>
      <p:sp>
        <p:nvSpPr>
          <p:cNvPr id="9" name="矩形 8"/>
          <p:cNvSpPr/>
          <p:nvPr/>
        </p:nvSpPr>
        <p:spPr>
          <a:xfrm>
            <a:off x="7874576" y="4060232"/>
            <a:ext cx="955711" cy="461665"/>
          </a:xfrm>
          <a:prstGeom prst="rect">
            <a:avLst/>
          </a:prstGeom>
        </p:spPr>
        <p:txBody>
          <a:bodyPr wrap="none">
            <a:spAutoFit/>
          </a:bodyPr>
          <a:lstStyle/>
          <a:p>
            <a:r>
              <a:rPr lang="en-US" altLang="zh-CN" dirty="0">
                <a:solidFill>
                  <a:srgbClr val="000000"/>
                </a:solidFill>
              </a:rPr>
              <a:t>720</a:t>
            </a:r>
            <a:r>
              <a:rPr lang="zh-CN" altLang="en-US" dirty="0">
                <a:solidFill>
                  <a:srgbClr val="000000"/>
                </a:solidFill>
              </a:rPr>
              <a:t>万</a:t>
            </a:r>
            <a:endParaRPr lang="zh-CN" altLang="en-US" dirty="0"/>
          </a:p>
        </p:txBody>
      </p:sp>
      <p:sp>
        <p:nvSpPr>
          <p:cNvPr id="10" name="矩形 9"/>
          <p:cNvSpPr/>
          <p:nvPr/>
        </p:nvSpPr>
        <p:spPr>
          <a:xfrm>
            <a:off x="7861655" y="4645741"/>
            <a:ext cx="955711" cy="461665"/>
          </a:xfrm>
          <a:prstGeom prst="rect">
            <a:avLst/>
          </a:prstGeom>
        </p:spPr>
        <p:txBody>
          <a:bodyPr wrap="none">
            <a:spAutoFit/>
          </a:bodyPr>
          <a:lstStyle/>
          <a:p>
            <a:pPr lvl="0" eaLnBrk="1" hangingPunct="1"/>
            <a:r>
              <a:rPr lang="en-US" altLang="zh-CN" dirty="0">
                <a:solidFill>
                  <a:srgbClr val="000000"/>
                </a:solidFill>
              </a:rPr>
              <a:t>100</a:t>
            </a:r>
            <a:r>
              <a:rPr lang="zh-CN" altLang="en-US" dirty="0">
                <a:solidFill>
                  <a:srgbClr val="000000"/>
                </a:solidFill>
              </a:rPr>
              <a:t>万</a:t>
            </a:r>
          </a:p>
        </p:txBody>
      </p:sp>
    </p:spTree>
    <p:extLst>
      <p:ext uri="{BB962C8B-B14F-4D97-AF65-F5344CB8AC3E}">
        <p14:creationId xmlns:p14="http://schemas.microsoft.com/office/powerpoint/2010/main" val="341705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4" grpId="0"/>
      <p:bldP spid="5" grpId="0"/>
      <p:bldP spid="6" grpId="0"/>
      <p:bldP spid="7"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03512" y="3212977"/>
            <a:ext cx="9523089" cy="3334480"/>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8306" name="Rectangle 2"/>
          <p:cNvSpPr>
            <a:spLocks noGrp="1" noChangeArrowheads="1"/>
          </p:cNvSpPr>
          <p:nvPr>
            <p:ph type="title" idx="4294967295"/>
          </p:nvPr>
        </p:nvSpPr>
        <p:spPr>
          <a:xfrm>
            <a:off x="191344" y="220664"/>
            <a:ext cx="7392144" cy="563562"/>
          </a:xfrm>
          <a:solidFill>
            <a:srgbClr val="FFFF00"/>
          </a:solidFill>
        </p:spPr>
        <p:txBody>
          <a:bodyPr/>
          <a:lstStyle/>
          <a:p>
            <a:pPr eaLnBrk="1" hangingPunct="1"/>
            <a:r>
              <a:rPr lang="zh-CN" altLang="en-US" sz="3200" dirty="0">
                <a:solidFill>
                  <a:srgbClr val="0000FF"/>
                </a:solidFill>
                <a:ea typeface="黑体" panose="02010609060101010101" pitchFamily="49" charset="-122"/>
              </a:rPr>
              <a:t>长期股权投资的初始成本</a:t>
            </a:r>
            <a:r>
              <a:rPr lang="en-US" altLang="zh-CN" sz="3200" dirty="0">
                <a:solidFill>
                  <a:srgbClr val="0000FF"/>
                </a:solidFill>
                <a:ea typeface="黑体" panose="02010609060101010101" pitchFamily="49" charset="-122"/>
              </a:rPr>
              <a:t>——</a:t>
            </a:r>
            <a:r>
              <a:rPr lang="zh-CN" altLang="en-US" sz="3200" dirty="0">
                <a:solidFill>
                  <a:srgbClr val="0000FF"/>
                </a:solidFill>
                <a:ea typeface="黑体" panose="02010609060101010101" pitchFamily="49" charset="-122"/>
              </a:rPr>
              <a:t>支付现金</a:t>
            </a:r>
          </a:p>
        </p:txBody>
      </p:sp>
      <p:sp>
        <p:nvSpPr>
          <p:cNvPr id="190468" name="Rectangle 4"/>
          <p:cNvSpPr>
            <a:spLocks noChangeArrowheads="1"/>
          </p:cNvSpPr>
          <p:nvPr/>
        </p:nvSpPr>
        <p:spPr bwMode="auto">
          <a:xfrm>
            <a:off x="335360" y="881063"/>
            <a:ext cx="11017224" cy="83099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lvl1pPr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例</a:t>
            </a: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甲公司于</a:t>
            </a: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20×6</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年</a:t>
            </a: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月</a:t>
            </a: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10</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日，买入乙公司的股份，实际支付价款</a:t>
            </a: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800</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万元。另外，在购买过程中支付手续费等相关费用</a:t>
            </a:r>
            <a:r>
              <a:rPr kumimoji="0"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20</a:t>
            </a:r>
            <a:r>
              <a:rPr kumimoji="0"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万元。</a:t>
            </a:r>
          </a:p>
        </p:txBody>
      </p:sp>
      <p:sp>
        <p:nvSpPr>
          <p:cNvPr id="116744" name="Rectangle 8"/>
          <p:cNvSpPr>
            <a:spLocks noChangeArrowheads="1"/>
          </p:cNvSpPr>
          <p:nvPr/>
        </p:nvSpPr>
        <p:spPr bwMode="auto">
          <a:xfrm>
            <a:off x="649410" y="2330922"/>
            <a:ext cx="4979248" cy="461665"/>
          </a:xfrm>
          <a:prstGeom prst="rect">
            <a:avLst/>
          </a:prstGeom>
          <a:noFill/>
          <a:ln>
            <a:noFill/>
          </a:ln>
          <a:effectLst>
            <a:prstShdw prst="shdw17" dist="17961" dir="2700000">
              <a:schemeClr val="accent1">
                <a:gamma/>
                <a:shade val="60000"/>
                <a:invGamma/>
              </a:schemeClr>
            </a:prstShdw>
          </a:effectLs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情形</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2</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：非同一控制下合并或非合并</a:t>
            </a:r>
          </a:p>
        </p:txBody>
      </p:sp>
      <p:sp>
        <p:nvSpPr>
          <p:cNvPr id="116745" name="Rectangle 9"/>
          <p:cNvSpPr>
            <a:spLocks noChangeArrowheads="1"/>
          </p:cNvSpPr>
          <p:nvPr/>
        </p:nvSpPr>
        <p:spPr bwMode="auto">
          <a:xfrm>
            <a:off x="641425" y="1725470"/>
            <a:ext cx="10801200" cy="461665"/>
          </a:xfrm>
          <a:prstGeom prst="rect">
            <a:avLst/>
          </a:prstGeom>
          <a:noFill/>
          <a:ln>
            <a:noFill/>
          </a:ln>
          <a:effectLst>
            <a:prstShdw prst="shdw17" dist="17961" dir="2700000">
              <a:schemeClr val="accent1">
                <a:gamma/>
                <a:shade val="60000"/>
                <a:invGamma/>
              </a:schemeClr>
            </a:prstShdw>
          </a:effectLs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情形</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1</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：同一控制下合并</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假设持股比例</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80%</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，乙公司账面净资产</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900</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万元</a:t>
            </a:r>
          </a:p>
        </p:txBody>
      </p:sp>
      <p:sp>
        <p:nvSpPr>
          <p:cNvPr id="2" name="矩形 1"/>
          <p:cNvSpPr/>
          <p:nvPr/>
        </p:nvSpPr>
        <p:spPr>
          <a:xfrm>
            <a:off x="5492334" y="3212977"/>
            <a:ext cx="1446230" cy="52322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情形</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2</a:t>
            </a: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a:t>
            </a:r>
          </a:p>
        </p:txBody>
      </p:sp>
      <p:sp>
        <p:nvSpPr>
          <p:cNvPr id="4" name="矩形 3"/>
          <p:cNvSpPr/>
          <p:nvPr/>
        </p:nvSpPr>
        <p:spPr>
          <a:xfrm>
            <a:off x="3139034" y="4060232"/>
            <a:ext cx="4280339"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借：长期股权投资</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乙公司 </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5" name="矩形 4"/>
          <p:cNvSpPr/>
          <p:nvPr/>
        </p:nvSpPr>
        <p:spPr>
          <a:xfrm>
            <a:off x="3619871" y="5199583"/>
            <a:ext cx="2117887"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贷：银行存款 </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6" name="矩形 5"/>
          <p:cNvSpPr/>
          <p:nvPr/>
        </p:nvSpPr>
        <p:spPr>
          <a:xfrm>
            <a:off x="8426456" y="5231250"/>
            <a:ext cx="955711"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820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9" name="矩形 8"/>
          <p:cNvSpPr/>
          <p:nvPr/>
        </p:nvSpPr>
        <p:spPr>
          <a:xfrm>
            <a:off x="7874576" y="4060232"/>
            <a:ext cx="955711"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820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Tree>
    <p:extLst>
      <p:ext uri="{BB962C8B-B14F-4D97-AF65-F5344CB8AC3E}">
        <p14:creationId xmlns:p14="http://schemas.microsoft.com/office/powerpoint/2010/main" val="209095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4" grpId="0"/>
      <p:bldP spid="5" grpId="0"/>
      <p:bldP spid="6"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white">
          <a:xfrm>
            <a:off x="407368" y="258889"/>
            <a:ext cx="8153400" cy="5635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lnSpc>
                <a:spcPct val="90000"/>
              </a:lnSpc>
            </a:pPr>
            <a:r>
              <a:rPr lang="zh-CN" altLang="en-US" sz="3200" dirty="0">
                <a:solidFill>
                  <a:srgbClr val="0000FF"/>
                </a:solidFill>
                <a:latin typeface="+mj-lt"/>
                <a:cs typeface="+mj-cs"/>
              </a:rPr>
              <a:t>长期股权投资的初始成本</a:t>
            </a:r>
            <a:r>
              <a:rPr lang="en-US" altLang="zh-CN" sz="3200" dirty="0">
                <a:solidFill>
                  <a:srgbClr val="0000FF"/>
                </a:solidFill>
                <a:latin typeface="+mj-lt"/>
                <a:cs typeface="+mj-cs"/>
              </a:rPr>
              <a:t>——</a:t>
            </a:r>
            <a:r>
              <a:rPr lang="zh-CN" altLang="en-US" sz="3200" dirty="0">
                <a:solidFill>
                  <a:srgbClr val="0000FF"/>
                </a:solidFill>
                <a:latin typeface="+mj-lt"/>
                <a:cs typeface="+mj-cs"/>
              </a:rPr>
              <a:t>发行股票</a:t>
            </a:r>
          </a:p>
        </p:txBody>
      </p:sp>
      <p:sp>
        <p:nvSpPr>
          <p:cNvPr id="191493" name="Rectangle 5"/>
          <p:cNvSpPr>
            <a:spLocks noChangeArrowheads="1"/>
          </p:cNvSpPr>
          <p:nvPr/>
        </p:nvSpPr>
        <p:spPr bwMode="auto">
          <a:xfrm>
            <a:off x="374195" y="1052736"/>
            <a:ext cx="11737304" cy="83099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nchor="ctr">
            <a:spAutoFit/>
          </a:bodyPr>
          <a:lstStyle>
            <a:lvl1pPr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defRPr/>
            </a:pPr>
            <a:r>
              <a:rPr lang="en-US" altLang="zh-CN" dirty="0"/>
              <a:t>【</a:t>
            </a:r>
            <a:r>
              <a:rPr lang="zh-CN" altLang="en-US" dirty="0"/>
              <a:t>例</a:t>
            </a:r>
            <a:r>
              <a:rPr lang="en-US" altLang="zh-CN" dirty="0"/>
              <a:t>】20×6</a:t>
            </a:r>
            <a:r>
              <a:rPr lang="zh-CN" altLang="en-US" dirty="0"/>
              <a:t>年</a:t>
            </a:r>
            <a:r>
              <a:rPr lang="en-US" altLang="zh-CN" dirty="0"/>
              <a:t>3</a:t>
            </a:r>
            <a:r>
              <a:rPr lang="zh-CN" altLang="en-US" dirty="0"/>
              <a:t>月，</a:t>
            </a:r>
            <a:r>
              <a:rPr lang="en-US" altLang="zh-CN" dirty="0"/>
              <a:t>A</a:t>
            </a:r>
            <a:r>
              <a:rPr lang="zh-CN" altLang="en-US" dirty="0"/>
              <a:t>公司通过增发</a:t>
            </a:r>
            <a:r>
              <a:rPr lang="en-US" altLang="zh-CN" dirty="0"/>
              <a:t>800</a:t>
            </a:r>
            <a:r>
              <a:rPr lang="zh-CN" altLang="en-US" dirty="0"/>
              <a:t>万股本公司普通股（每股</a:t>
            </a:r>
            <a:r>
              <a:rPr lang="zh-CN" altLang="en-US" dirty="0">
                <a:solidFill>
                  <a:srgbClr val="C00000"/>
                </a:solidFill>
              </a:rPr>
              <a:t>面值</a:t>
            </a:r>
            <a:r>
              <a:rPr lang="en-US" altLang="zh-CN" dirty="0"/>
              <a:t>1</a:t>
            </a:r>
            <a:r>
              <a:rPr lang="zh-CN" altLang="en-US" dirty="0"/>
              <a:t>元，</a:t>
            </a:r>
            <a:r>
              <a:rPr lang="zh-CN" altLang="en-US" dirty="0">
                <a:solidFill>
                  <a:srgbClr val="C00000"/>
                </a:solidFill>
              </a:rPr>
              <a:t>市价</a:t>
            </a:r>
            <a:r>
              <a:rPr lang="en-US" altLang="zh-CN" dirty="0"/>
              <a:t>10</a:t>
            </a:r>
            <a:r>
              <a:rPr lang="zh-CN" altLang="en-US" dirty="0"/>
              <a:t>元）取得</a:t>
            </a:r>
            <a:r>
              <a:rPr lang="en-US" altLang="zh-CN" dirty="0"/>
              <a:t>B</a:t>
            </a:r>
            <a:r>
              <a:rPr lang="zh-CN" altLang="en-US" dirty="0"/>
              <a:t>公司的股权，</a:t>
            </a:r>
            <a:r>
              <a:rPr lang="en-US" altLang="zh-CN" dirty="0"/>
              <a:t>A</a:t>
            </a:r>
            <a:r>
              <a:rPr lang="zh-CN" altLang="en-US" dirty="0"/>
              <a:t>公司另向证券承销机构等支付了</a:t>
            </a:r>
            <a:r>
              <a:rPr lang="en-US" altLang="zh-CN" dirty="0"/>
              <a:t>60</a:t>
            </a:r>
            <a:r>
              <a:rPr lang="zh-CN" altLang="en-US" dirty="0"/>
              <a:t>万元的</a:t>
            </a:r>
            <a:r>
              <a:rPr lang="zh-CN" altLang="en-US" dirty="0">
                <a:solidFill>
                  <a:srgbClr val="C00000"/>
                </a:solidFill>
              </a:rPr>
              <a:t>佣金和手续费</a:t>
            </a:r>
            <a:r>
              <a:rPr lang="zh-CN" altLang="en-US" dirty="0"/>
              <a:t>。</a:t>
            </a:r>
            <a:endParaRPr lang="en-US" altLang="zh-CN" dirty="0"/>
          </a:p>
        </p:txBody>
      </p:sp>
      <p:sp>
        <p:nvSpPr>
          <p:cNvPr id="23" name="椭圆 3"/>
          <p:cNvSpPr>
            <a:spLocks noChangeArrowheads="1"/>
          </p:cNvSpPr>
          <p:nvPr/>
        </p:nvSpPr>
        <p:spPr bwMode="auto">
          <a:xfrm>
            <a:off x="5657947" y="2311708"/>
            <a:ext cx="1687222" cy="977973"/>
          </a:xfrm>
          <a:prstGeom prst="ellipse">
            <a:avLst/>
          </a:prstGeom>
          <a:solidFill>
            <a:srgbClr val="CCFF99"/>
          </a:solidFill>
          <a:ln w="9525" algn="ctr">
            <a:solidFill>
              <a:srgbClr val="5B5249"/>
            </a:solidFill>
            <a:miter lim="800000"/>
            <a:headEnd/>
            <a:tailEnd/>
          </a:ln>
        </p:spPr>
        <p:txBody>
          <a:bodyPr wrap="none"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4000" b="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A</a:t>
            </a:r>
            <a:r>
              <a:rPr kumimoji="1" lang="zh-CN" altLang="en-US" sz="4000" b="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公司</a:t>
            </a:r>
          </a:p>
        </p:txBody>
      </p:sp>
      <p:sp>
        <p:nvSpPr>
          <p:cNvPr id="24" name="三十二角星 6"/>
          <p:cNvSpPr>
            <a:spLocks noChangeArrowheads="1"/>
          </p:cNvSpPr>
          <p:nvPr/>
        </p:nvSpPr>
        <p:spPr bwMode="auto">
          <a:xfrm>
            <a:off x="8112224" y="4797939"/>
            <a:ext cx="1403350" cy="1150937"/>
          </a:xfrm>
          <a:prstGeom prst="star32">
            <a:avLst>
              <a:gd name="adj" fmla="val 37500"/>
            </a:avLst>
          </a:prstGeom>
          <a:solidFill>
            <a:srgbClr val="FFFF00"/>
          </a:solidFill>
          <a:ln w="9525" algn="ctr">
            <a:solidFill>
              <a:srgbClr val="5B5249"/>
            </a:solidFill>
            <a:miter lim="800000"/>
            <a:headEnd/>
            <a:tailEnd/>
          </a:ln>
        </p:spPr>
        <p:txBody>
          <a:bodyPr wrap="none"/>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B</a:t>
            </a:r>
          </a:p>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公司</a:t>
            </a:r>
          </a:p>
        </p:txBody>
      </p:sp>
      <p:grpSp>
        <p:nvGrpSpPr>
          <p:cNvPr id="25" name="组合 24"/>
          <p:cNvGrpSpPr/>
          <p:nvPr/>
        </p:nvGrpSpPr>
        <p:grpSpPr>
          <a:xfrm>
            <a:off x="9923465" y="1662828"/>
            <a:ext cx="2049463" cy="1798637"/>
            <a:chOff x="8367017" y="2132856"/>
            <a:chExt cx="2049463" cy="1798637"/>
          </a:xfrm>
        </p:grpSpPr>
        <p:pic>
          <p:nvPicPr>
            <p:cNvPr id="26"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24192" y="2132856"/>
              <a:ext cx="1792288"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框 8"/>
            <p:cNvSpPr txBox="1">
              <a:spLocks noChangeArrowheads="1"/>
            </p:cNvSpPr>
            <p:nvPr/>
          </p:nvSpPr>
          <p:spPr bwMode="auto">
            <a:xfrm>
              <a:off x="8367017" y="2864693"/>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r>
                <a:rPr lang="zh-CN" altLang="en-US" sz="2400">
                  <a:solidFill>
                    <a:srgbClr val="000000"/>
                  </a:solidFill>
                  <a:ea typeface="黑体" panose="02010609060101010101" pitchFamily="49" charset="-122"/>
                </a:rPr>
                <a:t>小甲</a:t>
              </a:r>
            </a:p>
          </p:txBody>
        </p:sp>
      </p:grpSp>
      <p:cxnSp>
        <p:nvCxnSpPr>
          <p:cNvPr id="28" name="直接箭头连接符 11"/>
          <p:cNvCxnSpPr>
            <a:cxnSpLocks noChangeShapeType="1"/>
          </p:cNvCxnSpPr>
          <p:nvPr/>
        </p:nvCxnSpPr>
        <p:spPr bwMode="auto">
          <a:xfrm flipH="1">
            <a:off x="9192344" y="3528528"/>
            <a:ext cx="1587524" cy="1344353"/>
          </a:xfrm>
          <a:prstGeom prst="straightConnector1">
            <a:avLst/>
          </a:prstGeom>
          <a:noFill/>
          <a:ln w="76200" algn="ctr">
            <a:solidFill>
              <a:srgbClr val="FF0000"/>
            </a:solidFill>
            <a:miter lim="800000"/>
            <a:headEnd/>
            <a:tailEnd type="triangle" w="med" len="med"/>
          </a:ln>
          <a:extLst>
            <a:ext uri="{909E8E84-426E-40DD-AFC4-6F175D3DCCD1}">
              <a14:hiddenFill xmlns:a14="http://schemas.microsoft.com/office/drawing/2010/main">
                <a:noFill/>
              </a14:hiddenFill>
            </a:ext>
          </a:extLst>
        </p:spPr>
      </p:cxnSp>
      <p:pic>
        <p:nvPicPr>
          <p:cNvPr id="29" name="图片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299081">
            <a:off x="9889511" y="3212127"/>
            <a:ext cx="90011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6972768" y="1981466"/>
            <a:ext cx="1931544" cy="420904"/>
          </a:xfrm>
          <a:prstGeom prst="rect">
            <a:avLst/>
          </a:prstGeom>
          <a:blipFill>
            <a:blip r:embed="rId4"/>
            <a:tile tx="0" ty="0" sx="100000" sy="100000" flip="none" algn="tl"/>
          </a:bli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rPr>
              <a:t>A</a:t>
            </a:r>
            <a:r>
              <a:rPr lang="zh-CN" altLang="en-US" sz="2000" dirty="0">
                <a:solidFill>
                  <a:srgbClr val="0000FF"/>
                </a:solidFill>
              </a:rPr>
              <a:t>公司发的新股</a:t>
            </a:r>
          </a:p>
        </p:txBody>
      </p:sp>
      <p:grpSp>
        <p:nvGrpSpPr>
          <p:cNvPr id="31" name="组合 30"/>
          <p:cNvGrpSpPr/>
          <p:nvPr/>
        </p:nvGrpSpPr>
        <p:grpSpPr>
          <a:xfrm>
            <a:off x="7277735" y="2985808"/>
            <a:ext cx="3061832" cy="422430"/>
            <a:chOff x="7277735" y="2985808"/>
            <a:chExt cx="3061832" cy="422430"/>
          </a:xfrm>
        </p:grpSpPr>
        <p:cxnSp>
          <p:nvCxnSpPr>
            <p:cNvPr id="21" name="直接箭头连接符 20"/>
            <p:cNvCxnSpPr/>
            <p:nvPr/>
          </p:nvCxnSpPr>
          <p:spPr>
            <a:xfrm>
              <a:off x="7345169" y="2985808"/>
              <a:ext cx="2994398" cy="0"/>
            </a:xfrm>
            <a:prstGeom prst="straightConnector1">
              <a:avLst/>
            </a:prstGeom>
            <a:ln w="5715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277735" y="3008128"/>
              <a:ext cx="2791747" cy="400110"/>
            </a:xfrm>
            <a:prstGeom prst="rect">
              <a:avLst/>
            </a:prstGeom>
            <a:noFill/>
          </p:spPr>
          <p:txBody>
            <a:bodyPr wrap="square" rtlCol="0">
              <a:spAutoFit/>
            </a:bodyPr>
            <a:lstStyle/>
            <a:p>
              <a:r>
                <a:rPr lang="en-US" altLang="zh-CN" sz="2000" dirty="0"/>
                <a:t>A</a:t>
              </a:r>
              <a:r>
                <a:rPr lang="zh-CN" altLang="en-US" sz="2000" dirty="0"/>
                <a:t>公司向小甲发行股票</a:t>
              </a:r>
            </a:p>
          </p:txBody>
        </p:sp>
      </p:grpSp>
      <p:sp>
        <p:nvSpPr>
          <p:cNvPr id="36" name="Rectangle 8"/>
          <p:cNvSpPr>
            <a:spLocks noChangeArrowheads="1"/>
          </p:cNvSpPr>
          <p:nvPr/>
        </p:nvSpPr>
        <p:spPr bwMode="auto">
          <a:xfrm>
            <a:off x="43501" y="3226563"/>
            <a:ext cx="4979248" cy="461665"/>
          </a:xfrm>
          <a:prstGeom prst="rect">
            <a:avLst/>
          </a:prstGeom>
          <a:noFill/>
          <a:ln>
            <a:noFill/>
          </a:ln>
          <a:effectLst>
            <a:prstShdw prst="shdw17" dist="17961" dir="2700000">
              <a:schemeClr val="accent1">
                <a:gamma/>
                <a:shade val="60000"/>
                <a:invGamma/>
              </a:schemeClr>
            </a:prstShdw>
          </a:effectLs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情形</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2</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：非同一控制下合并或非合并</a:t>
            </a:r>
          </a:p>
        </p:txBody>
      </p:sp>
      <p:sp>
        <p:nvSpPr>
          <p:cNvPr id="37" name="Rectangle 9"/>
          <p:cNvSpPr>
            <a:spLocks noChangeArrowheads="1"/>
          </p:cNvSpPr>
          <p:nvPr/>
        </p:nvSpPr>
        <p:spPr bwMode="auto">
          <a:xfrm>
            <a:off x="43501" y="2109927"/>
            <a:ext cx="5332419" cy="1200329"/>
          </a:xfrm>
          <a:prstGeom prst="rect">
            <a:avLst/>
          </a:prstGeom>
          <a:noFill/>
          <a:ln>
            <a:noFill/>
          </a:ln>
          <a:effectLst>
            <a:prstShdw prst="shdw17" dist="17961" dir="2700000">
              <a:schemeClr val="accent1">
                <a:gamma/>
                <a:shade val="60000"/>
                <a:invGamma/>
              </a:schemeClr>
            </a:prstShdw>
          </a:effectLs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情形</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1</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：同一控制下合并</a:t>
            </a:r>
            <a:endParaRPr lang="en-US" altLang="zh-CN" dirty="0">
              <a:solidFill>
                <a:srgbClr val="A50021"/>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      假设持股比例</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80%</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A50021"/>
                </a:solidFill>
              </a:rPr>
              <a:t>      </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B</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公司账面净资产</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900</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万元</a:t>
            </a:r>
          </a:p>
        </p:txBody>
      </p:sp>
      <p:sp>
        <p:nvSpPr>
          <p:cNvPr id="38" name="圆角矩形 37"/>
          <p:cNvSpPr/>
          <p:nvPr/>
        </p:nvSpPr>
        <p:spPr>
          <a:xfrm>
            <a:off x="219147" y="3852975"/>
            <a:ext cx="6093310" cy="2888393"/>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303312" y="3821944"/>
            <a:ext cx="1446230" cy="523220"/>
          </a:xfrm>
          <a:prstGeom prst="rect">
            <a:avLst/>
          </a:prstGeom>
        </p:spPr>
        <p:txBody>
          <a:bodyPr wrap="none">
            <a:spAutoFit/>
          </a:bodyPr>
          <a:lstStyle/>
          <a:p>
            <a:r>
              <a:rPr lang="zh-CN" altLang="en-US" sz="2800" dirty="0">
                <a:solidFill>
                  <a:srgbClr val="C00000"/>
                </a:solidFill>
              </a:rPr>
              <a:t>情形</a:t>
            </a:r>
            <a:r>
              <a:rPr lang="en-US" altLang="zh-CN" sz="2800" dirty="0">
                <a:solidFill>
                  <a:srgbClr val="C00000"/>
                </a:solidFill>
              </a:rPr>
              <a:t>1</a:t>
            </a:r>
            <a:r>
              <a:rPr lang="zh-CN" altLang="en-US" sz="2800" dirty="0">
                <a:solidFill>
                  <a:srgbClr val="C00000"/>
                </a:solidFill>
              </a:rPr>
              <a:t>：</a:t>
            </a:r>
          </a:p>
        </p:txBody>
      </p:sp>
      <p:sp>
        <p:nvSpPr>
          <p:cNvPr id="40" name="矩形 39"/>
          <p:cNvSpPr/>
          <p:nvPr/>
        </p:nvSpPr>
        <p:spPr>
          <a:xfrm>
            <a:off x="374195" y="4315480"/>
            <a:ext cx="4280339" cy="461665"/>
          </a:xfrm>
          <a:prstGeom prst="rect">
            <a:avLst/>
          </a:prstGeom>
        </p:spPr>
        <p:txBody>
          <a:bodyPr wrap="none">
            <a:spAutoFit/>
          </a:bodyPr>
          <a:lstStyle/>
          <a:p>
            <a:r>
              <a:rPr lang="zh-CN" altLang="en-US" dirty="0">
                <a:solidFill>
                  <a:srgbClr val="000000"/>
                </a:solidFill>
              </a:rPr>
              <a:t>借：长期股权投资</a:t>
            </a:r>
            <a:r>
              <a:rPr lang="en-US" altLang="zh-CN" dirty="0">
                <a:solidFill>
                  <a:srgbClr val="000000"/>
                </a:solidFill>
              </a:rPr>
              <a:t>——B</a:t>
            </a:r>
            <a:r>
              <a:rPr lang="zh-CN" altLang="en-US" dirty="0">
                <a:solidFill>
                  <a:srgbClr val="000000"/>
                </a:solidFill>
              </a:rPr>
              <a:t>公司 </a:t>
            </a:r>
            <a:endParaRPr lang="zh-CN" altLang="en-US" dirty="0"/>
          </a:p>
        </p:txBody>
      </p:sp>
      <p:sp>
        <p:nvSpPr>
          <p:cNvPr id="41" name="矩形 40"/>
          <p:cNvSpPr/>
          <p:nvPr/>
        </p:nvSpPr>
        <p:spPr>
          <a:xfrm>
            <a:off x="789843" y="5372521"/>
            <a:ext cx="2117887" cy="461665"/>
          </a:xfrm>
          <a:prstGeom prst="rect">
            <a:avLst/>
          </a:prstGeom>
        </p:spPr>
        <p:txBody>
          <a:bodyPr wrap="none">
            <a:spAutoFit/>
          </a:bodyPr>
          <a:lstStyle/>
          <a:p>
            <a:r>
              <a:rPr lang="zh-CN" altLang="en-US" dirty="0">
                <a:solidFill>
                  <a:srgbClr val="000000"/>
                </a:solidFill>
              </a:rPr>
              <a:t>贷：银行存款 </a:t>
            </a:r>
            <a:endParaRPr lang="zh-CN" altLang="en-US" dirty="0"/>
          </a:p>
        </p:txBody>
      </p:sp>
      <p:sp>
        <p:nvSpPr>
          <p:cNvPr id="42" name="矩形 41"/>
          <p:cNvSpPr/>
          <p:nvPr/>
        </p:nvSpPr>
        <p:spPr>
          <a:xfrm>
            <a:off x="5338548" y="5415607"/>
            <a:ext cx="801823" cy="461665"/>
          </a:xfrm>
          <a:prstGeom prst="rect">
            <a:avLst/>
          </a:prstGeom>
        </p:spPr>
        <p:txBody>
          <a:bodyPr wrap="none">
            <a:spAutoFit/>
          </a:bodyPr>
          <a:lstStyle/>
          <a:p>
            <a:r>
              <a:rPr lang="en-US" altLang="zh-CN" dirty="0">
                <a:solidFill>
                  <a:srgbClr val="000000"/>
                </a:solidFill>
              </a:rPr>
              <a:t>60</a:t>
            </a:r>
            <a:r>
              <a:rPr lang="zh-CN" altLang="en-US" dirty="0">
                <a:solidFill>
                  <a:srgbClr val="000000"/>
                </a:solidFill>
              </a:rPr>
              <a:t>万</a:t>
            </a:r>
            <a:endParaRPr lang="zh-CN" altLang="en-US" dirty="0"/>
          </a:p>
        </p:txBody>
      </p:sp>
      <p:sp>
        <p:nvSpPr>
          <p:cNvPr id="43" name="矩形 42"/>
          <p:cNvSpPr/>
          <p:nvPr/>
        </p:nvSpPr>
        <p:spPr>
          <a:xfrm>
            <a:off x="1445914" y="5847654"/>
            <a:ext cx="4866543" cy="461665"/>
          </a:xfrm>
          <a:prstGeom prst="rect">
            <a:avLst/>
          </a:prstGeom>
        </p:spPr>
        <p:txBody>
          <a:bodyPr wrap="square">
            <a:spAutoFit/>
          </a:bodyPr>
          <a:lstStyle/>
          <a:p>
            <a:r>
              <a:rPr lang="zh-CN" altLang="en-US" dirty="0">
                <a:solidFill>
                  <a:srgbClr val="000000"/>
                </a:solidFill>
              </a:rPr>
              <a:t>股本</a:t>
            </a:r>
            <a:r>
              <a:rPr lang="en-US" altLang="zh-CN" dirty="0">
                <a:solidFill>
                  <a:srgbClr val="000000"/>
                </a:solidFill>
              </a:rPr>
              <a:t>—</a:t>
            </a:r>
            <a:r>
              <a:rPr lang="zh-CN" altLang="en-US" dirty="0">
                <a:solidFill>
                  <a:srgbClr val="000000"/>
                </a:solidFill>
              </a:rPr>
              <a:t>小甲                             </a:t>
            </a:r>
            <a:r>
              <a:rPr lang="en-US" altLang="zh-CN" dirty="0">
                <a:solidFill>
                  <a:srgbClr val="000000"/>
                </a:solidFill>
              </a:rPr>
              <a:t>800</a:t>
            </a:r>
            <a:r>
              <a:rPr lang="zh-CN" altLang="en-US" dirty="0">
                <a:solidFill>
                  <a:srgbClr val="000000"/>
                </a:solidFill>
              </a:rPr>
              <a:t>万</a:t>
            </a:r>
            <a:endParaRPr lang="zh-CN" altLang="en-US" dirty="0"/>
          </a:p>
        </p:txBody>
      </p:sp>
      <p:sp>
        <p:nvSpPr>
          <p:cNvPr id="44" name="矩形 43"/>
          <p:cNvSpPr/>
          <p:nvPr/>
        </p:nvSpPr>
        <p:spPr>
          <a:xfrm>
            <a:off x="4816082" y="4353078"/>
            <a:ext cx="955711" cy="461665"/>
          </a:xfrm>
          <a:prstGeom prst="rect">
            <a:avLst/>
          </a:prstGeom>
        </p:spPr>
        <p:txBody>
          <a:bodyPr wrap="none">
            <a:spAutoFit/>
          </a:bodyPr>
          <a:lstStyle/>
          <a:p>
            <a:r>
              <a:rPr lang="en-US" altLang="zh-CN" dirty="0">
                <a:solidFill>
                  <a:srgbClr val="000000"/>
                </a:solidFill>
              </a:rPr>
              <a:t>720</a:t>
            </a:r>
            <a:r>
              <a:rPr lang="zh-CN" altLang="en-US" dirty="0">
                <a:solidFill>
                  <a:srgbClr val="000000"/>
                </a:solidFill>
              </a:rPr>
              <a:t>万</a:t>
            </a:r>
            <a:endParaRPr lang="zh-CN" altLang="en-US" dirty="0"/>
          </a:p>
        </p:txBody>
      </p:sp>
      <p:sp>
        <p:nvSpPr>
          <p:cNvPr id="47" name="矩形 46"/>
          <p:cNvSpPr/>
          <p:nvPr/>
        </p:nvSpPr>
        <p:spPr>
          <a:xfrm>
            <a:off x="987697" y="4855033"/>
            <a:ext cx="4886274" cy="461665"/>
          </a:xfrm>
          <a:prstGeom prst="rect">
            <a:avLst/>
          </a:prstGeom>
        </p:spPr>
        <p:txBody>
          <a:bodyPr wrap="none">
            <a:spAutoFit/>
          </a:bodyPr>
          <a:lstStyle/>
          <a:p>
            <a:r>
              <a:rPr lang="zh-CN" altLang="en-US" dirty="0">
                <a:solidFill>
                  <a:srgbClr val="000000"/>
                </a:solidFill>
              </a:rPr>
              <a:t>资本公积                                  </a:t>
            </a:r>
            <a:r>
              <a:rPr lang="en-US" altLang="zh-CN" dirty="0">
                <a:solidFill>
                  <a:srgbClr val="000000"/>
                </a:solidFill>
              </a:rPr>
              <a:t>140</a:t>
            </a:r>
            <a:r>
              <a:rPr lang="zh-CN" altLang="en-US" dirty="0">
                <a:solidFill>
                  <a:srgbClr val="000000"/>
                </a:solidFill>
              </a:rPr>
              <a:t>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1.66667E-6 -4.44444E-6 L 0.27409 0.14028 " pathEditMode="relative" rAng="0" ptsTypes="AA">
                                      <p:cBhvr>
                                        <p:cTn id="15" dur="2000" fill="hold"/>
                                        <p:tgtEl>
                                          <p:spTgt spid="19"/>
                                        </p:tgtEl>
                                        <p:attrNameLst>
                                          <p:attrName>ppt_x</p:attrName>
                                          <p:attrName>ppt_y</p:attrName>
                                        </p:attrNameLst>
                                      </p:cBhvr>
                                      <p:rCtr x="13698" y="7014"/>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3.125E-6 4.81481E-6 L -0.34219 -0.01459 " pathEditMode="relative" rAng="0" ptsTypes="AA">
                                      <p:cBhvr>
                                        <p:cTn id="19" dur="2000" fill="hold"/>
                                        <p:tgtEl>
                                          <p:spTgt spid="29"/>
                                        </p:tgtEl>
                                        <p:attrNameLst>
                                          <p:attrName>ppt_x</p:attrName>
                                          <p:attrName>ppt_y</p:attrName>
                                        </p:attrNameLst>
                                      </p:cBhvr>
                                      <p:rCtr x="-17109" y="-741"/>
                                    </p:animMotion>
                                  </p:childTnLst>
                                </p:cTn>
                              </p:par>
                            </p:childTnLst>
                          </p:cTn>
                        </p:par>
                      </p:childTnLst>
                    </p:cTn>
                  </p:par>
                  <p:par>
                    <p:cTn id="20" fill="hold">
                      <p:stCondLst>
                        <p:cond delay="indefinite"/>
                      </p:stCondLst>
                      <p:childTnLst>
                        <p:par>
                          <p:cTn id="21" fill="hold">
                            <p:stCondLst>
                              <p:cond delay="0"/>
                            </p:stCondLst>
                            <p:childTnLst>
                              <p:par>
                                <p:cTn id="22" presetID="8" presetClass="emph" presetSubtype="0" fill="hold" nodeType="clickEffect">
                                  <p:stCondLst>
                                    <p:cond delay="0"/>
                                  </p:stCondLst>
                                  <p:childTnLst>
                                    <p:animRot by="-5400000">
                                      <p:cBhvr>
                                        <p:cTn id="23" dur="2000" fill="hold"/>
                                        <p:tgtEl>
                                          <p:spTgt spid="28"/>
                                        </p:tgtEl>
                                        <p:attrNameLst>
                                          <p:attrName>r</p:attrName>
                                        </p:attrNameLst>
                                      </p:cBhvr>
                                    </p:animRot>
                                  </p:childTnLst>
                                </p:cTn>
                              </p:par>
                            </p:childTnLst>
                          </p:cTn>
                        </p:par>
                        <p:par>
                          <p:cTn id="24" fill="hold">
                            <p:stCondLst>
                              <p:cond delay="2000"/>
                            </p:stCondLst>
                            <p:childTnLst>
                              <p:par>
                                <p:cTn id="25" presetID="42" presetClass="path" presetSubtype="0" accel="50000" decel="50000" fill="hold" nodeType="afterEffect">
                                  <p:stCondLst>
                                    <p:cond delay="0"/>
                                  </p:stCondLst>
                                  <p:childTnLst>
                                    <p:animMotion origin="layout" path="M -4.16667E-7 0 L -0.17135 -0.00301 " pathEditMode="relative" rAng="0" ptsTypes="AA">
                                      <p:cBhvr>
                                        <p:cTn id="26" dur="2000" fill="hold"/>
                                        <p:tgtEl>
                                          <p:spTgt spid="28"/>
                                        </p:tgtEl>
                                        <p:attrNameLst>
                                          <p:attrName>ppt_x</p:attrName>
                                          <p:attrName>ppt_y</p:attrName>
                                        </p:attrNameLst>
                                      </p:cBhvr>
                                      <p:rCtr x="-8568" y="-162"/>
                                    </p:animMotion>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dissolv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dissolve">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dissolve">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dissolve">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dissolve">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dissolve">
                                      <p:cBhvr>
                                        <p:cTn id="6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38" grpId="0" animBg="1"/>
      <p:bldP spid="39" grpId="0"/>
      <p:bldP spid="40" grpId="0"/>
      <p:bldP spid="41" grpId="0"/>
      <p:bldP spid="42" grpId="0"/>
      <p:bldP spid="43" grpId="0"/>
      <p:bldP spid="44" grpId="0"/>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white">
          <a:xfrm>
            <a:off x="407368" y="258889"/>
            <a:ext cx="8153400" cy="5635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0000FF"/>
                </a:solidFill>
                <a:effectLst/>
                <a:uLnTx/>
                <a:uFillTx/>
                <a:latin typeface="Calibri Light" panose="020F0302020204030204"/>
                <a:ea typeface="黑体" panose="02010609060101010101" pitchFamily="49" charset="-122"/>
                <a:cs typeface="+mn-cs"/>
              </a:rPr>
              <a:t>长期股权投资的初始成本</a:t>
            </a:r>
            <a:r>
              <a:rPr kumimoji="1" lang="en-US" altLang="zh-CN" sz="3200" b="1" i="0" u="none" strike="noStrike" kern="1200" cap="none" spc="0" normalizeH="0" baseline="0" noProof="0" dirty="0">
                <a:ln>
                  <a:noFill/>
                </a:ln>
                <a:solidFill>
                  <a:srgbClr val="0000FF"/>
                </a:solidFill>
                <a:effectLst/>
                <a:uLnTx/>
                <a:uFillTx/>
                <a:latin typeface="Calibri Light" panose="020F0302020204030204"/>
                <a:ea typeface="黑体" panose="02010609060101010101" pitchFamily="49" charset="-122"/>
                <a:cs typeface="+mn-cs"/>
              </a:rPr>
              <a:t>——</a:t>
            </a:r>
            <a:r>
              <a:rPr kumimoji="1" lang="zh-CN" altLang="en-US" sz="3200" b="1" i="0" u="none" strike="noStrike" kern="1200" cap="none" spc="0" normalizeH="0" baseline="0" noProof="0" dirty="0">
                <a:ln>
                  <a:noFill/>
                </a:ln>
                <a:solidFill>
                  <a:srgbClr val="0000FF"/>
                </a:solidFill>
                <a:effectLst/>
                <a:uLnTx/>
                <a:uFillTx/>
                <a:latin typeface="Calibri Light" panose="020F0302020204030204"/>
                <a:ea typeface="黑体" panose="02010609060101010101" pitchFamily="49" charset="-122"/>
                <a:cs typeface="+mn-cs"/>
              </a:rPr>
              <a:t>发行股票</a:t>
            </a:r>
          </a:p>
        </p:txBody>
      </p:sp>
      <p:sp>
        <p:nvSpPr>
          <p:cNvPr id="191493" name="Rectangle 5"/>
          <p:cNvSpPr>
            <a:spLocks noChangeArrowheads="1"/>
          </p:cNvSpPr>
          <p:nvPr/>
        </p:nvSpPr>
        <p:spPr bwMode="auto">
          <a:xfrm>
            <a:off x="374195" y="1052736"/>
            <a:ext cx="11737304" cy="83099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nchor="ctr">
            <a:spAutoFit/>
          </a:bodyPr>
          <a:lstStyle>
            <a:lvl1pPr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例</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】20×6</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年</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3</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月，</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公司通过增发</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800</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万股本公司普通股（每股</a:t>
            </a:r>
            <a:r>
              <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cs typeface="+mn-cs"/>
              </a:rPr>
              <a:t>面值</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1</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元，</a:t>
            </a:r>
            <a:r>
              <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cs typeface="+mn-cs"/>
              </a:rPr>
              <a:t>市价</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10</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元）取得</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B</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公司的股权，</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公司另向证券承销机构等支付了</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60</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万元的</a:t>
            </a:r>
            <a:r>
              <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cs typeface="+mn-cs"/>
              </a:rPr>
              <a:t>佣金和手续费</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endPar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3" name="椭圆 3"/>
          <p:cNvSpPr>
            <a:spLocks noChangeArrowheads="1"/>
          </p:cNvSpPr>
          <p:nvPr/>
        </p:nvSpPr>
        <p:spPr bwMode="auto">
          <a:xfrm>
            <a:off x="5657947" y="2311708"/>
            <a:ext cx="1687222" cy="977973"/>
          </a:xfrm>
          <a:prstGeom prst="ellipse">
            <a:avLst/>
          </a:prstGeom>
          <a:solidFill>
            <a:srgbClr val="CCFF99"/>
          </a:solidFill>
          <a:ln w="9525" algn="ctr">
            <a:solidFill>
              <a:srgbClr val="5B5249"/>
            </a:solidFill>
            <a:miter lim="800000"/>
            <a:headEnd/>
            <a:tailEnd/>
          </a:ln>
        </p:spPr>
        <p:txBody>
          <a:bodyPr wrap="none"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zh-CN" sz="4000" b="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a:t>
            </a:r>
            <a:r>
              <a:rPr kumimoji="1" lang="zh-CN" altLang="en-US" sz="4000" b="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公司</a:t>
            </a:r>
          </a:p>
        </p:txBody>
      </p:sp>
      <p:sp>
        <p:nvSpPr>
          <p:cNvPr id="24" name="三十二角星 6"/>
          <p:cNvSpPr>
            <a:spLocks noChangeArrowheads="1"/>
          </p:cNvSpPr>
          <p:nvPr/>
        </p:nvSpPr>
        <p:spPr bwMode="auto">
          <a:xfrm>
            <a:off x="8112224" y="4797939"/>
            <a:ext cx="1403350" cy="1150937"/>
          </a:xfrm>
          <a:prstGeom prst="star32">
            <a:avLst>
              <a:gd name="adj" fmla="val 37500"/>
            </a:avLst>
          </a:prstGeom>
          <a:solidFill>
            <a:srgbClr val="FFFF00"/>
          </a:solidFill>
          <a:ln w="9525" algn="ctr">
            <a:solidFill>
              <a:srgbClr val="5B5249"/>
            </a:solidFill>
            <a:miter lim="800000"/>
            <a:headEnd/>
            <a:tailEnd/>
          </a:ln>
        </p:spPr>
        <p:txBody>
          <a:bodyPr wrap="none"/>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B</a:t>
            </a:r>
          </a:p>
          <a:p>
            <a:pPr marL="0" marR="0" lvl="0" indent="0" algn="l" defTabSz="914400" rtl="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公司</a:t>
            </a:r>
          </a:p>
        </p:txBody>
      </p:sp>
      <p:grpSp>
        <p:nvGrpSpPr>
          <p:cNvPr id="25" name="组合 24"/>
          <p:cNvGrpSpPr/>
          <p:nvPr/>
        </p:nvGrpSpPr>
        <p:grpSpPr>
          <a:xfrm>
            <a:off x="9923465" y="1662828"/>
            <a:ext cx="2049463" cy="1798637"/>
            <a:chOff x="8367017" y="2132856"/>
            <a:chExt cx="2049463" cy="1798637"/>
          </a:xfrm>
        </p:grpSpPr>
        <p:pic>
          <p:nvPicPr>
            <p:cNvPr id="26"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24192" y="2132856"/>
              <a:ext cx="1792288"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框 8"/>
            <p:cNvSpPr txBox="1">
              <a:spLocks noChangeArrowheads="1"/>
            </p:cNvSpPr>
            <p:nvPr/>
          </p:nvSpPr>
          <p:spPr bwMode="auto">
            <a:xfrm>
              <a:off x="8367017" y="2864693"/>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小甲</a:t>
              </a:r>
            </a:p>
          </p:txBody>
        </p:sp>
      </p:grpSp>
      <p:cxnSp>
        <p:nvCxnSpPr>
          <p:cNvPr id="28" name="直接箭头连接符 11"/>
          <p:cNvCxnSpPr>
            <a:cxnSpLocks noChangeShapeType="1"/>
          </p:cNvCxnSpPr>
          <p:nvPr/>
        </p:nvCxnSpPr>
        <p:spPr bwMode="auto">
          <a:xfrm>
            <a:off x="7004613" y="3374382"/>
            <a:ext cx="1456656" cy="1466889"/>
          </a:xfrm>
          <a:prstGeom prst="straightConnector1">
            <a:avLst/>
          </a:prstGeom>
          <a:noFill/>
          <a:ln w="76200" algn="ctr">
            <a:solidFill>
              <a:srgbClr val="FF0000"/>
            </a:solidFill>
            <a:miter lim="800000"/>
            <a:headEnd/>
            <a:tailEnd type="triangle" w="med" len="med"/>
          </a:ln>
          <a:extLst>
            <a:ext uri="{909E8E84-426E-40DD-AFC4-6F175D3DCCD1}">
              <a14:hiddenFill xmlns:a14="http://schemas.microsoft.com/office/drawing/2010/main">
                <a:noFill/>
              </a14:hiddenFill>
            </a:ext>
          </a:extLst>
        </p:spPr>
      </p:cxnSp>
      <p:pic>
        <p:nvPicPr>
          <p:cNvPr id="29" name="图片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299081">
            <a:off x="5774914" y="3082946"/>
            <a:ext cx="90011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10324474" y="2987905"/>
            <a:ext cx="1931544" cy="420904"/>
          </a:xfrm>
          <a:prstGeom prst="rect">
            <a:avLst/>
          </a:prstGeom>
          <a:blipFill>
            <a:blip r:embed="rId4"/>
            <a:tile tx="0" ty="0" sx="100000" sy="100000" flip="none" algn="tl"/>
          </a:blip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Calibri" panose="020F0502020204030204"/>
                <a:ea typeface="等线" panose="02010600030101010101" pitchFamily="2" charset="-122"/>
                <a:cs typeface="+mn-cs"/>
              </a:rPr>
              <a:t>A</a:t>
            </a:r>
            <a:r>
              <a:rPr kumimoji="1" lang="zh-CN" altLang="en-US" sz="2000" b="1" i="0" u="none" strike="noStrike" kern="1200" cap="none" spc="0" normalizeH="0" baseline="0" noProof="0" dirty="0">
                <a:ln>
                  <a:noFill/>
                </a:ln>
                <a:solidFill>
                  <a:srgbClr val="0000FF"/>
                </a:solidFill>
                <a:effectLst/>
                <a:uLnTx/>
                <a:uFillTx/>
                <a:latin typeface="Calibri" panose="020F0502020204030204"/>
                <a:ea typeface="等线" panose="02010600030101010101" pitchFamily="2" charset="-122"/>
                <a:cs typeface="+mn-cs"/>
              </a:rPr>
              <a:t>公司发的新股</a:t>
            </a:r>
          </a:p>
        </p:txBody>
      </p:sp>
      <p:grpSp>
        <p:nvGrpSpPr>
          <p:cNvPr id="31" name="组合 30"/>
          <p:cNvGrpSpPr/>
          <p:nvPr/>
        </p:nvGrpSpPr>
        <p:grpSpPr>
          <a:xfrm>
            <a:off x="7277735" y="2985808"/>
            <a:ext cx="3061832" cy="422430"/>
            <a:chOff x="7277735" y="2985808"/>
            <a:chExt cx="3061832" cy="422430"/>
          </a:xfrm>
        </p:grpSpPr>
        <p:cxnSp>
          <p:nvCxnSpPr>
            <p:cNvPr id="21" name="直接箭头连接符 20"/>
            <p:cNvCxnSpPr/>
            <p:nvPr/>
          </p:nvCxnSpPr>
          <p:spPr>
            <a:xfrm>
              <a:off x="7345169" y="2985808"/>
              <a:ext cx="2994398" cy="0"/>
            </a:xfrm>
            <a:prstGeom prst="straightConnector1">
              <a:avLst/>
            </a:prstGeom>
            <a:ln w="5715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277735" y="3008128"/>
              <a:ext cx="2791747"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a:t>
              </a:r>
              <a:r>
                <a:rPr kumimoji="1"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公司向小甲发行股票</a:t>
              </a:r>
            </a:p>
          </p:txBody>
        </p:sp>
      </p:grpSp>
      <p:sp>
        <p:nvSpPr>
          <p:cNvPr id="36" name="Rectangle 8"/>
          <p:cNvSpPr>
            <a:spLocks noChangeArrowheads="1"/>
          </p:cNvSpPr>
          <p:nvPr/>
        </p:nvSpPr>
        <p:spPr bwMode="auto">
          <a:xfrm>
            <a:off x="43501" y="3226563"/>
            <a:ext cx="4979248" cy="461665"/>
          </a:xfrm>
          <a:prstGeom prst="rect">
            <a:avLst/>
          </a:prstGeom>
          <a:noFill/>
          <a:ln>
            <a:noFill/>
          </a:ln>
          <a:effectLst>
            <a:prstShdw prst="shdw17" dist="17961" dir="2700000">
              <a:schemeClr val="accent1">
                <a:gamma/>
                <a:shade val="60000"/>
                <a:invGamma/>
              </a:schemeClr>
            </a:prstShdw>
          </a:effectLs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情形</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2</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：非同一控制下合并或非合并</a:t>
            </a:r>
          </a:p>
        </p:txBody>
      </p:sp>
      <p:sp>
        <p:nvSpPr>
          <p:cNvPr id="37" name="Rectangle 9"/>
          <p:cNvSpPr>
            <a:spLocks noChangeArrowheads="1"/>
          </p:cNvSpPr>
          <p:nvPr/>
        </p:nvSpPr>
        <p:spPr bwMode="auto">
          <a:xfrm>
            <a:off x="43501" y="2109927"/>
            <a:ext cx="5332419" cy="1200329"/>
          </a:xfrm>
          <a:prstGeom prst="rect">
            <a:avLst/>
          </a:prstGeom>
          <a:noFill/>
          <a:ln>
            <a:noFill/>
          </a:ln>
          <a:effectLst>
            <a:prstShdw prst="shdw17" dist="17961" dir="2700000">
              <a:schemeClr val="accent1">
                <a:gamma/>
                <a:shade val="60000"/>
                <a:invGamma/>
              </a:schemeClr>
            </a:prstShdw>
          </a:effectLs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情形</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1</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：同一控制下合并</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      假设持股比例</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80%</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      B</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公司账面净资产</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900</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万元</a:t>
            </a:r>
          </a:p>
        </p:txBody>
      </p:sp>
      <p:sp>
        <p:nvSpPr>
          <p:cNvPr id="38" name="圆角矩形 37"/>
          <p:cNvSpPr/>
          <p:nvPr/>
        </p:nvSpPr>
        <p:spPr>
          <a:xfrm>
            <a:off x="219147" y="3852975"/>
            <a:ext cx="6093310" cy="2888393"/>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9" name="矩形 38"/>
          <p:cNvSpPr/>
          <p:nvPr/>
        </p:nvSpPr>
        <p:spPr>
          <a:xfrm>
            <a:off x="2303312" y="3821944"/>
            <a:ext cx="1446230" cy="52322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情形</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2</a:t>
            </a: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a:t>
            </a:r>
          </a:p>
        </p:txBody>
      </p:sp>
      <p:sp>
        <p:nvSpPr>
          <p:cNvPr id="40" name="矩形 39"/>
          <p:cNvSpPr/>
          <p:nvPr/>
        </p:nvSpPr>
        <p:spPr>
          <a:xfrm>
            <a:off x="374195" y="4315480"/>
            <a:ext cx="4280339"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借：长期股权投资</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公司 </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1" name="矩形 40"/>
          <p:cNvSpPr/>
          <p:nvPr/>
        </p:nvSpPr>
        <p:spPr>
          <a:xfrm>
            <a:off x="687635" y="5126629"/>
            <a:ext cx="2117887"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贷：银行存款 </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2" name="矩形 41"/>
          <p:cNvSpPr/>
          <p:nvPr/>
        </p:nvSpPr>
        <p:spPr>
          <a:xfrm>
            <a:off x="5236340" y="5169715"/>
            <a:ext cx="801823"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60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3" name="矩形 42"/>
          <p:cNvSpPr/>
          <p:nvPr/>
        </p:nvSpPr>
        <p:spPr>
          <a:xfrm>
            <a:off x="1383505" y="5597646"/>
            <a:ext cx="5072535" cy="461665"/>
          </a:xfrm>
          <a:prstGeom prst="rect">
            <a:avLst/>
          </a:prstGeom>
        </p:spPr>
        <p:txBody>
          <a:bodyPr wrap="square">
            <a:spAutoFit/>
          </a:bodyPr>
          <a:lstStyle/>
          <a:p>
            <a:pPr lvl="0">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股本</a:t>
            </a:r>
            <a:r>
              <a:rPr lang="en-US" altLang="zh-CN" dirty="0">
                <a:solidFill>
                  <a:srgbClr val="000000"/>
                </a:solidFill>
              </a:rPr>
              <a:t>—</a:t>
            </a:r>
            <a:r>
              <a:rPr lang="zh-CN" altLang="en-US" dirty="0">
                <a:solidFill>
                  <a:srgbClr val="000000"/>
                </a:solidFill>
              </a:rPr>
              <a:t>小甲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800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4" name="矩形 43"/>
          <p:cNvSpPr/>
          <p:nvPr/>
        </p:nvSpPr>
        <p:spPr>
          <a:xfrm>
            <a:off x="4816082" y="4353078"/>
            <a:ext cx="1109599"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8000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30" name="矩形 29"/>
          <p:cNvSpPr/>
          <p:nvPr/>
        </p:nvSpPr>
        <p:spPr>
          <a:xfrm>
            <a:off x="1380345" y="6059311"/>
            <a:ext cx="6007453"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资本公积</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(=800*9-60=7140</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lang="en-US" altLang="zh-CN" dirty="0">
                <a:solidFill>
                  <a:srgbClr val="000000"/>
                </a:solidFill>
              </a:rPr>
              <a:t>7140</a:t>
            </a:r>
            <a:r>
              <a:rPr lang="zh-CN" altLang="en-US" dirty="0">
                <a:solidFill>
                  <a:srgbClr val="000000"/>
                </a:solidFill>
              </a:rPr>
              <a:t>万</a:t>
            </a:r>
          </a:p>
        </p:txBody>
      </p:sp>
    </p:spTree>
    <p:extLst>
      <p:ext uri="{BB962C8B-B14F-4D97-AF65-F5344CB8AC3E}">
        <p14:creationId xmlns:p14="http://schemas.microsoft.com/office/powerpoint/2010/main" val="131333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ssolv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dissolv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dissolv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dissolve">
                                      <p:cBhvr>
                                        <p:cTn id="4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0" grpId="0"/>
      <p:bldP spid="41" grpId="0"/>
      <p:bldP spid="42" grpId="0"/>
      <p:bldP spid="43" grpId="0"/>
      <p:bldP spid="44"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white">
          <a:xfrm>
            <a:off x="407368" y="258889"/>
            <a:ext cx="9505056" cy="5635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eaLnBrk="1" hangingPunct="1">
              <a:lnSpc>
                <a:spcPct val="90000"/>
              </a:lnSpc>
            </a:pPr>
            <a:r>
              <a:rPr kumimoji="1" lang="zh-CN" altLang="en-US" sz="3200" b="1" i="0" u="none" strike="noStrike" kern="1200" cap="none" spc="0" normalizeH="0" baseline="0" noProof="0" dirty="0">
                <a:ln>
                  <a:noFill/>
                </a:ln>
                <a:solidFill>
                  <a:srgbClr val="0000FF"/>
                </a:solidFill>
                <a:effectLst/>
                <a:uLnTx/>
                <a:uFillTx/>
                <a:latin typeface="Calibri Light" panose="020F0302020204030204"/>
                <a:ea typeface="黑体" panose="02010609060101010101" pitchFamily="49" charset="-122"/>
                <a:cs typeface="+mn-cs"/>
              </a:rPr>
              <a:t>长期股权投资的初始成本</a:t>
            </a:r>
            <a:r>
              <a:rPr lang="en-US" altLang="zh-CN" sz="3200" dirty="0">
                <a:solidFill>
                  <a:srgbClr val="0000FF"/>
                </a:solidFill>
                <a:latin typeface="Calibri Light" panose="020F0302020204030204"/>
              </a:rPr>
              <a:t>——</a:t>
            </a:r>
            <a:r>
              <a:rPr lang="zh-CN" altLang="en-US" sz="3200" dirty="0">
                <a:solidFill>
                  <a:srgbClr val="0000FF"/>
                </a:solidFill>
                <a:latin typeface="Calibri Light" panose="020F0302020204030204"/>
              </a:rPr>
              <a:t>付出非货币资产</a:t>
            </a:r>
            <a:endParaRPr kumimoji="1" lang="zh-CN" altLang="en-US" sz="3200" b="1" i="0" u="none" strike="noStrike" kern="1200" cap="none" spc="0" normalizeH="0" baseline="0" noProof="0" dirty="0">
              <a:ln>
                <a:noFill/>
              </a:ln>
              <a:solidFill>
                <a:srgbClr val="0000FF"/>
              </a:solidFill>
              <a:effectLst/>
              <a:uLnTx/>
              <a:uFillTx/>
              <a:latin typeface="Calibri Light" panose="020F0302020204030204"/>
              <a:ea typeface="黑体" panose="02010609060101010101" pitchFamily="49" charset="-122"/>
              <a:cs typeface="+mn-cs"/>
            </a:endParaRPr>
          </a:p>
        </p:txBody>
      </p:sp>
      <p:sp>
        <p:nvSpPr>
          <p:cNvPr id="3" name="Rectangle 5"/>
          <p:cNvSpPr>
            <a:spLocks noChangeArrowheads="1"/>
          </p:cNvSpPr>
          <p:nvPr/>
        </p:nvSpPr>
        <p:spPr bwMode="auto">
          <a:xfrm>
            <a:off x="263352" y="886197"/>
            <a:ext cx="11551767" cy="830997"/>
          </a:xfrm>
          <a:prstGeom prst="rect">
            <a:avLst/>
          </a:prstGeom>
          <a:noFill/>
          <a:ln>
            <a:noFill/>
          </a:ln>
          <a:effectLst>
            <a:prstShdw prst="shdw17" dist="17961" dir="2700000">
              <a:schemeClr val="accent1">
                <a:gamma/>
                <a:shade val="60000"/>
                <a:invGamma/>
              </a:schemeClr>
            </a:prstShdw>
          </a:effectLst>
          <a:extLst/>
        </p:spPr>
        <p:txBody>
          <a:bodyPr wrap="square">
            <a:spAutoFit/>
          </a:bodyPr>
          <a:lstStyle/>
          <a:p>
            <a:pPr eaLnBrk="1" hangingPunct="1">
              <a:spcBef>
                <a:spcPct val="50000"/>
              </a:spcBef>
              <a:defRPr/>
            </a:pPr>
            <a:r>
              <a:rPr lang="en-US" altLang="zh-CN" dirty="0">
                <a:solidFill>
                  <a:srgbClr val="000000"/>
                </a:solidFill>
              </a:rPr>
              <a:t>【</a:t>
            </a:r>
            <a:r>
              <a:rPr lang="zh-CN" altLang="en-US" dirty="0">
                <a:solidFill>
                  <a:srgbClr val="000000"/>
                </a:solidFill>
              </a:rPr>
              <a:t>例</a:t>
            </a:r>
            <a:r>
              <a:rPr lang="en-US" altLang="zh-CN" dirty="0">
                <a:solidFill>
                  <a:srgbClr val="000000"/>
                </a:solidFill>
              </a:rPr>
              <a:t>】</a:t>
            </a:r>
            <a:r>
              <a:rPr lang="en-US" altLang="zh-CN" dirty="0"/>
              <a:t> </a:t>
            </a:r>
            <a:r>
              <a:rPr lang="en-US" altLang="zh-CN" dirty="0">
                <a:solidFill>
                  <a:srgbClr val="000000"/>
                </a:solidFill>
                <a:latin typeface="黑体" panose="02010609060101010101" pitchFamily="49" charset="-122"/>
              </a:rPr>
              <a:t>2007</a:t>
            </a:r>
            <a:r>
              <a:rPr lang="zh-CN" altLang="en-US" dirty="0">
                <a:solidFill>
                  <a:srgbClr val="000000"/>
                </a:solidFill>
                <a:latin typeface="黑体" panose="02010609060101010101" pitchFamily="49" charset="-122"/>
              </a:rPr>
              <a:t>年</a:t>
            </a:r>
            <a:r>
              <a:rPr lang="en-US" altLang="zh-CN" dirty="0">
                <a:solidFill>
                  <a:srgbClr val="000000"/>
                </a:solidFill>
                <a:latin typeface="黑体" panose="02010609060101010101" pitchFamily="49" charset="-122"/>
              </a:rPr>
              <a:t>1</a:t>
            </a:r>
            <a:r>
              <a:rPr lang="zh-CN" altLang="en-US" dirty="0">
                <a:solidFill>
                  <a:srgbClr val="000000"/>
                </a:solidFill>
                <a:latin typeface="黑体" panose="02010609060101010101" pitchFamily="49" charset="-122"/>
              </a:rPr>
              <a:t>月</a:t>
            </a:r>
            <a:r>
              <a:rPr lang="en-US" altLang="zh-CN" dirty="0">
                <a:solidFill>
                  <a:srgbClr val="000000"/>
                </a:solidFill>
                <a:latin typeface="黑体" panose="02010609060101010101" pitchFamily="49" charset="-122"/>
              </a:rPr>
              <a:t>10</a:t>
            </a:r>
            <a:r>
              <a:rPr lang="zh-CN" altLang="en-US" dirty="0">
                <a:solidFill>
                  <a:srgbClr val="000000"/>
                </a:solidFill>
                <a:latin typeface="黑体" panose="02010609060101010101" pitchFamily="49" charset="-122"/>
              </a:rPr>
              <a:t>日，</a:t>
            </a:r>
            <a:r>
              <a:rPr lang="en-US" altLang="zh-CN" dirty="0">
                <a:solidFill>
                  <a:srgbClr val="000000"/>
                </a:solidFill>
                <a:latin typeface="黑体" panose="02010609060101010101" pitchFamily="49" charset="-122"/>
              </a:rPr>
              <a:t>A</a:t>
            </a:r>
            <a:r>
              <a:rPr lang="zh-CN" altLang="en-US" dirty="0">
                <a:solidFill>
                  <a:srgbClr val="000000"/>
                </a:solidFill>
                <a:latin typeface="黑体" panose="02010609060101010101" pitchFamily="49" charset="-122"/>
              </a:rPr>
              <a:t>公司合并</a:t>
            </a:r>
            <a:r>
              <a:rPr lang="en-US" altLang="zh-CN" dirty="0">
                <a:solidFill>
                  <a:srgbClr val="000000"/>
                </a:solidFill>
                <a:latin typeface="黑体" panose="02010609060101010101" pitchFamily="49" charset="-122"/>
              </a:rPr>
              <a:t>B</a:t>
            </a:r>
            <a:r>
              <a:rPr lang="zh-CN" altLang="en-US" dirty="0">
                <a:solidFill>
                  <a:srgbClr val="000000"/>
                </a:solidFill>
                <a:latin typeface="黑体" panose="02010609060101010101" pitchFamily="49" charset="-122"/>
              </a:rPr>
              <a:t>公司，约定</a:t>
            </a:r>
            <a:r>
              <a:rPr lang="en-US" altLang="zh-CN" dirty="0">
                <a:solidFill>
                  <a:srgbClr val="000000"/>
                </a:solidFill>
                <a:latin typeface="黑体" panose="02010609060101010101" pitchFamily="49" charset="-122"/>
              </a:rPr>
              <a:t>A</a:t>
            </a:r>
            <a:r>
              <a:rPr lang="zh-CN" altLang="en-US" dirty="0">
                <a:solidFill>
                  <a:srgbClr val="000000"/>
                </a:solidFill>
                <a:latin typeface="黑体" panose="02010609060101010101" pitchFamily="49" charset="-122"/>
              </a:rPr>
              <a:t>公司以银行存款</a:t>
            </a:r>
            <a:r>
              <a:rPr lang="en-US" altLang="zh-CN" dirty="0">
                <a:solidFill>
                  <a:srgbClr val="000000"/>
                </a:solidFill>
                <a:latin typeface="黑体" panose="02010609060101010101" pitchFamily="49" charset="-122"/>
              </a:rPr>
              <a:t>500</a:t>
            </a:r>
            <a:r>
              <a:rPr lang="zh-CN" altLang="en-US" dirty="0">
                <a:solidFill>
                  <a:srgbClr val="000000"/>
                </a:solidFill>
                <a:latin typeface="黑体" panose="02010609060101010101" pitchFamily="49" charset="-122"/>
              </a:rPr>
              <a:t>万、无形资产</a:t>
            </a:r>
            <a:r>
              <a:rPr lang="en-US" altLang="zh-CN" dirty="0">
                <a:solidFill>
                  <a:srgbClr val="000000"/>
                </a:solidFill>
                <a:latin typeface="黑体" panose="02010609060101010101" pitchFamily="49" charset="-122"/>
              </a:rPr>
              <a:t>(</a:t>
            </a:r>
            <a:r>
              <a:rPr lang="zh-CN" altLang="en-US" dirty="0">
                <a:solidFill>
                  <a:srgbClr val="000000"/>
                </a:solidFill>
                <a:latin typeface="黑体" panose="02010609060101010101" pitchFamily="49" charset="-122"/>
              </a:rPr>
              <a:t>账面价值</a:t>
            </a:r>
            <a:r>
              <a:rPr lang="en-US" altLang="zh-CN" dirty="0">
                <a:solidFill>
                  <a:srgbClr val="000000"/>
                </a:solidFill>
                <a:latin typeface="黑体" panose="02010609060101010101" pitchFamily="49" charset="-122"/>
              </a:rPr>
              <a:t>200</a:t>
            </a:r>
            <a:r>
              <a:rPr lang="zh-CN" altLang="en-US" dirty="0">
                <a:solidFill>
                  <a:srgbClr val="000000"/>
                </a:solidFill>
                <a:latin typeface="黑体" panose="02010609060101010101" pitchFamily="49" charset="-122"/>
              </a:rPr>
              <a:t>万，公允价值</a:t>
            </a:r>
            <a:r>
              <a:rPr lang="en-US" altLang="zh-CN" dirty="0">
                <a:solidFill>
                  <a:srgbClr val="000000"/>
                </a:solidFill>
                <a:latin typeface="黑体" panose="02010609060101010101" pitchFamily="49" charset="-122"/>
              </a:rPr>
              <a:t>250</a:t>
            </a:r>
            <a:r>
              <a:rPr lang="zh-CN" altLang="en-US" dirty="0">
                <a:solidFill>
                  <a:srgbClr val="000000"/>
                </a:solidFill>
                <a:latin typeface="黑体" panose="02010609060101010101" pitchFamily="49" charset="-122"/>
              </a:rPr>
              <a:t>万</a:t>
            </a:r>
            <a:r>
              <a:rPr lang="en-US" altLang="zh-CN" dirty="0">
                <a:solidFill>
                  <a:srgbClr val="000000"/>
                </a:solidFill>
                <a:latin typeface="黑体" panose="02010609060101010101" pitchFamily="49" charset="-122"/>
              </a:rPr>
              <a:t>)</a:t>
            </a:r>
            <a:r>
              <a:rPr lang="zh-CN" altLang="en-US" dirty="0">
                <a:solidFill>
                  <a:srgbClr val="000000"/>
                </a:solidFill>
                <a:latin typeface="黑体" panose="02010609060101010101" pitchFamily="49" charset="-122"/>
              </a:rPr>
              <a:t>作为合并对价，取得</a:t>
            </a:r>
            <a:r>
              <a:rPr lang="en-US" altLang="zh-CN" dirty="0">
                <a:solidFill>
                  <a:srgbClr val="000000"/>
                </a:solidFill>
                <a:latin typeface="黑体" panose="02010609060101010101" pitchFamily="49" charset="-122"/>
              </a:rPr>
              <a:t>B</a:t>
            </a:r>
            <a:r>
              <a:rPr lang="zh-CN" altLang="en-US" dirty="0">
                <a:solidFill>
                  <a:srgbClr val="000000"/>
                </a:solidFill>
                <a:latin typeface="黑体" panose="02010609060101010101" pitchFamily="49" charset="-122"/>
              </a:rPr>
              <a:t>公司股权。</a:t>
            </a:r>
            <a:endParaRPr lang="zh-CN" altLang="en-US" dirty="0">
              <a:solidFill>
                <a:srgbClr val="FF0000"/>
              </a:solidFill>
              <a:latin typeface="黑体" panose="02010609060101010101" pitchFamily="49" charset="-122"/>
            </a:endParaRPr>
          </a:p>
        </p:txBody>
      </p:sp>
      <p:sp>
        <p:nvSpPr>
          <p:cNvPr id="4" name="圆角矩形 3"/>
          <p:cNvSpPr/>
          <p:nvPr/>
        </p:nvSpPr>
        <p:spPr>
          <a:xfrm>
            <a:off x="1277690" y="3838086"/>
            <a:ext cx="9523089" cy="2903281"/>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8"/>
          <p:cNvSpPr>
            <a:spLocks noChangeArrowheads="1"/>
          </p:cNvSpPr>
          <p:nvPr/>
        </p:nvSpPr>
        <p:spPr bwMode="auto">
          <a:xfrm>
            <a:off x="240049" y="3199683"/>
            <a:ext cx="4979248" cy="461665"/>
          </a:xfrm>
          <a:prstGeom prst="rect">
            <a:avLst/>
          </a:prstGeom>
          <a:noFill/>
          <a:ln>
            <a:noFill/>
          </a:ln>
          <a:effectLst>
            <a:prstShdw prst="shdw17" dist="17961" dir="2700000">
              <a:schemeClr val="accent1">
                <a:gamma/>
                <a:shade val="60000"/>
                <a:invGamma/>
              </a:schemeClr>
            </a:prstShdw>
          </a:effectLs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情形</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2</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：非同一控制下合并或非合并</a:t>
            </a:r>
          </a:p>
        </p:txBody>
      </p:sp>
      <p:sp>
        <p:nvSpPr>
          <p:cNvPr id="6" name="Rectangle 9"/>
          <p:cNvSpPr>
            <a:spLocks noChangeArrowheads="1"/>
          </p:cNvSpPr>
          <p:nvPr/>
        </p:nvSpPr>
        <p:spPr bwMode="auto">
          <a:xfrm>
            <a:off x="239468" y="2652873"/>
            <a:ext cx="10801200" cy="461665"/>
          </a:xfrm>
          <a:prstGeom prst="rect">
            <a:avLst/>
          </a:prstGeom>
          <a:noFill/>
          <a:ln>
            <a:noFill/>
          </a:ln>
          <a:effectLst>
            <a:prstShdw prst="shdw17" dist="17961" dir="2700000">
              <a:schemeClr val="accent1">
                <a:gamma/>
                <a:shade val="60000"/>
                <a:invGamma/>
              </a:schemeClr>
            </a:prstShdw>
          </a:effectLs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情形</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1</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：同一控制下合并</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假设持股比例</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80%</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，乙公司账面净资产</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900</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万元</a:t>
            </a:r>
          </a:p>
        </p:txBody>
      </p:sp>
      <p:sp>
        <p:nvSpPr>
          <p:cNvPr id="7" name="矩形 6"/>
          <p:cNvSpPr/>
          <p:nvPr/>
        </p:nvSpPr>
        <p:spPr>
          <a:xfrm>
            <a:off x="5219297" y="3885525"/>
            <a:ext cx="1446230" cy="523220"/>
          </a:xfrm>
          <a:prstGeom prst="rect">
            <a:avLst/>
          </a:prstGeom>
        </p:spPr>
        <p:txBody>
          <a:bodyPr wrap="none">
            <a:spAutoFit/>
          </a:bodyPr>
          <a:lstStyle/>
          <a:p>
            <a:r>
              <a:rPr lang="zh-CN" altLang="en-US" sz="2800" dirty="0">
                <a:solidFill>
                  <a:srgbClr val="C00000"/>
                </a:solidFill>
              </a:rPr>
              <a:t>情形</a:t>
            </a:r>
            <a:r>
              <a:rPr lang="en-US" altLang="zh-CN" sz="2800" dirty="0">
                <a:solidFill>
                  <a:srgbClr val="C00000"/>
                </a:solidFill>
              </a:rPr>
              <a:t>1</a:t>
            </a:r>
            <a:r>
              <a:rPr lang="zh-CN" altLang="en-US" sz="2800" dirty="0">
                <a:solidFill>
                  <a:srgbClr val="C00000"/>
                </a:solidFill>
              </a:rPr>
              <a:t>：</a:t>
            </a:r>
          </a:p>
        </p:txBody>
      </p:sp>
      <p:sp>
        <p:nvSpPr>
          <p:cNvPr id="15" name="Text Box 30"/>
          <p:cNvSpPr txBox="1">
            <a:spLocks noChangeArrowheads="1"/>
          </p:cNvSpPr>
          <p:nvPr/>
        </p:nvSpPr>
        <p:spPr bwMode="auto">
          <a:xfrm>
            <a:off x="2424113" y="4581525"/>
            <a:ext cx="5543550" cy="1311275"/>
          </a:xfrm>
          <a:prstGeom prst="rect">
            <a:avLst/>
          </a:prstGeom>
          <a:noFill/>
          <a:ln>
            <a:noFill/>
          </a:ln>
          <a:effectLs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000" dirty="0">
                <a:solidFill>
                  <a:srgbClr val="000000"/>
                </a:solidFill>
                <a:latin typeface="Times New Roman" panose="02020603050405020304" pitchFamily="18" charset="0"/>
              </a:rPr>
              <a:t>借：长期股权投资</a:t>
            </a:r>
            <a:r>
              <a:rPr lang="en-US" altLang="zh-CN" sz="2000" dirty="0">
                <a:solidFill>
                  <a:srgbClr val="000000"/>
                </a:solidFill>
                <a:latin typeface="Times New Roman" panose="02020603050405020304" pitchFamily="18" charset="0"/>
              </a:rPr>
              <a:t>——B</a:t>
            </a:r>
            <a:r>
              <a:rPr lang="zh-CN" altLang="en-US" sz="2000" dirty="0">
                <a:solidFill>
                  <a:srgbClr val="000000"/>
                </a:solidFill>
                <a:latin typeface="Times New Roman" panose="02020603050405020304" pitchFamily="18" charset="0"/>
              </a:rPr>
              <a:t>公司   </a:t>
            </a:r>
            <a:r>
              <a:rPr lang="en-US" altLang="zh-CN" sz="2000" dirty="0">
                <a:solidFill>
                  <a:srgbClr val="000000"/>
                </a:solidFill>
                <a:latin typeface="Times New Roman" panose="02020603050405020304" pitchFamily="18" charset="0"/>
              </a:rPr>
              <a:t>720</a:t>
            </a:r>
            <a:r>
              <a:rPr lang="zh-CN" altLang="en-US" sz="2000" dirty="0">
                <a:solidFill>
                  <a:srgbClr val="000000"/>
                </a:solidFill>
                <a:latin typeface="Times New Roman" panose="02020603050405020304" pitchFamily="18" charset="0"/>
              </a:rPr>
              <a:t>万</a:t>
            </a:r>
          </a:p>
          <a:p>
            <a:pPr eaLnBrk="1" hangingPunct="1">
              <a:lnSpc>
                <a:spcPct val="100000"/>
              </a:lnSpc>
              <a:spcBef>
                <a:spcPct val="0"/>
              </a:spcBef>
              <a:buFontTx/>
              <a:buNone/>
            </a:pPr>
            <a:r>
              <a:rPr lang="zh-CN" altLang="en-US" sz="2000" dirty="0">
                <a:solidFill>
                  <a:srgbClr val="000000"/>
                </a:solidFill>
                <a:latin typeface="Times New Roman" panose="02020603050405020304" pitchFamily="18" charset="0"/>
              </a:rPr>
              <a:t>        贷：无形资产                                     </a:t>
            </a:r>
            <a:r>
              <a:rPr lang="en-US" altLang="zh-CN" sz="2000" dirty="0">
                <a:solidFill>
                  <a:srgbClr val="000000"/>
                </a:solidFill>
                <a:latin typeface="Times New Roman" panose="02020603050405020304" pitchFamily="18" charset="0"/>
              </a:rPr>
              <a:t>200</a:t>
            </a:r>
            <a:r>
              <a:rPr lang="zh-CN" altLang="en-US" sz="2000" dirty="0">
                <a:solidFill>
                  <a:srgbClr val="000000"/>
                </a:solidFill>
                <a:latin typeface="Times New Roman" panose="02020603050405020304" pitchFamily="18" charset="0"/>
              </a:rPr>
              <a:t>万  </a:t>
            </a:r>
          </a:p>
          <a:p>
            <a:pPr eaLnBrk="1" hangingPunct="1">
              <a:lnSpc>
                <a:spcPct val="100000"/>
              </a:lnSpc>
              <a:spcBef>
                <a:spcPct val="0"/>
              </a:spcBef>
              <a:buFontTx/>
              <a:buNone/>
            </a:pPr>
            <a:r>
              <a:rPr lang="zh-CN" altLang="en-US" sz="2000" dirty="0">
                <a:solidFill>
                  <a:srgbClr val="000000"/>
                </a:solidFill>
                <a:latin typeface="Times New Roman" panose="02020603050405020304" pitchFamily="18" charset="0"/>
              </a:rPr>
              <a:t>                 银行存款                                    </a:t>
            </a:r>
            <a:r>
              <a:rPr lang="en-US" altLang="zh-CN" sz="2000" dirty="0">
                <a:solidFill>
                  <a:srgbClr val="000000"/>
                </a:solidFill>
                <a:latin typeface="Times New Roman" panose="02020603050405020304" pitchFamily="18" charset="0"/>
              </a:rPr>
              <a:t>500</a:t>
            </a:r>
            <a:r>
              <a:rPr lang="zh-CN" altLang="en-US" sz="2000" dirty="0">
                <a:solidFill>
                  <a:srgbClr val="000000"/>
                </a:solidFill>
                <a:latin typeface="Times New Roman" panose="02020603050405020304" pitchFamily="18" charset="0"/>
              </a:rPr>
              <a:t>万</a:t>
            </a:r>
          </a:p>
          <a:p>
            <a:pPr eaLnBrk="1" hangingPunct="1">
              <a:lnSpc>
                <a:spcPct val="100000"/>
              </a:lnSpc>
              <a:spcBef>
                <a:spcPct val="0"/>
              </a:spcBef>
              <a:buFontTx/>
              <a:buNone/>
            </a:pPr>
            <a:r>
              <a:rPr lang="zh-CN" altLang="en-US" sz="2000" dirty="0">
                <a:solidFill>
                  <a:srgbClr val="000000"/>
                </a:solidFill>
                <a:latin typeface="Times New Roman" panose="02020603050405020304" pitchFamily="18" charset="0"/>
              </a:rPr>
              <a:t>                 </a:t>
            </a:r>
            <a:r>
              <a:rPr lang="zh-CN" altLang="en-US" sz="2000" dirty="0">
                <a:solidFill>
                  <a:srgbClr val="0000FF"/>
                </a:solidFill>
                <a:latin typeface="Times New Roman" panose="02020603050405020304" pitchFamily="18" charset="0"/>
              </a:rPr>
              <a:t>资本公积</a:t>
            </a:r>
            <a:r>
              <a:rPr lang="zh-CN" altLang="en-US" sz="2000" dirty="0">
                <a:solidFill>
                  <a:srgbClr val="000000"/>
                </a:solidFill>
                <a:latin typeface="Times New Roman" panose="02020603050405020304" pitchFamily="18" charset="0"/>
              </a:rPr>
              <a:t>                                    </a:t>
            </a:r>
            <a:r>
              <a:rPr lang="en-US" altLang="zh-CN" sz="2000" dirty="0">
                <a:solidFill>
                  <a:srgbClr val="000000"/>
                </a:solidFill>
                <a:latin typeface="Times New Roman" panose="02020603050405020304" pitchFamily="18" charset="0"/>
              </a:rPr>
              <a:t>20</a:t>
            </a:r>
            <a:r>
              <a:rPr lang="zh-CN" altLang="en-US" sz="2000" dirty="0">
                <a:solidFill>
                  <a:srgbClr val="000000"/>
                </a:solidFill>
                <a:latin typeface="Times New Roman" panose="02020603050405020304" pitchFamily="18" charset="0"/>
              </a:rPr>
              <a:t>万             </a:t>
            </a:r>
            <a:endParaRPr lang="zh-CN" altLang="en-US" sz="2000" dirty="0">
              <a:solidFill>
                <a:srgbClr val="A50021"/>
              </a:solidFill>
              <a:latin typeface="Times New Roman" panose="02020603050405020304" pitchFamily="18" charset="0"/>
            </a:endParaRPr>
          </a:p>
        </p:txBody>
      </p:sp>
      <p:sp>
        <p:nvSpPr>
          <p:cNvPr id="16" name="圆角矩形标注 15"/>
          <p:cNvSpPr/>
          <p:nvPr/>
        </p:nvSpPr>
        <p:spPr>
          <a:xfrm>
            <a:off x="8015288" y="4554538"/>
            <a:ext cx="1152525" cy="393700"/>
          </a:xfrm>
          <a:prstGeom prst="wedgeRoundRectCallout">
            <a:avLst>
              <a:gd name="adj1" fmla="val -91907"/>
              <a:gd name="adj2" fmla="val 90706"/>
              <a:gd name="adj3" fmla="val 16667"/>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00" dirty="0">
                <a:solidFill>
                  <a:srgbClr val="FF0000"/>
                </a:solidFill>
                <a:latin typeface="黑体" panose="02010609060101010101" pitchFamily="49" charset="-122"/>
                <a:ea typeface="黑体" panose="02010609060101010101" pitchFamily="49" charset="-122"/>
              </a:rPr>
              <a:t>账面价值</a:t>
            </a:r>
          </a:p>
        </p:txBody>
      </p:sp>
      <p:sp>
        <p:nvSpPr>
          <p:cNvPr id="17" name="圆角矩形标注 16"/>
          <p:cNvSpPr/>
          <p:nvPr/>
        </p:nvSpPr>
        <p:spPr>
          <a:xfrm>
            <a:off x="8264525" y="5791200"/>
            <a:ext cx="903288" cy="419100"/>
          </a:xfrm>
          <a:prstGeom prst="wedgeRoundRectCallout">
            <a:avLst>
              <a:gd name="adj1" fmla="val -110445"/>
              <a:gd name="adj2" fmla="val -61250"/>
              <a:gd name="adj3" fmla="val 16667"/>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00" dirty="0">
                <a:solidFill>
                  <a:srgbClr val="FF0000"/>
                </a:solidFill>
                <a:latin typeface="黑体" panose="02010609060101010101" pitchFamily="49" charset="-122"/>
                <a:ea typeface="黑体" panose="02010609060101010101" pitchFamily="49" charset="-122"/>
              </a:rPr>
              <a:t>差额</a:t>
            </a:r>
          </a:p>
        </p:txBody>
      </p:sp>
      <p:sp>
        <p:nvSpPr>
          <p:cNvPr id="18" name="圆角矩形标注 17"/>
          <p:cNvSpPr/>
          <p:nvPr/>
        </p:nvSpPr>
        <p:spPr>
          <a:xfrm>
            <a:off x="8220075" y="5167313"/>
            <a:ext cx="1568450" cy="419100"/>
          </a:xfrm>
          <a:prstGeom prst="wedgeRoundRectCallout">
            <a:avLst>
              <a:gd name="adj1" fmla="val -86547"/>
              <a:gd name="adj2" fmla="val -2687"/>
              <a:gd name="adj3" fmla="val 16667"/>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00" dirty="0">
                <a:solidFill>
                  <a:srgbClr val="FF0000"/>
                </a:solidFill>
                <a:latin typeface="黑体" panose="02010609060101010101" pitchFamily="49" charset="-122"/>
                <a:ea typeface="黑体" panose="02010609060101010101" pitchFamily="49" charset="-122"/>
              </a:rPr>
              <a:t>付出的现金</a:t>
            </a:r>
          </a:p>
        </p:txBody>
      </p:sp>
    </p:spTree>
    <p:extLst>
      <p:ext uri="{BB962C8B-B14F-4D97-AF65-F5344CB8AC3E}">
        <p14:creationId xmlns:p14="http://schemas.microsoft.com/office/powerpoint/2010/main" val="92752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dissolve">
                                      <p:cBhvr>
                                        <p:cTn id="21" dur="500"/>
                                        <p:tgtEl>
                                          <p:spTgt spid="1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5">
                                            <p:txEl>
                                              <p:pRg st="1" end="1"/>
                                            </p:txEl>
                                          </p:spTgt>
                                        </p:tgtEl>
                                        <p:attrNameLst>
                                          <p:attrName>style.visibility</p:attrName>
                                        </p:attrNameLst>
                                      </p:cBhvr>
                                      <p:to>
                                        <p:strVal val="visible"/>
                                      </p:to>
                                    </p:set>
                                    <p:animEffect transition="in" filter="dissolve">
                                      <p:cBhvr>
                                        <p:cTn id="26" dur="500"/>
                                        <p:tgtEl>
                                          <p:spTgt spid="1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5">
                                            <p:txEl>
                                              <p:pRg st="2" end="2"/>
                                            </p:txEl>
                                          </p:spTgt>
                                        </p:tgtEl>
                                        <p:attrNameLst>
                                          <p:attrName>style.visibility</p:attrName>
                                        </p:attrNameLst>
                                      </p:cBhvr>
                                      <p:to>
                                        <p:strVal val="visible"/>
                                      </p:to>
                                    </p:set>
                                    <p:animEffect transition="in" filter="dissolve">
                                      <p:cBhvr>
                                        <p:cTn id="36" dur="500"/>
                                        <p:tgtEl>
                                          <p:spTgt spid="15">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dissolv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5">
                                            <p:txEl>
                                              <p:pRg st="3" end="3"/>
                                            </p:txEl>
                                          </p:spTgt>
                                        </p:tgtEl>
                                        <p:attrNameLst>
                                          <p:attrName>style.visibility</p:attrName>
                                        </p:attrNameLst>
                                      </p:cBhvr>
                                      <p:to>
                                        <p:strVal val="visible"/>
                                      </p:to>
                                    </p:set>
                                    <p:animEffect transition="in" filter="dissolve">
                                      <p:cBhvr>
                                        <p:cTn id="46" dur="500"/>
                                        <p:tgtEl>
                                          <p:spTgt spid="15">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5" grpId="0"/>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703388" y="319088"/>
            <a:ext cx="8713787" cy="563562"/>
          </a:xfrm>
        </p:spPr>
        <p:txBody>
          <a:bodyPr/>
          <a:lstStyle/>
          <a:p>
            <a:r>
              <a:rPr lang="zh-CN" altLang="en-US" sz="3200">
                <a:ea typeface="黑体" panose="02010609060101010101" pitchFamily="49" charset="-122"/>
              </a:rPr>
              <a:t>企业并购</a:t>
            </a:r>
            <a:r>
              <a:rPr lang="en-US" altLang="zh-CN" sz="3200"/>
              <a:t>(Mergers and Acquisitions,</a:t>
            </a:r>
            <a:r>
              <a:rPr lang="zh-CN" altLang="en-US" sz="3200"/>
              <a:t> </a:t>
            </a:r>
            <a:r>
              <a:rPr lang="en-US" altLang="zh-CN" sz="3200"/>
              <a:t>M&amp;A)</a:t>
            </a:r>
            <a:r>
              <a:rPr lang="zh-CN" altLang="en-US" sz="3200"/>
              <a:t> </a:t>
            </a:r>
          </a:p>
        </p:txBody>
      </p:sp>
      <p:pic>
        <p:nvPicPr>
          <p:cNvPr id="72707" name="Picture 4" descr="22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557338"/>
            <a:ext cx="47625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5" descr="3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1412875"/>
            <a:ext cx="2943225"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ext Box 4"/>
          <p:cNvSpPr txBox="1">
            <a:spLocks noChangeArrowheads="1"/>
          </p:cNvSpPr>
          <p:nvPr/>
        </p:nvSpPr>
        <p:spPr bwMode="auto">
          <a:xfrm>
            <a:off x="2279650" y="5373688"/>
            <a:ext cx="1800225" cy="519112"/>
          </a:xfrm>
          <a:prstGeom prst="rect">
            <a:avLst/>
          </a:prstGeom>
          <a:solidFill>
            <a:srgbClr val="CCFF66"/>
          </a:solidFill>
          <a:ln>
            <a:noFill/>
          </a:ln>
          <a:effectLst>
            <a:prstShdw prst="shdw17" dist="17961" dir="2700000">
              <a:srgbClr val="7A993D"/>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a:latin typeface="Times New Roman" panose="02020603050405020304" pitchFamily="18" charset="0"/>
                <a:ea typeface="黑体" panose="02010609060101010101" pitchFamily="49" charset="-122"/>
              </a:rPr>
              <a:t>吸收合并</a:t>
            </a:r>
          </a:p>
        </p:txBody>
      </p:sp>
      <p:sp>
        <p:nvSpPr>
          <p:cNvPr id="72710" name="Text Box 4"/>
          <p:cNvSpPr txBox="1">
            <a:spLocks noChangeArrowheads="1"/>
          </p:cNvSpPr>
          <p:nvPr/>
        </p:nvSpPr>
        <p:spPr bwMode="auto">
          <a:xfrm>
            <a:off x="4511675" y="5373688"/>
            <a:ext cx="1800225" cy="519112"/>
          </a:xfrm>
          <a:prstGeom prst="rect">
            <a:avLst/>
          </a:prstGeom>
          <a:solidFill>
            <a:srgbClr val="CCFF66"/>
          </a:solidFill>
          <a:ln>
            <a:noFill/>
          </a:ln>
          <a:effectLst>
            <a:prstShdw prst="shdw17" dist="17961" dir="2700000">
              <a:srgbClr val="7A993D"/>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a:latin typeface="Times New Roman" panose="02020603050405020304" pitchFamily="18" charset="0"/>
                <a:ea typeface="黑体" panose="02010609060101010101" pitchFamily="49" charset="-122"/>
              </a:rPr>
              <a:t>新设合并</a:t>
            </a:r>
          </a:p>
        </p:txBody>
      </p:sp>
      <p:sp>
        <p:nvSpPr>
          <p:cNvPr id="72711" name="Text Box 4"/>
          <p:cNvSpPr txBox="1">
            <a:spLocks noChangeArrowheads="1"/>
          </p:cNvSpPr>
          <p:nvPr/>
        </p:nvSpPr>
        <p:spPr bwMode="auto">
          <a:xfrm>
            <a:off x="6743700" y="5373688"/>
            <a:ext cx="1800225" cy="519112"/>
          </a:xfrm>
          <a:prstGeom prst="rect">
            <a:avLst/>
          </a:prstGeom>
          <a:solidFill>
            <a:srgbClr val="CCFF66"/>
          </a:solidFill>
          <a:ln>
            <a:noFill/>
          </a:ln>
          <a:effectLst>
            <a:prstShdw prst="shdw17" dist="17961" dir="2700000">
              <a:srgbClr val="7A993D"/>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a:latin typeface="Times New Roman" panose="02020603050405020304" pitchFamily="18" charset="0"/>
                <a:ea typeface="黑体" panose="02010609060101010101" pitchFamily="49" charset="-122"/>
              </a:rPr>
              <a:t>控股合并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white">
          <a:xfrm>
            <a:off x="407368" y="258889"/>
            <a:ext cx="9505056" cy="5635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0000FF"/>
                </a:solidFill>
                <a:effectLst/>
                <a:uLnTx/>
                <a:uFillTx/>
                <a:latin typeface="Calibri Light" panose="020F0302020204030204"/>
                <a:ea typeface="黑体" panose="02010609060101010101" pitchFamily="49" charset="-122"/>
                <a:cs typeface="+mn-cs"/>
              </a:rPr>
              <a:t>长期股权投资的初始成本</a:t>
            </a:r>
            <a:r>
              <a:rPr kumimoji="1" lang="en-US" altLang="zh-CN" sz="3200" b="1" i="0" u="none" strike="noStrike" kern="1200" cap="none" spc="0" normalizeH="0" baseline="0" noProof="0" dirty="0">
                <a:ln>
                  <a:noFill/>
                </a:ln>
                <a:solidFill>
                  <a:srgbClr val="0000FF"/>
                </a:solidFill>
                <a:effectLst/>
                <a:uLnTx/>
                <a:uFillTx/>
                <a:latin typeface="Calibri Light" panose="020F0302020204030204"/>
                <a:ea typeface="黑体" panose="02010609060101010101" pitchFamily="49" charset="-122"/>
                <a:cs typeface="+mn-cs"/>
              </a:rPr>
              <a:t>——</a:t>
            </a:r>
            <a:r>
              <a:rPr kumimoji="1" lang="zh-CN" altLang="en-US" sz="3200" b="1" i="0" u="none" strike="noStrike" kern="1200" cap="none" spc="0" normalizeH="0" baseline="0" noProof="0" dirty="0">
                <a:ln>
                  <a:noFill/>
                </a:ln>
                <a:solidFill>
                  <a:srgbClr val="0000FF"/>
                </a:solidFill>
                <a:effectLst/>
                <a:uLnTx/>
                <a:uFillTx/>
                <a:latin typeface="Calibri Light" panose="020F0302020204030204"/>
                <a:ea typeface="黑体" panose="02010609060101010101" pitchFamily="49" charset="-122"/>
                <a:cs typeface="+mn-cs"/>
              </a:rPr>
              <a:t>付出非货币资产</a:t>
            </a:r>
          </a:p>
        </p:txBody>
      </p:sp>
      <p:sp>
        <p:nvSpPr>
          <p:cNvPr id="3" name="Rectangle 5"/>
          <p:cNvSpPr>
            <a:spLocks noChangeArrowheads="1"/>
          </p:cNvSpPr>
          <p:nvPr/>
        </p:nvSpPr>
        <p:spPr bwMode="auto">
          <a:xfrm>
            <a:off x="263352" y="886197"/>
            <a:ext cx="11551767" cy="830997"/>
          </a:xfrm>
          <a:prstGeom prst="rect">
            <a:avLst/>
          </a:prstGeom>
          <a:noFill/>
          <a:ln>
            <a:noFill/>
          </a:ln>
          <a:effectLst>
            <a:prstShdw prst="shdw17" dist="17961" dir="2700000">
              <a:schemeClr val="accent1">
                <a:gamma/>
                <a:shade val="60000"/>
                <a:invGamma/>
              </a:schemeClr>
            </a:prstShdw>
          </a:effectLs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2007</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年</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月</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10</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日，</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公司合并</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公司，约定</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公司以银行存款</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500</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万、无形资产</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账面价值</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200</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万，公允价值</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250</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万</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作为合并对价，取得</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公司股权。</a:t>
            </a:r>
            <a:endParaRPr kumimoji="1"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4" name="圆角矩形 3"/>
          <p:cNvSpPr/>
          <p:nvPr/>
        </p:nvSpPr>
        <p:spPr>
          <a:xfrm>
            <a:off x="1277691" y="3838087"/>
            <a:ext cx="8994774" cy="2615250"/>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Rectangle 8"/>
          <p:cNvSpPr>
            <a:spLocks noChangeArrowheads="1"/>
          </p:cNvSpPr>
          <p:nvPr/>
        </p:nvSpPr>
        <p:spPr bwMode="auto">
          <a:xfrm>
            <a:off x="240049" y="3199683"/>
            <a:ext cx="4979248" cy="461665"/>
          </a:xfrm>
          <a:prstGeom prst="rect">
            <a:avLst/>
          </a:prstGeom>
          <a:noFill/>
          <a:ln>
            <a:noFill/>
          </a:ln>
          <a:effectLst>
            <a:prstShdw prst="shdw17" dist="17961" dir="2700000">
              <a:schemeClr val="accent1">
                <a:gamma/>
                <a:shade val="60000"/>
                <a:invGamma/>
              </a:schemeClr>
            </a:prstShdw>
          </a:effectLs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情形</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2</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：非同一控制下合并或非合并</a:t>
            </a:r>
          </a:p>
        </p:txBody>
      </p:sp>
      <p:sp>
        <p:nvSpPr>
          <p:cNvPr id="6" name="Rectangle 9"/>
          <p:cNvSpPr>
            <a:spLocks noChangeArrowheads="1"/>
          </p:cNvSpPr>
          <p:nvPr/>
        </p:nvSpPr>
        <p:spPr bwMode="auto">
          <a:xfrm>
            <a:off x="239468" y="2652873"/>
            <a:ext cx="10801200" cy="461665"/>
          </a:xfrm>
          <a:prstGeom prst="rect">
            <a:avLst/>
          </a:prstGeom>
          <a:noFill/>
          <a:ln>
            <a:noFill/>
          </a:ln>
          <a:effectLst>
            <a:prstShdw prst="shdw17" dist="17961" dir="2700000">
              <a:schemeClr val="accent1">
                <a:gamma/>
                <a:shade val="60000"/>
                <a:invGamma/>
              </a:schemeClr>
            </a:prstShdw>
          </a:effectLs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情形</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1</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：同一控制下合并</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假设持股比例</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80%</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，乙公司账面净资产</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900</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rPr>
              <a:t>万元</a:t>
            </a:r>
          </a:p>
        </p:txBody>
      </p:sp>
      <p:sp>
        <p:nvSpPr>
          <p:cNvPr id="7" name="矩形 6"/>
          <p:cNvSpPr/>
          <p:nvPr/>
        </p:nvSpPr>
        <p:spPr>
          <a:xfrm>
            <a:off x="5219297" y="3885525"/>
            <a:ext cx="1446230" cy="52322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情形</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2</a:t>
            </a: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a:t>
            </a:r>
          </a:p>
        </p:txBody>
      </p:sp>
      <p:sp>
        <p:nvSpPr>
          <p:cNvPr id="15" name="Text Box 30"/>
          <p:cNvSpPr txBox="1">
            <a:spLocks noChangeArrowheads="1"/>
          </p:cNvSpPr>
          <p:nvPr/>
        </p:nvSpPr>
        <p:spPr bwMode="auto">
          <a:xfrm>
            <a:off x="2424113" y="4581525"/>
            <a:ext cx="5543550" cy="1323439"/>
          </a:xfrm>
          <a:prstGeom prst="rect">
            <a:avLst/>
          </a:prstGeom>
          <a:noFill/>
          <a:ln>
            <a:noFill/>
          </a:ln>
          <a:effectLs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借：长期股权投资</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公司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750</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贷：无形资产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200</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银行存款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500</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资产处置损益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50</a:t>
            </a: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             </a:t>
            </a:r>
            <a:endParaRPr kumimoji="1" lang="zh-CN" altLang="en-US" sz="2000" b="1" i="0" u="none" strike="noStrike" kern="1200" cap="none" spc="0" normalizeH="0" baseline="0" noProof="0" dirty="0">
              <a:ln>
                <a:noFill/>
              </a:ln>
              <a:solidFill>
                <a:srgbClr val="A50021"/>
              </a:solidFill>
              <a:effectLst/>
              <a:uLnTx/>
              <a:uFillTx/>
              <a:latin typeface="Times New Roman" panose="02020603050405020304" pitchFamily="18" charset="0"/>
              <a:ea typeface="黑体" panose="02010609060101010101" pitchFamily="49" charset="-122"/>
              <a:cs typeface="+mn-cs"/>
            </a:endParaRPr>
          </a:p>
        </p:txBody>
      </p:sp>
      <p:sp>
        <p:nvSpPr>
          <p:cNvPr id="16" name="圆角矩形标注 15"/>
          <p:cNvSpPr/>
          <p:nvPr/>
        </p:nvSpPr>
        <p:spPr>
          <a:xfrm>
            <a:off x="8015288" y="4554538"/>
            <a:ext cx="1152525" cy="393700"/>
          </a:xfrm>
          <a:prstGeom prst="wedgeRoundRectCallout">
            <a:avLst>
              <a:gd name="adj1" fmla="val -91907"/>
              <a:gd name="adj2" fmla="val 90706"/>
              <a:gd name="adj3" fmla="val 16667"/>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账面价值</a:t>
            </a:r>
          </a:p>
        </p:txBody>
      </p:sp>
      <p:sp>
        <p:nvSpPr>
          <p:cNvPr id="17" name="圆角矩形标注 16"/>
          <p:cNvSpPr/>
          <p:nvPr/>
        </p:nvSpPr>
        <p:spPr>
          <a:xfrm>
            <a:off x="8264524" y="5791200"/>
            <a:ext cx="1359867" cy="419100"/>
          </a:xfrm>
          <a:prstGeom prst="wedgeRoundRectCallout">
            <a:avLst>
              <a:gd name="adj1" fmla="val -110445"/>
              <a:gd name="adj2" fmla="val -61250"/>
              <a:gd name="adj3" fmla="val 16667"/>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资产溢价</a:t>
            </a:r>
          </a:p>
        </p:txBody>
      </p:sp>
      <p:sp>
        <p:nvSpPr>
          <p:cNvPr id="18" name="圆角矩形标注 17"/>
          <p:cNvSpPr/>
          <p:nvPr/>
        </p:nvSpPr>
        <p:spPr>
          <a:xfrm>
            <a:off x="8220075" y="5167313"/>
            <a:ext cx="1568450" cy="419100"/>
          </a:xfrm>
          <a:prstGeom prst="wedgeRoundRectCallout">
            <a:avLst>
              <a:gd name="adj1" fmla="val -86547"/>
              <a:gd name="adj2" fmla="val -2687"/>
              <a:gd name="adj3" fmla="val 16667"/>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付出的现金</a:t>
            </a:r>
          </a:p>
        </p:txBody>
      </p:sp>
    </p:spTree>
    <p:extLst>
      <p:ext uri="{BB962C8B-B14F-4D97-AF65-F5344CB8AC3E}">
        <p14:creationId xmlns:p14="http://schemas.microsoft.com/office/powerpoint/2010/main" val="357207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dissolve">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Effect transition="in" filter="dissolve">
                                      <p:cBhvr>
                                        <p:cTn id="27" dur="500"/>
                                        <p:tgtEl>
                                          <p:spTgt spid="1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
                                            <p:txEl>
                                              <p:pRg st="2" end="2"/>
                                            </p:txEl>
                                          </p:spTgt>
                                        </p:tgtEl>
                                        <p:attrNameLst>
                                          <p:attrName>style.visibility</p:attrName>
                                        </p:attrNameLst>
                                      </p:cBhvr>
                                      <p:to>
                                        <p:strVal val="visible"/>
                                      </p:to>
                                    </p:set>
                                    <p:animEffect transition="in" filter="dissolve">
                                      <p:cBhvr>
                                        <p:cTn id="37" dur="500"/>
                                        <p:tgtEl>
                                          <p:spTgt spid="1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animEffect transition="in" filter="dissolve">
                                      <p:cBhvr>
                                        <p:cTn id="47" dur="500"/>
                                        <p:tgtEl>
                                          <p:spTgt spid="1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5" grpId="0"/>
      <p:bldP spid="16" grpId="0" animBg="1"/>
      <p:bldP spid="17"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7" name="任意多边形 16"/>
          <p:cNvSpPr/>
          <p:nvPr/>
        </p:nvSpPr>
        <p:spPr bwMode="auto">
          <a:xfrm>
            <a:off x="371886" y="-64620"/>
            <a:ext cx="10928605" cy="6922620"/>
          </a:xfrm>
          <a:custGeom>
            <a:avLst/>
            <a:gdLst>
              <a:gd name="connsiteX0" fmla="*/ 477672 w 10208525"/>
              <a:gd name="connsiteY0" fmla="*/ 0 h 6387153"/>
              <a:gd name="connsiteX1" fmla="*/ 2825087 w 10208525"/>
              <a:gd name="connsiteY1" fmla="*/ 54591 h 6387153"/>
              <a:gd name="connsiteX2" fmla="*/ 7492621 w 10208525"/>
              <a:gd name="connsiteY2" fmla="*/ 2770496 h 6387153"/>
              <a:gd name="connsiteX3" fmla="*/ 10167582 w 10208525"/>
              <a:gd name="connsiteY3" fmla="*/ 2838735 h 6387153"/>
              <a:gd name="connsiteX4" fmla="*/ 10208525 w 10208525"/>
              <a:gd name="connsiteY4" fmla="*/ 6387153 h 6387153"/>
              <a:gd name="connsiteX5" fmla="*/ 0 w 10208525"/>
              <a:gd name="connsiteY5" fmla="*/ 6359857 h 6387153"/>
              <a:gd name="connsiteX6" fmla="*/ 477672 w 10208525"/>
              <a:gd name="connsiteY6" fmla="*/ 0 h 638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08525" h="6387153">
                <a:moveTo>
                  <a:pt x="477672" y="0"/>
                </a:moveTo>
                <a:lnTo>
                  <a:pt x="2825087" y="54591"/>
                </a:lnTo>
                <a:lnTo>
                  <a:pt x="7492621" y="2770496"/>
                </a:lnTo>
                <a:lnTo>
                  <a:pt x="10167582" y="2838735"/>
                </a:lnTo>
                <a:lnTo>
                  <a:pt x="10208525" y="6387153"/>
                </a:lnTo>
                <a:lnTo>
                  <a:pt x="0" y="6359857"/>
                </a:lnTo>
                <a:lnTo>
                  <a:pt x="477672" y="0"/>
                </a:lnTo>
                <a:close/>
              </a:path>
            </a:pathLst>
          </a:custGeom>
          <a:solidFill>
            <a:srgbClr val="CCFF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grpSp>
        <p:nvGrpSpPr>
          <p:cNvPr id="5" name="组合 4"/>
          <p:cNvGrpSpPr/>
          <p:nvPr/>
        </p:nvGrpSpPr>
        <p:grpSpPr>
          <a:xfrm>
            <a:off x="8170437" y="908720"/>
            <a:ext cx="1341612" cy="1442773"/>
            <a:chOff x="10159806" y="1834194"/>
            <a:chExt cx="1507260" cy="1780228"/>
          </a:xfrm>
        </p:grpSpPr>
        <p:pic>
          <p:nvPicPr>
            <p:cNvPr id="24" name="Picture 10" descr="https://ss3.bdstatic.com/70cFv8Sh_Q1YnxGkpoWK1HF6hhy/it/u=854982934,1625282597&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9806" y="1834194"/>
              <a:ext cx="1507260" cy="1780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文本框 8"/>
            <p:cNvSpPr txBox="1">
              <a:spLocks noChangeArrowheads="1"/>
            </p:cNvSpPr>
            <p:nvPr/>
          </p:nvSpPr>
          <p:spPr bwMode="auto">
            <a:xfrm>
              <a:off x="10604233" y="2687673"/>
              <a:ext cx="667543" cy="341787"/>
            </a:xfrm>
            <a:prstGeom prst="rect">
              <a:avLst/>
            </a:prstGeom>
            <a:solidFill>
              <a:srgbClr val="DDFFDD"/>
            </a:solidFill>
          </p:spPr>
          <p:txBody>
            <a:bodyPr wrap="square" lIns="0" tIns="0" rIns="0" bIns="0">
              <a:spAutoFit/>
            </a:bodyPr>
            <a:lstStyle>
              <a:defPPr>
                <a:defRPr lang="en-US"/>
              </a:defPPr>
              <a:lvl1pPr>
                <a:defRPr sz="1800">
                  <a:solidFill>
                    <a:srgbClr val="FF0000"/>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熊大</a:t>
              </a:r>
            </a:p>
          </p:txBody>
        </p:sp>
      </p:grpSp>
      <p:cxnSp>
        <p:nvCxnSpPr>
          <p:cNvPr id="86023" name="直接箭头连接符 11"/>
          <p:cNvCxnSpPr>
            <a:cxnSpLocks noChangeShapeType="1"/>
          </p:cNvCxnSpPr>
          <p:nvPr/>
        </p:nvCxnSpPr>
        <p:spPr bwMode="auto">
          <a:xfrm>
            <a:off x="8790873" y="2351494"/>
            <a:ext cx="0" cy="720081"/>
          </a:xfrm>
          <a:prstGeom prst="straightConnector1">
            <a:avLst/>
          </a:prstGeom>
          <a:solidFill>
            <a:schemeClr val="accent1"/>
          </a:solidFill>
          <a:ln w="57150" cap="flat" cmpd="sng" algn="ctr">
            <a:solidFill>
              <a:srgbClr val="FF0000"/>
            </a:solidFill>
            <a:prstDash val="solid"/>
            <a:miter lim="800000"/>
            <a:headEnd type="none" w="med" len="med"/>
            <a:tailEnd type="triangle"/>
          </a:ln>
          <a:effectLst/>
        </p:spPr>
      </p:cxnSp>
      <p:grpSp>
        <p:nvGrpSpPr>
          <p:cNvPr id="13" name="组合 12"/>
          <p:cNvGrpSpPr/>
          <p:nvPr/>
        </p:nvGrpSpPr>
        <p:grpSpPr>
          <a:xfrm>
            <a:off x="1950318" y="475740"/>
            <a:ext cx="2209738" cy="1992439"/>
            <a:chOff x="3866510" y="289219"/>
            <a:chExt cx="1522670" cy="1330814"/>
          </a:xfrm>
        </p:grpSpPr>
        <p:pic>
          <p:nvPicPr>
            <p:cNvPr id="12" name="图片 11"/>
            <p:cNvPicPr>
              <a:picLocks noChangeAspect="1"/>
            </p:cNvPicPr>
            <p:nvPr/>
          </p:nvPicPr>
          <p:blipFill>
            <a:blip r:embed="rId3"/>
            <a:stretch>
              <a:fillRect/>
            </a:stretch>
          </p:blipFill>
          <p:spPr>
            <a:xfrm>
              <a:off x="3866510" y="289219"/>
              <a:ext cx="1522670" cy="1330814"/>
            </a:xfrm>
            <a:prstGeom prst="rect">
              <a:avLst/>
            </a:prstGeom>
          </p:spPr>
        </p:pic>
        <p:sp>
          <p:nvSpPr>
            <p:cNvPr id="11" name="矩形 10"/>
            <p:cNvSpPr/>
            <p:nvPr/>
          </p:nvSpPr>
          <p:spPr>
            <a:xfrm>
              <a:off x="4264062" y="1280095"/>
              <a:ext cx="727566" cy="238618"/>
            </a:xfrm>
            <a:prstGeom prst="rect">
              <a:avLst/>
            </a:prstGeom>
            <a:solidFill>
              <a:srgbClr val="DDFFDD"/>
            </a:solidFill>
          </p:spPr>
          <p:txBody>
            <a:bodyPr wrap="square" lIns="0" tIns="0" rIns="0" bIns="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马斯克</a:t>
              </a:r>
            </a:p>
          </p:txBody>
        </p:sp>
      </p:grpSp>
      <p:grpSp>
        <p:nvGrpSpPr>
          <p:cNvPr id="31" name="组合 30"/>
          <p:cNvGrpSpPr/>
          <p:nvPr/>
        </p:nvGrpSpPr>
        <p:grpSpPr>
          <a:xfrm>
            <a:off x="8065476" y="3128957"/>
            <a:ext cx="1966357" cy="1367324"/>
            <a:chOff x="8832304" y="2780929"/>
            <a:chExt cx="1712287" cy="916763"/>
          </a:xfrm>
        </p:grpSpPr>
        <p:sp>
          <p:nvSpPr>
            <p:cNvPr id="86020" name="三十二角星 6"/>
            <p:cNvSpPr>
              <a:spLocks noChangeArrowheads="1"/>
            </p:cNvSpPr>
            <p:nvPr/>
          </p:nvSpPr>
          <p:spPr bwMode="auto">
            <a:xfrm>
              <a:off x="8832304" y="2780929"/>
              <a:ext cx="1524086" cy="916763"/>
            </a:xfrm>
            <a:prstGeom prst="star32">
              <a:avLst>
                <a:gd name="adj" fmla="val 37500"/>
              </a:avLst>
            </a:prstGeom>
            <a:solidFill>
              <a:srgbClr val="FF99FF"/>
            </a:solidFill>
            <a:ln w="38100" algn="ctr">
              <a:solidFill>
                <a:srgbClr val="FF0000"/>
              </a:solidFill>
              <a:miter lim="800000"/>
              <a:headEnd/>
              <a:tailEnd/>
            </a:ln>
          </p:spPr>
          <p:txBody>
            <a:bodyPr wrap="none"/>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0" name="矩形 29"/>
            <p:cNvSpPr/>
            <p:nvPr/>
          </p:nvSpPr>
          <p:spPr>
            <a:xfrm>
              <a:off x="9100969" y="3014808"/>
              <a:ext cx="1443622" cy="39208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16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西区林业</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16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上市公司</a:t>
              </a:r>
            </a:p>
          </p:txBody>
        </p:sp>
      </p:grpSp>
      <p:grpSp>
        <p:nvGrpSpPr>
          <p:cNvPr id="6" name="组合 5"/>
          <p:cNvGrpSpPr/>
          <p:nvPr/>
        </p:nvGrpSpPr>
        <p:grpSpPr>
          <a:xfrm>
            <a:off x="3994184" y="2312029"/>
            <a:ext cx="4237165" cy="1500591"/>
            <a:chOff x="3994184" y="2312029"/>
            <a:chExt cx="4237165" cy="1500591"/>
          </a:xfrm>
        </p:grpSpPr>
        <p:cxnSp>
          <p:nvCxnSpPr>
            <p:cNvPr id="33" name="直接箭头连接符 32"/>
            <p:cNvCxnSpPr>
              <a:endCxn id="86020" idx="1"/>
            </p:cNvCxnSpPr>
            <p:nvPr/>
          </p:nvCxnSpPr>
          <p:spPr bwMode="auto">
            <a:xfrm>
              <a:off x="4157295" y="2312029"/>
              <a:ext cx="3908181" cy="1500591"/>
            </a:xfrm>
            <a:prstGeom prst="straightConnector1">
              <a:avLst/>
            </a:prstGeom>
            <a:solidFill>
              <a:schemeClr val="accent1"/>
            </a:solidFill>
            <a:ln w="76200" cap="flat" cmpd="sng" algn="ctr">
              <a:solidFill>
                <a:srgbClr val="FF0000"/>
              </a:solidFill>
              <a:prstDash val="solid"/>
              <a:miter lim="800000"/>
              <a:headEnd type="none" w="med" len="med"/>
              <a:tailEnd type="triangle"/>
            </a:ln>
            <a:effectLst/>
          </p:spPr>
        </p:cxnSp>
        <p:sp>
          <p:nvSpPr>
            <p:cNvPr id="35" name="文本框 34"/>
            <p:cNvSpPr txBox="1"/>
            <p:nvPr/>
          </p:nvSpPr>
          <p:spPr>
            <a:xfrm rot="1195105">
              <a:off x="3994184" y="2732286"/>
              <a:ext cx="4237165" cy="656590"/>
            </a:xfrm>
            <a:prstGeom prst="rect">
              <a:avLst/>
            </a:prstGeom>
            <a:noFill/>
          </p:spPr>
          <p:txBody>
            <a:bodyPr wrap="square" rtlCol="0">
              <a:spAutoFit/>
            </a:bodyPr>
            <a:lstStyle/>
            <a:p>
              <a:pPr marL="0" marR="0" lvl="0" indent="0" algn="l" defTabSz="914400" rtl="0" eaLnBrk="0" fontAlgn="base" latinLnBrk="0" hangingPunct="0">
                <a:lnSpc>
                  <a:spcPts val="216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西区公司向马斯克发行</a:t>
              </a:r>
              <a:r>
                <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1200</a:t>
              </a:r>
              <a:r>
                <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万股</a:t>
              </a:r>
              <a:r>
                <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每股</a:t>
              </a:r>
              <a:r>
                <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5</a:t>
              </a:r>
            </a:p>
            <a:p>
              <a:pPr marL="0" marR="0" lvl="0" indent="0" algn="l" defTabSz="914400" rtl="0" eaLnBrk="0" fontAlgn="base" latinLnBrk="0" hangingPunct="0">
                <a:lnSpc>
                  <a:spcPts val="216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元</a:t>
              </a:r>
              <a:r>
                <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1"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换</a:t>
              </a:r>
              <a:r>
                <a:rPr kumimoji="1" lang="zh-CN" altLang="en-US" sz="1800" b="1"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黑体" panose="02010609060101010101" pitchFamily="49" charset="-122"/>
                  <a:cs typeface="+mn-cs"/>
                </a:rPr>
                <a:t>取</a:t>
              </a:r>
              <a:r>
                <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马斯克手中贝塔狗</a:t>
              </a:r>
              <a:r>
                <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100%</a:t>
              </a:r>
              <a:r>
                <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的</a:t>
              </a:r>
              <a:r>
                <a:rPr kumimoji="1"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股</a:t>
              </a:r>
              <a:r>
                <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票</a:t>
              </a:r>
            </a:p>
          </p:txBody>
        </p:sp>
      </p:grpSp>
      <p:grpSp>
        <p:nvGrpSpPr>
          <p:cNvPr id="16" name="组合 15"/>
          <p:cNvGrpSpPr/>
          <p:nvPr/>
        </p:nvGrpSpPr>
        <p:grpSpPr>
          <a:xfrm>
            <a:off x="4272646" y="1780288"/>
            <a:ext cx="5543061" cy="3126818"/>
            <a:chOff x="4272646" y="1780288"/>
            <a:chExt cx="5543061" cy="3126818"/>
          </a:xfrm>
        </p:grpSpPr>
        <p:sp>
          <p:nvSpPr>
            <p:cNvPr id="3" name="矩形 2"/>
            <p:cNvSpPr/>
            <p:nvPr/>
          </p:nvSpPr>
          <p:spPr>
            <a:xfrm>
              <a:off x="8989840" y="4506996"/>
              <a:ext cx="825867" cy="40011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100%</a:t>
              </a:r>
              <a:endParaRPr kumimoji="1"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p:txBody>
        </p:sp>
        <p:sp>
          <p:nvSpPr>
            <p:cNvPr id="7" name="文本框 6"/>
            <p:cNvSpPr txBox="1"/>
            <p:nvPr/>
          </p:nvSpPr>
          <p:spPr>
            <a:xfrm>
              <a:off x="8818132" y="2436386"/>
              <a:ext cx="769578"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9%</a:t>
              </a:r>
              <a:endPar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p:txBody>
        </p:sp>
        <p:sp>
          <p:nvSpPr>
            <p:cNvPr id="25" name="文本框 24"/>
            <p:cNvSpPr txBox="1"/>
            <p:nvPr/>
          </p:nvSpPr>
          <p:spPr>
            <a:xfrm>
              <a:off x="4272646" y="1780288"/>
              <a:ext cx="1077339"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91%</a:t>
              </a:r>
              <a:endPar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p:txBody>
        </p:sp>
      </p:grpSp>
      <p:sp>
        <p:nvSpPr>
          <p:cNvPr id="8" name="文本框 7"/>
          <p:cNvSpPr txBox="1"/>
          <p:nvPr/>
        </p:nvSpPr>
        <p:spPr>
          <a:xfrm>
            <a:off x="3968977" y="0"/>
            <a:ext cx="5224922"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蛇吞象：反向收购、借壳上市</a:t>
            </a:r>
          </a:p>
        </p:txBody>
      </p:sp>
      <p:grpSp>
        <p:nvGrpSpPr>
          <p:cNvPr id="14" name="组合 13"/>
          <p:cNvGrpSpPr/>
          <p:nvPr/>
        </p:nvGrpSpPr>
        <p:grpSpPr>
          <a:xfrm>
            <a:off x="751586" y="2474369"/>
            <a:ext cx="3636758" cy="2506134"/>
            <a:chOff x="751586" y="2474369"/>
            <a:chExt cx="3636758" cy="2506134"/>
          </a:xfrm>
        </p:grpSpPr>
        <p:grpSp>
          <p:nvGrpSpPr>
            <p:cNvPr id="2" name="组合 1"/>
            <p:cNvGrpSpPr/>
            <p:nvPr/>
          </p:nvGrpSpPr>
          <p:grpSpPr>
            <a:xfrm>
              <a:off x="2063552" y="2474369"/>
              <a:ext cx="2324792" cy="2506134"/>
              <a:chOff x="2783632" y="1659010"/>
              <a:chExt cx="2324792" cy="2506134"/>
            </a:xfrm>
          </p:grpSpPr>
          <p:cxnSp>
            <p:nvCxnSpPr>
              <p:cNvPr id="4" name="直接箭头连接符 3"/>
              <p:cNvCxnSpPr/>
              <p:nvPr/>
            </p:nvCxnSpPr>
            <p:spPr bwMode="auto">
              <a:xfrm>
                <a:off x="3822730" y="1659010"/>
                <a:ext cx="1" cy="620476"/>
              </a:xfrm>
              <a:prstGeom prst="straightConnector1">
                <a:avLst/>
              </a:prstGeom>
              <a:solidFill>
                <a:schemeClr val="accent1"/>
              </a:solidFill>
              <a:ln w="57150" cap="flat" cmpd="sng" algn="ctr">
                <a:solidFill>
                  <a:srgbClr val="FF0000"/>
                </a:solidFill>
                <a:prstDash val="solid"/>
                <a:miter lim="800000"/>
                <a:headEnd type="none" w="med" len="med"/>
                <a:tailEnd type="triangle"/>
              </a:ln>
              <a:effectLst/>
            </p:spPr>
          </p:cxnSp>
          <p:grpSp>
            <p:nvGrpSpPr>
              <p:cNvPr id="29" name="组合 28"/>
              <p:cNvGrpSpPr/>
              <p:nvPr/>
            </p:nvGrpSpPr>
            <p:grpSpPr>
              <a:xfrm>
                <a:off x="2783632" y="2275876"/>
                <a:ext cx="2324792" cy="1889268"/>
                <a:chOff x="2979120" y="2193014"/>
                <a:chExt cx="1798226" cy="1444574"/>
              </a:xfrm>
            </p:grpSpPr>
            <p:sp>
              <p:nvSpPr>
                <p:cNvPr id="86018" name="椭圆 3"/>
                <p:cNvSpPr>
                  <a:spLocks noChangeArrowheads="1"/>
                </p:cNvSpPr>
                <p:nvPr/>
              </p:nvSpPr>
              <p:spPr bwMode="auto">
                <a:xfrm>
                  <a:off x="2979120" y="2193014"/>
                  <a:ext cx="1798226" cy="1444574"/>
                </a:xfrm>
                <a:prstGeom prst="ellipse">
                  <a:avLst/>
                </a:prstGeom>
                <a:solidFill>
                  <a:srgbClr val="FFFF00"/>
                </a:solidFill>
                <a:ln w="9525" algn="ctr">
                  <a:solidFill>
                    <a:srgbClr val="FF0000"/>
                  </a:solidFill>
                  <a:miter lim="800000"/>
                  <a:headEnd/>
                  <a:tailEnd/>
                </a:ln>
              </p:spPr>
              <p:txBody>
                <a:bodyPr wrap="none"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贝塔狗</a:t>
                  </a:r>
                </a:p>
              </p:txBody>
            </p:sp>
            <p:sp>
              <p:nvSpPr>
                <p:cNvPr id="36" name="文本框 35"/>
                <p:cNvSpPr txBox="1"/>
                <p:nvPr/>
              </p:nvSpPr>
              <p:spPr>
                <a:xfrm>
                  <a:off x="3026968" y="2913309"/>
                  <a:ext cx="1700556" cy="49419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400</a:t>
                  </a:r>
                  <a:r>
                    <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万股</a:t>
                  </a:r>
                  <a:endPar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净资产</a:t>
                  </a:r>
                  <a:r>
                    <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2000</a:t>
                  </a:r>
                  <a:r>
                    <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万元</a:t>
                  </a:r>
                </a:p>
              </p:txBody>
            </p:sp>
          </p:grpSp>
        </p:grpSp>
        <p:sp>
          <p:nvSpPr>
            <p:cNvPr id="9" name="文本框 8"/>
            <p:cNvSpPr txBox="1"/>
            <p:nvPr/>
          </p:nvSpPr>
          <p:spPr>
            <a:xfrm>
              <a:off x="751586" y="3780215"/>
              <a:ext cx="1467389" cy="584775"/>
            </a:xfrm>
            <a:prstGeom prst="rect">
              <a:avLst/>
            </a:prstGeom>
            <a:noFill/>
          </p:spPr>
          <p:txBody>
            <a:bodyPr wrap="square" rtlCol="0">
              <a:spAutoFit/>
            </a:bodyPr>
            <a:lstStyle>
              <a:defPPr>
                <a:defRPr lang="en-US"/>
              </a:defPPr>
              <a:lvl1pPr marL="0" marR="0" lvl="0" indent="0" defTabSz="914400" latinLnBrk="0">
                <a:lnSpc>
                  <a:spcPct val="100000"/>
                </a:lnSpc>
                <a:buClrTx/>
                <a:buSzTx/>
                <a:buFontTx/>
                <a:buNone/>
                <a:tabLst/>
                <a:defRPr sz="1600" i="0" u="none" strike="noStrike" cap="none" spc="0" normalizeH="0" baseline="0">
                  <a:ln>
                    <a:noFill/>
                  </a:ln>
                  <a:solidFill>
                    <a:srgbClr val="0000FF"/>
                  </a:solidFill>
                  <a:effectLst/>
                  <a:uLnTx/>
                  <a:uFillTx/>
                </a:defRPr>
              </a:lvl1pPr>
            </a:lstStyle>
            <a:p>
              <a:r>
                <a:rPr lang="zh-CN" altLang="en-US" dirty="0"/>
                <a:t>市价</a:t>
              </a:r>
              <a:r>
                <a:rPr lang="en-US" altLang="zh-CN" dirty="0"/>
                <a:t>15</a:t>
              </a:r>
              <a:r>
                <a:rPr lang="zh-CN" altLang="en-US" dirty="0"/>
                <a:t>元</a:t>
              </a:r>
              <a:r>
                <a:rPr lang="en-US" altLang="zh-CN" dirty="0"/>
                <a:t>/</a:t>
              </a:r>
              <a:r>
                <a:rPr lang="zh-CN" altLang="en-US" dirty="0"/>
                <a:t>股</a:t>
              </a:r>
              <a:endParaRPr lang="en-US" altLang="zh-CN" dirty="0"/>
            </a:p>
            <a:p>
              <a:r>
                <a:rPr lang="zh-CN" altLang="en-US" dirty="0"/>
                <a:t>市值</a:t>
              </a:r>
              <a:r>
                <a:rPr lang="en-US" altLang="zh-CN" dirty="0"/>
                <a:t>6000</a:t>
              </a:r>
              <a:r>
                <a:rPr lang="zh-CN" altLang="en-US" dirty="0"/>
                <a:t>万</a:t>
              </a:r>
            </a:p>
          </p:txBody>
        </p:sp>
      </p:grpSp>
      <p:sp>
        <p:nvSpPr>
          <p:cNvPr id="27" name="文本框 26"/>
          <p:cNvSpPr txBox="1"/>
          <p:nvPr/>
        </p:nvSpPr>
        <p:spPr>
          <a:xfrm>
            <a:off x="9833102" y="3856096"/>
            <a:ext cx="1467389"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16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市价</a:t>
            </a:r>
            <a:r>
              <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5</a:t>
            </a:r>
            <a:r>
              <a:rPr kumimoji="1" lang="zh-CN" altLang="en-US" sz="16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元</a:t>
            </a:r>
            <a:r>
              <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a:t>
            </a:r>
            <a:r>
              <a:rPr kumimoji="1" lang="zh-CN" altLang="en-US" sz="16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股</a:t>
            </a:r>
            <a:endPar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16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市值</a:t>
            </a:r>
            <a:r>
              <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500</a:t>
            </a:r>
            <a:r>
              <a:rPr kumimoji="1" lang="zh-CN" altLang="en-US" sz="16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万</a:t>
            </a:r>
          </a:p>
        </p:txBody>
      </p:sp>
      <p:pic>
        <p:nvPicPr>
          <p:cNvPr id="26" name="图片 1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78995" y="699977"/>
            <a:ext cx="965477" cy="52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0218244" y="724054"/>
            <a:ext cx="763351" cy="369332"/>
          </a:xfrm>
          <a:prstGeom prst="rect">
            <a:avLst/>
          </a:prstGeom>
        </p:spPr>
        <p:txBody>
          <a:bodyPr wrap="none">
            <a:spAutoFit/>
          </a:bodyPr>
          <a:lstStyle/>
          <a:p>
            <a:r>
              <a:rPr lang="en-US" altLang="zh-CN" sz="1800" dirty="0">
                <a:solidFill>
                  <a:srgbClr val="000000"/>
                </a:solidFill>
              </a:rPr>
              <a:t>100</a:t>
            </a:r>
            <a:r>
              <a:rPr lang="zh-CN" altLang="en-US" sz="1800" dirty="0">
                <a:solidFill>
                  <a:srgbClr val="000000"/>
                </a:solidFill>
              </a:rPr>
              <a:t>万</a:t>
            </a:r>
          </a:p>
        </p:txBody>
      </p:sp>
      <p:grpSp>
        <p:nvGrpSpPr>
          <p:cNvPr id="15" name="组合 14"/>
          <p:cNvGrpSpPr/>
          <p:nvPr/>
        </p:nvGrpSpPr>
        <p:grpSpPr>
          <a:xfrm>
            <a:off x="7298626" y="2492895"/>
            <a:ext cx="1548640" cy="811022"/>
            <a:chOff x="4657017" y="661106"/>
            <a:chExt cx="1712777" cy="933419"/>
          </a:xfrm>
        </p:grpSpPr>
        <p:pic>
          <p:nvPicPr>
            <p:cNvPr id="32" name="图片 1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7017" y="661106"/>
              <a:ext cx="1712777" cy="933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矩形 33"/>
            <p:cNvSpPr/>
            <p:nvPr/>
          </p:nvSpPr>
          <p:spPr>
            <a:xfrm>
              <a:off x="4657017" y="921326"/>
              <a:ext cx="543739" cy="307777"/>
            </a:xfrm>
            <a:prstGeom prst="rect">
              <a:avLst/>
            </a:prstGeom>
          </p:spPr>
          <p:txBody>
            <a:bodyPr wrap="none">
              <a:spAutoFit/>
            </a:bodyPr>
            <a:lstStyle/>
            <a:p>
              <a:r>
                <a:rPr lang="en-US" altLang="zh-CN" sz="1400" dirty="0">
                  <a:solidFill>
                    <a:srgbClr val="0000FF"/>
                  </a:solidFill>
                </a:rPr>
                <a:t>1200</a:t>
              </a:r>
              <a:endParaRPr lang="zh-CN" altLang="en-US" sz="1400" dirty="0">
                <a:solidFill>
                  <a:srgbClr val="0000FF"/>
                </a:solidFill>
              </a:endParaRPr>
            </a:p>
          </p:txBody>
        </p:sp>
      </p:grpSp>
      <p:sp>
        <p:nvSpPr>
          <p:cNvPr id="37" name="矩形 36"/>
          <p:cNvSpPr/>
          <p:nvPr/>
        </p:nvSpPr>
        <p:spPr>
          <a:xfrm>
            <a:off x="1363392" y="5345576"/>
            <a:ext cx="2236510" cy="40011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0000"/>
                </a:solidFill>
                <a:effectLst/>
                <a:uLnTx/>
                <a:uFillTx/>
                <a:latin typeface="-apple-system"/>
                <a:ea typeface="黑体" panose="02010609060101010101" pitchFamily="49" charset="-122"/>
                <a:cs typeface="+mn-cs"/>
              </a:rPr>
              <a:t>顺丰借壳鼎泰稀土</a:t>
            </a:r>
            <a:endPar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8" name="矩形 37"/>
          <p:cNvSpPr/>
          <p:nvPr/>
        </p:nvSpPr>
        <p:spPr>
          <a:xfrm>
            <a:off x="1363392" y="5844264"/>
            <a:ext cx="1980029" cy="40011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0000"/>
                </a:solidFill>
                <a:effectLst/>
                <a:uLnTx/>
                <a:uFillTx/>
                <a:latin typeface="-apple-system"/>
                <a:ea typeface="黑体" panose="02010609060101010101" pitchFamily="49" charset="-122"/>
                <a:cs typeface="+mn-cs"/>
              </a:rPr>
              <a:t>申通借壳艾迪西</a:t>
            </a:r>
          </a:p>
        </p:txBody>
      </p:sp>
      <p:sp>
        <p:nvSpPr>
          <p:cNvPr id="28" name="文本框 27"/>
          <p:cNvSpPr txBox="1"/>
          <p:nvPr/>
        </p:nvSpPr>
        <p:spPr>
          <a:xfrm>
            <a:off x="9719803" y="3303917"/>
            <a:ext cx="1548338" cy="58477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100</a:t>
            </a:r>
            <a:r>
              <a:rPr kumimoji="1" lang="zh-CN"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万股</a:t>
            </a:r>
            <a:endParaRPr kumimoji="1"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净资产</a:t>
            </a:r>
            <a:r>
              <a:rPr kumimoji="1"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200</a:t>
            </a:r>
            <a:r>
              <a:rPr kumimoji="1" lang="zh-CN"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万元</a:t>
            </a:r>
          </a:p>
        </p:txBody>
      </p:sp>
    </p:spTree>
    <p:extLst>
      <p:ext uri="{BB962C8B-B14F-4D97-AF65-F5344CB8AC3E}">
        <p14:creationId xmlns:p14="http://schemas.microsoft.com/office/powerpoint/2010/main" val="243942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6.25E-7 -3.7037E-6 L -0.25938 -0.18912 " pathEditMode="relative" rAng="0" ptsTypes="AA">
                                      <p:cBhvr>
                                        <p:cTn id="16" dur="2000" fill="hold"/>
                                        <p:tgtEl>
                                          <p:spTgt spid="15"/>
                                        </p:tgtEl>
                                        <p:attrNameLst>
                                          <p:attrName>ppt_x</p:attrName>
                                          <p:attrName>ppt_y</p:attrName>
                                        </p:attrNameLst>
                                      </p:cBhvr>
                                      <p:rCtr x="-12969" y="-9468"/>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91667E-6 1.48148E-6 L 0.47617 0.27546 " pathEditMode="relative" rAng="0" ptsTypes="AA">
                                      <p:cBhvr>
                                        <p:cTn id="20" dur="2000" fill="hold"/>
                                        <p:tgtEl>
                                          <p:spTgt spid="14"/>
                                        </p:tgtEl>
                                        <p:attrNameLst>
                                          <p:attrName>ppt_x</p:attrName>
                                          <p:attrName>ppt_y</p:attrName>
                                        </p:attrNameLst>
                                      </p:cBhvr>
                                      <p:rCtr x="23802" y="13773"/>
                                    </p:animMotion>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dissolv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dissolve">
                                      <p:cBhvr>
                                        <p:cTn id="3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7" grpId="0"/>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sz="4000">
                <a:solidFill>
                  <a:srgbClr val="FFFF66"/>
                </a:solidFill>
                <a:ea typeface="华文琥珀" panose="02010800040101010101" pitchFamily="2" charset="-122"/>
              </a:rPr>
              <a:t>第二步</a:t>
            </a:r>
          </a:p>
        </p:txBody>
      </p:sp>
      <p:sp>
        <p:nvSpPr>
          <p:cNvPr id="112643" name="Rectangle 28"/>
          <p:cNvSpPr>
            <a:spLocks noChangeArrowheads="1"/>
          </p:cNvSpPr>
          <p:nvPr/>
        </p:nvSpPr>
        <p:spPr bwMode="auto">
          <a:xfrm>
            <a:off x="3216275" y="2492375"/>
            <a:ext cx="5616575" cy="762000"/>
          </a:xfrm>
          <a:prstGeom prst="rect">
            <a:avLst/>
          </a:prstGeom>
          <a:solidFill>
            <a:srgbClr val="CCFF99"/>
          </a:solidFill>
          <a:ln w="9525">
            <a:miter lim="800000"/>
            <a:headEnd/>
            <a:tailEnd/>
          </a:ln>
          <a:scene3d>
            <a:camera prst="legacyObliqueTopLeft"/>
            <a:lightRig rig="legacyFlat3" dir="t"/>
          </a:scene3d>
          <a:sp3d extrusionH="430200" prstMaterial="legacyMatte">
            <a:bevelT w="13500" h="13500" prst="angle"/>
            <a:bevelB w="13500" h="13500" prst="angle"/>
            <a:extrusionClr>
              <a:srgbClr val="CCFF99"/>
            </a:extrusionClr>
            <a:contourClr>
              <a:srgbClr val="CCFF99"/>
            </a:contourClr>
          </a:sp3d>
        </p:spPr>
        <p:txBody>
          <a:bodyPr>
            <a:spAutoFit/>
            <a:flatTx/>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400">
                <a:solidFill>
                  <a:srgbClr val="000000"/>
                </a:solidFill>
                <a:latin typeface="Times New Roman" panose="02020603050405020304" pitchFamily="18" charset="0"/>
                <a:ea typeface="黑体" panose="02010609060101010101" pitchFamily="49" charset="-122"/>
              </a:rPr>
              <a:t>后续确认与计量</a:t>
            </a:r>
          </a:p>
        </p:txBody>
      </p:sp>
      <p:sp>
        <p:nvSpPr>
          <p:cNvPr id="112644" name="Rectangle 25"/>
          <p:cNvSpPr>
            <a:spLocks noChangeArrowheads="1"/>
          </p:cNvSpPr>
          <p:nvPr/>
        </p:nvSpPr>
        <p:spPr bwMode="auto">
          <a:xfrm>
            <a:off x="2246313" y="4508500"/>
            <a:ext cx="2216150" cy="1066800"/>
          </a:xfrm>
          <a:prstGeom prst="rect">
            <a:avLst/>
          </a:prstGeom>
          <a:solidFill>
            <a:srgbClr val="FFFF66"/>
          </a:solidFill>
          <a:ln>
            <a:noFill/>
          </a:ln>
          <a:effectLst>
            <a:prstShdw prst="shdw17" dist="17961" dir="2700000">
              <a:srgbClr val="798591"/>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3200">
                <a:solidFill>
                  <a:srgbClr val="000000"/>
                </a:solidFill>
                <a:latin typeface="Times New Roman" panose="02020603050405020304" pitchFamily="18" charset="0"/>
                <a:ea typeface="华文行楷" panose="02010800040101010101" pitchFamily="2" charset="-122"/>
              </a:rPr>
              <a:t>持有期间的</a:t>
            </a:r>
          </a:p>
          <a:p>
            <a:pPr algn="ctr" eaLnBrk="1" hangingPunct="1">
              <a:spcBef>
                <a:spcPct val="0"/>
              </a:spcBef>
              <a:buClrTx/>
              <a:buFontTx/>
              <a:buNone/>
            </a:pPr>
            <a:r>
              <a:rPr lang="zh-CN" altLang="en-US" sz="3200">
                <a:solidFill>
                  <a:srgbClr val="FF0000"/>
                </a:solidFill>
                <a:latin typeface="Times New Roman" panose="02020603050405020304" pitchFamily="18" charset="0"/>
                <a:ea typeface="华文行楷" panose="02010800040101010101" pitchFamily="2" charset="-122"/>
              </a:rPr>
              <a:t>投资收益</a:t>
            </a:r>
          </a:p>
        </p:txBody>
      </p:sp>
      <p:sp>
        <p:nvSpPr>
          <p:cNvPr id="201733" name="Line 5"/>
          <p:cNvSpPr>
            <a:spLocks noChangeShapeType="1"/>
          </p:cNvSpPr>
          <p:nvPr/>
        </p:nvSpPr>
        <p:spPr bwMode="auto">
          <a:xfrm flipH="1">
            <a:off x="3432175" y="3429000"/>
            <a:ext cx="1152525" cy="863600"/>
          </a:xfrm>
          <a:prstGeom prst="line">
            <a:avLst/>
          </a:prstGeom>
          <a:noFill/>
          <a:ln w="9525">
            <a:solidFill>
              <a:schemeClr val="tx1"/>
            </a:solidFill>
            <a:miter lim="800000"/>
            <a:headEnd/>
            <a:tailEnd type="triangle" w="med" len="med"/>
          </a:ln>
          <a:effectLst>
            <a:prstShdw prst="shdw17" dist="17961" dir="2700000">
              <a:schemeClr val="tx1">
                <a:gamma/>
                <a:shade val="60000"/>
                <a:invGamma/>
              </a:schemeClr>
            </a:prstShdw>
          </a:effectLst>
        </p:spPr>
        <p:txBody>
          <a:bodyPr wrap="none"/>
          <a:lstStyle/>
          <a:p>
            <a:pPr eaLnBrk="1" hangingPunct="1">
              <a:defRPr/>
            </a:pPr>
            <a:endParaRPr lang="zh-CN" altLang="en-US">
              <a:ea typeface="黑体" pitchFamily="2" charset="-122"/>
            </a:endParaRPr>
          </a:p>
        </p:txBody>
      </p:sp>
      <p:sp>
        <p:nvSpPr>
          <p:cNvPr id="112646" name="Rectangle 25"/>
          <p:cNvSpPr>
            <a:spLocks noChangeArrowheads="1"/>
          </p:cNvSpPr>
          <p:nvPr/>
        </p:nvSpPr>
        <p:spPr bwMode="auto">
          <a:xfrm>
            <a:off x="8243888" y="4437063"/>
            <a:ext cx="1809750" cy="1066800"/>
          </a:xfrm>
          <a:prstGeom prst="rect">
            <a:avLst/>
          </a:prstGeom>
          <a:solidFill>
            <a:srgbClr val="FFFF66"/>
          </a:solidFill>
          <a:ln>
            <a:noFill/>
          </a:ln>
          <a:effectLst>
            <a:prstShdw prst="shdw17" dist="17961" dir="2700000">
              <a:srgbClr val="798591"/>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3200">
                <a:solidFill>
                  <a:srgbClr val="000000"/>
                </a:solidFill>
                <a:latin typeface="Times New Roman" panose="02020603050405020304" pitchFamily="18" charset="0"/>
                <a:ea typeface="华文行楷" panose="02010800040101010101" pitchFamily="2" charset="-122"/>
              </a:rPr>
              <a:t>期末进行</a:t>
            </a:r>
          </a:p>
          <a:p>
            <a:pPr algn="ctr" eaLnBrk="1" hangingPunct="1">
              <a:spcBef>
                <a:spcPct val="0"/>
              </a:spcBef>
              <a:buClrTx/>
              <a:buFontTx/>
              <a:buNone/>
            </a:pPr>
            <a:r>
              <a:rPr lang="zh-CN" altLang="en-US" sz="3200">
                <a:solidFill>
                  <a:srgbClr val="FF0066"/>
                </a:solidFill>
                <a:latin typeface="Times New Roman" panose="02020603050405020304" pitchFamily="18" charset="0"/>
                <a:ea typeface="华文行楷" panose="02010800040101010101" pitchFamily="2" charset="-122"/>
              </a:rPr>
              <a:t>减值</a:t>
            </a:r>
            <a:r>
              <a:rPr lang="zh-CN" altLang="en-US" sz="3200">
                <a:solidFill>
                  <a:srgbClr val="000000"/>
                </a:solidFill>
                <a:latin typeface="Times New Roman" panose="02020603050405020304" pitchFamily="18" charset="0"/>
                <a:ea typeface="华文行楷" panose="02010800040101010101" pitchFamily="2" charset="-122"/>
              </a:rPr>
              <a:t>测试</a:t>
            </a:r>
          </a:p>
        </p:txBody>
      </p:sp>
      <p:sp>
        <p:nvSpPr>
          <p:cNvPr id="201735" name="Line 7"/>
          <p:cNvSpPr>
            <a:spLocks noChangeShapeType="1"/>
          </p:cNvSpPr>
          <p:nvPr/>
        </p:nvSpPr>
        <p:spPr bwMode="auto">
          <a:xfrm>
            <a:off x="6888163" y="3357563"/>
            <a:ext cx="1152525" cy="863600"/>
          </a:xfrm>
          <a:prstGeom prst="line">
            <a:avLst/>
          </a:prstGeom>
          <a:noFill/>
          <a:ln w="38100">
            <a:solidFill>
              <a:schemeClr val="tx1"/>
            </a:solidFill>
            <a:miter lim="800000"/>
            <a:headEnd/>
            <a:tailEnd type="triangle" w="med" len="med"/>
          </a:ln>
          <a:effectLst>
            <a:prstShdw prst="shdw17" dist="17961" dir="2700000">
              <a:schemeClr val="tx1">
                <a:gamma/>
                <a:shade val="60000"/>
                <a:invGamma/>
              </a:schemeClr>
            </a:prstShdw>
          </a:effectLst>
        </p:spPr>
        <p:txBody>
          <a:bodyPr wrap="none"/>
          <a:lstStyle/>
          <a:p>
            <a:pPr eaLnBrk="1" hangingPunct="1">
              <a:defRPr/>
            </a:pPr>
            <a:endParaRPr lang="zh-CN" altLang="en-US">
              <a:ea typeface="黑体" pitchFamily="2" charset="-122"/>
            </a:endParaRPr>
          </a:p>
        </p:txBody>
      </p:sp>
      <p:sp>
        <p:nvSpPr>
          <p:cNvPr id="112648" name="Rectangle 25"/>
          <p:cNvSpPr>
            <a:spLocks noChangeArrowheads="1"/>
          </p:cNvSpPr>
          <p:nvPr/>
        </p:nvSpPr>
        <p:spPr bwMode="auto">
          <a:xfrm>
            <a:off x="4897438" y="4508500"/>
            <a:ext cx="3028950" cy="1066800"/>
          </a:xfrm>
          <a:prstGeom prst="rect">
            <a:avLst/>
          </a:prstGeom>
          <a:solidFill>
            <a:srgbClr val="FFFF66"/>
          </a:solidFill>
          <a:ln>
            <a:noFill/>
          </a:ln>
          <a:effectLst>
            <a:prstShdw prst="shdw17" dist="17961" dir="2700000">
              <a:srgbClr val="798591"/>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3200">
                <a:solidFill>
                  <a:srgbClr val="000000"/>
                </a:solidFill>
                <a:latin typeface="Times New Roman" panose="02020603050405020304" pitchFamily="18" charset="0"/>
                <a:ea typeface="华文行楷" panose="02010800040101010101" pitchFamily="2" charset="-122"/>
              </a:rPr>
              <a:t>被投资单位</a:t>
            </a:r>
            <a:r>
              <a:rPr lang="zh-CN" altLang="en-US" sz="3200">
                <a:solidFill>
                  <a:srgbClr val="FF0066"/>
                </a:solidFill>
                <a:latin typeface="Times New Roman" panose="02020603050405020304" pitchFamily="18" charset="0"/>
                <a:ea typeface="华文行楷" panose="02010800040101010101" pitchFamily="2" charset="-122"/>
              </a:rPr>
              <a:t>所有</a:t>
            </a:r>
          </a:p>
          <a:p>
            <a:pPr algn="ctr" eaLnBrk="1" hangingPunct="1">
              <a:spcBef>
                <a:spcPct val="0"/>
              </a:spcBef>
              <a:buClrTx/>
              <a:buFontTx/>
              <a:buNone/>
            </a:pPr>
            <a:r>
              <a:rPr lang="zh-CN" altLang="en-US" sz="3200">
                <a:solidFill>
                  <a:srgbClr val="FF0066"/>
                </a:solidFill>
                <a:latin typeface="Times New Roman" panose="02020603050405020304" pitchFamily="18" charset="0"/>
                <a:ea typeface="华文行楷" panose="02010800040101010101" pitchFamily="2" charset="-122"/>
              </a:rPr>
              <a:t>者权益其他变动</a:t>
            </a:r>
          </a:p>
        </p:txBody>
      </p:sp>
      <p:sp>
        <p:nvSpPr>
          <p:cNvPr id="201737" name="Line 9"/>
          <p:cNvSpPr>
            <a:spLocks noChangeShapeType="1"/>
          </p:cNvSpPr>
          <p:nvPr/>
        </p:nvSpPr>
        <p:spPr bwMode="auto">
          <a:xfrm>
            <a:off x="5735638" y="3284538"/>
            <a:ext cx="73025" cy="936625"/>
          </a:xfrm>
          <a:prstGeom prst="line">
            <a:avLst/>
          </a:prstGeom>
          <a:noFill/>
          <a:ln w="9525">
            <a:solidFill>
              <a:schemeClr val="tx1"/>
            </a:solidFill>
            <a:miter lim="800000"/>
            <a:headEnd/>
            <a:tailEnd type="triangle" w="med" len="med"/>
          </a:ln>
          <a:effectLst>
            <a:prstShdw prst="shdw17" dist="17961" dir="2700000">
              <a:schemeClr val="tx1">
                <a:gamma/>
                <a:shade val="60000"/>
                <a:invGamma/>
              </a:schemeClr>
            </a:prstShdw>
          </a:effectLst>
        </p:spPr>
        <p:txBody>
          <a:bodyPr wrap="none"/>
          <a:lstStyle/>
          <a:p>
            <a:pPr eaLnBrk="1" hangingPunct="1">
              <a:defRPr/>
            </a:pPr>
            <a:endParaRPr lang="zh-CN" altLang="en-US">
              <a:ea typeface="黑体" pitchFamily="2" charset="-122"/>
            </a:endParaRPr>
          </a:p>
        </p:txBody>
      </p:sp>
      <p:sp>
        <p:nvSpPr>
          <p:cNvPr id="2" name="文本框 1"/>
          <p:cNvSpPr txBox="1"/>
          <p:nvPr/>
        </p:nvSpPr>
        <p:spPr>
          <a:xfrm>
            <a:off x="5808662" y="5662582"/>
            <a:ext cx="1727497" cy="400110"/>
          </a:xfrm>
          <a:prstGeom prst="rect">
            <a:avLst/>
          </a:prstGeom>
          <a:noFill/>
        </p:spPr>
        <p:txBody>
          <a:bodyPr wrap="square" rtlCol="0">
            <a:spAutoFit/>
          </a:bodyPr>
          <a:lstStyle/>
          <a:p>
            <a:r>
              <a:rPr lang="zh-CN" altLang="en-US" sz="2000" dirty="0">
                <a:solidFill>
                  <a:srgbClr val="000000"/>
                </a:solidFill>
              </a:rPr>
              <a:t>（不要求）</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4694" name="Object 7">
            <a:hlinkClick r:id="" action="ppaction://ole?verb=0"/>
          </p:cNvPr>
          <p:cNvGraphicFramePr>
            <a:graphicFrameLocks/>
          </p:cNvGraphicFramePr>
          <p:nvPr>
            <p:extLst>
              <p:ext uri="{D42A27DB-BD31-4B8C-83A1-F6EECF244321}">
                <p14:modId xmlns:p14="http://schemas.microsoft.com/office/powerpoint/2010/main" val="459659745"/>
              </p:ext>
            </p:extLst>
          </p:nvPr>
        </p:nvGraphicFramePr>
        <p:xfrm>
          <a:off x="1441934" y="2549047"/>
          <a:ext cx="2376488" cy="1982788"/>
        </p:xfrm>
        <a:graphic>
          <a:graphicData uri="http://schemas.openxmlformats.org/presentationml/2006/ole">
            <mc:AlternateContent xmlns:mc="http://schemas.openxmlformats.org/markup-compatibility/2006">
              <mc:Choice xmlns:v="urn:schemas-microsoft-com:vml" Requires="v">
                <p:oleObj spid="_x0000_s114761" name="Microsoft ClipArt Gallery" r:id="rId3" imgW="3452813" imgH="2767013" progId="MS_ClipArt_Gallery">
                  <p:embed/>
                </p:oleObj>
              </mc:Choice>
              <mc:Fallback>
                <p:oleObj name="Microsoft ClipArt Gallery" r:id="rId3" imgW="3452813" imgH="2767013" progId="MS_ClipArt_Gallery">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934" y="2549047"/>
                        <a:ext cx="2376488"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4696"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93149" y="2611294"/>
            <a:ext cx="2674938"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8" name="文本框 6"/>
          <p:cNvSpPr txBox="1">
            <a:spLocks noChangeArrowheads="1"/>
          </p:cNvSpPr>
          <p:nvPr/>
        </p:nvSpPr>
        <p:spPr bwMode="auto">
          <a:xfrm>
            <a:off x="4295800" y="3356992"/>
            <a:ext cx="31504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4000" dirty="0">
                <a:latin typeface="Times New Roman" panose="02020603050405020304" pitchFamily="18" charset="0"/>
                <a:ea typeface="黑体" panose="02010609060101010101" pitchFamily="49" charset="-122"/>
              </a:rPr>
              <a:t>现金 </a:t>
            </a:r>
            <a:r>
              <a:rPr lang="en-US" altLang="zh-CN" sz="4000" dirty="0">
                <a:latin typeface="Times New Roman" panose="02020603050405020304" pitchFamily="18" charset="0"/>
                <a:ea typeface="黑体" panose="02010609060101010101" pitchFamily="49" charset="-122"/>
              </a:rPr>
              <a:t>or</a:t>
            </a:r>
            <a:r>
              <a:rPr lang="zh-CN" altLang="en-US" sz="4000" dirty="0">
                <a:latin typeface="Times New Roman" panose="02020603050405020304" pitchFamily="18" charset="0"/>
                <a:ea typeface="黑体" panose="02010609060101010101" pitchFamily="49" charset="-122"/>
              </a:rPr>
              <a:t>财富</a:t>
            </a:r>
          </a:p>
        </p:txBody>
      </p:sp>
      <p:sp>
        <p:nvSpPr>
          <p:cNvPr id="3" name="文本框 2"/>
          <p:cNvSpPr txBox="1"/>
          <p:nvPr/>
        </p:nvSpPr>
        <p:spPr>
          <a:xfrm>
            <a:off x="3737307" y="331603"/>
            <a:ext cx="4323356" cy="707886"/>
          </a:xfrm>
          <a:prstGeom prst="rect">
            <a:avLst/>
          </a:prstGeom>
          <a:noFill/>
        </p:spPr>
        <p:txBody>
          <a:bodyPr wrap="square" rtlCol="0">
            <a:spAutoFit/>
          </a:bodyPr>
          <a:lstStyle/>
          <a:p>
            <a:r>
              <a:rPr lang="zh-CN" altLang="en-US" sz="4000" dirty="0">
                <a:solidFill>
                  <a:srgbClr val="0000FF"/>
                </a:solidFill>
              </a:rPr>
              <a:t>怎么看投资收益？</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Text Box 3"/>
          <p:cNvSpPr txBox="1">
            <a:spLocks noChangeArrowheads="1"/>
          </p:cNvSpPr>
          <p:nvPr/>
        </p:nvSpPr>
        <p:spPr bwMode="auto">
          <a:xfrm>
            <a:off x="2208213" y="476250"/>
            <a:ext cx="79835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3600">
                <a:solidFill>
                  <a:srgbClr val="A50021"/>
                </a:solidFill>
                <a:ea typeface="黑体" panose="02010609060101010101" pitchFamily="49" charset="-122"/>
              </a:rPr>
              <a:t>长期股权的投资收益确认的两种方法：</a:t>
            </a:r>
          </a:p>
        </p:txBody>
      </p:sp>
      <p:graphicFrame>
        <p:nvGraphicFramePr>
          <p:cNvPr id="27681" name="Group 33"/>
          <p:cNvGraphicFramePr>
            <a:graphicFrameLocks noGrp="1"/>
          </p:cNvGraphicFramePr>
          <p:nvPr>
            <p:extLst>
              <p:ext uri="{D42A27DB-BD31-4B8C-83A1-F6EECF244321}">
                <p14:modId xmlns:p14="http://schemas.microsoft.com/office/powerpoint/2010/main" val="4092228874"/>
              </p:ext>
            </p:extLst>
          </p:nvPr>
        </p:nvGraphicFramePr>
        <p:xfrm>
          <a:off x="1271464" y="1556792"/>
          <a:ext cx="9577759" cy="1871662"/>
        </p:xfrm>
        <a:graphic>
          <a:graphicData uri="http://schemas.openxmlformats.org/drawingml/2006/table">
            <a:tbl>
              <a:tblPr/>
              <a:tblGrid>
                <a:gridCol w="1690924">
                  <a:extLst>
                    <a:ext uri="{9D8B030D-6E8A-4147-A177-3AD203B41FA5}">
                      <a16:colId xmlns:a16="http://schemas.microsoft.com/office/drawing/2014/main" val="20000"/>
                    </a:ext>
                  </a:extLst>
                </a:gridCol>
                <a:gridCol w="7886835">
                  <a:extLst>
                    <a:ext uri="{9D8B030D-6E8A-4147-A177-3AD203B41FA5}">
                      <a16:colId xmlns:a16="http://schemas.microsoft.com/office/drawing/2014/main" val="20001"/>
                    </a:ext>
                  </a:extLst>
                </a:gridCol>
              </a:tblGrid>
              <a:tr h="1871662">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zh-CN" altLang="en-US" sz="2400" b="1" i="0" u="none" strike="noStrike" cap="none" normalizeH="0" baseline="0" dirty="0">
                          <a:ln>
                            <a:noFill/>
                          </a:ln>
                          <a:solidFill>
                            <a:schemeClr val="bg1"/>
                          </a:solidFill>
                          <a:effectLst/>
                          <a:latin typeface="黑体" panose="02010609060101010101" pitchFamily="49" charset="-122"/>
                          <a:ea typeface="黑体" panose="02010609060101010101" pitchFamily="49" charset="-122"/>
                        </a:rPr>
                        <a:t>成本法</a:t>
                      </a:r>
                      <a:endParaRPr kumimoji="1" lang="en-US" altLang="zh-CN" sz="2400" b="1" i="0" u="none" strike="noStrike" cap="none" normalizeH="0" baseline="0" dirty="0">
                        <a:ln>
                          <a:noFill/>
                        </a:ln>
                        <a:solidFill>
                          <a:schemeClr val="bg1"/>
                        </a:solidFill>
                        <a:effectLst/>
                        <a:latin typeface="黑体" panose="02010609060101010101" pitchFamily="49" charset="-122"/>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3075BA"/>
                    </a:solid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Char char="l"/>
                        <a:tabLst/>
                      </a:pPr>
                      <a:r>
                        <a:rPr kumimoji="1" lang="zh-CN" altLang="en-US" sz="28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在持有长期股权投资期间， 当被投资企业</a:t>
                      </a:r>
                      <a:r>
                        <a:rPr kumimoji="1" lang="zh-CN" altLang="en-US" sz="2800" b="1" i="0" u="sng" strike="noStrike" cap="none" normalizeH="0" baseline="0" dirty="0">
                          <a:ln>
                            <a:noFill/>
                          </a:ln>
                          <a:solidFill>
                            <a:srgbClr val="0000FF"/>
                          </a:solidFill>
                          <a:effectLst/>
                          <a:latin typeface="黑体" panose="02010609060101010101" pitchFamily="49" charset="-122"/>
                          <a:ea typeface="黑体" panose="02010609060101010101" pitchFamily="49" charset="-122"/>
                        </a:rPr>
                        <a:t>宣告分派现金股利</a:t>
                      </a:r>
                      <a:r>
                        <a:rPr kumimoji="1" lang="zh-CN" altLang="en-US" sz="28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时，投资企业按应享有的份额，确认</a:t>
                      </a:r>
                      <a:r>
                        <a:rPr kumimoji="1" lang="zh-CN" altLang="en-US" sz="28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投资收益</a:t>
                      </a:r>
                      <a:r>
                        <a:rPr kumimoji="1" lang="zh-CN" altLang="en-US" sz="28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a:t>
                      </a:r>
                      <a:endParaRPr kumimoji="1" lang="en-US" altLang="zh-CN" sz="28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Char char="l"/>
                        <a:tabLst/>
                        <a:defRPr/>
                      </a:pPr>
                      <a:r>
                        <a:rPr kumimoji="1"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除非追加或收回投资，</a:t>
                      </a:r>
                      <a:r>
                        <a:rPr kumimoji="1" lang="zh-CN" altLang="en-US" sz="20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长期股权投资帐面余额一般不变。</a:t>
                      </a:r>
                      <a:endParaRPr kumimoji="1" lang="en-US"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graphicFrame>
        <p:nvGraphicFramePr>
          <p:cNvPr id="27692" name="Group 44"/>
          <p:cNvGraphicFramePr>
            <a:graphicFrameLocks noGrp="1"/>
          </p:cNvGraphicFramePr>
          <p:nvPr>
            <p:extLst>
              <p:ext uri="{D42A27DB-BD31-4B8C-83A1-F6EECF244321}">
                <p14:modId xmlns:p14="http://schemas.microsoft.com/office/powerpoint/2010/main" val="1939251972"/>
              </p:ext>
            </p:extLst>
          </p:nvPr>
        </p:nvGraphicFramePr>
        <p:xfrm>
          <a:off x="1271464" y="4004518"/>
          <a:ext cx="9577759" cy="2042160"/>
        </p:xfrm>
        <a:graphic>
          <a:graphicData uri="http://schemas.openxmlformats.org/drawingml/2006/table">
            <a:tbl>
              <a:tblPr/>
              <a:tblGrid>
                <a:gridCol w="1690924">
                  <a:extLst>
                    <a:ext uri="{9D8B030D-6E8A-4147-A177-3AD203B41FA5}">
                      <a16:colId xmlns:a16="http://schemas.microsoft.com/office/drawing/2014/main" val="20000"/>
                    </a:ext>
                  </a:extLst>
                </a:gridCol>
                <a:gridCol w="7886835">
                  <a:extLst>
                    <a:ext uri="{9D8B030D-6E8A-4147-A177-3AD203B41FA5}">
                      <a16:colId xmlns:a16="http://schemas.microsoft.com/office/drawing/2014/main" val="20001"/>
                    </a:ext>
                  </a:extLst>
                </a:gridCol>
              </a:tblGrid>
              <a:tr h="1584325">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zh-CN" altLang="en-US" sz="2400" b="1" i="0" u="none" strike="noStrike" cap="none" normalizeH="0" baseline="0" dirty="0">
                          <a:ln>
                            <a:noFill/>
                          </a:ln>
                          <a:solidFill>
                            <a:schemeClr val="bg1"/>
                          </a:solidFill>
                          <a:effectLst/>
                          <a:latin typeface="黑体" panose="02010609060101010101" pitchFamily="49" charset="-122"/>
                          <a:ea typeface="黑体" panose="02010609060101010101" pitchFamily="49" charset="-122"/>
                        </a:rPr>
                        <a:t>权益法</a:t>
                      </a:r>
                      <a:endParaRPr kumimoji="1" lang="en-US" altLang="zh-CN" sz="2400" b="1" i="0" u="none" strike="noStrike" cap="none" normalizeH="0" baseline="0" dirty="0">
                        <a:ln>
                          <a:noFill/>
                        </a:ln>
                        <a:solidFill>
                          <a:schemeClr val="bg1"/>
                        </a:solidFill>
                        <a:effectLst/>
                        <a:latin typeface="黑体" panose="02010609060101010101" pitchFamily="49" charset="-122"/>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3075BA"/>
                    </a:solid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Char char="l"/>
                        <a:tabLst/>
                      </a:pPr>
                      <a:r>
                        <a:rPr kumimoji="1" lang="zh-CN" altLang="en-US" sz="28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在持有长期股权投资期间，当</a:t>
                      </a:r>
                      <a:r>
                        <a:rPr kumimoji="1" lang="zh-CN" altLang="en-US" sz="28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被投资企业</a:t>
                      </a:r>
                      <a:r>
                        <a:rPr kumimoji="1" lang="zh-CN" altLang="en-US" sz="2800" b="1" i="0" u="sng" strike="noStrike" cap="none" normalizeH="0" baseline="0" dirty="0">
                          <a:ln>
                            <a:noFill/>
                          </a:ln>
                          <a:solidFill>
                            <a:srgbClr val="0000FF"/>
                          </a:solidFill>
                          <a:effectLst/>
                          <a:latin typeface="黑体" panose="02010609060101010101" pitchFamily="49" charset="-122"/>
                          <a:ea typeface="黑体" panose="02010609060101010101" pitchFamily="49" charset="-122"/>
                        </a:rPr>
                        <a:t>所有者权益发生增减变动</a:t>
                      </a:r>
                      <a:r>
                        <a:rPr kumimoji="1" lang="zh-CN" altLang="en-US" sz="28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rPr>
                        <a:t>时，</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投资企业按应享有的份额，确认</a:t>
                      </a:r>
                      <a:r>
                        <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投资收益</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1" lang="zh-CN" altLang="en-US" sz="2800" b="1" i="0" u="none" strike="noStrike" cap="none" normalizeH="0" baseline="0" dirty="0">
                        <a:ln>
                          <a:noFill/>
                        </a:ln>
                        <a:solidFill>
                          <a:srgbClr val="070605"/>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Char char="l"/>
                        <a:tabLst/>
                      </a:pPr>
                      <a:r>
                        <a:rPr kumimoji="1" lang="zh-CN" altLang="en-US"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同时</a:t>
                      </a:r>
                      <a:r>
                        <a:rPr kumimoji="1" lang="zh-CN" altLang="en-US" sz="20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rPr>
                        <a:t>长期股权投资帐面余额</a:t>
                      </a:r>
                      <a:r>
                        <a:rPr kumimoji="1" lang="zh-CN" altLang="en-US"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也随着被投资企业所有者权益份额的变动而</a:t>
                      </a:r>
                      <a:r>
                        <a:rPr kumimoji="1" lang="zh-CN" altLang="en-US" sz="20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rPr>
                        <a:t>变动</a:t>
                      </a:r>
                      <a:r>
                        <a:rPr kumimoji="1" lang="zh-CN" altLang="en-US"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7681"/>
                                        </p:tgtEl>
                                        <p:attrNameLst>
                                          <p:attrName>style.visibility</p:attrName>
                                        </p:attrNameLst>
                                      </p:cBhvr>
                                      <p:to>
                                        <p:strVal val="visible"/>
                                      </p:to>
                                    </p:set>
                                    <p:animEffect transition="in" filter="blinds(vertical)">
                                      <p:cBhvr>
                                        <p:cTn id="7" dur="500"/>
                                        <p:tgtEl>
                                          <p:spTgt spid="276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7692"/>
                                        </p:tgtEl>
                                        <p:attrNameLst>
                                          <p:attrName>style.visibility</p:attrName>
                                        </p:attrNameLst>
                                      </p:cBhvr>
                                      <p:to>
                                        <p:strVal val="visible"/>
                                      </p:to>
                                    </p:set>
                                    <p:animEffect transition="in" filter="blinds(vertical)">
                                      <p:cBhvr>
                                        <p:cTn id="12" dur="500"/>
                                        <p:tgtEl>
                                          <p:spTgt spid="27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15888"/>
            <a:ext cx="8340725"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5" name="文本框 6"/>
          <p:cNvSpPr txBox="1">
            <a:spLocks noChangeArrowheads="1"/>
          </p:cNvSpPr>
          <p:nvPr/>
        </p:nvSpPr>
        <p:spPr bwMode="auto">
          <a:xfrm>
            <a:off x="1703388" y="1196975"/>
            <a:ext cx="8785225" cy="3810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被投资企业</a:t>
            </a:r>
            <a:r>
              <a:rPr lang="zh-CN" altLang="en-US" sz="2000">
                <a:solidFill>
                  <a:srgbClr val="FF0000"/>
                </a:solidFill>
                <a:latin typeface="Times New Roman" panose="02020603050405020304" pitchFamily="18" charset="0"/>
                <a:ea typeface="黑体" panose="02010609060101010101" pitchFamily="49" charset="-122"/>
              </a:rPr>
              <a:t>宣告发放现金股利或利润</a:t>
            </a:r>
            <a:r>
              <a:rPr lang="zh-CN" altLang="en-US" sz="2000">
                <a:latin typeface="Times New Roman" panose="02020603050405020304" pitchFamily="18" charset="0"/>
                <a:ea typeface="黑体" panose="02010609060101010101" pitchFamily="49" charset="-122"/>
              </a:rPr>
              <a:t>时，投资企业按享有份额</a:t>
            </a:r>
            <a:r>
              <a:rPr lang="zh-CN" altLang="en-US" sz="2000">
                <a:solidFill>
                  <a:srgbClr val="FF0000"/>
                </a:solidFill>
                <a:latin typeface="Times New Roman" panose="02020603050405020304" pitchFamily="18" charset="0"/>
                <a:ea typeface="黑体" panose="02010609060101010101" pitchFamily="49" charset="-122"/>
              </a:rPr>
              <a:t>确认投资收益</a:t>
            </a:r>
            <a:r>
              <a:rPr lang="zh-CN" altLang="en-US" sz="2000">
                <a:latin typeface="Times New Roman" panose="02020603050405020304" pitchFamily="18" charset="0"/>
                <a:ea typeface="黑体" panose="02010609060101010101" pitchFamily="49" charset="-122"/>
              </a:rPr>
              <a:t>。</a:t>
            </a:r>
          </a:p>
        </p:txBody>
      </p:sp>
      <p:sp>
        <p:nvSpPr>
          <p:cNvPr id="8" name="文本框 7"/>
          <p:cNvSpPr txBox="1">
            <a:spLocks noChangeArrowheads="1"/>
          </p:cNvSpPr>
          <p:nvPr/>
        </p:nvSpPr>
        <p:spPr bwMode="auto">
          <a:xfrm>
            <a:off x="1703388" y="1693863"/>
            <a:ext cx="87137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400">
                <a:latin typeface="Times New Roman" panose="02020603050405020304" pitchFamily="18" charset="0"/>
                <a:ea typeface="黑体" panose="02010609060101010101" pitchFamily="49" charset="-122"/>
              </a:rPr>
              <a:t>①</a:t>
            </a:r>
            <a:r>
              <a:rPr lang="en-US" altLang="zh-CN" sz="2400">
                <a:latin typeface="Times New Roman" panose="02020603050405020304" pitchFamily="18" charset="0"/>
                <a:ea typeface="黑体" panose="02010609060101010101" pitchFamily="49" charset="-122"/>
              </a:rPr>
              <a:t>10</a:t>
            </a:r>
            <a:r>
              <a:rPr lang="zh-CN" altLang="en-US" sz="2400">
                <a:latin typeface="Times New Roman" panose="02020603050405020304" pitchFamily="18" charset="0"/>
                <a:ea typeface="黑体" panose="02010609060101010101" pitchFamily="49" charset="-122"/>
              </a:rPr>
              <a:t>年</a:t>
            </a:r>
            <a:r>
              <a:rPr lang="en-US" altLang="zh-CN" sz="2400">
                <a:latin typeface="Times New Roman" panose="02020603050405020304" pitchFamily="18" charset="0"/>
                <a:ea typeface="黑体" panose="02010609060101010101" pitchFamily="49" charset="-122"/>
              </a:rPr>
              <a:t>8</a:t>
            </a:r>
            <a:r>
              <a:rPr lang="zh-CN" altLang="en-US" sz="2400">
                <a:latin typeface="Times New Roman" panose="02020603050405020304" pitchFamily="18" charset="0"/>
                <a:ea typeface="黑体" panose="02010609060101010101" pitchFamily="49" charset="-122"/>
              </a:rPr>
              <a:t>月</a:t>
            </a:r>
            <a:r>
              <a:rPr lang="en-US" altLang="zh-CN" sz="2400">
                <a:solidFill>
                  <a:srgbClr val="0000FF"/>
                </a:solidFill>
                <a:latin typeface="Times New Roman" panose="02020603050405020304" pitchFamily="18" charset="0"/>
                <a:ea typeface="黑体" panose="02010609060101010101" pitchFamily="49" charset="-122"/>
              </a:rPr>
              <a:t>A</a:t>
            </a:r>
            <a:r>
              <a:rPr lang="zh-CN" altLang="en-US" sz="2400">
                <a:solidFill>
                  <a:srgbClr val="0000FF"/>
                </a:solidFill>
                <a:latin typeface="Times New Roman" panose="02020603050405020304" pitchFamily="18" charset="0"/>
                <a:ea typeface="黑体" panose="02010609060101010101" pitchFamily="49" charset="-122"/>
              </a:rPr>
              <a:t>公司</a:t>
            </a:r>
            <a:r>
              <a:rPr lang="zh-CN" altLang="en-US" sz="2400">
                <a:latin typeface="Times New Roman" panose="02020603050405020304" pitchFamily="18" charset="0"/>
                <a:ea typeface="黑体" panose="02010609060101010101" pitchFamily="49" charset="-122"/>
              </a:rPr>
              <a:t>投资蓝天公司，付出对价</a:t>
            </a:r>
            <a:r>
              <a:rPr lang="en-US" altLang="zh-CN" sz="2400">
                <a:latin typeface="Times New Roman" panose="02020603050405020304" pitchFamily="18" charset="0"/>
                <a:ea typeface="黑体" panose="02010609060101010101" pitchFamily="49" charset="-122"/>
              </a:rPr>
              <a:t>100</a:t>
            </a:r>
            <a:r>
              <a:rPr lang="zh-CN" altLang="en-US" sz="2400">
                <a:latin typeface="Times New Roman" panose="02020603050405020304" pitchFamily="18" charset="0"/>
                <a:ea typeface="黑体" panose="02010609060101010101" pitchFamily="49" charset="-122"/>
              </a:rPr>
              <a:t>万银行存款，取得</a:t>
            </a:r>
            <a:r>
              <a:rPr lang="en-US" altLang="zh-CN" sz="2400">
                <a:solidFill>
                  <a:srgbClr val="002A00"/>
                </a:solidFill>
                <a:latin typeface="Times New Roman" panose="02020603050405020304" pitchFamily="18" charset="0"/>
                <a:ea typeface="黑体" panose="02010609060101010101" pitchFamily="49" charset="-122"/>
              </a:rPr>
              <a:t>60%</a:t>
            </a:r>
            <a:r>
              <a:rPr lang="zh-CN" altLang="en-US" sz="2400">
                <a:solidFill>
                  <a:srgbClr val="002A00"/>
                </a:solidFill>
                <a:latin typeface="Times New Roman" panose="02020603050405020304" pitchFamily="18" charset="0"/>
                <a:ea typeface="黑体" panose="02010609060101010101" pitchFamily="49" charset="-122"/>
              </a:rPr>
              <a:t>的股份，为非同一控制下企业合并</a:t>
            </a:r>
            <a:endParaRPr lang="zh-CN" altLang="en-US" sz="2400">
              <a:latin typeface="Times New Roman" panose="02020603050405020304" pitchFamily="18" charset="0"/>
              <a:ea typeface="黑体" panose="02010609060101010101" pitchFamily="49" charset="-122"/>
            </a:endParaRPr>
          </a:p>
        </p:txBody>
      </p:sp>
      <p:grpSp>
        <p:nvGrpSpPr>
          <p:cNvPr id="2" name="组合 44"/>
          <p:cNvGrpSpPr>
            <a:grpSpLocks/>
          </p:cNvGrpSpPr>
          <p:nvPr/>
        </p:nvGrpSpPr>
        <p:grpSpPr bwMode="auto">
          <a:xfrm>
            <a:off x="6165850" y="4864100"/>
            <a:ext cx="2087563" cy="1014413"/>
            <a:chOff x="4642238" y="4864811"/>
            <a:chExt cx="2087563" cy="1013676"/>
          </a:xfrm>
        </p:grpSpPr>
        <p:sp>
          <p:nvSpPr>
            <p:cNvPr id="115749" name="Line 37"/>
            <p:cNvSpPr>
              <a:spLocks noChangeShapeType="1"/>
            </p:cNvSpPr>
            <p:nvPr/>
          </p:nvSpPr>
          <p:spPr bwMode="auto">
            <a:xfrm flipV="1">
              <a:off x="4713676" y="5343500"/>
              <a:ext cx="2016125" cy="0"/>
            </a:xfrm>
            <a:prstGeom prst="line">
              <a:avLst/>
            </a:prstGeom>
            <a:noFill/>
            <a:ln w="9525">
              <a:solidFill>
                <a:srgbClr val="002A00"/>
              </a:solidFill>
              <a:miter lim="800000"/>
              <a:headEnd/>
              <a:tailEn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15750" name="Line 38"/>
            <p:cNvSpPr>
              <a:spLocks noChangeShapeType="1"/>
            </p:cNvSpPr>
            <p:nvPr/>
          </p:nvSpPr>
          <p:spPr bwMode="auto">
            <a:xfrm>
              <a:off x="5721738" y="5345087"/>
              <a:ext cx="0" cy="503238"/>
            </a:xfrm>
            <a:prstGeom prst="line">
              <a:avLst/>
            </a:prstGeom>
            <a:noFill/>
            <a:ln w="9525">
              <a:solidFill>
                <a:srgbClr val="002A00"/>
              </a:solidFill>
              <a:miter lim="800000"/>
              <a:headEnd/>
              <a:tailEn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15751" name="Rectangle 34"/>
            <p:cNvSpPr>
              <a:spLocks noChangeArrowheads="1"/>
            </p:cNvSpPr>
            <p:nvPr/>
          </p:nvSpPr>
          <p:spPr bwMode="auto">
            <a:xfrm>
              <a:off x="4642238" y="5416525"/>
              <a:ext cx="955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0" lang="en-US" altLang="zh-CN" sz="2400">
                  <a:solidFill>
                    <a:srgbClr val="0000FF"/>
                  </a:solidFill>
                  <a:latin typeface="Times New Roman" panose="02020603050405020304" pitchFamily="18" charset="0"/>
                  <a:ea typeface="黑体" panose="02010609060101010101" pitchFamily="49" charset="-122"/>
                </a:rPr>
                <a:t>100</a:t>
              </a:r>
              <a:r>
                <a:rPr kumimoji="0" lang="zh-CN" altLang="en-US" sz="2400">
                  <a:solidFill>
                    <a:srgbClr val="0000FF"/>
                  </a:solidFill>
                  <a:latin typeface="Times New Roman" panose="02020603050405020304" pitchFamily="18" charset="0"/>
                  <a:ea typeface="黑体" panose="02010609060101010101" pitchFamily="49" charset="-122"/>
                </a:rPr>
                <a:t>万</a:t>
              </a:r>
              <a:endParaRPr kumimoji="0" lang="zh-CN" altLang="zh-CN" sz="2400">
                <a:solidFill>
                  <a:srgbClr val="0000FF"/>
                </a:solidFill>
                <a:latin typeface="Times New Roman" panose="02020603050405020304" pitchFamily="18" charset="0"/>
                <a:ea typeface="黑体" panose="02010609060101010101" pitchFamily="49" charset="-122"/>
              </a:endParaRPr>
            </a:p>
          </p:txBody>
        </p:sp>
        <p:sp>
          <p:nvSpPr>
            <p:cNvPr id="115752" name="Rectangle 15"/>
            <p:cNvSpPr>
              <a:spLocks noChangeArrowheads="1"/>
            </p:cNvSpPr>
            <p:nvPr/>
          </p:nvSpPr>
          <p:spPr bwMode="auto">
            <a:xfrm>
              <a:off x="4855154" y="4864811"/>
              <a:ext cx="1733167" cy="400110"/>
            </a:xfrm>
            <a:prstGeom prst="rect">
              <a:avLst/>
            </a:prstGeom>
            <a:solidFill>
              <a:srgbClr val="FFFF00"/>
            </a:solidFill>
            <a:ln>
              <a:noFill/>
            </a:ln>
            <a:effectLst>
              <a:prstShdw prst="shdw17" dist="17961" dir="2700000">
                <a:srgbClr val="414773"/>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solidFill>
                    <a:srgbClr val="000000"/>
                  </a:solidFill>
                  <a:latin typeface="Times New Roman" panose="02020603050405020304" pitchFamily="18" charset="0"/>
                  <a:ea typeface="黑体" panose="02010609060101010101" pitchFamily="49" charset="-122"/>
                </a:rPr>
                <a:t>长期股权投资</a:t>
              </a:r>
            </a:p>
          </p:txBody>
        </p:sp>
      </p:grpSp>
      <p:sp>
        <p:nvSpPr>
          <p:cNvPr id="15" name="Rectangle 34"/>
          <p:cNvSpPr>
            <a:spLocks noChangeArrowheads="1"/>
          </p:cNvSpPr>
          <p:nvPr/>
        </p:nvSpPr>
        <p:spPr bwMode="auto">
          <a:xfrm>
            <a:off x="9429750" y="5391150"/>
            <a:ext cx="955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0" lang="en-US" altLang="zh-CN" sz="2400">
                <a:solidFill>
                  <a:srgbClr val="0000FF"/>
                </a:solidFill>
                <a:latin typeface="Times New Roman" panose="02020603050405020304" pitchFamily="18" charset="0"/>
                <a:ea typeface="黑体" panose="02010609060101010101" pitchFamily="49" charset="-122"/>
              </a:rPr>
              <a:t>100</a:t>
            </a:r>
            <a:r>
              <a:rPr kumimoji="0" lang="zh-CN" altLang="en-US" sz="2400">
                <a:solidFill>
                  <a:srgbClr val="0000FF"/>
                </a:solidFill>
                <a:latin typeface="Times New Roman" panose="02020603050405020304" pitchFamily="18" charset="0"/>
                <a:ea typeface="黑体" panose="02010609060101010101" pitchFamily="49" charset="-122"/>
              </a:rPr>
              <a:t>万</a:t>
            </a:r>
            <a:endParaRPr kumimoji="0" lang="zh-CN" altLang="zh-CN" sz="2400">
              <a:solidFill>
                <a:srgbClr val="0000FF"/>
              </a:solidFill>
              <a:latin typeface="Times New Roman" panose="02020603050405020304" pitchFamily="18" charset="0"/>
              <a:ea typeface="黑体" panose="02010609060101010101" pitchFamily="49" charset="-122"/>
            </a:endParaRPr>
          </a:p>
        </p:txBody>
      </p:sp>
      <p:grpSp>
        <p:nvGrpSpPr>
          <p:cNvPr id="3" name="组合 42"/>
          <p:cNvGrpSpPr>
            <a:grpSpLocks/>
          </p:cNvGrpSpPr>
          <p:nvPr/>
        </p:nvGrpSpPr>
        <p:grpSpPr bwMode="auto">
          <a:xfrm>
            <a:off x="8532813" y="4868863"/>
            <a:ext cx="1852612" cy="992187"/>
            <a:chOff x="7008198" y="4869160"/>
            <a:chExt cx="1852516" cy="991306"/>
          </a:xfrm>
        </p:grpSpPr>
        <p:sp>
          <p:nvSpPr>
            <p:cNvPr id="115746" name="Line 37"/>
            <p:cNvSpPr>
              <a:spLocks noChangeShapeType="1"/>
            </p:cNvSpPr>
            <p:nvPr/>
          </p:nvSpPr>
          <p:spPr bwMode="auto">
            <a:xfrm>
              <a:off x="7008198" y="5343501"/>
              <a:ext cx="1852516" cy="0"/>
            </a:xfrm>
            <a:prstGeom prst="line">
              <a:avLst/>
            </a:prstGeom>
            <a:noFill/>
            <a:ln w="9525">
              <a:solidFill>
                <a:srgbClr val="002A00"/>
              </a:solidFill>
              <a:miter lim="800000"/>
              <a:headEnd/>
              <a:tailEn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15747" name="Line 38"/>
            <p:cNvSpPr>
              <a:spLocks noChangeShapeType="1"/>
            </p:cNvSpPr>
            <p:nvPr/>
          </p:nvSpPr>
          <p:spPr bwMode="auto">
            <a:xfrm>
              <a:off x="7884418" y="5357228"/>
              <a:ext cx="0" cy="503238"/>
            </a:xfrm>
            <a:prstGeom prst="line">
              <a:avLst/>
            </a:prstGeom>
            <a:noFill/>
            <a:ln w="9525">
              <a:solidFill>
                <a:srgbClr val="002A00"/>
              </a:solidFill>
              <a:miter lim="800000"/>
              <a:headEnd/>
              <a:tailEn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15748" name="Rectangle 15"/>
            <p:cNvSpPr>
              <a:spLocks noChangeArrowheads="1"/>
            </p:cNvSpPr>
            <p:nvPr/>
          </p:nvSpPr>
          <p:spPr bwMode="auto">
            <a:xfrm>
              <a:off x="7275917" y="4869160"/>
              <a:ext cx="1217000" cy="400110"/>
            </a:xfrm>
            <a:prstGeom prst="rect">
              <a:avLst/>
            </a:prstGeom>
            <a:solidFill>
              <a:srgbClr val="FFFF00"/>
            </a:solidFill>
            <a:ln>
              <a:noFill/>
            </a:ln>
            <a:effectLst>
              <a:prstShdw prst="shdw17" dist="17961" dir="2700000">
                <a:srgbClr val="414773"/>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solidFill>
                    <a:srgbClr val="000000"/>
                  </a:solidFill>
                  <a:latin typeface="Times New Roman" panose="02020603050405020304" pitchFamily="18" charset="0"/>
                  <a:ea typeface="黑体" panose="02010609060101010101" pitchFamily="49" charset="-122"/>
                </a:rPr>
                <a:t>银行存款</a:t>
              </a:r>
            </a:p>
          </p:txBody>
        </p:sp>
      </p:grpSp>
      <p:sp>
        <p:nvSpPr>
          <p:cNvPr id="18" name="文本框 17"/>
          <p:cNvSpPr txBox="1">
            <a:spLocks noChangeArrowheads="1"/>
          </p:cNvSpPr>
          <p:nvPr/>
        </p:nvSpPr>
        <p:spPr bwMode="auto">
          <a:xfrm>
            <a:off x="1722438" y="2463800"/>
            <a:ext cx="7327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400">
                <a:latin typeface="Times New Roman" panose="02020603050405020304" pitchFamily="18" charset="0"/>
                <a:ea typeface="黑体" panose="02010609060101010101" pitchFamily="49" charset="-122"/>
              </a:rPr>
              <a:t>②</a:t>
            </a:r>
            <a:r>
              <a:rPr lang="en-US" altLang="zh-CN" sz="2400">
                <a:latin typeface="Times New Roman" panose="02020603050405020304" pitchFamily="18" charset="0"/>
                <a:ea typeface="黑体" panose="02010609060101010101" pitchFamily="49" charset="-122"/>
              </a:rPr>
              <a:t>11</a:t>
            </a:r>
            <a:r>
              <a:rPr lang="zh-CN" altLang="en-US" sz="2400">
                <a:latin typeface="Times New Roman" panose="02020603050405020304" pitchFamily="18" charset="0"/>
                <a:ea typeface="黑体" panose="02010609060101010101" pitchFamily="49" charset="-122"/>
              </a:rPr>
              <a:t>年</a:t>
            </a:r>
            <a:r>
              <a:rPr lang="en-US" altLang="zh-CN" sz="2400">
                <a:latin typeface="Times New Roman" panose="02020603050405020304" pitchFamily="18" charset="0"/>
                <a:ea typeface="黑体" panose="02010609060101010101" pitchFamily="49" charset="-122"/>
              </a:rPr>
              <a:t>2</a:t>
            </a:r>
            <a:r>
              <a:rPr lang="zh-CN" altLang="en-US" sz="2400">
                <a:latin typeface="Times New Roman" panose="02020603050405020304" pitchFamily="18" charset="0"/>
                <a:ea typeface="黑体" panose="02010609060101010101" pitchFamily="49" charset="-122"/>
              </a:rPr>
              <a:t>月蓝天公司年报公布，实现净利润</a:t>
            </a:r>
            <a:r>
              <a:rPr lang="en-US" altLang="zh-CN" sz="2400">
                <a:latin typeface="Times New Roman" panose="02020603050405020304" pitchFamily="18" charset="0"/>
                <a:ea typeface="黑体" panose="02010609060101010101" pitchFamily="49" charset="-122"/>
              </a:rPr>
              <a:t>50</a:t>
            </a:r>
            <a:r>
              <a:rPr lang="zh-CN" altLang="en-US" sz="2400">
                <a:latin typeface="Times New Roman" panose="02020603050405020304" pitchFamily="18" charset="0"/>
                <a:ea typeface="黑体" panose="02010609060101010101" pitchFamily="49" charset="-122"/>
              </a:rPr>
              <a:t>万元。</a:t>
            </a:r>
          </a:p>
        </p:txBody>
      </p:sp>
      <p:sp>
        <p:nvSpPr>
          <p:cNvPr id="19" name="文本框 18"/>
          <p:cNvSpPr txBox="1">
            <a:spLocks noChangeArrowheads="1"/>
          </p:cNvSpPr>
          <p:nvPr/>
        </p:nvSpPr>
        <p:spPr bwMode="auto">
          <a:xfrm>
            <a:off x="1722438" y="2895600"/>
            <a:ext cx="6245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400">
                <a:latin typeface="Times New Roman" panose="02020603050405020304" pitchFamily="18" charset="0"/>
                <a:ea typeface="黑体" panose="02010609060101010101" pitchFamily="49" charset="-122"/>
              </a:rPr>
              <a:t>③</a:t>
            </a:r>
            <a:r>
              <a:rPr lang="en-US" altLang="zh-CN" sz="2400">
                <a:latin typeface="Times New Roman" panose="02020603050405020304" pitchFamily="18" charset="0"/>
                <a:ea typeface="黑体" panose="02010609060101010101" pitchFamily="49" charset="-122"/>
              </a:rPr>
              <a:t>11</a:t>
            </a:r>
            <a:r>
              <a:rPr lang="zh-CN" altLang="en-US" sz="2400">
                <a:latin typeface="Times New Roman" panose="02020603050405020304" pitchFamily="18" charset="0"/>
                <a:ea typeface="黑体" panose="02010609060101010101" pitchFamily="49" charset="-122"/>
              </a:rPr>
              <a:t>年</a:t>
            </a:r>
            <a:r>
              <a:rPr lang="en-US" altLang="zh-CN" sz="2400">
                <a:latin typeface="Times New Roman" panose="02020603050405020304" pitchFamily="18" charset="0"/>
                <a:ea typeface="黑体" panose="02010609060101010101" pitchFamily="49" charset="-122"/>
              </a:rPr>
              <a:t>3</a:t>
            </a:r>
            <a:r>
              <a:rPr lang="zh-CN" altLang="en-US" sz="2400">
                <a:latin typeface="Times New Roman" panose="02020603050405020304" pitchFamily="18" charset="0"/>
                <a:ea typeface="黑体" panose="02010609060101010101" pitchFamily="49" charset="-122"/>
              </a:rPr>
              <a:t>月蓝天公司</a:t>
            </a:r>
            <a:r>
              <a:rPr lang="zh-CN" altLang="en-US" sz="2400">
                <a:solidFill>
                  <a:srgbClr val="FF0000"/>
                </a:solidFill>
                <a:latin typeface="Times New Roman" panose="02020603050405020304" pitchFamily="18" charset="0"/>
                <a:ea typeface="黑体" panose="02010609060101010101" pitchFamily="49" charset="-122"/>
              </a:rPr>
              <a:t>宣告发放股利</a:t>
            </a:r>
            <a:r>
              <a:rPr lang="zh-CN" altLang="en-US" sz="2400">
                <a:latin typeface="Times New Roman" panose="02020603050405020304" pitchFamily="18" charset="0"/>
                <a:ea typeface="黑体" panose="02010609060101010101" pitchFamily="49" charset="-122"/>
              </a:rPr>
              <a:t>共</a:t>
            </a:r>
            <a:r>
              <a:rPr lang="en-US" altLang="zh-CN" sz="2400">
                <a:latin typeface="Times New Roman" panose="02020603050405020304" pitchFamily="18" charset="0"/>
                <a:ea typeface="黑体" panose="02010609060101010101" pitchFamily="49" charset="-122"/>
              </a:rPr>
              <a:t>20</a:t>
            </a:r>
            <a:r>
              <a:rPr lang="zh-CN" altLang="en-US" sz="2400">
                <a:latin typeface="Times New Roman" panose="02020603050405020304" pitchFamily="18" charset="0"/>
                <a:ea typeface="黑体" panose="02010609060101010101" pitchFamily="49" charset="-122"/>
              </a:rPr>
              <a:t>万元。</a:t>
            </a:r>
          </a:p>
        </p:txBody>
      </p:sp>
      <p:grpSp>
        <p:nvGrpSpPr>
          <p:cNvPr id="4" name="组合 47"/>
          <p:cNvGrpSpPr>
            <a:grpSpLocks/>
          </p:cNvGrpSpPr>
          <p:nvPr/>
        </p:nvGrpSpPr>
        <p:grpSpPr bwMode="auto">
          <a:xfrm>
            <a:off x="4076700" y="4868863"/>
            <a:ext cx="1882775" cy="984250"/>
            <a:chOff x="2553436" y="4869160"/>
            <a:chExt cx="1881843" cy="983514"/>
          </a:xfrm>
        </p:grpSpPr>
        <p:sp>
          <p:nvSpPr>
            <p:cNvPr id="115743" name="Line 37"/>
            <p:cNvSpPr>
              <a:spLocks noChangeShapeType="1"/>
            </p:cNvSpPr>
            <p:nvPr/>
          </p:nvSpPr>
          <p:spPr bwMode="auto">
            <a:xfrm>
              <a:off x="2553436" y="5343501"/>
              <a:ext cx="1881843" cy="0"/>
            </a:xfrm>
            <a:prstGeom prst="line">
              <a:avLst/>
            </a:prstGeom>
            <a:noFill/>
            <a:ln w="9525">
              <a:solidFill>
                <a:srgbClr val="002A00"/>
              </a:solidFill>
              <a:miter lim="800000"/>
              <a:headEnd/>
              <a:tailEn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15744" name="Line 38"/>
            <p:cNvSpPr>
              <a:spLocks noChangeShapeType="1"/>
            </p:cNvSpPr>
            <p:nvPr/>
          </p:nvSpPr>
          <p:spPr bwMode="auto">
            <a:xfrm>
              <a:off x="3491929" y="5349436"/>
              <a:ext cx="0" cy="503238"/>
            </a:xfrm>
            <a:prstGeom prst="line">
              <a:avLst/>
            </a:prstGeom>
            <a:noFill/>
            <a:ln w="9525">
              <a:solidFill>
                <a:srgbClr val="002A00"/>
              </a:solidFill>
              <a:miter lim="800000"/>
              <a:headEnd/>
              <a:tailEn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15745" name="Rectangle 15"/>
            <p:cNvSpPr>
              <a:spLocks noChangeArrowheads="1"/>
            </p:cNvSpPr>
            <p:nvPr/>
          </p:nvSpPr>
          <p:spPr bwMode="auto">
            <a:xfrm>
              <a:off x="2883430" y="4869160"/>
              <a:ext cx="1217000" cy="400110"/>
            </a:xfrm>
            <a:prstGeom prst="rect">
              <a:avLst/>
            </a:prstGeom>
            <a:solidFill>
              <a:srgbClr val="FFFF00"/>
            </a:solidFill>
            <a:ln>
              <a:noFill/>
            </a:ln>
            <a:effectLst>
              <a:prstShdw prst="shdw17" dist="17961" dir="2700000">
                <a:srgbClr val="414773"/>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solidFill>
                    <a:srgbClr val="000000"/>
                  </a:solidFill>
                  <a:latin typeface="Times New Roman" panose="02020603050405020304" pitchFamily="18" charset="0"/>
                  <a:ea typeface="黑体" panose="02010609060101010101" pitchFamily="49" charset="-122"/>
                </a:rPr>
                <a:t>应收股利</a:t>
              </a:r>
            </a:p>
          </p:txBody>
        </p:sp>
      </p:grpSp>
      <p:grpSp>
        <p:nvGrpSpPr>
          <p:cNvPr id="5" name="组合 46"/>
          <p:cNvGrpSpPr>
            <a:grpSpLocks/>
          </p:cNvGrpSpPr>
          <p:nvPr/>
        </p:nvGrpSpPr>
        <p:grpSpPr bwMode="auto">
          <a:xfrm>
            <a:off x="2135188" y="4864100"/>
            <a:ext cx="1593850" cy="984250"/>
            <a:chOff x="611560" y="4864811"/>
            <a:chExt cx="1593911" cy="983514"/>
          </a:xfrm>
        </p:grpSpPr>
        <p:sp>
          <p:nvSpPr>
            <p:cNvPr id="115740" name="Line 37"/>
            <p:cNvSpPr>
              <a:spLocks noChangeShapeType="1"/>
            </p:cNvSpPr>
            <p:nvPr/>
          </p:nvSpPr>
          <p:spPr bwMode="auto">
            <a:xfrm flipV="1">
              <a:off x="611560" y="5343500"/>
              <a:ext cx="1593911" cy="0"/>
            </a:xfrm>
            <a:prstGeom prst="line">
              <a:avLst/>
            </a:prstGeom>
            <a:noFill/>
            <a:ln w="9525">
              <a:solidFill>
                <a:srgbClr val="002A00"/>
              </a:solidFill>
              <a:miter lim="800000"/>
              <a:headEnd/>
              <a:tailEn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15741" name="Line 38"/>
            <p:cNvSpPr>
              <a:spLocks noChangeShapeType="1"/>
            </p:cNvSpPr>
            <p:nvPr/>
          </p:nvSpPr>
          <p:spPr bwMode="auto">
            <a:xfrm>
              <a:off x="1331689" y="5345087"/>
              <a:ext cx="0" cy="503238"/>
            </a:xfrm>
            <a:prstGeom prst="line">
              <a:avLst/>
            </a:prstGeom>
            <a:noFill/>
            <a:ln w="9525">
              <a:solidFill>
                <a:srgbClr val="002A00"/>
              </a:solidFill>
              <a:miter lim="800000"/>
              <a:headEnd/>
              <a:tailEn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15742" name="Rectangle 15"/>
            <p:cNvSpPr>
              <a:spLocks noChangeArrowheads="1"/>
            </p:cNvSpPr>
            <p:nvPr/>
          </p:nvSpPr>
          <p:spPr bwMode="auto">
            <a:xfrm>
              <a:off x="723188" y="4864811"/>
              <a:ext cx="1217000" cy="400110"/>
            </a:xfrm>
            <a:prstGeom prst="rect">
              <a:avLst/>
            </a:prstGeom>
            <a:solidFill>
              <a:srgbClr val="FFFF00"/>
            </a:solidFill>
            <a:ln>
              <a:noFill/>
            </a:ln>
            <a:effectLst>
              <a:prstShdw prst="shdw17" dist="17961" dir="2700000">
                <a:srgbClr val="414773"/>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000">
                  <a:solidFill>
                    <a:srgbClr val="000000"/>
                  </a:solidFill>
                  <a:latin typeface="Times New Roman" panose="02020603050405020304" pitchFamily="18" charset="0"/>
                  <a:ea typeface="黑体" panose="02010609060101010101" pitchFamily="49" charset="-122"/>
                </a:rPr>
                <a:t>投资收益</a:t>
              </a:r>
            </a:p>
          </p:txBody>
        </p:sp>
      </p:grpSp>
      <p:grpSp>
        <p:nvGrpSpPr>
          <p:cNvPr id="6" name="组合 43"/>
          <p:cNvGrpSpPr>
            <a:grpSpLocks/>
          </p:cNvGrpSpPr>
          <p:nvPr/>
        </p:nvGrpSpPr>
        <p:grpSpPr bwMode="auto">
          <a:xfrm>
            <a:off x="6672263" y="5608638"/>
            <a:ext cx="3024187" cy="706437"/>
            <a:chOff x="5148064" y="5609167"/>
            <a:chExt cx="3024336" cy="705278"/>
          </a:xfrm>
        </p:grpSpPr>
        <p:sp>
          <p:nvSpPr>
            <p:cNvPr id="17" name="任意多边形 16"/>
            <p:cNvSpPr/>
            <p:nvPr/>
          </p:nvSpPr>
          <p:spPr>
            <a:xfrm>
              <a:off x="5148064" y="5609167"/>
              <a:ext cx="3024336" cy="378790"/>
            </a:xfrm>
            <a:custGeom>
              <a:avLst/>
              <a:gdLst>
                <a:gd name="connsiteX0" fmla="*/ 13648 w 3698543"/>
                <a:gd name="connsiteY0" fmla="*/ 27295 h 191069"/>
                <a:gd name="connsiteX1" fmla="*/ 0 w 3698543"/>
                <a:gd name="connsiteY1" fmla="*/ 177421 h 191069"/>
                <a:gd name="connsiteX2" fmla="*/ 3698543 w 3698543"/>
                <a:gd name="connsiteY2" fmla="*/ 191069 h 191069"/>
                <a:gd name="connsiteX3" fmla="*/ 3684895 w 3698543"/>
                <a:gd name="connsiteY3" fmla="*/ 0 h 191069"/>
              </a:gdLst>
              <a:ahLst/>
              <a:cxnLst>
                <a:cxn ang="0">
                  <a:pos x="connsiteX0" y="connsiteY0"/>
                </a:cxn>
                <a:cxn ang="0">
                  <a:pos x="connsiteX1" y="connsiteY1"/>
                </a:cxn>
                <a:cxn ang="0">
                  <a:pos x="connsiteX2" y="connsiteY2"/>
                </a:cxn>
                <a:cxn ang="0">
                  <a:pos x="connsiteX3" y="connsiteY3"/>
                </a:cxn>
              </a:cxnLst>
              <a:rect l="l" t="t" r="r" b="b"/>
              <a:pathLst>
                <a:path w="3698543" h="191069">
                  <a:moveTo>
                    <a:pt x="13648" y="27295"/>
                  </a:moveTo>
                  <a:lnTo>
                    <a:pt x="0" y="177421"/>
                  </a:lnTo>
                  <a:lnTo>
                    <a:pt x="3698543" y="191069"/>
                  </a:lnTo>
                  <a:lnTo>
                    <a:pt x="3684895" y="0"/>
                  </a:lnTo>
                </a:path>
              </a:pathLst>
            </a:custGeom>
            <a:noFill/>
            <a:ln w="38100">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5739" name="矩形 32"/>
            <p:cNvSpPr>
              <a:spLocks noChangeArrowheads="1"/>
            </p:cNvSpPr>
            <p:nvPr/>
          </p:nvSpPr>
          <p:spPr bwMode="auto">
            <a:xfrm>
              <a:off x="5949140" y="5975891"/>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600">
                  <a:solidFill>
                    <a:srgbClr val="002A00"/>
                  </a:solidFill>
                  <a:latin typeface="Times New Roman" panose="02020603050405020304" pitchFamily="18" charset="0"/>
                  <a:ea typeface="黑体" panose="02010609060101010101" pitchFamily="49" charset="-122"/>
                </a:rPr>
                <a:t>①投资时</a:t>
              </a:r>
              <a:endParaRPr lang="zh-CN" altLang="en-US" sz="1600">
                <a:latin typeface="Times New Roman" panose="02020603050405020304" pitchFamily="18" charset="0"/>
                <a:ea typeface="黑体" panose="02010609060101010101" pitchFamily="49" charset="-122"/>
              </a:endParaRPr>
            </a:p>
          </p:txBody>
        </p:sp>
      </p:grpSp>
      <p:grpSp>
        <p:nvGrpSpPr>
          <p:cNvPr id="7" name="组合 45"/>
          <p:cNvGrpSpPr>
            <a:grpSpLocks/>
          </p:cNvGrpSpPr>
          <p:nvPr/>
        </p:nvGrpSpPr>
        <p:grpSpPr bwMode="auto">
          <a:xfrm>
            <a:off x="2927350" y="5343525"/>
            <a:ext cx="1944688" cy="663575"/>
            <a:chOff x="1403648" y="5343599"/>
            <a:chExt cx="1944216" cy="664066"/>
          </a:xfrm>
        </p:grpSpPr>
        <p:sp>
          <p:nvSpPr>
            <p:cNvPr id="115734" name="Rectangle 34"/>
            <p:cNvSpPr>
              <a:spLocks noChangeArrowheads="1"/>
            </p:cNvSpPr>
            <p:nvPr/>
          </p:nvSpPr>
          <p:spPr bwMode="auto">
            <a:xfrm>
              <a:off x="2546041" y="5373216"/>
              <a:ext cx="801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0" lang="en-US" altLang="zh-CN" sz="2400">
                  <a:solidFill>
                    <a:srgbClr val="0000FF"/>
                  </a:solidFill>
                  <a:latin typeface="Times New Roman" panose="02020603050405020304" pitchFamily="18" charset="0"/>
                  <a:ea typeface="黑体" panose="02010609060101010101" pitchFamily="49" charset="-122"/>
                </a:rPr>
                <a:t>12</a:t>
              </a:r>
              <a:r>
                <a:rPr kumimoji="0" lang="zh-CN" altLang="en-US" sz="2400">
                  <a:solidFill>
                    <a:srgbClr val="0000FF"/>
                  </a:solidFill>
                  <a:latin typeface="Times New Roman" panose="02020603050405020304" pitchFamily="18" charset="0"/>
                  <a:ea typeface="黑体" panose="02010609060101010101" pitchFamily="49" charset="-122"/>
                </a:rPr>
                <a:t>万</a:t>
              </a:r>
              <a:endParaRPr kumimoji="0" lang="zh-CN" altLang="zh-CN" sz="2400">
                <a:solidFill>
                  <a:srgbClr val="0000FF"/>
                </a:solidFill>
                <a:latin typeface="Times New Roman" panose="02020603050405020304" pitchFamily="18" charset="0"/>
                <a:ea typeface="黑体" panose="02010609060101010101" pitchFamily="49" charset="-122"/>
              </a:endParaRPr>
            </a:p>
          </p:txBody>
        </p:sp>
        <p:sp>
          <p:nvSpPr>
            <p:cNvPr id="115735" name="Rectangle 34"/>
            <p:cNvSpPr>
              <a:spLocks noChangeArrowheads="1"/>
            </p:cNvSpPr>
            <p:nvPr/>
          </p:nvSpPr>
          <p:spPr bwMode="auto">
            <a:xfrm>
              <a:off x="1403648" y="5343599"/>
              <a:ext cx="801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0" lang="en-US" altLang="zh-CN" sz="2400">
                  <a:solidFill>
                    <a:srgbClr val="0000FF"/>
                  </a:solidFill>
                  <a:latin typeface="Times New Roman" panose="02020603050405020304" pitchFamily="18" charset="0"/>
                  <a:ea typeface="黑体" panose="02010609060101010101" pitchFamily="49" charset="-122"/>
                </a:rPr>
                <a:t>12</a:t>
              </a:r>
              <a:r>
                <a:rPr kumimoji="0" lang="zh-CN" altLang="en-US" sz="2400">
                  <a:solidFill>
                    <a:srgbClr val="0000FF"/>
                  </a:solidFill>
                  <a:latin typeface="Times New Roman" panose="02020603050405020304" pitchFamily="18" charset="0"/>
                  <a:ea typeface="黑体" panose="02010609060101010101" pitchFamily="49" charset="-122"/>
                </a:rPr>
                <a:t>万</a:t>
              </a:r>
              <a:endParaRPr kumimoji="0" lang="zh-CN" altLang="zh-CN" sz="2400">
                <a:solidFill>
                  <a:srgbClr val="0000FF"/>
                </a:solidFill>
                <a:latin typeface="Times New Roman" panose="02020603050405020304" pitchFamily="18" charset="0"/>
                <a:ea typeface="黑体" panose="02010609060101010101" pitchFamily="49" charset="-122"/>
              </a:endParaRPr>
            </a:p>
          </p:txBody>
        </p:sp>
        <p:cxnSp>
          <p:nvCxnSpPr>
            <p:cNvPr id="31" name="直接连接符 30"/>
            <p:cNvCxnSpPr/>
            <p:nvPr/>
          </p:nvCxnSpPr>
          <p:spPr>
            <a:xfrm>
              <a:off x="2124198" y="5608908"/>
              <a:ext cx="503116" cy="0"/>
            </a:xfrm>
            <a:prstGeom prst="line">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737" name="矩形 33"/>
            <p:cNvSpPr>
              <a:spLocks noChangeArrowheads="1"/>
            </p:cNvSpPr>
            <p:nvPr/>
          </p:nvSpPr>
          <p:spPr bwMode="auto">
            <a:xfrm>
              <a:off x="1845515" y="5669111"/>
              <a:ext cx="12186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600">
                  <a:solidFill>
                    <a:srgbClr val="002A00"/>
                  </a:solidFill>
                  <a:latin typeface="Times New Roman" panose="02020603050405020304" pitchFamily="18" charset="0"/>
                  <a:ea typeface="黑体" panose="02010609060101010101" pitchFamily="49" charset="-122"/>
                </a:rPr>
                <a:t>③宣告分红</a:t>
              </a:r>
              <a:endParaRPr lang="zh-CN" altLang="en-US" sz="1600">
                <a:latin typeface="Times New Roman" panose="02020603050405020304" pitchFamily="18" charset="0"/>
                <a:ea typeface="黑体" panose="02010609060101010101" pitchFamily="49" charset="-122"/>
              </a:endParaRPr>
            </a:p>
          </p:txBody>
        </p:sp>
      </p:grpSp>
      <p:sp>
        <p:nvSpPr>
          <p:cNvPr id="35" name="文本框 34"/>
          <p:cNvSpPr txBox="1">
            <a:spLocks noChangeArrowheads="1"/>
          </p:cNvSpPr>
          <p:nvPr/>
        </p:nvSpPr>
        <p:spPr bwMode="auto">
          <a:xfrm>
            <a:off x="1722438" y="3327400"/>
            <a:ext cx="6245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400">
                <a:latin typeface="Times New Roman" panose="02020603050405020304" pitchFamily="18" charset="0"/>
                <a:ea typeface="黑体" panose="02010609060101010101" pitchFamily="49" charset="-122"/>
              </a:rPr>
              <a:t>④</a:t>
            </a:r>
            <a:r>
              <a:rPr lang="en-US" altLang="zh-CN" sz="2400">
                <a:latin typeface="Times New Roman" panose="02020603050405020304" pitchFamily="18" charset="0"/>
                <a:ea typeface="黑体" panose="02010609060101010101" pitchFamily="49" charset="-122"/>
              </a:rPr>
              <a:t>11</a:t>
            </a:r>
            <a:r>
              <a:rPr lang="zh-CN" altLang="en-US" sz="2400">
                <a:latin typeface="Times New Roman" panose="02020603050405020304" pitchFamily="18" charset="0"/>
                <a:ea typeface="黑体" panose="02010609060101010101" pitchFamily="49" charset="-122"/>
              </a:rPr>
              <a:t>年</a:t>
            </a:r>
            <a:r>
              <a:rPr lang="en-US" altLang="zh-CN" sz="2400">
                <a:latin typeface="Times New Roman" panose="02020603050405020304" pitchFamily="18" charset="0"/>
                <a:ea typeface="黑体" panose="02010609060101010101" pitchFamily="49" charset="-122"/>
              </a:rPr>
              <a:t>4</a:t>
            </a:r>
            <a:r>
              <a:rPr lang="zh-CN" altLang="en-US" sz="2400">
                <a:latin typeface="Times New Roman" panose="02020603050405020304" pitchFamily="18" charset="0"/>
                <a:ea typeface="黑体" panose="02010609060101010101" pitchFamily="49" charset="-122"/>
              </a:rPr>
              <a:t>月</a:t>
            </a:r>
            <a:r>
              <a:rPr lang="en-US" altLang="zh-CN" sz="2400">
                <a:solidFill>
                  <a:srgbClr val="0000FF"/>
                </a:solidFill>
                <a:latin typeface="Times New Roman" panose="02020603050405020304" pitchFamily="18" charset="0"/>
                <a:ea typeface="黑体" panose="02010609060101010101" pitchFamily="49" charset="-122"/>
              </a:rPr>
              <a:t>A</a:t>
            </a:r>
            <a:r>
              <a:rPr lang="zh-CN" altLang="en-US" sz="2400">
                <a:solidFill>
                  <a:srgbClr val="0000FF"/>
                </a:solidFill>
                <a:latin typeface="Times New Roman" panose="02020603050405020304" pitchFamily="18" charset="0"/>
                <a:ea typeface="黑体" panose="02010609060101010101" pitchFamily="49" charset="-122"/>
              </a:rPr>
              <a:t>公司</a:t>
            </a:r>
            <a:r>
              <a:rPr lang="zh-CN" altLang="en-US" sz="2400">
                <a:latin typeface="Times New Roman" panose="02020603050405020304" pitchFamily="18" charset="0"/>
                <a:ea typeface="黑体" panose="02010609060101010101" pitchFamily="49" charset="-122"/>
              </a:rPr>
              <a:t>收到股利</a:t>
            </a:r>
            <a:r>
              <a:rPr lang="en-US" altLang="zh-CN" sz="2400">
                <a:latin typeface="Times New Roman" panose="02020603050405020304" pitchFamily="18" charset="0"/>
                <a:ea typeface="黑体" panose="02010609060101010101" pitchFamily="49" charset="-122"/>
              </a:rPr>
              <a:t>12</a:t>
            </a:r>
            <a:r>
              <a:rPr lang="zh-CN" altLang="en-US" sz="2400">
                <a:latin typeface="Times New Roman" panose="02020603050405020304" pitchFamily="18" charset="0"/>
                <a:ea typeface="黑体" panose="02010609060101010101" pitchFamily="49" charset="-122"/>
              </a:rPr>
              <a:t>万元。</a:t>
            </a:r>
          </a:p>
        </p:txBody>
      </p:sp>
      <p:sp>
        <p:nvSpPr>
          <p:cNvPr id="36" name="文本框 35"/>
          <p:cNvSpPr txBox="1">
            <a:spLocks noChangeArrowheads="1"/>
          </p:cNvSpPr>
          <p:nvPr/>
        </p:nvSpPr>
        <p:spPr bwMode="auto">
          <a:xfrm>
            <a:off x="1749425" y="3759200"/>
            <a:ext cx="6245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400">
                <a:latin typeface="Times New Roman" panose="02020603050405020304" pitchFamily="18" charset="0"/>
                <a:ea typeface="黑体" panose="02010609060101010101" pitchFamily="49" charset="-122"/>
              </a:rPr>
              <a:t>⑤</a:t>
            </a:r>
            <a:r>
              <a:rPr lang="en-US" altLang="zh-CN" sz="2400">
                <a:latin typeface="Times New Roman" panose="02020603050405020304" pitchFamily="18" charset="0"/>
                <a:ea typeface="黑体" panose="02010609060101010101" pitchFamily="49" charset="-122"/>
              </a:rPr>
              <a:t>12</a:t>
            </a:r>
            <a:r>
              <a:rPr lang="zh-CN" altLang="en-US" sz="2400">
                <a:latin typeface="Times New Roman" panose="02020603050405020304" pitchFamily="18" charset="0"/>
                <a:ea typeface="黑体" panose="02010609060101010101" pitchFamily="49" charset="-122"/>
              </a:rPr>
              <a:t>年</a:t>
            </a:r>
            <a:r>
              <a:rPr lang="en-US" altLang="zh-CN" sz="2400">
                <a:latin typeface="Times New Roman" panose="02020603050405020304" pitchFamily="18" charset="0"/>
                <a:ea typeface="黑体" panose="02010609060101010101" pitchFamily="49" charset="-122"/>
              </a:rPr>
              <a:t>2</a:t>
            </a:r>
            <a:r>
              <a:rPr lang="zh-CN" altLang="en-US" sz="2400">
                <a:latin typeface="Times New Roman" panose="02020603050405020304" pitchFamily="18" charset="0"/>
                <a:ea typeface="黑体" panose="02010609060101010101" pitchFamily="49" charset="-122"/>
              </a:rPr>
              <a:t>月蓝天公司年报公布，亏损</a:t>
            </a:r>
            <a:r>
              <a:rPr lang="en-US" altLang="zh-CN" sz="2400">
                <a:latin typeface="Times New Roman" panose="02020603050405020304" pitchFamily="18" charset="0"/>
                <a:ea typeface="黑体" panose="02010609060101010101" pitchFamily="49" charset="-122"/>
              </a:rPr>
              <a:t>30</a:t>
            </a:r>
            <a:r>
              <a:rPr lang="zh-CN" altLang="en-US" sz="2400">
                <a:latin typeface="Times New Roman" panose="02020603050405020304" pitchFamily="18" charset="0"/>
                <a:ea typeface="黑体" panose="02010609060101010101" pitchFamily="49" charset="-122"/>
              </a:rPr>
              <a:t>万元。</a:t>
            </a:r>
          </a:p>
        </p:txBody>
      </p:sp>
      <p:sp>
        <p:nvSpPr>
          <p:cNvPr id="37" name="文本框 36"/>
          <p:cNvSpPr txBox="1">
            <a:spLocks noChangeArrowheads="1"/>
          </p:cNvSpPr>
          <p:nvPr/>
        </p:nvSpPr>
        <p:spPr bwMode="auto">
          <a:xfrm>
            <a:off x="1765300" y="4119563"/>
            <a:ext cx="6245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400">
                <a:latin typeface="Times New Roman" panose="02020603050405020304" pitchFamily="18" charset="0"/>
                <a:ea typeface="黑体" panose="02010609060101010101" pitchFamily="49" charset="-122"/>
              </a:rPr>
              <a:t>⑥</a:t>
            </a:r>
            <a:r>
              <a:rPr lang="en-US" altLang="zh-CN" sz="2400">
                <a:latin typeface="Times New Roman" panose="02020603050405020304" pitchFamily="18" charset="0"/>
                <a:ea typeface="黑体" panose="02010609060101010101" pitchFamily="49" charset="-122"/>
              </a:rPr>
              <a:t>12</a:t>
            </a:r>
            <a:r>
              <a:rPr lang="zh-CN" altLang="en-US" sz="2400">
                <a:latin typeface="Times New Roman" panose="02020603050405020304" pitchFamily="18" charset="0"/>
                <a:ea typeface="黑体" panose="02010609060101010101" pitchFamily="49" charset="-122"/>
              </a:rPr>
              <a:t>年</a:t>
            </a:r>
            <a:r>
              <a:rPr lang="en-US" altLang="zh-CN" sz="2400">
                <a:latin typeface="Times New Roman" panose="02020603050405020304" pitchFamily="18" charset="0"/>
                <a:ea typeface="黑体" panose="02010609060101010101" pitchFamily="49" charset="-122"/>
              </a:rPr>
              <a:t>3</a:t>
            </a:r>
            <a:r>
              <a:rPr lang="zh-CN" altLang="en-US" sz="2400">
                <a:latin typeface="Times New Roman" panose="02020603050405020304" pitchFamily="18" charset="0"/>
                <a:ea typeface="黑体" panose="02010609060101010101" pitchFamily="49" charset="-122"/>
              </a:rPr>
              <a:t>月蓝天公司宣布不分红。</a:t>
            </a:r>
          </a:p>
        </p:txBody>
      </p:sp>
      <p:sp>
        <p:nvSpPr>
          <p:cNvPr id="39" name="Rectangle 34"/>
          <p:cNvSpPr>
            <a:spLocks noChangeArrowheads="1"/>
          </p:cNvSpPr>
          <p:nvPr/>
        </p:nvSpPr>
        <p:spPr bwMode="auto">
          <a:xfrm>
            <a:off x="5046663" y="5373688"/>
            <a:ext cx="801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0" lang="en-US" altLang="zh-CN" sz="2400">
                <a:solidFill>
                  <a:srgbClr val="0000FF"/>
                </a:solidFill>
                <a:latin typeface="Times New Roman" panose="02020603050405020304" pitchFamily="18" charset="0"/>
                <a:ea typeface="黑体" panose="02010609060101010101" pitchFamily="49" charset="-122"/>
              </a:rPr>
              <a:t>12</a:t>
            </a:r>
            <a:r>
              <a:rPr kumimoji="0" lang="zh-CN" altLang="en-US" sz="2400">
                <a:solidFill>
                  <a:srgbClr val="0000FF"/>
                </a:solidFill>
                <a:latin typeface="Times New Roman" panose="02020603050405020304" pitchFamily="18" charset="0"/>
                <a:ea typeface="黑体" panose="02010609060101010101" pitchFamily="49" charset="-122"/>
              </a:rPr>
              <a:t>万</a:t>
            </a:r>
            <a:endParaRPr kumimoji="0" lang="zh-CN" altLang="zh-CN" sz="2400">
              <a:solidFill>
                <a:srgbClr val="0000FF"/>
              </a:solidFill>
              <a:latin typeface="Times New Roman" panose="02020603050405020304" pitchFamily="18" charset="0"/>
              <a:ea typeface="黑体" panose="02010609060101010101" pitchFamily="49" charset="-122"/>
            </a:endParaRPr>
          </a:p>
        </p:txBody>
      </p:sp>
      <p:sp>
        <p:nvSpPr>
          <p:cNvPr id="40" name="Rectangle 34"/>
          <p:cNvSpPr>
            <a:spLocks noChangeArrowheads="1"/>
          </p:cNvSpPr>
          <p:nvPr/>
        </p:nvSpPr>
        <p:spPr bwMode="auto">
          <a:xfrm>
            <a:off x="8616950" y="5373688"/>
            <a:ext cx="801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0" lang="en-US" altLang="zh-CN" sz="2400">
                <a:solidFill>
                  <a:srgbClr val="0000FF"/>
                </a:solidFill>
                <a:latin typeface="Times New Roman" panose="02020603050405020304" pitchFamily="18" charset="0"/>
                <a:ea typeface="黑体" panose="02010609060101010101" pitchFamily="49" charset="-122"/>
              </a:rPr>
              <a:t>12</a:t>
            </a:r>
            <a:r>
              <a:rPr kumimoji="0" lang="zh-CN" altLang="en-US" sz="2400">
                <a:solidFill>
                  <a:srgbClr val="0000FF"/>
                </a:solidFill>
                <a:latin typeface="Times New Roman" panose="02020603050405020304" pitchFamily="18" charset="0"/>
                <a:ea typeface="黑体" panose="02010609060101010101" pitchFamily="49" charset="-122"/>
              </a:rPr>
              <a:t>万</a:t>
            </a:r>
            <a:endParaRPr kumimoji="0" lang="zh-CN" altLang="zh-CN" sz="2400">
              <a:solidFill>
                <a:srgbClr val="0000FF"/>
              </a:solidFill>
              <a:latin typeface="Times New Roman" panose="02020603050405020304" pitchFamily="18" charset="0"/>
              <a:ea typeface="黑体" panose="02010609060101010101" pitchFamily="49" charset="-122"/>
            </a:endParaRPr>
          </a:p>
        </p:txBody>
      </p:sp>
      <p:grpSp>
        <p:nvGrpSpPr>
          <p:cNvPr id="9" name="组合 48"/>
          <p:cNvGrpSpPr>
            <a:grpSpLocks/>
          </p:cNvGrpSpPr>
          <p:nvPr/>
        </p:nvGrpSpPr>
        <p:grpSpPr bwMode="auto">
          <a:xfrm>
            <a:off x="5795963" y="4362450"/>
            <a:ext cx="2921000" cy="1246188"/>
            <a:chOff x="4271749" y="4362122"/>
            <a:chExt cx="2920621" cy="1247108"/>
          </a:xfrm>
        </p:grpSpPr>
        <p:sp>
          <p:nvSpPr>
            <p:cNvPr id="41" name="任意多边形 40"/>
            <p:cNvSpPr/>
            <p:nvPr/>
          </p:nvSpPr>
          <p:spPr>
            <a:xfrm>
              <a:off x="4271749" y="4708452"/>
              <a:ext cx="2920621" cy="900778"/>
            </a:xfrm>
            <a:custGeom>
              <a:avLst/>
              <a:gdLst>
                <a:gd name="connsiteX0" fmla="*/ 0 w 2920621"/>
                <a:gd name="connsiteY0" fmla="*/ 887104 h 900752"/>
                <a:gd name="connsiteX1" fmla="*/ 286603 w 2920621"/>
                <a:gd name="connsiteY1" fmla="*/ 887104 h 900752"/>
                <a:gd name="connsiteX2" fmla="*/ 313899 w 2920621"/>
                <a:gd name="connsiteY2" fmla="*/ 0 h 900752"/>
                <a:gd name="connsiteX3" fmla="*/ 2579427 w 2920621"/>
                <a:gd name="connsiteY3" fmla="*/ 0 h 900752"/>
                <a:gd name="connsiteX4" fmla="*/ 2593075 w 2920621"/>
                <a:gd name="connsiteY4" fmla="*/ 873456 h 900752"/>
                <a:gd name="connsiteX5" fmla="*/ 2920621 w 2920621"/>
                <a:gd name="connsiteY5" fmla="*/ 900752 h 900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0621" h="900752">
                  <a:moveTo>
                    <a:pt x="0" y="887104"/>
                  </a:moveTo>
                  <a:lnTo>
                    <a:pt x="286603" y="887104"/>
                  </a:lnTo>
                  <a:lnTo>
                    <a:pt x="313899" y="0"/>
                  </a:lnTo>
                  <a:lnTo>
                    <a:pt x="2579427" y="0"/>
                  </a:lnTo>
                  <a:lnTo>
                    <a:pt x="2593075" y="873456"/>
                  </a:lnTo>
                  <a:lnTo>
                    <a:pt x="2920621" y="900752"/>
                  </a:ln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5733" name="矩形 41"/>
            <p:cNvSpPr>
              <a:spLocks noChangeArrowheads="1"/>
            </p:cNvSpPr>
            <p:nvPr/>
          </p:nvSpPr>
          <p:spPr bwMode="auto">
            <a:xfrm>
              <a:off x="5236445" y="4362122"/>
              <a:ext cx="14253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1600">
                  <a:solidFill>
                    <a:srgbClr val="002A00"/>
                  </a:solidFill>
                  <a:latin typeface="Times New Roman" panose="02020603050405020304" pitchFamily="18" charset="0"/>
                  <a:ea typeface="黑体" panose="02010609060101010101" pitchFamily="49" charset="-122"/>
                </a:rPr>
                <a:t>④收到股利时</a:t>
              </a:r>
              <a:endParaRPr lang="zh-CN" altLang="en-US" sz="1600">
                <a:latin typeface="Times New Roman" panose="02020603050405020304" pitchFamily="18"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3" presetClass="entr" presetSubtype="16"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plus(in)">
                                      <p:cBhvr>
                                        <p:cTn id="37" dur="2000"/>
                                        <p:tgtEl>
                                          <p:spTgt spid="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dissolve">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dissolve">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dissolve">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dissolve">
                                      <p:cBhvr>
                                        <p:cTn id="57" dur="500"/>
                                        <p:tgtEl>
                                          <p:spTgt spid="3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dissolve">
                                      <p:cBhvr>
                                        <p:cTn id="62" dur="500"/>
                                        <p:tgtEl>
                                          <p:spTgt spid="3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500"/>
                                        <p:tgtEl>
                                          <p:spTgt spid="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dissolve">
                                      <p:cBhvr>
                                        <p:cTn id="72" dur="500"/>
                                        <p:tgtEl>
                                          <p:spTgt spid="4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dissolve">
                                      <p:cBhvr>
                                        <p:cTn id="77" dur="500"/>
                                        <p:tgtEl>
                                          <p:spTgt spid="3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8" grpId="0"/>
      <p:bldP spid="19" grpId="0"/>
      <p:bldP spid="35" grpId="0"/>
      <p:bldP spid="36" grpId="0"/>
      <p:bldP spid="37" grpId="0"/>
      <p:bldP spid="39" grpId="0"/>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88913"/>
            <a:ext cx="8340725"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9" name="文本框 5"/>
          <p:cNvSpPr txBox="1">
            <a:spLocks noChangeArrowheads="1"/>
          </p:cNvSpPr>
          <p:nvPr/>
        </p:nvSpPr>
        <p:spPr bwMode="auto">
          <a:xfrm>
            <a:off x="334963" y="1471876"/>
            <a:ext cx="1368425" cy="5651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3200">
                <a:solidFill>
                  <a:srgbClr val="FF0000"/>
                </a:solidFill>
                <a:latin typeface="【嵐】竹风体" panose="020B0604000101010104" pitchFamily="34" charset="-128"/>
                <a:ea typeface="【嵐】竹风体" panose="020B0604000101010104" pitchFamily="34" charset="-128"/>
                <a:cs typeface="【嵐】竹风体" panose="020B0604000101010104" pitchFamily="34" charset="-128"/>
              </a:rPr>
              <a:t>第一步</a:t>
            </a:r>
          </a:p>
        </p:txBody>
      </p:sp>
      <p:sp>
        <p:nvSpPr>
          <p:cNvPr id="116742" name="文本框 47"/>
          <p:cNvSpPr txBox="1">
            <a:spLocks noChangeArrowheads="1"/>
          </p:cNvSpPr>
          <p:nvPr/>
        </p:nvSpPr>
        <p:spPr bwMode="auto">
          <a:xfrm>
            <a:off x="2059037" y="1499215"/>
            <a:ext cx="5481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3200" dirty="0">
                <a:solidFill>
                  <a:srgbClr val="FF0000"/>
                </a:solidFill>
                <a:latin typeface="【嵐】竹风体" panose="020B0604000101010104" pitchFamily="34" charset="-128"/>
                <a:ea typeface="【嵐】竹风体" panose="020B0604000101010104" pitchFamily="34" charset="-128"/>
                <a:cs typeface="【嵐】竹风体" panose="020B0604000101010104" pitchFamily="34" charset="-128"/>
              </a:rPr>
              <a:t>重新调整长期股权投资成本</a:t>
            </a:r>
          </a:p>
        </p:txBody>
      </p:sp>
      <p:sp>
        <p:nvSpPr>
          <p:cNvPr id="49" name="椭圆形标注 48"/>
          <p:cNvSpPr/>
          <p:nvPr/>
        </p:nvSpPr>
        <p:spPr>
          <a:xfrm>
            <a:off x="8124148" y="1117068"/>
            <a:ext cx="3839930" cy="1319213"/>
          </a:xfrm>
          <a:prstGeom prst="wedgeEllipseCallout">
            <a:avLst>
              <a:gd name="adj1" fmla="val -60774"/>
              <a:gd name="adj2" fmla="val -695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000000"/>
                </a:solidFill>
                <a:latin typeface="黑体" panose="02010609060101010101" pitchFamily="49" charset="-122"/>
                <a:ea typeface="黑体" panose="02010609060101010101" pitchFamily="49" charset="-122"/>
              </a:rPr>
              <a:t>将长投调整到</a:t>
            </a:r>
            <a:r>
              <a:rPr lang="zh-CN" altLang="en-US" sz="2000" dirty="0">
                <a:solidFill>
                  <a:srgbClr val="FF0066"/>
                </a:solidFill>
                <a:latin typeface="黑体" panose="02010609060101010101" pitchFamily="49" charset="-122"/>
                <a:ea typeface="黑体" panose="02010609060101010101" pitchFamily="49" charset="-122"/>
              </a:rPr>
              <a:t>不低于</a:t>
            </a:r>
            <a:r>
              <a:rPr lang="zh-CN" altLang="en-US" sz="2000" dirty="0">
                <a:solidFill>
                  <a:srgbClr val="000000"/>
                </a:solidFill>
                <a:latin typeface="黑体" panose="02010609060101010101" pitchFamily="49" charset="-122"/>
                <a:ea typeface="黑体" panose="02010609060101010101" pitchFamily="49" charset="-122"/>
              </a:rPr>
              <a:t>被投资单位</a:t>
            </a:r>
            <a:r>
              <a:rPr lang="zh-CN" altLang="en-US" sz="2000" dirty="0">
                <a:solidFill>
                  <a:srgbClr val="0000FF"/>
                </a:solidFill>
                <a:latin typeface="黑体" panose="02010609060101010101" pitchFamily="49" charset="-122"/>
                <a:ea typeface="黑体" panose="02010609060101010101" pitchFamily="49" charset="-122"/>
              </a:rPr>
              <a:t>可辨认净资产公允价值</a:t>
            </a:r>
            <a:r>
              <a:rPr lang="zh-CN" altLang="en-US" sz="2000" dirty="0">
                <a:solidFill>
                  <a:srgbClr val="000000"/>
                </a:solidFill>
                <a:latin typeface="黑体" panose="02010609060101010101" pitchFamily="49" charset="-122"/>
                <a:ea typeface="黑体" panose="02010609060101010101" pitchFamily="49" charset="-122"/>
              </a:rPr>
              <a:t>份额</a:t>
            </a:r>
          </a:p>
        </p:txBody>
      </p:sp>
      <p:grpSp>
        <p:nvGrpSpPr>
          <p:cNvPr id="2" name="Group 18"/>
          <p:cNvGrpSpPr>
            <a:grpSpLocks/>
          </p:cNvGrpSpPr>
          <p:nvPr/>
        </p:nvGrpSpPr>
        <p:grpSpPr bwMode="auto">
          <a:xfrm>
            <a:off x="1343472" y="2491665"/>
            <a:ext cx="7772400" cy="762000"/>
            <a:chOff x="288" y="1536"/>
            <a:chExt cx="2256" cy="480"/>
          </a:xfrm>
        </p:grpSpPr>
        <p:sp>
          <p:nvSpPr>
            <p:cNvPr id="58" name="Oval 19"/>
            <p:cNvSpPr>
              <a:spLocks noChangeArrowheads="1"/>
            </p:cNvSpPr>
            <p:nvPr/>
          </p:nvSpPr>
          <p:spPr bwMode="auto">
            <a:xfrm>
              <a:off x="288" y="1536"/>
              <a:ext cx="480" cy="480"/>
            </a:xfrm>
            <a:prstGeom prst="ellipse">
              <a:avLst/>
            </a:prstGeom>
            <a:solidFill>
              <a:srgbClr val="FFFF00"/>
            </a:solidFill>
            <a:ln w="9525">
              <a:solidFill>
                <a:srgbClr val="5B5249"/>
              </a:solidFill>
              <a:miter lim="800000"/>
              <a:headEnd/>
              <a:tailEnd/>
            </a:ln>
          </p:spPr>
          <p:txBody>
            <a:bodyPr wrap="none" anchor="ct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fontAlgn="auto" hangingPunct="1">
                <a:spcBef>
                  <a:spcPct val="0"/>
                </a:spcBef>
                <a:spcAft>
                  <a:spcPts val="0"/>
                </a:spcAft>
                <a:buClrTx/>
                <a:buSzTx/>
                <a:buFont typeface="Wingdings" panose="05000000000000000000" pitchFamily="2" charset="2"/>
                <a:buNone/>
                <a:defRPr/>
              </a:pPr>
              <a:r>
                <a:rPr lang="en-US" altLang="zh-CN" sz="2400" kern="0" dirty="0">
                  <a:solidFill>
                    <a:srgbClr val="000000"/>
                  </a:solidFill>
                  <a:latin typeface="黑体" panose="02010609060101010101" pitchFamily="49" charset="-122"/>
                  <a:ea typeface="黑体" panose="02010609060101010101" pitchFamily="49" charset="-122"/>
                </a:rPr>
                <a:t>A</a:t>
              </a:r>
              <a:r>
                <a:rPr lang="zh-CN" altLang="en-US" sz="2400" kern="0" dirty="0">
                  <a:solidFill>
                    <a:srgbClr val="000000"/>
                  </a:solidFill>
                  <a:latin typeface="黑体" panose="02010609060101010101" pitchFamily="49" charset="-122"/>
                  <a:ea typeface="黑体" panose="02010609060101010101" pitchFamily="49" charset="-122"/>
                </a:rPr>
                <a:t>公司</a:t>
              </a:r>
            </a:p>
          </p:txBody>
        </p:sp>
        <p:sp>
          <p:nvSpPr>
            <p:cNvPr id="59" name="Oval 20"/>
            <p:cNvSpPr>
              <a:spLocks noChangeArrowheads="1"/>
            </p:cNvSpPr>
            <p:nvPr/>
          </p:nvSpPr>
          <p:spPr bwMode="auto">
            <a:xfrm>
              <a:off x="2064" y="1536"/>
              <a:ext cx="480" cy="480"/>
            </a:xfrm>
            <a:prstGeom prst="ellipse">
              <a:avLst/>
            </a:prstGeom>
            <a:solidFill>
              <a:srgbClr val="C9DDF1"/>
            </a:solidFill>
            <a:ln w="9525">
              <a:solidFill>
                <a:srgbClr val="5B5249"/>
              </a:solidFill>
              <a:miter lim="800000"/>
              <a:headEnd/>
              <a:tailEnd/>
            </a:ln>
          </p:spPr>
          <p:txBody>
            <a:bodyPr wrap="none" anchor="ct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fontAlgn="auto" hangingPunct="1">
                <a:spcBef>
                  <a:spcPct val="0"/>
                </a:spcBef>
                <a:spcAft>
                  <a:spcPts val="0"/>
                </a:spcAft>
                <a:buClrTx/>
                <a:buSzTx/>
                <a:buFont typeface="Wingdings" panose="05000000000000000000" pitchFamily="2" charset="2"/>
                <a:buNone/>
                <a:defRPr/>
              </a:pPr>
              <a:r>
                <a:rPr lang="zh-CN" altLang="en-US" sz="2400" b="0" kern="0" dirty="0">
                  <a:solidFill>
                    <a:srgbClr val="000000"/>
                  </a:solidFill>
                  <a:ea typeface="黑体" panose="02010609060101010101" pitchFamily="49" charset="-122"/>
                </a:rPr>
                <a:t>甲公司</a:t>
              </a:r>
              <a:endParaRPr lang="en-US" altLang="zh-CN" sz="2400" b="0" kern="0" dirty="0">
                <a:solidFill>
                  <a:srgbClr val="000000"/>
                </a:solidFill>
                <a:ea typeface="黑体" panose="02010609060101010101" pitchFamily="49" charset="-122"/>
              </a:endParaRPr>
            </a:p>
          </p:txBody>
        </p:sp>
        <p:sp>
          <p:nvSpPr>
            <p:cNvPr id="60" name="Line 21"/>
            <p:cNvSpPr>
              <a:spLocks noChangeShapeType="1"/>
            </p:cNvSpPr>
            <p:nvPr/>
          </p:nvSpPr>
          <p:spPr bwMode="auto">
            <a:xfrm>
              <a:off x="816" y="1824"/>
              <a:ext cx="1152" cy="0"/>
            </a:xfrm>
            <a:prstGeom prst="line">
              <a:avLst/>
            </a:prstGeom>
            <a:noFill/>
            <a:ln w="76200">
              <a:solidFill>
                <a:srgbClr val="000000"/>
              </a:solidFill>
              <a:miter lim="800000"/>
              <a:headEnd/>
              <a:tailEnd type="triangle" w="med" len="med"/>
            </a:ln>
            <a:extLst/>
          </p:spPr>
          <p:txBody>
            <a:bodyPr wrap="none"/>
            <a:lstStyle/>
            <a:p>
              <a:pPr eaLnBrk="1" fontAlgn="auto" hangingPunct="1">
                <a:spcBef>
                  <a:spcPts val="0"/>
                </a:spcBef>
                <a:spcAft>
                  <a:spcPts val="0"/>
                </a:spcAft>
                <a:defRPr/>
              </a:pPr>
              <a:endParaRPr kumimoji="0" lang="zh-CN" altLang="en-US" sz="1800" b="0" kern="0">
                <a:solidFill>
                  <a:srgbClr val="5B5249"/>
                </a:solidFill>
              </a:endParaRPr>
            </a:p>
          </p:txBody>
        </p:sp>
      </p:grpSp>
      <p:sp>
        <p:nvSpPr>
          <p:cNvPr id="116745" name="Text Box 22"/>
          <p:cNvSpPr txBox="1">
            <a:spLocks noChangeArrowheads="1"/>
          </p:cNvSpPr>
          <p:nvPr/>
        </p:nvSpPr>
        <p:spPr bwMode="auto">
          <a:xfrm>
            <a:off x="3205610" y="2415465"/>
            <a:ext cx="3887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a:solidFill>
                  <a:srgbClr val="000000"/>
                </a:solidFill>
                <a:latin typeface="Times New Roman" panose="02020603050405020304" pitchFamily="18" charset="0"/>
                <a:ea typeface="黑体" panose="02010609060101010101" pitchFamily="49" charset="-122"/>
              </a:rPr>
              <a:t>长期股权投资，持股</a:t>
            </a:r>
            <a:r>
              <a:rPr lang="en-US" altLang="zh-CN" sz="2400">
                <a:solidFill>
                  <a:srgbClr val="000000"/>
                </a:solidFill>
                <a:latin typeface="Times New Roman" panose="02020603050405020304" pitchFamily="18" charset="0"/>
                <a:ea typeface="黑体" panose="02010609060101010101" pitchFamily="49" charset="-122"/>
              </a:rPr>
              <a:t>25%</a:t>
            </a:r>
          </a:p>
        </p:txBody>
      </p:sp>
      <p:graphicFrame>
        <p:nvGraphicFramePr>
          <p:cNvPr id="62" name="表格 61"/>
          <p:cNvGraphicFramePr>
            <a:graphicFrameLocks noGrp="1"/>
          </p:cNvGraphicFramePr>
          <p:nvPr>
            <p:extLst>
              <p:ext uri="{D42A27DB-BD31-4B8C-83A1-F6EECF244321}">
                <p14:modId xmlns:p14="http://schemas.microsoft.com/office/powerpoint/2010/main" val="2410508646"/>
              </p:ext>
            </p:extLst>
          </p:nvPr>
        </p:nvGraphicFramePr>
        <p:xfrm>
          <a:off x="718442" y="3573016"/>
          <a:ext cx="10897402" cy="2232026"/>
        </p:xfrm>
        <a:graphic>
          <a:graphicData uri="http://schemas.openxmlformats.org/drawingml/2006/table">
            <a:tbl>
              <a:tblPr firstRow="1" bandRow="1">
                <a:tableStyleId>{21E4AEA4-8DFA-4A89-87EB-49C32662AFE0}</a:tableStyleId>
              </a:tblPr>
              <a:tblGrid>
                <a:gridCol w="2411720">
                  <a:extLst>
                    <a:ext uri="{9D8B030D-6E8A-4147-A177-3AD203B41FA5}">
                      <a16:colId xmlns:a16="http://schemas.microsoft.com/office/drawing/2014/main" val="20000"/>
                    </a:ext>
                  </a:extLst>
                </a:gridCol>
                <a:gridCol w="893229">
                  <a:extLst>
                    <a:ext uri="{9D8B030D-6E8A-4147-A177-3AD203B41FA5}">
                      <a16:colId xmlns:a16="http://schemas.microsoft.com/office/drawing/2014/main" val="20001"/>
                    </a:ext>
                  </a:extLst>
                </a:gridCol>
                <a:gridCol w="7592453">
                  <a:extLst>
                    <a:ext uri="{9D8B030D-6E8A-4147-A177-3AD203B41FA5}">
                      <a16:colId xmlns:a16="http://schemas.microsoft.com/office/drawing/2014/main" val="20002"/>
                    </a:ext>
                  </a:extLst>
                </a:gridCol>
              </a:tblGrid>
              <a:tr h="552254">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dirty="0">
                          <a:ln>
                            <a:noFill/>
                          </a:ln>
                          <a:solidFill>
                            <a:srgbClr val="FFFFCC"/>
                          </a:solidFill>
                          <a:effectLst/>
                          <a:latin typeface="黑体" panose="02010609060101010101" pitchFamily="49" charset="-122"/>
                          <a:ea typeface="黑体" panose="02010609060101010101" pitchFamily="49" charset="-122"/>
                        </a:rPr>
                        <a:t>A</a:t>
                      </a:r>
                      <a:r>
                        <a:rPr kumimoji="1" lang="zh-CN" altLang="en-US" sz="2400" b="1" i="0" u="none" strike="noStrike" cap="none" normalizeH="0" baseline="0" dirty="0">
                          <a:ln>
                            <a:noFill/>
                          </a:ln>
                          <a:solidFill>
                            <a:srgbClr val="FFFFCC"/>
                          </a:solidFill>
                          <a:effectLst/>
                          <a:latin typeface="黑体" panose="02010609060101010101" pitchFamily="49" charset="-122"/>
                          <a:ea typeface="黑体" panose="02010609060101010101" pitchFamily="49" charset="-122"/>
                        </a:rPr>
                        <a:t>初始投资成本 </a:t>
                      </a:r>
                    </a:p>
                  </a:txBody>
                  <a:tcPr marL="91443" marR="91443" marT="45723" marB="45723" horzOverflow="overflow"/>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400" b="1" i="0" u="none" strike="noStrike" cap="none" normalizeH="0" baseline="0" dirty="0">
                          <a:ln>
                            <a:noFill/>
                          </a:ln>
                          <a:solidFill>
                            <a:srgbClr val="FFFFCC"/>
                          </a:solidFill>
                          <a:effectLst/>
                          <a:latin typeface="黑体" panose="02010609060101010101" pitchFamily="49" charset="-122"/>
                          <a:ea typeface="黑体" panose="02010609060101010101" pitchFamily="49" charset="-122"/>
                        </a:rPr>
                        <a:t>比较</a:t>
                      </a:r>
                    </a:p>
                  </a:txBody>
                  <a:tcPr marL="91443" marR="91443" marT="45723" marB="45723" horzOverflow="overflow"/>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zh-CN" altLang="en-US" sz="2400" b="1" i="0" u="none" strike="noStrike" cap="none" normalizeH="0" baseline="0" dirty="0">
                          <a:ln>
                            <a:noFill/>
                          </a:ln>
                          <a:solidFill>
                            <a:srgbClr val="FFFFCC"/>
                          </a:solidFill>
                          <a:effectLst/>
                          <a:latin typeface="黑体" panose="02010609060101010101" pitchFamily="49" charset="-122"/>
                          <a:ea typeface="黑体" panose="02010609060101010101" pitchFamily="49" charset="-122"/>
                        </a:rPr>
                        <a:t>应享有的被投资公司可辨认净资产公允价值的份额</a:t>
                      </a:r>
                    </a:p>
                  </a:txBody>
                  <a:tcPr marL="91443" marR="91443" marT="45723" marB="45723" horzOverflow="overflow"/>
                </a:tc>
                <a:extLst>
                  <a:ext uri="{0D108BD9-81ED-4DB2-BD59-A6C34878D82A}">
                    <a16:rowId xmlns:a16="http://schemas.microsoft.com/office/drawing/2014/main" val="10000"/>
                  </a:ext>
                </a:extLst>
              </a:tr>
              <a:tr h="559924">
                <a:tc rowSpan="3">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en-US" altLang="zh-CN"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100</a:t>
                      </a:r>
                      <a:r>
                        <a:rPr kumimoji="1" lang="zh-CN" altLang="en-US"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万</a:t>
                      </a:r>
                    </a:p>
                  </a:txBody>
                  <a:tcPr marL="91443" marR="91443" marT="45723" marB="45723" horzOverflow="overflow"/>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等于</a:t>
                      </a:r>
                    </a:p>
                  </a:txBody>
                  <a:tcPr marL="91443" marR="91443" marT="45723" marB="45723" horzOverflow="overflow"/>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100</a:t>
                      </a:r>
                      <a:r>
                        <a:rPr kumimoji="1" lang="zh-CN" altLang="en-US"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万</a:t>
                      </a:r>
                      <a:r>
                        <a:rPr kumimoji="1" lang="en-US" altLang="zh-CN"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a:t>
                      </a:r>
                      <a:r>
                        <a:rPr kumimoji="1" lang="zh-CN" altLang="en-US"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不需调整</a:t>
                      </a:r>
                      <a:endParaRPr kumimoji="1" lang="en-US" altLang="zh-CN"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endParaRPr>
                    </a:p>
                  </a:txBody>
                  <a:tcPr marL="91443" marR="91443" marT="45723" marB="45723" horzOverflow="overflow"/>
                </a:tc>
                <a:extLst>
                  <a:ext uri="{0D108BD9-81ED-4DB2-BD59-A6C34878D82A}">
                    <a16:rowId xmlns:a16="http://schemas.microsoft.com/office/drawing/2014/main" val="10001"/>
                  </a:ext>
                </a:extLst>
              </a:tr>
              <a:tr h="559924">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大于</a:t>
                      </a:r>
                    </a:p>
                  </a:txBody>
                  <a:tcPr marL="91443" marR="91443" marT="45723" marB="45723" horzOverflow="overflow"/>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70</a:t>
                      </a:r>
                      <a:r>
                        <a:rPr kumimoji="1" lang="zh-CN" altLang="en-US"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万，差额实际上为隐性商誉，不需调整</a:t>
                      </a:r>
                    </a:p>
                  </a:txBody>
                  <a:tcPr marL="91443" marR="91443" marT="45723" marB="45723" horzOverflow="overflow"/>
                </a:tc>
                <a:extLst>
                  <a:ext uri="{0D108BD9-81ED-4DB2-BD59-A6C34878D82A}">
                    <a16:rowId xmlns:a16="http://schemas.microsoft.com/office/drawing/2014/main" val="10002"/>
                  </a:ext>
                </a:extLst>
              </a:tr>
              <a:tr h="559924">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小于</a:t>
                      </a:r>
                    </a:p>
                  </a:txBody>
                  <a:tcPr marL="91443" marR="91443" marT="45723" marB="45723" horzOverflow="overflow"/>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120</a:t>
                      </a:r>
                      <a:r>
                        <a:rPr kumimoji="1" lang="zh-CN" altLang="en-US"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万</a:t>
                      </a:r>
                      <a:r>
                        <a:rPr kumimoji="1" lang="en-US" altLang="zh-CN"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a:t>
                      </a:r>
                      <a:r>
                        <a:rPr kumimoji="1" lang="zh-CN" altLang="en-US"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差额实际上是</a:t>
                      </a: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营外收入</a:t>
                      </a:r>
                      <a:r>
                        <a:rPr kumimoji="1" lang="zh-CN" altLang="en-US" sz="2400" b="1" i="0" u="none" strike="noStrike" cap="none" normalizeH="0" baseline="0" dirty="0">
                          <a:ln>
                            <a:noFill/>
                          </a:ln>
                          <a:solidFill>
                            <a:srgbClr val="4E24E8"/>
                          </a:solidFill>
                          <a:effectLst/>
                          <a:latin typeface="黑体" panose="02010609060101010101" pitchFamily="49" charset="-122"/>
                          <a:ea typeface="黑体" panose="02010609060101010101" pitchFamily="49" charset="-122"/>
                        </a:rPr>
                        <a:t>，需</a:t>
                      </a: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调整初始投资成本</a:t>
                      </a:r>
                    </a:p>
                  </a:txBody>
                  <a:tcPr marL="91443" marR="91443" marT="45723" marB="45723" horzOverflow="overflow"/>
                </a:tc>
                <a:extLst>
                  <a:ext uri="{0D108BD9-81ED-4DB2-BD59-A6C34878D82A}">
                    <a16:rowId xmlns:a16="http://schemas.microsoft.com/office/drawing/2014/main" val="10003"/>
                  </a:ext>
                </a:extLst>
              </a:tr>
            </a:tbl>
          </a:graphicData>
        </a:graphic>
      </p:graphicFrame>
      <p:sp>
        <p:nvSpPr>
          <p:cNvPr id="3" name="文本框 2"/>
          <p:cNvSpPr txBox="1"/>
          <p:nvPr/>
        </p:nvSpPr>
        <p:spPr>
          <a:xfrm>
            <a:off x="4799856" y="5893560"/>
            <a:ext cx="3672408" cy="461665"/>
          </a:xfrm>
          <a:prstGeom prst="rect">
            <a:avLst/>
          </a:prstGeom>
          <a:noFill/>
        </p:spPr>
        <p:txBody>
          <a:bodyPr wrap="square" rtlCol="0">
            <a:spAutoFit/>
          </a:bodyPr>
          <a:lstStyle/>
          <a:p>
            <a:r>
              <a:rPr lang="zh-CN" altLang="en-US" dirty="0"/>
              <a:t>调高不调低，向高看齐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505223" y="810314"/>
            <a:ext cx="10369152" cy="1384995"/>
          </a:xfrm>
          <a:prstGeom prst="rect">
            <a:avLst/>
          </a:prstGeom>
          <a:solidFill>
            <a:schemeClr val="bg1"/>
          </a:solidFill>
          <a:ln>
            <a:noFill/>
          </a:ln>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dirty="0">
                <a:solidFill>
                  <a:srgbClr val="070605"/>
                </a:solidFill>
                <a:ea typeface="黑体" panose="02010609060101010101" pitchFamily="49" charset="-122"/>
              </a:rPr>
              <a:t>2018</a:t>
            </a:r>
            <a:r>
              <a:rPr lang="zh-CN" altLang="en-US" sz="2400" dirty="0">
                <a:solidFill>
                  <a:srgbClr val="070605"/>
                </a:solidFill>
                <a:ea typeface="黑体" panose="02010609060101010101" pitchFamily="49" charset="-122"/>
              </a:rPr>
              <a:t>年</a:t>
            </a:r>
            <a:r>
              <a:rPr lang="en-US" altLang="zh-CN" sz="2400" dirty="0">
                <a:solidFill>
                  <a:srgbClr val="070605"/>
                </a:solidFill>
                <a:ea typeface="黑体" panose="02010609060101010101" pitchFamily="49" charset="-122"/>
              </a:rPr>
              <a:t>1</a:t>
            </a:r>
            <a:r>
              <a:rPr lang="zh-CN" altLang="en-US" sz="2400" dirty="0">
                <a:solidFill>
                  <a:srgbClr val="070605"/>
                </a:solidFill>
                <a:ea typeface="黑体" panose="02010609060101010101" pitchFamily="49" charset="-122"/>
              </a:rPr>
              <a:t>月</a:t>
            </a:r>
            <a:r>
              <a:rPr lang="en-US" altLang="zh-CN" sz="2400" dirty="0">
                <a:solidFill>
                  <a:srgbClr val="070605"/>
                </a:solidFill>
                <a:ea typeface="黑体" panose="02010609060101010101" pitchFamily="49" charset="-122"/>
              </a:rPr>
              <a:t>5</a:t>
            </a:r>
            <a:r>
              <a:rPr lang="zh-CN" altLang="en-US" sz="2400" dirty="0">
                <a:solidFill>
                  <a:srgbClr val="070605"/>
                </a:solidFill>
                <a:ea typeface="黑体" panose="02010609060101010101" pitchFamily="49" charset="-122"/>
              </a:rPr>
              <a:t>日华联公司以每股</a:t>
            </a:r>
            <a:r>
              <a:rPr lang="en-US" altLang="zh-CN" sz="2400" dirty="0">
                <a:solidFill>
                  <a:srgbClr val="070605"/>
                </a:solidFill>
                <a:ea typeface="黑体" panose="02010609060101010101" pitchFamily="49" charset="-122"/>
              </a:rPr>
              <a:t>1.5</a:t>
            </a:r>
            <a:r>
              <a:rPr lang="zh-CN" altLang="en-US" sz="2400" dirty="0">
                <a:solidFill>
                  <a:srgbClr val="070605"/>
                </a:solidFill>
                <a:ea typeface="黑体" panose="02010609060101010101" pitchFamily="49" charset="-122"/>
              </a:rPr>
              <a:t>元购入</a:t>
            </a:r>
            <a:r>
              <a:rPr lang="en-US" altLang="zh-CN" sz="2400" dirty="0">
                <a:solidFill>
                  <a:srgbClr val="070605"/>
                </a:solidFill>
                <a:ea typeface="黑体" panose="02010609060101010101" pitchFamily="49" charset="-122"/>
              </a:rPr>
              <a:t>D</a:t>
            </a:r>
            <a:r>
              <a:rPr lang="zh-CN" altLang="en-US" sz="2400" dirty="0">
                <a:solidFill>
                  <a:srgbClr val="070605"/>
                </a:solidFill>
                <a:ea typeface="黑体" panose="02010609060101010101" pitchFamily="49" charset="-122"/>
              </a:rPr>
              <a:t>公司股票</a:t>
            </a:r>
            <a:r>
              <a:rPr lang="en-US" altLang="zh-CN" sz="2400" dirty="0">
                <a:solidFill>
                  <a:srgbClr val="070605"/>
                </a:solidFill>
                <a:ea typeface="黑体" panose="02010609060101010101" pitchFamily="49" charset="-122"/>
              </a:rPr>
              <a:t>1600</a:t>
            </a:r>
            <a:r>
              <a:rPr lang="zh-CN" altLang="en-US" sz="2400" dirty="0">
                <a:solidFill>
                  <a:srgbClr val="070605"/>
                </a:solidFill>
                <a:ea typeface="黑体" panose="02010609060101010101" pitchFamily="49" charset="-122"/>
              </a:rPr>
              <a:t>万股作为长期投资，并支付交易税费</a:t>
            </a:r>
            <a:r>
              <a:rPr lang="en-US" altLang="zh-CN" sz="2400" dirty="0">
                <a:solidFill>
                  <a:srgbClr val="070605"/>
                </a:solidFill>
                <a:ea typeface="黑体" panose="02010609060101010101" pitchFamily="49" charset="-122"/>
              </a:rPr>
              <a:t>12</a:t>
            </a:r>
            <a:r>
              <a:rPr lang="zh-CN" altLang="en-US" sz="2400" dirty="0">
                <a:solidFill>
                  <a:srgbClr val="070605"/>
                </a:solidFill>
                <a:ea typeface="黑体" panose="02010609060101010101" pitchFamily="49" charset="-122"/>
              </a:rPr>
              <a:t>万。占该公司股份的</a:t>
            </a:r>
            <a:r>
              <a:rPr lang="en-US" altLang="zh-CN" sz="2400" dirty="0">
                <a:solidFill>
                  <a:srgbClr val="0000FF"/>
                </a:solidFill>
                <a:ea typeface="黑体" panose="02010609060101010101" pitchFamily="49" charset="-122"/>
              </a:rPr>
              <a:t>25%</a:t>
            </a:r>
            <a:r>
              <a:rPr lang="zh-CN" altLang="en-US" sz="2400" dirty="0">
                <a:solidFill>
                  <a:srgbClr val="070605"/>
                </a:solidFill>
                <a:ea typeface="黑体" panose="02010609060101010101" pitchFamily="49" charset="-122"/>
              </a:rPr>
              <a:t>。</a:t>
            </a:r>
            <a:endParaRPr lang="en-US" altLang="zh-CN" sz="2400" dirty="0">
              <a:solidFill>
                <a:srgbClr val="070605"/>
              </a:solidFill>
              <a:ea typeface="黑体" panose="02010609060101010101" pitchFamily="49" charset="-122"/>
            </a:endParaRPr>
          </a:p>
          <a:p>
            <a:pPr eaLnBrk="1" hangingPunct="1">
              <a:spcBef>
                <a:spcPct val="50000"/>
              </a:spcBef>
              <a:buClrTx/>
              <a:buSzTx/>
              <a:buFontTx/>
              <a:buNone/>
            </a:pPr>
            <a:r>
              <a:rPr lang="zh-CN" altLang="en-US" sz="2400" dirty="0">
                <a:solidFill>
                  <a:srgbClr val="070605"/>
                </a:solidFill>
                <a:ea typeface="黑体" panose="02010609060101010101" pitchFamily="49" charset="-122"/>
              </a:rPr>
              <a:t>现华联公司采用</a:t>
            </a:r>
            <a:r>
              <a:rPr lang="zh-CN" altLang="en-US" sz="2400" dirty="0">
                <a:solidFill>
                  <a:srgbClr val="FF0000"/>
                </a:solidFill>
                <a:ea typeface="黑体" panose="02010609060101010101" pitchFamily="49" charset="-122"/>
              </a:rPr>
              <a:t>权益法</a:t>
            </a:r>
            <a:r>
              <a:rPr lang="zh-CN" altLang="en-US" sz="2400" dirty="0">
                <a:solidFill>
                  <a:srgbClr val="070605"/>
                </a:solidFill>
                <a:ea typeface="黑体" panose="02010609060101010101" pitchFamily="49" charset="-122"/>
              </a:rPr>
              <a:t>核算。       </a:t>
            </a:r>
            <a:r>
              <a:rPr lang="en-US" altLang="zh-CN" sz="2400" dirty="0">
                <a:solidFill>
                  <a:srgbClr val="000000"/>
                </a:solidFill>
                <a:ea typeface="黑体" panose="02010609060101010101" pitchFamily="49" charset="-122"/>
              </a:rPr>
              <a:t>D</a:t>
            </a:r>
            <a:r>
              <a:rPr lang="zh-CN" altLang="en-US" sz="2400" dirty="0">
                <a:solidFill>
                  <a:srgbClr val="000000"/>
                </a:solidFill>
                <a:ea typeface="黑体" panose="02010609060101010101" pitchFamily="49" charset="-122"/>
              </a:rPr>
              <a:t>公司可辨认净资产公允价值是</a:t>
            </a:r>
            <a:r>
              <a:rPr lang="en-US" altLang="zh-CN" sz="2400" dirty="0">
                <a:solidFill>
                  <a:srgbClr val="0000FF"/>
                </a:solidFill>
                <a:ea typeface="黑体" panose="02010609060101010101" pitchFamily="49" charset="-122"/>
              </a:rPr>
              <a:t>1</a:t>
            </a:r>
            <a:r>
              <a:rPr lang="zh-CN" altLang="en-US" sz="2400" dirty="0">
                <a:solidFill>
                  <a:srgbClr val="0000FF"/>
                </a:solidFill>
                <a:ea typeface="黑体" panose="02010609060101010101" pitchFamily="49" charset="-122"/>
              </a:rPr>
              <a:t>亿</a:t>
            </a:r>
            <a:r>
              <a:rPr lang="zh-CN" altLang="en-US" sz="2400" dirty="0">
                <a:solidFill>
                  <a:srgbClr val="000000"/>
                </a:solidFill>
                <a:ea typeface="黑体" panose="02010609060101010101" pitchFamily="49" charset="-122"/>
              </a:rPr>
              <a:t>。</a:t>
            </a:r>
          </a:p>
        </p:txBody>
      </p:sp>
      <p:sp>
        <p:nvSpPr>
          <p:cNvPr id="1659907" name="Text Box 3"/>
          <p:cNvSpPr txBox="1">
            <a:spLocks noChangeArrowheads="1"/>
          </p:cNvSpPr>
          <p:nvPr/>
        </p:nvSpPr>
        <p:spPr bwMode="auto">
          <a:xfrm>
            <a:off x="505223" y="4146480"/>
            <a:ext cx="1014020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Tx/>
              <a:buSzTx/>
              <a:buFont typeface="Wingdings" panose="05000000000000000000" pitchFamily="2" charset="2"/>
              <a:buNone/>
            </a:pPr>
            <a:r>
              <a:rPr lang="zh-CN" altLang="en-US" sz="2400" dirty="0">
                <a:solidFill>
                  <a:srgbClr val="070605"/>
                </a:solidFill>
                <a:ea typeface="黑体" panose="02010609060101010101" pitchFamily="49" charset="-122"/>
              </a:rPr>
              <a:t>应享有</a:t>
            </a:r>
            <a:r>
              <a:rPr lang="en-US" altLang="zh-CN" sz="2400" dirty="0">
                <a:solidFill>
                  <a:srgbClr val="070605"/>
                </a:solidFill>
                <a:ea typeface="黑体" panose="02010609060101010101" pitchFamily="49" charset="-122"/>
              </a:rPr>
              <a:t>D</a:t>
            </a:r>
            <a:r>
              <a:rPr lang="zh-CN" altLang="en-US" sz="2400" dirty="0">
                <a:solidFill>
                  <a:srgbClr val="070605"/>
                </a:solidFill>
                <a:ea typeface="黑体" panose="02010609060101010101" pitchFamily="49" charset="-122"/>
              </a:rPr>
              <a:t>公司可辨认净资产公允价值的份额</a:t>
            </a:r>
            <a:r>
              <a:rPr lang="en-US" altLang="zh-CN" sz="2400" dirty="0">
                <a:solidFill>
                  <a:srgbClr val="070605"/>
                </a:solidFill>
                <a:ea typeface="黑体" panose="02010609060101010101" pitchFamily="49" charset="-122"/>
              </a:rPr>
              <a:t>=1</a:t>
            </a:r>
            <a:r>
              <a:rPr lang="zh-CN" altLang="en-US" sz="2400" dirty="0">
                <a:solidFill>
                  <a:srgbClr val="070605"/>
                </a:solidFill>
                <a:ea typeface="黑体" panose="02010609060101010101" pitchFamily="49" charset="-122"/>
              </a:rPr>
              <a:t>亿</a:t>
            </a:r>
            <a:r>
              <a:rPr lang="en-US" altLang="zh-CN" sz="2400" dirty="0">
                <a:solidFill>
                  <a:srgbClr val="070605"/>
                </a:solidFill>
                <a:ea typeface="黑体" panose="02010609060101010101" pitchFamily="49" charset="-122"/>
              </a:rPr>
              <a:t>×25%=</a:t>
            </a:r>
            <a:r>
              <a:rPr lang="en-US" altLang="zh-CN" sz="2400" dirty="0">
                <a:solidFill>
                  <a:srgbClr val="0000FF"/>
                </a:solidFill>
                <a:ea typeface="黑体" panose="02010609060101010101" pitchFamily="49" charset="-122"/>
              </a:rPr>
              <a:t>2500</a:t>
            </a:r>
            <a:r>
              <a:rPr lang="zh-CN" altLang="en-US" sz="2400" dirty="0">
                <a:solidFill>
                  <a:srgbClr val="0000FF"/>
                </a:solidFill>
                <a:ea typeface="黑体" panose="02010609060101010101" pitchFamily="49" charset="-122"/>
              </a:rPr>
              <a:t>万</a:t>
            </a:r>
          </a:p>
          <a:p>
            <a:pPr eaLnBrk="1" hangingPunct="1">
              <a:spcBef>
                <a:spcPts val="600"/>
              </a:spcBef>
              <a:buClrTx/>
              <a:buSzTx/>
              <a:buFont typeface="Wingdings" panose="05000000000000000000" pitchFamily="2" charset="2"/>
              <a:buNone/>
            </a:pPr>
            <a:r>
              <a:rPr lang="zh-CN" altLang="en-US" sz="2400" dirty="0">
                <a:solidFill>
                  <a:srgbClr val="0000FF"/>
                </a:solidFill>
                <a:ea typeface="黑体" panose="02010609060101010101" pitchFamily="49" charset="-122"/>
              </a:rPr>
              <a:t>初始投资成本应调高</a:t>
            </a:r>
            <a:r>
              <a:rPr lang="en-US" altLang="zh-CN" sz="2400" dirty="0">
                <a:solidFill>
                  <a:srgbClr val="0000FF"/>
                </a:solidFill>
                <a:ea typeface="黑体" panose="02010609060101010101" pitchFamily="49" charset="-122"/>
              </a:rPr>
              <a:t>=2500-2412=88</a:t>
            </a:r>
            <a:r>
              <a:rPr lang="zh-CN" altLang="en-US" sz="2400" dirty="0">
                <a:solidFill>
                  <a:srgbClr val="0000FF"/>
                </a:solidFill>
                <a:ea typeface="黑体" panose="02010609060101010101" pitchFamily="49" charset="-122"/>
              </a:rPr>
              <a:t>万</a:t>
            </a:r>
          </a:p>
        </p:txBody>
      </p:sp>
      <p:sp>
        <p:nvSpPr>
          <p:cNvPr id="1659908" name="Text Box 4"/>
          <p:cNvSpPr txBox="1">
            <a:spLocks noChangeArrowheads="1"/>
          </p:cNvSpPr>
          <p:nvPr/>
        </p:nvSpPr>
        <p:spPr bwMode="auto">
          <a:xfrm>
            <a:off x="2055559" y="2893692"/>
            <a:ext cx="7705725"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solidFill>
                  <a:srgbClr val="070605"/>
                </a:solidFill>
                <a:ea typeface="黑体" panose="02010609060101010101" pitchFamily="49" charset="-122"/>
              </a:rPr>
              <a:t>借：长期股权投资</a:t>
            </a:r>
            <a:r>
              <a:rPr lang="en-US" altLang="zh-CN" sz="2400" dirty="0">
                <a:solidFill>
                  <a:srgbClr val="070605"/>
                </a:solidFill>
                <a:ea typeface="黑体" panose="02010609060101010101" pitchFamily="49" charset="-122"/>
              </a:rPr>
              <a:t>---D</a:t>
            </a:r>
            <a:r>
              <a:rPr lang="zh-CN" altLang="en-US" sz="2400" dirty="0">
                <a:solidFill>
                  <a:srgbClr val="070605"/>
                </a:solidFill>
                <a:ea typeface="黑体" panose="02010609060101010101" pitchFamily="49" charset="-122"/>
              </a:rPr>
              <a:t>公司 </a:t>
            </a:r>
            <a:r>
              <a:rPr lang="en-US" altLang="zh-CN" sz="2400" dirty="0">
                <a:solidFill>
                  <a:srgbClr val="070605"/>
                </a:solidFill>
                <a:ea typeface="黑体" panose="02010609060101010101" pitchFamily="49" charset="-122"/>
              </a:rPr>
              <a:t>1600×1.5+12= </a:t>
            </a:r>
            <a:r>
              <a:rPr lang="en-US" altLang="zh-CN" sz="2400" dirty="0">
                <a:solidFill>
                  <a:srgbClr val="0000FF"/>
                </a:solidFill>
                <a:ea typeface="黑体" panose="02010609060101010101" pitchFamily="49" charset="-122"/>
              </a:rPr>
              <a:t>2412</a:t>
            </a:r>
            <a:r>
              <a:rPr lang="zh-CN" altLang="en-US" sz="2400" dirty="0">
                <a:solidFill>
                  <a:srgbClr val="0000FF"/>
                </a:solidFill>
                <a:ea typeface="黑体" panose="02010609060101010101" pitchFamily="49" charset="-122"/>
              </a:rPr>
              <a:t>万</a:t>
            </a:r>
          </a:p>
          <a:p>
            <a:pPr eaLnBrk="1" hangingPunct="1">
              <a:spcBef>
                <a:spcPct val="50000"/>
              </a:spcBef>
              <a:buClrTx/>
              <a:buSzTx/>
              <a:buFontTx/>
              <a:buNone/>
            </a:pPr>
            <a:r>
              <a:rPr lang="zh-CN" altLang="en-US" sz="2400" dirty="0">
                <a:solidFill>
                  <a:srgbClr val="070605"/>
                </a:solidFill>
                <a:ea typeface="黑体" panose="02010609060101010101" pitchFamily="49" charset="-122"/>
              </a:rPr>
              <a:t>    贷：银行存款                                              </a:t>
            </a:r>
            <a:r>
              <a:rPr lang="en-US" altLang="zh-CN" sz="2400" dirty="0">
                <a:solidFill>
                  <a:srgbClr val="070605"/>
                </a:solidFill>
                <a:ea typeface="黑体" panose="02010609060101010101" pitchFamily="49" charset="-122"/>
              </a:rPr>
              <a:t>2412</a:t>
            </a:r>
            <a:r>
              <a:rPr lang="zh-CN" altLang="en-US" sz="2400" dirty="0">
                <a:solidFill>
                  <a:srgbClr val="070605"/>
                </a:solidFill>
                <a:ea typeface="黑体" panose="02010609060101010101" pitchFamily="49" charset="-122"/>
              </a:rPr>
              <a:t>万    </a:t>
            </a:r>
          </a:p>
        </p:txBody>
      </p:sp>
      <p:sp>
        <p:nvSpPr>
          <p:cNvPr id="58373" name="Text Box 27"/>
          <p:cNvSpPr txBox="1">
            <a:spLocks noChangeArrowheads="1"/>
          </p:cNvSpPr>
          <p:nvPr/>
        </p:nvSpPr>
        <p:spPr bwMode="auto">
          <a:xfrm>
            <a:off x="191344" y="188640"/>
            <a:ext cx="11161240" cy="523220"/>
          </a:xfrm>
          <a:prstGeom prst="rect">
            <a:avLst/>
          </a:prstGeom>
          <a:solidFill>
            <a:srgbClr val="CCFFFF"/>
          </a:solidFill>
          <a:ln>
            <a:noFill/>
          </a:ln>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dirty="0">
                <a:solidFill>
                  <a:srgbClr val="070605"/>
                </a:solidFill>
                <a:ea typeface="黑体" panose="02010609060101010101" pitchFamily="49" charset="-122"/>
              </a:rPr>
              <a:t>权益法下对初始投资成本的调整举例：调高至可辨认净资产公允价值</a:t>
            </a:r>
          </a:p>
        </p:txBody>
      </p:sp>
      <p:sp>
        <p:nvSpPr>
          <p:cNvPr id="2" name="Text Box 4"/>
          <p:cNvSpPr txBox="1">
            <a:spLocks noChangeArrowheads="1"/>
          </p:cNvSpPr>
          <p:nvPr/>
        </p:nvSpPr>
        <p:spPr bwMode="auto">
          <a:xfrm>
            <a:off x="2508524" y="5528107"/>
            <a:ext cx="7705725"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solidFill>
                  <a:srgbClr val="070605"/>
                </a:solidFill>
                <a:ea typeface="黑体" panose="02010609060101010101" pitchFamily="49" charset="-122"/>
              </a:rPr>
              <a:t>借：长期股权投资 </a:t>
            </a:r>
            <a:r>
              <a:rPr lang="en-US" altLang="zh-CN" sz="2400" dirty="0">
                <a:solidFill>
                  <a:srgbClr val="070605"/>
                </a:solidFill>
                <a:ea typeface="黑体" panose="02010609060101010101" pitchFamily="49" charset="-122"/>
              </a:rPr>
              <a:t>---D</a:t>
            </a:r>
            <a:r>
              <a:rPr lang="zh-CN" altLang="en-US" sz="2400" dirty="0">
                <a:solidFill>
                  <a:srgbClr val="070605"/>
                </a:solidFill>
                <a:ea typeface="黑体" panose="02010609060101010101" pitchFamily="49" charset="-122"/>
              </a:rPr>
              <a:t>公司（成本）       </a:t>
            </a:r>
            <a:r>
              <a:rPr lang="en-US" altLang="zh-CN" sz="2400" dirty="0">
                <a:solidFill>
                  <a:srgbClr val="070605"/>
                </a:solidFill>
                <a:ea typeface="黑体" panose="02010609060101010101" pitchFamily="49" charset="-122"/>
              </a:rPr>
              <a:t>88</a:t>
            </a:r>
            <a:r>
              <a:rPr lang="zh-CN" altLang="en-US" sz="2400" dirty="0">
                <a:solidFill>
                  <a:srgbClr val="070605"/>
                </a:solidFill>
                <a:ea typeface="黑体" panose="02010609060101010101" pitchFamily="49" charset="-122"/>
              </a:rPr>
              <a:t>万</a:t>
            </a:r>
          </a:p>
          <a:p>
            <a:pPr eaLnBrk="1" hangingPunct="1">
              <a:spcBef>
                <a:spcPct val="50000"/>
              </a:spcBef>
              <a:buClrTx/>
              <a:buSzTx/>
              <a:buFontTx/>
              <a:buNone/>
            </a:pPr>
            <a:r>
              <a:rPr lang="zh-CN" altLang="en-US" sz="2400" dirty="0">
                <a:solidFill>
                  <a:srgbClr val="070605"/>
                </a:solidFill>
                <a:ea typeface="黑体" panose="02010609060101010101" pitchFamily="49" charset="-122"/>
              </a:rPr>
              <a:t>       贷：</a:t>
            </a:r>
            <a:r>
              <a:rPr lang="zh-CN" altLang="en-US" sz="2400" dirty="0">
                <a:solidFill>
                  <a:srgbClr val="0000FF"/>
                </a:solidFill>
                <a:ea typeface="黑体" panose="02010609060101010101" pitchFamily="49" charset="-122"/>
              </a:rPr>
              <a:t>营业外收入                                            </a:t>
            </a:r>
            <a:r>
              <a:rPr lang="en-US" altLang="zh-CN" sz="2400" dirty="0">
                <a:solidFill>
                  <a:srgbClr val="070605"/>
                </a:solidFill>
                <a:ea typeface="黑体" panose="02010609060101010101" pitchFamily="49" charset="-122"/>
              </a:rPr>
              <a:t>88</a:t>
            </a:r>
            <a:r>
              <a:rPr lang="zh-CN" altLang="en-US" sz="2400" dirty="0">
                <a:solidFill>
                  <a:srgbClr val="070605"/>
                </a:solidFill>
                <a:ea typeface="黑体" panose="02010609060101010101" pitchFamily="49" charset="-122"/>
              </a:rPr>
              <a:t>万                             </a:t>
            </a:r>
          </a:p>
        </p:txBody>
      </p:sp>
      <p:sp>
        <p:nvSpPr>
          <p:cNvPr id="100361" name="Rectangle 9"/>
          <p:cNvSpPr>
            <a:spLocks noChangeArrowheads="1"/>
          </p:cNvSpPr>
          <p:nvPr/>
        </p:nvSpPr>
        <p:spPr bwMode="auto">
          <a:xfrm>
            <a:off x="1212380" y="5528107"/>
            <a:ext cx="1112837" cy="8318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eaLnBrk="1" hangingPunct="1">
              <a:defRPr/>
            </a:pPr>
            <a:r>
              <a:rPr lang="zh-CN" altLang="en-US" dirty="0">
                <a:solidFill>
                  <a:srgbClr val="070605"/>
                </a:solidFill>
                <a:ea typeface="黑体" pitchFamily="2" charset="-122"/>
              </a:rPr>
              <a:t>调整</a:t>
            </a:r>
            <a:endParaRPr lang="en-US" altLang="zh-CN" dirty="0">
              <a:solidFill>
                <a:srgbClr val="070605"/>
              </a:solidFill>
              <a:ea typeface="黑体" pitchFamily="2" charset="-122"/>
            </a:endParaRPr>
          </a:p>
          <a:p>
            <a:pPr eaLnBrk="1" hangingPunct="1">
              <a:defRPr/>
            </a:pPr>
            <a:r>
              <a:rPr lang="zh-CN" altLang="en-US" dirty="0">
                <a:solidFill>
                  <a:srgbClr val="070605"/>
                </a:solidFill>
                <a:ea typeface="黑体" pitchFamily="2" charset="-122"/>
              </a:rPr>
              <a:t>分录：</a:t>
            </a:r>
          </a:p>
        </p:txBody>
      </p:sp>
      <p:sp>
        <p:nvSpPr>
          <p:cNvPr id="58376" name="文本框 8"/>
          <p:cNvSpPr txBox="1">
            <a:spLocks noChangeArrowheads="1"/>
          </p:cNvSpPr>
          <p:nvPr/>
        </p:nvSpPr>
        <p:spPr bwMode="auto">
          <a:xfrm>
            <a:off x="2031895" y="2331597"/>
            <a:ext cx="30210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dirty="0">
                <a:solidFill>
                  <a:srgbClr val="000000"/>
                </a:solidFill>
                <a:ea typeface="黑体" panose="02010609060101010101" pitchFamily="49" charset="-122"/>
              </a:rPr>
              <a:t>投资时会计分录：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dissolve">
                                      <p:cBhvr>
                                        <p:cTn id="7" dur="500"/>
                                        <p:tgtEl>
                                          <p:spTgt spid="58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370"/>
                                        </p:tgtEl>
                                        <p:attrNameLst>
                                          <p:attrName>style.visibility</p:attrName>
                                        </p:attrNameLst>
                                      </p:cBhvr>
                                      <p:to>
                                        <p:strVal val="visible"/>
                                      </p:to>
                                    </p:set>
                                    <p:animEffect transition="in" filter="dissolve">
                                      <p:cBhvr>
                                        <p:cTn id="12" dur="500"/>
                                        <p:tgtEl>
                                          <p:spTgt spid="58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76"/>
                                        </p:tgtEl>
                                        <p:attrNameLst>
                                          <p:attrName>style.visibility</p:attrName>
                                        </p:attrNameLst>
                                      </p:cBhvr>
                                      <p:to>
                                        <p:strVal val="visible"/>
                                      </p:to>
                                    </p:set>
                                    <p:animEffect transition="in" filter="dissolve">
                                      <p:cBhvr>
                                        <p:cTn id="17" dur="500"/>
                                        <p:tgtEl>
                                          <p:spTgt spid="583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59908"/>
                                        </p:tgtEl>
                                        <p:attrNameLst>
                                          <p:attrName>style.visibility</p:attrName>
                                        </p:attrNameLst>
                                      </p:cBhvr>
                                      <p:to>
                                        <p:strVal val="visible"/>
                                      </p:to>
                                    </p:set>
                                    <p:animEffect transition="in" filter="dissolve">
                                      <p:cBhvr>
                                        <p:cTn id="22" dur="500"/>
                                        <p:tgtEl>
                                          <p:spTgt spid="16599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59907"/>
                                        </p:tgtEl>
                                        <p:attrNameLst>
                                          <p:attrName>style.visibility</p:attrName>
                                        </p:attrNameLst>
                                      </p:cBhvr>
                                      <p:to>
                                        <p:strVal val="visible"/>
                                      </p:to>
                                    </p:set>
                                    <p:animEffect transition="in" filter="dissolve">
                                      <p:cBhvr>
                                        <p:cTn id="27" dur="500"/>
                                        <p:tgtEl>
                                          <p:spTgt spid="16599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0361"/>
                                        </p:tgtEl>
                                        <p:attrNameLst>
                                          <p:attrName>style.visibility</p:attrName>
                                        </p:attrNameLst>
                                      </p:cBhvr>
                                      <p:to>
                                        <p:strVal val="visible"/>
                                      </p:to>
                                    </p:set>
                                    <p:animEffect transition="in" filter="dissolve">
                                      <p:cBhvr>
                                        <p:cTn id="32" dur="500"/>
                                        <p:tgtEl>
                                          <p:spTgt spid="1003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1659907" grpId="0"/>
      <p:bldP spid="1659908" grpId="0" animBg="1"/>
      <p:bldP spid="58373" grpId="0" animBg="1"/>
      <p:bldP spid="2" grpId="0" animBg="1"/>
      <p:bldP spid="100361" grpId="0"/>
      <p:bldP spid="58376"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文本框 3"/>
          <p:cNvSpPr txBox="1">
            <a:spLocks noChangeArrowheads="1"/>
          </p:cNvSpPr>
          <p:nvPr/>
        </p:nvSpPr>
        <p:spPr bwMode="auto">
          <a:xfrm>
            <a:off x="335360" y="211932"/>
            <a:ext cx="1730375" cy="62706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3600">
                <a:solidFill>
                  <a:srgbClr val="FF0000"/>
                </a:solidFill>
                <a:latin typeface="【嵐】竹风体" panose="020B0604000101010104" pitchFamily="34" charset="-128"/>
                <a:ea typeface="【嵐】竹风体" panose="020B0604000101010104" pitchFamily="34" charset="-128"/>
                <a:cs typeface="【嵐】竹风体" panose="020B0604000101010104" pitchFamily="34" charset="-128"/>
              </a:rPr>
              <a:t>第二步</a:t>
            </a:r>
          </a:p>
        </p:txBody>
      </p:sp>
      <p:sp>
        <p:nvSpPr>
          <p:cNvPr id="119811" name="文本框 4"/>
          <p:cNvSpPr txBox="1">
            <a:spLocks noChangeArrowheads="1"/>
          </p:cNvSpPr>
          <p:nvPr/>
        </p:nvSpPr>
        <p:spPr bwMode="auto">
          <a:xfrm>
            <a:off x="2423318" y="202407"/>
            <a:ext cx="7273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3600" dirty="0">
                <a:solidFill>
                  <a:srgbClr val="FF0000"/>
                </a:solidFill>
                <a:latin typeface="【嵐】竹风体" panose="020B0604000101010104" pitchFamily="34" charset="-128"/>
                <a:ea typeface="【嵐】竹风体" panose="020B0604000101010104" pitchFamily="34" charset="-128"/>
                <a:cs typeface="【嵐】竹风体" panose="020B0604000101010104" pitchFamily="34" charset="-128"/>
              </a:rPr>
              <a:t>当被投资单位出现净损益</a:t>
            </a:r>
          </a:p>
        </p:txBody>
      </p:sp>
      <p:sp>
        <p:nvSpPr>
          <p:cNvPr id="59396" name="文本框 5"/>
          <p:cNvSpPr txBox="1">
            <a:spLocks noChangeArrowheads="1"/>
          </p:cNvSpPr>
          <p:nvPr/>
        </p:nvSpPr>
        <p:spPr bwMode="auto">
          <a:xfrm>
            <a:off x="1847850" y="981075"/>
            <a:ext cx="101528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当被投资单位实现</a:t>
            </a:r>
            <a:r>
              <a:rPr lang="zh-CN" altLang="en-US" sz="3200" dirty="0">
                <a:solidFill>
                  <a:srgbClr val="0000FF"/>
                </a:solidFill>
                <a:latin typeface="黑体" panose="02010609060101010101" pitchFamily="49" charset="-122"/>
                <a:ea typeface="黑体" panose="02010609060101010101" pitchFamily="49" charset="-122"/>
              </a:rPr>
              <a:t>净利润</a:t>
            </a:r>
            <a:r>
              <a:rPr lang="zh-CN" altLang="en-US" sz="3200" dirty="0">
                <a:latin typeface="黑体" panose="02010609060101010101" pitchFamily="49" charset="-122"/>
                <a:ea typeface="黑体" panose="02010609060101010101" pitchFamily="49" charset="-122"/>
              </a:rPr>
              <a:t>时，投资企业</a:t>
            </a:r>
            <a:r>
              <a:rPr lang="zh-CN" altLang="en-US" sz="3200" dirty="0">
                <a:solidFill>
                  <a:srgbClr val="0000FF"/>
                </a:solidFill>
                <a:latin typeface="黑体" panose="02010609060101010101" pitchFamily="49" charset="-122"/>
                <a:ea typeface="黑体" panose="02010609060101010101" pitchFamily="49" charset="-122"/>
              </a:rPr>
              <a:t>按应享有的份额</a:t>
            </a:r>
            <a:r>
              <a:rPr lang="zh-CN" altLang="en-US" sz="3200" dirty="0">
                <a:latin typeface="黑体" panose="02010609060101010101" pitchFamily="49" charset="-122"/>
                <a:ea typeface="黑体" panose="02010609060101010101" pitchFamily="49" charset="-122"/>
              </a:rPr>
              <a:t>确认</a:t>
            </a:r>
            <a:r>
              <a:rPr lang="zh-CN" altLang="en-US" sz="3200" dirty="0">
                <a:solidFill>
                  <a:srgbClr val="C00000"/>
                </a:solidFill>
                <a:latin typeface="黑体" panose="02010609060101010101" pitchFamily="49" charset="-122"/>
                <a:ea typeface="黑体" panose="02010609060101010101" pitchFamily="49" charset="-122"/>
              </a:rPr>
              <a:t>投资收益</a:t>
            </a:r>
            <a:r>
              <a:rPr lang="zh-CN" altLang="en-US" sz="3200" dirty="0">
                <a:latin typeface="黑体" panose="02010609060101010101" pitchFamily="49" charset="-122"/>
                <a:ea typeface="黑体" panose="02010609060101010101" pitchFamily="49" charset="-122"/>
              </a:rPr>
              <a:t>，同时调</a:t>
            </a:r>
            <a:r>
              <a:rPr lang="zh-CN" altLang="en-US" sz="3200" dirty="0">
                <a:solidFill>
                  <a:srgbClr val="000000"/>
                </a:solidFill>
                <a:latin typeface="黑体" panose="02010609060101010101" pitchFamily="49" charset="-122"/>
                <a:ea typeface="黑体" panose="02010609060101010101" pitchFamily="49" charset="-122"/>
              </a:rPr>
              <a:t>增</a:t>
            </a:r>
            <a:r>
              <a:rPr lang="zh-CN" altLang="en-US" sz="3200" dirty="0">
                <a:solidFill>
                  <a:srgbClr val="C00000"/>
                </a:solidFill>
                <a:latin typeface="黑体" panose="02010609060101010101" pitchFamily="49" charset="-122"/>
                <a:ea typeface="黑体" panose="02010609060101010101" pitchFamily="49" charset="-122"/>
              </a:rPr>
              <a:t>长期股权投资</a:t>
            </a:r>
            <a:r>
              <a:rPr lang="zh-CN" altLang="en-US" sz="3200" dirty="0">
                <a:latin typeface="黑体" panose="02010609060101010101" pitchFamily="49" charset="-122"/>
                <a:ea typeface="黑体" panose="02010609060101010101" pitchFamily="49" charset="-122"/>
              </a:rPr>
              <a:t>的账面价值。</a:t>
            </a:r>
          </a:p>
        </p:txBody>
      </p:sp>
      <p:sp>
        <p:nvSpPr>
          <p:cNvPr id="59397" name="文本框 6"/>
          <p:cNvSpPr txBox="1">
            <a:spLocks noChangeArrowheads="1"/>
          </p:cNvSpPr>
          <p:nvPr/>
        </p:nvSpPr>
        <p:spPr bwMode="auto">
          <a:xfrm>
            <a:off x="1858962" y="2835275"/>
            <a:ext cx="1014169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当被投资单位实现</a:t>
            </a:r>
            <a:r>
              <a:rPr lang="zh-CN" altLang="en-US" sz="3200" dirty="0">
                <a:solidFill>
                  <a:srgbClr val="0000FF"/>
                </a:solidFill>
                <a:latin typeface="黑体" panose="02010609060101010101" pitchFamily="49" charset="-122"/>
                <a:ea typeface="黑体" panose="02010609060101010101" pitchFamily="49" charset="-122"/>
              </a:rPr>
              <a:t>净亏损</a:t>
            </a:r>
            <a:r>
              <a:rPr lang="zh-CN" altLang="en-US" sz="3200" dirty="0">
                <a:latin typeface="黑体" panose="02010609060101010101" pitchFamily="49" charset="-122"/>
                <a:ea typeface="黑体" panose="02010609060101010101" pitchFamily="49" charset="-122"/>
              </a:rPr>
              <a:t>时，投资企业</a:t>
            </a:r>
            <a:r>
              <a:rPr lang="zh-CN" altLang="en-US" sz="3200" dirty="0">
                <a:solidFill>
                  <a:srgbClr val="0000FF"/>
                </a:solidFill>
                <a:latin typeface="黑体" panose="02010609060101010101" pitchFamily="49" charset="-122"/>
                <a:ea typeface="黑体" panose="02010609060101010101" pitchFamily="49" charset="-122"/>
              </a:rPr>
              <a:t>按应分担的份额</a:t>
            </a:r>
            <a:r>
              <a:rPr lang="zh-CN" altLang="en-US" sz="3200" dirty="0">
                <a:latin typeface="黑体" panose="02010609060101010101" pitchFamily="49" charset="-122"/>
                <a:ea typeface="黑体" panose="02010609060101010101" pitchFamily="49" charset="-122"/>
              </a:rPr>
              <a:t>确认</a:t>
            </a:r>
            <a:r>
              <a:rPr lang="zh-CN" altLang="en-US" sz="3200" dirty="0">
                <a:solidFill>
                  <a:srgbClr val="C00000"/>
                </a:solidFill>
                <a:latin typeface="黑体" panose="02010609060101010101" pitchFamily="49" charset="-122"/>
                <a:ea typeface="黑体" panose="02010609060101010101" pitchFamily="49" charset="-122"/>
              </a:rPr>
              <a:t>投资损失，</a:t>
            </a:r>
            <a:r>
              <a:rPr lang="zh-CN" altLang="en-US" sz="3200" dirty="0">
                <a:latin typeface="黑体" panose="02010609060101010101" pitchFamily="49" charset="-122"/>
                <a:ea typeface="黑体" panose="02010609060101010101" pitchFamily="49" charset="-122"/>
              </a:rPr>
              <a:t>同时调减</a:t>
            </a:r>
            <a:r>
              <a:rPr lang="zh-CN" altLang="en-US" sz="3200" dirty="0">
                <a:solidFill>
                  <a:srgbClr val="C00000"/>
                </a:solidFill>
                <a:latin typeface="黑体" panose="02010609060101010101" pitchFamily="49" charset="-122"/>
                <a:ea typeface="黑体" panose="02010609060101010101" pitchFamily="49" charset="-122"/>
              </a:rPr>
              <a:t>长期股权投资</a:t>
            </a:r>
            <a:r>
              <a:rPr lang="zh-CN" altLang="en-US" sz="3200" dirty="0">
                <a:latin typeface="黑体" panose="02010609060101010101" pitchFamily="49" charset="-122"/>
                <a:ea typeface="黑体" panose="02010609060101010101" pitchFamily="49" charset="-122"/>
              </a:rPr>
              <a:t>的账面价值。</a:t>
            </a:r>
          </a:p>
        </p:txBody>
      </p:sp>
      <p:sp>
        <p:nvSpPr>
          <p:cNvPr id="59398" name="文本框 7"/>
          <p:cNvSpPr txBox="1">
            <a:spLocks noChangeArrowheads="1"/>
          </p:cNvSpPr>
          <p:nvPr/>
        </p:nvSpPr>
        <p:spPr bwMode="auto">
          <a:xfrm>
            <a:off x="1873250" y="4652963"/>
            <a:ext cx="1012740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第</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条中，确认的</a:t>
            </a:r>
            <a:r>
              <a:rPr lang="zh-CN" altLang="en-US" sz="3200" dirty="0">
                <a:solidFill>
                  <a:srgbClr val="C00000"/>
                </a:solidFill>
                <a:latin typeface="黑体" panose="02010609060101010101" pitchFamily="49" charset="-122"/>
                <a:ea typeface="黑体" panose="02010609060101010101" pitchFamily="49" charset="-122"/>
              </a:rPr>
              <a:t>投资损失</a:t>
            </a:r>
            <a:r>
              <a:rPr lang="zh-CN" altLang="en-US" sz="3200" dirty="0">
                <a:latin typeface="黑体" panose="02010609060101010101" pitchFamily="49" charset="-122"/>
                <a:ea typeface="黑体" panose="02010609060101010101" pitchFamily="49" charset="-122"/>
              </a:rPr>
              <a:t>和调减的</a:t>
            </a:r>
            <a:r>
              <a:rPr lang="zh-CN" altLang="en-US" sz="3200" dirty="0">
                <a:solidFill>
                  <a:srgbClr val="C00000"/>
                </a:solidFill>
                <a:latin typeface="黑体" panose="02010609060101010101" pitchFamily="49" charset="-122"/>
                <a:ea typeface="黑体" panose="02010609060101010101" pitchFamily="49" charset="-122"/>
              </a:rPr>
              <a:t>长期股权投资</a:t>
            </a:r>
            <a:r>
              <a:rPr lang="zh-CN" altLang="en-US" sz="3200" dirty="0">
                <a:latin typeface="黑体" panose="02010609060101010101" pitchFamily="49" charset="-122"/>
                <a:ea typeface="黑体" panose="02010609060101010101" pitchFamily="49" charset="-122"/>
              </a:rPr>
              <a:t>账面价值要以长期股权投资账面价值减记至零为限。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dissolve">
                                      <p:cBhvr>
                                        <p:cTn id="7" dur="500"/>
                                        <p:tgtEl>
                                          <p:spTgt spid="59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dissolve">
                                      <p:cBhvr>
                                        <p:cTn id="12" dur="500"/>
                                        <p:tgtEl>
                                          <p:spTgt spid="59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398"/>
                                        </p:tgtEl>
                                        <p:attrNameLst>
                                          <p:attrName>style.visibility</p:attrName>
                                        </p:attrNameLst>
                                      </p:cBhvr>
                                      <p:to>
                                        <p:strVal val="visible"/>
                                      </p:to>
                                    </p:set>
                                    <p:animEffect transition="in" filter="dissolve">
                                      <p:cBhvr>
                                        <p:cTn id="17" dur="500"/>
                                        <p:tgtEl>
                                          <p:spTgt spid="5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59397" grpId="0"/>
      <p:bldP spid="5939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文本框 3"/>
          <p:cNvSpPr txBox="1">
            <a:spLocks noChangeArrowheads="1"/>
          </p:cNvSpPr>
          <p:nvPr/>
        </p:nvSpPr>
        <p:spPr bwMode="auto">
          <a:xfrm>
            <a:off x="495384" y="320675"/>
            <a:ext cx="1370013" cy="5651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3200" dirty="0">
                <a:solidFill>
                  <a:srgbClr val="FF0000"/>
                </a:solidFill>
                <a:latin typeface="【嵐】竹风体" panose="020B0604000101010104" pitchFamily="34" charset="-128"/>
                <a:ea typeface="【嵐】竹风体" panose="020B0604000101010104" pitchFamily="34" charset="-128"/>
                <a:cs typeface="【嵐】竹风体" panose="020B0604000101010104" pitchFamily="34" charset="-128"/>
              </a:rPr>
              <a:t>第三步</a:t>
            </a:r>
          </a:p>
        </p:txBody>
      </p:sp>
      <p:sp>
        <p:nvSpPr>
          <p:cNvPr id="122883" name="文本框 4"/>
          <p:cNvSpPr txBox="1">
            <a:spLocks noChangeArrowheads="1"/>
          </p:cNvSpPr>
          <p:nvPr/>
        </p:nvSpPr>
        <p:spPr bwMode="auto">
          <a:xfrm>
            <a:off x="2135560" y="336550"/>
            <a:ext cx="75628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3200" dirty="0">
                <a:solidFill>
                  <a:srgbClr val="FF0000"/>
                </a:solidFill>
                <a:latin typeface="【嵐】竹风体" panose="020B0604000101010104" pitchFamily="34" charset="-128"/>
                <a:ea typeface="【嵐】竹风体" panose="020B0604000101010104" pitchFamily="34" charset="-128"/>
                <a:cs typeface="【嵐】竹风体" panose="020B0604000101010104" pitchFamily="34" charset="-128"/>
              </a:rPr>
              <a:t>当被投资单位宣告分配现金股利或利润时</a:t>
            </a:r>
          </a:p>
        </p:txBody>
      </p:sp>
      <p:sp>
        <p:nvSpPr>
          <p:cNvPr id="64516" name="文本框 5"/>
          <p:cNvSpPr txBox="1">
            <a:spLocks noChangeArrowheads="1"/>
          </p:cNvSpPr>
          <p:nvPr/>
        </p:nvSpPr>
        <p:spPr bwMode="auto">
          <a:xfrm>
            <a:off x="767408" y="1268760"/>
            <a:ext cx="984876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dirty="0">
                <a:solidFill>
                  <a:srgbClr val="002A00"/>
                </a:solidFill>
                <a:latin typeface="Times New Roman" panose="02020603050405020304" pitchFamily="18" charset="0"/>
                <a:ea typeface="黑体" panose="02010609060101010101" pitchFamily="49" charset="-122"/>
              </a:rPr>
              <a:t>当被投资单位宣告分配现金股利或利润时，投资企业</a:t>
            </a:r>
            <a:r>
              <a:rPr lang="zh-CN" altLang="en-US" dirty="0">
                <a:solidFill>
                  <a:srgbClr val="0000FF"/>
                </a:solidFill>
                <a:latin typeface="Times New Roman" panose="02020603050405020304" pitchFamily="18" charset="0"/>
                <a:ea typeface="黑体" panose="02010609060101010101" pitchFamily="49" charset="-122"/>
              </a:rPr>
              <a:t>按应享有的份额</a:t>
            </a:r>
            <a:r>
              <a:rPr lang="zh-CN" altLang="en-US" dirty="0">
                <a:solidFill>
                  <a:srgbClr val="002A00"/>
                </a:solidFill>
                <a:latin typeface="Times New Roman" panose="02020603050405020304" pitchFamily="18" charset="0"/>
                <a:ea typeface="黑体" panose="02010609060101010101" pitchFamily="49" charset="-122"/>
              </a:rPr>
              <a:t>确认为</a:t>
            </a:r>
            <a:r>
              <a:rPr lang="zh-CN" altLang="en-US" dirty="0">
                <a:solidFill>
                  <a:srgbClr val="C00000"/>
                </a:solidFill>
                <a:latin typeface="Times New Roman" panose="02020603050405020304" pitchFamily="18" charset="0"/>
                <a:ea typeface="黑体" panose="02010609060101010101" pitchFamily="49" charset="-122"/>
              </a:rPr>
              <a:t>应收股利</a:t>
            </a:r>
            <a:r>
              <a:rPr lang="zh-CN" altLang="en-US" dirty="0">
                <a:solidFill>
                  <a:srgbClr val="002A00"/>
                </a:solidFill>
                <a:latin typeface="Times New Roman" panose="02020603050405020304" pitchFamily="18" charset="0"/>
                <a:ea typeface="黑体" panose="02010609060101010101" pitchFamily="49" charset="-122"/>
              </a:rPr>
              <a:t>，同时调减</a:t>
            </a:r>
            <a:r>
              <a:rPr lang="zh-CN" altLang="en-US" dirty="0">
                <a:solidFill>
                  <a:srgbClr val="C00000"/>
                </a:solidFill>
                <a:latin typeface="Times New Roman" panose="02020603050405020304" pitchFamily="18" charset="0"/>
                <a:ea typeface="黑体" panose="02010609060101010101" pitchFamily="49" charset="-122"/>
              </a:rPr>
              <a:t>长期股权投资</a:t>
            </a:r>
            <a:r>
              <a:rPr lang="zh-CN" altLang="en-US" dirty="0">
                <a:solidFill>
                  <a:srgbClr val="002A00"/>
                </a:solidFill>
                <a:latin typeface="Times New Roman" panose="02020603050405020304" pitchFamily="18" charset="0"/>
                <a:ea typeface="黑体" panose="02010609060101010101" pitchFamily="49" charset="-122"/>
              </a:rPr>
              <a:t>的账面价值。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dissolve">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
          <p:cNvSpPr>
            <a:spLocks noChangeArrowheads="1"/>
          </p:cNvSpPr>
          <p:nvPr/>
        </p:nvSpPr>
        <p:spPr bwMode="auto">
          <a:xfrm>
            <a:off x="5591175" y="5445125"/>
            <a:ext cx="2305050" cy="863600"/>
          </a:xfrm>
          <a:prstGeom prst="rect">
            <a:avLst/>
          </a:prstGeom>
          <a:solidFill>
            <a:srgbClr val="FF66FF"/>
          </a:solidFill>
          <a:ln>
            <a:noFill/>
          </a:ln>
          <a:effectLst>
            <a:prstShdw prst="shdw17" dist="17961" dir="2700000">
              <a:srgbClr val="99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73731" name="Rectangle 2"/>
          <p:cNvSpPr>
            <a:spLocks noGrp="1" noChangeArrowheads="1"/>
          </p:cNvSpPr>
          <p:nvPr>
            <p:ph type="title"/>
          </p:nvPr>
        </p:nvSpPr>
        <p:spPr/>
        <p:txBody>
          <a:bodyPr/>
          <a:lstStyle/>
          <a:p>
            <a:r>
              <a:rPr lang="zh-CN" altLang="en-US" sz="3200">
                <a:ea typeface="黑体" panose="02010609060101010101" pitchFamily="49" charset="-122"/>
              </a:rPr>
              <a:t>企业合并的方式</a:t>
            </a:r>
            <a:r>
              <a:rPr lang="en-US" altLang="zh-CN" sz="3200">
                <a:latin typeface="黑体" panose="02010609060101010101" pitchFamily="49" charset="-122"/>
                <a:ea typeface="黑体" panose="02010609060101010101" pitchFamily="49" charset="-122"/>
              </a:rPr>
              <a:t>——</a:t>
            </a:r>
            <a:r>
              <a:rPr lang="zh-CN" altLang="en-US" sz="3200">
                <a:ea typeface="黑体" panose="02010609060101010101" pitchFamily="49" charset="-122"/>
              </a:rPr>
              <a:t>吸收合并</a:t>
            </a:r>
          </a:p>
        </p:txBody>
      </p:sp>
      <p:pic>
        <p:nvPicPr>
          <p:cNvPr id="73732" name="Picture 5" descr="5555"/>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4835525" y="836613"/>
            <a:ext cx="644525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Rectangle 6"/>
          <p:cNvSpPr>
            <a:spLocks noChangeArrowheads="1"/>
          </p:cNvSpPr>
          <p:nvPr/>
        </p:nvSpPr>
        <p:spPr bwMode="auto">
          <a:xfrm>
            <a:off x="1847850" y="5445125"/>
            <a:ext cx="1368425" cy="863600"/>
          </a:xfrm>
          <a:prstGeom prst="rect">
            <a:avLst/>
          </a:prstGeom>
          <a:solidFill>
            <a:srgbClr val="FF66FF"/>
          </a:solidFill>
          <a:ln>
            <a:noFill/>
          </a:ln>
          <a:effectLst>
            <a:prstShdw prst="shdw17" dist="17961" dir="2700000">
              <a:srgbClr val="99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A</a:t>
            </a:r>
            <a:r>
              <a:rPr lang="zh-CN" altLang="en-US" sz="2400">
                <a:latin typeface="Times New Roman" panose="02020603050405020304" pitchFamily="18" charset="0"/>
                <a:ea typeface="黑体" panose="02010609060101010101" pitchFamily="49" charset="-122"/>
              </a:rPr>
              <a:t>公司</a:t>
            </a:r>
          </a:p>
        </p:txBody>
      </p:sp>
      <p:sp>
        <p:nvSpPr>
          <p:cNvPr id="73734" name="Rectangle 7"/>
          <p:cNvSpPr>
            <a:spLocks noChangeArrowheads="1"/>
          </p:cNvSpPr>
          <p:nvPr/>
        </p:nvSpPr>
        <p:spPr bwMode="auto">
          <a:xfrm>
            <a:off x="4008438" y="5661025"/>
            <a:ext cx="1008062" cy="503238"/>
          </a:xfrm>
          <a:prstGeom prst="rec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B</a:t>
            </a:r>
            <a:r>
              <a:rPr lang="zh-CN" altLang="en-US" sz="2400">
                <a:latin typeface="Times New Roman" panose="02020603050405020304" pitchFamily="18" charset="0"/>
                <a:ea typeface="黑体" panose="02010609060101010101" pitchFamily="49" charset="-122"/>
              </a:rPr>
              <a:t>公司</a:t>
            </a:r>
          </a:p>
        </p:txBody>
      </p:sp>
      <p:sp>
        <p:nvSpPr>
          <p:cNvPr id="181256" name="Text Box 8"/>
          <p:cNvSpPr txBox="1">
            <a:spLocks noChangeArrowheads="1"/>
          </p:cNvSpPr>
          <p:nvPr/>
        </p:nvSpPr>
        <p:spPr bwMode="auto">
          <a:xfrm>
            <a:off x="3432175" y="5661025"/>
            <a:ext cx="43338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defRPr/>
            </a:pPr>
            <a:r>
              <a:rPr lang="en-US" altLang="zh-CN">
                <a:latin typeface="Stencil Std" pitchFamily="82" charset="0"/>
              </a:rPr>
              <a:t>+</a:t>
            </a:r>
          </a:p>
        </p:txBody>
      </p:sp>
      <p:sp>
        <p:nvSpPr>
          <p:cNvPr id="73736" name="AutoShape 13"/>
          <p:cNvSpPr>
            <a:spLocks noChangeArrowheads="1"/>
          </p:cNvSpPr>
          <p:nvPr/>
        </p:nvSpPr>
        <p:spPr bwMode="auto">
          <a:xfrm>
            <a:off x="5808663" y="5635625"/>
            <a:ext cx="73025" cy="71438"/>
          </a:xfrm>
          <a:prstGeom prst="octagon">
            <a:avLst>
              <a:gd name="adj" fmla="val 29287"/>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73737" name="AutoShape 14"/>
          <p:cNvSpPr>
            <a:spLocks noChangeArrowheads="1"/>
          </p:cNvSpPr>
          <p:nvPr/>
        </p:nvSpPr>
        <p:spPr bwMode="auto">
          <a:xfrm>
            <a:off x="6024563" y="5851525"/>
            <a:ext cx="73025" cy="71438"/>
          </a:xfrm>
          <a:prstGeom prst="octagon">
            <a:avLst>
              <a:gd name="adj" fmla="val 29287"/>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73738" name="AutoShape 16"/>
          <p:cNvSpPr>
            <a:spLocks noChangeArrowheads="1"/>
          </p:cNvSpPr>
          <p:nvPr/>
        </p:nvSpPr>
        <p:spPr bwMode="auto">
          <a:xfrm>
            <a:off x="5880100" y="6021388"/>
            <a:ext cx="73025" cy="71437"/>
          </a:xfrm>
          <a:prstGeom prst="octagon">
            <a:avLst>
              <a:gd name="adj" fmla="val 29287"/>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73739" name="AutoShape 17"/>
          <p:cNvSpPr>
            <a:spLocks noChangeArrowheads="1"/>
          </p:cNvSpPr>
          <p:nvPr/>
        </p:nvSpPr>
        <p:spPr bwMode="auto">
          <a:xfrm>
            <a:off x="6240463" y="6067425"/>
            <a:ext cx="73025" cy="71438"/>
          </a:xfrm>
          <a:prstGeom prst="octagon">
            <a:avLst>
              <a:gd name="adj" fmla="val 29287"/>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181266" name="Text Box 18"/>
          <p:cNvSpPr txBox="1">
            <a:spLocks noChangeArrowheads="1"/>
          </p:cNvSpPr>
          <p:nvPr/>
        </p:nvSpPr>
        <p:spPr bwMode="auto">
          <a:xfrm>
            <a:off x="5087938" y="5661025"/>
            <a:ext cx="360362"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defRPr/>
            </a:pPr>
            <a:r>
              <a:rPr lang="en-US" altLang="zh-CN">
                <a:latin typeface="Stencil" panose="040409050D0802020404" pitchFamily="82" charset="0"/>
              </a:rPr>
              <a:t>=</a:t>
            </a:r>
          </a:p>
        </p:txBody>
      </p:sp>
      <p:sp>
        <p:nvSpPr>
          <p:cNvPr id="73741" name="AutoShape 19"/>
          <p:cNvSpPr>
            <a:spLocks noChangeArrowheads="1"/>
          </p:cNvSpPr>
          <p:nvPr/>
        </p:nvSpPr>
        <p:spPr bwMode="auto">
          <a:xfrm>
            <a:off x="6527800" y="5589588"/>
            <a:ext cx="73025" cy="71437"/>
          </a:xfrm>
          <a:prstGeom prst="octagon">
            <a:avLst>
              <a:gd name="adj" fmla="val 29287"/>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73742" name="AutoShape 20"/>
          <p:cNvSpPr>
            <a:spLocks noChangeArrowheads="1"/>
          </p:cNvSpPr>
          <p:nvPr/>
        </p:nvSpPr>
        <p:spPr bwMode="auto">
          <a:xfrm>
            <a:off x="6456363" y="6092825"/>
            <a:ext cx="73025" cy="71438"/>
          </a:xfrm>
          <a:prstGeom prst="octagon">
            <a:avLst>
              <a:gd name="adj" fmla="val 29287"/>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73743" name="AutoShape 22"/>
          <p:cNvSpPr>
            <a:spLocks noChangeArrowheads="1"/>
          </p:cNvSpPr>
          <p:nvPr/>
        </p:nvSpPr>
        <p:spPr bwMode="auto">
          <a:xfrm>
            <a:off x="7318375" y="6092825"/>
            <a:ext cx="73025" cy="71438"/>
          </a:xfrm>
          <a:prstGeom prst="octagon">
            <a:avLst>
              <a:gd name="adj" fmla="val 29287"/>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73744" name="AutoShape 23"/>
          <p:cNvSpPr>
            <a:spLocks noChangeArrowheads="1"/>
          </p:cNvSpPr>
          <p:nvPr/>
        </p:nvSpPr>
        <p:spPr bwMode="auto">
          <a:xfrm>
            <a:off x="6886575" y="6165850"/>
            <a:ext cx="73025" cy="71438"/>
          </a:xfrm>
          <a:prstGeom prst="octagon">
            <a:avLst>
              <a:gd name="adj" fmla="val 29287"/>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73745" name="AutoShape 25"/>
          <p:cNvSpPr>
            <a:spLocks noChangeArrowheads="1"/>
          </p:cNvSpPr>
          <p:nvPr/>
        </p:nvSpPr>
        <p:spPr bwMode="auto">
          <a:xfrm>
            <a:off x="7248525" y="5734050"/>
            <a:ext cx="73025" cy="71438"/>
          </a:xfrm>
          <a:prstGeom prst="octagon">
            <a:avLst>
              <a:gd name="adj" fmla="val 29287"/>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73746" name="AutoShape 26"/>
          <p:cNvSpPr>
            <a:spLocks noChangeArrowheads="1"/>
          </p:cNvSpPr>
          <p:nvPr/>
        </p:nvSpPr>
        <p:spPr bwMode="auto">
          <a:xfrm>
            <a:off x="7464425" y="5949950"/>
            <a:ext cx="73025" cy="71438"/>
          </a:xfrm>
          <a:prstGeom prst="octagon">
            <a:avLst>
              <a:gd name="adj" fmla="val 29287"/>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181260" name="Rectangle 12"/>
          <p:cNvSpPr>
            <a:spLocks noChangeArrowheads="1"/>
          </p:cNvSpPr>
          <p:nvPr/>
        </p:nvSpPr>
        <p:spPr bwMode="auto">
          <a:xfrm>
            <a:off x="6096000" y="5661025"/>
            <a:ext cx="101758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eaLnBrk="1" hangingPunct="1">
              <a:defRPr/>
            </a:pPr>
            <a:r>
              <a:rPr lang="en-US" altLang="zh-CN">
                <a:ea typeface="黑体" pitchFamily="2" charset="-122"/>
              </a:rPr>
              <a:t>A</a:t>
            </a:r>
            <a:r>
              <a:rPr lang="zh-CN" altLang="en-US">
                <a:ea typeface="黑体" pitchFamily="2" charset="-122"/>
              </a:rPr>
              <a:t>公司</a:t>
            </a:r>
          </a:p>
        </p:txBody>
      </p:sp>
      <p:pic>
        <p:nvPicPr>
          <p:cNvPr id="73748" name="Picture 27" descr="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0" y="1341438"/>
            <a:ext cx="422592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76" name="Text Box 28"/>
          <p:cNvSpPr txBox="1">
            <a:spLocks noChangeArrowheads="1"/>
          </p:cNvSpPr>
          <p:nvPr/>
        </p:nvSpPr>
        <p:spPr bwMode="auto">
          <a:xfrm>
            <a:off x="2424113" y="4365625"/>
            <a:ext cx="1008062" cy="83026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zh-CN" altLang="en-US">
                <a:ea typeface="黑体" pitchFamily="2" charset="-122"/>
              </a:rPr>
              <a:t>西南航空</a:t>
            </a:r>
          </a:p>
        </p:txBody>
      </p:sp>
      <p:sp>
        <p:nvSpPr>
          <p:cNvPr id="181277" name="Text Box 29"/>
          <p:cNvSpPr txBox="1">
            <a:spLocks noChangeArrowheads="1"/>
          </p:cNvSpPr>
          <p:nvPr/>
        </p:nvSpPr>
        <p:spPr bwMode="auto">
          <a:xfrm>
            <a:off x="4440238" y="4292600"/>
            <a:ext cx="1008062" cy="83026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zh-CN" altLang="en-US">
                <a:ea typeface="黑体" pitchFamily="2" charset="-122"/>
              </a:rPr>
              <a:t>国际航空</a:t>
            </a:r>
          </a:p>
        </p:txBody>
      </p:sp>
      <p:sp>
        <p:nvSpPr>
          <p:cNvPr id="73751" name="文本框 1"/>
          <p:cNvSpPr txBox="1">
            <a:spLocks noChangeArrowheads="1"/>
          </p:cNvSpPr>
          <p:nvPr/>
        </p:nvSpPr>
        <p:spPr bwMode="auto">
          <a:xfrm>
            <a:off x="6613525" y="385763"/>
            <a:ext cx="3695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r>
              <a:rPr lang="zh-CN" altLang="en-US">
                <a:solidFill>
                  <a:srgbClr val="FFFF00"/>
                </a:solidFill>
              </a:rPr>
              <a:t>会计上称并购为“合并”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1425" name="Group 49"/>
          <p:cNvGraphicFramePr>
            <a:graphicFrameLocks noGrp="1"/>
          </p:cNvGraphicFramePr>
          <p:nvPr/>
        </p:nvGraphicFramePr>
        <p:xfrm>
          <a:off x="1919288" y="1628775"/>
          <a:ext cx="8497887" cy="4997450"/>
        </p:xfrm>
        <a:graphic>
          <a:graphicData uri="http://schemas.openxmlformats.org/drawingml/2006/table">
            <a:tbl>
              <a:tblPr/>
              <a:tblGrid>
                <a:gridCol w="1873250">
                  <a:extLst>
                    <a:ext uri="{9D8B030D-6E8A-4147-A177-3AD203B41FA5}">
                      <a16:colId xmlns:a16="http://schemas.microsoft.com/office/drawing/2014/main" val="20000"/>
                    </a:ext>
                  </a:extLst>
                </a:gridCol>
                <a:gridCol w="3494087">
                  <a:extLst>
                    <a:ext uri="{9D8B030D-6E8A-4147-A177-3AD203B41FA5}">
                      <a16:colId xmlns:a16="http://schemas.microsoft.com/office/drawing/2014/main" val="20001"/>
                    </a:ext>
                  </a:extLst>
                </a:gridCol>
                <a:gridCol w="3130550">
                  <a:extLst>
                    <a:ext uri="{9D8B030D-6E8A-4147-A177-3AD203B41FA5}">
                      <a16:colId xmlns:a16="http://schemas.microsoft.com/office/drawing/2014/main" val="20002"/>
                    </a:ext>
                  </a:extLst>
                </a:gridCol>
              </a:tblGrid>
              <a:tr h="933450">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dirty="0">
                          <a:ln>
                            <a:noFill/>
                          </a:ln>
                          <a:solidFill>
                            <a:srgbClr val="000000"/>
                          </a:solidFill>
                          <a:effectLst/>
                          <a:latin typeface="Times New Roman" pitchFamily="18" charset="0"/>
                          <a:ea typeface="黑体" pitchFamily="2" charset="-122"/>
                        </a:rPr>
                        <a:t>交易业务</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9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dirty="0">
                          <a:ln>
                            <a:noFill/>
                          </a:ln>
                          <a:solidFill>
                            <a:srgbClr val="000000"/>
                          </a:solidFill>
                          <a:effectLst/>
                          <a:latin typeface="黑体" pitchFamily="2" charset="-122"/>
                          <a:ea typeface="黑体" pitchFamily="2" charset="-122"/>
                        </a:rPr>
                        <a:t>   成本法	</a:t>
                      </a:r>
                    </a:p>
                    <a:p>
                      <a:pPr marL="0" marR="0" lvl="0" indent="0" algn="l" defTabSz="914400" rtl="0" eaLnBrk="1" fontAlgn="base" latinLnBrk="0" hangingPunct="1">
                        <a:lnSpc>
                          <a:spcPct val="90000"/>
                        </a:lnSpc>
                        <a:spcBef>
                          <a:spcPct val="20000"/>
                        </a:spcBef>
                        <a:spcAft>
                          <a:spcPct val="0"/>
                        </a:spcAft>
                        <a:buClr>
                          <a:srgbClr val="A50021"/>
                        </a:buClr>
                        <a:buSzPct val="75000"/>
                        <a:buFont typeface="Wingdings" pitchFamily="2" charset="2"/>
                        <a:buNone/>
                        <a:tabLst/>
                      </a:pPr>
                      <a:r>
                        <a:rPr kumimoji="1" lang="zh-CN" altLang="en-US" sz="2400" b="1" i="0" u="none" strike="noStrike" cap="none" normalizeH="0" baseline="0" dirty="0">
                          <a:ln>
                            <a:noFill/>
                          </a:ln>
                          <a:solidFill>
                            <a:srgbClr val="000000"/>
                          </a:solidFill>
                          <a:effectLst/>
                          <a:latin typeface="黑体" pitchFamily="2" charset="-122"/>
                          <a:ea typeface="黑体" pitchFamily="2" charset="-122"/>
                        </a:rPr>
                        <a:t>（对</a:t>
                      </a:r>
                      <a:r>
                        <a:rPr kumimoji="1" lang="en-US" altLang="zh-CN" sz="2400" b="1" i="0" u="none" strike="noStrike" cap="none" normalizeH="0" baseline="0" dirty="0">
                          <a:ln>
                            <a:noFill/>
                          </a:ln>
                          <a:solidFill>
                            <a:srgbClr val="000000"/>
                          </a:solidFill>
                          <a:effectLst/>
                          <a:latin typeface="黑体" pitchFamily="2" charset="-122"/>
                          <a:ea typeface="黑体" pitchFamily="2" charset="-122"/>
                        </a:rPr>
                        <a:t>A</a:t>
                      </a:r>
                      <a:r>
                        <a:rPr kumimoji="1" lang="zh-CN" altLang="en-US" sz="2400" b="1" i="0" u="none" strike="noStrike" cap="none" normalizeH="0" baseline="0" dirty="0">
                          <a:ln>
                            <a:noFill/>
                          </a:ln>
                          <a:solidFill>
                            <a:srgbClr val="000000"/>
                          </a:solidFill>
                          <a:effectLst/>
                          <a:latin typeface="黑体" pitchFamily="2" charset="-122"/>
                          <a:ea typeface="黑体" pitchFamily="2" charset="-122"/>
                        </a:rPr>
                        <a:t>公司的投资）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9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dirty="0">
                          <a:ln>
                            <a:noFill/>
                          </a:ln>
                          <a:solidFill>
                            <a:srgbClr val="000000"/>
                          </a:solidFill>
                          <a:effectLst/>
                          <a:latin typeface="黑体" pitchFamily="2" charset="-122"/>
                          <a:ea typeface="黑体" pitchFamily="2" charset="-122"/>
                        </a:rPr>
                        <a:t>权益法</a:t>
                      </a:r>
                    </a:p>
                    <a:p>
                      <a:pPr marL="0" marR="0" lvl="0" indent="0" algn="l" defTabSz="914400" rtl="0" eaLnBrk="1" fontAlgn="base" latinLnBrk="0" hangingPunct="1">
                        <a:lnSpc>
                          <a:spcPct val="90000"/>
                        </a:lnSpc>
                        <a:spcBef>
                          <a:spcPct val="20000"/>
                        </a:spcBef>
                        <a:spcAft>
                          <a:spcPct val="0"/>
                        </a:spcAft>
                        <a:buClr>
                          <a:srgbClr val="A50021"/>
                        </a:buClr>
                        <a:buSzPct val="75000"/>
                        <a:buFont typeface="Wingdings" pitchFamily="2" charset="2"/>
                        <a:buNone/>
                        <a:tabLst/>
                      </a:pPr>
                      <a:r>
                        <a:rPr kumimoji="1" lang="zh-CN" altLang="en-US" sz="2400" b="1" i="0" u="none" strike="noStrike" cap="none" normalizeH="0" baseline="0" dirty="0">
                          <a:ln>
                            <a:noFill/>
                          </a:ln>
                          <a:solidFill>
                            <a:srgbClr val="000000"/>
                          </a:solidFill>
                          <a:effectLst/>
                          <a:latin typeface="黑体" pitchFamily="2" charset="-122"/>
                          <a:ea typeface="黑体" pitchFamily="2" charset="-122"/>
                        </a:rPr>
                        <a:t>（对</a:t>
                      </a:r>
                      <a:r>
                        <a:rPr kumimoji="1" lang="en-US" altLang="zh-CN" sz="2400" b="1" i="0" u="none" strike="noStrike" cap="none" normalizeH="0" baseline="0" dirty="0">
                          <a:ln>
                            <a:noFill/>
                          </a:ln>
                          <a:solidFill>
                            <a:srgbClr val="000000"/>
                          </a:solidFill>
                          <a:effectLst/>
                          <a:latin typeface="黑体" pitchFamily="2" charset="-122"/>
                          <a:ea typeface="黑体" pitchFamily="2" charset="-122"/>
                        </a:rPr>
                        <a:t>B</a:t>
                      </a:r>
                      <a:r>
                        <a:rPr kumimoji="1" lang="zh-CN" altLang="en-US" sz="2400" b="1" i="0" u="none" strike="noStrike" cap="none" normalizeH="0" baseline="0" dirty="0">
                          <a:ln>
                            <a:noFill/>
                          </a:ln>
                          <a:solidFill>
                            <a:srgbClr val="000000"/>
                          </a:solidFill>
                          <a:effectLst/>
                          <a:latin typeface="黑体" pitchFamily="2" charset="-122"/>
                          <a:ea typeface="黑体" pitchFamily="2" charset="-122"/>
                        </a:rPr>
                        <a:t>公司的投资）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宋体" pitchFamily="2" charset="-122"/>
                        </a:rPr>
                        <a:t>投资时</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宋体" pitchFamily="2" charset="-122"/>
                        </a:rPr>
                        <a:t>借：长期股权投资   </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200</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rPr>
                        <a:t>   </a:t>
                      </a:r>
                      <a:r>
                        <a:rPr kumimoji="1" lang="zh-CN" altLang="en-US" sz="2000" b="1" i="0" u="none" strike="noStrike" cap="none" normalizeH="0" baseline="0">
                          <a:ln>
                            <a:noFill/>
                          </a:ln>
                          <a:solidFill>
                            <a:srgbClr val="000000"/>
                          </a:solidFill>
                          <a:effectLst/>
                          <a:latin typeface="Times New Roman" pitchFamily="18" charset="0"/>
                          <a:ea typeface="宋体" pitchFamily="2" charset="-122"/>
                        </a:rPr>
                        <a:t>贷：银行存款          </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宋体" pitchFamily="2" charset="-122"/>
                        </a:rPr>
                        <a:t>借：长期股权投资  </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400</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rPr>
                        <a:t>   </a:t>
                      </a:r>
                      <a:r>
                        <a:rPr kumimoji="1" lang="zh-CN" altLang="en-US" sz="2000" b="1" i="0" u="none" strike="noStrike" cap="none" normalizeH="0" baseline="0">
                          <a:ln>
                            <a:noFill/>
                          </a:ln>
                          <a:solidFill>
                            <a:srgbClr val="000000"/>
                          </a:solidFill>
                          <a:effectLst/>
                          <a:latin typeface="Times New Roman" pitchFamily="18" charset="0"/>
                          <a:ea typeface="宋体" pitchFamily="2" charset="-122"/>
                        </a:rPr>
                        <a:t>贷：银行存款         </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400</a:t>
                      </a:r>
                      <a:endParaRPr kumimoji="1" lang="zh-CN" altLang="en-US" sz="20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宋体" pitchFamily="2" charset="-122"/>
                        </a:rPr>
                        <a:t>宣布盈利</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200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en-US" sz="2000" b="1" i="0" u="none" strike="noStrike" cap="none" normalizeH="0" baseline="0">
                        <a:ln>
                          <a:noFill/>
                        </a:ln>
                        <a:solidFill>
                          <a:srgbClr val="00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en-US" sz="20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宋体" pitchFamily="2" charset="-122"/>
                        </a:rPr>
                        <a:t>借：长期股权投资   </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60</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rPr>
                        <a:t>   </a:t>
                      </a:r>
                      <a:r>
                        <a:rPr kumimoji="1" lang="zh-CN" altLang="en-US" sz="2000" b="1" i="0" u="none" strike="noStrike" cap="none" normalizeH="0" baseline="0">
                          <a:ln>
                            <a:noFill/>
                          </a:ln>
                          <a:solidFill>
                            <a:srgbClr val="000000"/>
                          </a:solidFill>
                          <a:effectLst/>
                          <a:latin typeface="Times New Roman" pitchFamily="18" charset="0"/>
                          <a:ea typeface="宋体" pitchFamily="2" charset="-122"/>
                        </a:rPr>
                        <a:t>贷：</a:t>
                      </a:r>
                      <a:r>
                        <a:rPr kumimoji="1" lang="zh-CN" altLang="en-US" sz="2000" b="1" i="0" u="none" strike="noStrike" cap="none" normalizeH="0" baseline="0">
                          <a:ln>
                            <a:noFill/>
                          </a:ln>
                          <a:solidFill>
                            <a:srgbClr val="FF0000"/>
                          </a:solidFill>
                          <a:effectLst/>
                          <a:latin typeface="Times New Roman" pitchFamily="18" charset="0"/>
                          <a:ea typeface="宋体" pitchFamily="2" charset="-122"/>
                        </a:rPr>
                        <a:t>投资收益</a:t>
                      </a:r>
                      <a:r>
                        <a:rPr kumimoji="1" lang="zh-CN" altLang="en-US" sz="2000" b="1" i="0" u="none" strike="noStrike" cap="none" normalizeH="0" baseline="0">
                          <a:ln>
                            <a:noFill/>
                          </a:ln>
                          <a:solidFill>
                            <a:srgbClr val="000000"/>
                          </a:solidFill>
                          <a:effectLst/>
                          <a:latin typeface="Times New Roman" pitchFamily="18" charset="0"/>
                          <a:ea typeface="宋体" pitchFamily="2" charset="-122"/>
                        </a:rPr>
                        <a:t>         </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60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宋体" pitchFamily="2" charset="-122"/>
                        </a:rPr>
                        <a:t>宣布分红</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100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dirty="0">
                          <a:ln>
                            <a:noFill/>
                          </a:ln>
                          <a:solidFill>
                            <a:srgbClr val="000000"/>
                          </a:solidFill>
                          <a:effectLst/>
                          <a:latin typeface="Times New Roman" pitchFamily="18" charset="0"/>
                          <a:ea typeface="宋体" pitchFamily="2" charset="-122"/>
                        </a:rPr>
                        <a:t>借：应收股利      </a:t>
                      </a:r>
                      <a:r>
                        <a:rPr kumimoji="1" lang="en-US" altLang="zh-CN" sz="2000" b="1" i="0" u="none" strike="noStrike" cap="none" normalizeH="0" baseline="0" dirty="0">
                          <a:ln>
                            <a:noFill/>
                          </a:ln>
                          <a:solidFill>
                            <a:srgbClr val="000000"/>
                          </a:solidFill>
                          <a:effectLst/>
                          <a:latin typeface="Times New Roman" pitchFamily="18" charset="0"/>
                          <a:ea typeface="宋体" pitchFamily="2" charset="-122"/>
                        </a:rPr>
                        <a:t>100</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itchFamily="18" charset="0"/>
                          <a:ea typeface="宋体" pitchFamily="2" charset="-122"/>
                        </a:rPr>
                        <a:t>   </a:t>
                      </a:r>
                      <a:r>
                        <a:rPr kumimoji="1" lang="zh-CN" altLang="en-US" sz="2000" b="1" i="0" u="none" strike="noStrike" cap="none" normalizeH="0" baseline="0" dirty="0">
                          <a:ln>
                            <a:noFill/>
                          </a:ln>
                          <a:solidFill>
                            <a:srgbClr val="000000"/>
                          </a:solidFill>
                          <a:effectLst/>
                          <a:latin typeface="Times New Roman" pitchFamily="18" charset="0"/>
                          <a:ea typeface="宋体" pitchFamily="2" charset="-122"/>
                        </a:rPr>
                        <a:t>贷：</a:t>
                      </a:r>
                      <a:r>
                        <a:rPr kumimoji="1" lang="zh-CN" altLang="en-US" sz="2000" b="1" i="0" u="none" strike="noStrike" cap="none" normalizeH="0" baseline="0" dirty="0">
                          <a:ln>
                            <a:noFill/>
                          </a:ln>
                          <a:solidFill>
                            <a:srgbClr val="FF0000"/>
                          </a:solidFill>
                          <a:effectLst/>
                          <a:latin typeface="Times New Roman" pitchFamily="18" charset="0"/>
                          <a:ea typeface="宋体" pitchFamily="2" charset="-122"/>
                        </a:rPr>
                        <a:t>投资收益</a:t>
                      </a:r>
                      <a:r>
                        <a:rPr kumimoji="1" lang="zh-CN" altLang="en-US" sz="2000" b="1" i="0" u="none" strike="noStrike" cap="none" normalizeH="0" baseline="0" dirty="0">
                          <a:ln>
                            <a:noFill/>
                          </a:ln>
                          <a:solidFill>
                            <a:srgbClr val="000000"/>
                          </a:solidFill>
                          <a:effectLst/>
                          <a:latin typeface="Times New Roman" pitchFamily="18" charset="0"/>
                          <a:ea typeface="宋体" pitchFamily="2" charset="-122"/>
                        </a:rPr>
                        <a:t>    </a:t>
                      </a:r>
                      <a:r>
                        <a:rPr kumimoji="1" lang="en-US" altLang="zh-CN" sz="2000" b="1" i="0" u="none" strike="noStrike" cap="none" normalizeH="0" baseline="0" dirty="0">
                          <a:ln>
                            <a:noFill/>
                          </a:ln>
                          <a:solidFill>
                            <a:srgbClr val="000000"/>
                          </a:solidFill>
                          <a:effectLst/>
                          <a:latin typeface="Times New Roman" pitchFamily="18" charset="0"/>
                          <a:ea typeface="宋体" pitchFamily="2" charset="-122"/>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宋体" pitchFamily="2" charset="-122"/>
                        </a:rPr>
                        <a:t>借：应收股利           </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30</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rPr>
                        <a:t>   </a:t>
                      </a:r>
                      <a:r>
                        <a:rPr kumimoji="1" lang="zh-CN" altLang="en-US" sz="2000" b="1" i="0" u="none" strike="noStrike" cap="none" normalizeH="0" baseline="0">
                          <a:ln>
                            <a:noFill/>
                          </a:ln>
                          <a:solidFill>
                            <a:srgbClr val="000000"/>
                          </a:solidFill>
                          <a:effectLst/>
                          <a:latin typeface="Times New Roman" pitchFamily="18" charset="0"/>
                          <a:ea typeface="宋体" pitchFamily="2" charset="-122"/>
                        </a:rPr>
                        <a:t>贷：长期股权投资  </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 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宋体" pitchFamily="2" charset="-122"/>
                        </a:rPr>
                        <a:t>收到现金股利</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dirty="0">
                          <a:ln>
                            <a:noFill/>
                          </a:ln>
                          <a:solidFill>
                            <a:srgbClr val="000000"/>
                          </a:solidFill>
                          <a:effectLst/>
                          <a:latin typeface="Times New Roman" pitchFamily="18" charset="0"/>
                          <a:ea typeface="宋体" pitchFamily="2" charset="-122"/>
                        </a:rPr>
                        <a:t>借：银行存款   </a:t>
                      </a:r>
                      <a:r>
                        <a:rPr kumimoji="1" lang="en-US" altLang="zh-CN" sz="2000" b="1" i="0" u="none" strike="noStrike" cap="none" normalizeH="0" baseline="0" dirty="0">
                          <a:ln>
                            <a:noFill/>
                          </a:ln>
                          <a:solidFill>
                            <a:srgbClr val="000000"/>
                          </a:solidFill>
                          <a:effectLst/>
                          <a:latin typeface="Times New Roman" pitchFamily="18" charset="0"/>
                          <a:ea typeface="宋体" pitchFamily="2" charset="-122"/>
                        </a:rPr>
                        <a:t>100</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dirty="0">
                          <a:ln>
                            <a:noFill/>
                          </a:ln>
                          <a:solidFill>
                            <a:srgbClr val="000000"/>
                          </a:solidFill>
                          <a:effectLst/>
                          <a:latin typeface="Times New Roman" pitchFamily="18" charset="0"/>
                          <a:ea typeface="宋体" pitchFamily="2" charset="-122"/>
                        </a:rPr>
                        <a:t>贷：应收股利  </a:t>
                      </a:r>
                      <a:r>
                        <a:rPr kumimoji="1" lang="en-US" altLang="zh-CN" sz="2000" b="1" i="0" u="none" strike="noStrike" cap="none" normalizeH="0" baseline="0" dirty="0">
                          <a:ln>
                            <a:noFill/>
                          </a:ln>
                          <a:solidFill>
                            <a:srgbClr val="000000"/>
                          </a:solidFill>
                          <a:effectLst/>
                          <a:latin typeface="Times New Roman" pitchFamily="18" charset="0"/>
                          <a:ea typeface="宋体" pitchFamily="2" charset="-122"/>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宋体" pitchFamily="2" charset="-122"/>
                        </a:rPr>
                        <a:t>借：银行存款  </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30</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宋体" pitchFamily="2" charset="-122"/>
                        </a:rPr>
                        <a:t>贷：应收股利   </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812800">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宋体" pitchFamily="2" charset="-122"/>
                        </a:rPr>
                        <a:t>宣布亏损</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500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en-US" sz="2000" b="1"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宋体" pitchFamily="2" charset="-122"/>
                        </a:rPr>
                        <a:t>借：</a:t>
                      </a:r>
                      <a:r>
                        <a:rPr kumimoji="1" lang="zh-CN" altLang="en-US" sz="2000" b="1" i="0" u="none" strike="noStrike" cap="none" normalizeH="0" baseline="0">
                          <a:ln>
                            <a:noFill/>
                          </a:ln>
                          <a:solidFill>
                            <a:srgbClr val="FF0000"/>
                          </a:solidFill>
                          <a:effectLst/>
                          <a:latin typeface="Times New Roman" pitchFamily="18" charset="0"/>
                          <a:ea typeface="宋体" pitchFamily="2" charset="-122"/>
                        </a:rPr>
                        <a:t>投资收益</a:t>
                      </a:r>
                      <a:r>
                        <a:rPr kumimoji="1" lang="zh-CN" altLang="en-US" sz="2000" b="1" i="0" u="none" strike="noStrike" cap="none" normalizeH="0" baseline="0">
                          <a:ln>
                            <a:noFill/>
                          </a:ln>
                          <a:solidFill>
                            <a:srgbClr val="000000"/>
                          </a:solidFill>
                          <a:effectLst/>
                          <a:latin typeface="Times New Roman" pitchFamily="18" charset="0"/>
                          <a:ea typeface="宋体" pitchFamily="2" charset="-122"/>
                        </a:rPr>
                        <a:t>          </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150</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rPr>
                        <a:t>   </a:t>
                      </a:r>
                      <a:r>
                        <a:rPr kumimoji="1" lang="zh-CN" altLang="en-US" sz="2000" b="1" i="0" u="none" strike="noStrike" cap="none" normalizeH="0" baseline="0">
                          <a:ln>
                            <a:noFill/>
                          </a:ln>
                          <a:solidFill>
                            <a:srgbClr val="000000"/>
                          </a:solidFill>
                          <a:effectLst/>
                          <a:latin typeface="Times New Roman" pitchFamily="18" charset="0"/>
                          <a:ea typeface="宋体" pitchFamily="2" charset="-122"/>
                        </a:rPr>
                        <a:t>贷：长期股权投资 </a:t>
                      </a:r>
                      <a:r>
                        <a:rPr kumimoji="1" lang="en-US" altLang="zh-CN" sz="2000" b="1" i="0" u="none" strike="noStrike" cap="none" normalizeH="0" baseline="0">
                          <a:ln>
                            <a:noFill/>
                          </a:ln>
                          <a:solidFill>
                            <a:srgbClr val="000000"/>
                          </a:solidFill>
                          <a:effectLst/>
                          <a:latin typeface="Times New Roman" pitchFamily="18" charset="0"/>
                          <a:ea typeface="宋体" pitchFamily="2" charset="-122"/>
                        </a:rPr>
                        <a:t> 150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bl>
          </a:graphicData>
        </a:graphic>
      </p:graphicFrame>
      <p:sp>
        <p:nvSpPr>
          <p:cNvPr id="123936" name="Text Box 28"/>
          <p:cNvSpPr txBox="1">
            <a:spLocks noChangeArrowheads="1"/>
          </p:cNvSpPr>
          <p:nvPr/>
        </p:nvSpPr>
        <p:spPr bwMode="auto">
          <a:xfrm>
            <a:off x="2638425" y="331788"/>
            <a:ext cx="6769100" cy="7016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4000">
                <a:solidFill>
                  <a:srgbClr val="000000"/>
                </a:solidFill>
                <a:ea typeface="黑体" panose="02010609060101010101" pitchFamily="49" charset="-122"/>
              </a:rPr>
              <a:t>     成本法与权益法的比较</a:t>
            </a:r>
          </a:p>
        </p:txBody>
      </p:sp>
      <p:sp>
        <p:nvSpPr>
          <p:cNvPr id="123937" name="Text Box 29"/>
          <p:cNvSpPr txBox="1">
            <a:spLocks noChangeArrowheads="1"/>
          </p:cNvSpPr>
          <p:nvPr/>
        </p:nvSpPr>
        <p:spPr bwMode="auto">
          <a:xfrm>
            <a:off x="2208213" y="1052513"/>
            <a:ext cx="7704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solidFill>
                  <a:srgbClr val="000000"/>
                </a:solidFill>
                <a:ea typeface="黑体" panose="02010609060101010101" pitchFamily="49" charset="-122"/>
              </a:rPr>
              <a:t>例</a:t>
            </a:r>
            <a:r>
              <a:rPr lang="en-US" altLang="zh-CN" sz="2400">
                <a:solidFill>
                  <a:srgbClr val="000000"/>
                </a:solidFill>
                <a:ea typeface="黑体" panose="02010609060101010101" pitchFamily="49" charset="-122"/>
              </a:rPr>
              <a:t>: </a:t>
            </a:r>
            <a:r>
              <a:rPr lang="zh-CN" altLang="en-US" sz="2400">
                <a:solidFill>
                  <a:srgbClr val="000000"/>
                </a:solidFill>
                <a:ea typeface="黑体" panose="02010609060101010101" pitchFamily="49" charset="-122"/>
              </a:rPr>
              <a:t>对</a:t>
            </a:r>
            <a:r>
              <a:rPr lang="en-US" altLang="zh-CN" sz="2400">
                <a:solidFill>
                  <a:srgbClr val="000000"/>
                </a:solidFill>
                <a:ea typeface="黑体" panose="02010609060101010101" pitchFamily="49" charset="-122"/>
              </a:rPr>
              <a:t>A</a:t>
            </a:r>
            <a:r>
              <a:rPr lang="zh-CN" altLang="en-US" sz="2400">
                <a:solidFill>
                  <a:srgbClr val="000000"/>
                </a:solidFill>
                <a:ea typeface="黑体" panose="02010609060101010101" pitchFamily="49" charset="-122"/>
              </a:rPr>
              <a:t>、</a:t>
            </a:r>
            <a:r>
              <a:rPr lang="en-US" altLang="zh-CN" sz="2400">
                <a:solidFill>
                  <a:srgbClr val="000000"/>
                </a:solidFill>
                <a:ea typeface="黑体" panose="02010609060101010101" pitchFamily="49" charset="-122"/>
              </a:rPr>
              <a:t>B</a:t>
            </a:r>
            <a:r>
              <a:rPr lang="zh-CN" altLang="en-US" sz="2400">
                <a:solidFill>
                  <a:srgbClr val="000000"/>
                </a:solidFill>
                <a:ea typeface="黑体" panose="02010609060101010101" pitchFamily="49" charset="-122"/>
              </a:rPr>
              <a:t>公司投资</a:t>
            </a:r>
            <a:r>
              <a:rPr lang="en-US" altLang="zh-CN" sz="2400">
                <a:solidFill>
                  <a:srgbClr val="000000"/>
                </a:solidFill>
                <a:ea typeface="黑体" panose="02010609060101010101" pitchFamily="49" charset="-122"/>
              </a:rPr>
              <a:t>,</a:t>
            </a:r>
            <a:r>
              <a:rPr lang="zh-CN" altLang="en-US" sz="2400">
                <a:solidFill>
                  <a:srgbClr val="000000"/>
                </a:solidFill>
                <a:ea typeface="黑体" panose="02010609060101010101" pitchFamily="49" charset="-122"/>
              </a:rPr>
              <a:t>分别控股</a:t>
            </a:r>
            <a:r>
              <a:rPr lang="en-US" altLang="zh-CN" sz="2400">
                <a:solidFill>
                  <a:srgbClr val="000000"/>
                </a:solidFill>
                <a:ea typeface="黑体" panose="02010609060101010101" pitchFamily="49" charset="-122"/>
              </a:rPr>
              <a:t>100%</a:t>
            </a:r>
            <a:r>
              <a:rPr lang="zh-CN" altLang="en-US" sz="2400">
                <a:solidFill>
                  <a:srgbClr val="000000"/>
                </a:solidFill>
                <a:ea typeface="黑体" panose="02010609060101010101" pitchFamily="49" charset="-122"/>
              </a:rPr>
              <a:t>和</a:t>
            </a:r>
            <a:r>
              <a:rPr lang="en-US" altLang="zh-CN" sz="2400">
                <a:solidFill>
                  <a:srgbClr val="000000"/>
                </a:solidFill>
                <a:ea typeface="黑体" panose="02010609060101010101" pitchFamily="49" charset="-122"/>
              </a:rPr>
              <a:t>30%</a:t>
            </a:r>
          </a:p>
        </p:txBody>
      </p:sp>
      <p:sp>
        <p:nvSpPr>
          <p:cNvPr id="123938" name="Line 30"/>
          <p:cNvSpPr>
            <a:spLocks noChangeShapeType="1"/>
          </p:cNvSpPr>
          <p:nvPr/>
        </p:nvSpPr>
        <p:spPr bwMode="auto">
          <a:xfrm flipH="1">
            <a:off x="3792538" y="3357563"/>
            <a:ext cx="3455987" cy="792162"/>
          </a:xfrm>
          <a:prstGeom prst="line">
            <a:avLst/>
          </a:prstGeom>
          <a:noFill/>
          <a:ln w="28575">
            <a:solidFill>
              <a:srgbClr val="E4082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939" name="Line 31"/>
          <p:cNvSpPr>
            <a:spLocks noChangeShapeType="1"/>
          </p:cNvSpPr>
          <p:nvPr/>
        </p:nvSpPr>
        <p:spPr bwMode="auto">
          <a:xfrm flipH="1">
            <a:off x="3792538" y="5805488"/>
            <a:ext cx="3527425" cy="792162"/>
          </a:xfrm>
          <a:prstGeom prst="line">
            <a:avLst/>
          </a:prstGeom>
          <a:noFill/>
          <a:ln w="28575">
            <a:solidFill>
              <a:srgbClr val="E4082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0078" name="Group 30"/>
          <p:cNvGraphicFramePr>
            <a:graphicFrameLocks noGrp="1"/>
          </p:cNvGraphicFramePr>
          <p:nvPr>
            <p:extLst>
              <p:ext uri="{D42A27DB-BD31-4B8C-83A1-F6EECF244321}">
                <p14:modId xmlns:p14="http://schemas.microsoft.com/office/powerpoint/2010/main" val="1543411060"/>
              </p:ext>
            </p:extLst>
          </p:nvPr>
        </p:nvGraphicFramePr>
        <p:xfrm>
          <a:off x="1631950" y="4016970"/>
          <a:ext cx="8964613" cy="2292350"/>
        </p:xfrm>
        <a:graphic>
          <a:graphicData uri="http://schemas.openxmlformats.org/drawingml/2006/table">
            <a:tbl>
              <a:tblPr/>
              <a:tblGrid>
                <a:gridCol w="72020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668345">
                  <a:extLst>
                    <a:ext uri="{9D8B030D-6E8A-4147-A177-3AD203B41FA5}">
                      <a16:colId xmlns:a16="http://schemas.microsoft.com/office/drawing/2014/main" val="20002"/>
                    </a:ext>
                  </a:extLst>
                </a:gridCol>
              </a:tblGrid>
              <a:tr h="1030338">
                <a:tc rowSpan="2">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600" b="1" i="0" u="none" strike="noStrike" cap="none" normalizeH="0" baseline="0">
                          <a:ln>
                            <a:noFill/>
                          </a:ln>
                          <a:solidFill>
                            <a:srgbClr val="070605"/>
                          </a:solidFill>
                          <a:effectLst/>
                          <a:latin typeface="黑体" pitchFamily="2" charset="-122"/>
                          <a:ea typeface="黑体" pitchFamily="2" charset="-122"/>
                        </a:rPr>
                        <a:t>权</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600" b="1" i="0" u="none" strike="noStrike" cap="none" normalizeH="0" baseline="0">
                          <a:ln>
                            <a:noFill/>
                          </a:ln>
                          <a:solidFill>
                            <a:srgbClr val="070605"/>
                          </a:solidFill>
                          <a:effectLst/>
                          <a:latin typeface="黑体" pitchFamily="2" charset="-122"/>
                          <a:ea typeface="黑体" pitchFamily="2" charset="-122"/>
                        </a:rPr>
                        <a:t>益</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600" b="1" i="0" u="none" strike="noStrike" cap="none" normalizeH="0" baseline="0">
                          <a:ln>
                            <a:noFill/>
                          </a:ln>
                          <a:solidFill>
                            <a:srgbClr val="070605"/>
                          </a:solidFill>
                          <a:effectLst/>
                          <a:latin typeface="黑体" pitchFamily="2" charset="-122"/>
                          <a:ea typeface="黑体" pitchFamily="2" charset="-122"/>
                        </a:rPr>
                        <a:t>法</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800" b="1" i="0" u="none" strike="noStrike" cap="none" normalizeH="0" baseline="0">
                          <a:ln>
                            <a:noFill/>
                          </a:ln>
                          <a:solidFill>
                            <a:srgbClr val="070605"/>
                          </a:solidFill>
                          <a:effectLst/>
                          <a:latin typeface="黑体" pitchFamily="2" charset="-122"/>
                          <a:ea typeface="黑体" pitchFamily="2" charset="-122"/>
                        </a:rPr>
                        <a:t>优</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800" b="1" i="0" u="none" strike="noStrike" cap="none" normalizeH="0" baseline="0">
                          <a:ln>
                            <a:noFill/>
                          </a:ln>
                          <a:solidFill>
                            <a:srgbClr val="070605"/>
                          </a:solidFill>
                          <a:effectLst/>
                          <a:latin typeface="黑体" pitchFamily="2" charset="-122"/>
                          <a:ea typeface="黑体" pitchFamily="2" charset="-122"/>
                        </a:rPr>
                        <a:t>点</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400" b="1" i="0" u="none" strike="noStrike" cap="none" normalizeH="0" baseline="0">
                          <a:ln>
                            <a:noFill/>
                          </a:ln>
                          <a:solidFill>
                            <a:srgbClr val="070605"/>
                          </a:solidFill>
                          <a:effectLst/>
                          <a:latin typeface="宋体" charset="-122"/>
                          <a:ea typeface="宋体" charset="-122"/>
                        </a:rPr>
                        <a:t>1.资产数据相关性高</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a:ln>
                            <a:noFill/>
                          </a:ln>
                          <a:solidFill>
                            <a:srgbClr val="070605"/>
                          </a:solidFill>
                          <a:effectLst/>
                          <a:latin typeface="宋体" charset="-122"/>
                          <a:ea typeface="宋体" charset="-122"/>
                        </a:rPr>
                        <a:t>2.</a:t>
                      </a:r>
                      <a:r>
                        <a:rPr kumimoji="1" lang="zh-CN" altLang="en-US" sz="2400" b="1" i="0" u="none" strike="noStrike" cap="none" normalizeH="0" baseline="0">
                          <a:ln>
                            <a:noFill/>
                          </a:ln>
                          <a:solidFill>
                            <a:srgbClr val="070605"/>
                          </a:solidFill>
                          <a:effectLst/>
                          <a:latin typeface="宋体" charset="-122"/>
                          <a:ea typeface="宋体" charset="-122"/>
                        </a:rPr>
                        <a:t>避免通过控制利润分配政策来调节投资企业的利润</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26201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800" b="1" i="0" u="none" strike="noStrike" cap="none" normalizeH="0" baseline="0">
                          <a:ln>
                            <a:noFill/>
                          </a:ln>
                          <a:solidFill>
                            <a:srgbClr val="070605"/>
                          </a:solidFill>
                          <a:effectLst/>
                          <a:latin typeface="黑体" pitchFamily="2" charset="-122"/>
                          <a:ea typeface="黑体" pitchFamily="2" charset="-122"/>
                        </a:rPr>
                        <a:t>缺</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800" b="1" i="0" u="none" strike="noStrike" cap="none" normalizeH="0" baseline="0">
                          <a:ln>
                            <a:noFill/>
                          </a:ln>
                          <a:solidFill>
                            <a:srgbClr val="070605"/>
                          </a:solidFill>
                          <a:effectLst/>
                          <a:latin typeface="黑体" pitchFamily="2" charset="-122"/>
                          <a:ea typeface="黑体" pitchFamily="2" charset="-122"/>
                        </a:rPr>
                        <a:t>点</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400" b="1" i="0" u="none" strike="noStrike" cap="none" normalizeH="0" baseline="0" dirty="0">
                          <a:ln>
                            <a:noFill/>
                          </a:ln>
                          <a:solidFill>
                            <a:srgbClr val="070605"/>
                          </a:solidFill>
                          <a:effectLst/>
                          <a:latin typeface="宋体" charset="-122"/>
                          <a:ea typeface="宋体" charset="-122"/>
                        </a:rPr>
                        <a:t>1.核算复杂</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dirty="0">
                          <a:ln>
                            <a:noFill/>
                          </a:ln>
                          <a:solidFill>
                            <a:srgbClr val="070605"/>
                          </a:solidFill>
                          <a:effectLst/>
                          <a:latin typeface="宋体" charset="-122"/>
                          <a:ea typeface="宋体" charset="-122"/>
                        </a:rPr>
                        <a:t>2.</a:t>
                      </a:r>
                      <a:r>
                        <a:rPr kumimoji="1" lang="zh-CN" altLang="en-US" sz="2400" b="1" i="0" u="none" strike="noStrike" cap="none" normalizeH="0" baseline="0" dirty="0">
                          <a:ln>
                            <a:noFill/>
                          </a:ln>
                          <a:solidFill>
                            <a:srgbClr val="070605"/>
                          </a:solidFill>
                          <a:effectLst/>
                          <a:latin typeface="宋体" charset="-122"/>
                          <a:ea typeface="宋体" charset="-122"/>
                        </a:rPr>
                        <a:t>收益中，包含了不可分得的收益，可导致母公司超分</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bl>
          </a:graphicData>
        </a:graphic>
      </p:graphicFrame>
      <p:sp>
        <p:nvSpPr>
          <p:cNvPr id="124943" name="Text Box 15"/>
          <p:cNvSpPr txBox="1">
            <a:spLocks noChangeArrowheads="1"/>
          </p:cNvSpPr>
          <p:nvPr/>
        </p:nvSpPr>
        <p:spPr bwMode="auto">
          <a:xfrm>
            <a:off x="2743200" y="-76200"/>
            <a:ext cx="6858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4000">
                <a:solidFill>
                  <a:srgbClr val="000000"/>
                </a:solidFill>
                <a:latin typeface="黑体" panose="02010609060101010101" pitchFamily="49" charset="-122"/>
                <a:ea typeface="黑体" panose="02010609060101010101" pitchFamily="49" charset="-122"/>
              </a:rPr>
              <a:t>成本法与权益法的评价：</a:t>
            </a:r>
          </a:p>
        </p:txBody>
      </p:sp>
      <p:graphicFrame>
        <p:nvGraphicFramePr>
          <p:cNvPr id="102431" name="Group 31"/>
          <p:cNvGraphicFramePr>
            <a:graphicFrameLocks noGrp="1"/>
          </p:cNvGraphicFramePr>
          <p:nvPr>
            <p:extLst>
              <p:ext uri="{D42A27DB-BD31-4B8C-83A1-F6EECF244321}">
                <p14:modId xmlns:p14="http://schemas.microsoft.com/office/powerpoint/2010/main" val="323494083"/>
              </p:ext>
            </p:extLst>
          </p:nvPr>
        </p:nvGraphicFramePr>
        <p:xfrm>
          <a:off x="1631950" y="985291"/>
          <a:ext cx="8964613" cy="2887663"/>
        </p:xfrm>
        <a:graphic>
          <a:graphicData uri="http://schemas.openxmlformats.org/drawingml/2006/table">
            <a:tbl>
              <a:tblPr/>
              <a:tblGrid>
                <a:gridCol w="72020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668345">
                  <a:extLst>
                    <a:ext uri="{9D8B030D-6E8A-4147-A177-3AD203B41FA5}">
                      <a16:colId xmlns:a16="http://schemas.microsoft.com/office/drawing/2014/main" val="20002"/>
                    </a:ext>
                  </a:extLst>
                </a:gridCol>
              </a:tblGrid>
              <a:tr h="1041400">
                <a:tc rowSpan="2">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en-US" sz="3600" b="1" i="0" u="none" strike="noStrike" cap="none" normalizeH="0" baseline="0" dirty="0">
                        <a:ln>
                          <a:noFill/>
                        </a:ln>
                        <a:solidFill>
                          <a:srgbClr val="070605"/>
                        </a:solidFill>
                        <a:effectLst/>
                        <a:latin typeface="黑体" pitchFamily="2" charset="-122"/>
                        <a:ea typeface="黑体" pitchFamily="2" charset="-122"/>
                      </a:endParaRP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600" b="1" i="0" u="none" strike="noStrike" cap="none" normalizeH="0" baseline="0" dirty="0">
                          <a:ln>
                            <a:noFill/>
                          </a:ln>
                          <a:solidFill>
                            <a:srgbClr val="070605"/>
                          </a:solidFill>
                          <a:effectLst/>
                          <a:latin typeface="黑体" pitchFamily="2" charset="-122"/>
                          <a:ea typeface="黑体" pitchFamily="2" charset="-122"/>
                        </a:rPr>
                        <a:t>成</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600" b="1" i="0" u="none" strike="noStrike" cap="none" normalizeH="0" baseline="0" dirty="0">
                          <a:ln>
                            <a:noFill/>
                          </a:ln>
                          <a:solidFill>
                            <a:srgbClr val="070605"/>
                          </a:solidFill>
                          <a:effectLst/>
                          <a:latin typeface="黑体" pitchFamily="2" charset="-122"/>
                          <a:ea typeface="黑体" pitchFamily="2" charset="-122"/>
                        </a:rPr>
                        <a:t>本</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600" b="1" i="0" u="none" strike="noStrike" cap="none" normalizeH="0" baseline="0" dirty="0">
                          <a:ln>
                            <a:noFill/>
                          </a:ln>
                          <a:solidFill>
                            <a:srgbClr val="070605"/>
                          </a:solidFill>
                          <a:effectLst/>
                          <a:latin typeface="黑体" pitchFamily="2" charset="-122"/>
                          <a:ea typeface="黑体" pitchFamily="2" charset="-122"/>
                        </a:rPr>
                        <a:t>法</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800" b="1" i="0" u="none" strike="noStrike" cap="none" normalizeH="0" baseline="0">
                          <a:ln>
                            <a:noFill/>
                          </a:ln>
                          <a:solidFill>
                            <a:srgbClr val="070605"/>
                          </a:solidFill>
                          <a:effectLst/>
                          <a:latin typeface="黑体" pitchFamily="2" charset="-122"/>
                          <a:ea typeface="黑体" pitchFamily="2" charset="-122"/>
                        </a:rPr>
                        <a:t>优</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800" b="1" i="0" u="none" strike="noStrike" cap="none" normalizeH="0" baseline="0">
                          <a:ln>
                            <a:noFill/>
                          </a:ln>
                          <a:solidFill>
                            <a:srgbClr val="070605"/>
                          </a:solidFill>
                          <a:effectLst/>
                          <a:latin typeface="黑体" pitchFamily="2" charset="-122"/>
                          <a:ea typeface="黑体" pitchFamily="2" charset="-122"/>
                        </a:rPr>
                        <a:t>点</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400" b="1" i="0" u="none" strike="noStrike" cap="none" normalizeH="0" baseline="0" dirty="0">
                          <a:ln>
                            <a:noFill/>
                          </a:ln>
                          <a:solidFill>
                            <a:srgbClr val="070605"/>
                          </a:solidFill>
                          <a:effectLst/>
                          <a:latin typeface="宋体" pitchFamily="2" charset="-122"/>
                          <a:ea typeface="宋体" pitchFamily="2" charset="-122"/>
                        </a:rPr>
                        <a:t>1.核算简单</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18462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800" b="1" i="0" u="none" strike="noStrike" cap="none" normalizeH="0" baseline="0">
                          <a:ln>
                            <a:noFill/>
                          </a:ln>
                          <a:solidFill>
                            <a:srgbClr val="070605"/>
                          </a:solidFill>
                          <a:effectLst/>
                          <a:latin typeface="黑体" pitchFamily="2" charset="-122"/>
                          <a:ea typeface="黑体" pitchFamily="2" charset="-122"/>
                        </a:rPr>
                        <a:t>缺点</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400" b="1" i="0" u="none" strike="noStrike" cap="none" normalizeH="0" baseline="0" dirty="0">
                          <a:ln>
                            <a:noFill/>
                          </a:ln>
                          <a:solidFill>
                            <a:srgbClr val="070605"/>
                          </a:solidFill>
                          <a:effectLst/>
                          <a:latin typeface="宋体" pitchFamily="2" charset="-122"/>
                          <a:ea typeface="宋体" pitchFamily="2" charset="-122"/>
                        </a:rPr>
                        <a:t>1.不能反映在被投资企业所享受的权益及其变化</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400" b="1" i="0" u="none" strike="noStrike" cap="none" normalizeH="0" baseline="0" dirty="0">
                          <a:ln>
                            <a:noFill/>
                          </a:ln>
                          <a:solidFill>
                            <a:srgbClr val="070605"/>
                          </a:solidFill>
                          <a:effectLst/>
                          <a:latin typeface="宋体" pitchFamily="2" charset="-122"/>
                          <a:ea typeface="宋体" pitchFamily="2" charset="-122"/>
                        </a:rPr>
                        <a:t>2.长期股权投资的账面价值不够稳健</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400" b="1" i="0" u="none" strike="noStrike" cap="none" normalizeH="0" baseline="0" dirty="0">
                          <a:ln>
                            <a:noFill/>
                          </a:ln>
                          <a:solidFill>
                            <a:srgbClr val="070605"/>
                          </a:solidFill>
                          <a:effectLst/>
                          <a:latin typeface="宋体" pitchFamily="2" charset="-122"/>
                          <a:ea typeface="宋体" pitchFamily="2" charset="-122"/>
                        </a:rPr>
                        <a:t>3.资产数据相关性低</a:t>
                      </a:r>
                    </a:p>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dirty="0">
                          <a:ln>
                            <a:noFill/>
                          </a:ln>
                          <a:solidFill>
                            <a:srgbClr val="070605"/>
                          </a:solidFill>
                          <a:effectLst/>
                          <a:latin typeface="宋体" pitchFamily="2" charset="-122"/>
                          <a:ea typeface="宋体" pitchFamily="2" charset="-122"/>
                        </a:rPr>
                        <a:t>4.</a:t>
                      </a:r>
                      <a:r>
                        <a:rPr kumimoji="1" lang="zh-CN" altLang="en-US" sz="2400" b="1" i="0" u="none" strike="noStrike" cap="none" normalizeH="0" baseline="0" dirty="0">
                          <a:ln>
                            <a:noFill/>
                          </a:ln>
                          <a:solidFill>
                            <a:srgbClr val="070605"/>
                          </a:solidFill>
                          <a:effectLst/>
                          <a:latin typeface="宋体" pitchFamily="2" charset="-122"/>
                          <a:ea typeface="宋体" pitchFamily="2" charset="-122"/>
                        </a:rPr>
                        <a:t>可通过影响子公司利润分配政策调节母公司投资收益</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31"/>
                                        </p:tgtEl>
                                        <p:attrNameLst>
                                          <p:attrName>style.visibility</p:attrName>
                                        </p:attrNameLst>
                                      </p:cBhvr>
                                      <p:to>
                                        <p:strVal val="visible"/>
                                      </p:to>
                                    </p:set>
                                    <p:animEffect transition="in" filter="wipe(left)">
                                      <p:cBhvr>
                                        <p:cTn id="7" dur="500"/>
                                        <p:tgtEl>
                                          <p:spTgt spid="1024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0078"/>
                                        </p:tgtEl>
                                        <p:attrNameLst>
                                          <p:attrName>style.visibility</p:attrName>
                                        </p:attrNameLst>
                                      </p:cBhvr>
                                      <p:to>
                                        <p:strVal val="visible"/>
                                      </p:to>
                                    </p:set>
                                    <p:animEffect transition="in" filter="wipe(left)">
                                      <p:cBhvr>
                                        <p:cTn id="12" dur="500"/>
                                        <p:tgtEl>
                                          <p:spTgt spid="130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Line 2"/>
          <p:cNvSpPr>
            <a:spLocks noChangeShapeType="1"/>
          </p:cNvSpPr>
          <p:nvPr/>
        </p:nvSpPr>
        <p:spPr bwMode="auto">
          <a:xfrm>
            <a:off x="1774825" y="2420938"/>
            <a:ext cx="8424863" cy="0"/>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5955" name="Line 3"/>
          <p:cNvSpPr>
            <a:spLocks noChangeShapeType="1"/>
          </p:cNvSpPr>
          <p:nvPr/>
        </p:nvSpPr>
        <p:spPr bwMode="auto">
          <a:xfrm>
            <a:off x="1774825" y="1987550"/>
            <a:ext cx="0" cy="433388"/>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5956" name="Line 4"/>
          <p:cNvSpPr>
            <a:spLocks noChangeShapeType="1"/>
          </p:cNvSpPr>
          <p:nvPr/>
        </p:nvSpPr>
        <p:spPr bwMode="auto">
          <a:xfrm>
            <a:off x="3648075" y="1987550"/>
            <a:ext cx="0" cy="433388"/>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5957" name="Line 5"/>
          <p:cNvSpPr>
            <a:spLocks noChangeShapeType="1"/>
          </p:cNvSpPr>
          <p:nvPr/>
        </p:nvSpPr>
        <p:spPr bwMode="auto">
          <a:xfrm>
            <a:off x="6167438" y="1987550"/>
            <a:ext cx="0" cy="433388"/>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5958" name="Line 6"/>
          <p:cNvSpPr>
            <a:spLocks noChangeShapeType="1"/>
          </p:cNvSpPr>
          <p:nvPr/>
        </p:nvSpPr>
        <p:spPr bwMode="auto">
          <a:xfrm>
            <a:off x="10199688" y="1987550"/>
            <a:ext cx="0" cy="433388"/>
          </a:xfrm>
          <a:prstGeom prst="line">
            <a:avLst/>
          </a:prstGeom>
          <a:noFill/>
          <a:ln w="762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5959" name="Text Box 7"/>
          <p:cNvSpPr txBox="1">
            <a:spLocks noChangeArrowheads="1"/>
          </p:cNvSpPr>
          <p:nvPr/>
        </p:nvSpPr>
        <p:spPr bwMode="auto">
          <a:xfrm>
            <a:off x="1524000" y="2636838"/>
            <a:ext cx="61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ea typeface="黑体" panose="02010609060101010101" pitchFamily="49" charset="-122"/>
              </a:rPr>
              <a:t>0</a:t>
            </a:r>
          </a:p>
        </p:txBody>
      </p:sp>
      <p:sp>
        <p:nvSpPr>
          <p:cNvPr id="125960" name="Text Box 8"/>
          <p:cNvSpPr txBox="1">
            <a:spLocks noChangeArrowheads="1"/>
          </p:cNvSpPr>
          <p:nvPr/>
        </p:nvSpPr>
        <p:spPr bwMode="auto">
          <a:xfrm>
            <a:off x="3071813" y="2563813"/>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70605"/>
                </a:solidFill>
                <a:ea typeface="黑体" panose="02010609060101010101" pitchFamily="49" charset="-122"/>
              </a:rPr>
              <a:t>20%</a:t>
            </a:r>
          </a:p>
        </p:txBody>
      </p:sp>
      <p:sp>
        <p:nvSpPr>
          <p:cNvPr id="125961" name="Text Box 9"/>
          <p:cNvSpPr txBox="1">
            <a:spLocks noChangeArrowheads="1"/>
          </p:cNvSpPr>
          <p:nvPr/>
        </p:nvSpPr>
        <p:spPr bwMode="auto">
          <a:xfrm>
            <a:off x="5735638" y="2563813"/>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70605"/>
                </a:solidFill>
                <a:ea typeface="黑体" panose="02010609060101010101" pitchFamily="49" charset="-122"/>
              </a:rPr>
              <a:t>50%</a:t>
            </a:r>
          </a:p>
        </p:txBody>
      </p:sp>
      <p:sp>
        <p:nvSpPr>
          <p:cNvPr id="125962" name="Text Box 10"/>
          <p:cNvSpPr txBox="1">
            <a:spLocks noChangeArrowheads="1"/>
          </p:cNvSpPr>
          <p:nvPr/>
        </p:nvSpPr>
        <p:spPr bwMode="auto">
          <a:xfrm>
            <a:off x="9696450" y="2492375"/>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70605"/>
                </a:solidFill>
                <a:ea typeface="黑体" panose="02010609060101010101" pitchFamily="49" charset="-122"/>
              </a:rPr>
              <a:t>100%</a:t>
            </a:r>
          </a:p>
        </p:txBody>
      </p:sp>
      <p:sp>
        <p:nvSpPr>
          <p:cNvPr id="125963" name="Text Box 11"/>
          <p:cNvSpPr txBox="1">
            <a:spLocks noChangeArrowheads="1"/>
          </p:cNvSpPr>
          <p:nvPr/>
        </p:nvSpPr>
        <p:spPr bwMode="auto">
          <a:xfrm>
            <a:off x="1774825" y="1981200"/>
            <a:ext cx="1944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a:solidFill>
                  <a:srgbClr val="2E11DF"/>
                </a:solidFill>
                <a:ea typeface="黑体" panose="02010609060101010101" pitchFamily="49" charset="-122"/>
              </a:rPr>
              <a:t>按金融资产管理</a:t>
            </a:r>
          </a:p>
        </p:txBody>
      </p:sp>
      <p:sp>
        <p:nvSpPr>
          <p:cNvPr id="125964" name="AutoShape 12"/>
          <p:cNvSpPr>
            <a:spLocks noChangeArrowheads="1"/>
          </p:cNvSpPr>
          <p:nvPr/>
        </p:nvSpPr>
        <p:spPr bwMode="auto">
          <a:xfrm>
            <a:off x="1666875" y="404813"/>
            <a:ext cx="2305050" cy="1150937"/>
          </a:xfrm>
          <a:prstGeom prst="wedgeRoundRectCallout">
            <a:avLst>
              <a:gd name="adj1" fmla="val -22125"/>
              <a:gd name="adj2" fmla="val 74278"/>
              <a:gd name="adj3" fmla="val 16667"/>
            </a:avLst>
          </a:prstGeom>
          <a:solidFill>
            <a:schemeClr val="folHlink"/>
          </a:solidFill>
          <a:ln w="9525">
            <a:solidFill>
              <a:schemeClr val="tx1"/>
            </a:solidFill>
            <a:miter lim="800000"/>
            <a:headEnd/>
            <a:tailEnd/>
          </a:ln>
        </p:spPr>
        <p:txBody>
          <a:bodyPr lIns="0" tIns="10800" rIns="18000" bIns="1080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a:solidFill>
                  <a:srgbClr val="CC0000"/>
                </a:solidFill>
                <a:ea typeface="黑体" panose="02010609060101010101" pitchFamily="49" charset="-122"/>
              </a:rPr>
              <a:t>无控制、无共同控制、无重大影响，有市价或无市价</a:t>
            </a:r>
          </a:p>
          <a:p>
            <a:pPr algn="ctr" eaLnBrk="1" hangingPunct="1">
              <a:spcBef>
                <a:spcPct val="0"/>
              </a:spcBef>
              <a:buClrTx/>
              <a:buSzTx/>
              <a:buFontTx/>
              <a:buNone/>
            </a:pPr>
            <a:endParaRPr lang="zh-CN" altLang="en-US" sz="2000">
              <a:solidFill>
                <a:srgbClr val="CC0000"/>
              </a:solidFill>
              <a:ea typeface="黑体" panose="02010609060101010101" pitchFamily="49" charset="-122"/>
            </a:endParaRPr>
          </a:p>
        </p:txBody>
      </p:sp>
      <p:sp>
        <p:nvSpPr>
          <p:cNvPr id="125965" name="Text Box 13"/>
          <p:cNvSpPr txBox="1">
            <a:spLocks noChangeArrowheads="1"/>
          </p:cNvSpPr>
          <p:nvPr/>
        </p:nvSpPr>
        <p:spPr bwMode="auto">
          <a:xfrm>
            <a:off x="4079875" y="1987550"/>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a:solidFill>
                  <a:srgbClr val="2E11DF"/>
                </a:solidFill>
                <a:ea typeface="黑体" panose="02010609060101010101" pitchFamily="49" charset="-122"/>
              </a:rPr>
              <a:t>经营决策重要影响</a:t>
            </a:r>
          </a:p>
        </p:txBody>
      </p:sp>
      <p:sp>
        <p:nvSpPr>
          <p:cNvPr id="125966" name="Text Box 14"/>
          <p:cNvSpPr txBox="1">
            <a:spLocks noChangeArrowheads="1"/>
          </p:cNvSpPr>
          <p:nvPr/>
        </p:nvSpPr>
        <p:spPr bwMode="auto">
          <a:xfrm>
            <a:off x="7104063" y="1987550"/>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a:solidFill>
                  <a:srgbClr val="2E11DF"/>
                </a:solidFill>
                <a:ea typeface="黑体" panose="02010609060101010101" pitchFamily="49" charset="-122"/>
              </a:rPr>
              <a:t>经营决策控制</a:t>
            </a:r>
          </a:p>
        </p:txBody>
      </p:sp>
      <p:sp>
        <p:nvSpPr>
          <p:cNvPr id="125967" name="AutoShape 15"/>
          <p:cNvSpPr>
            <a:spLocks noChangeArrowheads="1"/>
          </p:cNvSpPr>
          <p:nvPr/>
        </p:nvSpPr>
        <p:spPr bwMode="auto">
          <a:xfrm>
            <a:off x="4079875" y="404813"/>
            <a:ext cx="2087563" cy="936625"/>
          </a:xfrm>
          <a:prstGeom prst="wedgeRoundRectCallout">
            <a:avLst>
              <a:gd name="adj1" fmla="val -8403"/>
              <a:gd name="adj2" fmla="val 110338"/>
              <a:gd name="adj3" fmla="val 16667"/>
            </a:avLst>
          </a:prstGeom>
          <a:solidFill>
            <a:schemeClr val="folHlink"/>
          </a:solidFill>
          <a:ln w="9525">
            <a:solidFill>
              <a:schemeClr val="tx1"/>
            </a:solidFill>
            <a:miter lim="800000"/>
            <a:headEnd/>
            <a:tailEnd/>
          </a:ln>
        </p:spPr>
        <p:txBody>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a:solidFill>
                  <a:srgbClr val="CC0000"/>
                </a:solidFill>
                <a:ea typeface="黑体" panose="02010609060101010101" pitchFamily="49" charset="-122"/>
              </a:rPr>
              <a:t>共同控制或重大影响</a:t>
            </a:r>
          </a:p>
        </p:txBody>
      </p:sp>
      <p:sp>
        <p:nvSpPr>
          <p:cNvPr id="125968" name="AutoShape 16"/>
          <p:cNvSpPr>
            <a:spLocks noChangeArrowheads="1"/>
          </p:cNvSpPr>
          <p:nvPr/>
        </p:nvSpPr>
        <p:spPr bwMode="auto">
          <a:xfrm>
            <a:off x="6888163" y="547688"/>
            <a:ext cx="2303462" cy="576262"/>
          </a:xfrm>
          <a:prstGeom prst="wedgeRoundRectCallout">
            <a:avLst>
              <a:gd name="adj1" fmla="val -9130"/>
              <a:gd name="adj2" fmla="val 203444"/>
              <a:gd name="adj3" fmla="val 16667"/>
            </a:avLst>
          </a:prstGeom>
          <a:solidFill>
            <a:schemeClr val="folHlink"/>
          </a:solidFill>
          <a:ln w="9525">
            <a:solidFill>
              <a:schemeClr val="tx1"/>
            </a:solidFill>
            <a:miter lim="800000"/>
            <a:headEnd/>
            <a:tailEnd/>
          </a:ln>
        </p:spPr>
        <p:txBody>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rgbClr val="CC0000"/>
                </a:solidFill>
                <a:ea typeface="黑体" panose="02010609060101010101" pitchFamily="49" charset="-122"/>
              </a:rPr>
              <a:t>控    制</a:t>
            </a:r>
          </a:p>
          <a:p>
            <a:pPr algn="ctr" eaLnBrk="1" hangingPunct="1">
              <a:spcBef>
                <a:spcPct val="0"/>
              </a:spcBef>
              <a:buClrTx/>
              <a:buSzTx/>
              <a:buFontTx/>
              <a:buNone/>
            </a:pPr>
            <a:endParaRPr lang="zh-CN" altLang="en-US" sz="2000">
              <a:solidFill>
                <a:srgbClr val="CC0000"/>
              </a:solidFill>
              <a:ea typeface="黑体" panose="02010609060101010101" pitchFamily="49" charset="-122"/>
            </a:endParaRPr>
          </a:p>
        </p:txBody>
      </p:sp>
      <p:sp>
        <p:nvSpPr>
          <p:cNvPr id="1665041" name="AutoShape 17"/>
          <p:cNvSpPr>
            <a:spLocks noChangeArrowheads="1"/>
          </p:cNvSpPr>
          <p:nvPr/>
        </p:nvSpPr>
        <p:spPr bwMode="auto">
          <a:xfrm>
            <a:off x="1558925" y="4365625"/>
            <a:ext cx="2520950" cy="528638"/>
          </a:xfrm>
          <a:prstGeom prst="wedgeRoundRectCallout">
            <a:avLst>
              <a:gd name="adj1" fmla="val -14199"/>
              <a:gd name="adj2" fmla="val -392500"/>
              <a:gd name="adj3" fmla="val 16667"/>
            </a:avLst>
          </a:prstGeom>
          <a:solidFill>
            <a:srgbClr val="FF9900"/>
          </a:solidFill>
          <a:ln w="9525">
            <a:solidFill>
              <a:schemeClr val="tx1"/>
            </a:solidFill>
            <a:miter lim="800000"/>
            <a:headEnd/>
            <a:tailEnd/>
          </a:ln>
        </p:spPr>
        <p:txBody>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rgbClr val="070605"/>
                </a:solidFill>
                <a:ea typeface="黑体" panose="02010609060101010101" pitchFamily="49" charset="-122"/>
              </a:rPr>
              <a:t>按金融资产核算</a:t>
            </a:r>
          </a:p>
        </p:txBody>
      </p:sp>
      <p:sp>
        <p:nvSpPr>
          <p:cNvPr id="1665042" name="AutoShape 18"/>
          <p:cNvSpPr>
            <a:spLocks noChangeArrowheads="1"/>
          </p:cNvSpPr>
          <p:nvPr/>
        </p:nvSpPr>
        <p:spPr bwMode="auto">
          <a:xfrm>
            <a:off x="4367213" y="3644900"/>
            <a:ext cx="1727200" cy="720725"/>
          </a:xfrm>
          <a:prstGeom prst="wedgeRoundRectCallout">
            <a:avLst>
              <a:gd name="adj1" fmla="val -15440"/>
              <a:gd name="adj2" fmla="val -194051"/>
              <a:gd name="adj3" fmla="val 16667"/>
            </a:avLst>
          </a:prstGeom>
          <a:solidFill>
            <a:srgbClr val="FF9900"/>
          </a:solidFill>
          <a:ln w="9525">
            <a:solidFill>
              <a:schemeClr val="tx1"/>
            </a:solidFill>
            <a:miter lim="800000"/>
            <a:headEnd/>
            <a:tailEnd/>
          </a:ln>
        </p:spPr>
        <p:txBody>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rgbClr val="070605"/>
                </a:solidFill>
                <a:ea typeface="黑体" panose="02010609060101010101" pitchFamily="49" charset="-122"/>
              </a:rPr>
              <a:t>权益法</a:t>
            </a:r>
          </a:p>
        </p:txBody>
      </p:sp>
      <p:sp>
        <p:nvSpPr>
          <p:cNvPr id="1665043" name="AutoShape 19"/>
          <p:cNvSpPr>
            <a:spLocks noChangeArrowheads="1"/>
          </p:cNvSpPr>
          <p:nvPr/>
        </p:nvSpPr>
        <p:spPr bwMode="auto">
          <a:xfrm>
            <a:off x="6816725" y="3644900"/>
            <a:ext cx="3167063" cy="576263"/>
          </a:xfrm>
          <a:prstGeom prst="wedgeRoundRectCallout">
            <a:avLst>
              <a:gd name="adj1" fmla="val -12810"/>
              <a:gd name="adj2" fmla="val -259639"/>
              <a:gd name="adj3" fmla="val 16667"/>
            </a:avLst>
          </a:prstGeom>
          <a:solidFill>
            <a:srgbClr val="FF9900"/>
          </a:solidFill>
          <a:ln w="9525">
            <a:solidFill>
              <a:schemeClr val="tx1"/>
            </a:solidFill>
            <a:miter lim="800000"/>
            <a:headEnd/>
            <a:tailEnd/>
          </a:ln>
        </p:spPr>
        <p:txBody>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rgbClr val="070605"/>
                </a:solidFill>
                <a:ea typeface="黑体" panose="02010609060101010101" pitchFamily="49" charset="-122"/>
              </a:rPr>
              <a:t>成本法</a:t>
            </a:r>
            <a:r>
              <a:rPr lang="en-US" altLang="zh-CN" sz="2400">
                <a:solidFill>
                  <a:srgbClr val="070605"/>
                </a:solidFill>
                <a:ea typeface="黑体" panose="02010609060101010101" pitchFamily="49" charset="-122"/>
              </a:rPr>
              <a:t>+</a:t>
            </a:r>
            <a:r>
              <a:rPr lang="zh-CN" altLang="en-US" sz="2400">
                <a:solidFill>
                  <a:srgbClr val="070605"/>
                </a:solidFill>
                <a:ea typeface="黑体" panose="02010609060101010101" pitchFamily="49" charset="-122"/>
              </a:rPr>
              <a:t>合并报表</a:t>
            </a:r>
          </a:p>
          <a:p>
            <a:pPr algn="ctr" eaLnBrk="1" hangingPunct="1">
              <a:spcBef>
                <a:spcPct val="0"/>
              </a:spcBef>
              <a:buClrTx/>
              <a:buSzTx/>
              <a:buFontTx/>
              <a:buNone/>
            </a:pPr>
            <a:endParaRPr lang="zh-CN" altLang="en-US" sz="2400">
              <a:solidFill>
                <a:srgbClr val="070605"/>
              </a:solidFill>
              <a:ea typeface="黑体" panose="02010609060101010101" pitchFamily="49" charset="-122"/>
            </a:endParaRPr>
          </a:p>
        </p:txBody>
      </p:sp>
      <p:sp>
        <p:nvSpPr>
          <p:cNvPr id="68628" name="AutoShape 21"/>
          <p:cNvSpPr>
            <a:spLocks noChangeArrowheads="1"/>
          </p:cNvSpPr>
          <p:nvPr/>
        </p:nvSpPr>
        <p:spPr bwMode="auto">
          <a:xfrm>
            <a:off x="1928813" y="4868863"/>
            <a:ext cx="8270875" cy="1989137"/>
          </a:xfrm>
          <a:prstGeom prst="cloudCallout">
            <a:avLst>
              <a:gd name="adj1" fmla="val 27218"/>
              <a:gd name="adj2" fmla="val -90222"/>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rgbClr val="000000"/>
                </a:solidFill>
                <a:ea typeface="黑体" panose="02010609060101010101" pitchFamily="49" charset="-122"/>
              </a:rPr>
              <a:t>在存在母子公司关系的企业集团中，母公司个别报表不能反映经营实质，需披露合并报表（更重要）。此时个别报表采用成本法主要是为了简化核算</a:t>
            </a:r>
            <a:r>
              <a:rPr lang="zh-CN" altLang="en-US" sz="2400">
                <a:solidFill>
                  <a:srgbClr val="FF0000"/>
                </a:solidFill>
                <a:ea typeface="黑体" panose="02010609060101010101" pitchFamily="49" charset="-122"/>
              </a:rPr>
              <a:t>*</a:t>
            </a:r>
            <a:r>
              <a:rPr lang="zh-CN" altLang="en-US" sz="2400">
                <a:solidFill>
                  <a:srgbClr val="000000"/>
                </a:solidFill>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65041"/>
                                        </p:tgtEl>
                                        <p:attrNameLst>
                                          <p:attrName>style.visibility</p:attrName>
                                        </p:attrNameLst>
                                      </p:cBhvr>
                                      <p:to>
                                        <p:strVal val="visible"/>
                                      </p:to>
                                    </p:set>
                                    <p:animEffect transition="in" filter="wipe(down)">
                                      <p:cBhvr>
                                        <p:cTn id="7" dur="500"/>
                                        <p:tgtEl>
                                          <p:spTgt spid="16650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65042"/>
                                        </p:tgtEl>
                                        <p:attrNameLst>
                                          <p:attrName>style.visibility</p:attrName>
                                        </p:attrNameLst>
                                      </p:cBhvr>
                                      <p:to>
                                        <p:strVal val="visible"/>
                                      </p:to>
                                    </p:set>
                                    <p:animEffect transition="in" filter="wipe(down)">
                                      <p:cBhvr>
                                        <p:cTn id="12" dur="500"/>
                                        <p:tgtEl>
                                          <p:spTgt spid="16650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65043"/>
                                        </p:tgtEl>
                                        <p:attrNameLst>
                                          <p:attrName>style.visibility</p:attrName>
                                        </p:attrNameLst>
                                      </p:cBhvr>
                                      <p:to>
                                        <p:strVal val="visible"/>
                                      </p:to>
                                    </p:set>
                                    <p:animEffect transition="in" filter="wipe(down)">
                                      <p:cBhvr>
                                        <p:cTn id="17" dur="500"/>
                                        <p:tgtEl>
                                          <p:spTgt spid="16650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8628"/>
                                        </p:tgtEl>
                                        <p:attrNameLst>
                                          <p:attrName>style.visibility</p:attrName>
                                        </p:attrNameLst>
                                      </p:cBhvr>
                                      <p:to>
                                        <p:strVal val="visible"/>
                                      </p:to>
                                    </p:set>
                                    <p:animEffect transition="in" filter="dissolve">
                                      <p:cBhvr>
                                        <p:cTn id="22" dur="500"/>
                                        <p:tgtEl>
                                          <p:spTgt spid="68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5041" grpId="0" animBg="1"/>
      <p:bldP spid="1665042" grpId="0" animBg="1"/>
      <p:bldP spid="1665043" grpId="0" animBg="1"/>
      <p:bldP spid="6862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6978" name="Group 2"/>
          <p:cNvGrpSpPr>
            <a:grpSpLocks/>
          </p:cNvGrpSpPr>
          <p:nvPr/>
        </p:nvGrpSpPr>
        <p:grpSpPr bwMode="auto">
          <a:xfrm>
            <a:off x="1600200" y="152400"/>
            <a:ext cx="8686800" cy="4679950"/>
            <a:chOff x="48" y="96"/>
            <a:chExt cx="5472" cy="2948"/>
          </a:xfrm>
        </p:grpSpPr>
        <p:grpSp>
          <p:nvGrpSpPr>
            <p:cNvPr id="126979" name="Group 3"/>
            <p:cNvGrpSpPr>
              <a:grpSpLocks/>
            </p:cNvGrpSpPr>
            <p:nvPr/>
          </p:nvGrpSpPr>
          <p:grpSpPr bwMode="auto">
            <a:xfrm>
              <a:off x="48" y="96"/>
              <a:ext cx="5472" cy="2352"/>
              <a:chOff x="48" y="96"/>
              <a:chExt cx="5472" cy="2352"/>
            </a:xfrm>
          </p:grpSpPr>
          <p:sp>
            <p:nvSpPr>
              <p:cNvPr id="126985" name="Rectangle 4"/>
              <p:cNvSpPr>
                <a:spLocks noChangeArrowheads="1"/>
              </p:cNvSpPr>
              <p:nvPr/>
            </p:nvSpPr>
            <p:spPr bwMode="auto">
              <a:xfrm>
                <a:off x="48" y="192"/>
                <a:ext cx="5472" cy="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4000">
                    <a:solidFill>
                      <a:srgbClr val="040404"/>
                    </a:solidFill>
                    <a:latin typeface="黑体" panose="02010609060101010101" pitchFamily="49" charset="-122"/>
                    <a:ea typeface="黑体" panose="02010609060101010101" pitchFamily="49" charset="-122"/>
                  </a:rPr>
                  <a:t> 长期投资减值准备核算</a:t>
                </a:r>
              </a:p>
              <a:p>
                <a:pPr eaLnBrk="1" hangingPunct="1">
                  <a:buFont typeface="Wingdings" panose="05000000000000000000" pitchFamily="2" charset="2"/>
                  <a:buNone/>
                </a:pPr>
                <a:endParaRPr lang="zh-CN" altLang="en-US" sz="4000">
                  <a:solidFill>
                    <a:srgbClr val="040404"/>
                  </a:solidFill>
                  <a:latin typeface="黑体" panose="02010609060101010101" pitchFamily="49" charset="-122"/>
                  <a:ea typeface="黑体" panose="02010609060101010101" pitchFamily="49" charset="-122"/>
                </a:endParaRPr>
              </a:p>
            </p:txBody>
          </p:sp>
          <p:sp>
            <p:nvSpPr>
              <p:cNvPr id="126986" name="Text Box 5"/>
              <p:cNvSpPr txBox="1">
                <a:spLocks noChangeArrowheads="1"/>
              </p:cNvSpPr>
              <p:nvPr/>
            </p:nvSpPr>
            <p:spPr bwMode="auto">
              <a:xfrm>
                <a:off x="288" y="96"/>
                <a:ext cx="5040"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endParaRPr lang="zh-CN" altLang="en-US" sz="2400">
                  <a:solidFill>
                    <a:srgbClr val="2E11DF"/>
                  </a:solidFill>
                </a:endParaRPr>
              </a:p>
              <a:p>
                <a:pPr eaLnBrk="1" hangingPunct="1">
                  <a:spcBef>
                    <a:spcPct val="50000"/>
                  </a:spcBef>
                  <a:buClrTx/>
                  <a:buSzTx/>
                  <a:buFontTx/>
                  <a:buNone/>
                </a:pPr>
                <a:endParaRPr lang="zh-CN" altLang="en-US" sz="2400">
                  <a:solidFill>
                    <a:srgbClr val="2E11DF"/>
                  </a:solidFill>
                </a:endParaRPr>
              </a:p>
              <a:p>
                <a:pPr eaLnBrk="1" hangingPunct="1">
                  <a:spcBef>
                    <a:spcPct val="50000"/>
                  </a:spcBef>
                  <a:buClrTx/>
                  <a:buSzTx/>
                  <a:buFontTx/>
                  <a:buNone/>
                </a:pPr>
                <a:endParaRPr lang="zh-CN" altLang="en-US" sz="2400">
                  <a:solidFill>
                    <a:srgbClr val="2E11DF"/>
                  </a:solidFill>
                </a:endParaRPr>
              </a:p>
            </p:txBody>
          </p:sp>
          <p:sp>
            <p:nvSpPr>
              <p:cNvPr id="126987" name="Text Box 6"/>
              <p:cNvSpPr txBox="1">
                <a:spLocks noChangeArrowheads="1"/>
              </p:cNvSpPr>
              <p:nvPr/>
            </p:nvSpPr>
            <p:spPr bwMode="auto">
              <a:xfrm>
                <a:off x="384" y="2160"/>
                <a:ext cx="40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endParaRPr lang="zh-CN" altLang="en-US" sz="2400">
                  <a:solidFill>
                    <a:srgbClr val="2E11DF"/>
                  </a:solidFill>
                </a:endParaRPr>
              </a:p>
            </p:txBody>
          </p:sp>
        </p:grpSp>
        <p:sp>
          <p:nvSpPr>
            <p:cNvPr id="126980" name="Text Box 7"/>
            <p:cNvSpPr txBox="1">
              <a:spLocks noChangeArrowheads="1"/>
            </p:cNvSpPr>
            <p:nvPr/>
          </p:nvSpPr>
          <p:spPr bwMode="auto">
            <a:xfrm>
              <a:off x="566" y="1996"/>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800" b="0">
                <a:solidFill>
                  <a:srgbClr val="000000"/>
                </a:solidFill>
              </a:endParaRPr>
            </a:p>
          </p:txBody>
        </p:sp>
        <p:sp>
          <p:nvSpPr>
            <p:cNvPr id="126981" name="Text Box 8"/>
            <p:cNvSpPr txBox="1">
              <a:spLocks noChangeArrowheads="1"/>
            </p:cNvSpPr>
            <p:nvPr/>
          </p:nvSpPr>
          <p:spPr bwMode="auto">
            <a:xfrm>
              <a:off x="716" y="1296"/>
              <a:ext cx="28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a:solidFill>
                    <a:srgbClr val="000000"/>
                  </a:solidFill>
                </a:rPr>
                <a:t>                 长期投资减值准备</a:t>
              </a:r>
            </a:p>
          </p:txBody>
        </p:sp>
        <p:sp>
          <p:nvSpPr>
            <p:cNvPr id="126982" name="Text Box 9"/>
            <p:cNvSpPr txBox="1">
              <a:spLocks noChangeArrowheads="1"/>
            </p:cNvSpPr>
            <p:nvPr/>
          </p:nvSpPr>
          <p:spPr bwMode="auto">
            <a:xfrm>
              <a:off x="960" y="2756"/>
              <a:ext cx="3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solidFill>
                    <a:srgbClr val="000000"/>
                  </a:solidFill>
                  <a:ea typeface="黑体" panose="02010609060101010101" pitchFamily="49" charset="-122"/>
                </a:rPr>
                <a:t>参考坏账准备和存货跌价准备的核算</a:t>
              </a:r>
            </a:p>
          </p:txBody>
        </p:sp>
        <p:sp>
          <p:nvSpPr>
            <p:cNvPr id="126983" name="Line 10"/>
            <p:cNvSpPr>
              <a:spLocks noChangeShapeType="1"/>
            </p:cNvSpPr>
            <p:nvPr/>
          </p:nvSpPr>
          <p:spPr bwMode="auto">
            <a:xfrm>
              <a:off x="1488" y="1632"/>
              <a:ext cx="2592" cy="0"/>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6984" name="Line 11"/>
            <p:cNvSpPr>
              <a:spLocks noChangeShapeType="1"/>
            </p:cNvSpPr>
            <p:nvPr/>
          </p:nvSpPr>
          <p:spPr bwMode="auto">
            <a:xfrm>
              <a:off x="2640" y="1632"/>
              <a:ext cx="0" cy="960"/>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 name="AutoShape 18"/>
          <p:cNvSpPr>
            <a:spLocks noChangeArrowheads="1"/>
          </p:cNvSpPr>
          <p:nvPr/>
        </p:nvSpPr>
        <p:spPr bwMode="auto">
          <a:xfrm>
            <a:off x="3861592" y="4986337"/>
            <a:ext cx="7056784" cy="17653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dirty="0">
                <a:solidFill>
                  <a:srgbClr val="E40822"/>
                </a:solidFill>
                <a:ea typeface="黑体" panose="02010609060101010101" pitchFamily="49" charset="-122"/>
              </a:rPr>
              <a:t>长期资产的减值不得转回</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8"/>
          <p:cNvSpPr>
            <a:spLocks noChangeArrowheads="1"/>
          </p:cNvSpPr>
          <p:nvPr/>
        </p:nvSpPr>
        <p:spPr bwMode="auto">
          <a:xfrm>
            <a:off x="3216275" y="2492375"/>
            <a:ext cx="5616575" cy="771525"/>
          </a:xfrm>
          <a:prstGeom prst="rect">
            <a:avLst/>
          </a:prstGeom>
          <a:solidFill>
            <a:srgbClr val="CCFF99"/>
          </a:solidFill>
          <a:ln w="9525">
            <a:miter lim="800000"/>
            <a:headEnd/>
            <a:tailEnd/>
          </a:ln>
          <a:scene3d>
            <a:camera prst="legacyObliqueTopLeft"/>
            <a:lightRig rig="legacyFlat3" dir="t"/>
          </a:scene3d>
          <a:sp3d extrusionH="430200" prstMaterial="legacyMatte">
            <a:bevelT w="13500" h="13500" prst="angle"/>
            <a:bevelB w="13500" h="13500" prst="angle"/>
            <a:extrusionClr>
              <a:srgbClr val="CCFF99"/>
            </a:extrusionClr>
            <a:contourClr>
              <a:srgbClr val="CCFF99"/>
            </a:contourClr>
          </a:sp3d>
        </p:spPr>
        <p:txBody>
          <a:bodyPr>
            <a:spAutoFit/>
            <a:flatTx/>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zh-CN" altLang="en-US" sz="4400">
                <a:solidFill>
                  <a:srgbClr val="000000"/>
                </a:solidFill>
                <a:latin typeface="Times New Roman" panose="02020603050405020304" pitchFamily="18" charset="0"/>
              </a:rPr>
              <a:t>长期股权投资的处置</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3" name="Text Box 2"/>
          <p:cNvSpPr txBox="1">
            <a:spLocks noChangeArrowheads="1"/>
          </p:cNvSpPr>
          <p:nvPr/>
        </p:nvSpPr>
        <p:spPr bwMode="auto">
          <a:xfrm>
            <a:off x="479376" y="271240"/>
            <a:ext cx="1137726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将持有的</a:t>
            </a:r>
            <a:r>
              <a:rPr lang="en-US" altLang="zh-CN"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公司股票转让，收到价款</a:t>
            </a:r>
            <a:r>
              <a:rPr lang="en-US" altLang="zh-CN" dirty="0">
                <a:solidFill>
                  <a:srgbClr val="000000"/>
                </a:solidFill>
                <a:latin typeface="Times New Roman" panose="02020603050405020304" pitchFamily="18" charset="0"/>
              </a:rPr>
              <a:t>4500</a:t>
            </a:r>
            <a:r>
              <a:rPr lang="zh-CN" altLang="en-US" dirty="0">
                <a:solidFill>
                  <a:srgbClr val="000000"/>
                </a:solidFill>
                <a:latin typeface="Times New Roman" panose="02020603050405020304" pitchFamily="18" charset="0"/>
              </a:rPr>
              <a:t>万（其中包括应收</a:t>
            </a:r>
            <a:r>
              <a:rPr lang="en-US" altLang="zh-CN"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公司宣告但尚未发放的现金股利</a:t>
            </a:r>
            <a:r>
              <a:rPr lang="en-US" altLang="zh-CN" dirty="0">
                <a:solidFill>
                  <a:srgbClr val="000000"/>
                </a:solidFill>
                <a:latin typeface="Times New Roman" panose="02020603050405020304" pitchFamily="18" charset="0"/>
              </a:rPr>
              <a:t>300</a:t>
            </a:r>
            <a:r>
              <a:rPr lang="zh-CN" altLang="en-US" dirty="0">
                <a:solidFill>
                  <a:srgbClr val="000000"/>
                </a:solidFill>
                <a:latin typeface="Times New Roman" panose="02020603050405020304" pitchFamily="18" charset="0"/>
              </a:rPr>
              <a:t>万）。</a:t>
            </a:r>
          </a:p>
        </p:txBody>
      </p:sp>
      <p:grpSp>
        <p:nvGrpSpPr>
          <p:cNvPr id="133124" name="Group 3"/>
          <p:cNvGrpSpPr>
            <a:grpSpLocks/>
          </p:cNvGrpSpPr>
          <p:nvPr/>
        </p:nvGrpSpPr>
        <p:grpSpPr bwMode="auto">
          <a:xfrm>
            <a:off x="2100165" y="1379538"/>
            <a:ext cx="3455987" cy="1223962"/>
            <a:chOff x="385" y="1117"/>
            <a:chExt cx="2177" cy="771"/>
          </a:xfrm>
        </p:grpSpPr>
        <p:sp>
          <p:nvSpPr>
            <p:cNvPr id="133143" name="Text Box 4"/>
            <p:cNvSpPr txBox="1">
              <a:spLocks noChangeArrowheads="1"/>
            </p:cNvSpPr>
            <p:nvPr/>
          </p:nvSpPr>
          <p:spPr bwMode="auto">
            <a:xfrm>
              <a:off x="521" y="1117"/>
              <a:ext cx="20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sz="2400" dirty="0">
                  <a:solidFill>
                    <a:srgbClr val="000000"/>
                  </a:solidFill>
                  <a:latin typeface="Times New Roman" panose="02020603050405020304" pitchFamily="18" charset="0"/>
                </a:rPr>
                <a:t>长期股权投资</a:t>
              </a:r>
            </a:p>
          </p:txBody>
        </p:sp>
        <p:sp>
          <p:nvSpPr>
            <p:cNvPr id="133144" name="Line 5"/>
            <p:cNvSpPr>
              <a:spLocks noChangeShapeType="1"/>
            </p:cNvSpPr>
            <p:nvPr/>
          </p:nvSpPr>
          <p:spPr bwMode="auto">
            <a:xfrm>
              <a:off x="476" y="1434"/>
              <a:ext cx="136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145" name="Line 6"/>
            <p:cNvSpPr>
              <a:spLocks noChangeShapeType="1"/>
            </p:cNvSpPr>
            <p:nvPr/>
          </p:nvSpPr>
          <p:spPr bwMode="auto">
            <a:xfrm>
              <a:off x="1111" y="1434"/>
              <a:ext cx="0" cy="45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146" name="Text Box 7"/>
            <p:cNvSpPr txBox="1">
              <a:spLocks noChangeArrowheads="1"/>
            </p:cNvSpPr>
            <p:nvPr/>
          </p:nvSpPr>
          <p:spPr bwMode="auto">
            <a:xfrm>
              <a:off x="385" y="1480"/>
              <a:ext cx="7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dirty="0">
                  <a:solidFill>
                    <a:srgbClr val="000000"/>
                  </a:solidFill>
                  <a:latin typeface="Times New Roman" panose="02020603050405020304" pitchFamily="18" charset="0"/>
                </a:rPr>
                <a:t>3650</a:t>
              </a:r>
              <a:r>
                <a:rPr lang="zh-CN" altLang="en-US" sz="2400" dirty="0">
                  <a:solidFill>
                    <a:srgbClr val="000000"/>
                  </a:solidFill>
                  <a:latin typeface="Times New Roman" panose="02020603050405020304" pitchFamily="18" charset="0"/>
                </a:rPr>
                <a:t>万</a:t>
              </a:r>
            </a:p>
          </p:txBody>
        </p:sp>
      </p:grpSp>
      <p:grpSp>
        <p:nvGrpSpPr>
          <p:cNvPr id="133127" name="Group 23"/>
          <p:cNvGrpSpPr>
            <a:grpSpLocks/>
          </p:cNvGrpSpPr>
          <p:nvPr/>
        </p:nvGrpSpPr>
        <p:grpSpPr bwMode="auto">
          <a:xfrm>
            <a:off x="6528495" y="1484312"/>
            <a:ext cx="3311525" cy="1152525"/>
            <a:chOff x="3425" y="618"/>
            <a:chExt cx="2086" cy="726"/>
          </a:xfrm>
        </p:grpSpPr>
        <p:sp>
          <p:nvSpPr>
            <p:cNvPr id="133131" name="Text Box 24"/>
            <p:cNvSpPr txBox="1">
              <a:spLocks noChangeArrowheads="1"/>
            </p:cNvSpPr>
            <p:nvPr/>
          </p:nvSpPr>
          <p:spPr bwMode="auto">
            <a:xfrm>
              <a:off x="3470" y="618"/>
              <a:ext cx="20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sz="2400">
                  <a:solidFill>
                    <a:srgbClr val="000000"/>
                  </a:solidFill>
                  <a:latin typeface="Times New Roman" panose="02020603050405020304" pitchFamily="18" charset="0"/>
                </a:rPr>
                <a:t>  应收股利</a:t>
              </a:r>
              <a:r>
                <a:rPr lang="en-US" altLang="zh-CN" sz="2400">
                  <a:solidFill>
                    <a:srgbClr val="000000"/>
                  </a:solidFill>
                  <a:latin typeface="Times New Roman" panose="02020603050405020304" pitchFamily="18" charset="0"/>
                </a:rPr>
                <a:t>-B</a:t>
              </a:r>
              <a:r>
                <a:rPr lang="zh-CN" altLang="en-US" sz="2400">
                  <a:solidFill>
                    <a:srgbClr val="000000"/>
                  </a:solidFill>
                  <a:latin typeface="Times New Roman" panose="02020603050405020304" pitchFamily="18" charset="0"/>
                </a:rPr>
                <a:t>公司</a:t>
              </a:r>
            </a:p>
          </p:txBody>
        </p:sp>
        <p:sp>
          <p:nvSpPr>
            <p:cNvPr id="133132" name="Line 25"/>
            <p:cNvSpPr>
              <a:spLocks noChangeShapeType="1"/>
            </p:cNvSpPr>
            <p:nvPr/>
          </p:nvSpPr>
          <p:spPr bwMode="auto">
            <a:xfrm>
              <a:off x="3425" y="935"/>
              <a:ext cx="1904"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133" name="Line 26"/>
            <p:cNvSpPr>
              <a:spLocks noChangeShapeType="1"/>
            </p:cNvSpPr>
            <p:nvPr/>
          </p:nvSpPr>
          <p:spPr bwMode="auto">
            <a:xfrm>
              <a:off x="4377" y="935"/>
              <a:ext cx="0" cy="409"/>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134" name="Text Box 27"/>
            <p:cNvSpPr txBox="1">
              <a:spLocks noChangeArrowheads="1"/>
            </p:cNvSpPr>
            <p:nvPr/>
          </p:nvSpPr>
          <p:spPr bwMode="auto">
            <a:xfrm>
              <a:off x="3605" y="981"/>
              <a:ext cx="7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zh-CN" sz="2400">
                  <a:solidFill>
                    <a:srgbClr val="000000"/>
                  </a:solidFill>
                  <a:latin typeface="Times New Roman" panose="02020603050405020304" pitchFamily="18" charset="0"/>
                </a:rPr>
                <a:t>300</a:t>
              </a:r>
              <a:r>
                <a:rPr lang="zh-CN" altLang="en-US" sz="2400">
                  <a:solidFill>
                    <a:srgbClr val="000000"/>
                  </a:solidFill>
                  <a:latin typeface="Times New Roman" panose="02020603050405020304" pitchFamily="18" charset="0"/>
                </a:rPr>
                <a:t>万</a:t>
              </a:r>
            </a:p>
          </p:txBody>
        </p:sp>
      </p:grpSp>
      <p:sp>
        <p:nvSpPr>
          <p:cNvPr id="133128" name="Text Box 28"/>
          <p:cNvSpPr txBox="1">
            <a:spLocks noChangeArrowheads="1"/>
          </p:cNvSpPr>
          <p:nvPr/>
        </p:nvSpPr>
        <p:spPr bwMode="auto">
          <a:xfrm>
            <a:off x="2712145" y="4651945"/>
            <a:ext cx="5113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endParaRPr lang="en-US" altLang="zh-CN" sz="2400">
              <a:solidFill>
                <a:srgbClr val="000000"/>
              </a:solidFill>
              <a:latin typeface="Times New Roman" panose="02020603050405020304" pitchFamily="18" charset="0"/>
            </a:endParaRPr>
          </a:p>
        </p:txBody>
      </p:sp>
      <p:sp>
        <p:nvSpPr>
          <p:cNvPr id="1676317" name="Text Box 29"/>
          <p:cNvSpPr txBox="1">
            <a:spLocks noChangeArrowheads="1"/>
          </p:cNvSpPr>
          <p:nvPr/>
        </p:nvSpPr>
        <p:spPr bwMode="auto">
          <a:xfrm>
            <a:off x="1991420" y="3501008"/>
            <a:ext cx="4537075" cy="457200"/>
          </a:xfrm>
          <a:prstGeom prst="rect">
            <a:avLst/>
          </a:prstGeom>
          <a:solidFill>
            <a:srgbClr val="E5E5F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sz="2400">
                <a:solidFill>
                  <a:srgbClr val="0000FF"/>
                </a:solidFill>
                <a:latin typeface="Times New Roman" panose="02020603050405020304" pitchFamily="18" charset="0"/>
              </a:rPr>
              <a:t>投资收益</a:t>
            </a:r>
            <a:r>
              <a:rPr lang="en-US" altLang="zh-CN" sz="2400">
                <a:solidFill>
                  <a:srgbClr val="0000FF"/>
                </a:solidFill>
                <a:latin typeface="Times New Roman" panose="02020603050405020304" pitchFamily="18" charset="0"/>
              </a:rPr>
              <a:t>=4500-3650-300=550</a:t>
            </a:r>
            <a:r>
              <a:rPr lang="zh-CN" altLang="en-US" sz="2400">
                <a:solidFill>
                  <a:srgbClr val="0000FF"/>
                </a:solidFill>
                <a:latin typeface="Times New Roman" panose="02020603050405020304" pitchFamily="18" charset="0"/>
              </a:rPr>
              <a:t>万</a:t>
            </a:r>
          </a:p>
        </p:txBody>
      </p:sp>
      <p:sp>
        <p:nvSpPr>
          <p:cNvPr id="1676318" name="Text Box 30"/>
          <p:cNvSpPr txBox="1">
            <a:spLocks noChangeArrowheads="1"/>
          </p:cNvSpPr>
          <p:nvPr/>
        </p:nvSpPr>
        <p:spPr bwMode="auto">
          <a:xfrm>
            <a:off x="1991420" y="4102670"/>
            <a:ext cx="8064500" cy="1785104"/>
          </a:xfrm>
          <a:prstGeom prst="rect">
            <a:avLst/>
          </a:prstGeom>
          <a:solidFill>
            <a:srgbClr val="CCFFFF"/>
          </a:solidFill>
          <a:ln>
            <a:noFill/>
          </a:ln>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sz="2000" dirty="0">
                <a:solidFill>
                  <a:srgbClr val="000000"/>
                </a:solidFill>
                <a:latin typeface="Times New Roman" panose="02020603050405020304" pitchFamily="18" charset="0"/>
              </a:rPr>
              <a:t>借：银行存款                                                                  </a:t>
            </a:r>
            <a:r>
              <a:rPr lang="en-US" altLang="zh-CN" sz="2000" dirty="0">
                <a:solidFill>
                  <a:srgbClr val="000000"/>
                </a:solidFill>
                <a:latin typeface="Times New Roman" panose="02020603050405020304" pitchFamily="18" charset="0"/>
              </a:rPr>
              <a:t>4500</a:t>
            </a:r>
            <a:r>
              <a:rPr lang="zh-CN" altLang="en-US" sz="2000" dirty="0">
                <a:solidFill>
                  <a:srgbClr val="000000"/>
                </a:solidFill>
                <a:latin typeface="Times New Roman" panose="02020603050405020304" pitchFamily="18" charset="0"/>
              </a:rPr>
              <a:t>万</a:t>
            </a:r>
          </a:p>
          <a:p>
            <a:pPr eaLnBrk="1" hangingPunct="1">
              <a:lnSpc>
                <a:spcPct val="100000"/>
              </a:lnSpc>
              <a:spcBef>
                <a:spcPct val="50000"/>
              </a:spcBef>
              <a:buFontTx/>
              <a:buNone/>
            </a:pPr>
            <a:r>
              <a:rPr lang="zh-CN" altLang="en-US" sz="2000" dirty="0">
                <a:solidFill>
                  <a:srgbClr val="000000"/>
                </a:solidFill>
                <a:latin typeface="Times New Roman" panose="02020603050405020304" pitchFamily="18" charset="0"/>
              </a:rPr>
              <a:t>     贷：长期股权投资                                                           </a:t>
            </a:r>
            <a:r>
              <a:rPr lang="en-US" altLang="zh-CN" sz="2000" dirty="0">
                <a:solidFill>
                  <a:srgbClr val="000000"/>
                </a:solidFill>
                <a:latin typeface="Times New Roman" panose="02020603050405020304" pitchFamily="18" charset="0"/>
              </a:rPr>
              <a:t>3650</a:t>
            </a:r>
            <a:r>
              <a:rPr lang="zh-CN" altLang="en-US" sz="2000" dirty="0">
                <a:solidFill>
                  <a:srgbClr val="000000"/>
                </a:solidFill>
                <a:latin typeface="Times New Roman" panose="02020603050405020304" pitchFamily="18" charset="0"/>
              </a:rPr>
              <a:t>万</a:t>
            </a:r>
          </a:p>
          <a:p>
            <a:pPr eaLnBrk="1" hangingPunct="1">
              <a:lnSpc>
                <a:spcPct val="100000"/>
              </a:lnSpc>
              <a:spcBef>
                <a:spcPct val="50000"/>
              </a:spcBef>
              <a:buFontTx/>
              <a:buNone/>
            </a:pPr>
            <a:r>
              <a:rPr lang="zh-CN" altLang="en-US" sz="2000" dirty="0">
                <a:solidFill>
                  <a:srgbClr val="000000"/>
                </a:solidFill>
                <a:latin typeface="Times New Roman" panose="02020603050405020304" pitchFamily="18" charset="0"/>
              </a:rPr>
              <a:t>             应收股利 </a:t>
            </a:r>
            <a:r>
              <a:rPr lang="en-US" altLang="zh-CN" sz="2000" dirty="0">
                <a:solidFill>
                  <a:srgbClr val="000000"/>
                </a:solidFill>
                <a:latin typeface="Times New Roman" panose="02020603050405020304" pitchFamily="18" charset="0"/>
              </a:rPr>
              <a:t>-B</a:t>
            </a:r>
            <a:r>
              <a:rPr lang="zh-CN" altLang="en-US" sz="2000" dirty="0">
                <a:solidFill>
                  <a:srgbClr val="000000"/>
                </a:solidFill>
                <a:latin typeface="Times New Roman" panose="02020603050405020304" pitchFamily="18" charset="0"/>
              </a:rPr>
              <a:t>公司                                                         </a:t>
            </a:r>
            <a:r>
              <a:rPr lang="en-US" altLang="zh-CN" sz="2000" dirty="0">
                <a:solidFill>
                  <a:srgbClr val="000000"/>
                </a:solidFill>
                <a:latin typeface="Times New Roman" panose="02020603050405020304" pitchFamily="18" charset="0"/>
              </a:rPr>
              <a:t>300</a:t>
            </a:r>
            <a:r>
              <a:rPr lang="zh-CN" altLang="en-US" sz="2000" dirty="0">
                <a:solidFill>
                  <a:srgbClr val="000000"/>
                </a:solidFill>
                <a:latin typeface="Times New Roman" panose="02020603050405020304" pitchFamily="18" charset="0"/>
              </a:rPr>
              <a:t>万</a:t>
            </a:r>
          </a:p>
          <a:p>
            <a:pPr eaLnBrk="1" hangingPunct="1">
              <a:lnSpc>
                <a:spcPct val="100000"/>
              </a:lnSpc>
              <a:spcBef>
                <a:spcPct val="50000"/>
              </a:spcBef>
              <a:buFontTx/>
              <a:buNone/>
            </a:pPr>
            <a:r>
              <a:rPr lang="zh-CN" altLang="en-US" sz="2000" dirty="0">
                <a:solidFill>
                  <a:srgbClr val="000000"/>
                </a:solidFill>
                <a:latin typeface="Times New Roman" panose="02020603050405020304" pitchFamily="18" charset="0"/>
              </a:rPr>
              <a:t>            </a:t>
            </a:r>
            <a:r>
              <a:rPr lang="zh-CN" altLang="en-US" sz="2000" dirty="0">
                <a:solidFill>
                  <a:srgbClr val="0000FF"/>
                </a:solidFill>
                <a:latin typeface="Times New Roman" panose="02020603050405020304" pitchFamily="18" charset="0"/>
              </a:rPr>
              <a:t>投资收益                                                                       </a:t>
            </a:r>
            <a:r>
              <a:rPr lang="en-US" altLang="zh-CN" sz="2000" dirty="0">
                <a:solidFill>
                  <a:srgbClr val="0000FF"/>
                </a:solidFill>
                <a:latin typeface="Times New Roman" panose="02020603050405020304" pitchFamily="18" charset="0"/>
              </a:rPr>
              <a:t>550</a:t>
            </a:r>
            <a:r>
              <a:rPr lang="zh-CN" altLang="en-US" sz="2000" dirty="0">
                <a:solidFill>
                  <a:srgbClr val="0000FF"/>
                </a:solidFill>
                <a:latin typeface="Times New Roman" panose="02020603050405020304" pitchFamily="18" charset="0"/>
              </a:rPr>
              <a:t>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76317"/>
                                        </p:tgtEl>
                                        <p:attrNameLst>
                                          <p:attrName>style.visibility</p:attrName>
                                        </p:attrNameLst>
                                      </p:cBhvr>
                                      <p:to>
                                        <p:strVal val="visible"/>
                                      </p:to>
                                    </p:set>
                                    <p:animEffect transition="in" filter="wipe(down)">
                                      <p:cBhvr>
                                        <p:cTn id="7" dur="500"/>
                                        <p:tgtEl>
                                          <p:spTgt spid="1676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6318"/>
                                        </p:tgtEl>
                                        <p:attrNameLst>
                                          <p:attrName>style.visibility</p:attrName>
                                        </p:attrNameLst>
                                      </p:cBhvr>
                                      <p:to>
                                        <p:strVal val="visible"/>
                                      </p:to>
                                    </p:set>
                                    <p:animEffect transition="in" filter="wipe(left)">
                                      <p:cBhvr>
                                        <p:cTn id="12" dur="500"/>
                                        <p:tgtEl>
                                          <p:spTgt spid="1676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317" grpId="0" animBg="1"/>
      <p:bldP spid="16763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企业合并的方式</a:t>
            </a:r>
            <a:r>
              <a:rPr lang="en-US" altLang="zh-CN"/>
              <a:t>——</a:t>
            </a:r>
            <a:r>
              <a:rPr lang="zh-CN" altLang="en-US"/>
              <a:t>新设合并</a:t>
            </a:r>
          </a:p>
        </p:txBody>
      </p:sp>
      <p:sp>
        <p:nvSpPr>
          <p:cNvPr id="74755" name="Rectangle 5"/>
          <p:cNvSpPr>
            <a:spLocks noChangeArrowheads="1"/>
          </p:cNvSpPr>
          <p:nvPr/>
        </p:nvSpPr>
        <p:spPr bwMode="auto">
          <a:xfrm>
            <a:off x="2352675" y="4941888"/>
            <a:ext cx="1368425" cy="863600"/>
          </a:xfrm>
          <a:prstGeom prst="rect">
            <a:avLst/>
          </a:prstGeom>
          <a:solidFill>
            <a:srgbClr val="FF66FF"/>
          </a:solidFill>
          <a:ln>
            <a:noFill/>
          </a:ln>
          <a:effectLst>
            <a:prstShdw prst="shdw17" dist="17961" dir="2700000">
              <a:srgbClr val="99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A</a:t>
            </a:r>
            <a:r>
              <a:rPr lang="zh-CN" altLang="en-US" sz="2400">
                <a:latin typeface="Times New Roman" panose="02020603050405020304" pitchFamily="18" charset="0"/>
                <a:ea typeface="黑体" panose="02010609060101010101" pitchFamily="49" charset="-122"/>
              </a:rPr>
              <a:t>公司</a:t>
            </a:r>
          </a:p>
        </p:txBody>
      </p:sp>
      <p:sp>
        <p:nvSpPr>
          <p:cNvPr id="74756" name="Rectangle 6"/>
          <p:cNvSpPr>
            <a:spLocks noChangeArrowheads="1"/>
          </p:cNvSpPr>
          <p:nvPr/>
        </p:nvSpPr>
        <p:spPr bwMode="auto">
          <a:xfrm>
            <a:off x="4513263" y="5157788"/>
            <a:ext cx="1008062" cy="503237"/>
          </a:xfrm>
          <a:prstGeom prst="rec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B</a:t>
            </a:r>
            <a:r>
              <a:rPr lang="zh-CN" altLang="en-US" sz="2400">
                <a:latin typeface="Times New Roman" panose="02020603050405020304" pitchFamily="18" charset="0"/>
                <a:ea typeface="黑体" panose="02010609060101010101" pitchFamily="49" charset="-122"/>
              </a:rPr>
              <a:t>公司</a:t>
            </a:r>
          </a:p>
        </p:txBody>
      </p:sp>
      <p:sp>
        <p:nvSpPr>
          <p:cNvPr id="182279" name="Text Box 7"/>
          <p:cNvSpPr txBox="1">
            <a:spLocks noChangeArrowheads="1"/>
          </p:cNvSpPr>
          <p:nvPr/>
        </p:nvSpPr>
        <p:spPr bwMode="auto">
          <a:xfrm>
            <a:off x="3937000" y="5157788"/>
            <a:ext cx="43338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defRPr/>
            </a:pPr>
            <a:r>
              <a:rPr lang="en-US" altLang="zh-CN">
                <a:latin typeface="Stencil Std" pitchFamily="82" charset="0"/>
              </a:rPr>
              <a:t>+</a:t>
            </a:r>
          </a:p>
        </p:txBody>
      </p:sp>
      <p:sp>
        <p:nvSpPr>
          <p:cNvPr id="182280" name="Text Box 8"/>
          <p:cNvSpPr txBox="1">
            <a:spLocks noChangeArrowheads="1"/>
          </p:cNvSpPr>
          <p:nvPr/>
        </p:nvSpPr>
        <p:spPr bwMode="auto">
          <a:xfrm>
            <a:off x="5664200" y="5230813"/>
            <a:ext cx="360363"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defRPr/>
            </a:pPr>
            <a:r>
              <a:rPr lang="en-US" altLang="zh-CN">
                <a:latin typeface="Stencil" panose="040409050D0802020404" pitchFamily="82" charset="0"/>
              </a:rPr>
              <a:t>=</a:t>
            </a:r>
          </a:p>
        </p:txBody>
      </p:sp>
      <p:sp>
        <p:nvSpPr>
          <p:cNvPr id="74759" name="Rectangle 9"/>
          <p:cNvSpPr>
            <a:spLocks noChangeArrowheads="1"/>
          </p:cNvSpPr>
          <p:nvPr/>
        </p:nvSpPr>
        <p:spPr bwMode="auto">
          <a:xfrm>
            <a:off x="6096000" y="4941888"/>
            <a:ext cx="2305050" cy="863600"/>
          </a:xfrm>
          <a:prstGeom prst="rect">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182283" name="Rectangle 11"/>
          <p:cNvSpPr>
            <a:spLocks noChangeArrowheads="1"/>
          </p:cNvSpPr>
          <p:nvPr/>
        </p:nvSpPr>
        <p:spPr bwMode="auto">
          <a:xfrm>
            <a:off x="6529388" y="5157788"/>
            <a:ext cx="1017587" cy="4572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eaLnBrk="1" hangingPunct="1">
              <a:defRPr/>
            </a:pPr>
            <a:r>
              <a:rPr lang="en-US" altLang="zh-CN">
                <a:ea typeface="黑体" pitchFamily="2" charset="-122"/>
              </a:rPr>
              <a:t>C</a:t>
            </a:r>
            <a:r>
              <a:rPr lang="zh-CN" altLang="en-US">
                <a:ea typeface="黑体" pitchFamily="2" charset="-122"/>
              </a:rPr>
              <a:t>公司</a:t>
            </a:r>
          </a:p>
        </p:txBody>
      </p:sp>
      <p:pic>
        <p:nvPicPr>
          <p:cNvPr id="74761" name="Picture 12" descr="55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1088" y="1833563"/>
            <a:ext cx="3257550"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14" descr="W0200711235718382330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363" y="1773238"/>
            <a:ext cx="374491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2"/>
          <p:cNvSpPr>
            <a:spLocks noChangeArrowheads="1"/>
          </p:cNvSpPr>
          <p:nvPr/>
        </p:nvSpPr>
        <p:spPr bwMode="auto">
          <a:xfrm>
            <a:off x="2063750" y="1196975"/>
            <a:ext cx="8208963" cy="3455988"/>
          </a:xfrm>
          <a:prstGeom prst="rect">
            <a:avLst/>
          </a:prstGeom>
          <a:solidFill>
            <a:srgbClr val="CCFFCC"/>
          </a:solidFill>
          <a:ln>
            <a:noFill/>
          </a:ln>
          <a:effectLst>
            <a:prstShdw prst="shdw17" dist="17961" dir="27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黑体" panose="02010609060101010101" pitchFamily="49" charset="-122"/>
            </a:endParaRPr>
          </a:p>
        </p:txBody>
      </p:sp>
      <p:sp>
        <p:nvSpPr>
          <p:cNvPr id="75779" name="Rectangle 2"/>
          <p:cNvSpPr>
            <a:spLocks noGrp="1" noChangeArrowheads="1"/>
          </p:cNvSpPr>
          <p:nvPr>
            <p:ph type="title"/>
          </p:nvPr>
        </p:nvSpPr>
        <p:spPr>
          <a:xfrm>
            <a:off x="1992313" y="333375"/>
            <a:ext cx="8153400" cy="563563"/>
          </a:xfrm>
        </p:spPr>
        <p:txBody>
          <a:bodyPr/>
          <a:lstStyle/>
          <a:p>
            <a:r>
              <a:rPr lang="zh-CN" altLang="en-US" sz="4000">
                <a:solidFill>
                  <a:srgbClr val="FFFF00"/>
                </a:solidFill>
                <a:ea typeface="黑体" panose="02010609060101010101" pitchFamily="49" charset="-122"/>
              </a:rPr>
              <a:t>企业合并的方式</a:t>
            </a:r>
            <a:r>
              <a:rPr lang="en-US" altLang="zh-CN" sz="4000">
                <a:solidFill>
                  <a:srgbClr val="FFFF00"/>
                </a:solidFill>
                <a:latin typeface="黑体" panose="02010609060101010101" pitchFamily="49" charset="-122"/>
                <a:ea typeface="黑体" panose="02010609060101010101" pitchFamily="49" charset="-122"/>
              </a:rPr>
              <a:t>——</a:t>
            </a:r>
            <a:r>
              <a:rPr lang="zh-CN" altLang="en-US" sz="4000">
                <a:solidFill>
                  <a:srgbClr val="FFFF00"/>
                </a:solidFill>
                <a:ea typeface="黑体" panose="02010609060101010101" pitchFamily="49" charset="-122"/>
              </a:rPr>
              <a:t>控股合并</a:t>
            </a:r>
          </a:p>
        </p:txBody>
      </p:sp>
      <p:sp>
        <p:nvSpPr>
          <p:cNvPr id="75780" name="Rectangle 3"/>
          <p:cNvSpPr>
            <a:spLocks noChangeArrowheads="1"/>
          </p:cNvSpPr>
          <p:nvPr/>
        </p:nvSpPr>
        <p:spPr bwMode="auto">
          <a:xfrm>
            <a:off x="2495550" y="5229225"/>
            <a:ext cx="1295400" cy="576263"/>
          </a:xfrm>
          <a:prstGeom prst="rect">
            <a:avLst/>
          </a:prstGeom>
          <a:solidFill>
            <a:srgbClr val="FF66FF"/>
          </a:solidFill>
          <a:ln>
            <a:noFill/>
          </a:ln>
          <a:effectLst>
            <a:prstShdw prst="shdw17" dist="17961" dir="2700000">
              <a:srgbClr val="99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A</a:t>
            </a:r>
            <a:r>
              <a:rPr lang="zh-CN" altLang="en-US" sz="2400">
                <a:latin typeface="Times New Roman" panose="02020603050405020304" pitchFamily="18" charset="0"/>
                <a:ea typeface="黑体" panose="02010609060101010101" pitchFamily="49" charset="-122"/>
              </a:rPr>
              <a:t>公司</a:t>
            </a:r>
          </a:p>
        </p:txBody>
      </p:sp>
      <p:sp>
        <p:nvSpPr>
          <p:cNvPr id="75781" name="Rectangle 4"/>
          <p:cNvSpPr>
            <a:spLocks noChangeArrowheads="1"/>
          </p:cNvSpPr>
          <p:nvPr/>
        </p:nvSpPr>
        <p:spPr bwMode="auto">
          <a:xfrm>
            <a:off x="4583113" y="5229225"/>
            <a:ext cx="1008062" cy="503238"/>
          </a:xfrm>
          <a:prstGeom prst="rec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B</a:t>
            </a:r>
            <a:r>
              <a:rPr lang="zh-CN" altLang="en-US" sz="2400">
                <a:latin typeface="Times New Roman" panose="02020603050405020304" pitchFamily="18" charset="0"/>
                <a:ea typeface="黑体" panose="02010609060101010101" pitchFamily="49" charset="-122"/>
              </a:rPr>
              <a:t>公司</a:t>
            </a:r>
          </a:p>
        </p:txBody>
      </p:sp>
      <p:sp>
        <p:nvSpPr>
          <p:cNvPr id="184334" name="Line 14"/>
          <p:cNvSpPr>
            <a:spLocks noChangeShapeType="1"/>
          </p:cNvSpPr>
          <p:nvPr/>
        </p:nvSpPr>
        <p:spPr bwMode="auto">
          <a:xfrm>
            <a:off x="3863975" y="5518150"/>
            <a:ext cx="647700" cy="0"/>
          </a:xfrm>
          <a:prstGeom prst="line">
            <a:avLst/>
          </a:prstGeom>
          <a:noFill/>
          <a:ln w="38100">
            <a:solidFill>
              <a:schemeClr val="tx1"/>
            </a:solidFill>
            <a:miter lim="800000"/>
            <a:headEnd/>
            <a:tailEnd type="triangle" w="med" len="med"/>
          </a:ln>
          <a:effectLst>
            <a:prstShdw prst="shdw17" dist="17961" dir="2700000">
              <a:schemeClr val="tx1">
                <a:gamma/>
                <a:shade val="60000"/>
                <a:invGamma/>
              </a:schemeClr>
            </a:prstShdw>
          </a:effectLst>
        </p:spPr>
        <p:txBody>
          <a:bodyPr wrap="none"/>
          <a:lstStyle/>
          <a:p>
            <a:pPr eaLnBrk="1" hangingPunct="1">
              <a:defRPr/>
            </a:pPr>
            <a:endParaRPr lang="zh-CN" altLang="en-US">
              <a:ea typeface="黑体" pitchFamily="2" charset="-122"/>
            </a:endParaRPr>
          </a:p>
        </p:txBody>
      </p:sp>
      <p:sp>
        <p:nvSpPr>
          <p:cNvPr id="184335" name="Text Box 15"/>
          <p:cNvSpPr txBox="1">
            <a:spLocks noChangeArrowheads="1"/>
          </p:cNvSpPr>
          <p:nvPr/>
        </p:nvSpPr>
        <p:spPr bwMode="auto">
          <a:xfrm>
            <a:off x="3792538" y="5157788"/>
            <a:ext cx="863600" cy="3968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zh-CN" altLang="en-US" sz="2000">
                <a:ea typeface="黑体" pitchFamily="2" charset="-122"/>
              </a:rPr>
              <a:t>控股</a:t>
            </a:r>
          </a:p>
        </p:txBody>
      </p:sp>
      <p:sp>
        <p:nvSpPr>
          <p:cNvPr id="75784" name="AutoShape 17"/>
          <p:cNvSpPr>
            <a:spLocks noChangeArrowheads="1"/>
          </p:cNvSpPr>
          <p:nvPr/>
        </p:nvSpPr>
        <p:spPr bwMode="auto">
          <a:xfrm>
            <a:off x="5951538" y="5302250"/>
            <a:ext cx="865187" cy="2159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5785" name="Rectangle 18"/>
          <p:cNvSpPr>
            <a:spLocks noChangeArrowheads="1"/>
          </p:cNvSpPr>
          <p:nvPr/>
        </p:nvSpPr>
        <p:spPr bwMode="auto">
          <a:xfrm>
            <a:off x="7535863" y="4797425"/>
            <a:ext cx="1295400" cy="576263"/>
          </a:xfrm>
          <a:prstGeom prst="rect">
            <a:avLst/>
          </a:prstGeom>
          <a:solidFill>
            <a:srgbClr val="FF66FF"/>
          </a:solidFill>
          <a:ln>
            <a:noFill/>
          </a:ln>
          <a:effectLst>
            <a:prstShdw prst="shdw17" dist="17961" dir="2700000">
              <a:srgbClr val="99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A</a:t>
            </a:r>
            <a:r>
              <a:rPr lang="zh-CN" altLang="en-US" sz="2400">
                <a:latin typeface="Times New Roman" panose="02020603050405020304" pitchFamily="18" charset="0"/>
                <a:ea typeface="黑体" panose="02010609060101010101" pitchFamily="49" charset="-122"/>
              </a:rPr>
              <a:t>公司</a:t>
            </a:r>
          </a:p>
        </p:txBody>
      </p:sp>
      <p:sp>
        <p:nvSpPr>
          <p:cNvPr id="75786" name="Rectangle 19"/>
          <p:cNvSpPr>
            <a:spLocks noChangeArrowheads="1"/>
          </p:cNvSpPr>
          <p:nvPr/>
        </p:nvSpPr>
        <p:spPr bwMode="auto">
          <a:xfrm>
            <a:off x="7751763" y="5878513"/>
            <a:ext cx="1008062" cy="503237"/>
          </a:xfrm>
          <a:prstGeom prst="rec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B</a:t>
            </a:r>
            <a:r>
              <a:rPr lang="zh-CN" altLang="en-US" sz="2400">
                <a:latin typeface="Times New Roman" panose="02020603050405020304" pitchFamily="18" charset="0"/>
                <a:ea typeface="黑体" panose="02010609060101010101" pitchFamily="49" charset="-122"/>
              </a:rPr>
              <a:t>公司</a:t>
            </a:r>
          </a:p>
        </p:txBody>
      </p:sp>
      <p:sp>
        <p:nvSpPr>
          <p:cNvPr id="184340" name="Line 20"/>
          <p:cNvSpPr>
            <a:spLocks noChangeShapeType="1"/>
          </p:cNvSpPr>
          <p:nvPr/>
        </p:nvSpPr>
        <p:spPr bwMode="auto">
          <a:xfrm>
            <a:off x="8112125" y="5446713"/>
            <a:ext cx="0" cy="358775"/>
          </a:xfrm>
          <a:prstGeom prst="line">
            <a:avLst/>
          </a:prstGeom>
          <a:noFill/>
          <a:ln w="38100">
            <a:solidFill>
              <a:schemeClr val="tx1"/>
            </a:solidFill>
            <a:miter lim="800000"/>
            <a:headEnd/>
            <a:tailEnd type="triangle" w="med" len="med"/>
          </a:ln>
          <a:effectLst>
            <a:prstShdw prst="shdw17" dist="17961" dir="2700000">
              <a:schemeClr val="tx1">
                <a:gamma/>
                <a:shade val="60000"/>
                <a:invGamma/>
              </a:schemeClr>
            </a:prstShdw>
          </a:effectLst>
        </p:spPr>
        <p:txBody>
          <a:bodyPr wrap="none"/>
          <a:lstStyle/>
          <a:p>
            <a:pPr eaLnBrk="1" hangingPunct="1">
              <a:defRPr/>
            </a:pPr>
            <a:endParaRPr lang="zh-CN" altLang="en-US">
              <a:ea typeface="黑体" pitchFamily="2" charset="-122"/>
            </a:endParaRPr>
          </a:p>
        </p:txBody>
      </p:sp>
      <p:sp>
        <p:nvSpPr>
          <p:cNvPr id="75788" name="Rectangle 21"/>
          <p:cNvSpPr>
            <a:spLocks noChangeArrowheads="1"/>
          </p:cNvSpPr>
          <p:nvPr/>
        </p:nvSpPr>
        <p:spPr bwMode="auto">
          <a:xfrm>
            <a:off x="4656138" y="1412875"/>
            <a:ext cx="1873250" cy="504825"/>
          </a:xfrm>
          <a:prstGeom prst="rect">
            <a:avLst/>
          </a:prstGeom>
          <a:solidFill>
            <a:srgbClr val="FF00FF"/>
          </a:solidFill>
          <a:ln>
            <a:noFill/>
          </a:ln>
          <a:effectLst>
            <a:prstShdw prst="shdw17" dist="17961" dir="2700000">
              <a:srgbClr val="9900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P</a:t>
            </a:r>
            <a:r>
              <a:rPr lang="zh-CN" altLang="en-US" sz="2400">
                <a:latin typeface="Times New Roman" panose="02020603050405020304" pitchFamily="18" charset="0"/>
                <a:ea typeface="黑体" panose="02010609060101010101" pitchFamily="49" charset="-122"/>
              </a:rPr>
              <a:t>公司</a:t>
            </a:r>
          </a:p>
        </p:txBody>
      </p:sp>
      <p:sp>
        <p:nvSpPr>
          <p:cNvPr id="75789" name="Rectangle 22"/>
          <p:cNvSpPr>
            <a:spLocks noChangeArrowheads="1"/>
          </p:cNvSpPr>
          <p:nvPr/>
        </p:nvSpPr>
        <p:spPr bwMode="auto">
          <a:xfrm>
            <a:off x="2927350" y="2563813"/>
            <a:ext cx="1657350" cy="503237"/>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P1</a:t>
            </a:r>
            <a:r>
              <a:rPr lang="zh-CN" altLang="en-US" sz="2400">
                <a:latin typeface="Times New Roman" panose="02020603050405020304" pitchFamily="18" charset="0"/>
                <a:ea typeface="黑体" panose="02010609060101010101" pitchFamily="49" charset="-122"/>
              </a:rPr>
              <a:t>公司</a:t>
            </a:r>
          </a:p>
        </p:txBody>
      </p:sp>
      <p:sp>
        <p:nvSpPr>
          <p:cNvPr id="75790" name="Rectangle 23"/>
          <p:cNvSpPr>
            <a:spLocks noChangeArrowheads="1"/>
          </p:cNvSpPr>
          <p:nvPr/>
        </p:nvSpPr>
        <p:spPr bwMode="auto">
          <a:xfrm>
            <a:off x="6672263" y="2420938"/>
            <a:ext cx="1800225" cy="64770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P2</a:t>
            </a:r>
            <a:r>
              <a:rPr lang="zh-CN" altLang="en-US" sz="2400">
                <a:latin typeface="Times New Roman" panose="02020603050405020304" pitchFamily="18" charset="0"/>
                <a:ea typeface="黑体" panose="02010609060101010101" pitchFamily="49" charset="-122"/>
              </a:rPr>
              <a:t>公司</a:t>
            </a:r>
          </a:p>
        </p:txBody>
      </p:sp>
      <p:sp>
        <p:nvSpPr>
          <p:cNvPr id="75791" name="Rectangle 24"/>
          <p:cNvSpPr>
            <a:spLocks noChangeArrowheads="1"/>
          </p:cNvSpPr>
          <p:nvPr/>
        </p:nvSpPr>
        <p:spPr bwMode="auto">
          <a:xfrm>
            <a:off x="3216275" y="3716338"/>
            <a:ext cx="1152525" cy="431800"/>
          </a:xfrm>
          <a:prstGeom prst="rect">
            <a:avLst/>
          </a:prstGeom>
          <a:solidFill>
            <a:srgbClr val="00FFFF"/>
          </a:solidFill>
          <a:ln>
            <a:noFill/>
          </a:ln>
          <a:effectLst>
            <a:prstShdw prst="shdw17" dist="17961" dir="2700000">
              <a:srgbClr val="0099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P11</a:t>
            </a:r>
            <a:r>
              <a:rPr lang="zh-CN" altLang="en-US" sz="2400">
                <a:latin typeface="Times New Roman" panose="02020603050405020304" pitchFamily="18" charset="0"/>
                <a:ea typeface="黑体" panose="02010609060101010101" pitchFamily="49" charset="-122"/>
              </a:rPr>
              <a:t>公司</a:t>
            </a:r>
          </a:p>
        </p:txBody>
      </p:sp>
      <p:sp>
        <p:nvSpPr>
          <p:cNvPr id="75792" name="Rectangle 25"/>
          <p:cNvSpPr>
            <a:spLocks noChangeArrowheads="1"/>
          </p:cNvSpPr>
          <p:nvPr/>
        </p:nvSpPr>
        <p:spPr bwMode="auto">
          <a:xfrm>
            <a:off x="6096000" y="4005263"/>
            <a:ext cx="1152525" cy="431800"/>
          </a:xfrm>
          <a:prstGeom prst="rect">
            <a:avLst/>
          </a:prstGeom>
          <a:solidFill>
            <a:srgbClr val="00FFFF"/>
          </a:solidFill>
          <a:ln>
            <a:noFill/>
          </a:ln>
          <a:effectLst>
            <a:prstShdw prst="shdw17" dist="17961" dir="2700000">
              <a:srgbClr val="009999"/>
            </a:prst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P21</a:t>
            </a:r>
            <a:r>
              <a:rPr lang="zh-CN" altLang="en-US" sz="2400">
                <a:latin typeface="Times New Roman" panose="02020603050405020304" pitchFamily="18" charset="0"/>
                <a:ea typeface="黑体" panose="02010609060101010101" pitchFamily="49" charset="-122"/>
              </a:rPr>
              <a:t>公司</a:t>
            </a:r>
          </a:p>
        </p:txBody>
      </p:sp>
      <p:sp>
        <p:nvSpPr>
          <p:cNvPr id="75793" name="Rectangle 26"/>
          <p:cNvSpPr>
            <a:spLocks noChangeArrowheads="1"/>
          </p:cNvSpPr>
          <p:nvPr/>
        </p:nvSpPr>
        <p:spPr bwMode="auto">
          <a:xfrm>
            <a:off x="7896225" y="4005263"/>
            <a:ext cx="1223963" cy="431800"/>
          </a:xfrm>
          <a:prstGeom prst="rect">
            <a:avLst/>
          </a:prstGeom>
          <a:solidFill>
            <a:srgbClr val="00FFFF"/>
          </a:solidFill>
          <a:ln>
            <a:noFill/>
          </a:ln>
          <a:effectLst>
            <a:prstShdw prst="shdw17" dist="17961" dir="2700000">
              <a:srgbClr val="009999"/>
            </a:prst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P22</a:t>
            </a:r>
            <a:r>
              <a:rPr lang="zh-CN" altLang="en-US" sz="2400">
                <a:latin typeface="Times New Roman" panose="02020603050405020304" pitchFamily="18" charset="0"/>
                <a:ea typeface="黑体" panose="02010609060101010101" pitchFamily="49" charset="-122"/>
              </a:rPr>
              <a:t>公司</a:t>
            </a:r>
          </a:p>
        </p:txBody>
      </p:sp>
      <p:cxnSp>
        <p:nvCxnSpPr>
          <p:cNvPr id="184347" name="AutoShape 27"/>
          <p:cNvCxnSpPr>
            <a:cxnSpLocks noChangeShapeType="1"/>
            <a:stCxn id="75788" idx="2"/>
            <a:endCxn id="75789" idx="0"/>
          </p:cNvCxnSpPr>
          <p:nvPr/>
        </p:nvCxnSpPr>
        <p:spPr bwMode="auto">
          <a:xfrm flipH="1">
            <a:off x="3756025" y="1917700"/>
            <a:ext cx="1836738" cy="646113"/>
          </a:xfrm>
          <a:prstGeom prst="straightConnector1">
            <a:avLst/>
          </a:prstGeom>
          <a:noFill/>
          <a:ln w="38100">
            <a:solidFill>
              <a:schemeClr val="tx1"/>
            </a:solidFill>
            <a:miter lim="800000"/>
            <a:headEnd/>
            <a:tailEnd type="triangle" w="med" len="med"/>
          </a:ln>
          <a:effectLst>
            <a:prstShdw prst="shdw17" dist="17961" dir="2700000">
              <a:schemeClr val="tx1">
                <a:gamma/>
                <a:shade val="60000"/>
                <a:invGamma/>
              </a:schemeClr>
            </a:prstShdw>
          </a:effectLst>
        </p:spPr>
      </p:cxnSp>
      <p:cxnSp>
        <p:nvCxnSpPr>
          <p:cNvPr id="184348" name="AutoShape 28"/>
          <p:cNvCxnSpPr>
            <a:cxnSpLocks noChangeShapeType="1"/>
            <a:stCxn id="75788" idx="2"/>
          </p:cNvCxnSpPr>
          <p:nvPr/>
        </p:nvCxnSpPr>
        <p:spPr bwMode="auto">
          <a:xfrm>
            <a:off x="5592763" y="1917700"/>
            <a:ext cx="1871662" cy="503238"/>
          </a:xfrm>
          <a:prstGeom prst="straightConnector1">
            <a:avLst/>
          </a:prstGeom>
          <a:noFill/>
          <a:ln w="38100">
            <a:solidFill>
              <a:schemeClr val="tx1"/>
            </a:solidFill>
            <a:miter lim="800000"/>
            <a:headEnd/>
            <a:tailEnd type="triangle" w="med" len="med"/>
          </a:ln>
          <a:effectLst>
            <a:prstShdw prst="shdw17" dist="17961" dir="2700000">
              <a:schemeClr val="tx1">
                <a:gamma/>
                <a:shade val="60000"/>
                <a:invGamma/>
              </a:schemeClr>
            </a:prstShdw>
          </a:effectLst>
        </p:spPr>
      </p:cxnSp>
      <p:cxnSp>
        <p:nvCxnSpPr>
          <p:cNvPr id="184350" name="AutoShape 30"/>
          <p:cNvCxnSpPr>
            <a:cxnSpLocks noChangeShapeType="1"/>
            <a:stCxn id="75790" idx="2"/>
          </p:cNvCxnSpPr>
          <p:nvPr/>
        </p:nvCxnSpPr>
        <p:spPr bwMode="auto">
          <a:xfrm flipH="1">
            <a:off x="6743700" y="3068638"/>
            <a:ext cx="828675" cy="863600"/>
          </a:xfrm>
          <a:prstGeom prst="straightConnector1">
            <a:avLst/>
          </a:prstGeom>
          <a:noFill/>
          <a:ln w="38100">
            <a:solidFill>
              <a:schemeClr val="tx1"/>
            </a:solidFill>
            <a:miter lim="800000"/>
            <a:headEnd/>
            <a:tailEnd type="triangle" w="med" len="med"/>
          </a:ln>
          <a:effectLst>
            <a:prstShdw prst="shdw17" dist="17961" dir="2700000">
              <a:schemeClr val="tx1">
                <a:gamma/>
                <a:shade val="60000"/>
                <a:invGamma/>
              </a:schemeClr>
            </a:prstShdw>
          </a:effectLst>
        </p:spPr>
      </p:cxnSp>
      <p:cxnSp>
        <p:nvCxnSpPr>
          <p:cNvPr id="184351" name="AutoShape 31"/>
          <p:cNvCxnSpPr>
            <a:cxnSpLocks noChangeShapeType="1"/>
            <a:stCxn id="75790" idx="2"/>
          </p:cNvCxnSpPr>
          <p:nvPr/>
        </p:nvCxnSpPr>
        <p:spPr bwMode="auto">
          <a:xfrm>
            <a:off x="7572375" y="3068638"/>
            <a:ext cx="755650" cy="863600"/>
          </a:xfrm>
          <a:prstGeom prst="straightConnector1">
            <a:avLst/>
          </a:prstGeom>
          <a:noFill/>
          <a:ln w="38100">
            <a:solidFill>
              <a:schemeClr val="tx1"/>
            </a:solidFill>
            <a:miter lim="800000"/>
            <a:headEnd/>
            <a:tailEnd type="triangle" w="med" len="med"/>
          </a:ln>
          <a:effectLst>
            <a:prstShdw prst="shdw17" dist="17961" dir="2700000">
              <a:schemeClr val="tx1">
                <a:gamma/>
                <a:shade val="60000"/>
                <a:invGamma/>
              </a:schemeClr>
            </a:prstShdw>
          </a:effectLst>
        </p:spPr>
      </p:cxnSp>
      <p:sp>
        <p:nvSpPr>
          <p:cNvPr id="184353" name="Text Box 33"/>
          <p:cNvSpPr txBox="1">
            <a:spLocks noChangeArrowheads="1"/>
          </p:cNvSpPr>
          <p:nvPr/>
        </p:nvSpPr>
        <p:spPr bwMode="auto">
          <a:xfrm>
            <a:off x="3216275" y="1989138"/>
            <a:ext cx="115093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en-US" altLang="zh-CN">
                <a:solidFill>
                  <a:srgbClr val="FF0000"/>
                </a:solidFill>
                <a:ea typeface="黑体" pitchFamily="2" charset="-122"/>
              </a:rPr>
              <a:t>100%</a:t>
            </a:r>
          </a:p>
        </p:txBody>
      </p:sp>
      <p:sp>
        <p:nvSpPr>
          <p:cNvPr id="184354" name="Text Box 34"/>
          <p:cNvSpPr txBox="1">
            <a:spLocks noChangeArrowheads="1"/>
          </p:cNvSpPr>
          <p:nvPr/>
        </p:nvSpPr>
        <p:spPr bwMode="auto">
          <a:xfrm>
            <a:off x="6743700" y="1771650"/>
            <a:ext cx="115093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en-US" altLang="zh-CN">
                <a:solidFill>
                  <a:srgbClr val="FF0000"/>
                </a:solidFill>
                <a:ea typeface="黑体" pitchFamily="2" charset="-122"/>
              </a:rPr>
              <a:t>60%</a:t>
            </a:r>
          </a:p>
        </p:txBody>
      </p:sp>
      <p:sp>
        <p:nvSpPr>
          <p:cNvPr id="184355" name="Text Box 35"/>
          <p:cNvSpPr txBox="1">
            <a:spLocks noChangeArrowheads="1"/>
          </p:cNvSpPr>
          <p:nvPr/>
        </p:nvSpPr>
        <p:spPr bwMode="auto">
          <a:xfrm>
            <a:off x="2495550" y="3213100"/>
            <a:ext cx="115093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en-US" altLang="zh-CN">
                <a:solidFill>
                  <a:srgbClr val="FF0000"/>
                </a:solidFill>
                <a:ea typeface="黑体" pitchFamily="2" charset="-122"/>
              </a:rPr>
              <a:t>60%</a:t>
            </a:r>
          </a:p>
        </p:txBody>
      </p:sp>
      <p:sp>
        <p:nvSpPr>
          <p:cNvPr id="184356" name="Text Box 36"/>
          <p:cNvSpPr txBox="1">
            <a:spLocks noChangeArrowheads="1"/>
          </p:cNvSpPr>
          <p:nvPr/>
        </p:nvSpPr>
        <p:spPr bwMode="auto">
          <a:xfrm>
            <a:off x="5951538" y="3213100"/>
            <a:ext cx="1150937"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en-US" altLang="zh-CN">
                <a:solidFill>
                  <a:srgbClr val="FF0000"/>
                </a:solidFill>
                <a:ea typeface="黑体" pitchFamily="2" charset="-122"/>
              </a:rPr>
              <a:t>45%</a:t>
            </a:r>
          </a:p>
        </p:txBody>
      </p:sp>
      <p:sp>
        <p:nvSpPr>
          <p:cNvPr id="184357" name="Text Box 37"/>
          <p:cNvSpPr txBox="1">
            <a:spLocks noChangeArrowheads="1"/>
          </p:cNvSpPr>
          <p:nvPr/>
        </p:nvSpPr>
        <p:spPr bwMode="auto">
          <a:xfrm>
            <a:off x="8112125" y="3140075"/>
            <a:ext cx="115093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en-US" altLang="zh-CN">
                <a:solidFill>
                  <a:srgbClr val="FF0000"/>
                </a:solidFill>
                <a:ea typeface="黑体" pitchFamily="2" charset="-122"/>
              </a:rPr>
              <a:t>51%</a:t>
            </a:r>
          </a:p>
        </p:txBody>
      </p:sp>
      <p:sp>
        <p:nvSpPr>
          <p:cNvPr id="184358" name="Line 38"/>
          <p:cNvSpPr>
            <a:spLocks noChangeShapeType="1"/>
          </p:cNvSpPr>
          <p:nvPr/>
        </p:nvSpPr>
        <p:spPr bwMode="auto">
          <a:xfrm>
            <a:off x="3719513" y="3068638"/>
            <a:ext cx="0" cy="576262"/>
          </a:xfrm>
          <a:prstGeom prst="line">
            <a:avLst/>
          </a:prstGeom>
          <a:noFill/>
          <a:ln w="38100">
            <a:solidFill>
              <a:schemeClr val="tx1"/>
            </a:solidFill>
            <a:miter lim="800000"/>
            <a:headEnd/>
            <a:tailEnd type="triangle" w="med" len="med"/>
          </a:ln>
          <a:effectLst>
            <a:prstShdw prst="shdw17" dist="17961" dir="2700000">
              <a:schemeClr val="tx1">
                <a:gamma/>
                <a:shade val="60000"/>
                <a:invGamma/>
              </a:schemeClr>
            </a:prstShdw>
          </a:effectLst>
        </p:spPr>
        <p:txBody>
          <a:bodyPr wrap="none"/>
          <a:lstStyle/>
          <a:p>
            <a:pPr eaLnBrk="1" hangingPunct="1">
              <a:defRPr/>
            </a:pPr>
            <a:endParaRPr lang="zh-CN" altLang="en-US">
              <a:ea typeface="黑体" pitchFamily="2" charset="-122"/>
            </a:endParaRPr>
          </a:p>
        </p:txBody>
      </p:sp>
      <p:sp>
        <p:nvSpPr>
          <p:cNvPr id="184359" name="Line 39"/>
          <p:cNvSpPr>
            <a:spLocks noChangeShapeType="1"/>
          </p:cNvSpPr>
          <p:nvPr/>
        </p:nvSpPr>
        <p:spPr bwMode="auto">
          <a:xfrm>
            <a:off x="4440238" y="3932238"/>
            <a:ext cx="1584325" cy="288925"/>
          </a:xfrm>
          <a:prstGeom prst="line">
            <a:avLst/>
          </a:prstGeom>
          <a:noFill/>
          <a:ln w="38100">
            <a:solidFill>
              <a:schemeClr val="tx1"/>
            </a:solidFill>
            <a:miter lim="800000"/>
            <a:headEnd/>
            <a:tailEnd type="triangle" w="med" len="med"/>
          </a:ln>
          <a:effectLst>
            <a:prstShdw prst="shdw17" dist="17961" dir="2700000">
              <a:schemeClr val="tx1">
                <a:gamma/>
                <a:shade val="60000"/>
                <a:invGamma/>
              </a:schemeClr>
            </a:prstShdw>
          </a:effectLst>
        </p:spPr>
        <p:txBody>
          <a:bodyPr wrap="none"/>
          <a:lstStyle/>
          <a:p>
            <a:pPr eaLnBrk="1" hangingPunct="1">
              <a:defRPr/>
            </a:pPr>
            <a:endParaRPr lang="zh-CN" altLang="en-US">
              <a:ea typeface="黑体" pitchFamily="2" charset="-122"/>
            </a:endParaRPr>
          </a:p>
        </p:txBody>
      </p:sp>
      <p:sp>
        <p:nvSpPr>
          <p:cNvPr id="184360" name="Text Box 40"/>
          <p:cNvSpPr txBox="1">
            <a:spLocks noChangeArrowheads="1"/>
          </p:cNvSpPr>
          <p:nvPr/>
        </p:nvSpPr>
        <p:spPr bwMode="auto">
          <a:xfrm>
            <a:off x="4511675" y="3571875"/>
            <a:ext cx="115093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en-US" altLang="zh-CN">
                <a:solidFill>
                  <a:srgbClr val="FF0000"/>
                </a:solidFill>
                <a:ea typeface="黑体" pitchFamily="2" charset="-122"/>
              </a:rPr>
              <a:t>10%</a:t>
            </a:r>
          </a:p>
        </p:txBody>
      </p:sp>
      <p:sp>
        <p:nvSpPr>
          <p:cNvPr id="184361" name="Text Box 41"/>
          <p:cNvSpPr txBox="1">
            <a:spLocks noChangeArrowheads="1"/>
          </p:cNvSpPr>
          <p:nvPr/>
        </p:nvSpPr>
        <p:spPr bwMode="auto">
          <a:xfrm>
            <a:off x="8183563" y="5373688"/>
            <a:ext cx="863600" cy="3968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zh-CN" altLang="en-US" sz="2000">
                <a:ea typeface="黑体" pitchFamily="2" charset="-122"/>
              </a:rPr>
              <a:t>控股</a:t>
            </a:r>
          </a:p>
        </p:txBody>
      </p:sp>
      <p:sp>
        <p:nvSpPr>
          <p:cNvPr id="184362" name="Text Box 42"/>
          <p:cNvSpPr txBox="1">
            <a:spLocks noChangeArrowheads="1"/>
          </p:cNvSpPr>
          <p:nvPr/>
        </p:nvSpPr>
        <p:spPr bwMode="auto">
          <a:xfrm>
            <a:off x="8759825" y="4870450"/>
            <a:ext cx="129698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zh-CN" altLang="en-US">
                <a:ea typeface="黑体" pitchFamily="2" charset="-122"/>
              </a:rPr>
              <a:t>母公司</a:t>
            </a:r>
          </a:p>
        </p:txBody>
      </p:sp>
      <p:sp>
        <p:nvSpPr>
          <p:cNvPr id="184363" name="Text Box 43"/>
          <p:cNvSpPr txBox="1">
            <a:spLocks noChangeArrowheads="1"/>
          </p:cNvSpPr>
          <p:nvPr/>
        </p:nvSpPr>
        <p:spPr bwMode="auto">
          <a:xfrm>
            <a:off x="8832850" y="5805488"/>
            <a:ext cx="129698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zh-CN" altLang="en-US">
                <a:ea typeface="黑体" pitchFamily="2" charset="-122"/>
              </a:rPr>
              <a:t>子公司</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0"/>
            <a:ext cx="11352213" cy="498475"/>
          </a:xfrm>
        </p:spPr>
        <p:txBody>
          <a:bodyPr rtlCol="0">
            <a:normAutofit fontScale="90000"/>
          </a:bodyPr>
          <a:lstStyle/>
          <a:p>
            <a:pPr eaLnBrk="1" fontAlgn="auto" hangingPunct="1">
              <a:spcAft>
                <a:spcPts val="0"/>
              </a:spcAft>
              <a:defRPr/>
            </a:pPr>
            <a:r>
              <a:rPr lang="zh-CN" altLang="en-US" sz="3200" b="1" dirty="0">
                <a:latin typeface="黑体" panose="02010609060101010101" pitchFamily="49" charset="-122"/>
                <a:ea typeface="黑体" panose="02010609060101010101" pitchFamily="49" charset="-122"/>
              </a:rPr>
              <a:t>吸收合并、新设合并、控股合并：</a:t>
            </a:r>
            <a:r>
              <a:rPr lang="zh-CN" altLang="en-US" sz="3200" b="1" dirty="0">
                <a:solidFill>
                  <a:srgbClr val="0000FF"/>
                </a:solidFill>
                <a:latin typeface="黑体" panose="02010609060101010101" pitchFamily="49" charset="-122"/>
                <a:ea typeface="黑体" panose="02010609060101010101" pitchFamily="49" charset="-122"/>
              </a:rPr>
              <a:t>哪种情况会产生长期股权投资？</a:t>
            </a:r>
          </a:p>
        </p:txBody>
      </p:sp>
      <p:sp>
        <p:nvSpPr>
          <p:cNvPr id="47141" name="AutoShape 37"/>
          <p:cNvSpPr>
            <a:spLocks noChangeArrowheads="1"/>
          </p:cNvSpPr>
          <p:nvPr/>
        </p:nvSpPr>
        <p:spPr bwMode="auto">
          <a:xfrm>
            <a:off x="117475" y="1414463"/>
            <a:ext cx="1295400" cy="430212"/>
          </a:xfrm>
          <a:prstGeom prst="roundRect">
            <a:avLst>
              <a:gd name="adj" fmla="val 16667"/>
            </a:avLst>
          </a:prstGeom>
          <a:solidFill>
            <a:srgbClr val="CCECFF"/>
          </a:solidFill>
          <a:ln w="9525">
            <a:solidFill>
              <a:schemeClr val="accent2"/>
            </a:solidFill>
            <a:round/>
            <a:headEnd/>
            <a:tailEnd/>
          </a:ln>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zh-CN" altLang="en-US" sz="2000">
                <a:solidFill>
                  <a:srgbClr val="FF0000"/>
                </a:solidFill>
                <a:latin typeface="黑体" panose="02010609060101010101" pitchFamily="49" charset="-122"/>
              </a:rPr>
              <a:t>吸收合并</a:t>
            </a:r>
          </a:p>
        </p:txBody>
      </p:sp>
      <p:sp>
        <p:nvSpPr>
          <p:cNvPr id="47142" name="AutoShape 38"/>
          <p:cNvSpPr>
            <a:spLocks noChangeArrowheads="1"/>
          </p:cNvSpPr>
          <p:nvPr/>
        </p:nvSpPr>
        <p:spPr bwMode="auto">
          <a:xfrm>
            <a:off x="117475" y="3325813"/>
            <a:ext cx="1328738" cy="430212"/>
          </a:xfrm>
          <a:prstGeom prst="roundRect">
            <a:avLst>
              <a:gd name="adj" fmla="val 16667"/>
            </a:avLst>
          </a:prstGeom>
          <a:solidFill>
            <a:srgbClr val="CCECFF"/>
          </a:solidFill>
          <a:ln w="9525">
            <a:solidFill>
              <a:schemeClr val="accent2"/>
            </a:solidFill>
            <a:round/>
            <a:headEnd/>
            <a:tailEnd/>
          </a:ln>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zh-CN" altLang="en-US" sz="2000">
                <a:solidFill>
                  <a:srgbClr val="FF0000"/>
                </a:solidFill>
                <a:latin typeface="黑体" panose="02010609060101010101" pitchFamily="49" charset="-122"/>
              </a:rPr>
              <a:t>新设合并</a:t>
            </a:r>
          </a:p>
        </p:txBody>
      </p:sp>
      <p:sp>
        <p:nvSpPr>
          <p:cNvPr id="47143" name="AutoShape 39"/>
          <p:cNvSpPr>
            <a:spLocks noChangeArrowheads="1"/>
          </p:cNvSpPr>
          <p:nvPr/>
        </p:nvSpPr>
        <p:spPr bwMode="auto">
          <a:xfrm>
            <a:off x="171450" y="5260975"/>
            <a:ext cx="1344613" cy="431800"/>
          </a:xfrm>
          <a:prstGeom prst="roundRect">
            <a:avLst>
              <a:gd name="adj" fmla="val 16667"/>
            </a:avLst>
          </a:prstGeom>
          <a:solidFill>
            <a:srgbClr val="CCECFF"/>
          </a:solidFill>
          <a:ln w="9525">
            <a:solidFill>
              <a:schemeClr val="accent2"/>
            </a:solidFill>
            <a:round/>
            <a:headEnd/>
            <a:tailEnd/>
          </a:ln>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0" lang="zh-CN" altLang="en-US" sz="2000">
                <a:solidFill>
                  <a:srgbClr val="FF0000"/>
                </a:solidFill>
                <a:latin typeface="黑体" panose="02010609060101010101" pitchFamily="49" charset="-122"/>
              </a:rPr>
              <a:t>控股合并</a:t>
            </a:r>
          </a:p>
        </p:txBody>
      </p:sp>
      <p:sp>
        <p:nvSpPr>
          <p:cNvPr id="47144" name="Text Box 40"/>
          <p:cNvSpPr txBox="1">
            <a:spLocks noChangeArrowheads="1"/>
          </p:cNvSpPr>
          <p:nvPr/>
        </p:nvSpPr>
        <p:spPr bwMode="auto">
          <a:xfrm>
            <a:off x="6778625" y="5876925"/>
            <a:ext cx="1655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solidFill>
                  <a:srgbClr val="0000CC"/>
                </a:solidFill>
                <a:latin typeface="黑体" panose="02010609060101010101" pitchFamily="49" charset="-122"/>
              </a:rPr>
              <a:t>母公司</a:t>
            </a:r>
          </a:p>
        </p:txBody>
      </p:sp>
      <p:sp>
        <p:nvSpPr>
          <p:cNvPr id="47145" name="Text Box 41"/>
          <p:cNvSpPr txBox="1">
            <a:spLocks noChangeArrowheads="1"/>
          </p:cNvSpPr>
          <p:nvPr/>
        </p:nvSpPr>
        <p:spPr bwMode="auto">
          <a:xfrm>
            <a:off x="8580438" y="5911850"/>
            <a:ext cx="1331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zh-CN" altLang="en-US" sz="2000">
                <a:solidFill>
                  <a:srgbClr val="0000CC"/>
                </a:solidFill>
                <a:latin typeface="黑体" panose="02010609060101010101" pitchFamily="49" charset="-122"/>
              </a:rPr>
              <a:t>子公司</a:t>
            </a:r>
          </a:p>
        </p:txBody>
      </p:sp>
      <p:cxnSp>
        <p:nvCxnSpPr>
          <p:cNvPr id="45" name="直接连接符 44"/>
          <p:cNvCxnSpPr/>
          <p:nvPr/>
        </p:nvCxnSpPr>
        <p:spPr>
          <a:xfrm>
            <a:off x="1703388" y="2420938"/>
            <a:ext cx="8713787"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774825" y="4508500"/>
            <a:ext cx="8713788"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pic>
        <p:nvPicPr>
          <p:cNvPr id="29" name="Picture 3" descr="AG00459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89363" y="1050925"/>
            <a:ext cx="1008062"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 descr="j028286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844675" y="1339850"/>
            <a:ext cx="9366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5"/>
          <p:cNvSpPr txBox="1">
            <a:spLocks noChangeArrowheads="1"/>
          </p:cNvSpPr>
          <p:nvPr/>
        </p:nvSpPr>
        <p:spPr bwMode="auto">
          <a:xfrm>
            <a:off x="3141663" y="1411288"/>
            <a:ext cx="392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en-US" altLang="zh-CN" b="0">
                <a:solidFill>
                  <a:schemeClr val="accent2"/>
                </a:solidFill>
                <a:latin typeface="Arial" panose="020B0604020202020204" pitchFamily="34" charset="0"/>
                <a:ea typeface="宋体" panose="02010600030101010101" pitchFamily="2" charset="-122"/>
              </a:rPr>
              <a:t>+</a:t>
            </a:r>
          </a:p>
        </p:txBody>
      </p:sp>
      <p:pic>
        <p:nvPicPr>
          <p:cNvPr id="32" name="Picture 6" descr="j028286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3236913"/>
            <a:ext cx="1008062"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7" descr="AG00459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2876550"/>
            <a:ext cx="10795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8"/>
          <p:cNvSpPr txBox="1">
            <a:spLocks noChangeArrowheads="1"/>
          </p:cNvSpPr>
          <p:nvPr/>
        </p:nvSpPr>
        <p:spPr bwMode="auto">
          <a:xfrm>
            <a:off x="3141663" y="3236913"/>
            <a:ext cx="392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en-US" altLang="zh-CN" b="0">
                <a:solidFill>
                  <a:schemeClr val="accent2"/>
                </a:solidFill>
                <a:latin typeface="Arial" panose="020B0604020202020204" pitchFamily="34" charset="0"/>
                <a:ea typeface="宋体" panose="02010600030101010101" pitchFamily="2" charset="-122"/>
              </a:rPr>
              <a:t>+</a:t>
            </a:r>
          </a:p>
        </p:txBody>
      </p:sp>
      <p:sp>
        <p:nvSpPr>
          <p:cNvPr id="35" name="Text Box 9"/>
          <p:cNvSpPr txBox="1">
            <a:spLocks noChangeArrowheads="1"/>
          </p:cNvSpPr>
          <p:nvPr/>
        </p:nvSpPr>
        <p:spPr bwMode="auto">
          <a:xfrm>
            <a:off x="5302250" y="3236913"/>
            <a:ext cx="392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en-US" altLang="zh-CN" b="0">
                <a:solidFill>
                  <a:schemeClr val="accent2"/>
                </a:solidFill>
                <a:latin typeface="Arial" panose="020B0604020202020204" pitchFamily="34" charset="0"/>
                <a:ea typeface="宋体" panose="02010600030101010101" pitchFamily="2" charset="-122"/>
              </a:rPr>
              <a:t>=</a:t>
            </a:r>
          </a:p>
        </p:txBody>
      </p:sp>
      <p:pic>
        <p:nvPicPr>
          <p:cNvPr id="36" name="Picture 10" descr="j04343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3140075"/>
            <a:ext cx="14097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11"/>
          <p:cNvSpPr txBox="1">
            <a:spLocks noChangeArrowheads="1"/>
          </p:cNvSpPr>
          <p:nvPr/>
        </p:nvSpPr>
        <p:spPr bwMode="auto">
          <a:xfrm>
            <a:off x="5229225" y="1411288"/>
            <a:ext cx="392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en-US" altLang="zh-CN" b="0">
                <a:solidFill>
                  <a:schemeClr val="accent2"/>
                </a:solidFill>
                <a:latin typeface="Arial" panose="020B0604020202020204" pitchFamily="34" charset="0"/>
                <a:ea typeface="宋体" panose="02010600030101010101" pitchFamily="2" charset="-122"/>
              </a:rPr>
              <a:t>=</a:t>
            </a:r>
          </a:p>
        </p:txBody>
      </p:sp>
      <p:pic>
        <p:nvPicPr>
          <p:cNvPr id="38" name="Picture 12" descr="j028286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844675" y="5149850"/>
            <a:ext cx="100806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3" descr="AG00459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33825" y="4862513"/>
            <a:ext cx="10810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14"/>
          <p:cNvSpPr txBox="1">
            <a:spLocks noChangeArrowheads="1"/>
          </p:cNvSpPr>
          <p:nvPr/>
        </p:nvSpPr>
        <p:spPr bwMode="auto">
          <a:xfrm>
            <a:off x="3213100" y="5149850"/>
            <a:ext cx="392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en-US" altLang="zh-CN" b="0">
                <a:solidFill>
                  <a:schemeClr val="accent2"/>
                </a:solidFill>
                <a:latin typeface="Arial" panose="020B0604020202020204" pitchFamily="34" charset="0"/>
                <a:ea typeface="宋体" panose="02010600030101010101" pitchFamily="2" charset="-122"/>
              </a:rPr>
              <a:t>+</a:t>
            </a:r>
          </a:p>
        </p:txBody>
      </p:sp>
      <p:sp>
        <p:nvSpPr>
          <p:cNvPr id="41" name="Text Box 15"/>
          <p:cNvSpPr txBox="1">
            <a:spLocks noChangeArrowheads="1"/>
          </p:cNvSpPr>
          <p:nvPr/>
        </p:nvSpPr>
        <p:spPr bwMode="auto">
          <a:xfrm>
            <a:off x="5302250" y="5149850"/>
            <a:ext cx="392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en-US" altLang="zh-CN" b="0">
                <a:solidFill>
                  <a:schemeClr val="accent2"/>
                </a:solidFill>
                <a:latin typeface="Arial" panose="020B0604020202020204" pitchFamily="34" charset="0"/>
                <a:ea typeface="宋体" panose="02010600030101010101" pitchFamily="2" charset="-122"/>
              </a:rPr>
              <a:t>=</a:t>
            </a:r>
          </a:p>
        </p:txBody>
      </p:sp>
      <p:grpSp>
        <p:nvGrpSpPr>
          <p:cNvPr id="2" name="Group 16"/>
          <p:cNvGrpSpPr>
            <a:grpSpLocks/>
          </p:cNvGrpSpPr>
          <p:nvPr/>
        </p:nvGrpSpPr>
        <p:grpSpPr bwMode="auto">
          <a:xfrm>
            <a:off x="1844675" y="908050"/>
            <a:ext cx="1296988" cy="954088"/>
            <a:chOff x="3560" y="300"/>
            <a:chExt cx="817" cy="601"/>
          </a:xfrm>
        </p:grpSpPr>
        <p:pic>
          <p:nvPicPr>
            <p:cNvPr id="76827" name="Picture 17" descr="AG00459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96" y="300"/>
              <a:ext cx="681"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28" name="Picture 18" descr="j028286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60" y="572"/>
              <a:ext cx="589"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6" name="Picture 19" descr="j028286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775450" y="5149850"/>
            <a:ext cx="100806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20"/>
          <p:cNvSpPr txBox="1">
            <a:spLocks noChangeArrowheads="1"/>
          </p:cNvSpPr>
          <p:nvPr/>
        </p:nvSpPr>
        <p:spPr bwMode="auto">
          <a:xfrm>
            <a:off x="7999413" y="5221288"/>
            <a:ext cx="392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0" lang="en-US" altLang="zh-CN" b="0">
                <a:solidFill>
                  <a:schemeClr val="accent2"/>
                </a:solidFill>
                <a:latin typeface="Arial" panose="020B0604020202020204" pitchFamily="34" charset="0"/>
                <a:ea typeface="宋体" panose="02010600030101010101" pitchFamily="2" charset="-122"/>
              </a:rPr>
              <a:t>+</a:t>
            </a:r>
          </a:p>
        </p:txBody>
      </p:sp>
      <p:pic>
        <p:nvPicPr>
          <p:cNvPr id="49" name="Picture 21" descr="AG00459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578850" y="4862513"/>
            <a:ext cx="10810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7141"/>
                                        </p:tgtEl>
                                        <p:attrNameLst>
                                          <p:attrName>style.visibility</p:attrName>
                                        </p:attrNameLst>
                                      </p:cBhvr>
                                      <p:to>
                                        <p:strVal val="visible"/>
                                      </p:to>
                                    </p:set>
                                    <p:anim calcmode="lin" valueType="num">
                                      <p:cBhvr additive="base">
                                        <p:cTn id="7" dur="500"/>
                                        <p:tgtEl>
                                          <p:spTgt spid="47141"/>
                                        </p:tgtEl>
                                        <p:attrNameLst>
                                          <p:attrName>ppt_x</p:attrName>
                                        </p:attrNameLst>
                                      </p:cBhvr>
                                      <p:tavLst>
                                        <p:tav tm="0">
                                          <p:val>
                                            <p:strVal val="#ppt_x-#ppt_w*1.125000"/>
                                          </p:val>
                                        </p:tav>
                                        <p:tav tm="100000">
                                          <p:val>
                                            <p:strVal val="#ppt_x"/>
                                          </p:val>
                                        </p:tav>
                                      </p:tavLst>
                                    </p:anim>
                                    <p:animEffect transition="in" filter="wipe(right)">
                                      <p:cBhvr>
                                        <p:cTn id="8" dur="500"/>
                                        <p:tgtEl>
                                          <p:spTgt spid="47141"/>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slide(fromTop)">
                                      <p:cBhvr>
                                        <p:cTn id="13" dur="500"/>
                                        <p:tgtEl>
                                          <p:spTgt spid="30"/>
                                        </p:tgtEl>
                                      </p:cBhvr>
                                    </p:animEffect>
                                  </p:childTnLst>
                                </p:cTn>
                              </p:par>
                            </p:childTnLst>
                          </p:cTn>
                        </p:par>
                        <p:par>
                          <p:cTn id="14" fill="hold" nodeType="afterGroup">
                            <p:stCondLst>
                              <p:cond delay="500"/>
                            </p:stCondLst>
                            <p:childTnLst>
                              <p:par>
                                <p:cTn id="15" presetID="12" presetClass="entr" presetSubtype="1"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slide(fromTop)">
                                      <p:cBhvr>
                                        <p:cTn id="17" dur="500"/>
                                        <p:tgtEl>
                                          <p:spTgt spid="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linds(horizontal)">
                                      <p:cBhvr>
                                        <p:cTn id="26" dur="500"/>
                                        <p:tgtEl>
                                          <p:spTgt spid="37"/>
                                        </p:tgtEl>
                                      </p:cBhvr>
                                    </p:animEffect>
                                  </p:childTnLst>
                                </p:cTn>
                              </p:par>
                            </p:childTnLst>
                          </p:cTn>
                        </p:par>
                        <p:par>
                          <p:cTn id="27" fill="hold" nodeType="afterGroup">
                            <p:stCondLst>
                              <p:cond delay="1000"/>
                            </p:stCondLst>
                            <p:childTnLst>
                              <p:par>
                                <p:cTn id="28" presetID="0" presetClass="path" presetSubtype="0" accel="50000" decel="50000" fill="hold" nodeType="afterEffect">
                                  <p:stCondLst>
                                    <p:cond delay="0"/>
                                  </p:stCondLst>
                                  <p:childTnLst>
                                    <p:animMotion origin="layout" path="M 3.61111E-6 -5.78035E-8 L -0.18907 -5.78035E-8 " pathEditMode="relative" rAng="0" ptsTypes="AA">
                                      <p:cBhvr>
                                        <p:cTn id="29" dur="2000" fill="hold"/>
                                        <p:tgtEl>
                                          <p:spTgt spid="29"/>
                                        </p:tgtEl>
                                        <p:attrNameLst>
                                          <p:attrName>ppt_x</p:attrName>
                                          <p:attrName>ppt_y</p:attrName>
                                        </p:attrNameLst>
                                      </p:cBhvr>
                                      <p:rCtr x="-9462" y="0"/>
                                    </p:animMotion>
                                  </p:childTnLst>
                                </p:cTn>
                              </p:par>
                            </p:childTnLst>
                          </p:cTn>
                        </p:par>
                        <p:par>
                          <p:cTn id="30" fill="hold" nodeType="afterGroup">
                            <p:stCondLst>
                              <p:cond delay="3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nodeType="afterGroup">
                            <p:stCondLst>
                              <p:cond delay="3000"/>
                            </p:stCondLst>
                            <p:childTnLst>
                              <p:par>
                                <p:cTn id="34" presetID="0" presetClass="path" presetSubtype="0" accel="50000" decel="50000" fill="hold" nodeType="afterEffect">
                                  <p:stCondLst>
                                    <p:cond delay="1000"/>
                                  </p:stCondLst>
                                  <p:childTnLst>
                                    <p:animMotion origin="layout" path="M -2.77778E-7 3.87283E-6 L 0.48056 -0.00116 " pathEditMode="relative" rAng="0" ptsTypes="AA">
                                      <p:cBhvr>
                                        <p:cTn id="35" dur="2000" fill="hold"/>
                                        <p:tgtEl>
                                          <p:spTgt spid="2"/>
                                        </p:tgtEl>
                                        <p:attrNameLst>
                                          <p:attrName>ppt_x</p:attrName>
                                          <p:attrName>ppt_y</p:attrName>
                                        </p:attrNameLst>
                                      </p:cBhvr>
                                      <p:rCtr x="24028" y="-69"/>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47142"/>
                                        </p:tgtEl>
                                        <p:attrNameLst>
                                          <p:attrName>style.visibility</p:attrName>
                                        </p:attrNameLst>
                                      </p:cBhvr>
                                      <p:to>
                                        <p:strVal val="visible"/>
                                      </p:to>
                                    </p:set>
                                    <p:anim calcmode="lin" valueType="num">
                                      <p:cBhvr additive="base">
                                        <p:cTn id="40" dur="500"/>
                                        <p:tgtEl>
                                          <p:spTgt spid="47142"/>
                                        </p:tgtEl>
                                        <p:attrNameLst>
                                          <p:attrName>ppt_x</p:attrName>
                                        </p:attrNameLst>
                                      </p:cBhvr>
                                      <p:tavLst>
                                        <p:tav tm="0">
                                          <p:val>
                                            <p:strVal val="#ppt_x-#ppt_w*1.125000"/>
                                          </p:val>
                                        </p:tav>
                                        <p:tav tm="100000">
                                          <p:val>
                                            <p:strVal val="#ppt_x"/>
                                          </p:val>
                                        </p:tav>
                                      </p:tavLst>
                                    </p:anim>
                                    <p:animEffect transition="in" filter="wipe(right)">
                                      <p:cBhvr>
                                        <p:cTn id="41" dur="500"/>
                                        <p:tgtEl>
                                          <p:spTgt spid="4714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1" fill="hold"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slide(fromTop)">
                                      <p:cBhvr>
                                        <p:cTn id="46" dur="500"/>
                                        <p:tgtEl>
                                          <p:spTgt spid="32"/>
                                        </p:tgtEl>
                                      </p:cBhvr>
                                    </p:animEffect>
                                  </p:childTnLst>
                                </p:cTn>
                              </p:par>
                            </p:childTnLst>
                          </p:cTn>
                        </p:par>
                        <p:par>
                          <p:cTn id="47" fill="hold" nodeType="afterGroup">
                            <p:stCondLst>
                              <p:cond delay="500"/>
                            </p:stCondLst>
                            <p:childTnLst>
                              <p:par>
                                <p:cTn id="48" presetID="12" presetClass="entr" presetSubtype="1"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slide(fromTop)">
                                      <p:cBhvr>
                                        <p:cTn id="50" dur="500"/>
                                        <p:tgtEl>
                                          <p:spTgt spid="3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blinds(horizontal)">
                                      <p:cBhvr>
                                        <p:cTn id="55" dur="1000"/>
                                        <p:tgtEl>
                                          <p:spTgt spid="34"/>
                                        </p:tgtEl>
                                      </p:cBhvr>
                                    </p:animEffect>
                                  </p:childTnLst>
                                </p:cTn>
                              </p:par>
                            </p:childTnLst>
                          </p:cTn>
                        </p:par>
                        <p:par>
                          <p:cTn id="56" fill="hold" nodeType="afterGroup">
                            <p:stCondLst>
                              <p:cond delay="1000"/>
                            </p:stCondLst>
                            <p:childTnLst>
                              <p:par>
                                <p:cTn id="57" presetID="3"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linds(horizontal)">
                                      <p:cBhvr>
                                        <p:cTn id="59" dur="500"/>
                                        <p:tgtEl>
                                          <p:spTgt spid="35"/>
                                        </p:tgtEl>
                                      </p:cBhvr>
                                    </p:animEffect>
                                  </p:childTnLst>
                                </p:cTn>
                              </p:par>
                            </p:childTnLst>
                          </p:cTn>
                        </p:par>
                        <p:par>
                          <p:cTn id="60" fill="hold" nodeType="afterGroup">
                            <p:stCondLst>
                              <p:cond delay="1500"/>
                            </p:stCondLst>
                            <p:childTnLst>
                              <p:par>
                                <p:cTn id="61" presetID="12" presetClass="entr" presetSubtype="8"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slide(fromLeft)">
                                      <p:cBhvr>
                                        <p:cTn id="63" dur="1000"/>
                                        <p:tgtEl>
                                          <p:spTgt spid="36"/>
                                        </p:tgtEl>
                                      </p:cBhvr>
                                    </p:animEffect>
                                  </p:childTnLst>
                                </p:cTn>
                              </p:par>
                            </p:childTnLst>
                          </p:cTn>
                        </p:par>
                        <p:par>
                          <p:cTn id="64" fill="hold" nodeType="afterGroup">
                            <p:stCondLst>
                              <p:cond delay="2500"/>
                            </p:stCondLst>
                            <p:childTnLst>
                              <p:par>
                                <p:cTn id="65" presetID="55" presetClass="exit" presetSubtype="0" fill="hold" nodeType="afterEffect">
                                  <p:stCondLst>
                                    <p:cond delay="0"/>
                                  </p:stCondLst>
                                  <p:childTnLst>
                                    <p:anim calcmode="lin" valueType="num">
                                      <p:cBhvr>
                                        <p:cTn id="66" dur="1000"/>
                                        <p:tgtEl>
                                          <p:spTgt spid="32"/>
                                        </p:tgtEl>
                                        <p:attrNameLst>
                                          <p:attrName>ppt_w</p:attrName>
                                        </p:attrNameLst>
                                      </p:cBhvr>
                                      <p:tavLst>
                                        <p:tav tm="0">
                                          <p:val>
                                            <p:strVal val="ppt_w"/>
                                          </p:val>
                                        </p:tav>
                                        <p:tav tm="100000">
                                          <p:val>
                                            <p:strVal val="ppt_w*0.70"/>
                                          </p:val>
                                        </p:tav>
                                      </p:tavLst>
                                    </p:anim>
                                    <p:anim calcmode="lin" valueType="num">
                                      <p:cBhvr>
                                        <p:cTn id="67" dur="1000"/>
                                        <p:tgtEl>
                                          <p:spTgt spid="32"/>
                                        </p:tgtEl>
                                        <p:attrNameLst>
                                          <p:attrName>ppt_h</p:attrName>
                                        </p:attrNameLst>
                                      </p:cBhvr>
                                      <p:tavLst>
                                        <p:tav tm="0">
                                          <p:val>
                                            <p:strVal val="ppt_h"/>
                                          </p:val>
                                        </p:tav>
                                        <p:tav tm="100000">
                                          <p:val>
                                            <p:strVal val="ppt_h"/>
                                          </p:val>
                                        </p:tav>
                                      </p:tavLst>
                                    </p:anim>
                                    <p:animEffect transition="out" filter="fade">
                                      <p:cBhvr>
                                        <p:cTn id="68" dur="1000"/>
                                        <p:tgtEl>
                                          <p:spTgt spid="32"/>
                                        </p:tgtEl>
                                      </p:cBhvr>
                                    </p:animEffect>
                                    <p:set>
                                      <p:cBhvr>
                                        <p:cTn id="69" dur="1" fill="hold">
                                          <p:stCondLst>
                                            <p:cond delay="999"/>
                                          </p:stCondLst>
                                        </p:cTn>
                                        <p:tgtEl>
                                          <p:spTgt spid="32"/>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47143"/>
                                        </p:tgtEl>
                                        <p:attrNameLst>
                                          <p:attrName>style.visibility</p:attrName>
                                        </p:attrNameLst>
                                      </p:cBhvr>
                                      <p:to>
                                        <p:strVal val="visible"/>
                                      </p:to>
                                    </p:set>
                                    <p:anim calcmode="lin" valueType="num">
                                      <p:cBhvr additive="base">
                                        <p:cTn id="74" dur="500"/>
                                        <p:tgtEl>
                                          <p:spTgt spid="47143"/>
                                        </p:tgtEl>
                                        <p:attrNameLst>
                                          <p:attrName>ppt_x</p:attrName>
                                        </p:attrNameLst>
                                      </p:cBhvr>
                                      <p:tavLst>
                                        <p:tav tm="0">
                                          <p:val>
                                            <p:strVal val="#ppt_x-#ppt_w*1.125000"/>
                                          </p:val>
                                        </p:tav>
                                        <p:tav tm="100000">
                                          <p:val>
                                            <p:strVal val="#ppt_x"/>
                                          </p:val>
                                        </p:tav>
                                      </p:tavLst>
                                    </p:anim>
                                    <p:animEffect transition="in" filter="wipe(right)">
                                      <p:cBhvr>
                                        <p:cTn id="75" dur="500"/>
                                        <p:tgtEl>
                                          <p:spTgt spid="47143"/>
                                        </p:tgtEl>
                                      </p:cBhvr>
                                    </p:animEffect>
                                  </p:childTnLst>
                                </p:cTn>
                              </p:par>
                            </p:childTnLst>
                          </p:cTn>
                        </p:par>
                        <p:par>
                          <p:cTn id="76" fill="hold" nodeType="afterGroup">
                            <p:stCondLst>
                              <p:cond delay="500"/>
                            </p:stCondLst>
                            <p:childTnLst>
                              <p:par>
                                <p:cTn id="77" presetID="55" presetClass="exit" presetSubtype="0" fill="hold" nodeType="afterEffect">
                                  <p:stCondLst>
                                    <p:cond delay="0"/>
                                  </p:stCondLst>
                                  <p:childTnLst>
                                    <p:anim calcmode="lin" valueType="num">
                                      <p:cBhvr>
                                        <p:cTn id="78" dur="1000"/>
                                        <p:tgtEl>
                                          <p:spTgt spid="33"/>
                                        </p:tgtEl>
                                        <p:attrNameLst>
                                          <p:attrName>ppt_w</p:attrName>
                                        </p:attrNameLst>
                                      </p:cBhvr>
                                      <p:tavLst>
                                        <p:tav tm="0">
                                          <p:val>
                                            <p:strVal val="ppt_w"/>
                                          </p:val>
                                        </p:tav>
                                        <p:tav tm="100000">
                                          <p:val>
                                            <p:strVal val="ppt_w*0.70"/>
                                          </p:val>
                                        </p:tav>
                                      </p:tavLst>
                                    </p:anim>
                                    <p:anim calcmode="lin" valueType="num">
                                      <p:cBhvr>
                                        <p:cTn id="79" dur="1000"/>
                                        <p:tgtEl>
                                          <p:spTgt spid="33"/>
                                        </p:tgtEl>
                                        <p:attrNameLst>
                                          <p:attrName>ppt_h</p:attrName>
                                        </p:attrNameLst>
                                      </p:cBhvr>
                                      <p:tavLst>
                                        <p:tav tm="0">
                                          <p:val>
                                            <p:strVal val="ppt_h"/>
                                          </p:val>
                                        </p:tav>
                                        <p:tav tm="100000">
                                          <p:val>
                                            <p:strVal val="ppt_h"/>
                                          </p:val>
                                        </p:tav>
                                      </p:tavLst>
                                    </p:anim>
                                    <p:animEffect transition="out" filter="fade">
                                      <p:cBhvr>
                                        <p:cTn id="80" dur="1000"/>
                                        <p:tgtEl>
                                          <p:spTgt spid="33"/>
                                        </p:tgtEl>
                                      </p:cBhvr>
                                    </p:animEffect>
                                    <p:set>
                                      <p:cBhvr>
                                        <p:cTn id="81" dur="1" fill="hold">
                                          <p:stCondLst>
                                            <p:cond delay="999"/>
                                          </p:stCondLst>
                                        </p:cTn>
                                        <p:tgtEl>
                                          <p:spTgt spid="33"/>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1" fill="hold"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slide(fromTop)">
                                      <p:cBhvr>
                                        <p:cTn id="86" dur="500"/>
                                        <p:tgtEl>
                                          <p:spTgt spid="38"/>
                                        </p:tgtEl>
                                      </p:cBhvr>
                                    </p:animEffect>
                                  </p:childTnLst>
                                </p:cTn>
                              </p:par>
                            </p:childTnLst>
                          </p:cTn>
                        </p:par>
                        <p:par>
                          <p:cTn id="87" fill="hold" nodeType="afterGroup">
                            <p:stCondLst>
                              <p:cond delay="500"/>
                            </p:stCondLst>
                            <p:childTnLst>
                              <p:par>
                                <p:cTn id="88" presetID="12" presetClass="entr" presetSubtype="1" fill="hold"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slide(fromTop)">
                                      <p:cBhvr>
                                        <p:cTn id="90" dur="500"/>
                                        <p:tgtEl>
                                          <p:spTgt spid="3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blinds(horizontal)">
                                      <p:cBhvr>
                                        <p:cTn id="95" dur="1000"/>
                                        <p:tgtEl>
                                          <p:spTgt spid="40"/>
                                        </p:tgtEl>
                                      </p:cBhvr>
                                    </p:animEffect>
                                  </p:childTnLst>
                                </p:cTn>
                              </p:par>
                            </p:childTnLst>
                          </p:cTn>
                        </p:par>
                        <p:par>
                          <p:cTn id="96" fill="hold" nodeType="afterGroup">
                            <p:stCondLst>
                              <p:cond delay="1000"/>
                            </p:stCondLst>
                            <p:childTnLst>
                              <p:par>
                                <p:cTn id="97" presetID="3" presetClass="entr" presetSubtype="10" fill="hold" grpId="0" nodeType="after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blinds(horizontal)">
                                      <p:cBhvr>
                                        <p:cTn id="99" dur="1000"/>
                                        <p:tgtEl>
                                          <p:spTgt spid="41"/>
                                        </p:tgtEl>
                                      </p:cBhvr>
                                    </p:animEffect>
                                  </p:childTnLst>
                                </p:cTn>
                              </p:par>
                            </p:childTnLst>
                          </p:cTn>
                        </p:par>
                        <p:par>
                          <p:cTn id="100" fill="hold" nodeType="afterGroup">
                            <p:stCondLst>
                              <p:cond delay="2000"/>
                            </p:stCondLst>
                            <p:childTnLst>
                              <p:par>
                                <p:cTn id="101" presetID="12" presetClass="entr" presetSubtype="1" fill="hold" nodeType="after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slide(fromTop)">
                                      <p:cBhvr>
                                        <p:cTn id="103" dur="500"/>
                                        <p:tgtEl>
                                          <p:spTgt spid="46"/>
                                        </p:tgtEl>
                                      </p:cBhvr>
                                    </p:animEffect>
                                  </p:childTnLst>
                                </p:cTn>
                              </p:par>
                            </p:childTnLst>
                          </p:cTn>
                        </p:par>
                        <p:par>
                          <p:cTn id="104" fill="hold" nodeType="afterGroup">
                            <p:stCondLst>
                              <p:cond delay="2500"/>
                            </p:stCondLst>
                            <p:childTnLst>
                              <p:par>
                                <p:cTn id="105" presetID="3" presetClass="entr" presetSubtype="10" fill="hold" grpId="0" nodeType="after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blinds(horizontal)">
                                      <p:cBhvr>
                                        <p:cTn id="107" dur="500"/>
                                        <p:tgtEl>
                                          <p:spTgt spid="48"/>
                                        </p:tgtEl>
                                      </p:cBhvr>
                                    </p:animEffect>
                                  </p:childTnLst>
                                </p:cTn>
                              </p:par>
                            </p:childTnLst>
                          </p:cTn>
                        </p:par>
                        <p:par>
                          <p:cTn id="108" fill="hold" nodeType="afterGroup">
                            <p:stCondLst>
                              <p:cond delay="3000"/>
                            </p:stCondLst>
                            <p:childTnLst>
                              <p:par>
                                <p:cTn id="109" presetID="12" presetClass="entr" presetSubtype="1" fill="hold"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slide(fromTop)">
                                      <p:cBhvr>
                                        <p:cTn id="111" dur="500"/>
                                        <p:tgtEl>
                                          <p:spTgt spid="4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4" fill="hold" grpId="0" nodeType="clickEffect">
                                  <p:stCondLst>
                                    <p:cond delay="0"/>
                                  </p:stCondLst>
                                  <p:childTnLst>
                                    <p:set>
                                      <p:cBhvr>
                                        <p:cTn id="115" dur="1" fill="hold">
                                          <p:stCondLst>
                                            <p:cond delay="0"/>
                                          </p:stCondLst>
                                        </p:cTn>
                                        <p:tgtEl>
                                          <p:spTgt spid="47144"/>
                                        </p:tgtEl>
                                        <p:attrNameLst>
                                          <p:attrName>style.visibility</p:attrName>
                                        </p:attrNameLst>
                                      </p:cBhvr>
                                      <p:to>
                                        <p:strVal val="visible"/>
                                      </p:to>
                                    </p:set>
                                    <p:animEffect transition="in" filter="slide(fromBottom)">
                                      <p:cBhvr>
                                        <p:cTn id="116" dur="500"/>
                                        <p:tgtEl>
                                          <p:spTgt spid="47144"/>
                                        </p:tgtEl>
                                      </p:cBhvr>
                                    </p:animEffect>
                                  </p:childTnLst>
                                </p:cTn>
                              </p:par>
                            </p:childTnLst>
                          </p:cTn>
                        </p:par>
                        <p:par>
                          <p:cTn id="117" fill="hold" nodeType="afterGroup">
                            <p:stCondLst>
                              <p:cond delay="500"/>
                            </p:stCondLst>
                            <p:childTnLst>
                              <p:par>
                                <p:cTn id="118" presetID="12" presetClass="entr" presetSubtype="4" fill="hold" grpId="0" nodeType="afterEffect">
                                  <p:stCondLst>
                                    <p:cond delay="0"/>
                                  </p:stCondLst>
                                  <p:childTnLst>
                                    <p:set>
                                      <p:cBhvr>
                                        <p:cTn id="119" dur="1" fill="hold">
                                          <p:stCondLst>
                                            <p:cond delay="0"/>
                                          </p:stCondLst>
                                        </p:cTn>
                                        <p:tgtEl>
                                          <p:spTgt spid="47145"/>
                                        </p:tgtEl>
                                        <p:attrNameLst>
                                          <p:attrName>style.visibility</p:attrName>
                                        </p:attrNameLst>
                                      </p:cBhvr>
                                      <p:to>
                                        <p:strVal val="visible"/>
                                      </p:to>
                                    </p:set>
                                    <p:animEffect transition="in" filter="slide(fromBottom)">
                                      <p:cBhvr>
                                        <p:cTn id="120" dur="500"/>
                                        <p:tgtEl>
                                          <p:spTgt spid="47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1" grpId="0" animBg="1"/>
      <p:bldP spid="47142" grpId="0" animBg="1"/>
      <p:bldP spid="47143" grpId="0" animBg="1"/>
      <p:bldP spid="47144" grpId="0"/>
      <p:bldP spid="47145" grpId="0"/>
      <p:bldP spid="31" grpId="0"/>
      <p:bldP spid="34" grpId="0"/>
      <p:bldP spid="35" grpId="0"/>
      <p:bldP spid="37" grpId="0"/>
      <p:bldP spid="40" grpId="0"/>
      <p:bldP spid="41"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 y="0"/>
            <a:ext cx="122015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a:grpSpLocks/>
          </p:cNvGrpSpPr>
          <p:nvPr/>
        </p:nvGrpSpPr>
        <p:grpSpPr bwMode="auto">
          <a:xfrm>
            <a:off x="7464425" y="692150"/>
            <a:ext cx="1727200" cy="1512888"/>
            <a:chOff x="6744072" y="404664"/>
            <a:chExt cx="2592288" cy="1944216"/>
          </a:xfrm>
        </p:grpSpPr>
        <p:cxnSp>
          <p:nvCxnSpPr>
            <p:cNvPr id="4" name="直接连接符 3"/>
            <p:cNvCxnSpPr/>
            <p:nvPr/>
          </p:nvCxnSpPr>
          <p:spPr>
            <a:xfrm flipH="1">
              <a:off x="6744072" y="549512"/>
              <a:ext cx="2449331" cy="172796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887029" y="404664"/>
              <a:ext cx="2449331" cy="19442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a:grpSpLocks/>
          </p:cNvGrpSpPr>
          <p:nvPr/>
        </p:nvGrpSpPr>
        <p:grpSpPr bwMode="auto">
          <a:xfrm>
            <a:off x="7512050" y="2673350"/>
            <a:ext cx="1728788" cy="1511300"/>
            <a:chOff x="6744072" y="404664"/>
            <a:chExt cx="2592288" cy="1944216"/>
          </a:xfrm>
        </p:grpSpPr>
        <p:cxnSp>
          <p:nvCxnSpPr>
            <p:cNvPr id="9" name="直接连接符 8"/>
            <p:cNvCxnSpPr/>
            <p:nvPr/>
          </p:nvCxnSpPr>
          <p:spPr>
            <a:xfrm flipH="1">
              <a:off x="6744072" y="549664"/>
              <a:ext cx="2449462" cy="17277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9279" y="404664"/>
              <a:ext cx="2447081" cy="19442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任意多边形 10"/>
          <p:cNvSpPr/>
          <p:nvPr/>
        </p:nvSpPr>
        <p:spPr>
          <a:xfrm>
            <a:off x="6515100" y="4800600"/>
            <a:ext cx="3486150" cy="1657350"/>
          </a:xfrm>
          <a:custGeom>
            <a:avLst/>
            <a:gdLst>
              <a:gd name="connsiteX0" fmla="*/ 0 w 3486150"/>
              <a:gd name="connsiteY0" fmla="*/ 495300 h 1657350"/>
              <a:gd name="connsiteX1" fmla="*/ 1104900 w 3486150"/>
              <a:gd name="connsiteY1" fmla="*/ 1657350 h 1657350"/>
              <a:gd name="connsiteX2" fmla="*/ 3486150 w 3486150"/>
              <a:gd name="connsiteY2" fmla="*/ 0 h 1657350"/>
            </a:gdLst>
            <a:ahLst/>
            <a:cxnLst>
              <a:cxn ang="0">
                <a:pos x="connsiteX0" y="connsiteY0"/>
              </a:cxn>
              <a:cxn ang="0">
                <a:pos x="connsiteX1" y="connsiteY1"/>
              </a:cxn>
              <a:cxn ang="0">
                <a:pos x="connsiteX2" y="connsiteY2"/>
              </a:cxn>
            </a:cxnLst>
            <a:rect l="l" t="t" r="r" b="b"/>
            <a:pathLst>
              <a:path w="3486150" h="1657350">
                <a:moveTo>
                  <a:pt x="0" y="495300"/>
                </a:moveTo>
                <a:lnTo>
                  <a:pt x="1104900" y="1657350"/>
                </a:lnTo>
                <a:lnTo>
                  <a:pt x="3486150" y="0"/>
                </a:ln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文本框 1"/>
          <p:cNvSpPr txBox="1"/>
          <p:nvPr/>
        </p:nvSpPr>
        <p:spPr>
          <a:xfrm>
            <a:off x="9462429" y="1246336"/>
            <a:ext cx="2695748" cy="400110"/>
          </a:xfrm>
          <a:prstGeom prst="rect">
            <a:avLst/>
          </a:prstGeom>
          <a:noFill/>
        </p:spPr>
        <p:txBody>
          <a:bodyPr wrap="square" rtlCol="0">
            <a:spAutoFit/>
          </a:bodyPr>
          <a:lstStyle/>
          <a:p>
            <a:r>
              <a:rPr lang="zh-CN" altLang="en-US" sz="2000" dirty="0">
                <a:solidFill>
                  <a:srgbClr val="FF0000"/>
                </a:solidFill>
              </a:rPr>
              <a:t>只剩一个法律主体</a:t>
            </a:r>
          </a:p>
        </p:txBody>
      </p:sp>
      <p:sp>
        <p:nvSpPr>
          <p:cNvPr id="12" name="文本框 11"/>
          <p:cNvSpPr txBox="1"/>
          <p:nvPr/>
        </p:nvSpPr>
        <p:spPr>
          <a:xfrm>
            <a:off x="9448781" y="3274983"/>
            <a:ext cx="2695748" cy="400110"/>
          </a:xfrm>
          <a:prstGeom prst="rect">
            <a:avLst/>
          </a:prstGeom>
          <a:noFill/>
        </p:spPr>
        <p:txBody>
          <a:bodyPr wrap="square" rtlCol="0">
            <a:spAutoFit/>
          </a:bodyPr>
          <a:lstStyle/>
          <a:p>
            <a:r>
              <a:rPr lang="zh-CN" altLang="en-US" sz="2000" dirty="0">
                <a:solidFill>
                  <a:srgbClr val="FF0000"/>
                </a:solidFill>
              </a:rPr>
              <a:t>只剩一个法律主体</a:t>
            </a:r>
          </a:p>
        </p:txBody>
      </p:sp>
      <p:sp>
        <p:nvSpPr>
          <p:cNvPr id="13" name="文本框 12"/>
          <p:cNvSpPr txBox="1"/>
          <p:nvPr/>
        </p:nvSpPr>
        <p:spPr>
          <a:xfrm>
            <a:off x="9747821" y="5429220"/>
            <a:ext cx="2695748" cy="400110"/>
          </a:xfrm>
          <a:prstGeom prst="rect">
            <a:avLst/>
          </a:prstGeom>
          <a:noFill/>
        </p:spPr>
        <p:txBody>
          <a:bodyPr wrap="square" rtlCol="0">
            <a:spAutoFit/>
          </a:bodyPr>
          <a:lstStyle/>
          <a:p>
            <a:r>
              <a:rPr lang="zh-CN" altLang="en-US" sz="2000" dirty="0">
                <a:solidFill>
                  <a:srgbClr val="FF0000"/>
                </a:solidFill>
              </a:rPr>
              <a:t>存在两个法律主体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a:xfrm>
            <a:off x="1847850" y="0"/>
            <a:ext cx="8153400" cy="563563"/>
          </a:xfrm>
        </p:spPr>
        <p:txBody>
          <a:bodyPr/>
          <a:lstStyle/>
          <a:p>
            <a:pPr algn="ctr"/>
            <a:r>
              <a:rPr lang="zh-CN" altLang="en-US">
                <a:solidFill>
                  <a:srgbClr val="A50021"/>
                </a:solidFill>
                <a:latin typeface="黑体" panose="02010609060101010101" pitchFamily="49" charset="-122"/>
                <a:ea typeface="黑体" panose="02010609060101010101" pitchFamily="49" charset="-122"/>
              </a:rPr>
              <a:t>长期股权投资的形成</a:t>
            </a:r>
          </a:p>
        </p:txBody>
      </p:sp>
      <p:sp>
        <p:nvSpPr>
          <p:cNvPr id="78871" name="Text Box 44"/>
          <p:cNvSpPr txBox="1">
            <a:spLocks noChangeArrowheads="1"/>
          </p:cNvSpPr>
          <p:nvPr/>
        </p:nvSpPr>
        <p:spPr bwMode="auto">
          <a:xfrm>
            <a:off x="4662534" y="666750"/>
            <a:ext cx="3457575" cy="369888"/>
          </a:xfrm>
          <a:prstGeom prst="rect">
            <a:avLst/>
          </a:prstGeom>
          <a:noFill/>
          <a:ln>
            <a:noFill/>
          </a:ln>
          <a:effectLst>
            <a:prstShdw prst="shdw17" dist="17961" dir="2700000">
              <a:srgbClr val="414773"/>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dirty="0">
                <a:latin typeface="黑体" panose="02010609060101010101" pitchFamily="49" charset="-122"/>
                <a:ea typeface="黑体" panose="02010609060101010101" pitchFamily="49" charset="-122"/>
              </a:rPr>
              <a:t>不形成长期股权投资</a:t>
            </a:r>
          </a:p>
        </p:txBody>
      </p:sp>
      <p:sp>
        <p:nvSpPr>
          <p:cNvPr id="78874" name="Text Box 44"/>
          <p:cNvSpPr txBox="1">
            <a:spLocks noChangeArrowheads="1"/>
          </p:cNvSpPr>
          <p:nvPr/>
        </p:nvSpPr>
        <p:spPr bwMode="auto">
          <a:xfrm>
            <a:off x="4591096" y="1227139"/>
            <a:ext cx="2808288" cy="369887"/>
          </a:xfrm>
          <a:prstGeom prst="rect">
            <a:avLst/>
          </a:prstGeom>
          <a:noFill/>
          <a:ln>
            <a:noFill/>
          </a:ln>
          <a:effectLst>
            <a:prstShdw prst="shdw17" dist="17961" dir="2700000">
              <a:srgbClr val="414773"/>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400" dirty="0">
                <a:latin typeface="黑体" panose="02010609060101010101" pitchFamily="49" charset="-122"/>
                <a:ea typeface="黑体" panose="02010609060101010101" pitchFamily="49" charset="-122"/>
              </a:rPr>
              <a:t>不形成长期股权投资</a:t>
            </a:r>
          </a:p>
        </p:txBody>
      </p:sp>
      <p:sp>
        <p:nvSpPr>
          <p:cNvPr id="54" name="AutoShape 37"/>
          <p:cNvSpPr>
            <a:spLocks noChangeArrowheads="1"/>
          </p:cNvSpPr>
          <p:nvPr/>
        </p:nvSpPr>
        <p:spPr bwMode="auto">
          <a:xfrm>
            <a:off x="1370059" y="592138"/>
            <a:ext cx="1295400" cy="430212"/>
          </a:xfrm>
          <a:prstGeom prst="roundRect">
            <a:avLst>
              <a:gd name="adj" fmla="val 16667"/>
            </a:avLst>
          </a:prstGeom>
          <a:solidFill>
            <a:srgbClr val="CCECFF"/>
          </a:solidFill>
          <a:ln w="9525">
            <a:solidFill>
              <a:srgbClr val="ED7D31"/>
            </a:solidFill>
            <a:round/>
            <a:headEnd/>
            <a:tailEnd/>
          </a:ln>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fontAlgn="auto" hangingPunct="1">
              <a:lnSpc>
                <a:spcPct val="100000"/>
              </a:lnSpc>
              <a:spcBef>
                <a:spcPct val="0"/>
              </a:spcBef>
              <a:spcAft>
                <a:spcPts val="0"/>
              </a:spcAft>
              <a:buFontTx/>
              <a:buNone/>
              <a:defRPr/>
            </a:pPr>
            <a:r>
              <a:rPr kumimoji="0" lang="zh-CN" altLang="en-US" sz="2400" b="0" kern="0" dirty="0">
                <a:solidFill>
                  <a:srgbClr val="FF0000"/>
                </a:solidFill>
                <a:latin typeface="黑体" panose="02010609060101010101" pitchFamily="49" charset="-122"/>
              </a:rPr>
              <a:t>吸收合并</a:t>
            </a:r>
          </a:p>
        </p:txBody>
      </p:sp>
      <p:sp>
        <p:nvSpPr>
          <p:cNvPr id="55" name="AutoShape 38"/>
          <p:cNvSpPr>
            <a:spLocks noChangeArrowheads="1"/>
          </p:cNvSpPr>
          <p:nvPr/>
        </p:nvSpPr>
        <p:spPr bwMode="auto">
          <a:xfrm>
            <a:off x="1373234" y="1236664"/>
            <a:ext cx="1330325" cy="430212"/>
          </a:xfrm>
          <a:prstGeom prst="roundRect">
            <a:avLst>
              <a:gd name="adj" fmla="val 16667"/>
            </a:avLst>
          </a:prstGeom>
          <a:solidFill>
            <a:srgbClr val="CCECFF"/>
          </a:solidFill>
          <a:ln w="9525">
            <a:solidFill>
              <a:srgbClr val="ED7D31"/>
            </a:solidFill>
            <a:round/>
            <a:headEnd/>
            <a:tailEnd/>
          </a:ln>
        </p:spPr>
        <p:txBody>
          <a:bodyPr wrap="none" lIns="0" tIns="0" rIns="0" bIns="0" anchor="ctr"/>
          <a:lstStyle/>
          <a:p>
            <a:pPr algn="ctr" eaLnBrk="1" fontAlgn="auto" hangingPunct="1">
              <a:spcAft>
                <a:spcPts val="0"/>
              </a:spcAft>
              <a:defRPr/>
            </a:pPr>
            <a:r>
              <a:rPr kumimoji="0" lang="zh-CN" altLang="en-US" b="0" kern="0" dirty="0">
                <a:solidFill>
                  <a:srgbClr val="FF0000"/>
                </a:solidFill>
                <a:latin typeface="黑体" panose="02010609060101010101" pitchFamily="49" charset="-122"/>
              </a:rPr>
              <a:t>新设合并</a:t>
            </a:r>
          </a:p>
        </p:txBody>
      </p:sp>
      <p:grpSp>
        <p:nvGrpSpPr>
          <p:cNvPr id="2" name="组合 1"/>
          <p:cNvGrpSpPr/>
          <p:nvPr/>
        </p:nvGrpSpPr>
        <p:grpSpPr>
          <a:xfrm>
            <a:off x="911225" y="1825815"/>
            <a:ext cx="10801350" cy="2159000"/>
            <a:chOff x="982663" y="2343150"/>
            <a:chExt cx="10801350" cy="2159000"/>
          </a:xfrm>
        </p:grpSpPr>
        <p:sp>
          <p:nvSpPr>
            <p:cNvPr id="78851" name="文本框 3"/>
            <p:cNvSpPr txBox="1">
              <a:spLocks noChangeArrowheads="1"/>
            </p:cNvSpPr>
            <p:nvPr/>
          </p:nvSpPr>
          <p:spPr bwMode="auto">
            <a:xfrm>
              <a:off x="982663" y="2343150"/>
              <a:ext cx="10801350" cy="2159000"/>
            </a:xfrm>
            <a:prstGeom prst="rect">
              <a:avLst/>
            </a:prstGeom>
            <a:solidFill>
              <a:srgbClr val="FFFFCC"/>
            </a:solidFill>
            <a:ln w="38100">
              <a:solidFill>
                <a:srgbClr val="0000FF"/>
              </a:solidFill>
              <a:prstDash val="solid"/>
              <a:miter lim="800000"/>
              <a:headEnd/>
              <a:tailEnd/>
            </a:ln>
          </p:spPr>
          <p:txBody>
            <a:bodyPr>
              <a:spAutoFit/>
            </a:bodyP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endParaRPr lang="zh-CN" altLang="en-US"/>
            </a:p>
          </p:txBody>
        </p:sp>
        <p:sp>
          <p:nvSpPr>
            <p:cNvPr id="78853" name="Rectangle 26"/>
            <p:cNvSpPr>
              <a:spLocks noChangeArrowheads="1"/>
            </p:cNvSpPr>
            <p:nvPr/>
          </p:nvSpPr>
          <p:spPr bwMode="auto">
            <a:xfrm>
              <a:off x="3198813" y="3216275"/>
              <a:ext cx="1295400" cy="576263"/>
            </a:xfrm>
            <a:prstGeom prst="rect">
              <a:avLst/>
            </a:prstGeom>
            <a:solidFill>
              <a:srgbClr val="FF66FF"/>
            </a:solidFill>
            <a:ln>
              <a:noFill/>
            </a:ln>
            <a:effectLst>
              <a:prstShdw prst="shdw17" dist="17961" dir="2700000">
                <a:srgbClr val="99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A</a:t>
              </a:r>
              <a:r>
                <a:rPr lang="zh-CN" altLang="en-US" sz="2400">
                  <a:latin typeface="Times New Roman" panose="02020603050405020304" pitchFamily="18" charset="0"/>
                  <a:ea typeface="黑体" panose="02010609060101010101" pitchFamily="49" charset="-122"/>
                </a:rPr>
                <a:t>公司</a:t>
              </a:r>
            </a:p>
          </p:txBody>
        </p:sp>
        <p:sp>
          <p:nvSpPr>
            <p:cNvPr id="78854" name="Rectangle 27"/>
            <p:cNvSpPr>
              <a:spLocks noChangeArrowheads="1"/>
            </p:cNvSpPr>
            <p:nvPr/>
          </p:nvSpPr>
          <p:spPr bwMode="auto">
            <a:xfrm>
              <a:off x="5286375" y="3216275"/>
              <a:ext cx="1008063" cy="503238"/>
            </a:xfrm>
            <a:prstGeom prst="rec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B</a:t>
              </a:r>
              <a:r>
                <a:rPr lang="zh-CN" altLang="en-US" sz="2400">
                  <a:latin typeface="Times New Roman" panose="02020603050405020304" pitchFamily="18" charset="0"/>
                  <a:ea typeface="黑体" panose="02010609060101010101" pitchFamily="49" charset="-122"/>
                </a:rPr>
                <a:t>公司</a:t>
              </a:r>
            </a:p>
          </p:txBody>
        </p:sp>
        <p:sp>
          <p:nvSpPr>
            <p:cNvPr id="78855" name="Line 28"/>
            <p:cNvSpPr>
              <a:spLocks noChangeShapeType="1"/>
            </p:cNvSpPr>
            <p:nvPr/>
          </p:nvSpPr>
          <p:spPr bwMode="auto">
            <a:xfrm>
              <a:off x="4567238" y="3505200"/>
              <a:ext cx="647700" cy="0"/>
            </a:xfrm>
            <a:prstGeom prst="line">
              <a:avLst/>
            </a:prstGeom>
            <a:noFill/>
            <a:ln w="38100">
              <a:solidFill>
                <a:schemeClr val="tx1"/>
              </a:solidFill>
              <a:miter lim="800000"/>
              <a:headEnd/>
              <a:tailEnd type="triangle" w="med" len="me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8856" name="Text Box 29"/>
            <p:cNvSpPr txBox="1">
              <a:spLocks noChangeArrowheads="1"/>
            </p:cNvSpPr>
            <p:nvPr/>
          </p:nvSpPr>
          <p:spPr bwMode="auto">
            <a:xfrm>
              <a:off x="4530725" y="2838450"/>
              <a:ext cx="863600" cy="368300"/>
            </a:xfrm>
            <a:prstGeom prst="rect">
              <a:avLst/>
            </a:prstGeom>
            <a:noFill/>
            <a:ln>
              <a:noFill/>
            </a:ln>
            <a:effectLst>
              <a:prstShdw prst="shdw17" dist="17961" dir="2700000">
                <a:srgbClr val="414773"/>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a:latin typeface="Times New Roman" panose="02020603050405020304" pitchFamily="18" charset="0"/>
                  <a:ea typeface="黑体" panose="02010609060101010101" pitchFamily="49" charset="-122"/>
                </a:rPr>
                <a:t>控股</a:t>
              </a:r>
            </a:p>
          </p:txBody>
        </p:sp>
        <p:sp>
          <p:nvSpPr>
            <p:cNvPr id="78857" name="AutoShape 30"/>
            <p:cNvSpPr>
              <a:spLocks noChangeArrowheads="1"/>
            </p:cNvSpPr>
            <p:nvPr/>
          </p:nvSpPr>
          <p:spPr bwMode="auto">
            <a:xfrm>
              <a:off x="6403975" y="3359150"/>
              <a:ext cx="431800" cy="2159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zh-CN" altLang="en-US"/>
            </a:p>
          </p:txBody>
        </p:sp>
        <p:sp>
          <p:nvSpPr>
            <p:cNvPr id="78858" name="Rectangle 31"/>
            <p:cNvSpPr>
              <a:spLocks noChangeArrowheads="1"/>
            </p:cNvSpPr>
            <p:nvPr/>
          </p:nvSpPr>
          <p:spPr bwMode="auto">
            <a:xfrm>
              <a:off x="6872288" y="2557463"/>
              <a:ext cx="1295400" cy="576262"/>
            </a:xfrm>
            <a:prstGeom prst="rect">
              <a:avLst/>
            </a:prstGeom>
            <a:solidFill>
              <a:srgbClr val="FF66FF"/>
            </a:solidFill>
            <a:ln>
              <a:noFill/>
            </a:ln>
            <a:effectLst>
              <a:prstShdw prst="shdw17" dist="17961" dir="2700000">
                <a:srgbClr val="99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A</a:t>
              </a:r>
              <a:r>
                <a:rPr lang="zh-CN" altLang="en-US" sz="2400">
                  <a:latin typeface="Times New Roman" panose="02020603050405020304" pitchFamily="18" charset="0"/>
                  <a:ea typeface="黑体" panose="02010609060101010101" pitchFamily="49" charset="-122"/>
                </a:rPr>
                <a:t>公司</a:t>
              </a:r>
            </a:p>
          </p:txBody>
        </p:sp>
        <p:sp>
          <p:nvSpPr>
            <p:cNvPr id="78859" name="Rectangle 32"/>
            <p:cNvSpPr>
              <a:spLocks noChangeArrowheads="1"/>
            </p:cNvSpPr>
            <p:nvPr/>
          </p:nvSpPr>
          <p:spPr bwMode="auto">
            <a:xfrm>
              <a:off x="6945313" y="3863975"/>
              <a:ext cx="1008062" cy="503238"/>
            </a:xfrm>
            <a:prstGeom prst="rec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a:latin typeface="Times New Roman" panose="02020603050405020304" pitchFamily="18" charset="0"/>
                  <a:ea typeface="黑体" panose="02010609060101010101" pitchFamily="49" charset="-122"/>
                </a:rPr>
                <a:t>B</a:t>
              </a:r>
              <a:r>
                <a:rPr lang="zh-CN" altLang="en-US" sz="2400">
                  <a:latin typeface="Times New Roman" panose="02020603050405020304" pitchFamily="18" charset="0"/>
                  <a:ea typeface="黑体" panose="02010609060101010101" pitchFamily="49" charset="-122"/>
                </a:rPr>
                <a:t>公司</a:t>
              </a:r>
            </a:p>
          </p:txBody>
        </p:sp>
        <p:sp>
          <p:nvSpPr>
            <p:cNvPr id="78860" name="Line 33"/>
            <p:cNvSpPr>
              <a:spLocks noChangeShapeType="1"/>
            </p:cNvSpPr>
            <p:nvPr/>
          </p:nvSpPr>
          <p:spPr bwMode="auto">
            <a:xfrm>
              <a:off x="7339013" y="3206750"/>
              <a:ext cx="0" cy="657225"/>
            </a:xfrm>
            <a:prstGeom prst="line">
              <a:avLst/>
            </a:prstGeom>
            <a:noFill/>
            <a:ln w="57150">
              <a:solidFill>
                <a:schemeClr val="tx1"/>
              </a:solidFill>
              <a:miter lim="800000"/>
              <a:headEnd/>
              <a:tailEnd type="triangle" w="med" len="me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8869" name="Text Box 42"/>
            <p:cNvSpPr txBox="1">
              <a:spLocks noChangeArrowheads="1"/>
            </p:cNvSpPr>
            <p:nvPr/>
          </p:nvSpPr>
          <p:spPr bwMode="auto">
            <a:xfrm>
              <a:off x="7412038" y="3359150"/>
              <a:ext cx="863600" cy="304800"/>
            </a:xfrm>
            <a:prstGeom prst="rect">
              <a:avLst/>
            </a:prstGeom>
            <a:noFill/>
            <a:ln>
              <a:noFill/>
            </a:ln>
            <a:effectLst>
              <a:prstShdw prst="shdw17" dist="17961" dir="2700000">
                <a:srgbClr val="414773"/>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000">
                  <a:latin typeface="Times New Roman" panose="02020603050405020304" pitchFamily="18" charset="0"/>
                  <a:ea typeface="黑体" panose="02010609060101010101" pitchFamily="49" charset="-122"/>
                </a:rPr>
                <a:t>控股</a:t>
              </a:r>
            </a:p>
          </p:txBody>
        </p:sp>
        <p:sp>
          <p:nvSpPr>
            <p:cNvPr id="78872" name="Text Box 46"/>
            <p:cNvSpPr txBox="1">
              <a:spLocks noChangeArrowheads="1"/>
            </p:cNvSpPr>
            <p:nvPr/>
          </p:nvSpPr>
          <p:spPr bwMode="auto">
            <a:xfrm>
              <a:off x="8143875" y="2428875"/>
              <a:ext cx="3640138" cy="738188"/>
            </a:xfrm>
            <a:prstGeom prst="rect">
              <a:avLst/>
            </a:prstGeom>
            <a:noFill/>
            <a:ln>
              <a:noFill/>
            </a:ln>
            <a:effectLst>
              <a:prstShdw prst="shdw17" dist="17961" dir="2700000">
                <a:srgbClr val="414773"/>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400" dirty="0">
                  <a:solidFill>
                    <a:srgbClr val="FF0000"/>
                  </a:solidFill>
                  <a:latin typeface="Times New Roman" panose="02020603050405020304" pitchFamily="18" charset="0"/>
                  <a:ea typeface="黑体" panose="02010609060101010101" pitchFamily="49" charset="-122"/>
                </a:rPr>
                <a:t>A</a:t>
              </a:r>
              <a:r>
                <a:rPr lang="zh-CN" altLang="en-US" sz="2400" dirty="0">
                  <a:solidFill>
                    <a:srgbClr val="FF0000"/>
                  </a:solidFill>
                  <a:latin typeface="Times New Roman" panose="02020603050405020304" pitchFamily="18" charset="0"/>
                  <a:ea typeface="黑体" panose="02010609060101010101" pitchFamily="49" charset="-122"/>
                </a:rPr>
                <a:t>公司形成对</a:t>
              </a:r>
              <a:r>
                <a:rPr lang="en-US" altLang="zh-CN" sz="2400" dirty="0">
                  <a:solidFill>
                    <a:srgbClr val="FF0000"/>
                  </a:solidFill>
                  <a:latin typeface="Times New Roman" panose="02020603050405020304" pitchFamily="18" charset="0"/>
                  <a:ea typeface="黑体" panose="02010609060101010101" pitchFamily="49" charset="-122"/>
                </a:rPr>
                <a:t>B</a:t>
              </a:r>
              <a:r>
                <a:rPr lang="zh-CN" altLang="en-US" sz="2400" dirty="0">
                  <a:solidFill>
                    <a:srgbClr val="FF0000"/>
                  </a:solidFill>
                  <a:latin typeface="Times New Roman" panose="02020603050405020304" pitchFamily="18" charset="0"/>
                  <a:ea typeface="黑体" panose="02010609060101010101" pitchFamily="49" charset="-122"/>
                </a:rPr>
                <a:t>公司的</a:t>
              </a:r>
            </a:p>
            <a:p>
              <a:pPr algn="ctr" eaLnBrk="1" hangingPunct="1">
                <a:spcBef>
                  <a:spcPct val="0"/>
                </a:spcBef>
                <a:buClrTx/>
                <a:buFontTx/>
                <a:buNone/>
              </a:pPr>
              <a:r>
                <a:rPr lang="zh-CN" altLang="en-US" sz="2400" dirty="0">
                  <a:solidFill>
                    <a:srgbClr val="FF0000"/>
                  </a:solidFill>
                  <a:latin typeface="Times New Roman" panose="02020603050405020304" pitchFamily="18" charset="0"/>
                  <a:ea typeface="黑体" panose="02010609060101010101" pitchFamily="49" charset="-122"/>
                </a:rPr>
                <a:t>长期股权投资</a:t>
              </a:r>
            </a:p>
          </p:txBody>
        </p:sp>
        <p:sp>
          <p:nvSpPr>
            <p:cNvPr id="56" name="AutoShape 39"/>
            <p:cNvSpPr>
              <a:spLocks noChangeArrowheads="1"/>
            </p:cNvSpPr>
            <p:nvPr/>
          </p:nvSpPr>
          <p:spPr bwMode="auto">
            <a:xfrm>
              <a:off x="1379538" y="3295650"/>
              <a:ext cx="1344612" cy="431800"/>
            </a:xfrm>
            <a:prstGeom prst="roundRect">
              <a:avLst>
                <a:gd name="adj" fmla="val 16667"/>
              </a:avLst>
            </a:prstGeom>
            <a:solidFill>
              <a:srgbClr val="CCECFF"/>
            </a:solidFill>
            <a:ln w="9525">
              <a:solidFill>
                <a:srgbClr val="ED7D31"/>
              </a:solidFill>
              <a:round/>
              <a:headEnd/>
              <a:tailEnd/>
            </a:ln>
          </p:spPr>
          <p:txBody>
            <a:bodyPr wrap="none" lIns="0" tIns="0" rIns="0" bIns="0" anchor="ctr"/>
            <a:lstStyle/>
            <a:p>
              <a:pPr algn="ctr" eaLnBrk="1" fontAlgn="auto" hangingPunct="1">
                <a:spcAft>
                  <a:spcPts val="0"/>
                </a:spcAft>
                <a:defRPr/>
              </a:pPr>
              <a:r>
                <a:rPr kumimoji="0" lang="zh-CN" altLang="en-US" b="0" kern="0" dirty="0">
                  <a:solidFill>
                    <a:srgbClr val="FF0000"/>
                  </a:solidFill>
                  <a:latin typeface="黑体" panose="02010609060101010101" pitchFamily="49" charset="-122"/>
                </a:rPr>
                <a:t>控股合并</a:t>
              </a:r>
            </a:p>
          </p:txBody>
        </p:sp>
        <p:sp>
          <p:nvSpPr>
            <p:cNvPr id="78879" name="文本框 2"/>
            <p:cNvSpPr txBox="1">
              <a:spLocks noChangeArrowheads="1"/>
            </p:cNvSpPr>
            <p:nvPr/>
          </p:nvSpPr>
          <p:spPr bwMode="auto">
            <a:xfrm>
              <a:off x="4398963" y="3748088"/>
              <a:ext cx="1631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r>
                <a:rPr lang="zh-CN" altLang="en-US" sz="1600">
                  <a:solidFill>
                    <a:srgbClr val="0000FF"/>
                  </a:solidFill>
                </a:rPr>
                <a:t>一般</a:t>
              </a:r>
              <a:r>
                <a:rPr lang="en-US" altLang="zh-CN" sz="1600">
                  <a:solidFill>
                    <a:srgbClr val="0000FF"/>
                  </a:solidFill>
                </a:rPr>
                <a:t>&gt;50%</a:t>
              </a:r>
              <a:endParaRPr lang="zh-CN" altLang="en-US" sz="1600">
                <a:solidFill>
                  <a:srgbClr val="0000FF"/>
                </a:solidFill>
              </a:endParaRPr>
            </a:p>
          </p:txBody>
        </p:sp>
      </p:grpSp>
      <p:grpSp>
        <p:nvGrpSpPr>
          <p:cNvPr id="3" name="组合 2"/>
          <p:cNvGrpSpPr/>
          <p:nvPr/>
        </p:nvGrpSpPr>
        <p:grpSpPr>
          <a:xfrm>
            <a:off x="938920" y="4333569"/>
            <a:ext cx="10801350" cy="2160587"/>
            <a:chOff x="990646" y="4475992"/>
            <a:chExt cx="10801350" cy="2160587"/>
          </a:xfrm>
        </p:grpSpPr>
        <p:sp>
          <p:nvSpPr>
            <p:cNvPr id="78850" name="文本框 59"/>
            <p:cNvSpPr txBox="1">
              <a:spLocks noChangeArrowheads="1"/>
            </p:cNvSpPr>
            <p:nvPr/>
          </p:nvSpPr>
          <p:spPr bwMode="auto">
            <a:xfrm>
              <a:off x="990646" y="4475992"/>
              <a:ext cx="10801350" cy="2160587"/>
            </a:xfrm>
            <a:prstGeom prst="rect">
              <a:avLst/>
            </a:prstGeom>
            <a:solidFill>
              <a:srgbClr val="CCFFFF"/>
            </a:solidFill>
            <a:ln w="38100">
              <a:solidFill>
                <a:srgbClr val="0000FF"/>
              </a:solidFill>
              <a:prstDash val="solid"/>
              <a:miter lim="800000"/>
              <a:headEnd/>
              <a:tailEnd/>
            </a:ln>
          </p:spPr>
          <p:txBody>
            <a:bodyPr>
              <a:spAutoFit/>
            </a:bodyP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endParaRPr lang="zh-CN" altLang="en-US"/>
            </a:p>
          </p:txBody>
        </p:sp>
        <p:sp>
          <p:nvSpPr>
            <p:cNvPr id="78861" name="Rectangle 34"/>
            <p:cNvSpPr>
              <a:spLocks noChangeArrowheads="1"/>
            </p:cNvSpPr>
            <p:nvPr/>
          </p:nvSpPr>
          <p:spPr bwMode="auto">
            <a:xfrm>
              <a:off x="3160713" y="5283200"/>
              <a:ext cx="1295400" cy="576263"/>
            </a:xfrm>
            <a:prstGeom prst="rect">
              <a:avLst/>
            </a:prstGeom>
            <a:solidFill>
              <a:srgbClr val="FF66FF"/>
            </a:solidFill>
            <a:ln>
              <a:noFill/>
            </a:ln>
            <a:effectLst>
              <a:prstShdw prst="shdw17" dist="17961" dir="2700000">
                <a:srgbClr val="99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400">
                  <a:latin typeface="Times New Roman" panose="02020603050405020304" pitchFamily="18" charset="0"/>
                  <a:ea typeface="黑体" panose="02010609060101010101" pitchFamily="49" charset="-122"/>
                </a:rPr>
                <a:t>甲公司</a:t>
              </a:r>
            </a:p>
          </p:txBody>
        </p:sp>
        <p:sp>
          <p:nvSpPr>
            <p:cNvPr id="78862" name="Rectangle 35"/>
            <p:cNvSpPr>
              <a:spLocks noChangeArrowheads="1"/>
            </p:cNvSpPr>
            <p:nvPr/>
          </p:nvSpPr>
          <p:spPr bwMode="auto">
            <a:xfrm>
              <a:off x="5303838" y="5322888"/>
              <a:ext cx="1008062" cy="503237"/>
            </a:xfrm>
            <a:prstGeom prst="rec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400">
                  <a:latin typeface="Times New Roman" panose="02020603050405020304" pitchFamily="18" charset="0"/>
                  <a:ea typeface="黑体" panose="02010609060101010101" pitchFamily="49" charset="-122"/>
                </a:rPr>
                <a:t>乙公司</a:t>
              </a:r>
            </a:p>
          </p:txBody>
        </p:sp>
        <p:sp>
          <p:nvSpPr>
            <p:cNvPr id="78863" name="Line 36"/>
            <p:cNvSpPr>
              <a:spLocks noChangeShapeType="1"/>
            </p:cNvSpPr>
            <p:nvPr/>
          </p:nvSpPr>
          <p:spPr bwMode="auto">
            <a:xfrm>
              <a:off x="4494213" y="5622925"/>
              <a:ext cx="792162" cy="0"/>
            </a:xfrm>
            <a:prstGeom prst="line">
              <a:avLst/>
            </a:prstGeom>
            <a:noFill/>
            <a:ln w="38100">
              <a:solidFill>
                <a:schemeClr val="tx1"/>
              </a:solidFill>
              <a:miter lim="800000"/>
              <a:headEnd/>
              <a:tailEnd type="triangle" w="med" len="me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8864" name="Text Box 37"/>
            <p:cNvSpPr txBox="1">
              <a:spLocks noChangeArrowheads="1"/>
            </p:cNvSpPr>
            <p:nvPr/>
          </p:nvSpPr>
          <p:spPr bwMode="auto">
            <a:xfrm>
              <a:off x="4489450" y="5067300"/>
              <a:ext cx="1081088" cy="304800"/>
            </a:xfrm>
            <a:prstGeom prst="rect">
              <a:avLst/>
            </a:prstGeom>
            <a:noFill/>
            <a:ln>
              <a:noFill/>
            </a:ln>
            <a:effectLst>
              <a:prstShdw prst="shdw17" dist="17961" dir="2700000">
                <a:srgbClr val="414773"/>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000">
                  <a:latin typeface="Times New Roman" panose="02020603050405020304" pitchFamily="18" charset="0"/>
                  <a:ea typeface="黑体" panose="02010609060101010101" pitchFamily="49" charset="-122"/>
                </a:rPr>
                <a:t>非控股</a:t>
              </a:r>
            </a:p>
          </p:txBody>
        </p:sp>
        <p:sp>
          <p:nvSpPr>
            <p:cNvPr id="78865" name="AutoShape 38"/>
            <p:cNvSpPr>
              <a:spLocks noChangeArrowheads="1"/>
            </p:cNvSpPr>
            <p:nvPr/>
          </p:nvSpPr>
          <p:spPr bwMode="auto">
            <a:xfrm>
              <a:off x="6327775" y="5535613"/>
              <a:ext cx="649288" cy="2159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zh-CN" altLang="en-US"/>
            </a:p>
          </p:txBody>
        </p:sp>
        <p:sp>
          <p:nvSpPr>
            <p:cNvPr id="78866" name="Rectangle 39"/>
            <p:cNvSpPr>
              <a:spLocks noChangeArrowheads="1"/>
            </p:cNvSpPr>
            <p:nvPr/>
          </p:nvSpPr>
          <p:spPr bwMode="auto">
            <a:xfrm>
              <a:off x="6958013" y="4859338"/>
              <a:ext cx="1295400" cy="576262"/>
            </a:xfrm>
            <a:prstGeom prst="rect">
              <a:avLst/>
            </a:prstGeom>
            <a:solidFill>
              <a:srgbClr val="FF66FF"/>
            </a:solidFill>
            <a:ln>
              <a:noFill/>
            </a:ln>
            <a:effectLst>
              <a:prstShdw prst="shdw17" dist="17961" dir="2700000">
                <a:srgbClr val="99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400">
                  <a:latin typeface="Times New Roman" panose="02020603050405020304" pitchFamily="18" charset="0"/>
                  <a:ea typeface="黑体" panose="02010609060101010101" pitchFamily="49" charset="-122"/>
                </a:rPr>
                <a:t>甲公司</a:t>
              </a:r>
            </a:p>
          </p:txBody>
        </p:sp>
        <p:sp>
          <p:nvSpPr>
            <p:cNvPr id="78867" name="Rectangle 40"/>
            <p:cNvSpPr>
              <a:spLocks noChangeArrowheads="1"/>
            </p:cNvSpPr>
            <p:nvPr/>
          </p:nvSpPr>
          <p:spPr bwMode="auto">
            <a:xfrm>
              <a:off x="7088188" y="5995988"/>
              <a:ext cx="1008062" cy="503237"/>
            </a:xfrm>
            <a:prstGeom prst="rec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400">
                  <a:latin typeface="Times New Roman" panose="02020603050405020304" pitchFamily="18" charset="0"/>
                  <a:ea typeface="黑体" panose="02010609060101010101" pitchFamily="49" charset="-122"/>
                </a:rPr>
                <a:t>乙公司</a:t>
              </a:r>
            </a:p>
          </p:txBody>
        </p:sp>
        <p:sp>
          <p:nvSpPr>
            <p:cNvPr id="78868" name="Line 41"/>
            <p:cNvSpPr>
              <a:spLocks noChangeShapeType="1"/>
            </p:cNvSpPr>
            <p:nvPr/>
          </p:nvSpPr>
          <p:spPr bwMode="auto">
            <a:xfrm>
              <a:off x="7434263" y="5508625"/>
              <a:ext cx="4762" cy="457200"/>
            </a:xfrm>
            <a:prstGeom prst="line">
              <a:avLst/>
            </a:prstGeom>
            <a:noFill/>
            <a:ln w="57150">
              <a:solidFill>
                <a:schemeClr val="tx1"/>
              </a:solidFill>
              <a:miter lim="800000"/>
              <a:headEnd/>
              <a:tailEnd type="triangle" w="med" len="med"/>
            </a:ln>
            <a:effectLst>
              <a:prstShdw prst="shdw17" dist="17961" dir="2700000">
                <a:srgbClr val="001900"/>
              </a:prstShdw>
            </a:effectLst>
            <a:extLst>
              <a:ext uri="{909E8E84-426E-40DD-AFC4-6F175D3DCCD1}">
                <a14:hiddenFill xmlns:a14="http://schemas.microsoft.com/office/drawing/2010/main">
                  <a:noFill/>
                </a14:hiddenFill>
              </a:ext>
            </a:extLst>
          </p:spPr>
          <p:txBody>
            <a:bodyPr wrap="none" lIns="0" tIns="0" rIns="0" bIns="0"/>
            <a:lstStyle/>
            <a:p>
              <a:endParaRPr lang="zh-CN" altLang="en-US"/>
            </a:p>
          </p:txBody>
        </p:sp>
        <p:sp>
          <p:nvSpPr>
            <p:cNvPr id="78870" name="Text Box 43"/>
            <p:cNvSpPr txBox="1">
              <a:spLocks noChangeArrowheads="1"/>
            </p:cNvSpPr>
            <p:nvPr/>
          </p:nvSpPr>
          <p:spPr bwMode="auto">
            <a:xfrm>
              <a:off x="7678738" y="5545138"/>
              <a:ext cx="1081087" cy="304800"/>
            </a:xfrm>
            <a:prstGeom prst="rect">
              <a:avLst/>
            </a:prstGeom>
            <a:noFill/>
            <a:ln>
              <a:noFill/>
            </a:ln>
            <a:effectLst>
              <a:prstShdw prst="shdw17" dist="17961" dir="2700000">
                <a:srgbClr val="414773"/>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000">
                  <a:latin typeface="Times New Roman" panose="02020603050405020304" pitchFamily="18" charset="0"/>
                  <a:ea typeface="黑体" panose="02010609060101010101" pitchFamily="49" charset="-122"/>
                </a:rPr>
                <a:t>非控股</a:t>
              </a:r>
            </a:p>
          </p:txBody>
        </p:sp>
        <p:sp>
          <p:nvSpPr>
            <p:cNvPr id="78873" name="Text Box 4"/>
            <p:cNvSpPr txBox="1">
              <a:spLocks noChangeArrowheads="1"/>
            </p:cNvSpPr>
            <p:nvPr/>
          </p:nvSpPr>
          <p:spPr bwMode="auto">
            <a:xfrm>
              <a:off x="1127125" y="5432425"/>
              <a:ext cx="1658938" cy="331788"/>
            </a:xfrm>
            <a:prstGeom prst="rect">
              <a:avLst/>
            </a:prstGeom>
            <a:solidFill>
              <a:srgbClr val="FFFF99"/>
            </a:solidFill>
            <a:ln>
              <a:noFill/>
            </a:ln>
            <a:effectLst>
              <a:prstShdw prst="shdw17" dist="17961" dir="2700000">
                <a:srgbClr val="7A993D"/>
              </a:prst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FontTx/>
                <a:buNone/>
              </a:pPr>
              <a:r>
                <a:rPr lang="zh-CN" altLang="en-US" sz="2400">
                  <a:latin typeface="Times New Roman" panose="02020603050405020304" pitchFamily="18" charset="0"/>
                  <a:ea typeface="黑体" panose="02010609060101010101" pitchFamily="49" charset="-122"/>
                </a:rPr>
                <a:t>非控股投资</a:t>
              </a:r>
            </a:p>
          </p:txBody>
        </p:sp>
        <p:sp>
          <p:nvSpPr>
            <p:cNvPr id="78875" name="Text Box 46"/>
            <p:cNvSpPr txBox="1">
              <a:spLocks noChangeArrowheads="1"/>
            </p:cNvSpPr>
            <p:nvPr/>
          </p:nvSpPr>
          <p:spPr bwMode="auto">
            <a:xfrm>
              <a:off x="8548688" y="4765675"/>
              <a:ext cx="3105150" cy="739775"/>
            </a:xfrm>
            <a:prstGeom prst="rect">
              <a:avLst/>
            </a:prstGeom>
            <a:noFill/>
            <a:ln>
              <a:noFill/>
            </a:ln>
            <a:effectLst>
              <a:prstShdw prst="shdw17" dist="17961" dir="2700000">
                <a:srgbClr val="414773"/>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400">
                  <a:solidFill>
                    <a:srgbClr val="FF0000"/>
                  </a:solidFill>
                  <a:latin typeface="Times New Roman" panose="02020603050405020304" pitchFamily="18" charset="0"/>
                  <a:ea typeface="黑体" panose="02010609060101010101" pitchFamily="49" charset="-122"/>
                </a:rPr>
                <a:t>甲公司形成对乙公司的</a:t>
              </a:r>
            </a:p>
            <a:p>
              <a:pPr algn="ctr" eaLnBrk="1" hangingPunct="1">
                <a:spcBef>
                  <a:spcPct val="0"/>
                </a:spcBef>
                <a:buClrTx/>
                <a:buFontTx/>
                <a:buNone/>
              </a:pPr>
              <a:r>
                <a:rPr lang="zh-CN" altLang="en-US" sz="2400">
                  <a:solidFill>
                    <a:srgbClr val="FF0000"/>
                  </a:solidFill>
                  <a:latin typeface="Times New Roman" panose="02020603050405020304" pitchFamily="18" charset="0"/>
                  <a:ea typeface="黑体" panose="02010609060101010101" pitchFamily="49" charset="-122"/>
                </a:rPr>
                <a:t>长期股权投资</a:t>
              </a:r>
            </a:p>
          </p:txBody>
        </p:sp>
        <p:sp>
          <p:nvSpPr>
            <p:cNvPr id="78880" name="文本框 57"/>
            <p:cNvSpPr txBox="1">
              <a:spLocks noChangeArrowheads="1"/>
            </p:cNvSpPr>
            <p:nvPr/>
          </p:nvSpPr>
          <p:spPr bwMode="auto">
            <a:xfrm>
              <a:off x="4435475" y="5883275"/>
              <a:ext cx="1631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黑体" panose="02010609060101010101" pitchFamily="49" charset="-122"/>
                </a:defRPr>
              </a:lvl1pPr>
              <a:lvl2pPr marL="742950" indent="-285750">
                <a:defRPr kumimoji="1" sz="2400" b="1">
                  <a:solidFill>
                    <a:schemeClr val="tx1"/>
                  </a:solidFill>
                  <a:latin typeface="Times New Roman" panose="02020603050405020304" pitchFamily="18" charset="0"/>
                  <a:ea typeface="黑体" panose="02010609060101010101" pitchFamily="49" charset="-122"/>
                </a:defRPr>
              </a:lvl2pPr>
              <a:lvl3pPr marL="1143000" indent="-228600">
                <a:defRPr kumimoji="1" sz="2400" b="1">
                  <a:solidFill>
                    <a:schemeClr val="tx1"/>
                  </a:solidFill>
                  <a:latin typeface="Times New Roman" panose="02020603050405020304" pitchFamily="18" charset="0"/>
                  <a:ea typeface="黑体" panose="02010609060101010101" pitchFamily="49" charset="-122"/>
                </a:defRPr>
              </a:lvl3pPr>
              <a:lvl4pPr marL="1600200" indent="-228600">
                <a:defRPr kumimoji="1" sz="2400" b="1">
                  <a:solidFill>
                    <a:schemeClr val="tx1"/>
                  </a:solidFill>
                  <a:latin typeface="Times New Roman" panose="02020603050405020304" pitchFamily="18" charset="0"/>
                  <a:ea typeface="黑体" panose="02010609060101010101" pitchFamily="49" charset="-122"/>
                </a:defRPr>
              </a:lvl4pPr>
              <a:lvl5pPr marL="2057400" indent="-22860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r>
                <a:rPr lang="zh-CN" altLang="en-US" sz="1600">
                  <a:solidFill>
                    <a:srgbClr val="0000FF"/>
                  </a:solidFill>
                </a:rPr>
                <a:t>一般</a:t>
              </a:r>
              <a:r>
                <a:rPr lang="en-US" altLang="zh-CN" sz="1600">
                  <a:solidFill>
                    <a:srgbClr val="0000FF"/>
                  </a:solidFill>
                </a:rPr>
                <a:t>&lt;=50%</a:t>
              </a:r>
              <a:endParaRPr lang="zh-CN" altLang="en-US" sz="160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871"/>
                                        </p:tgtEl>
                                        <p:attrNameLst>
                                          <p:attrName>style.visibility</p:attrName>
                                        </p:attrNameLst>
                                      </p:cBhvr>
                                      <p:to>
                                        <p:strVal val="visible"/>
                                      </p:to>
                                    </p:set>
                                    <p:animEffect transition="in" filter="dissolve">
                                      <p:cBhvr>
                                        <p:cTn id="12" dur="500"/>
                                        <p:tgtEl>
                                          <p:spTgt spid="7887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dissolv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874"/>
                                        </p:tgtEl>
                                        <p:attrNameLst>
                                          <p:attrName>style.visibility</p:attrName>
                                        </p:attrNameLst>
                                      </p:cBhvr>
                                      <p:to>
                                        <p:strVal val="visible"/>
                                      </p:to>
                                    </p:set>
                                    <p:animEffect transition="in" filter="dissolve">
                                      <p:cBhvr>
                                        <p:cTn id="22" dur="500"/>
                                        <p:tgtEl>
                                          <p:spTgt spid="788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1" grpId="0"/>
      <p:bldP spid="78874" grpId="0"/>
      <p:bldP spid="54" grpId="0" animBg="1"/>
      <p:bldP spid="55" grpId="0" animBg="1"/>
    </p:bldLst>
  </p:timing>
</p:sld>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txDef>
      <a:spPr>
        <a:noFill/>
      </a:spPr>
      <a:bodyPr wrap="square" rtlCol="0">
        <a:spAutoFit/>
      </a:bodyPr>
      <a:lstStyle>
        <a:defPPr>
          <a:defRPr dirty="0">
            <a:solidFill>
              <a:srgbClr val="000000"/>
            </a:solidFill>
          </a:defRPr>
        </a:defPPr>
      </a:lstStyle>
    </a:tx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3_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txDef>
      <a:spPr>
        <a:noFill/>
      </a:spPr>
      <a:bodyPr wrap="square" rtlCol="0">
        <a:spAutoFit/>
      </a:bodyPr>
      <a:lstStyle>
        <a:defPPr>
          <a:defRPr dirty="0">
            <a:solidFill>
              <a:srgbClr val="000000"/>
            </a:solidFill>
          </a:defRPr>
        </a:defPPr>
      </a:lstStyle>
    </a:tx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1_112TGp_finance_diagram_v2">
  <a:themeElements>
    <a:clrScheme name="21_112TGp_finance_diagram_v2 3">
      <a:dk1>
        <a:srgbClr val="002A00"/>
      </a:dk1>
      <a:lt1>
        <a:srgbClr val="FFFFFF"/>
      </a:lt1>
      <a:dk2>
        <a:srgbClr val="FFFFE7"/>
      </a:dk2>
      <a:lt2>
        <a:srgbClr val="B2B2B2"/>
      </a:lt2>
      <a:accent1>
        <a:srgbClr val="6D77BF"/>
      </a:accent1>
      <a:accent2>
        <a:srgbClr val="669900"/>
      </a:accent2>
      <a:accent3>
        <a:srgbClr val="FFFFFF"/>
      </a:accent3>
      <a:accent4>
        <a:srgbClr val="002200"/>
      </a:accent4>
      <a:accent5>
        <a:srgbClr val="BABDDC"/>
      </a:accent5>
      <a:accent6>
        <a:srgbClr val="5C8A00"/>
      </a:accent6>
      <a:hlink>
        <a:srgbClr val="A76E23"/>
      </a:hlink>
      <a:folHlink>
        <a:srgbClr val="145232"/>
      </a:folHlink>
    </a:clrScheme>
    <a:fontScheme name="21_112TGp_finance_diagram_v2">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112TGp_finance_diagram_v2 1">
        <a:dk1>
          <a:srgbClr val="000066"/>
        </a:dk1>
        <a:lt1>
          <a:srgbClr val="FFFFFF"/>
        </a:lt1>
        <a:dk2>
          <a:srgbClr val="E1E1E7"/>
        </a:dk2>
        <a:lt2>
          <a:srgbClr val="B2B2B2"/>
        </a:lt2>
        <a:accent1>
          <a:srgbClr val="009999"/>
        </a:accent1>
        <a:accent2>
          <a:srgbClr val="FF9933"/>
        </a:accent2>
        <a:accent3>
          <a:srgbClr val="FFFFFF"/>
        </a:accent3>
        <a:accent4>
          <a:srgbClr val="000056"/>
        </a:accent4>
        <a:accent5>
          <a:srgbClr val="AACACA"/>
        </a:accent5>
        <a:accent6>
          <a:srgbClr val="E78A2D"/>
        </a:accent6>
        <a:hlink>
          <a:srgbClr val="6A9EB0"/>
        </a:hlink>
        <a:folHlink>
          <a:srgbClr val="336699"/>
        </a:folHlink>
      </a:clrScheme>
      <a:clrMap bg1="lt1" tx1="dk1" bg2="lt2" tx2="dk2" accent1="accent1" accent2="accent2" accent3="accent3" accent4="accent4" accent5="accent5" accent6="accent6" hlink="hlink" folHlink="folHlink"/>
    </a:extraClrScheme>
    <a:extraClrScheme>
      <a:clrScheme name="21_112TGp_finance_diagram_v2 2">
        <a:dk1>
          <a:srgbClr val="000000"/>
        </a:dk1>
        <a:lt1>
          <a:srgbClr val="FFFFFF"/>
        </a:lt1>
        <a:dk2>
          <a:srgbClr val="FFFFFF"/>
        </a:dk2>
        <a:lt2>
          <a:srgbClr val="B2B2B2"/>
        </a:lt2>
        <a:accent1>
          <a:srgbClr val="C0D070"/>
        </a:accent1>
        <a:accent2>
          <a:srgbClr val="0099CC"/>
        </a:accent2>
        <a:accent3>
          <a:srgbClr val="FFFFFF"/>
        </a:accent3>
        <a:accent4>
          <a:srgbClr val="000000"/>
        </a:accent4>
        <a:accent5>
          <a:srgbClr val="DCE4BB"/>
        </a:accent5>
        <a:accent6>
          <a:srgbClr val="008AB9"/>
        </a:accent6>
        <a:hlink>
          <a:srgbClr val="CA9938"/>
        </a:hlink>
        <a:folHlink>
          <a:srgbClr val="683241"/>
        </a:folHlink>
      </a:clrScheme>
      <a:clrMap bg1="lt1" tx1="dk1" bg2="lt2" tx2="dk2" accent1="accent1" accent2="accent2" accent3="accent3" accent4="accent4" accent5="accent5" accent6="accent6" hlink="hlink" folHlink="folHlink"/>
    </a:extraClrScheme>
    <a:extraClrScheme>
      <a:clrScheme name="21_112TGp_finance_diagram_v2 3">
        <a:dk1>
          <a:srgbClr val="002A00"/>
        </a:dk1>
        <a:lt1>
          <a:srgbClr val="FFFFFF"/>
        </a:lt1>
        <a:dk2>
          <a:srgbClr val="FFFFE7"/>
        </a:dk2>
        <a:lt2>
          <a:srgbClr val="B2B2B2"/>
        </a:lt2>
        <a:accent1>
          <a:srgbClr val="6D77BF"/>
        </a:accent1>
        <a:accent2>
          <a:srgbClr val="669900"/>
        </a:accent2>
        <a:accent3>
          <a:srgbClr val="FFFFFF"/>
        </a:accent3>
        <a:accent4>
          <a:srgbClr val="002200"/>
        </a:accent4>
        <a:accent5>
          <a:srgbClr val="BABDDC"/>
        </a:accent5>
        <a:accent6>
          <a:srgbClr val="5C8A00"/>
        </a:accent6>
        <a:hlink>
          <a:srgbClr val="A76E23"/>
        </a:hlink>
        <a:folHlink>
          <a:srgbClr val="14523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Nature">
  <a:themeElements>
    <a:clrScheme name="1_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4_Natur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1_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1_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1_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1_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1_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3_112TGp_finance_diagram_v2">
  <a:themeElements>
    <a:clrScheme name="23_112TGp_finance_diagram_v2 3">
      <a:dk1>
        <a:srgbClr val="002A00"/>
      </a:dk1>
      <a:lt1>
        <a:srgbClr val="FFFFFF"/>
      </a:lt1>
      <a:dk2>
        <a:srgbClr val="FFFFE7"/>
      </a:dk2>
      <a:lt2>
        <a:srgbClr val="B2B2B2"/>
      </a:lt2>
      <a:accent1>
        <a:srgbClr val="6D77BF"/>
      </a:accent1>
      <a:accent2>
        <a:srgbClr val="669900"/>
      </a:accent2>
      <a:accent3>
        <a:srgbClr val="FFFFFF"/>
      </a:accent3>
      <a:accent4>
        <a:srgbClr val="002200"/>
      </a:accent4>
      <a:accent5>
        <a:srgbClr val="BABDDC"/>
      </a:accent5>
      <a:accent6>
        <a:srgbClr val="5C8A00"/>
      </a:accent6>
      <a:hlink>
        <a:srgbClr val="A76E23"/>
      </a:hlink>
      <a:folHlink>
        <a:srgbClr val="145232"/>
      </a:folHlink>
    </a:clrScheme>
    <a:fontScheme name="23_112TGp_finance_diagram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112TGp_finance_diagram_v2 1">
        <a:dk1>
          <a:srgbClr val="000066"/>
        </a:dk1>
        <a:lt1>
          <a:srgbClr val="FFFFFF"/>
        </a:lt1>
        <a:dk2>
          <a:srgbClr val="E1E1E7"/>
        </a:dk2>
        <a:lt2>
          <a:srgbClr val="B2B2B2"/>
        </a:lt2>
        <a:accent1>
          <a:srgbClr val="009999"/>
        </a:accent1>
        <a:accent2>
          <a:srgbClr val="FF9933"/>
        </a:accent2>
        <a:accent3>
          <a:srgbClr val="FFFFFF"/>
        </a:accent3>
        <a:accent4>
          <a:srgbClr val="000056"/>
        </a:accent4>
        <a:accent5>
          <a:srgbClr val="AACACA"/>
        </a:accent5>
        <a:accent6>
          <a:srgbClr val="E78A2D"/>
        </a:accent6>
        <a:hlink>
          <a:srgbClr val="6A9EB0"/>
        </a:hlink>
        <a:folHlink>
          <a:srgbClr val="336699"/>
        </a:folHlink>
      </a:clrScheme>
      <a:clrMap bg1="lt1" tx1="dk1" bg2="lt2" tx2="dk2" accent1="accent1" accent2="accent2" accent3="accent3" accent4="accent4" accent5="accent5" accent6="accent6" hlink="hlink" folHlink="folHlink"/>
    </a:extraClrScheme>
    <a:extraClrScheme>
      <a:clrScheme name="23_112TGp_finance_diagram_v2 2">
        <a:dk1>
          <a:srgbClr val="000000"/>
        </a:dk1>
        <a:lt1>
          <a:srgbClr val="FFFFFF"/>
        </a:lt1>
        <a:dk2>
          <a:srgbClr val="FFFFFF"/>
        </a:dk2>
        <a:lt2>
          <a:srgbClr val="B2B2B2"/>
        </a:lt2>
        <a:accent1>
          <a:srgbClr val="C0D070"/>
        </a:accent1>
        <a:accent2>
          <a:srgbClr val="0099CC"/>
        </a:accent2>
        <a:accent3>
          <a:srgbClr val="FFFFFF"/>
        </a:accent3>
        <a:accent4>
          <a:srgbClr val="000000"/>
        </a:accent4>
        <a:accent5>
          <a:srgbClr val="DCE4BB"/>
        </a:accent5>
        <a:accent6>
          <a:srgbClr val="008AB9"/>
        </a:accent6>
        <a:hlink>
          <a:srgbClr val="CA9938"/>
        </a:hlink>
        <a:folHlink>
          <a:srgbClr val="683241"/>
        </a:folHlink>
      </a:clrScheme>
      <a:clrMap bg1="lt1" tx1="dk1" bg2="lt2" tx2="dk2" accent1="accent1" accent2="accent2" accent3="accent3" accent4="accent4" accent5="accent5" accent6="accent6" hlink="hlink" folHlink="folHlink"/>
    </a:extraClrScheme>
    <a:extraClrScheme>
      <a:clrScheme name="23_112TGp_finance_diagram_v2 3">
        <a:dk1>
          <a:srgbClr val="002A00"/>
        </a:dk1>
        <a:lt1>
          <a:srgbClr val="FFFFFF"/>
        </a:lt1>
        <a:dk2>
          <a:srgbClr val="FFFFE7"/>
        </a:dk2>
        <a:lt2>
          <a:srgbClr val="B2B2B2"/>
        </a:lt2>
        <a:accent1>
          <a:srgbClr val="6D77BF"/>
        </a:accent1>
        <a:accent2>
          <a:srgbClr val="669900"/>
        </a:accent2>
        <a:accent3>
          <a:srgbClr val="FFFFFF"/>
        </a:accent3>
        <a:accent4>
          <a:srgbClr val="002200"/>
        </a:accent4>
        <a:accent5>
          <a:srgbClr val="BABDDC"/>
        </a:accent5>
        <a:accent6>
          <a:srgbClr val="5C8A00"/>
        </a:accent6>
        <a:hlink>
          <a:srgbClr val="A76E23"/>
        </a:hlink>
        <a:folHlink>
          <a:srgbClr val="14523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2_112TGp_finance_diagram_v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Network">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4_112TGp_finance_diagram_v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Natur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29262</TotalTime>
  <Words>3674</Words>
  <Application>Microsoft Office PowerPoint</Application>
  <PresentationFormat>宽屏</PresentationFormat>
  <Paragraphs>555</Paragraphs>
  <Slides>45</Slides>
  <Notes>1</Notes>
  <HiddenSlides>1</HiddenSlides>
  <MMClips>0</MMClips>
  <ScaleCrop>false</ScaleCrop>
  <HeadingPairs>
    <vt:vector size="8" baseType="variant">
      <vt:variant>
        <vt:lpstr>已用的字体</vt:lpstr>
      </vt:variant>
      <vt:variant>
        <vt:i4>22</vt:i4>
      </vt:variant>
      <vt:variant>
        <vt:lpstr>主题</vt:lpstr>
      </vt:variant>
      <vt:variant>
        <vt:i4>11</vt:i4>
      </vt:variant>
      <vt:variant>
        <vt:lpstr>嵌入 OLE 服务器</vt:lpstr>
      </vt:variant>
      <vt:variant>
        <vt:i4>2</vt:i4>
      </vt:variant>
      <vt:variant>
        <vt:lpstr>幻灯片标题</vt:lpstr>
      </vt:variant>
      <vt:variant>
        <vt:i4>45</vt:i4>
      </vt:variant>
    </vt:vector>
  </HeadingPairs>
  <TitlesOfParts>
    <vt:vector size="80" baseType="lpstr">
      <vt:lpstr>【嵐】竹风体</vt:lpstr>
      <vt:lpstr>-apple-system</vt:lpstr>
      <vt:lpstr>Stencil Std</vt:lpstr>
      <vt:lpstr>等线</vt:lpstr>
      <vt:lpstr>等线 Light</vt:lpstr>
      <vt:lpstr>方正姚体</vt:lpstr>
      <vt:lpstr>仿宋</vt:lpstr>
      <vt:lpstr>黑体</vt:lpstr>
      <vt:lpstr>华文琥珀</vt:lpstr>
      <vt:lpstr>华文新魏</vt:lpstr>
      <vt:lpstr>华文行楷</vt:lpstr>
      <vt:lpstr>楷体</vt:lpstr>
      <vt:lpstr>隶书</vt:lpstr>
      <vt:lpstr>SimSun</vt:lpstr>
      <vt:lpstr>SimSun</vt:lpstr>
      <vt:lpstr>Arial</vt:lpstr>
      <vt:lpstr>Calibri</vt:lpstr>
      <vt:lpstr>Calibri Light</vt:lpstr>
      <vt:lpstr>Stencil</vt:lpstr>
      <vt:lpstr>Times New Roman</vt:lpstr>
      <vt:lpstr>Verdana</vt:lpstr>
      <vt:lpstr>Wingdings</vt:lpstr>
      <vt:lpstr>Nature</vt:lpstr>
      <vt:lpstr>21_112TGp_finance_diagram_v2</vt:lpstr>
      <vt:lpstr>4_Nature</vt:lpstr>
      <vt:lpstr>23_112TGp_finance_diagram_v2</vt:lpstr>
      <vt:lpstr>默认设计模板</vt:lpstr>
      <vt:lpstr>22_112TGp_finance_diagram_v2</vt:lpstr>
      <vt:lpstr>Network</vt:lpstr>
      <vt:lpstr>24_112TGp_finance_diagram_v2</vt:lpstr>
      <vt:lpstr>1_Nature</vt:lpstr>
      <vt:lpstr>2_Nature</vt:lpstr>
      <vt:lpstr>3_Nature</vt:lpstr>
      <vt:lpstr>Image</vt:lpstr>
      <vt:lpstr>Microsoft ClipArt Gallery</vt:lpstr>
      <vt:lpstr>会计学  Accounting</vt:lpstr>
      <vt:lpstr>PowerPoint 演示文稿</vt:lpstr>
      <vt:lpstr>企业并购(Mergers and Acquisitions, M&amp;A) </vt:lpstr>
      <vt:lpstr>企业合并的方式——吸收合并</vt:lpstr>
      <vt:lpstr>企业合并的方式——新设合并</vt:lpstr>
      <vt:lpstr>企业合并的方式——控股合并</vt:lpstr>
      <vt:lpstr>吸收合并、新设合并、控股合并：哪种情况会产生长期股权投资？</vt:lpstr>
      <vt:lpstr>PowerPoint 演示文稿</vt:lpstr>
      <vt:lpstr>长期股权投资的形成</vt:lpstr>
      <vt:lpstr>长期股权投资的分类</vt:lpstr>
      <vt:lpstr>什么是控制？</vt:lpstr>
      <vt:lpstr>什么是共同控制？</vt:lpstr>
      <vt:lpstr>什么是重大影响？</vt:lpstr>
      <vt:lpstr>PowerPoint 演示文稿</vt:lpstr>
      <vt:lpstr>第一步</vt:lpstr>
      <vt:lpstr>PowerPoint 演示文稿</vt:lpstr>
      <vt:lpstr>PowerPoint 演示文稿</vt:lpstr>
      <vt:lpstr>PowerPoint 演示文稿</vt:lpstr>
      <vt:lpstr>PowerPoint 演示文稿</vt:lpstr>
      <vt:lpstr>PowerPoint 演示文稿</vt:lpstr>
      <vt:lpstr>长期股权投资初始计量的基本思路</vt:lpstr>
      <vt:lpstr>PowerPoint 演示文稿</vt:lpstr>
      <vt:lpstr>PowerPoint 演示文稿</vt:lpstr>
      <vt:lpstr>长期股权投资的初始成本——支付现金</vt:lpstr>
      <vt:lpstr>长期股权投资的初始成本——支付现金</vt:lpstr>
      <vt:lpstr>长期股权投资的初始成本——支付现金</vt:lpstr>
      <vt:lpstr>PowerPoint 演示文稿</vt:lpstr>
      <vt:lpstr>PowerPoint 演示文稿</vt:lpstr>
      <vt:lpstr>PowerPoint 演示文稿</vt:lpstr>
      <vt:lpstr>PowerPoint 演示文稿</vt:lpstr>
      <vt:lpstr>PowerPoint 演示文稿</vt:lpstr>
      <vt:lpstr>第二步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wd x</dc:creator>
  <cp:lastModifiedBy>xbany</cp:lastModifiedBy>
  <cp:revision>3023</cp:revision>
  <dcterms:created xsi:type="dcterms:W3CDTF">1601-01-01T00:00:00Z</dcterms:created>
  <dcterms:modified xsi:type="dcterms:W3CDTF">2022-11-09T01:02:50Z</dcterms:modified>
</cp:coreProperties>
</file>