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10287000" cx="1828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7" roundtripDataSignature="AMtx7mhnX/91T3u51rnipSHrS0mBF8m8/g=="/>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2" name="Jamie Thorpe"/>
  <p:cmAuthor clrIdx="1" id="1" initials="" lastIdx="1" name="Jason Re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7"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7-30T18:27:33.473">
    <p:pos x="6000" y="0"/>
    <p:text>+jasonjree@gmail.com
Thank you for reordering some of the slides to fit the requirements.</p:text>
    <p:extLst>
      <p:ext uri="{C676402C-5697-4E1C-873F-D02D1690AC5C}">
        <p15:threadingInfo timeZoneBias="0"/>
      </p:ext>
      <p:ext uri="http://customooxmlschemas.google.com/">
        <go:slidesCustomData xmlns:go="http://customooxmlschemas.google.com/" commentPostId="AAAADYf8qkA"/>
      </p:ext>
    </p:extLst>
  </p:cm>
  <p:cm authorId="1" idx="1" dt="2019-07-30T18:19:58.732">
    <p:pos x="6000" y="0"/>
    <p:text>_Marked as resolved_</p:text>
    <p:extLst>
      <p:ext uri="{C676402C-5697-4E1C-873F-D02D1690AC5C}">
        <p15:threadingInfo timeZoneBias="0">
          <p15:parentCm authorId="0" idx="1"/>
        </p15:threadingInfo>
      </p:ext>
      <p:ext uri="http://customooxmlschemas.google.com/">
        <go:slidesCustomData xmlns:go="http://customooxmlschemas.google.com/" commentPostId="AAAADYa_Fgo"/>
      </p:ext>
    </p:extLst>
  </p:cm>
  <p:cm authorId="0" idx="2" dt="2019-07-30T18:27:33.473">
    <p:pos x="6000" y="0"/>
    <p:text>_Re-opened_</p:text>
    <p:extLst>
      <p:ext uri="{C676402C-5697-4E1C-873F-D02D1690AC5C}">
        <p15:threadingInfo timeZoneBias="0">
          <p15:parentCm authorId="0" idx="1"/>
        </p15:threadingInfo>
      </p:ext>
      <p:ext uri="http://customooxmlschemas.google.com/">
        <go:slidesCustomData xmlns:go="http://customooxmlschemas.google.com/" commentPostId="AAAADYa_Fhk"/>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6" name="Google Shape;86;p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b="0" i="0" sz="1200" u="none" cap="none" strike="noStrike">
              <a:solidFill>
                <a:schemeClr val="dk1"/>
              </a:solidFill>
              <a:latin typeface="Calibri"/>
              <a:ea typeface="Calibri"/>
              <a:cs typeface="Calibri"/>
              <a:sym typeface="Calibri"/>
            </a:endParaRPr>
          </a:p>
        </p:txBody>
      </p:sp>
      <p:sp>
        <p:nvSpPr>
          <p:cNvPr id="87" name="Google Shape;87;p1: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0" name="Google Shape;90;p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5dbd0d0226_0_121:notes"/>
          <p:cNvSpPr txBox="1"/>
          <p:nvPr>
            <p:ph idx="1" type="body"/>
          </p:nvPr>
        </p:nvSpPr>
        <p:spPr>
          <a:xfrm>
            <a:off x="914400" y="3251200"/>
            <a:ext cx="7315200" cy="3081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Discuss one-way plots vs Sales prices</a:t>
            </a:r>
            <a:endParaRPr/>
          </a:p>
          <a:p>
            <a:pPr indent="0" lvl="0" marL="0" rtl="0" algn="l">
              <a:spcBef>
                <a:spcPts val="0"/>
              </a:spcBef>
              <a:spcAft>
                <a:spcPts val="0"/>
              </a:spcAft>
              <a:buNone/>
            </a:pPr>
            <a:r>
              <a:rPr lang="en-US"/>
              <a:t>House Material Quality(overall quality)</a:t>
            </a:r>
            <a:endParaRPr/>
          </a:p>
          <a:p>
            <a:pPr indent="0" lvl="0" marL="0" rtl="0" algn="l">
              <a:spcBef>
                <a:spcPts val="0"/>
              </a:spcBef>
              <a:spcAft>
                <a:spcPts val="0"/>
              </a:spcAft>
              <a:buNone/>
            </a:pPr>
            <a:r>
              <a:rPr lang="en-US"/>
              <a:t>Year remodeled </a:t>
            </a:r>
            <a:endParaRPr/>
          </a:p>
          <a:p>
            <a:pPr indent="0" lvl="0" marL="0" rtl="0" algn="l">
              <a:spcBef>
                <a:spcPts val="0"/>
              </a:spcBef>
              <a:spcAft>
                <a:spcPts val="0"/>
              </a:spcAft>
              <a:buNone/>
            </a:pPr>
            <a:r>
              <a:rPr lang="en-US"/>
              <a:t>Total Basement area (you may want to discuss the one “outlier”or rather the one dot that is away </a:t>
            </a:r>
            <a:endParaRPr/>
          </a:p>
        </p:txBody>
      </p:sp>
      <p:sp>
        <p:nvSpPr>
          <p:cNvPr id="219" name="Google Shape;219;g5dbd0d0226_0_121: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5dc2a31031_5_0:notes"/>
          <p:cNvSpPr txBox="1"/>
          <p:nvPr>
            <p:ph idx="1" type="body"/>
          </p:nvPr>
        </p:nvSpPr>
        <p:spPr>
          <a:xfrm>
            <a:off x="914400" y="3251200"/>
            <a:ext cx="7315200" cy="3081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Discuss one-way plots vs Sales prices</a:t>
            </a:r>
            <a:endParaRPr/>
          </a:p>
          <a:p>
            <a:pPr indent="0" lvl="0" marL="0" rtl="0" algn="l">
              <a:spcBef>
                <a:spcPts val="0"/>
              </a:spcBef>
              <a:spcAft>
                <a:spcPts val="0"/>
              </a:spcAft>
              <a:buNone/>
            </a:pPr>
            <a:r>
              <a:rPr lang="en-US"/>
              <a:t>Livable Area</a:t>
            </a:r>
            <a:endParaRPr/>
          </a:p>
          <a:p>
            <a:pPr indent="0" lvl="0" marL="0" rtl="0" algn="l">
              <a:spcBef>
                <a:spcPts val="0"/>
              </a:spcBef>
              <a:spcAft>
                <a:spcPts val="0"/>
              </a:spcAft>
              <a:buClr>
                <a:schemeClr val="dk1"/>
              </a:buClr>
              <a:buSzPts val="1100"/>
              <a:buFont typeface="Arial"/>
              <a:buNone/>
            </a:pPr>
            <a:r>
              <a:rPr lang="en-US"/>
              <a:t>Lot Area</a:t>
            </a:r>
            <a:endParaRPr/>
          </a:p>
        </p:txBody>
      </p:sp>
      <p:sp>
        <p:nvSpPr>
          <p:cNvPr id="238" name="Google Shape;238;g5dc2a31031_5_0: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dc2a31031_0_1:notes"/>
          <p:cNvSpPr txBox="1"/>
          <p:nvPr>
            <p:ph idx="1" type="body"/>
          </p:nvPr>
        </p:nvSpPr>
        <p:spPr>
          <a:xfrm>
            <a:off x="914400" y="3251200"/>
            <a:ext cx="7315200" cy="3081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Made this duplicate because the format looks better for two OLS windows.</a:t>
            </a:r>
            <a:endParaRPr/>
          </a:p>
          <a:p>
            <a:pPr indent="0" lvl="0" marL="0" rtl="0" algn="l">
              <a:spcBef>
                <a:spcPts val="0"/>
              </a:spcBef>
              <a:spcAft>
                <a:spcPts val="0"/>
              </a:spcAft>
              <a:buNone/>
            </a:pPr>
            <a:r>
              <a:t/>
            </a:r>
            <a:endParaRPr/>
          </a:p>
        </p:txBody>
      </p:sp>
      <p:sp>
        <p:nvSpPr>
          <p:cNvPr id="254" name="Google Shape;254;g5dc2a31031_0_1: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12: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chart= results of our models  r2 values of  add charts ( diff of actual predicted price and diff of actual )</a:t>
            </a:r>
            <a:endParaRPr/>
          </a:p>
        </p:txBody>
      </p:sp>
      <p:sp>
        <p:nvSpPr>
          <p:cNvPr id="272" name="Google Shape;272;p12: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5e495b299f_0_0: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5e495b299f_0_0:notes"/>
          <p:cNvSpPr txBox="1"/>
          <p:nvPr>
            <p:ph idx="1" type="body"/>
          </p:nvPr>
        </p:nvSpPr>
        <p:spPr>
          <a:xfrm>
            <a:off x="914400" y="3251200"/>
            <a:ext cx="7315200" cy="3081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QQ Plot</a:t>
            </a:r>
            <a:endParaRPr/>
          </a:p>
          <a:p>
            <a:pPr indent="-317500" lvl="0" marL="457200" rtl="0" algn="l">
              <a:spcBef>
                <a:spcPts val="0"/>
              </a:spcBef>
              <a:spcAft>
                <a:spcPts val="0"/>
              </a:spcAft>
              <a:buSzPts val="1400"/>
              <a:buChar char="-"/>
            </a:pPr>
            <a:r>
              <a:rPr lang="en-US"/>
              <a:t>natural log of sale price has more normal fit than sale price</a:t>
            </a:r>
            <a:endParaRPr/>
          </a:p>
          <a:p>
            <a:pPr indent="-317500" lvl="0" marL="457200" rtl="0" algn="l">
              <a:spcBef>
                <a:spcPts val="0"/>
              </a:spcBef>
              <a:spcAft>
                <a:spcPts val="0"/>
              </a:spcAft>
              <a:buSzPts val="1400"/>
              <a:buChar char="-"/>
            </a:pPr>
            <a:r>
              <a:rPr lang="en-US"/>
              <a:t>the natural log has two points that are outliers however this shows that housing prices in the real world are not always linear or there may be other factors that may affect the pricing (such as the house is haunted)</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sz="1150">
                <a:solidFill>
                  <a:srgbClr val="1D1C1D"/>
                </a:solidFill>
                <a:highlight>
                  <a:srgbClr val="F8F8F8"/>
                </a:highlight>
                <a:latin typeface="Arial"/>
                <a:ea typeface="Arial"/>
                <a:cs typeface="Arial"/>
                <a:sym typeface="Arial"/>
              </a:rPr>
              <a:t>-which model are we gonna take and why</a:t>
            </a:r>
            <a:endParaRPr sz="1150">
              <a:solidFill>
                <a:srgbClr val="1D1C1D"/>
              </a:solidFill>
              <a:highlight>
                <a:srgbClr val="F8F8F8"/>
              </a:highlight>
              <a:latin typeface="Arial"/>
              <a:ea typeface="Arial"/>
              <a:cs typeface="Arial"/>
              <a:sym typeface="Arial"/>
            </a:endParaRPr>
          </a:p>
          <a:p>
            <a:pPr indent="457200" lvl="0" marL="0" rtl="0" algn="l">
              <a:spcBef>
                <a:spcPts val="0"/>
              </a:spcBef>
              <a:spcAft>
                <a:spcPts val="0"/>
              </a:spcAft>
              <a:buClr>
                <a:schemeClr val="dk1"/>
              </a:buClr>
              <a:buSzPts val="1100"/>
              <a:buFont typeface="Arial"/>
              <a:buNone/>
            </a:pPr>
            <a:r>
              <a:rPr lang="en-US" sz="1150">
                <a:solidFill>
                  <a:srgbClr val="1D1C1D"/>
                </a:solidFill>
                <a:highlight>
                  <a:srgbClr val="F8F8F8"/>
                </a:highlight>
                <a:latin typeface="Arial"/>
                <a:ea typeface="Arial"/>
                <a:cs typeface="Arial"/>
                <a:sym typeface="Arial"/>
              </a:rPr>
              <a:t>we take the OLS model – LN sales</a:t>
            </a:r>
            <a:endParaRPr sz="1150">
              <a:solidFill>
                <a:srgbClr val="1D1C1D"/>
              </a:solidFill>
              <a:highlight>
                <a:srgbClr val="F8F8F8"/>
              </a:highlight>
              <a:latin typeface="Arial"/>
              <a:ea typeface="Arial"/>
              <a:cs typeface="Arial"/>
              <a:sym typeface="Arial"/>
            </a:endParaRPr>
          </a:p>
          <a:p>
            <a:pPr indent="-301625" lvl="0" marL="457200" rtl="0" algn="l">
              <a:spcBef>
                <a:spcPts val="0"/>
              </a:spcBef>
              <a:spcAft>
                <a:spcPts val="0"/>
              </a:spcAft>
              <a:buClr>
                <a:srgbClr val="1D1C1D"/>
              </a:buClr>
              <a:buSzPts val="1150"/>
              <a:buFont typeface="Arial"/>
              <a:buChar char="-"/>
            </a:pPr>
            <a:r>
              <a:rPr lang="en-US" sz="1150">
                <a:solidFill>
                  <a:srgbClr val="1D1C1D"/>
                </a:solidFill>
                <a:highlight>
                  <a:srgbClr val="F8F8F8"/>
                </a:highlight>
                <a:latin typeface="Arial"/>
                <a:ea typeface="Arial"/>
                <a:cs typeface="Arial"/>
                <a:sym typeface="Arial"/>
              </a:rPr>
              <a:t>because of higher R2 and the spread of residuals looks more normal</a:t>
            </a:r>
            <a:endParaRPr sz="1150">
              <a:solidFill>
                <a:srgbClr val="1D1C1D"/>
              </a:solidFill>
              <a:highlight>
                <a:srgbClr val="F8F8F8"/>
              </a:highlight>
              <a:latin typeface="Arial"/>
              <a:ea typeface="Arial"/>
              <a:cs typeface="Arial"/>
              <a:sym typeface="Arial"/>
            </a:endParaRPr>
          </a:p>
          <a:p>
            <a:pPr indent="-301625" lvl="0" marL="457200" rtl="0" algn="l">
              <a:spcBef>
                <a:spcPts val="0"/>
              </a:spcBef>
              <a:spcAft>
                <a:spcPts val="0"/>
              </a:spcAft>
              <a:buClr>
                <a:srgbClr val="1D1C1D"/>
              </a:buClr>
              <a:buSzPts val="1150"/>
              <a:buFont typeface="Arial"/>
              <a:buChar char="-"/>
            </a:pPr>
            <a:r>
              <a:rPr lang="en-US" sz="1150">
                <a:solidFill>
                  <a:srgbClr val="1D1C1D"/>
                </a:solidFill>
                <a:highlight>
                  <a:srgbClr val="F8F8F8"/>
                </a:highlight>
                <a:latin typeface="Arial"/>
                <a:ea typeface="Arial"/>
                <a:cs typeface="Arial"/>
                <a:sym typeface="Arial"/>
              </a:rPr>
              <a:t>QQ plot of natural log has more normal fit</a:t>
            </a:r>
            <a:endParaRPr sz="1150">
              <a:solidFill>
                <a:srgbClr val="1D1C1D"/>
              </a:solidFill>
              <a:highlight>
                <a:srgbClr val="F8F8F8"/>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50">
              <a:solidFill>
                <a:srgbClr val="1D1C1D"/>
              </a:solidFill>
              <a:highlight>
                <a:srgbClr val="F8F8F8"/>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80" name="Google Shape;280;g5e495b299f_0_0:notes"/>
          <p:cNvSpPr txBox="1"/>
          <p:nvPr>
            <p:ph idx="12" type="sldNum"/>
          </p:nvPr>
        </p:nvSpPr>
        <p:spPr>
          <a:xfrm>
            <a:off x="5180013" y="6502400"/>
            <a:ext cx="3962400" cy="341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p13: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150">
                <a:solidFill>
                  <a:srgbClr val="1D1C1D"/>
                </a:solidFill>
                <a:highlight>
                  <a:srgbClr val="F8F8F8"/>
                </a:highlight>
                <a:latin typeface="Arial"/>
                <a:ea typeface="Arial"/>
                <a:cs typeface="Arial"/>
                <a:sym typeface="Arial"/>
              </a:rPr>
              <a:t>-which model are we gonna take and why</a:t>
            </a:r>
            <a:endParaRPr sz="1150">
              <a:solidFill>
                <a:srgbClr val="1D1C1D"/>
              </a:solidFill>
              <a:highlight>
                <a:srgbClr val="F8F8F8"/>
              </a:highlight>
              <a:latin typeface="Arial"/>
              <a:ea typeface="Arial"/>
              <a:cs typeface="Arial"/>
              <a:sym typeface="Arial"/>
            </a:endParaRPr>
          </a:p>
          <a:p>
            <a:pPr indent="457200" lvl="0" marL="0" rtl="0" algn="l">
              <a:spcBef>
                <a:spcPts val="0"/>
              </a:spcBef>
              <a:spcAft>
                <a:spcPts val="0"/>
              </a:spcAft>
              <a:buClr>
                <a:schemeClr val="dk1"/>
              </a:buClr>
              <a:buSzPts val="1100"/>
              <a:buFont typeface="Arial"/>
              <a:buNone/>
            </a:pPr>
            <a:r>
              <a:rPr lang="en-US" sz="1150">
                <a:solidFill>
                  <a:srgbClr val="1D1C1D"/>
                </a:solidFill>
                <a:highlight>
                  <a:srgbClr val="F8F8F8"/>
                </a:highlight>
                <a:latin typeface="Arial"/>
                <a:ea typeface="Arial"/>
                <a:cs typeface="Arial"/>
                <a:sym typeface="Arial"/>
              </a:rPr>
              <a:t>we take the OLS model – LN sales</a:t>
            </a:r>
            <a:endParaRPr sz="1150">
              <a:solidFill>
                <a:srgbClr val="1D1C1D"/>
              </a:solidFill>
              <a:highlight>
                <a:srgbClr val="F8F8F8"/>
              </a:highlight>
              <a:latin typeface="Arial"/>
              <a:ea typeface="Arial"/>
              <a:cs typeface="Arial"/>
              <a:sym typeface="Arial"/>
            </a:endParaRPr>
          </a:p>
          <a:p>
            <a:pPr indent="-301625" lvl="0" marL="457200" rtl="0" algn="l">
              <a:spcBef>
                <a:spcPts val="0"/>
              </a:spcBef>
              <a:spcAft>
                <a:spcPts val="0"/>
              </a:spcAft>
              <a:buClr>
                <a:srgbClr val="1D1C1D"/>
              </a:buClr>
              <a:buSzPts val="1150"/>
              <a:buChar char="-"/>
            </a:pPr>
            <a:r>
              <a:rPr lang="en-US" sz="1150">
                <a:solidFill>
                  <a:srgbClr val="1D1C1D"/>
                </a:solidFill>
                <a:highlight>
                  <a:srgbClr val="F8F8F8"/>
                </a:highlight>
                <a:latin typeface="Arial"/>
                <a:ea typeface="Arial"/>
                <a:cs typeface="Arial"/>
                <a:sym typeface="Arial"/>
              </a:rPr>
              <a:t>because of higher R2 and the spread of residuals looks more normal</a:t>
            </a:r>
            <a:endParaRPr sz="1150">
              <a:solidFill>
                <a:srgbClr val="1D1C1D"/>
              </a:solidFill>
              <a:highlight>
                <a:srgbClr val="F8F8F8"/>
              </a:highlight>
              <a:latin typeface="Arial"/>
              <a:ea typeface="Arial"/>
              <a:cs typeface="Arial"/>
              <a:sym typeface="Arial"/>
            </a:endParaRPr>
          </a:p>
          <a:p>
            <a:pPr indent="-301625" lvl="0" marL="457200" rtl="0" algn="l">
              <a:spcBef>
                <a:spcPts val="0"/>
              </a:spcBef>
              <a:spcAft>
                <a:spcPts val="0"/>
              </a:spcAft>
              <a:buClr>
                <a:srgbClr val="1D1C1D"/>
              </a:buClr>
              <a:buSzPts val="1150"/>
              <a:buChar char="-"/>
            </a:pPr>
            <a:r>
              <a:rPr lang="en-US" sz="1150">
                <a:solidFill>
                  <a:srgbClr val="1D1C1D"/>
                </a:solidFill>
                <a:highlight>
                  <a:srgbClr val="F8F8F8"/>
                </a:highlight>
                <a:latin typeface="Arial"/>
                <a:ea typeface="Arial"/>
                <a:cs typeface="Arial"/>
                <a:sym typeface="Arial"/>
              </a:rPr>
              <a:t>QQ plot of natural log has more normal fit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after assessment of the two models </a:t>
            </a:r>
            <a:endParaRPr/>
          </a:p>
          <a:p>
            <a:pPr indent="-317500" lvl="0" marL="457200" rtl="0" algn="l">
              <a:spcBef>
                <a:spcPts val="0"/>
              </a:spcBef>
              <a:spcAft>
                <a:spcPts val="0"/>
              </a:spcAft>
              <a:buSzPts val="1400"/>
              <a:buChar char="-"/>
            </a:pPr>
            <a:r>
              <a:rPr lang="en-US"/>
              <a:t>the QQ plot illustrates the ln(saleprice) having a more normal fit</a:t>
            </a:r>
            <a:endParaRPr/>
          </a:p>
          <a:p>
            <a:pPr indent="-317500" lvl="0" marL="457200" rtl="0" algn="l">
              <a:spcBef>
                <a:spcPts val="0"/>
              </a:spcBef>
              <a:spcAft>
                <a:spcPts val="0"/>
              </a:spcAft>
              <a:buSzPts val="1400"/>
              <a:buChar char="-"/>
            </a:pPr>
            <a:r>
              <a:rPr lang="en-US"/>
              <a:t>r2 of 0.795 shows that the model fits data well</a:t>
            </a:r>
            <a:endParaRPr/>
          </a:p>
          <a:p>
            <a:pPr indent="-317500" lvl="0" marL="457200" rtl="0" algn="l">
              <a:spcBef>
                <a:spcPts val="0"/>
              </a:spcBef>
              <a:spcAft>
                <a:spcPts val="0"/>
              </a:spcAft>
              <a:buSzPts val="1400"/>
              <a:buChar char="-"/>
            </a:pPr>
            <a:r>
              <a:rPr lang="en-US"/>
              <a:t>t-test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sz="1150">
                <a:solidFill>
                  <a:srgbClr val="1D1C1D"/>
                </a:solidFill>
                <a:highlight>
                  <a:srgbClr val="F8F8F8"/>
                </a:highlight>
                <a:latin typeface="Arial"/>
                <a:ea typeface="Arial"/>
                <a:cs typeface="Arial"/>
                <a:sym typeface="Arial"/>
              </a:rPr>
              <a:t>r2: 0.795 fit is pretty good</a:t>
            </a:r>
            <a:endParaRPr sz="1150">
              <a:solidFill>
                <a:srgbClr val="1D1C1D"/>
              </a:solidFill>
              <a:highlight>
                <a:srgbClr val="F8F8F8"/>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50">
                <a:solidFill>
                  <a:srgbClr val="1D1C1D"/>
                </a:solidFill>
                <a:highlight>
                  <a:srgbClr val="F8F8F8"/>
                </a:highlight>
                <a:latin typeface="Arial"/>
                <a:ea typeface="Arial"/>
                <a:cs typeface="Arial"/>
                <a:sym typeface="Arial"/>
              </a:rPr>
              <a:t>t-test shows that with .471, we accept the null hypothesis</a:t>
            </a:r>
            <a:endParaRPr/>
          </a:p>
        </p:txBody>
      </p:sp>
      <p:sp>
        <p:nvSpPr>
          <p:cNvPr id="287" name="Google Shape;287;p13: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p16: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Explain the process and the predicted model outcomes</a:t>
            </a:r>
            <a:endParaRPr/>
          </a:p>
        </p:txBody>
      </p:sp>
      <p:sp>
        <p:nvSpPr>
          <p:cNvPr id="307" name="Google Shape;307;p16: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5e495b299f_6_0:notes"/>
          <p:cNvSpPr txBox="1"/>
          <p:nvPr>
            <p:ph idx="1" type="body"/>
          </p:nvPr>
        </p:nvSpPr>
        <p:spPr>
          <a:xfrm>
            <a:off x="914400" y="3251200"/>
            <a:ext cx="7315200" cy="3081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Explain the process and the predicted model outcomes</a:t>
            </a:r>
            <a:endParaRPr/>
          </a:p>
        </p:txBody>
      </p:sp>
      <p:sp>
        <p:nvSpPr>
          <p:cNvPr id="319" name="Google Shape;319;g5e495b299f_6_0: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p14: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Discuss why we rejected the null</a:t>
            </a:r>
            <a:endParaRPr/>
          </a:p>
          <a:p>
            <a:pPr indent="0" lvl="0" marL="0" rtl="0" algn="l">
              <a:spcBef>
                <a:spcPts val="0"/>
              </a:spcBef>
              <a:spcAft>
                <a:spcPts val="0"/>
              </a:spcAft>
              <a:buNone/>
            </a:pPr>
            <a:r>
              <a:t/>
            </a:r>
            <a:endParaRPr/>
          </a:p>
          <a:p>
            <a:pPr indent="0" lvl="0" marL="0" rtl="0" algn="l">
              <a:lnSpc>
                <a:spcPct val="131992"/>
              </a:lnSpc>
              <a:spcBef>
                <a:spcPts val="0"/>
              </a:spcBef>
              <a:spcAft>
                <a:spcPts val="0"/>
              </a:spcAft>
              <a:buClr>
                <a:schemeClr val="dk1"/>
              </a:buClr>
              <a:buFont typeface="Arial"/>
              <a:buNone/>
            </a:pPr>
            <a:r>
              <a:rPr b="1" lang="en-US" sz="1100">
                <a:solidFill>
                  <a:srgbClr val="3097A8"/>
                </a:solidFill>
                <a:latin typeface="Open Sans"/>
                <a:ea typeface="Open Sans"/>
                <a:cs typeface="Open Sans"/>
                <a:sym typeface="Open Sans"/>
              </a:rPr>
              <a:t>-The 5 selected housing characters have a significant impact on sale prices</a:t>
            </a:r>
            <a:endParaRPr b="1" sz="1100">
              <a:solidFill>
                <a:srgbClr val="3097A8"/>
              </a:solidFill>
              <a:latin typeface="Open Sans"/>
              <a:ea typeface="Open Sans"/>
              <a:cs typeface="Open Sans"/>
              <a:sym typeface="Open Sans"/>
            </a:endParaRPr>
          </a:p>
          <a:p>
            <a:pPr indent="0" lvl="0" marL="0" rtl="0" algn="l">
              <a:lnSpc>
                <a:spcPct val="131992"/>
              </a:lnSpc>
              <a:spcBef>
                <a:spcPts val="0"/>
              </a:spcBef>
              <a:spcAft>
                <a:spcPts val="0"/>
              </a:spcAft>
              <a:buNone/>
            </a:pPr>
            <a:r>
              <a:rPr b="1" lang="en-US" sz="1100">
                <a:solidFill>
                  <a:srgbClr val="3097A8"/>
                </a:solidFill>
                <a:latin typeface="Open Sans"/>
                <a:ea typeface="Open Sans"/>
                <a:cs typeface="Open Sans"/>
                <a:sym typeface="Open Sans"/>
              </a:rPr>
              <a:t>- OLS model of ln(saleprice) illustrated promising results for sale price prediction</a:t>
            </a:r>
            <a:endParaRPr b="1" sz="1100">
              <a:solidFill>
                <a:srgbClr val="3097A8"/>
              </a:solidFill>
              <a:latin typeface="Open Sans"/>
              <a:ea typeface="Open Sans"/>
              <a:cs typeface="Open Sans"/>
              <a:sym typeface="Open Sans"/>
            </a:endParaRPr>
          </a:p>
          <a:p>
            <a:pPr indent="0" lvl="0" marL="0" rtl="0" algn="l">
              <a:lnSpc>
                <a:spcPct val="131992"/>
              </a:lnSpc>
              <a:spcBef>
                <a:spcPts val="0"/>
              </a:spcBef>
              <a:spcAft>
                <a:spcPts val="0"/>
              </a:spcAft>
              <a:buNone/>
            </a:pPr>
            <a:r>
              <a:rPr b="1" lang="en-US" sz="1100">
                <a:solidFill>
                  <a:srgbClr val="3097A8"/>
                </a:solidFill>
                <a:latin typeface="Open Sans"/>
                <a:ea typeface="Open Sans"/>
                <a:cs typeface="Open Sans"/>
                <a:sym typeface="Open Sans"/>
              </a:rPr>
              <a:t>	- impact on sale price ranking (most to least): (based on Rsquared comparisons with modelling with feature exclusions) </a:t>
            </a:r>
            <a:endParaRPr b="1" sz="1100">
              <a:solidFill>
                <a:srgbClr val="3097A8"/>
              </a:solidFill>
              <a:latin typeface="Open Sans"/>
              <a:ea typeface="Open Sans"/>
              <a:cs typeface="Open Sans"/>
              <a:sym typeface="Open Sans"/>
            </a:endParaRPr>
          </a:p>
          <a:p>
            <a:pPr indent="-298450" lvl="0" marL="457200" rtl="0" algn="l">
              <a:lnSpc>
                <a:spcPct val="131992"/>
              </a:lnSpc>
              <a:spcBef>
                <a:spcPts val="0"/>
              </a:spcBef>
              <a:spcAft>
                <a:spcPts val="0"/>
              </a:spcAft>
              <a:buClr>
                <a:srgbClr val="3097A8"/>
              </a:buClr>
              <a:buSzPts val="1100"/>
              <a:buFont typeface="Open Sans"/>
              <a:buAutoNum type="arabicPeriod"/>
            </a:pPr>
            <a:r>
              <a:rPr b="1" lang="en-US" sz="1100">
                <a:solidFill>
                  <a:srgbClr val="3097A8"/>
                </a:solidFill>
                <a:latin typeface="Open Sans"/>
                <a:ea typeface="Open Sans"/>
                <a:cs typeface="Open Sans"/>
                <a:sym typeface="Open Sans"/>
              </a:rPr>
              <a:t>Overall Condition</a:t>
            </a:r>
            <a:endParaRPr b="1" sz="1100">
              <a:solidFill>
                <a:srgbClr val="3097A8"/>
              </a:solidFill>
              <a:latin typeface="Open Sans"/>
              <a:ea typeface="Open Sans"/>
              <a:cs typeface="Open Sans"/>
              <a:sym typeface="Open Sans"/>
            </a:endParaRPr>
          </a:p>
          <a:p>
            <a:pPr indent="-298450" lvl="0" marL="457200" rtl="0" algn="l">
              <a:lnSpc>
                <a:spcPct val="131992"/>
              </a:lnSpc>
              <a:spcBef>
                <a:spcPts val="0"/>
              </a:spcBef>
              <a:spcAft>
                <a:spcPts val="0"/>
              </a:spcAft>
              <a:buClr>
                <a:srgbClr val="3097A8"/>
              </a:buClr>
              <a:buSzPts val="1100"/>
              <a:buFont typeface="Open Sans"/>
              <a:buAutoNum type="arabicPeriod"/>
            </a:pPr>
            <a:r>
              <a:rPr b="1" lang="en-US" sz="1100">
                <a:solidFill>
                  <a:srgbClr val="3097A8"/>
                </a:solidFill>
                <a:latin typeface="Open Sans"/>
                <a:ea typeface="Open Sans"/>
                <a:cs typeface="Open Sans"/>
                <a:sym typeface="Open Sans"/>
              </a:rPr>
              <a:t>Living Area</a:t>
            </a:r>
            <a:endParaRPr b="1" sz="1100">
              <a:solidFill>
                <a:srgbClr val="3097A8"/>
              </a:solidFill>
              <a:latin typeface="Open Sans"/>
              <a:ea typeface="Open Sans"/>
              <a:cs typeface="Open Sans"/>
              <a:sym typeface="Open Sans"/>
            </a:endParaRPr>
          </a:p>
          <a:p>
            <a:pPr indent="-298450" lvl="0" marL="457200" rtl="0" algn="l">
              <a:lnSpc>
                <a:spcPct val="131992"/>
              </a:lnSpc>
              <a:spcBef>
                <a:spcPts val="0"/>
              </a:spcBef>
              <a:spcAft>
                <a:spcPts val="0"/>
              </a:spcAft>
              <a:buClr>
                <a:srgbClr val="3097A8"/>
              </a:buClr>
              <a:buSzPts val="1100"/>
              <a:buFont typeface="Open Sans"/>
              <a:buAutoNum type="arabicPeriod"/>
            </a:pPr>
            <a:r>
              <a:rPr b="1" lang="en-US" sz="1100">
                <a:solidFill>
                  <a:srgbClr val="3097A8"/>
                </a:solidFill>
                <a:latin typeface="Open Sans"/>
                <a:ea typeface="Open Sans"/>
                <a:cs typeface="Open Sans"/>
                <a:sym typeface="Open Sans"/>
              </a:rPr>
              <a:t>Basement Area</a:t>
            </a:r>
            <a:endParaRPr b="1" sz="1100">
              <a:solidFill>
                <a:srgbClr val="3097A8"/>
              </a:solidFill>
              <a:latin typeface="Open Sans"/>
              <a:ea typeface="Open Sans"/>
              <a:cs typeface="Open Sans"/>
              <a:sym typeface="Open Sans"/>
            </a:endParaRPr>
          </a:p>
          <a:p>
            <a:pPr indent="-298450" lvl="0" marL="457200" rtl="0" algn="l">
              <a:lnSpc>
                <a:spcPct val="131992"/>
              </a:lnSpc>
              <a:spcBef>
                <a:spcPts val="0"/>
              </a:spcBef>
              <a:spcAft>
                <a:spcPts val="0"/>
              </a:spcAft>
              <a:buClr>
                <a:srgbClr val="3097A8"/>
              </a:buClr>
              <a:buSzPts val="1100"/>
              <a:buFont typeface="Open Sans"/>
              <a:buAutoNum type="arabicPeriod"/>
            </a:pPr>
            <a:r>
              <a:rPr b="1" lang="en-US" sz="1100">
                <a:solidFill>
                  <a:srgbClr val="3097A8"/>
                </a:solidFill>
                <a:latin typeface="Open Sans"/>
                <a:ea typeface="Open Sans"/>
                <a:cs typeface="Open Sans"/>
                <a:sym typeface="Open Sans"/>
              </a:rPr>
              <a:t>Year Remodelled</a:t>
            </a:r>
            <a:endParaRPr b="1" sz="1100">
              <a:solidFill>
                <a:srgbClr val="3097A8"/>
              </a:solidFill>
              <a:latin typeface="Open Sans"/>
              <a:ea typeface="Open Sans"/>
              <a:cs typeface="Open Sans"/>
              <a:sym typeface="Open Sans"/>
            </a:endParaRPr>
          </a:p>
          <a:p>
            <a:pPr indent="-298450" lvl="0" marL="457200" rtl="0" algn="l">
              <a:lnSpc>
                <a:spcPct val="131992"/>
              </a:lnSpc>
              <a:spcBef>
                <a:spcPts val="0"/>
              </a:spcBef>
              <a:spcAft>
                <a:spcPts val="0"/>
              </a:spcAft>
              <a:buClr>
                <a:srgbClr val="3097A8"/>
              </a:buClr>
              <a:buSzPts val="1100"/>
              <a:buFont typeface="Open Sans"/>
              <a:buAutoNum type="arabicPeriod"/>
            </a:pPr>
            <a:r>
              <a:rPr b="1" lang="en-US" sz="1100">
                <a:solidFill>
                  <a:srgbClr val="3097A8"/>
                </a:solidFill>
                <a:latin typeface="Open Sans"/>
                <a:ea typeface="Open Sans"/>
                <a:cs typeface="Open Sans"/>
                <a:sym typeface="Open Sans"/>
              </a:rPr>
              <a:t>Lot Area</a:t>
            </a:r>
            <a:endParaRPr b="1" sz="1100">
              <a:solidFill>
                <a:srgbClr val="3097A8"/>
              </a:solidFill>
              <a:latin typeface="Open Sans"/>
              <a:ea typeface="Open Sans"/>
              <a:cs typeface="Open Sans"/>
              <a:sym typeface="Open Sans"/>
            </a:endParaRPr>
          </a:p>
        </p:txBody>
      </p:sp>
      <p:sp>
        <p:nvSpPr>
          <p:cNvPr id="327" name="Google Shape;327;p14: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p17: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17: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00" name="Google Shape;100;p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b="0" i="0" sz="1200" u="none" cap="none" strike="noStrike">
              <a:solidFill>
                <a:schemeClr val="dk1"/>
              </a:solidFill>
              <a:latin typeface="Calibri"/>
              <a:ea typeface="Calibri"/>
              <a:cs typeface="Calibri"/>
              <a:sym typeface="Calibri"/>
            </a:endParaRPr>
          </a:p>
        </p:txBody>
      </p:sp>
      <p:sp>
        <p:nvSpPr>
          <p:cNvPr id="101" name="Google Shape;101;p2: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04" name="Google Shape;104;p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p15: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Additional data: Discuss the finding of these features dealing with </a:t>
            </a:r>
            <a:r>
              <a:rPr lang="en-US"/>
              <a:t>categorical</a:t>
            </a:r>
            <a:r>
              <a:rPr lang="en-US"/>
              <a:t> data &amp;  one- way plots</a:t>
            </a:r>
            <a:endParaRPr/>
          </a:p>
        </p:txBody>
      </p:sp>
      <p:sp>
        <p:nvSpPr>
          <p:cNvPr id="358" name="Google Shape;358;p15: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lang="en-US" sz="900">
                <a:latin typeface="Courier New"/>
                <a:ea typeface="Courier New"/>
                <a:cs typeface="Courier New"/>
                <a:sym typeface="Courier New"/>
              </a:rPr>
              <a:t>Motivation Slide</a:t>
            </a:r>
            <a:endParaRPr sz="900">
              <a:latin typeface="Courier New"/>
              <a:ea typeface="Courier New"/>
              <a:cs typeface="Courier New"/>
              <a:sym typeface="Courier New"/>
            </a:endParaRPr>
          </a:p>
          <a:p>
            <a:pPr indent="0" lvl="0" marL="0" rtl="0" algn="l">
              <a:lnSpc>
                <a:spcPct val="150000"/>
              </a:lnSpc>
              <a:spcBef>
                <a:spcPts val="0"/>
              </a:spcBef>
              <a:spcAft>
                <a:spcPts val="0"/>
              </a:spcAft>
              <a:buNone/>
            </a:pPr>
            <a:r>
              <a:rPr lang="en-US" sz="900">
                <a:latin typeface="Courier New"/>
                <a:ea typeface="Courier New"/>
                <a:cs typeface="Courier New"/>
                <a:sym typeface="Courier New"/>
              </a:rPr>
              <a:t> * Define the core message or hypothesis of your project.</a:t>
            </a:r>
            <a:endParaRPr sz="900">
              <a:latin typeface="Courier New"/>
              <a:ea typeface="Courier New"/>
              <a:cs typeface="Courier New"/>
              <a:sym typeface="Courier New"/>
            </a:endParaRPr>
          </a:p>
          <a:p>
            <a:pPr indent="0" lvl="0" marL="0" rtl="0" algn="l">
              <a:lnSpc>
                <a:spcPct val="150000"/>
              </a:lnSpc>
              <a:spcBef>
                <a:spcPts val="0"/>
              </a:spcBef>
              <a:spcAft>
                <a:spcPts val="0"/>
              </a:spcAft>
              <a:buNone/>
            </a:pPr>
            <a:r>
              <a:rPr lang="en-US" sz="900">
                <a:latin typeface="Courier New"/>
                <a:ea typeface="Courier New"/>
                <a:cs typeface="Courier New"/>
                <a:sym typeface="Courier New"/>
              </a:rPr>
              <a:t>It’s part of the American dream to own one’s own home. </a:t>
            </a:r>
            <a:endParaRPr sz="900">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900">
              <a:latin typeface="Courier New"/>
              <a:ea typeface="Courier New"/>
              <a:cs typeface="Courier New"/>
              <a:sym typeface="Courier New"/>
            </a:endParaRPr>
          </a:p>
          <a:p>
            <a:pPr indent="0" lvl="0" marL="0" rtl="0" algn="l">
              <a:lnSpc>
                <a:spcPct val="150000"/>
              </a:lnSpc>
              <a:spcBef>
                <a:spcPts val="0"/>
              </a:spcBef>
              <a:spcAft>
                <a:spcPts val="0"/>
              </a:spcAft>
              <a:buNone/>
            </a:pPr>
            <a:r>
              <a:rPr lang="en-US" sz="900">
                <a:latin typeface="Courier New"/>
                <a:ea typeface="Courier New"/>
                <a:cs typeface="Courier New"/>
                <a:sym typeface="Courier New"/>
              </a:rPr>
              <a:t> * Describe the questions you asked, and </a:t>
            </a:r>
            <a:r>
              <a:rPr i="1" lang="en-US" sz="900">
                <a:latin typeface="Courier New"/>
                <a:ea typeface="Courier New"/>
                <a:cs typeface="Courier New"/>
                <a:sym typeface="Courier New"/>
              </a:rPr>
              <a:t>_why_</a:t>
            </a:r>
            <a:r>
              <a:rPr lang="en-US" sz="900">
                <a:latin typeface="Courier New"/>
                <a:ea typeface="Courier New"/>
                <a:cs typeface="Courier New"/>
                <a:sym typeface="Courier New"/>
              </a:rPr>
              <a:t> you asked them</a:t>
            </a:r>
            <a:endParaRPr sz="900">
              <a:latin typeface="Courier New"/>
              <a:ea typeface="Courier New"/>
              <a:cs typeface="Courier New"/>
              <a:sym typeface="Courier New"/>
            </a:endParaRPr>
          </a:p>
          <a:p>
            <a:pPr indent="0" lvl="0" marL="0" rtl="0" algn="l">
              <a:lnSpc>
                <a:spcPct val="150000"/>
              </a:lnSpc>
              <a:spcBef>
                <a:spcPts val="0"/>
              </a:spcBef>
              <a:spcAft>
                <a:spcPts val="0"/>
              </a:spcAft>
              <a:buNone/>
            </a:pPr>
            <a:r>
              <a:rPr lang="en-US" sz="900">
                <a:latin typeface="Courier New"/>
                <a:ea typeface="Courier New"/>
                <a:cs typeface="Courier New"/>
                <a:sym typeface="Courier New"/>
              </a:rPr>
              <a:t>But what characteristics of houses affect the prices of houses most substantially? Unlike any other asset, houses are one of the most difficult to properly assess its value. </a:t>
            </a:r>
            <a:endParaRPr sz="900">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900">
              <a:latin typeface="Courier New"/>
              <a:ea typeface="Courier New"/>
              <a:cs typeface="Courier New"/>
              <a:sym typeface="Courier New"/>
            </a:endParaRPr>
          </a:p>
          <a:p>
            <a:pPr indent="0" lvl="0" marL="0" rtl="0" algn="l">
              <a:lnSpc>
                <a:spcPct val="150000"/>
              </a:lnSpc>
              <a:spcBef>
                <a:spcPts val="0"/>
              </a:spcBef>
              <a:spcAft>
                <a:spcPts val="0"/>
              </a:spcAft>
              <a:buNone/>
            </a:pPr>
            <a:r>
              <a:rPr lang="en-US" sz="900">
                <a:latin typeface="Courier New"/>
                <a:ea typeface="Courier New"/>
                <a:cs typeface="Courier New"/>
                <a:sym typeface="Courier New"/>
              </a:rPr>
              <a:t> * Describe whether you were able to answer these questions to your satisfaction, and briefly summarize your findings</a:t>
            </a:r>
            <a:endParaRPr sz="900">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900">
                <a:latin typeface="Courier New"/>
                <a:ea typeface="Courier New"/>
                <a:cs typeface="Courier New"/>
                <a:sym typeface="Courier New"/>
              </a:rPr>
              <a:t>Through this project we were able to discover a strong model that accounts for the targeted 5 variables’ affect on housing sale prices</a:t>
            </a:r>
            <a:endParaRPr sz="900">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9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115" name="Google Shape;115;p4: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23" name="Google Shape;123;p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b="0" i="0" sz="1200" u="none" cap="none" strike="noStrike">
              <a:solidFill>
                <a:schemeClr val="dk1"/>
              </a:solidFill>
              <a:latin typeface="Calibri"/>
              <a:ea typeface="Calibri"/>
              <a:cs typeface="Calibri"/>
              <a:sym typeface="Calibri"/>
            </a:endParaRPr>
          </a:p>
        </p:txBody>
      </p:sp>
      <p:sp>
        <p:nvSpPr>
          <p:cNvPr id="124" name="Google Shape;124;p3: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1100"/>
              <a:buNone/>
            </a:pPr>
            <a:r>
              <a:rPr lang="en-US" sz="900">
                <a:solidFill>
                  <a:srgbClr val="000000"/>
                </a:solidFill>
                <a:latin typeface="Courier New"/>
                <a:ea typeface="Courier New"/>
                <a:cs typeface="Courier New"/>
                <a:sym typeface="Courier New"/>
              </a:rPr>
              <a:t>Question / Data Slide: </a:t>
            </a:r>
            <a:endParaRPr sz="90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SzPts val="1100"/>
              <a:buNone/>
            </a:pPr>
            <a:r>
              <a:rPr lang="en-US" sz="900">
                <a:solidFill>
                  <a:srgbClr val="000000"/>
                </a:solidFill>
                <a:latin typeface="Courier New"/>
                <a:ea typeface="Courier New"/>
                <a:cs typeface="Courier New"/>
                <a:sym typeface="Courier New"/>
              </a:rPr>
              <a:t>* Elaborate on the questions you asked, describing what kinds of data you needed to answer them, and where you found it</a:t>
            </a:r>
            <a:endParaRPr sz="90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SzPts val="1100"/>
              <a:buNone/>
            </a:pPr>
            <a:r>
              <a:rPr lang="en-US" sz="900">
                <a:solidFill>
                  <a:srgbClr val="000000"/>
                </a:solidFill>
                <a:latin typeface="Courier New"/>
                <a:ea typeface="Courier New"/>
                <a:cs typeface="Courier New"/>
                <a:sym typeface="Courier New"/>
              </a:rPr>
              <a:t>-the main purpose of our study was to explore whether the 5 chosen housing characteristics were the most influential characteristics in determining sales price</a:t>
            </a:r>
            <a:endParaRPr sz="90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SzPts val="1100"/>
              <a:buNone/>
            </a:pPr>
            <a:r>
              <a:rPr lang="en-US" sz="900">
                <a:solidFill>
                  <a:srgbClr val="000000"/>
                </a:solidFill>
                <a:latin typeface="Courier New"/>
                <a:ea typeface="Courier New"/>
                <a:cs typeface="Courier New"/>
                <a:sym typeface="Courier New"/>
              </a:rPr>
              <a:t>-and to find a model based on our data to predict sales price</a:t>
            </a:r>
            <a:endParaRPr sz="90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SzPts val="1100"/>
              <a:buNone/>
            </a:pPr>
            <a:r>
              <a:rPr lang="en-US" sz="900">
                <a:solidFill>
                  <a:srgbClr val="000000"/>
                </a:solidFill>
                <a:latin typeface="Courier New"/>
                <a:ea typeface="Courier New"/>
                <a:cs typeface="Courier New"/>
                <a:sym typeface="Courier New"/>
              </a:rPr>
              <a:t>-the housing data of 1460 houses with 79 housing characteristics provided via Kaggle was an ample source of information to test our hypothesis</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SzPts val="1100"/>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9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126" name="Google Shape;126;p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27" name="Google Shape;127;p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5: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With 79 explanatory variables describing (almost) every aspect of residential homes in Ames, Iowa, the goal was to predict the final price of each home of the testing data using the training data set.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Font typeface="Arial"/>
              <a:buNone/>
            </a:pPr>
            <a:r>
              <a:rPr lang="en-US"/>
              <a:t>Explain :</a:t>
            </a:r>
            <a:r>
              <a:rPr lang="en-US">
                <a:solidFill>
                  <a:srgbClr val="222222"/>
                </a:solidFill>
                <a:highlight>
                  <a:srgbClr val="FFFFFF"/>
                </a:highlight>
                <a:latin typeface="Roboto"/>
                <a:ea typeface="Roboto"/>
                <a:cs typeface="Roboto"/>
                <a:sym typeface="Roboto"/>
              </a:rPr>
              <a:t>H0 and HA</a:t>
            </a:r>
            <a:r>
              <a:rPr lang="en-US"/>
              <a:t> (why)</a:t>
            </a:r>
            <a:endParaRPr/>
          </a:p>
        </p:txBody>
      </p:sp>
      <p:sp>
        <p:nvSpPr>
          <p:cNvPr id="141" name="Google Shape;141;p5: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dbd0d0226_0_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51" name="Google Shape;151;g5dbd0d0226_0_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b="0" i="0" sz="1200" u="none" cap="none" strike="noStrike">
              <a:solidFill>
                <a:schemeClr val="dk1"/>
              </a:solidFill>
              <a:latin typeface="Calibri"/>
              <a:ea typeface="Calibri"/>
              <a:cs typeface="Calibri"/>
              <a:sym typeface="Calibri"/>
            </a:endParaRPr>
          </a:p>
        </p:txBody>
      </p:sp>
      <p:sp>
        <p:nvSpPr>
          <p:cNvPr id="152" name="Google Shape;152;g5dbd0d0226_0_4: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g5dbd0d0226_0_4: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1100"/>
              <a:buNone/>
            </a:pPr>
            <a:r>
              <a:t/>
            </a:r>
            <a:endParaRPr sz="90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SzPts val="1100"/>
              <a:buNone/>
            </a:pPr>
            <a:r>
              <a:rPr lang="en-US" sz="900">
                <a:solidFill>
                  <a:srgbClr val="D4D4D4"/>
                </a:solidFill>
                <a:highlight>
                  <a:srgbClr val="1E1E1E"/>
                </a:highlight>
                <a:latin typeface="Courier New"/>
                <a:ea typeface="Courier New"/>
                <a:cs typeface="Courier New"/>
                <a:sym typeface="Courier New"/>
              </a:rPr>
              <a:t> </a:t>
            </a:r>
            <a:r>
              <a:rPr lang="en-US" sz="900">
                <a:solidFill>
                  <a:srgbClr val="6796E6"/>
                </a:solidFill>
                <a:highlight>
                  <a:srgbClr val="1E1E1E"/>
                </a:highlight>
                <a:latin typeface="Courier New"/>
                <a:ea typeface="Courier New"/>
                <a:cs typeface="Courier New"/>
                <a:sym typeface="Courier New"/>
              </a:rPr>
              <a:t>*</a:t>
            </a:r>
            <a:r>
              <a:rPr lang="en-US" sz="900">
                <a:solidFill>
                  <a:srgbClr val="D4D4D4"/>
                </a:solidFill>
                <a:highlight>
                  <a:srgbClr val="1E1E1E"/>
                </a:highlight>
                <a:latin typeface="Courier New"/>
                <a:ea typeface="Courier New"/>
                <a:cs typeface="Courier New"/>
                <a:sym typeface="Courier New"/>
              </a:rPr>
              <a:t> Discuss insights you had while exploring the data that you didn't anticipate</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90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900">
                <a:solidFill>
                  <a:srgbClr val="D4D4D4"/>
                </a:solidFill>
                <a:highlight>
                  <a:srgbClr val="1E1E1E"/>
                </a:highlight>
                <a:latin typeface="Courier New"/>
                <a:ea typeface="Courier New"/>
                <a:cs typeface="Courier New"/>
                <a:sym typeface="Courier New"/>
              </a:rPr>
              <a:t> </a:t>
            </a:r>
            <a:r>
              <a:rPr lang="en-US" sz="900">
                <a:solidFill>
                  <a:srgbClr val="6796E6"/>
                </a:solidFill>
                <a:highlight>
                  <a:srgbClr val="1E1E1E"/>
                </a:highlight>
                <a:latin typeface="Courier New"/>
                <a:ea typeface="Courier New"/>
                <a:cs typeface="Courier New"/>
                <a:sym typeface="Courier New"/>
              </a:rPr>
              <a:t>*</a:t>
            </a:r>
            <a:r>
              <a:rPr lang="en-US" sz="900">
                <a:solidFill>
                  <a:srgbClr val="D4D4D4"/>
                </a:solidFill>
                <a:highlight>
                  <a:srgbClr val="1E1E1E"/>
                </a:highlight>
                <a:latin typeface="Courier New"/>
                <a:ea typeface="Courier New"/>
                <a:cs typeface="Courier New"/>
                <a:sym typeface="Courier New"/>
              </a:rPr>
              <a:t> Discuss any problems that arose after exploring the data, and how you resolved them</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9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154" name="Google Shape;154;g5dbd0d0226_0_4: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55" name="Google Shape;155;g5dbd0d0226_0_4: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9: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talk about data munging and </a:t>
            </a:r>
            <a:r>
              <a:rPr lang="en-US"/>
              <a:t>transformation</a:t>
            </a:r>
            <a:r>
              <a:rPr lang="en-US"/>
              <a:t> . We did data munging and cleaning. There wasn’t much to mung </a:t>
            </a:r>
            <a:endParaRPr/>
          </a:p>
          <a:p>
            <a:pPr indent="0" lvl="0" marL="0" rtl="0" algn="l">
              <a:spcBef>
                <a:spcPts val="0"/>
              </a:spcBef>
              <a:spcAft>
                <a:spcPts val="0"/>
              </a:spcAft>
              <a:buNone/>
            </a:pPr>
            <a:r>
              <a:t/>
            </a:r>
            <a:endParaRPr/>
          </a:p>
          <a:p>
            <a:pPr indent="0" lvl="0" marL="0" rtl="0" algn="l">
              <a:lnSpc>
                <a:spcPct val="150000"/>
              </a:lnSpc>
              <a:spcBef>
                <a:spcPts val="0"/>
              </a:spcBef>
              <a:spcAft>
                <a:spcPts val="0"/>
              </a:spcAft>
              <a:buClr>
                <a:schemeClr val="dk1"/>
              </a:buClr>
              <a:buSzPts val="1100"/>
              <a:buFont typeface="Arial"/>
              <a:buNone/>
            </a:pPr>
            <a:r>
              <a:rPr lang="en-US" sz="900">
                <a:solidFill>
                  <a:srgbClr val="D4D4D4"/>
                </a:solidFill>
                <a:highlight>
                  <a:srgbClr val="1E1E1E"/>
                </a:highlight>
                <a:latin typeface="Courier New"/>
                <a:ea typeface="Courier New"/>
                <a:cs typeface="Courier New"/>
                <a:sym typeface="Courier New"/>
              </a:rPr>
              <a:t> </a:t>
            </a:r>
            <a:r>
              <a:rPr lang="en-US" sz="900">
                <a:solidFill>
                  <a:srgbClr val="6796E6"/>
                </a:solidFill>
                <a:highlight>
                  <a:srgbClr val="1E1E1E"/>
                </a:highlight>
                <a:latin typeface="Courier New"/>
                <a:ea typeface="Courier New"/>
                <a:cs typeface="Courier New"/>
                <a:sym typeface="Courier New"/>
              </a:rPr>
              <a:t>*</a:t>
            </a:r>
            <a:r>
              <a:rPr lang="en-US" sz="900">
                <a:solidFill>
                  <a:srgbClr val="D4D4D4"/>
                </a:solidFill>
                <a:highlight>
                  <a:srgbClr val="1E1E1E"/>
                </a:highlight>
                <a:latin typeface="Courier New"/>
                <a:ea typeface="Courier New"/>
                <a:cs typeface="Courier New"/>
                <a:sym typeface="Courier New"/>
              </a:rPr>
              <a:t> Describe the exploration and cleanup process</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US" sz="900">
                <a:latin typeface="Courier New"/>
                <a:ea typeface="Courier New"/>
                <a:cs typeface="Courier New"/>
                <a:sym typeface="Courier New"/>
              </a:rPr>
              <a:t>The dependent variable (sales price) and 5 target variables were checked for missing values/NAs/NaNs.</a:t>
            </a:r>
            <a:endParaRPr sz="900">
              <a:latin typeface="Courier New"/>
              <a:ea typeface="Courier New"/>
              <a:cs typeface="Courier New"/>
              <a:sym typeface="Courier New"/>
            </a:endParaRPr>
          </a:p>
          <a:p>
            <a:pPr indent="0" lvl="0" marL="0" rtl="0" algn="l">
              <a:lnSpc>
                <a:spcPct val="150000"/>
              </a:lnSpc>
              <a:spcBef>
                <a:spcPts val="0"/>
              </a:spcBef>
              <a:spcAft>
                <a:spcPts val="0"/>
              </a:spcAft>
              <a:buNone/>
            </a:pPr>
            <a:r>
              <a:rPr lang="en-US" sz="900">
                <a:latin typeface="Courier New"/>
                <a:ea typeface="Courier New"/>
                <a:cs typeface="Courier New"/>
                <a:sym typeface="Courier New"/>
              </a:rPr>
              <a:t>None were found, however we found that other characteristics, such as the presence of fireplace, alley, and fence had upwards of 90% NAs</a:t>
            </a:r>
            <a:endParaRPr sz="900">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900">
                <a:latin typeface="Courier New"/>
                <a:ea typeface="Courier New"/>
                <a:cs typeface="Courier New"/>
                <a:sym typeface="Courier New"/>
              </a:rPr>
              <a:t>Fortunately our target independent variables did not have any missing data</a:t>
            </a:r>
            <a:endParaRPr sz="900">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900">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900">
                <a:latin typeface="Courier New"/>
                <a:ea typeface="Courier New"/>
                <a:cs typeface="Courier New"/>
                <a:sym typeface="Courier New"/>
              </a:rPr>
              <a:t>also categorical variables were dealt with using label encoder and converting them to dummy variables. however, the 5 target variables we chose to study for this project were not subject to this conversion.</a:t>
            </a:r>
            <a:endParaRPr sz="900">
              <a:latin typeface="Courier New"/>
              <a:ea typeface="Courier New"/>
              <a:cs typeface="Courier New"/>
              <a:sym typeface="Courier New"/>
            </a:endParaRPr>
          </a:p>
        </p:txBody>
      </p:sp>
      <p:sp>
        <p:nvSpPr>
          <p:cNvPr id="168" name="Google Shape;168;p9: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dbd0d0226_0_2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79" name="Google Shape;179;g5dbd0d0226_0_2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b="0" i="0" sz="1200" u="none" cap="none" strike="noStrike">
              <a:solidFill>
                <a:schemeClr val="dk1"/>
              </a:solidFill>
              <a:latin typeface="Calibri"/>
              <a:ea typeface="Calibri"/>
              <a:cs typeface="Calibri"/>
              <a:sym typeface="Calibri"/>
            </a:endParaRPr>
          </a:p>
        </p:txBody>
      </p:sp>
      <p:sp>
        <p:nvSpPr>
          <p:cNvPr id="180" name="Google Shape;180;g5dbd0d0226_0_28: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g5dbd0d0226_0_28: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1100"/>
              <a:buNone/>
            </a:pPr>
            <a:r>
              <a:rPr lang="en-US" sz="900">
                <a:solidFill>
                  <a:srgbClr val="D4D4D4"/>
                </a:solidFill>
                <a:highlight>
                  <a:srgbClr val="1E1E1E"/>
                </a:highlight>
                <a:latin typeface="Courier New"/>
                <a:ea typeface="Courier New"/>
                <a:cs typeface="Courier New"/>
                <a:sym typeface="Courier New"/>
              </a:rPr>
              <a:t> </a:t>
            </a:r>
            <a:r>
              <a:rPr lang="en-US" sz="900">
                <a:solidFill>
                  <a:srgbClr val="6796E6"/>
                </a:solidFill>
                <a:highlight>
                  <a:srgbClr val="1E1E1E"/>
                </a:highlight>
                <a:latin typeface="Courier New"/>
                <a:ea typeface="Courier New"/>
                <a:cs typeface="Courier New"/>
                <a:sym typeface="Courier New"/>
              </a:rPr>
              <a:t>*</a:t>
            </a:r>
            <a:r>
              <a:rPr lang="en-US" sz="900">
                <a:solidFill>
                  <a:srgbClr val="D4D4D4"/>
                </a:solidFill>
                <a:highlight>
                  <a:srgbClr val="1E1E1E"/>
                </a:highlight>
                <a:latin typeface="Courier New"/>
                <a:ea typeface="Courier New"/>
                <a:cs typeface="Courier New"/>
                <a:sym typeface="Courier New"/>
              </a:rPr>
              <a:t> Present and discuss interesting figures developed during exploration, ideally with the help of Jupyter Notebook</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900">
                <a:solidFill>
                  <a:srgbClr val="000000"/>
                </a:solidFill>
                <a:latin typeface="Courier New"/>
                <a:ea typeface="Courier New"/>
                <a:cs typeface="Courier New"/>
                <a:sym typeface="Courier New"/>
              </a:rPr>
              <a:t>-The natural log of sale prices has a normal distribution</a:t>
            </a:r>
            <a:endParaRPr sz="900">
              <a:solidFill>
                <a:srgbClr val="000000"/>
              </a:solidFill>
              <a:latin typeface="Courier New"/>
              <a:ea typeface="Courier New"/>
              <a:cs typeface="Courier New"/>
              <a:sym typeface="Courier New"/>
            </a:endParaRPr>
          </a:p>
        </p:txBody>
      </p:sp>
      <p:sp>
        <p:nvSpPr>
          <p:cNvPr id="182" name="Google Shape;182;g5dbd0d0226_0_28: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83" name="Google Shape;183;g5dbd0d0226_0_28: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7: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Out of the 79 housing characteristics, our group believed the selected 5 would have the most influential impact on sales prices and constructed our hypothesis based on these characteristics.</a:t>
            </a:r>
            <a:endParaRPr/>
          </a:p>
        </p:txBody>
      </p:sp>
      <p:sp>
        <p:nvSpPr>
          <p:cNvPr id="199" name="Google Shape;199;p7: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 name="Shape 15"/>
        <p:cNvGrpSpPr/>
        <p:nvPr/>
      </p:nvGrpSpPr>
      <p:grpSpPr>
        <a:xfrm>
          <a:off x="0" y="0"/>
          <a:ext cx="0" cy="0"/>
          <a:chOff x="0" y="0"/>
          <a:chExt cx="0" cy="0"/>
        </a:xfrm>
      </p:grpSpPr>
      <p:sp>
        <p:nvSpPr>
          <p:cNvPr id="16" name="Google Shape;16;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8"/>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9"/>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9"/>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9" name="Shape 19"/>
        <p:cNvGrpSpPr/>
        <p:nvPr/>
      </p:nvGrpSpPr>
      <p:grpSpPr>
        <a:xfrm>
          <a:off x="0" y="0"/>
          <a:ext cx="0" cy="0"/>
          <a:chOff x="0" y="0"/>
          <a:chExt cx="0" cy="0"/>
        </a:xfrm>
      </p:grpSpPr>
      <p:sp>
        <p:nvSpPr>
          <p:cNvPr id="20" name="Google Shape;20;p2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Google Shape;26;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Google Shape;32;p2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7" name="Shape 37"/>
        <p:cNvGrpSpPr/>
        <p:nvPr/>
      </p:nvGrpSpPr>
      <p:grpSpPr>
        <a:xfrm>
          <a:off x="0" y="0"/>
          <a:ext cx="0" cy="0"/>
          <a:chOff x="0" y="0"/>
          <a:chExt cx="0" cy="0"/>
        </a:xfrm>
      </p:grpSpPr>
      <p:sp>
        <p:nvSpPr>
          <p:cNvPr id="38" name="Google Shape;38;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2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id="45" name="Google Shape;45;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2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2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2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2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2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2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7"/>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2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3.jp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0.jpg"/><Relationship Id="rId4" Type="http://schemas.openxmlformats.org/officeDocument/2006/relationships/image" Target="../media/image1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comments" Target="../comments/comment1.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5F7F0"/>
        </a:solidFill>
      </p:bgPr>
    </p:bg>
    <p:spTree>
      <p:nvGrpSpPr>
        <p:cNvPr id="91" name="Shape 91"/>
        <p:cNvGrpSpPr/>
        <p:nvPr/>
      </p:nvGrpSpPr>
      <p:grpSpPr>
        <a:xfrm>
          <a:off x="0" y="0"/>
          <a:ext cx="0" cy="0"/>
          <a:chOff x="0" y="0"/>
          <a:chExt cx="0" cy="0"/>
        </a:xfrm>
      </p:grpSpPr>
      <p:pic>
        <p:nvPicPr>
          <p:cNvPr id="92" name="Google Shape;92;p1"/>
          <p:cNvPicPr preferRelativeResize="0"/>
          <p:nvPr/>
        </p:nvPicPr>
        <p:blipFill rotWithShape="1">
          <a:blip r:embed="rId3">
            <a:alphaModFix/>
          </a:blip>
          <a:srcRect b="15619" l="0" r="0" t="30936"/>
          <a:stretch/>
        </p:blipFill>
        <p:spPr>
          <a:xfrm>
            <a:off x="-324887" y="3009256"/>
            <a:ext cx="18937773" cy="7590499"/>
          </a:xfrm>
          <a:prstGeom prst="rect">
            <a:avLst/>
          </a:prstGeom>
          <a:noFill/>
          <a:ln>
            <a:noFill/>
          </a:ln>
        </p:spPr>
      </p:pic>
      <p:sp>
        <p:nvSpPr>
          <p:cNvPr id="93" name="Google Shape;93;p1"/>
          <p:cNvSpPr txBox="1"/>
          <p:nvPr/>
        </p:nvSpPr>
        <p:spPr>
          <a:xfrm>
            <a:off x="2486891" y="624772"/>
            <a:ext cx="13314217" cy="497387"/>
          </a:xfrm>
          <a:prstGeom prst="rect">
            <a:avLst/>
          </a:prstGeom>
          <a:noFill/>
          <a:ln>
            <a:noFill/>
          </a:ln>
        </p:spPr>
        <p:txBody>
          <a:bodyPr anchorCtr="0" anchor="t" bIns="0" lIns="0" spcFirstLastPara="1" rIns="0" wrap="square" tIns="0">
            <a:spAutoFit/>
          </a:bodyPr>
          <a:lstStyle/>
          <a:p>
            <a:pPr indent="0" lvl="0" marL="0" marR="0" rtl="0" algn="ctr">
              <a:lnSpc>
                <a:spcPct val="123007"/>
              </a:lnSpc>
              <a:spcBef>
                <a:spcPts val="0"/>
              </a:spcBef>
              <a:spcAft>
                <a:spcPts val="0"/>
              </a:spcAft>
              <a:buNone/>
            </a:pPr>
            <a:r>
              <a:rPr b="1" i="0" lang="en-US" sz="3199" u="none" cap="none" strike="noStrike">
                <a:solidFill>
                  <a:srgbClr val="3097A8"/>
                </a:solidFill>
                <a:latin typeface="Open Sans"/>
                <a:ea typeface="Open Sans"/>
                <a:cs typeface="Open Sans"/>
                <a:sym typeface="Open Sans"/>
              </a:rPr>
              <a:t>DATA SCIENCE AND ANALYTICS: PROJECT ONE</a:t>
            </a:r>
            <a:endParaRPr/>
          </a:p>
        </p:txBody>
      </p:sp>
      <p:grpSp>
        <p:nvGrpSpPr>
          <p:cNvPr id="94" name="Google Shape;94;p1"/>
          <p:cNvGrpSpPr/>
          <p:nvPr/>
        </p:nvGrpSpPr>
        <p:grpSpPr>
          <a:xfrm>
            <a:off x="1883538" y="1761541"/>
            <a:ext cx="14520925" cy="6491396"/>
            <a:chOff x="0" y="0"/>
            <a:chExt cx="19361233" cy="8655195"/>
          </a:xfrm>
        </p:grpSpPr>
        <p:sp>
          <p:nvSpPr>
            <p:cNvPr id="95" name="Google Shape;95;p1"/>
            <p:cNvSpPr/>
            <p:nvPr/>
          </p:nvSpPr>
          <p:spPr>
            <a:xfrm>
              <a:off x="0" y="0"/>
              <a:ext cx="19361233" cy="8655195"/>
            </a:xfrm>
            <a:prstGeom prst="rect">
              <a:avLst/>
            </a:prstGeom>
            <a:solidFill>
              <a:srgbClr val="309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
            <p:cNvSpPr txBox="1"/>
            <p:nvPr/>
          </p:nvSpPr>
          <p:spPr>
            <a:xfrm>
              <a:off x="890533" y="620019"/>
              <a:ext cx="17580300" cy="5904300"/>
            </a:xfrm>
            <a:prstGeom prst="rect">
              <a:avLst/>
            </a:prstGeom>
            <a:noFill/>
            <a:ln>
              <a:noFill/>
            </a:ln>
          </p:spPr>
          <p:txBody>
            <a:bodyPr anchorCtr="0" anchor="t" bIns="0" lIns="0" spcFirstLastPara="1" rIns="0" wrap="square" tIns="0">
              <a:spAutoFit/>
            </a:bodyPr>
            <a:lstStyle/>
            <a:p>
              <a:pPr indent="0" lvl="0" marL="0" marR="0" rtl="0" algn="ctr">
                <a:lnSpc>
                  <a:spcPct val="98000"/>
                </a:lnSpc>
                <a:spcBef>
                  <a:spcPts val="0"/>
                </a:spcBef>
                <a:spcAft>
                  <a:spcPts val="0"/>
                </a:spcAft>
                <a:buNone/>
              </a:pPr>
              <a:r>
                <a:rPr b="0" i="0" lang="en-US" sz="11500" u="none" cap="none" strike="noStrike">
                  <a:solidFill>
                    <a:srgbClr val="F5F7F0"/>
                  </a:solidFill>
                  <a:latin typeface="Vidaloka"/>
                  <a:ea typeface="Vidaloka"/>
                  <a:cs typeface="Vidaloka"/>
                  <a:sym typeface="Vidaloka"/>
                </a:rPr>
                <a:t>Predicting House Values in Ames, Iowa</a:t>
              </a:r>
              <a:endParaRPr/>
            </a:p>
          </p:txBody>
        </p:sp>
        <p:sp>
          <p:nvSpPr>
            <p:cNvPr id="97" name="Google Shape;97;p1"/>
            <p:cNvSpPr txBox="1"/>
            <p:nvPr/>
          </p:nvSpPr>
          <p:spPr>
            <a:xfrm>
              <a:off x="94416" y="4249345"/>
              <a:ext cx="19172400" cy="25104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t/>
              </a:r>
              <a:endParaRPr sz="3253">
                <a:solidFill>
                  <a:srgbClr val="F5F7F0"/>
                </a:solidFill>
                <a:latin typeface="Open Sans Light"/>
                <a:ea typeface="Open Sans Light"/>
                <a:cs typeface="Open Sans Light"/>
                <a:sym typeface="Open Sans Light"/>
              </a:endParaRPr>
            </a:p>
            <a:p>
              <a:pPr indent="0" lvl="0" marL="0" marR="0" rtl="0" algn="l">
                <a:lnSpc>
                  <a:spcPct val="139993"/>
                </a:lnSpc>
                <a:spcBef>
                  <a:spcPts val="0"/>
                </a:spcBef>
                <a:spcAft>
                  <a:spcPts val="0"/>
                </a:spcAft>
                <a:buNone/>
              </a:pPr>
              <a:r>
                <a:t/>
              </a:r>
              <a:endParaRPr sz="3253">
                <a:solidFill>
                  <a:srgbClr val="F5F7F0"/>
                </a:solidFill>
                <a:latin typeface="Open Sans Light"/>
                <a:ea typeface="Open Sans Light"/>
                <a:cs typeface="Open Sans Light"/>
                <a:sym typeface="Open Sans Light"/>
              </a:endParaRPr>
            </a:p>
            <a:p>
              <a:pPr indent="0" lvl="0" marL="0" marR="0" rtl="0" algn="l">
                <a:lnSpc>
                  <a:spcPct val="139993"/>
                </a:lnSpc>
                <a:spcBef>
                  <a:spcPts val="0"/>
                </a:spcBef>
                <a:spcAft>
                  <a:spcPts val="0"/>
                </a:spcAft>
                <a:buNone/>
              </a:pPr>
              <a:r>
                <a:rPr b="0" lang="en-US" sz="3253" cap="none" strike="noStrike">
                  <a:solidFill>
                    <a:srgbClr val="F5F7F0"/>
                  </a:solidFill>
                  <a:latin typeface="Open Sans Light"/>
                  <a:ea typeface="Open Sans Light"/>
                  <a:cs typeface="Open Sans Light"/>
                  <a:sym typeface="Open Sans Light"/>
                </a:rPr>
                <a:t>Group 6</a:t>
              </a:r>
              <a:endParaRPr b="0" sz="3253" cap="none" strike="noStrike">
                <a:solidFill>
                  <a:srgbClr val="F5F7F0"/>
                </a:solidFill>
                <a:latin typeface="Open Sans Light"/>
                <a:ea typeface="Open Sans Light"/>
                <a:cs typeface="Open Sans Light"/>
                <a:sym typeface="Open Sans Light"/>
              </a:endParaRPr>
            </a:p>
            <a:p>
              <a:pPr indent="0" lvl="0" marL="0" marR="0" rtl="0" algn="l">
                <a:lnSpc>
                  <a:spcPct val="139993"/>
                </a:lnSpc>
                <a:spcBef>
                  <a:spcPts val="0"/>
                </a:spcBef>
                <a:spcAft>
                  <a:spcPts val="0"/>
                </a:spcAft>
                <a:buNone/>
              </a:pPr>
              <a:r>
                <a:rPr lang="en-US" sz="3253">
                  <a:solidFill>
                    <a:srgbClr val="F5F7F0"/>
                  </a:solidFill>
                  <a:latin typeface="Open Sans Light"/>
                  <a:ea typeface="Open Sans Light"/>
                  <a:cs typeface="Open Sans Light"/>
                  <a:sym typeface="Open Sans Light"/>
                </a:rPr>
                <a:t>Members: Chris Holt, Lawrence Ferretti, Julian Freeman, Courtenay Gray, Jason Ree, Jamie Thorpe</a:t>
              </a:r>
              <a:endParaRPr sz="3253">
                <a:solidFill>
                  <a:srgbClr val="F5F7F0"/>
                </a:solidFill>
                <a:latin typeface="Open Sans Light"/>
                <a:ea typeface="Open Sans Light"/>
                <a:cs typeface="Open Sans Light"/>
                <a:sym typeface="Open Sans Light"/>
              </a:endParaRPr>
            </a:p>
            <a:p>
              <a:pPr indent="0" lvl="0" marL="0" marR="0" rtl="0" algn="l">
                <a:lnSpc>
                  <a:spcPct val="139993"/>
                </a:lnSpc>
                <a:spcBef>
                  <a:spcPts val="0"/>
                </a:spcBef>
                <a:spcAft>
                  <a:spcPts val="0"/>
                </a:spcAft>
                <a:buNone/>
              </a:pPr>
              <a:r>
                <a:t/>
              </a:r>
              <a:endParaRPr sz="2400">
                <a:solidFill>
                  <a:srgbClr val="F5F7F0"/>
                </a:solidFill>
                <a:latin typeface="Open Sans"/>
                <a:ea typeface="Open Sans"/>
                <a:cs typeface="Open Sans"/>
                <a:sym typeface="Open Sans"/>
              </a:endParaRPr>
            </a:p>
            <a:p>
              <a:pPr indent="0" lvl="0" marL="0" marR="0" rtl="0" algn="ctr">
                <a:lnSpc>
                  <a:spcPct val="139993"/>
                </a:lnSpc>
                <a:spcBef>
                  <a:spcPts val="0"/>
                </a:spcBef>
                <a:spcAft>
                  <a:spcPts val="0"/>
                </a:spcAft>
                <a:buSzPts val="1100"/>
                <a:buNone/>
              </a:pP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marR="0" rtl="0" algn="ctr">
                <a:lnSpc>
                  <a:spcPct val="139993"/>
                </a:lnSpc>
                <a:spcBef>
                  <a:spcPts val="0"/>
                </a:spcBef>
                <a:spcAft>
                  <a:spcPts val="0"/>
                </a:spcAft>
                <a:buNone/>
              </a:pPr>
              <a:r>
                <a:t/>
              </a:r>
              <a:endParaRPr i="1" sz="3253">
                <a:solidFill>
                  <a:srgbClr val="F5F7F0"/>
                </a:solidFill>
                <a:latin typeface="Open Sans Light"/>
                <a:ea typeface="Open Sans Light"/>
                <a:cs typeface="Open Sans Light"/>
                <a:sym typeface="Open Sans Light"/>
              </a:endParaRPr>
            </a:p>
            <a:p>
              <a:pPr indent="0" lvl="0" marL="0" marR="0" rtl="0" algn="ctr">
                <a:lnSpc>
                  <a:spcPct val="139993"/>
                </a:lnSpc>
                <a:spcBef>
                  <a:spcPts val="0"/>
                </a:spcBef>
                <a:spcAft>
                  <a:spcPts val="0"/>
                </a:spcAft>
                <a:buNone/>
              </a:pPr>
              <a:r>
                <a:t/>
              </a:r>
              <a:endParaRPr i="1" sz="3253">
                <a:solidFill>
                  <a:srgbClr val="F5F7F0"/>
                </a:solidFill>
                <a:latin typeface="Open Sans Light"/>
                <a:ea typeface="Open Sans Light"/>
                <a:cs typeface="Open Sans Light"/>
                <a:sym typeface="Open Sans Light"/>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5F7F0"/>
        </a:solidFill>
      </p:bgPr>
    </p:bg>
    <p:spTree>
      <p:nvGrpSpPr>
        <p:cNvPr id="220" name="Shape 220"/>
        <p:cNvGrpSpPr/>
        <p:nvPr/>
      </p:nvGrpSpPr>
      <p:grpSpPr>
        <a:xfrm>
          <a:off x="0" y="0"/>
          <a:ext cx="0" cy="0"/>
          <a:chOff x="0" y="0"/>
          <a:chExt cx="0" cy="0"/>
        </a:xfrm>
      </p:grpSpPr>
      <p:sp>
        <p:nvSpPr>
          <p:cNvPr id="221" name="Google Shape;221;g5dbd0d0226_0_121"/>
          <p:cNvSpPr txBox="1"/>
          <p:nvPr/>
        </p:nvSpPr>
        <p:spPr>
          <a:xfrm>
            <a:off x="1757602" y="943357"/>
            <a:ext cx="15318600" cy="1085100"/>
          </a:xfrm>
          <a:prstGeom prst="rect">
            <a:avLst/>
          </a:prstGeom>
          <a:noFill/>
          <a:ln>
            <a:noFill/>
          </a:ln>
        </p:spPr>
        <p:txBody>
          <a:bodyPr anchorCtr="0" anchor="t" bIns="0" lIns="0" spcFirstLastPara="1" rIns="0" wrap="square" tIns="0">
            <a:noAutofit/>
          </a:bodyPr>
          <a:lstStyle/>
          <a:p>
            <a:pPr indent="0" lvl="0" marL="0" marR="0" rtl="0" algn="ctr">
              <a:lnSpc>
                <a:spcPct val="111001"/>
              </a:lnSpc>
              <a:spcBef>
                <a:spcPts val="0"/>
              </a:spcBef>
              <a:spcAft>
                <a:spcPts val="0"/>
              </a:spcAft>
              <a:buNone/>
            </a:pPr>
            <a:r>
              <a:rPr b="0" i="0" lang="en-US" sz="7499" u="none" cap="none" strike="noStrike">
                <a:solidFill>
                  <a:srgbClr val="F5F7F0"/>
                </a:solidFill>
                <a:latin typeface="Vidaloka"/>
                <a:ea typeface="Vidaloka"/>
                <a:cs typeface="Vidaloka"/>
                <a:sym typeface="Vidaloka"/>
              </a:rPr>
              <a:t> Julian </a:t>
            </a:r>
            <a:r>
              <a:rPr lang="en-US" sz="7499">
                <a:solidFill>
                  <a:srgbClr val="F5F7F0"/>
                </a:solidFill>
                <a:latin typeface="Vidaloka"/>
                <a:ea typeface="Vidaloka"/>
                <a:cs typeface="Vidaloka"/>
                <a:sym typeface="Vidaloka"/>
              </a:rPr>
              <a:t>resized </a:t>
            </a:r>
            <a:r>
              <a:rPr b="0" i="0" lang="en-US" sz="7499" u="none" cap="none" strike="noStrike">
                <a:solidFill>
                  <a:srgbClr val="F5F7F0"/>
                </a:solidFill>
                <a:latin typeface="Vidaloka"/>
                <a:ea typeface="Vidaloka"/>
                <a:cs typeface="Vidaloka"/>
                <a:sym typeface="Vidaloka"/>
              </a:rPr>
              <a:t> Plots will go here </a:t>
            </a:r>
            <a:endParaRPr/>
          </a:p>
        </p:txBody>
      </p:sp>
      <p:grpSp>
        <p:nvGrpSpPr>
          <p:cNvPr id="222" name="Google Shape;222;g5dbd0d0226_0_121"/>
          <p:cNvGrpSpPr/>
          <p:nvPr/>
        </p:nvGrpSpPr>
        <p:grpSpPr>
          <a:xfrm>
            <a:off x="10480115" y="4048125"/>
            <a:ext cx="5953500" cy="2222043"/>
            <a:chOff x="0" y="-38100"/>
            <a:chExt cx="7938000" cy="2962724"/>
          </a:xfrm>
        </p:grpSpPr>
        <p:sp>
          <p:nvSpPr>
            <p:cNvPr id="223" name="Google Shape;223;g5dbd0d0226_0_121"/>
            <p:cNvSpPr txBox="1"/>
            <p:nvPr/>
          </p:nvSpPr>
          <p:spPr>
            <a:xfrm>
              <a:off x="0" y="-38100"/>
              <a:ext cx="7938000" cy="1519800"/>
            </a:xfrm>
            <a:prstGeom prst="rect">
              <a:avLst/>
            </a:prstGeom>
            <a:noFill/>
            <a:ln>
              <a:noFill/>
            </a:ln>
          </p:spPr>
          <p:txBody>
            <a:bodyPr anchorCtr="0" anchor="t" bIns="0" lIns="0" spcFirstLastPara="1" rIns="0" wrap="square" tIns="0">
              <a:noAutofit/>
            </a:bodyPr>
            <a:lstStyle/>
            <a:p>
              <a:pPr indent="0" lvl="0" marL="0" marR="0" rtl="0" algn="l">
                <a:lnSpc>
                  <a:spcPct val="132037"/>
                </a:lnSpc>
                <a:spcBef>
                  <a:spcPts val="0"/>
                </a:spcBef>
                <a:spcAft>
                  <a:spcPts val="0"/>
                </a:spcAft>
                <a:buNone/>
              </a:pPr>
              <a:r>
                <a:t/>
              </a:r>
              <a:endParaRPr/>
            </a:p>
          </p:txBody>
        </p:sp>
        <p:sp>
          <p:nvSpPr>
            <p:cNvPr id="224" name="Google Shape;224;g5dbd0d0226_0_121"/>
            <p:cNvSpPr txBox="1"/>
            <p:nvPr/>
          </p:nvSpPr>
          <p:spPr>
            <a:xfrm>
              <a:off x="0" y="1671524"/>
              <a:ext cx="7938000" cy="1253100"/>
            </a:xfrm>
            <a:prstGeom prst="rect">
              <a:avLst/>
            </a:prstGeom>
            <a:noFill/>
            <a:ln>
              <a:noFill/>
            </a:ln>
          </p:spPr>
          <p:txBody>
            <a:bodyPr anchorCtr="0" anchor="t" bIns="0" lIns="0" spcFirstLastPara="1" rIns="0" wrap="square" tIns="0">
              <a:noAutofit/>
            </a:bodyPr>
            <a:lstStyle/>
            <a:p>
              <a:pPr indent="0" lvl="0" marL="0" marR="0" rtl="0" algn="l">
                <a:lnSpc>
                  <a:spcPct val="150019"/>
                </a:lnSpc>
                <a:spcBef>
                  <a:spcPts val="0"/>
                </a:spcBef>
                <a:spcAft>
                  <a:spcPts val="0"/>
                </a:spcAft>
                <a:buNone/>
              </a:pPr>
              <a:r>
                <a:t/>
              </a:r>
              <a:endParaRPr/>
            </a:p>
          </p:txBody>
        </p:sp>
      </p:grpSp>
      <p:grpSp>
        <p:nvGrpSpPr>
          <p:cNvPr id="225" name="Google Shape;225;g5dbd0d0226_0_121"/>
          <p:cNvGrpSpPr/>
          <p:nvPr/>
        </p:nvGrpSpPr>
        <p:grpSpPr>
          <a:xfrm>
            <a:off x="2617017" y="7036353"/>
            <a:ext cx="5953500" cy="2222043"/>
            <a:chOff x="0" y="-38100"/>
            <a:chExt cx="7938000" cy="2962724"/>
          </a:xfrm>
        </p:grpSpPr>
        <p:sp>
          <p:nvSpPr>
            <p:cNvPr id="226" name="Google Shape;226;g5dbd0d0226_0_121"/>
            <p:cNvSpPr txBox="1"/>
            <p:nvPr/>
          </p:nvSpPr>
          <p:spPr>
            <a:xfrm>
              <a:off x="0" y="-38100"/>
              <a:ext cx="7938000" cy="1519800"/>
            </a:xfrm>
            <a:prstGeom prst="rect">
              <a:avLst/>
            </a:prstGeom>
            <a:noFill/>
            <a:ln>
              <a:noFill/>
            </a:ln>
          </p:spPr>
          <p:txBody>
            <a:bodyPr anchorCtr="0" anchor="t" bIns="0" lIns="0" spcFirstLastPara="1" rIns="0" wrap="square" tIns="0">
              <a:noAutofit/>
            </a:bodyPr>
            <a:lstStyle/>
            <a:p>
              <a:pPr indent="0" lvl="0" marL="0" marR="0" rtl="0" algn="l">
                <a:lnSpc>
                  <a:spcPct val="132037"/>
                </a:lnSpc>
                <a:spcBef>
                  <a:spcPts val="0"/>
                </a:spcBef>
                <a:spcAft>
                  <a:spcPts val="0"/>
                </a:spcAft>
                <a:buNone/>
              </a:pPr>
              <a:r>
                <a:t/>
              </a:r>
              <a:endParaRPr/>
            </a:p>
          </p:txBody>
        </p:sp>
        <p:sp>
          <p:nvSpPr>
            <p:cNvPr id="227" name="Google Shape;227;g5dbd0d0226_0_121"/>
            <p:cNvSpPr txBox="1"/>
            <p:nvPr/>
          </p:nvSpPr>
          <p:spPr>
            <a:xfrm>
              <a:off x="0" y="1671524"/>
              <a:ext cx="7938000" cy="1253100"/>
            </a:xfrm>
            <a:prstGeom prst="rect">
              <a:avLst/>
            </a:prstGeom>
            <a:noFill/>
            <a:ln>
              <a:noFill/>
            </a:ln>
          </p:spPr>
          <p:txBody>
            <a:bodyPr anchorCtr="0" anchor="t" bIns="0" lIns="0" spcFirstLastPara="1" rIns="0" wrap="square" tIns="0">
              <a:noAutofit/>
            </a:bodyPr>
            <a:lstStyle/>
            <a:p>
              <a:pPr indent="0" lvl="0" marL="0" marR="0" rtl="0" algn="l">
                <a:lnSpc>
                  <a:spcPct val="150019"/>
                </a:lnSpc>
                <a:spcBef>
                  <a:spcPts val="0"/>
                </a:spcBef>
                <a:spcAft>
                  <a:spcPts val="0"/>
                </a:spcAft>
                <a:buNone/>
              </a:pPr>
              <a:r>
                <a:t/>
              </a:r>
              <a:endParaRPr/>
            </a:p>
          </p:txBody>
        </p:sp>
      </p:grpSp>
      <p:grpSp>
        <p:nvGrpSpPr>
          <p:cNvPr id="228" name="Google Shape;228;g5dbd0d0226_0_121"/>
          <p:cNvGrpSpPr/>
          <p:nvPr/>
        </p:nvGrpSpPr>
        <p:grpSpPr>
          <a:xfrm>
            <a:off x="10480115" y="7346503"/>
            <a:ext cx="5953500" cy="2222043"/>
            <a:chOff x="0" y="-38100"/>
            <a:chExt cx="7938000" cy="2962724"/>
          </a:xfrm>
        </p:grpSpPr>
        <p:sp>
          <p:nvSpPr>
            <p:cNvPr id="229" name="Google Shape;229;g5dbd0d0226_0_121"/>
            <p:cNvSpPr txBox="1"/>
            <p:nvPr/>
          </p:nvSpPr>
          <p:spPr>
            <a:xfrm>
              <a:off x="0" y="-38100"/>
              <a:ext cx="7938000" cy="1519800"/>
            </a:xfrm>
            <a:prstGeom prst="rect">
              <a:avLst/>
            </a:prstGeom>
            <a:noFill/>
            <a:ln>
              <a:noFill/>
            </a:ln>
          </p:spPr>
          <p:txBody>
            <a:bodyPr anchorCtr="0" anchor="t" bIns="0" lIns="0" spcFirstLastPara="1" rIns="0" wrap="square" tIns="0">
              <a:noAutofit/>
            </a:bodyPr>
            <a:lstStyle/>
            <a:p>
              <a:pPr indent="0" lvl="0" marL="0" marR="0" rtl="0" algn="l">
                <a:lnSpc>
                  <a:spcPct val="132037"/>
                </a:lnSpc>
                <a:spcBef>
                  <a:spcPts val="0"/>
                </a:spcBef>
                <a:spcAft>
                  <a:spcPts val="0"/>
                </a:spcAft>
                <a:buNone/>
              </a:pPr>
              <a:r>
                <a:t/>
              </a:r>
              <a:endParaRPr/>
            </a:p>
          </p:txBody>
        </p:sp>
        <p:sp>
          <p:nvSpPr>
            <p:cNvPr id="230" name="Google Shape;230;g5dbd0d0226_0_121"/>
            <p:cNvSpPr txBox="1"/>
            <p:nvPr/>
          </p:nvSpPr>
          <p:spPr>
            <a:xfrm>
              <a:off x="0" y="1671524"/>
              <a:ext cx="7938000" cy="1253100"/>
            </a:xfrm>
            <a:prstGeom prst="rect">
              <a:avLst/>
            </a:prstGeom>
            <a:noFill/>
            <a:ln>
              <a:noFill/>
            </a:ln>
          </p:spPr>
          <p:txBody>
            <a:bodyPr anchorCtr="0" anchor="t" bIns="0" lIns="0" spcFirstLastPara="1" rIns="0" wrap="square" tIns="0">
              <a:noAutofit/>
            </a:bodyPr>
            <a:lstStyle/>
            <a:p>
              <a:pPr indent="0" lvl="0" marL="0" marR="0" rtl="0" algn="l">
                <a:lnSpc>
                  <a:spcPct val="150019"/>
                </a:lnSpc>
                <a:spcBef>
                  <a:spcPts val="0"/>
                </a:spcBef>
                <a:spcAft>
                  <a:spcPts val="0"/>
                </a:spcAft>
                <a:buNone/>
              </a:pPr>
              <a:r>
                <a:t/>
              </a:r>
              <a:endParaRPr/>
            </a:p>
          </p:txBody>
        </p:sp>
      </p:grpSp>
      <p:pic>
        <p:nvPicPr>
          <p:cNvPr id="231" name="Google Shape;231;g5dbd0d0226_0_121"/>
          <p:cNvPicPr preferRelativeResize="0"/>
          <p:nvPr/>
        </p:nvPicPr>
        <p:blipFill rotWithShape="1">
          <a:blip r:embed="rId3">
            <a:alphaModFix/>
          </a:blip>
          <a:srcRect b="49700" l="0" r="0" t="0"/>
          <a:stretch/>
        </p:blipFill>
        <p:spPr>
          <a:xfrm>
            <a:off x="242350" y="2971800"/>
            <a:ext cx="17803300" cy="6847902"/>
          </a:xfrm>
          <a:prstGeom prst="rect">
            <a:avLst/>
          </a:prstGeom>
          <a:noFill/>
          <a:ln>
            <a:noFill/>
          </a:ln>
        </p:spPr>
      </p:pic>
      <p:sp>
        <p:nvSpPr>
          <p:cNvPr id="232" name="Google Shape;232;g5dbd0d0226_0_121"/>
          <p:cNvSpPr/>
          <p:nvPr/>
        </p:nvSpPr>
        <p:spPr>
          <a:xfrm>
            <a:off x="0" y="0"/>
            <a:ext cx="18288000" cy="2971800"/>
          </a:xfrm>
          <a:prstGeom prst="rect">
            <a:avLst/>
          </a:prstGeom>
          <a:solidFill>
            <a:srgbClr val="309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7200">
                <a:solidFill>
                  <a:schemeClr val="lt1"/>
                </a:solidFill>
                <a:latin typeface="Vidaloka"/>
                <a:ea typeface="Vidaloka"/>
                <a:cs typeface="Vidaloka"/>
                <a:sym typeface="Vidaloka"/>
              </a:rPr>
              <a:t>One-Way Plots</a:t>
            </a:r>
            <a:endParaRPr sz="7200">
              <a:solidFill>
                <a:schemeClr val="lt1"/>
              </a:solidFill>
              <a:latin typeface="Vidaloka"/>
              <a:ea typeface="Vidaloka"/>
              <a:cs typeface="Vidaloka"/>
              <a:sym typeface="Vidaloka"/>
            </a:endParaRPr>
          </a:p>
          <a:p>
            <a:pPr indent="0" lvl="0" marL="0" rtl="0" algn="ctr">
              <a:spcBef>
                <a:spcPts val="0"/>
              </a:spcBef>
              <a:spcAft>
                <a:spcPts val="0"/>
              </a:spcAft>
              <a:buNone/>
            </a:pPr>
            <a:r>
              <a:t/>
            </a:r>
            <a:endParaRPr sz="3600">
              <a:solidFill>
                <a:schemeClr val="lt1"/>
              </a:solidFill>
              <a:latin typeface="Vidaloka"/>
              <a:ea typeface="Vidaloka"/>
              <a:cs typeface="Vidaloka"/>
              <a:sym typeface="Vidaloka"/>
            </a:endParaRPr>
          </a:p>
        </p:txBody>
      </p:sp>
      <p:sp>
        <p:nvSpPr>
          <p:cNvPr id="233" name="Google Shape;233;g5dbd0d0226_0_121"/>
          <p:cNvSpPr txBox="1"/>
          <p:nvPr/>
        </p:nvSpPr>
        <p:spPr>
          <a:xfrm>
            <a:off x="1757600" y="3429000"/>
            <a:ext cx="4354500" cy="85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3000">
                <a:latin typeface="Vidaloka"/>
                <a:ea typeface="Vidaloka"/>
                <a:cs typeface="Vidaloka"/>
                <a:sym typeface="Vidaloka"/>
              </a:rPr>
              <a:t>House</a:t>
            </a:r>
            <a:r>
              <a:rPr lang="en-US" sz="3000">
                <a:solidFill>
                  <a:schemeClr val="lt1"/>
                </a:solidFill>
                <a:latin typeface="Vidaloka"/>
                <a:ea typeface="Vidaloka"/>
                <a:cs typeface="Vidaloka"/>
                <a:sym typeface="Vidaloka"/>
              </a:rPr>
              <a:t> </a:t>
            </a:r>
            <a:r>
              <a:rPr lang="en-US" sz="3000">
                <a:latin typeface="Vidaloka"/>
                <a:ea typeface="Vidaloka"/>
                <a:cs typeface="Vidaloka"/>
                <a:sym typeface="Vidaloka"/>
              </a:rPr>
              <a:t>Material</a:t>
            </a:r>
            <a:r>
              <a:rPr lang="en-US" sz="3000">
                <a:solidFill>
                  <a:schemeClr val="lt1"/>
                </a:solidFill>
                <a:latin typeface="Vidaloka"/>
                <a:ea typeface="Vidaloka"/>
                <a:cs typeface="Vidaloka"/>
                <a:sym typeface="Vidaloka"/>
              </a:rPr>
              <a:t> </a:t>
            </a:r>
            <a:r>
              <a:rPr lang="en-US" sz="3000">
                <a:latin typeface="Vidaloka"/>
                <a:ea typeface="Vidaloka"/>
                <a:cs typeface="Vidaloka"/>
                <a:sym typeface="Vidaloka"/>
              </a:rPr>
              <a:t>Quality</a:t>
            </a:r>
            <a:endParaRPr sz="3000">
              <a:latin typeface="Calibri"/>
              <a:ea typeface="Calibri"/>
              <a:cs typeface="Calibri"/>
              <a:sym typeface="Calibri"/>
            </a:endParaRPr>
          </a:p>
        </p:txBody>
      </p:sp>
      <p:sp>
        <p:nvSpPr>
          <p:cNvPr id="234" name="Google Shape;234;g5dbd0d0226_0_121"/>
          <p:cNvSpPr txBox="1"/>
          <p:nvPr/>
        </p:nvSpPr>
        <p:spPr>
          <a:xfrm>
            <a:off x="7449200" y="3492675"/>
            <a:ext cx="4092900" cy="79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3000">
                <a:solidFill>
                  <a:schemeClr val="dk1"/>
                </a:solidFill>
                <a:latin typeface="Vidaloka"/>
                <a:ea typeface="Vidaloka"/>
                <a:cs typeface="Vidaloka"/>
                <a:sym typeface="Vidaloka"/>
              </a:rPr>
              <a:t>Year Remodeled</a:t>
            </a:r>
            <a:endParaRPr sz="3000">
              <a:latin typeface="Calibri"/>
              <a:ea typeface="Calibri"/>
              <a:cs typeface="Calibri"/>
              <a:sym typeface="Calibri"/>
            </a:endParaRPr>
          </a:p>
        </p:txBody>
      </p:sp>
      <p:sp>
        <p:nvSpPr>
          <p:cNvPr id="235" name="Google Shape;235;g5dbd0d0226_0_121"/>
          <p:cNvSpPr txBox="1"/>
          <p:nvPr/>
        </p:nvSpPr>
        <p:spPr>
          <a:xfrm>
            <a:off x="12879200" y="3429000"/>
            <a:ext cx="4688100" cy="55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3000">
                <a:solidFill>
                  <a:schemeClr val="dk1"/>
                </a:solidFill>
                <a:latin typeface="Vidaloka"/>
                <a:ea typeface="Vidaloka"/>
                <a:cs typeface="Vidaloka"/>
                <a:sym typeface="Vidaloka"/>
              </a:rPr>
              <a:t>Total Basement Area</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5F7F0"/>
        </a:solidFill>
      </p:bgPr>
    </p:bg>
    <p:spTree>
      <p:nvGrpSpPr>
        <p:cNvPr id="239" name="Shape 239"/>
        <p:cNvGrpSpPr/>
        <p:nvPr/>
      </p:nvGrpSpPr>
      <p:grpSpPr>
        <a:xfrm>
          <a:off x="0" y="0"/>
          <a:ext cx="0" cy="0"/>
          <a:chOff x="0" y="0"/>
          <a:chExt cx="0" cy="0"/>
        </a:xfrm>
      </p:grpSpPr>
      <p:sp>
        <p:nvSpPr>
          <p:cNvPr id="240" name="Google Shape;240;g5dc2a31031_5_0"/>
          <p:cNvSpPr txBox="1"/>
          <p:nvPr/>
        </p:nvSpPr>
        <p:spPr>
          <a:xfrm>
            <a:off x="1757602" y="943357"/>
            <a:ext cx="15318600" cy="1085100"/>
          </a:xfrm>
          <a:prstGeom prst="rect">
            <a:avLst/>
          </a:prstGeom>
          <a:noFill/>
          <a:ln>
            <a:noFill/>
          </a:ln>
        </p:spPr>
        <p:txBody>
          <a:bodyPr anchorCtr="0" anchor="t" bIns="0" lIns="0" spcFirstLastPara="1" rIns="0" wrap="square" tIns="0">
            <a:noAutofit/>
          </a:bodyPr>
          <a:lstStyle/>
          <a:p>
            <a:pPr indent="0" lvl="0" marL="0" marR="0" rtl="0" algn="ctr">
              <a:lnSpc>
                <a:spcPct val="111001"/>
              </a:lnSpc>
              <a:spcBef>
                <a:spcPts val="0"/>
              </a:spcBef>
              <a:spcAft>
                <a:spcPts val="0"/>
              </a:spcAft>
              <a:buNone/>
            </a:pPr>
            <a:r>
              <a:rPr b="0" i="0" lang="en-US" sz="7499" u="none" cap="none" strike="noStrike">
                <a:solidFill>
                  <a:srgbClr val="F5F7F0"/>
                </a:solidFill>
                <a:latin typeface="Vidaloka"/>
                <a:ea typeface="Vidaloka"/>
                <a:cs typeface="Vidaloka"/>
                <a:sym typeface="Vidaloka"/>
              </a:rPr>
              <a:t> Julian </a:t>
            </a:r>
            <a:r>
              <a:rPr lang="en-US" sz="7499">
                <a:solidFill>
                  <a:srgbClr val="F5F7F0"/>
                </a:solidFill>
                <a:latin typeface="Vidaloka"/>
                <a:ea typeface="Vidaloka"/>
                <a:cs typeface="Vidaloka"/>
                <a:sym typeface="Vidaloka"/>
              </a:rPr>
              <a:t>resized </a:t>
            </a:r>
            <a:r>
              <a:rPr b="0" i="0" lang="en-US" sz="7499" u="none" cap="none" strike="noStrike">
                <a:solidFill>
                  <a:srgbClr val="F5F7F0"/>
                </a:solidFill>
                <a:latin typeface="Vidaloka"/>
                <a:ea typeface="Vidaloka"/>
                <a:cs typeface="Vidaloka"/>
                <a:sym typeface="Vidaloka"/>
              </a:rPr>
              <a:t> Plots will go here </a:t>
            </a:r>
            <a:endParaRPr/>
          </a:p>
        </p:txBody>
      </p:sp>
      <p:sp>
        <p:nvSpPr>
          <p:cNvPr id="241" name="Google Shape;241;g5dc2a31031_5_0"/>
          <p:cNvSpPr txBox="1"/>
          <p:nvPr/>
        </p:nvSpPr>
        <p:spPr>
          <a:xfrm>
            <a:off x="10480115" y="5330343"/>
            <a:ext cx="5953500" cy="939900"/>
          </a:xfrm>
          <a:prstGeom prst="rect">
            <a:avLst/>
          </a:prstGeom>
          <a:noFill/>
          <a:ln>
            <a:noFill/>
          </a:ln>
        </p:spPr>
        <p:txBody>
          <a:bodyPr anchorCtr="0" anchor="t" bIns="0" lIns="0" spcFirstLastPara="1" rIns="0" wrap="square" tIns="0">
            <a:noAutofit/>
          </a:bodyPr>
          <a:lstStyle/>
          <a:p>
            <a:pPr indent="0" lvl="0" marL="0" marR="0" rtl="0" algn="l">
              <a:lnSpc>
                <a:spcPct val="150019"/>
              </a:lnSpc>
              <a:spcBef>
                <a:spcPts val="0"/>
              </a:spcBef>
              <a:spcAft>
                <a:spcPts val="0"/>
              </a:spcAft>
              <a:buNone/>
            </a:pPr>
            <a:r>
              <a:t/>
            </a:r>
            <a:endParaRPr/>
          </a:p>
        </p:txBody>
      </p:sp>
      <p:grpSp>
        <p:nvGrpSpPr>
          <p:cNvPr id="242" name="Google Shape;242;g5dc2a31031_5_0"/>
          <p:cNvGrpSpPr/>
          <p:nvPr/>
        </p:nvGrpSpPr>
        <p:grpSpPr>
          <a:xfrm>
            <a:off x="2617017" y="7036353"/>
            <a:ext cx="5953500" cy="2222043"/>
            <a:chOff x="0" y="-38100"/>
            <a:chExt cx="7938000" cy="2962724"/>
          </a:xfrm>
        </p:grpSpPr>
        <p:sp>
          <p:nvSpPr>
            <p:cNvPr id="243" name="Google Shape;243;g5dc2a31031_5_0"/>
            <p:cNvSpPr txBox="1"/>
            <p:nvPr/>
          </p:nvSpPr>
          <p:spPr>
            <a:xfrm>
              <a:off x="0" y="-38100"/>
              <a:ext cx="7938000" cy="1519800"/>
            </a:xfrm>
            <a:prstGeom prst="rect">
              <a:avLst/>
            </a:prstGeom>
            <a:noFill/>
            <a:ln>
              <a:noFill/>
            </a:ln>
          </p:spPr>
          <p:txBody>
            <a:bodyPr anchorCtr="0" anchor="t" bIns="0" lIns="0" spcFirstLastPara="1" rIns="0" wrap="square" tIns="0">
              <a:noAutofit/>
            </a:bodyPr>
            <a:lstStyle/>
            <a:p>
              <a:pPr indent="0" lvl="0" marL="0" marR="0" rtl="0" algn="l">
                <a:lnSpc>
                  <a:spcPct val="132037"/>
                </a:lnSpc>
                <a:spcBef>
                  <a:spcPts val="0"/>
                </a:spcBef>
                <a:spcAft>
                  <a:spcPts val="0"/>
                </a:spcAft>
                <a:buNone/>
              </a:pPr>
              <a:r>
                <a:t/>
              </a:r>
              <a:endParaRPr/>
            </a:p>
          </p:txBody>
        </p:sp>
        <p:sp>
          <p:nvSpPr>
            <p:cNvPr id="244" name="Google Shape;244;g5dc2a31031_5_0"/>
            <p:cNvSpPr txBox="1"/>
            <p:nvPr/>
          </p:nvSpPr>
          <p:spPr>
            <a:xfrm>
              <a:off x="0" y="1671524"/>
              <a:ext cx="7938000" cy="1253100"/>
            </a:xfrm>
            <a:prstGeom prst="rect">
              <a:avLst/>
            </a:prstGeom>
            <a:noFill/>
            <a:ln>
              <a:noFill/>
            </a:ln>
          </p:spPr>
          <p:txBody>
            <a:bodyPr anchorCtr="0" anchor="t" bIns="0" lIns="0" spcFirstLastPara="1" rIns="0" wrap="square" tIns="0">
              <a:noAutofit/>
            </a:bodyPr>
            <a:lstStyle/>
            <a:p>
              <a:pPr indent="0" lvl="0" marL="0" marR="0" rtl="0" algn="l">
                <a:lnSpc>
                  <a:spcPct val="150019"/>
                </a:lnSpc>
                <a:spcBef>
                  <a:spcPts val="0"/>
                </a:spcBef>
                <a:spcAft>
                  <a:spcPts val="0"/>
                </a:spcAft>
                <a:buNone/>
              </a:pPr>
              <a:r>
                <a:t/>
              </a:r>
              <a:endParaRPr/>
            </a:p>
          </p:txBody>
        </p:sp>
      </p:grpSp>
      <p:grpSp>
        <p:nvGrpSpPr>
          <p:cNvPr id="245" name="Google Shape;245;g5dc2a31031_5_0"/>
          <p:cNvGrpSpPr/>
          <p:nvPr/>
        </p:nvGrpSpPr>
        <p:grpSpPr>
          <a:xfrm>
            <a:off x="10480115" y="7036353"/>
            <a:ext cx="5953500" cy="2222043"/>
            <a:chOff x="0" y="-38100"/>
            <a:chExt cx="7938000" cy="2962724"/>
          </a:xfrm>
        </p:grpSpPr>
        <p:sp>
          <p:nvSpPr>
            <p:cNvPr id="246" name="Google Shape;246;g5dc2a31031_5_0"/>
            <p:cNvSpPr txBox="1"/>
            <p:nvPr/>
          </p:nvSpPr>
          <p:spPr>
            <a:xfrm>
              <a:off x="0" y="-38100"/>
              <a:ext cx="7938000" cy="1519800"/>
            </a:xfrm>
            <a:prstGeom prst="rect">
              <a:avLst/>
            </a:prstGeom>
            <a:noFill/>
            <a:ln>
              <a:noFill/>
            </a:ln>
          </p:spPr>
          <p:txBody>
            <a:bodyPr anchorCtr="0" anchor="t" bIns="0" lIns="0" spcFirstLastPara="1" rIns="0" wrap="square" tIns="0">
              <a:noAutofit/>
            </a:bodyPr>
            <a:lstStyle/>
            <a:p>
              <a:pPr indent="0" lvl="0" marL="0" marR="0" rtl="0" algn="l">
                <a:lnSpc>
                  <a:spcPct val="132037"/>
                </a:lnSpc>
                <a:spcBef>
                  <a:spcPts val="0"/>
                </a:spcBef>
                <a:spcAft>
                  <a:spcPts val="0"/>
                </a:spcAft>
                <a:buNone/>
              </a:pPr>
              <a:r>
                <a:t/>
              </a:r>
              <a:endParaRPr/>
            </a:p>
          </p:txBody>
        </p:sp>
        <p:sp>
          <p:nvSpPr>
            <p:cNvPr id="247" name="Google Shape;247;g5dc2a31031_5_0"/>
            <p:cNvSpPr txBox="1"/>
            <p:nvPr/>
          </p:nvSpPr>
          <p:spPr>
            <a:xfrm>
              <a:off x="0" y="1671524"/>
              <a:ext cx="7938000" cy="1253100"/>
            </a:xfrm>
            <a:prstGeom prst="rect">
              <a:avLst/>
            </a:prstGeom>
            <a:noFill/>
            <a:ln>
              <a:noFill/>
            </a:ln>
          </p:spPr>
          <p:txBody>
            <a:bodyPr anchorCtr="0" anchor="t" bIns="0" lIns="0" spcFirstLastPara="1" rIns="0" wrap="square" tIns="0">
              <a:noAutofit/>
            </a:bodyPr>
            <a:lstStyle/>
            <a:p>
              <a:pPr indent="0" lvl="0" marL="0" marR="0" rtl="0" algn="l">
                <a:lnSpc>
                  <a:spcPct val="150019"/>
                </a:lnSpc>
                <a:spcBef>
                  <a:spcPts val="0"/>
                </a:spcBef>
                <a:spcAft>
                  <a:spcPts val="0"/>
                </a:spcAft>
                <a:buNone/>
              </a:pPr>
              <a:r>
                <a:t/>
              </a:r>
              <a:endParaRPr/>
            </a:p>
          </p:txBody>
        </p:sp>
      </p:grpSp>
      <p:pic>
        <p:nvPicPr>
          <p:cNvPr id="248" name="Google Shape;248;g5dc2a31031_5_0"/>
          <p:cNvPicPr preferRelativeResize="0"/>
          <p:nvPr/>
        </p:nvPicPr>
        <p:blipFill rotWithShape="1">
          <a:blip r:embed="rId3">
            <a:alphaModFix/>
          </a:blip>
          <a:srcRect b="-769" l="-792" r="31242" t="49826"/>
          <a:stretch/>
        </p:blipFill>
        <p:spPr>
          <a:xfrm>
            <a:off x="2617025" y="2971800"/>
            <a:ext cx="12397850" cy="6944500"/>
          </a:xfrm>
          <a:prstGeom prst="rect">
            <a:avLst/>
          </a:prstGeom>
          <a:noFill/>
          <a:ln>
            <a:noFill/>
          </a:ln>
        </p:spPr>
      </p:pic>
      <p:sp>
        <p:nvSpPr>
          <p:cNvPr id="249" name="Google Shape;249;g5dc2a31031_5_0"/>
          <p:cNvSpPr txBox="1"/>
          <p:nvPr/>
        </p:nvSpPr>
        <p:spPr>
          <a:xfrm>
            <a:off x="4884275" y="3563025"/>
            <a:ext cx="3438000" cy="73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3000">
                <a:solidFill>
                  <a:schemeClr val="dk1"/>
                </a:solidFill>
                <a:latin typeface="Vidaloka"/>
                <a:ea typeface="Vidaloka"/>
                <a:cs typeface="Vidaloka"/>
                <a:sym typeface="Vidaloka"/>
              </a:rPr>
              <a:t>Livable Area</a:t>
            </a:r>
            <a:endParaRPr>
              <a:latin typeface="Calibri"/>
              <a:ea typeface="Calibri"/>
              <a:cs typeface="Calibri"/>
              <a:sym typeface="Calibri"/>
            </a:endParaRPr>
          </a:p>
        </p:txBody>
      </p:sp>
      <p:sp>
        <p:nvSpPr>
          <p:cNvPr id="250" name="Google Shape;250;g5dc2a31031_5_0"/>
          <p:cNvSpPr txBox="1"/>
          <p:nvPr/>
        </p:nvSpPr>
        <p:spPr>
          <a:xfrm>
            <a:off x="10177850" y="3617600"/>
            <a:ext cx="2946900" cy="68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3000">
                <a:solidFill>
                  <a:schemeClr val="dk1"/>
                </a:solidFill>
                <a:latin typeface="Vidaloka"/>
                <a:ea typeface="Vidaloka"/>
                <a:cs typeface="Vidaloka"/>
                <a:sym typeface="Vidaloka"/>
              </a:rPr>
              <a:t>Lot Area</a:t>
            </a:r>
            <a:endParaRPr>
              <a:latin typeface="Calibri"/>
              <a:ea typeface="Calibri"/>
              <a:cs typeface="Calibri"/>
              <a:sym typeface="Calibri"/>
            </a:endParaRPr>
          </a:p>
        </p:txBody>
      </p:sp>
      <p:sp>
        <p:nvSpPr>
          <p:cNvPr id="251" name="Google Shape;251;g5dc2a31031_5_0"/>
          <p:cNvSpPr/>
          <p:nvPr/>
        </p:nvSpPr>
        <p:spPr>
          <a:xfrm>
            <a:off x="0" y="0"/>
            <a:ext cx="18288000" cy="2971800"/>
          </a:xfrm>
          <a:prstGeom prst="rect">
            <a:avLst/>
          </a:prstGeom>
          <a:solidFill>
            <a:srgbClr val="3097A8"/>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7200">
                <a:solidFill>
                  <a:schemeClr val="lt1"/>
                </a:solidFill>
                <a:latin typeface="Vidaloka"/>
                <a:ea typeface="Vidaloka"/>
                <a:cs typeface="Vidaloka"/>
                <a:sym typeface="Vidaloka"/>
              </a:rPr>
              <a:t>One-Way Plots (cont.)</a:t>
            </a:r>
            <a:endParaRPr sz="7200">
              <a:solidFill>
                <a:schemeClr val="lt1"/>
              </a:solidFill>
              <a:latin typeface="Vidaloka"/>
              <a:ea typeface="Vidaloka"/>
              <a:cs typeface="Vidaloka"/>
              <a:sym typeface="Vidaloka"/>
            </a:endParaRPr>
          </a:p>
          <a:p>
            <a:pPr indent="0" lvl="0" marL="0" rtl="0" algn="ctr">
              <a:spcBef>
                <a:spcPts val="0"/>
              </a:spcBef>
              <a:spcAft>
                <a:spcPts val="0"/>
              </a:spcAft>
              <a:buNone/>
            </a:pPr>
            <a:r>
              <a:t/>
            </a:r>
            <a:endParaRPr sz="3600">
              <a:solidFill>
                <a:schemeClr val="lt1"/>
              </a:solidFill>
              <a:latin typeface="Vidaloka"/>
              <a:ea typeface="Vidaloka"/>
              <a:cs typeface="Vidaloka"/>
              <a:sym typeface="Vidalok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5F7F0"/>
        </a:solidFill>
      </p:bgPr>
    </p:bg>
    <p:spTree>
      <p:nvGrpSpPr>
        <p:cNvPr id="255" name="Shape 255"/>
        <p:cNvGrpSpPr/>
        <p:nvPr/>
      </p:nvGrpSpPr>
      <p:grpSpPr>
        <a:xfrm>
          <a:off x="0" y="0"/>
          <a:ext cx="0" cy="0"/>
          <a:chOff x="0" y="0"/>
          <a:chExt cx="0" cy="0"/>
        </a:xfrm>
      </p:grpSpPr>
      <p:sp>
        <p:nvSpPr>
          <p:cNvPr id="256" name="Google Shape;256;g5dc2a31031_0_1"/>
          <p:cNvSpPr txBox="1"/>
          <p:nvPr/>
        </p:nvSpPr>
        <p:spPr>
          <a:xfrm>
            <a:off x="1757602" y="943357"/>
            <a:ext cx="15318600" cy="1085100"/>
          </a:xfrm>
          <a:prstGeom prst="rect">
            <a:avLst/>
          </a:prstGeom>
          <a:noFill/>
          <a:ln>
            <a:noFill/>
          </a:ln>
        </p:spPr>
        <p:txBody>
          <a:bodyPr anchorCtr="0" anchor="t" bIns="0" lIns="0" spcFirstLastPara="1" rIns="0" wrap="square" tIns="0">
            <a:noAutofit/>
          </a:bodyPr>
          <a:lstStyle/>
          <a:p>
            <a:pPr indent="0" lvl="0" marL="0" marR="0" rtl="0" algn="ctr">
              <a:lnSpc>
                <a:spcPct val="111001"/>
              </a:lnSpc>
              <a:spcBef>
                <a:spcPts val="0"/>
              </a:spcBef>
              <a:spcAft>
                <a:spcPts val="0"/>
              </a:spcAft>
              <a:buNone/>
            </a:pPr>
            <a:r>
              <a:rPr b="0" i="0" lang="en-US" sz="7499" u="none" cap="none" strike="noStrike">
                <a:solidFill>
                  <a:srgbClr val="F5F7F0"/>
                </a:solidFill>
                <a:latin typeface="Vidaloka"/>
                <a:ea typeface="Vidaloka"/>
                <a:cs typeface="Vidaloka"/>
                <a:sym typeface="Vidaloka"/>
              </a:rPr>
              <a:t> Julian </a:t>
            </a:r>
            <a:r>
              <a:rPr lang="en-US" sz="7499">
                <a:solidFill>
                  <a:srgbClr val="F5F7F0"/>
                </a:solidFill>
                <a:latin typeface="Vidaloka"/>
                <a:ea typeface="Vidaloka"/>
                <a:cs typeface="Vidaloka"/>
                <a:sym typeface="Vidaloka"/>
              </a:rPr>
              <a:t>resized </a:t>
            </a:r>
            <a:r>
              <a:rPr b="0" i="0" lang="en-US" sz="7499" u="none" cap="none" strike="noStrike">
                <a:solidFill>
                  <a:srgbClr val="F5F7F0"/>
                </a:solidFill>
                <a:latin typeface="Vidaloka"/>
                <a:ea typeface="Vidaloka"/>
                <a:cs typeface="Vidaloka"/>
                <a:sym typeface="Vidaloka"/>
              </a:rPr>
              <a:t> Plots will go here </a:t>
            </a:r>
            <a:endParaRPr/>
          </a:p>
        </p:txBody>
      </p:sp>
      <p:sp>
        <p:nvSpPr>
          <p:cNvPr id="257" name="Google Shape;257;g5dc2a31031_0_1"/>
          <p:cNvSpPr txBox="1"/>
          <p:nvPr/>
        </p:nvSpPr>
        <p:spPr>
          <a:xfrm>
            <a:off x="2088165" y="5330343"/>
            <a:ext cx="5953500" cy="939900"/>
          </a:xfrm>
          <a:prstGeom prst="rect">
            <a:avLst/>
          </a:prstGeom>
          <a:noFill/>
          <a:ln>
            <a:noFill/>
          </a:ln>
        </p:spPr>
        <p:txBody>
          <a:bodyPr anchorCtr="0" anchor="t" bIns="0" lIns="0" spcFirstLastPara="1" rIns="0" wrap="square" tIns="0">
            <a:noAutofit/>
          </a:bodyPr>
          <a:lstStyle/>
          <a:p>
            <a:pPr indent="0" lvl="0" marL="0" marR="0" rtl="0" algn="l">
              <a:lnSpc>
                <a:spcPct val="150019"/>
              </a:lnSpc>
              <a:spcBef>
                <a:spcPts val="0"/>
              </a:spcBef>
              <a:spcAft>
                <a:spcPts val="0"/>
              </a:spcAft>
              <a:buNone/>
            </a:pPr>
            <a:r>
              <a:t/>
            </a:r>
            <a:endParaRPr/>
          </a:p>
        </p:txBody>
      </p:sp>
      <p:grpSp>
        <p:nvGrpSpPr>
          <p:cNvPr id="258" name="Google Shape;258;g5dc2a31031_0_1"/>
          <p:cNvGrpSpPr/>
          <p:nvPr/>
        </p:nvGrpSpPr>
        <p:grpSpPr>
          <a:xfrm>
            <a:off x="2088165" y="7036353"/>
            <a:ext cx="5953500" cy="2222043"/>
            <a:chOff x="0" y="-38100"/>
            <a:chExt cx="7938000" cy="2962724"/>
          </a:xfrm>
        </p:grpSpPr>
        <p:sp>
          <p:nvSpPr>
            <p:cNvPr id="259" name="Google Shape;259;g5dc2a31031_0_1"/>
            <p:cNvSpPr txBox="1"/>
            <p:nvPr/>
          </p:nvSpPr>
          <p:spPr>
            <a:xfrm>
              <a:off x="0" y="-38100"/>
              <a:ext cx="7938000" cy="1519800"/>
            </a:xfrm>
            <a:prstGeom prst="rect">
              <a:avLst/>
            </a:prstGeom>
            <a:noFill/>
            <a:ln>
              <a:noFill/>
            </a:ln>
          </p:spPr>
          <p:txBody>
            <a:bodyPr anchorCtr="0" anchor="t" bIns="0" lIns="0" spcFirstLastPara="1" rIns="0" wrap="square" tIns="0">
              <a:noAutofit/>
            </a:bodyPr>
            <a:lstStyle/>
            <a:p>
              <a:pPr indent="0" lvl="0" marL="0" marR="0" rtl="0" algn="l">
                <a:lnSpc>
                  <a:spcPct val="132037"/>
                </a:lnSpc>
                <a:spcBef>
                  <a:spcPts val="0"/>
                </a:spcBef>
                <a:spcAft>
                  <a:spcPts val="0"/>
                </a:spcAft>
                <a:buNone/>
              </a:pPr>
              <a:r>
                <a:t/>
              </a:r>
              <a:endParaRPr/>
            </a:p>
          </p:txBody>
        </p:sp>
        <p:sp>
          <p:nvSpPr>
            <p:cNvPr id="260" name="Google Shape;260;g5dc2a31031_0_1"/>
            <p:cNvSpPr txBox="1"/>
            <p:nvPr/>
          </p:nvSpPr>
          <p:spPr>
            <a:xfrm>
              <a:off x="0" y="1671524"/>
              <a:ext cx="7938000" cy="1253100"/>
            </a:xfrm>
            <a:prstGeom prst="rect">
              <a:avLst/>
            </a:prstGeom>
            <a:noFill/>
            <a:ln>
              <a:noFill/>
            </a:ln>
          </p:spPr>
          <p:txBody>
            <a:bodyPr anchorCtr="0" anchor="t" bIns="0" lIns="0" spcFirstLastPara="1" rIns="0" wrap="square" tIns="0">
              <a:noAutofit/>
            </a:bodyPr>
            <a:lstStyle/>
            <a:p>
              <a:pPr indent="0" lvl="0" marL="0" marR="0" rtl="0" algn="l">
                <a:lnSpc>
                  <a:spcPct val="150019"/>
                </a:lnSpc>
                <a:spcBef>
                  <a:spcPts val="0"/>
                </a:spcBef>
                <a:spcAft>
                  <a:spcPts val="0"/>
                </a:spcAft>
                <a:buNone/>
              </a:pPr>
              <a:r>
                <a:t/>
              </a:r>
              <a:endParaRPr/>
            </a:p>
          </p:txBody>
        </p:sp>
      </p:grpSp>
      <p:sp>
        <p:nvSpPr>
          <p:cNvPr id="261" name="Google Shape;261;g5dc2a31031_0_1"/>
          <p:cNvSpPr/>
          <p:nvPr/>
        </p:nvSpPr>
        <p:spPr>
          <a:xfrm>
            <a:off x="0" y="0"/>
            <a:ext cx="18288000" cy="2971800"/>
          </a:xfrm>
          <a:prstGeom prst="rect">
            <a:avLst/>
          </a:prstGeom>
          <a:solidFill>
            <a:srgbClr val="309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7200">
                <a:solidFill>
                  <a:schemeClr val="lt1"/>
                </a:solidFill>
                <a:latin typeface="Vidaloka"/>
                <a:ea typeface="Vidaloka"/>
                <a:cs typeface="Vidaloka"/>
                <a:sym typeface="Vidaloka"/>
              </a:rPr>
              <a:t>Regression Analysis - Ordinary Least Squares</a:t>
            </a:r>
            <a:endParaRPr sz="7200">
              <a:solidFill>
                <a:schemeClr val="lt1"/>
              </a:solidFill>
              <a:latin typeface="Vidaloka"/>
              <a:ea typeface="Vidaloka"/>
              <a:cs typeface="Vidaloka"/>
              <a:sym typeface="Vidaloka"/>
            </a:endParaRPr>
          </a:p>
        </p:txBody>
      </p:sp>
      <p:sp>
        <p:nvSpPr>
          <p:cNvPr id="262" name="Google Shape;262;g5dc2a31031_0_1"/>
          <p:cNvSpPr txBox="1"/>
          <p:nvPr/>
        </p:nvSpPr>
        <p:spPr>
          <a:xfrm>
            <a:off x="3591475" y="3456300"/>
            <a:ext cx="2946900" cy="68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3000">
                <a:solidFill>
                  <a:schemeClr val="dk1"/>
                </a:solidFill>
                <a:latin typeface="Vidaloka"/>
                <a:ea typeface="Vidaloka"/>
                <a:cs typeface="Vidaloka"/>
                <a:sym typeface="Vidaloka"/>
              </a:rPr>
              <a:t>Sales Price</a:t>
            </a:r>
            <a:endParaRPr>
              <a:latin typeface="Calibri"/>
              <a:ea typeface="Calibri"/>
              <a:cs typeface="Calibri"/>
              <a:sym typeface="Calibri"/>
            </a:endParaRPr>
          </a:p>
        </p:txBody>
      </p:sp>
      <p:pic>
        <p:nvPicPr>
          <p:cNvPr id="263" name="Google Shape;263;g5dc2a31031_0_1"/>
          <p:cNvPicPr preferRelativeResize="0"/>
          <p:nvPr/>
        </p:nvPicPr>
        <p:blipFill>
          <a:blip r:embed="rId3">
            <a:alphaModFix/>
          </a:blip>
          <a:stretch>
            <a:fillRect/>
          </a:stretch>
        </p:blipFill>
        <p:spPr>
          <a:xfrm>
            <a:off x="1376611" y="4166650"/>
            <a:ext cx="7376638" cy="5206376"/>
          </a:xfrm>
          <a:prstGeom prst="rect">
            <a:avLst/>
          </a:prstGeom>
          <a:noFill/>
          <a:ln>
            <a:noFill/>
          </a:ln>
        </p:spPr>
      </p:pic>
      <p:grpSp>
        <p:nvGrpSpPr>
          <p:cNvPr id="264" name="Google Shape;264;g5dc2a31031_0_1"/>
          <p:cNvGrpSpPr/>
          <p:nvPr/>
        </p:nvGrpSpPr>
        <p:grpSpPr>
          <a:xfrm>
            <a:off x="11503692" y="7036353"/>
            <a:ext cx="5953500" cy="2222043"/>
            <a:chOff x="0" y="-38100"/>
            <a:chExt cx="7938000" cy="2962724"/>
          </a:xfrm>
        </p:grpSpPr>
        <p:sp>
          <p:nvSpPr>
            <p:cNvPr id="265" name="Google Shape;265;g5dc2a31031_0_1"/>
            <p:cNvSpPr txBox="1"/>
            <p:nvPr/>
          </p:nvSpPr>
          <p:spPr>
            <a:xfrm>
              <a:off x="0" y="-38100"/>
              <a:ext cx="7938000" cy="1519800"/>
            </a:xfrm>
            <a:prstGeom prst="rect">
              <a:avLst/>
            </a:prstGeom>
            <a:noFill/>
            <a:ln>
              <a:noFill/>
            </a:ln>
          </p:spPr>
          <p:txBody>
            <a:bodyPr anchorCtr="0" anchor="t" bIns="0" lIns="0" spcFirstLastPara="1" rIns="0" wrap="square" tIns="0">
              <a:noAutofit/>
            </a:bodyPr>
            <a:lstStyle/>
            <a:p>
              <a:pPr indent="0" lvl="0" marL="0" marR="0" rtl="0" algn="l">
                <a:lnSpc>
                  <a:spcPct val="132037"/>
                </a:lnSpc>
                <a:spcBef>
                  <a:spcPts val="0"/>
                </a:spcBef>
                <a:spcAft>
                  <a:spcPts val="0"/>
                </a:spcAft>
                <a:buNone/>
              </a:pPr>
              <a:r>
                <a:t/>
              </a:r>
              <a:endParaRPr/>
            </a:p>
          </p:txBody>
        </p:sp>
        <p:sp>
          <p:nvSpPr>
            <p:cNvPr id="266" name="Google Shape;266;g5dc2a31031_0_1"/>
            <p:cNvSpPr txBox="1"/>
            <p:nvPr/>
          </p:nvSpPr>
          <p:spPr>
            <a:xfrm>
              <a:off x="0" y="1671524"/>
              <a:ext cx="7938000" cy="1253100"/>
            </a:xfrm>
            <a:prstGeom prst="rect">
              <a:avLst/>
            </a:prstGeom>
            <a:noFill/>
            <a:ln>
              <a:noFill/>
            </a:ln>
          </p:spPr>
          <p:txBody>
            <a:bodyPr anchorCtr="0" anchor="t" bIns="0" lIns="0" spcFirstLastPara="1" rIns="0" wrap="square" tIns="0">
              <a:noAutofit/>
            </a:bodyPr>
            <a:lstStyle/>
            <a:p>
              <a:pPr indent="0" lvl="0" marL="0" marR="0" rtl="0" algn="l">
                <a:lnSpc>
                  <a:spcPct val="150019"/>
                </a:lnSpc>
                <a:spcBef>
                  <a:spcPts val="0"/>
                </a:spcBef>
                <a:spcAft>
                  <a:spcPts val="0"/>
                </a:spcAft>
                <a:buNone/>
              </a:pPr>
              <a:r>
                <a:t/>
              </a:r>
              <a:endParaRPr/>
            </a:p>
          </p:txBody>
        </p:sp>
      </p:grpSp>
      <p:sp>
        <p:nvSpPr>
          <p:cNvPr id="267" name="Google Shape;267;g5dc2a31031_0_1"/>
          <p:cNvSpPr txBox="1"/>
          <p:nvPr/>
        </p:nvSpPr>
        <p:spPr>
          <a:xfrm>
            <a:off x="11739688" y="3429000"/>
            <a:ext cx="3438000" cy="73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3000">
                <a:solidFill>
                  <a:schemeClr val="dk1"/>
                </a:solidFill>
                <a:latin typeface="Vidaloka"/>
                <a:ea typeface="Vidaloka"/>
                <a:cs typeface="Vidaloka"/>
                <a:sym typeface="Vidaloka"/>
              </a:rPr>
              <a:t>ln(Sales Price)</a:t>
            </a:r>
            <a:endParaRPr>
              <a:latin typeface="Calibri"/>
              <a:ea typeface="Calibri"/>
              <a:cs typeface="Calibri"/>
              <a:sym typeface="Calibri"/>
            </a:endParaRPr>
          </a:p>
        </p:txBody>
      </p:sp>
      <p:pic>
        <p:nvPicPr>
          <p:cNvPr id="268" name="Google Shape;268;g5dc2a31031_0_1"/>
          <p:cNvPicPr preferRelativeResize="0"/>
          <p:nvPr/>
        </p:nvPicPr>
        <p:blipFill>
          <a:blip r:embed="rId4">
            <a:alphaModFix/>
          </a:blip>
          <a:stretch>
            <a:fillRect/>
          </a:stretch>
        </p:blipFill>
        <p:spPr>
          <a:xfrm>
            <a:off x="9743163" y="4166650"/>
            <a:ext cx="7431025" cy="5206374"/>
          </a:xfrm>
          <a:prstGeom prst="rect">
            <a:avLst/>
          </a:prstGeom>
          <a:noFill/>
          <a:ln>
            <a:noFill/>
          </a:ln>
        </p:spPr>
      </p:pic>
      <p:sp>
        <p:nvSpPr>
          <p:cNvPr id="269" name="Google Shape;269;g5dc2a31031_0_1"/>
          <p:cNvSpPr txBox="1"/>
          <p:nvPr/>
        </p:nvSpPr>
        <p:spPr>
          <a:xfrm>
            <a:off x="7285625" y="3429000"/>
            <a:ext cx="4035600" cy="4332000"/>
          </a:xfrm>
          <a:prstGeom prst="rect">
            <a:avLst/>
          </a:prstGeom>
          <a:solidFill>
            <a:srgbClr val="000000"/>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US" sz="3000">
                <a:solidFill>
                  <a:srgbClr val="FF0000"/>
                </a:solidFill>
                <a:latin typeface="Calibri"/>
                <a:ea typeface="Calibri"/>
                <a:cs typeface="Calibri"/>
                <a:sym typeface="Calibri"/>
              </a:rPr>
              <a:t>O</a:t>
            </a:r>
            <a:r>
              <a:rPr lang="en-US" sz="3000">
                <a:solidFill>
                  <a:srgbClr val="FF0000"/>
                </a:solidFill>
                <a:latin typeface="Calibri"/>
                <a:ea typeface="Calibri"/>
                <a:cs typeface="Calibri"/>
                <a:sym typeface="Calibri"/>
              </a:rPr>
              <a:t>LS Regression Results</a:t>
            </a:r>
            <a:endParaRPr sz="3000">
              <a:solidFill>
                <a:srgbClr val="FF0000"/>
              </a:solidFill>
              <a:latin typeface="Calibri"/>
              <a:ea typeface="Calibri"/>
              <a:cs typeface="Calibri"/>
              <a:sym typeface="Calibri"/>
            </a:endParaRPr>
          </a:p>
          <a:p>
            <a:pPr indent="0" lvl="0" marL="0" rtl="0" algn="ctr">
              <a:spcBef>
                <a:spcPts val="0"/>
              </a:spcBef>
              <a:spcAft>
                <a:spcPts val="0"/>
              </a:spcAft>
              <a:buNone/>
            </a:pPr>
            <a:r>
              <a:rPr lang="en-US" sz="3000">
                <a:solidFill>
                  <a:srgbClr val="FF0000"/>
                </a:solidFill>
                <a:latin typeface="Calibri"/>
                <a:ea typeface="Calibri"/>
                <a:cs typeface="Calibri"/>
                <a:sym typeface="Calibri"/>
              </a:rPr>
              <a:t>ln(Sales Price)</a:t>
            </a:r>
            <a:endParaRPr sz="3000">
              <a:solidFill>
                <a:srgbClr val="FF0000"/>
              </a:solidFill>
              <a:latin typeface="Calibri"/>
              <a:ea typeface="Calibri"/>
              <a:cs typeface="Calibri"/>
              <a:sym typeface="Calibri"/>
            </a:endParaRPr>
          </a:p>
          <a:p>
            <a:pPr indent="0" lvl="0" marL="0" rtl="0" algn="l">
              <a:spcBef>
                <a:spcPts val="0"/>
              </a:spcBef>
              <a:spcAft>
                <a:spcPts val="0"/>
              </a:spcAft>
              <a:buNone/>
            </a:pPr>
            <a:r>
              <a:rPr lang="en-US" sz="3000">
                <a:solidFill>
                  <a:srgbClr val="FF0000"/>
                </a:solidFill>
                <a:latin typeface="Calibri"/>
                <a:ea typeface="Calibri"/>
                <a:cs typeface="Calibri"/>
                <a:sym typeface="Calibri"/>
              </a:rPr>
              <a:t>====================</a:t>
            </a:r>
            <a:endParaRPr sz="3000">
              <a:solidFill>
                <a:srgbClr val="FF0000"/>
              </a:solidFill>
              <a:latin typeface="Calibri"/>
              <a:ea typeface="Calibri"/>
              <a:cs typeface="Calibri"/>
              <a:sym typeface="Calibri"/>
            </a:endParaRPr>
          </a:p>
          <a:p>
            <a:pPr indent="0" lvl="0" marL="0" rtl="0" algn="l">
              <a:spcBef>
                <a:spcPts val="0"/>
              </a:spcBef>
              <a:spcAft>
                <a:spcPts val="0"/>
              </a:spcAft>
              <a:buNone/>
            </a:pPr>
            <a:r>
              <a:t/>
            </a:r>
            <a:endParaRPr sz="3000">
              <a:solidFill>
                <a:schemeClr val="lt1"/>
              </a:solidFill>
              <a:latin typeface="Calibri"/>
              <a:ea typeface="Calibri"/>
              <a:cs typeface="Calibri"/>
              <a:sym typeface="Calibri"/>
            </a:endParaRPr>
          </a:p>
          <a:p>
            <a:pPr indent="0" lvl="0" marL="0" rtl="0" algn="l">
              <a:spcBef>
                <a:spcPts val="0"/>
              </a:spcBef>
              <a:spcAft>
                <a:spcPts val="0"/>
              </a:spcAft>
              <a:buNone/>
            </a:pPr>
            <a:r>
              <a:rPr lang="en-US" sz="3000">
                <a:solidFill>
                  <a:srgbClr val="FF0000"/>
                </a:solidFill>
                <a:latin typeface="Calibri"/>
                <a:ea typeface="Calibri"/>
                <a:cs typeface="Calibri"/>
                <a:sym typeface="Calibri"/>
              </a:rPr>
              <a:t>R-squared: 			0.795</a:t>
            </a:r>
            <a:endParaRPr sz="3000">
              <a:solidFill>
                <a:srgbClr val="FF0000"/>
              </a:solidFill>
              <a:latin typeface="Calibri"/>
              <a:ea typeface="Calibri"/>
              <a:cs typeface="Calibri"/>
              <a:sym typeface="Calibri"/>
            </a:endParaRPr>
          </a:p>
          <a:p>
            <a:pPr indent="0" lvl="0" marL="0" rtl="0" algn="l">
              <a:spcBef>
                <a:spcPts val="0"/>
              </a:spcBef>
              <a:spcAft>
                <a:spcPts val="0"/>
              </a:spcAft>
              <a:buNone/>
            </a:pPr>
            <a:r>
              <a:rPr lang="en-US" sz="3000">
                <a:solidFill>
                  <a:srgbClr val="FF0000"/>
                </a:solidFill>
                <a:latin typeface="Calibri"/>
                <a:ea typeface="Calibri"/>
                <a:cs typeface="Calibri"/>
                <a:sym typeface="Calibri"/>
              </a:rPr>
              <a:t>P-value: 				0.000</a:t>
            </a:r>
            <a:endParaRPr sz="3000">
              <a:solidFill>
                <a:srgbClr val="FF0000"/>
              </a:solidFill>
              <a:latin typeface="Calibri"/>
              <a:ea typeface="Calibri"/>
              <a:cs typeface="Calibri"/>
              <a:sym typeface="Calibri"/>
            </a:endParaRPr>
          </a:p>
          <a:p>
            <a:pPr indent="0" lvl="0" marL="0" rtl="0" algn="l">
              <a:spcBef>
                <a:spcPts val="0"/>
              </a:spcBef>
              <a:spcAft>
                <a:spcPts val="0"/>
              </a:spcAft>
              <a:buNone/>
            </a:pPr>
            <a:r>
              <a:rPr lang="en-US" sz="3000">
                <a:solidFill>
                  <a:srgbClr val="FF0000"/>
                </a:solidFill>
                <a:latin typeface="Calibri"/>
                <a:ea typeface="Calibri"/>
                <a:cs typeface="Calibri"/>
                <a:sym typeface="Calibri"/>
              </a:rPr>
              <a:t>t-Test: 				0.471</a:t>
            </a:r>
            <a:endParaRPr sz="3000">
              <a:solidFill>
                <a:srgbClr val="FF0000"/>
              </a:solidFill>
              <a:latin typeface="Calibri"/>
              <a:ea typeface="Calibri"/>
              <a:cs typeface="Calibri"/>
              <a:sym typeface="Calibri"/>
            </a:endParaRPr>
          </a:p>
          <a:p>
            <a:pPr indent="0" lvl="0" marL="0" rtl="0" algn="l">
              <a:spcBef>
                <a:spcPts val="0"/>
              </a:spcBef>
              <a:spcAft>
                <a:spcPts val="0"/>
              </a:spcAft>
              <a:buNone/>
            </a:pPr>
            <a:r>
              <a:t/>
            </a:r>
            <a:endParaRPr>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5F7F0"/>
        </a:solidFill>
      </p:bgPr>
    </p:bg>
    <p:spTree>
      <p:nvGrpSpPr>
        <p:cNvPr id="273" name="Shape 273"/>
        <p:cNvGrpSpPr/>
        <p:nvPr/>
      </p:nvGrpSpPr>
      <p:grpSpPr>
        <a:xfrm>
          <a:off x="0" y="0"/>
          <a:ext cx="0" cy="0"/>
          <a:chOff x="0" y="0"/>
          <a:chExt cx="0" cy="0"/>
        </a:xfrm>
      </p:grpSpPr>
      <p:sp>
        <p:nvSpPr>
          <p:cNvPr id="274" name="Google Shape;274;p12"/>
          <p:cNvSpPr/>
          <p:nvPr/>
        </p:nvSpPr>
        <p:spPr>
          <a:xfrm>
            <a:off x="-250" y="0"/>
            <a:ext cx="18288000" cy="10287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2"/>
          <p:cNvSpPr/>
          <p:nvPr/>
        </p:nvSpPr>
        <p:spPr>
          <a:xfrm>
            <a:off x="0" y="0"/>
            <a:ext cx="18288000" cy="2515200"/>
          </a:xfrm>
          <a:prstGeom prst="rect">
            <a:avLst/>
          </a:prstGeom>
          <a:solidFill>
            <a:srgbClr val="309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7200">
                <a:solidFill>
                  <a:schemeClr val="lt1"/>
                </a:solidFill>
                <a:latin typeface="Vidaloka"/>
                <a:ea typeface="Vidaloka"/>
                <a:cs typeface="Vidaloka"/>
                <a:sym typeface="Vidaloka"/>
              </a:rPr>
              <a:t>Residual Plots</a:t>
            </a:r>
            <a:endParaRPr sz="7200">
              <a:solidFill>
                <a:schemeClr val="lt1"/>
              </a:solidFill>
              <a:latin typeface="Vidaloka"/>
              <a:ea typeface="Vidaloka"/>
              <a:cs typeface="Vidaloka"/>
              <a:sym typeface="Vidaloka"/>
            </a:endParaRPr>
          </a:p>
        </p:txBody>
      </p:sp>
      <p:pic>
        <p:nvPicPr>
          <p:cNvPr id="276" name="Google Shape;276;p12"/>
          <p:cNvPicPr preferRelativeResize="0"/>
          <p:nvPr/>
        </p:nvPicPr>
        <p:blipFill>
          <a:blip r:embed="rId3">
            <a:alphaModFix/>
          </a:blip>
          <a:stretch>
            <a:fillRect/>
          </a:stretch>
        </p:blipFill>
        <p:spPr>
          <a:xfrm>
            <a:off x="2480825" y="2659375"/>
            <a:ext cx="13325850" cy="7393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pic>
        <p:nvPicPr>
          <p:cNvPr id="282" name="Google Shape;282;g5e495b299f_0_0"/>
          <p:cNvPicPr preferRelativeResize="0"/>
          <p:nvPr/>
        </p:nvPicPr>
        <p:blipFill rotWithShape="1">
          <a:blip r:embed="rId3">
            <a:alphaModFix/>
          </a:blip>
          <a:srcRect b="0" l="8750" r="20398" t="0"/>
          <a:stretch/>
        </p:blipFill>
        <p:spPr>
          <a:xfrm>
            <a:off x="0" y="1939225"/>
            <a:ext cx="7104700" cy="8347776"/>
          </a:xfrm>
          <a:prstGeom prst="rect">
            <a:avLst/>
          </a:prstGeom>
          <a:noFill/>
          <a:ln>
            <a:noFill/>
          </a:ln>
        </p:spPr>
      </p:pic>
      <p:pic>
        <p:nvPicPr>
          <p:cNvPr id="283" name="Google Shape;283;g5e495b299f_0_0"/>
          <p:cNvPicPr preferRelativeResize="0"/>
          <p:nvPr/>
        </p:nvPicPr>
        <p:blipFill>
          <a:blip r:embed="rId4">
            <a:alphaModFix/>
          </a:blip>
          <a:stretch>
            <a:fillRect/>
          </a:stretch>
        </p:blipFill>
        <p:spPr>
          <a:xfrm>
            <a:off x="7883475" y="1821025"/>
            <a:ext cx="8618375" cy="8618375"/>
          </a:xfrm>
          <a:prstGeom prst="rect">
            <a:avLst/>
          </a:prstGeom>
          <a:noFill/>
          <a:ln>
            <a:noFill/>
          </a:ln>
        </p:spPr>
      </p:pic>
      <p:sp>
        <p:nvSpPr>
          <p:cNvPr id="284" name="Google Shape;284;g5e495b299f_0_0"/>
          <p:cNvSpPr/>
          <p:nvPr/>
        </p:nvSpPr>
        <p:spPr>
          <a:xfrm>
            <a:off x="0" y="0"/>
            <a:ext cx="18288000" cy="2515200"/>
          </a:xfrm>
          <a:prstGeom prst="rect">
            <a:avLst/>
          </a:prstGeom>
          <a:solidFill>
            <a:srgbClr val="309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7200">
                <a:solidFill>
                  <a:schemeClr val="lt1"/>
                </a:solidFill>
                <a:latin typeface="Vidaloka"/>
                <a:ea typeface="Vidaloka"/>
                <a:cs typeface="Vidaloka"/>
                <a:sym typeface="Vidaloka"/>
              </a:rPr>
              <a:t>Quantile-Quantile</a:t>
            </a:r>
            <a:r>
              <a:rPr lang="en-US" sz="7200">
                <a:solidFill>
                  <a:schemeClr val="lt1"/>
                </a:solidFill>
                <a:latin typeface="Vidaloka"/>
                <a:ea typeface="Vidaloka"/>
                <a:cs typeface="Vidaloka"/>
                <a:sym typeface="Vidaloka"/>
              </a:rPr>
              <a:t> Plot</a:t>
            </a:r>
            <a:endParaRPr sz="7200">
              <a:solidFill>
                <a:schemeClr val="lt1"/>
              </a:solidFill>
              <a:latin typeface="Vidaloka"/>
              <a:ea typeface="Vidaloka"/>
              <a:cs typeface="Vidaloka"/>
              <a:sym typeface="Vidalok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5F7F0"/>
        </a:solidFill>
      </p:bgPr>
    </p:bg>
    <p:spTree>
      <p:nvGrpSpPr>
        <p:cNvPr id="288" name="Shape 288"/>
        <p:cNvGrpSpPr/>
        <p:nvPr/>
      </p:nvGrpSpPr>
      <p:grpSpPr>
        <a:xfrm>
          <a:off x="0" y="0"/>
          <a:ext cx="0" cy="0"/>
          <a:chOff x="0" y="0"/>
          <a:chExt cx="0" cy="0"/>
        </a:xfrm>
      </p:grpSpPr>
      <p:sp>
        <p:nvSpPr>
          <p:cNvPr id="289" name="Google Shape;289;p13"/>
          <p:cNvSpPr/>
          <p:nvPr/>
        </p:nvSpPr>
        <p:spPr>
          <a:xfrm>
            <a:off x="1028700" y="1028700"/>
            <a:ext cx="16230600" cy="8229600"/>
          </a:xfrm>
          <a:prstGeom prst="rect">
            <a:avLst/>
          </a:prstGeom>
          <a:solidFill>
            <a:srgbClr val="309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3"/>
          <p:cNvSpPr txBox="1"/>
          <p:nvPr/>
        </p:nvSpPr>
        <p:spPr>
          <a:xfrm>
            <a:off x="1865727" y="2137463"/>
            <a:ext cx="14556547" cy="1085086"/>
          </a:xfrm>
          <a:prstGeom prst="rect">
            <a:avLst/>
          </a:prstGeom>
          <a:noFill/>
          <a:ln>
            <a:noFill/>
          </a:ln>
        </p:spPr>
        <p:txBody>
          <a:bodyPr anchorCtr="0" anchor="t" bIns="0" lIns="0" spcFirstLastPara="1" rIns="0" wrap="square" tIns="0">
            <a:spAutoFit/>
          </a:bodyPr>
          <a:lstStyle/>
          <a:p>
            <a:pPr indent="0" lvl="0" marL="0" marR="0" rtl="0" algn="ctr">
              <a:lnSpc>
                <a:spcPct val="111001"/>
              </a:lnSpc>
              <a:spcBef>
                <a:spcPts val="0"/>
              </a:spcBef>
              <a:spcAft>
                <a:spcPts val="0"/>
              </a:spcAft>
              <a:buNone/>
            </a:pPr>
            <a:r>
              <a:rPr b="0" i="0" lang="en-US" sz="7499" u="none" cap="none" strike="noStrike">
                <a:solidFill>
                  <a:srgbClr val="F5F7F0"/>
                </a:solidFill>
                <a:latin typeface="Vidaloka"/>
                <a:ea typeface="Vidaloka"/>
                <a:cs typeface="Vidaloka"/>
                <a:sym typeface="Vidaloka"/>
              </a:rPr>
              <a:t>Hypothesis Testing</a:t>
            </a:r>
            <a:endParaRPr/>
          </a:p>
        </p:txBody>
      </p:sp>
      <p:sp>
        <p:nvSpPr>
          <p:cNvPr id="291" name="Google Shape;291;p13"/>
          <p:cNvSpPr/>
          <p:nvPr/>
        </p:nvSpPr>
        <p:spPr>
          <a:xfrm>
            <a:off x="2095500" y="4427515"/>
            <a:ext cx="14097000" cy="114300"/>
          </a:xfrm>
          <a:prstGeom prst="rect">
            <a:avLst/>
          </a:prstGeom>
          <a:solidFill>
            <a:srgbClr val="F5F7F0">
              <a:alpha val="4941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3"/>
          <p:cNvSpPr/>
          <p:nvPr/>
        </p:nvSpPr>
        <p:spPr>
          <a:xfrm>
            <a:off x="2462179" y="0"/>
            <a:ext cx="581593" cy="5842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5F7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 name="Google Shape;293;p13"/>
          <p:cNvGrpSpPr/>
          <p:nvPr/>
        </p:nvGrpSpPr>
        <p:grpSpPr>
          <a:xfrm>
            <a:off x="3853475" y="5358250"/>
            <a:ext cx="4428850" cy="3264300"/>
            <a:chOff x="7167" y="1456881"/>
            <a:chExt cx="5905133" cy="4352401"/>
          </a:xfrm>
        </p:grpSpPr>
        <p:sp>
          <p:nvSpPr>
            <p:cNvPr id="294" name="Google Shape;294;p13"/>
            <p:cNvSpPr txBox="1"/>
            <p:nvPr/>
          </p:nvSpPr>
          <p:spPr>
            <a:xfrm>
              <a:off x="406400" y="1456881"/>
              <a:ext cx="5505900" cy="1794600"/>
            </a:xfrm>
            <a:prstGeom prst="rect">
              <a:avLst/>
            </a:prstGeom>
            <a:noFill/>
            <a:ln>
              <a:noFill/>
            </a:ln>
          </p:spPr>
          <p:txBody>
            <a:bodyPr anchorCtr="0" anchor="t" bIns="0" lIns="0" spcFirstLastPara="1" rIns="0" wrap="square" tIns="0">
              <a:spAutoFit/>
            </a:bodyPr>
            <a:lstStyle/>
            <a:p>
              <a:pPr indent="0" lvl="0" marL="0" marR="0" rtl="0" algn="ctr">
                <a:lnSpc>
                  <a:spcPct val="149000"/>
                </a:lnSpc>
                <a:spcBef>
                  <a:spcPts val="0"/>
                </a:spcBef>
                <a:spcAft>
                  <a:spcPts val="0"/>
                </a:spcAft>
                <a:buNone/>
              </a:pPr>
              <a:r>
                <a:rPr b="1" lang="en-US" sz="3100">
                  <a:latin typeface="Open Sans"/>
                  <a:ea typeface="Open Sans"/>
                  <a:cs typeface="Open Sans"/>
                  <a:sym typeface="Open Sans"/>
                </a:rPr>
                <a:t>P-Value</a:t>
              </a:r>
              <a:r>
                <a:rPr lang="en-US" sz="3100">
                  <a:solidFill>
                    <a:srgbClr val="F5F7F0"/>
                  </a:solidFill>
                  <a:latin typeface="Open Sans Light"/>
                  <a:ea typeface="Open Sans Light"/>
                  <a:cs typeface="Open Sans Light"/>
                  <a:sym typeface="Open Sans Light"/>
                </a:rPr>
                <a:t> </a:t>
              </a:r>
              <a:endParaRPr sz="3100">
                <a:solidFill>
                  <a:srgbClr val="F5F7F0"/>
                </a:solidFill>
                <a:latin typeface="Open Sans Light"/>
                <a:ea typeface="Open Sans Light"/>
                <a:cs typeface="Open Sans Light"/>
                <a:sym typeface="Open Sans Light"/>
              </a:endParaRPr>
            </a:p>
            <a:p>
              <a:pPr indent="0" lvl="0" marL="0" marR="0" rtl="0" algn="ctr">
                <a:lnSpc>
                  <a:spcPct val="149000"/>
                </a:lnSpc>
                <a:spcBef>
                  <a:spcPts val="0"/>
                </a:spcBef>
                <a:spcAft>
                  <a:spcPts val="0"/>
                </a:spcAft>
                <a:buNone/>
              </a:pPr>
              <a:r>
                <a:rPr lang="en-US" sz="3100">
                  <a:solidFill>
                    <a:srgbClr val="F5F7F0"/>
                  </a:solidFill>
                  <a:latin typeface="Open Sans Light"/>
                  <a:ea typeface="Open Sans Light"/>
                  <a:cs typeface="Open Sans Light"/>
                  <a:sym typeface="Open Sans Light"/>
                </a:rPr>
                <a:t>0.000</a:t>
              </a:r>
              <a:endParaRPr/>
            </a:p>
          </p:txBody>
        </p:sp>
        <p:sp>
          <p:nvSpPr>
            <p:cNvPr id="295" name="Google Shape;295;p13"/>
            <p:cNvSpPr txBox="1"/>
            <p:nvPr/>
          </p:nvSpPr>
          <p:spPr>
            <a:xfrm>
              <a:off x="7167" y="3251481"/>
              <a:ext cx="5491500" cy="2557800"/>
            </a:xfrm>
            <a:prstGeom prst="rect">
              <a:avLst/>
            </a:prstGeom>
            <a:noFill/>
            <a:ln>
              <a:noFill/>
            </a:ln>
          </p:spPr>
          <p:txBody>
            <a:bodyPr anchorCtr="0" anchor="t" bIns="0" lIns="0" spcFirstLastPara="1" rIns="0" wrap="square" tIns="0">
              <a:spAutoFit/>
            </a:bodyPr>
            <a:lstStyle/>
            <a:p>
              <a:pPr indent="0" lvl="0" marL="0" marR="0" rtl="0" algn="ctr">
                <a:lnSpc>
                  <a:spcPct val="150019"/>
                </a:lnSpc>
                <a:spcBef>
                  <a:spcPts val="0"/>
                </a:spcBef>
                <a:spcAft>
                  <a:spcPts val="0"/>
                </a:spcAft>
                <a:buNone/>
              </a:pPr>
              <a:r>
                <a:t/>
              </a:r>
              <a:endParaRPr/>
            </a:p>
          </p:txBody>
        </p:sp>
      </p:grpSp>
      <p:sp>
        <p:nvSpPr>
          <p:cNvPr id="296" name="Google Shape;296;p13"/>
          <p:cNvSpPr/>
          <p:nvPr/>
        </p:nvSpPr>
        <p:spPr>
          <a:xfrm>
            <a:off x="2462179" y="0"/>
            <a:ext cx="581593" cy="5842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5F7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7" name="Google Shape;297;p13"/>
          <p:cNvGrpSpPr/>
          <p:nvPr/>
        </p:nvGrpSpPr>
        <p:grpSpPr>
          <a:xfrm>
            <a:off x="12063036" y="5358246"/>
            <a:ext cx="5647989" cy="3127955"/>
            <a:chOff x="-2032000" y="1456875"/>
            <a:chExt cx="7530652" cy="4170606"/>
          </a:xfrm>
        </p:grpSpPr>
        <p:sp>
          <p:nvSpPr>
            <p:cNvPr id="298" name="Google Shape;298;p13"/>
            <p:cNvSpPr txBox="1"/>
            <p:nvPr/>
          </p:nvSpPr>
          <p:spPr>
            <a:xfrm>
              <a:off x="-2032000" y="1456875"/>
              <a:ext cx="5505900" cy="1486500"/>
            </a:xfrm>
            <a:prstGeom prst="rect">
              <a:avLst/>
            </a:prstGeom>
            <a:noFill/>
            <a:ln>
              <a:noFill/>
            </a:ln>
          </p:spPr>
          <p:txBody>
            <a:bodyPr anchorCtr="0" anchor="t" bIns="0" lIns="0" spcFirstLastPara="1" rIns="0" wrap="square" tIns="0">
              <a:spAutoFit/>
            </a:bodyPr>
            <a:lstStyle/>
            <a:p>
              <a:pPr indent="0" lvl="0" marL="0" marR="0" rtl="0" algn="ctr">
                <a:lnSpc>
                  <a:spcPct val="149000"/>
                </a:lnSpc>
                <a:spcBef>
                  <a:spcPts val="0"/>
                </a:spcBef>
                <a:spcAft>
                  <a:spcPts val="0"/>
                </a:spcAft>
                <a:buNone/>
              </a:pPr>
              <a:r>
                <a:rPr b="1" lang="en-US" sz="3100">
                  <a:solidFill>
                    <a:schemeClr val="dk1"/>
                  </a:solidFill>
                  <a:latin typeface="Open Sans"/>
                  <a:ea typeface="Open Sans"/>
                  <a:cs typeface="Open Sans"/>
                  <a:sym typeface="Open Sans"/>
                </a:rPr>
                <a:t>T-Test</a:t>
              </a:r>
              <a:r>
                <a:rPr lang="en-US" sz="3100">
                  <a:solidFill>
                    <a:schemeClr val="dk1"/>
                  </a:solidFill>
                  <a:latin typeface="Open Sans Light"/>
                  <a:ea typeface="Open Sans Light"/>
                  <a:cs typeface="Open Sans Light"/>
                  <a:sym typeface="Open Sans Light"/>
                </a:rPr>
                <a:t> </a:t>
              </a:r>
              <a:endParaRPr sz="3100">
                <a:solidFill>
                  <a:schemeClr val="dk1"/>
                </a:solidFill>
                <a:latin typeface="Open Sans Light"/>
                <a:ea typeface="Open Sans Light"/>
                <a:cs typeface="Open Sans Light"/>
                <a:sym typeface="Open Sans Light"/>
              </a:endParaRPr>
            </a:p>
            <a:p>
              <a:pPr indent="0" lvl="0" marL="0" marR="0" rtl="0" algn="ctr">
                <a:lnSpc>
                  <a:spcPct val="149000"/>
                </a:lnSpc>
                <a:spcBef>
                  <a:spcPts val="0"/>
                </a:spcBef>
                <a:spcAft>
                  <a:spcPts val="0"/>
                </a:spcAft>
                <a:buNone/>
              </a:pPr>
              <a:r>
                <a:rPr lang="en-US" sz="3100">
                  <a:solidFill>
                    <a:srgbClr val="F5F7F0"/>
                  </a:solidFill>
                  <a:latin typeface="Open Sans Light"/>
                  <a:ea typeface="Open Sans Light"/>
                  <a:cs typeface="Open Sans Light"/>
                  <a:sym typeface="Open Sans Light"/>
                </a:rPr>
                <a:t>0.471</a:t>
              </a:r>
              <a:endParaRPr sz="3100">
                <a:solidFill>
                  <a:srgbClr val="F5F7F0"/>
                </a:solidFill>
                <a:latin typeface="Open Sans Light"/>
                <a:ea typeface="Open Sans Light"/>
                <a:cs typeface="Open Sans Light"/>
                <a:sym typeface="Open Sans Light"/>
              </a:endParaRPr>
            </a:p>
          </p:txBody>
        </p:sp>
        <p:sp>
          <p:nvSpPr>
            <p:cNvPr id="299" name="Google Shape;299;p13"/>
            <p:cNvSpPr txBox="1"/>
            <p:nvPr/>
          </p:nvSpPr>
          <p:spPr>
            <a:xfrm>
              <a:off x="7152" y="3251481"/>
              <a:ext cx="5491500" cy="2376000"/>
            </a:xfrm>
            <a:prstGeom prst="rect">
              <a:avLst/>
            </a:prstGeom>
            <a:noFill/>
            <a:ln>
              <a:noFill/>
            </a:ln>
          </p:spPr>
          <p:txBody>
            <a:bodyPr anchorCtr="0" anchor="t" bIns="0" lIns="0" spcFirstLastPara="1" rIns="0" wrap="square" tIns="0">
              <a:spAutoFit/>
            </a:bodyPr>
            <a:lstStyle/>
            <a:p>
              <a:pPr indent="0" lvl="0" marL="0" marR="0" rtl="0" algn="ctr">
                <a:lnSpc>
                  <a:spcPct val="150019"/>
                </a:lnSpc>
                <a:spcBef>
                  <a:spcPts val="0"/>
                </a:spcBef>
                <a:spcAft>
                  <a:spcPts val="0"/>
                </a:spcAft>
                <a:buNone/>
              </a:pPr>
              <a:r>
                <a:t/>
              </a:r>
              <a:endParaRPr/>
            </a:p>
          </p:txBody>
        </p:sp>
      </p:grpSp>
      <p:sp>
        <p:nvSpPr>
          <p:cNvPr id="300" name="Google Shape;300;p13"/>
          <p:cNvSpPr/>
          <p:nvPr/>
        </p:nvSpPr>
        <p:spPr>
          <a:xfrm>
            <a:off x="2462179" y="0"/>
            <a:ext cx="581593" cy="5842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5F7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1" name="Google Shape;301;p13"/>
          <p:cNvGrpSpPr/>
          <p:nvPr/>
        </p:nvGrpSpPr>
        <p:grpSpPr>
          <a:xfrm>
            <a:off x="8222275" y="5358251"/>
            <a:ext cx="4581400" cy="3127949"/>
            <a:chOff x="-609591" y="1456882"/>
            <a:chExt cx="6108533" cy="4170599"/>
          </a:xfrm>
        </p:grpSpPr>
        <p:sp>
          <p:nvSpPr>
            <p:cNvPr id="302" name="Google Shape;302;p13"/>
            <p:cNvSpPr txBox="1"/>
            <p:nvPr/>
          </p:nvSpPr>
          <p:spPr>
            <a:xfrm>
              <a:off x="-609591" y="1456882"/>
              <a:ext cx="5505900" cy="2023800"/>
            </a:xfrm>
            <a:prstGeom prst="rect">
              <a:avLst/>
            </a:prstGeom>
            <a:noFill/>
            <a:ln>
              <a:noFill/>
            </a:ln>
          </p:spPr>
          <p:txBody>
            <a:bodyPr anchorCtr="0" anchor="t" bIns="0" lIns="0" spcFirstLastPara="1" rIns="0" wrap="square" tIns="0">
              <a:noAutofit/>
            </a:bodyPr>
            <a:lstStyle/>
            <a:p>
              <a:pPr indent="0" lvl="0" marL="0" marR="0" rtl="0" algn="ctr">
                <a:lnSpc>
                  <a:spcPct val="149000"/>
                </a:lnSpc>
                <a:spcBef>
                  <a:spcPts val="0"/>
                </a:spcBef>
                <a:spcAft>
                  <a:spcPts val="0"/>
                </a:spcAft>
                <a:buNone/>
              </a:pPr>
              <a:r>
                <a:rPr b="1" lang="en-US" sz="3100">
                  <a:latin typeface="Open Sans"/>
                  <a:ea typeface="Open Sans"/>
                  <a:cs typeface="Open Sans"/>
                  <a:sym typeface="Open Sans"/>
                </a:rPr>
                <a:t>R-Squared</a:t>
              </a:r>
              <a:endParaRPr b="1" sz="3100">
                <a:latin typeface="Open Sans"/>
                <a:ea typeface="Open Sans"/>
                <a:cs typeface="Open Sans"/>
                <a:sym typeface="Open Sans"/>
              </a:endParaRPr>
            </a:p>
            <a:p>
              <a:pPr indent="0" lvl="0" marL="0" marR="0" rtl="0" algn="ctr">
                <a:lnSpc>
                  <a:spcPct val="149000"/>
                </a:lnSpc>
                <a:spcBef>
                  <a:spcPts val="0"/>
                </a:spcBef>
                <a:spcAft>
                  <a:spcPts val="0"/>
                </a:spcAft>
                <a:buNone/>
              </a:pPr>
              <a:r>
                <a:rPr lang="en-US" sz="3100">
                  <a:solidFill>
                    <a:srgbClr val="F5F7F0"/>
                  </a:solidFill>
                  <a:latin typeface="Open Sans Light"/>
                  <a:ea typeface="Open Sans Light"/>
                  <a:cs typeface="Open Sans Light"/>
                  <a:sym typeface="Open Sans Light"/>
                </a:rPr>
                <a:t>0.795</a:t>
              </a:r>
              <a:endParaRPr sz="3100">
                <a:solidFill>
                  <a:srgbClr val="F5F7F0"/>
                </a:solidFill>
                <a:latin typeface="Open Sans Light"/>
                <a:ea typeface="Open Sans Light"/>
                <a:cs typeface="Open Sans Light"/>
                <a:sym typeface="Open Sans Light"/>
              </a:endParaRPr>
            </a:p>
          </p:txBody>
        </p:sp>
        <p:sp>
          <p:nvSpPr>
            <p:cNvPr id="303" name="Google Shape;303;p13"/>
            <p:cNvSpPr txBox="1"/>
            <p:nvPr/>
          </p:nvSpPr>
          <p:spPr>
            <a:xfrm>
              <a:off x="7143" y="3251481"/>
              <a:ext cx="5491800" cy="2376000"/>
            </a:xfrm>
            <a:prstGeom prst="rect">
              <a:avLst/>
            </a:prstGeom>
            <a:noFill/>
            <a:ln>
              <a:noFill/>
            </a:ln>
          </p:spPr>
          <p:txBody>
            <a:bodyPr anchorCtr="0" anchor="t" bIns="0" lIns="0" spcFirstLastPara="1" rIns="0" wrap="square" tIns="0">
              <a:spAutoFit/>
            </a:bodyPr>
            <a:lstStyle/>
            <a:p>
              <a:pPr indent="0" lvl="0" marL="0" marR="0" rtl="0" algn="ctr">
                <a:lnSpc>
                  <a:spcPct val="150019"/>
                </a:lnSpc>
                <a:spcBef>
                  <a:spcPts val="0"/>
                </a:spcBef>
                <a:spcAft>
                  <a:spcPts val="0"/>
                </a:spcAft>
                <a:buNone/>
              </a:pPr>
              <a:r>
                <a:t/>
              </a:r>
              <a:endParaRPr/>
            </a:p>
          </p:txBody>
        </p:sp>
      </p:grpSp>
      <p:sp>
        <p:nvSpPr>
          <p:cNvPr id="304" name="Google Shape;304;p13"/>
          <p:cNvSpPr txBox="1"/>
          <p:nvPr/>
        </p:nvSpPr>
        <p:spPr>
          <a:xfrm>
            <a:off x="971675" y="6051600"/>
            <a:ext cx="4129500" cy="1345800"/>
          </a:xfrm>
          <a:prstGeom prst="rect">
            <a:avLst/>
          </a:prstGeom>
          <a:noFill/>
          <a:ln>
            <a:noFill/>
          </a:ln>
        </p:spPr>
        <p:txBody>
          <a:bodyPr anchorCtr="0" anchor="t" bIns="0" lIns="0" spcFirstLastPara="1" rIns="0" wrap="square" tIns="0">
            <a:noAutofit/>
          </a:bodyPr>
          <a:lstStyle/>
          <a:p>
            <a:pPr indent="0" lvl="0" marL="0" marR="0" rtl="0" algn="ctr">
              <a:lnSpc>
                <a:spcPct val="149000"/>
              </a:lnSpc>
              <a:spcBef>
                <a:spcPts val="0"/>
              </a:spcBef>
              <a:spcAft>
                <a:spcPts val="0"/>
              </a:spcAft>
              <a:buNone/>
            </a:pPr>
            <a:r>
              <a:rPr b="1" lang="en-US" sz="3100">
                <a:latin typeface="Open Sans"/>
                <a:ea typeface="Open Sans"/>
                <a:cs typeface="Open Sans"/>
                <a:sym typeface="Open Sans"/>
              </a:rPr>
              <a:t>ln(Sale Price)</a:t>
            </a:r>
            <a:r>
              <a:rPr lang="en-US" sz="3100">
                <a:solidFill>
                  <a:srgbClr val="F5F7F0"/>
                </a:solidFill>
                <a:latin typeface="Open Sans Light"/>
                <a:ea typeface="Open Sans Light"/>
                <a:cs typeface="Open Sans Light"/>
                <a:sym typeface="Open Sans Light"/>
              </a:rPr>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5F7F0"/>
        </a:solidFill>
      </p:bgPr>
    </p:bg>
    <p:spTree>
      <p:nvGrpSpPr>
        <p:cNvPr id="308" name="Shape 308"/>
        <p:cNvGrpSpPr/>
        <p:nvPr/>
      </p:nvGrpSpPr>
      <p:grpSpPr>
        <a:xfrm>
          <a:off x="0" y="0"/>
          <a:ext cx="0" cy="0"/>
          <a:chOff x="0" y="0"/>
          <a:chExt cx="0" cy="0"/>
        </a:xfrm>
      </p:grpSpPr>
      <p:sp>
        <p:nvSpPr>
          <p:cNvPr id="309" name="Google Shape;309;p16"/>
          <p:cNvSpPr/>
          <p:nvPr/>
        </p:nvSpPr>
        <p:spPr>
          <a:xfrm>
            <a:off x="0" y="0"/>
            <a:ext cx="18023400" cy="3810000"/>
          </a:xfrm>
          <a:prstGeom prst="rect">
            <a:avLst/>
          </a:prstGeom>
          <a:solidFill>
            <a:srgbClr val="309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7500">
                <a:latin typeface="Vidaloka"/>
                <a:ea typeface="Vidaloka"/>
                <a:cs typeface="Vidaloka"/>
                <a:sym typeface="Vidaloka"/>
              </a:rPr>
              <a:t>Machine Learning </a:t>
            </a:r>
            <a:endParaRPr sz="7500">
              <a:latin typeface="Vidaloka"/>
              <a:ea typeface="Vidaloka"/>
              <a:cs typeface="Vidaloka"/>
              <a:sym typeface="Vidaloka"/>
            </a:endParaRPr>
          </a:p>
        </p:txBody>
      </p:sp>
      <p:grpSp>
        <p:nvGrpSpPr>
          <p:cNvPr id="310" name="Google Shape;310;p16"/>
          <p:cNvGrpSpPr/>
          <p:nvPr/>
        </p:nvGrpSpPr>
        <p:grpSpPr>
          <a:xfrm>
            <a:off x="1531104" y="7016394"/>
            <a:ext cx="6810417" cy="1839723"/>
            <a:chOff x="0" y="-38100"/>
            <a:chExt cx="9080556" cy="2452964"/>
          </a:xfrm>
        </p:grpSpPr>
        <p:sp>
          <p:nvSpPr>
            <p:cNvPr id="311" name="Google Shape;311;p16"/>
            <p:cNvSpPr txBox="1"/>
            <p:nvPr/>
          </p:nvSpPr>
          <p:spPr>
            <a:xfrm>
              <a:off x="0" y="-38100"/>
              <a:ext cx="9080556" cy="743418"/>
            </a:xfrm>
            <a:prstGeom prst="rect">
              <a:avLst/>
            </a:prstGeom>
            <a:noFill/>
            <a:ln>
              <a:noFill/>
            </a:ln>
          </p:spPr>
          <p:txBody>
            <a:bodyPr anchorCtr="0" anchor="t" bIns="0" lIns="0" spcFirstLastPara="1" rIns="0" wrap="square" tIns="0">
              <a:spAutoFit/>
            </a:bodyPr>
            <a:lstStyle/>
            <a:p>
              <a:pPr indent="0" lvl="0" marL="0" marR="0" rtl="0" algn="ctr">
                <a:lnSpc>
                  <a:spcPct val="132037"/>
                </a:lnSpc>
                <a:spcBef>
                  <a:spcPts val="0"/>
                </a:spcBef>
                <a:spcAft>
                  <a:spcPts val="0"/>
                </a:spcAft>
                <a:buNone/>
              </a:pPr>
              <a:r>
                <a:rPr b="1" lang="en-US" sz="3499">
                  <a:solidFill>
                    <a:srgbClr val="3097A8"/>
                  </a:solidFill>
                  <a:latin typeface="Open Sans"/>
                  <a:ea typeface="Open Sans"/>
                  <a:cs typeface="Open Sans"/>
                  <a:sym typeface="Open Sans"/>
                </a:rPr>
                <a:t>Process </a:t>
              </a:r>
              <a:endParaRPr/>
            </a:p>
          </p:txBody>
        </p:sp>
        <p:sp>
          <p:nvSpPr>
            <p:cNvPr id="312" name="Google Shape;312;p16"/>
            <p:cNvSpPr txBox="1"/>
            <p:nvPr/>
          </p:nvSpPr>
          <p:spPr>
            <a:xfrm>
              <a:off x="0" y="982555"/>
              <a:ext cx="9080556" cy="1432309"/>
            </a:xfrm>
            <a:prstGeom prst="rect">
              <a:avLst/>
            </a:prstGeom>
            <a:noFill/>
            <a:ln>
              <a:noFill/>
            </a:ln>
          </p:spPr>
          <p:txBody>
            <a:bodyPr anchorCtr="0" anchor="t" bIns="0" lIns="0" spcFirstLastPara="1" rIns="0" wrap="square" tIns="0">
              <a:spAutoFit/>
            </a:bodyPr>
            <a:lstStyle/>
            <a:p>
              <a:pPr indent="0" lvl="0" marL="0" marR="0" rtl="0" algn="ctr">
                <a:lnSpc>
                  <a:spcPct val="150016"/>
                </a:lnSpc>
                <a:spcBef>
                  <a:spcPts val="0"/>
                </a:spcBef>
                <a:spcAft>
                  <a:spcPts val="0"/>
                </a:spcAft>
                <a:buNone/>
              </a:pPr>
              <a:r>
                <a:rPr b="0" i="0" lang="en-US" sz="2999" u="none" cap="none" strike="noStrike">
                  <a:solidFill>
                    <a:srgbClr val="3097A8"/>
                  </a:solidFill>
                  <a:latin typeface="Open Sans Light"/>
                  <a:ea typeface="Open Sans Light"/>
                  <a:cs typeface="Open Sans Light"/>
                  <a:sym typeface="Open Sans Light"/>
                </a:rPr>
                <a:t>.</a:t>
              </a:r>
              <a:r>
                <a:rPr lang="en-US" sz="2999">
                  <a:solidFill>
                    <a:srgbClr val="3097A8"/>
                  </a:solidFill>
                  <a:latin typeface="Open Sans Light"/>
                  <a:ea typeface="Open Sans Light"/>
                  <a:cs typeface="Open Sans Light"/>
                  <a:sym typeface="Open Sans Light"/>
                </a:rPr>
                <a:t>Google AI Platform</a:t>
              </a:r>
              <a:endParaRPr sz="2999">
                <a:solidFill>
                  <a:srgbClr val="3097A8"/>
                </a:solidFill>
                <a:latin typeface="Open Sans Light"/>
                <a:ea typeface="Open Sans Light"/>
                <a:cs typeface="Open Sans Light"/>
                <a:sym typeface="Open Sans Light"/>
              </a:endParaRPr>
            </a:p>
            <a:p>
              <a:pPr indent="0" lvl="0" marL="0" marR="0" rtl="0" algn="ctr">
                <a:lnSpc>
                  <a:spcPct val="150016"/>
                </a:lnSpc>
                <a:spcBef>
                  <a:spcPts val="0"/>
                </a:spcBef>
                <a:spcAft>
                  <a:spcPts val="0"/>
                </a:spcAft>
                <a:buNone/>
              </a:pPr>
              <a:r>
                <a:rPr lang="en-US" sz="2999">
                  <a:solidFill>
                    <a:srgbClr val="3097A8"/>
                  </a:solidFill>
                  <a:latin typeface="Open Sans Light"/>
                  <a:ea typeface="Open Sans Light"/>
                  <a:cs typeface="Open Sans Light"/>
                  <a:sym typeface="Open Sans Light"/>
                </a:rPr>
                <a:t>Scikit-Learn</a:t>
              </a:r>
              <a:endParaRPr sz="2999">
                <a:solidFill>
                  <a:srgbClr val="3097A8"/>
                </a:solidFill>
                <a:latin typeface="Open Sans Light"/>
                <a:ea typeface="Open Sans Light"/>
                <a:cs typeface="Open Sans Light"/>
                <a:sym typeface="Open Sans Light"/>
              </a:endParaRPr>
            </a:p>
          </p:txBody>
        </p:sp>
      </p:grpSp>
      <p:grpSp>
        <p:nvGrpSpPr>
          <p:cNvPr id="313" name="Google Shape;313;p16"/>
          <p:cNvGrpSpPr/>
          <p:nvPr/>
        </p:nvGrpSpPr>
        <p:grpSpPr>
          <a:xfrm>
            <a:off x="9946479" y="7016394"/>
            <a:ext cx="6810417" cy="1839723"/>
            <a:chOff x="0" y="-38100"/>
            <a:chExt cx="9080556" cy="2452964"/>
          </a:xfrm>
        </p:grpSpPr>
        <p:sp>
          <p:nvSpPr>
            <p:cNvPr id="314" name="Google Shape;314;p16"/>
            <p:cNvSpPr txBox="1"/>
            <p:nvPr/>
          </p:nvSpPr>
          <p:spPr>
            <a:xfrm>
              <a:off x="0" y="-38100"/>
              <a:ext cx="9080556" cy="743418"/>
            </a:xfrm>
            <a:prstGeom prst="rect">
              <a:avLst/>
            </a:prstGeom>
            <a:noFill/>
            <a:ln>
              <a:noFill/>
            </a:ln>
          </p:spPr>
          <p:txBody>
            <a:bodyPr anchorCtr="0" anchor="t" bIns="0" lIns="0" spcFirstLastPara="1" rIns="0" wrap="square" tIns="0">
              <a:spAutoFit/>
            </a:bodyPr>
            <a:lstStyle/>
            <a:p>
              <a:pPr indent="0" lvl="0" marL="0" marR="0" rtl="0" algn="ctr">
                <a:lnSpc>
                  <a:spcPct val="132037"/>
                </a:lnSpc>
                <a:spcBef>
                  <a:spcPts val="0"/>
                </a:spcBef>
                <a:spcAft>
                  <a:spcPts val="0"/>
                </a:spcAft>
                <a:buNone/>
              </a:pPr>
              <a:r>
                <a:rPr b="1" lang="en-US" sz="3499">
                  <a:solidFill>
                    <a:srgbClr val="3097A8"/>
                  </a:solidFill>
                  <a:latin typeface="Open Sans"/>
                  <a:ea typeface="Open Sans"/>
                  <a:cs typeface="Open Sans"/>
                  <a:sym typeface="Open Sans"/>
                </a:rPr>
                <a:t>Predictive Model </a:t>
              </a:r>
              <a:endParaRPr/>
            </a:p>
          </p:txBody>
        </p:sp>
        <p:sp>
          <p:nvSpPr>
            <p:cNvPr id="315" name="Google Shape;315;p16"/>
            <p:cNvSpPr txBox="1"/>
            <p:nvPr/>
          </p:nvSpPr>
          <p:spPr>
            <a:xfrm>
              <a:off x="0" y="982555"/>
              <a:ext cx="9080556" cy="1432309"/>
            </a:xfrm>
            <a:prstGeom prst="rect">
              <a:avLst/>
            </a:prstGeom>
            <a:noFill/>
            <a:ln>
              <a:noFill/>
            </a:ln>
          </p:spPr>
          <p:txBody>
            <a:bodyPr anchorCtr="0" anchor="t" bIns="0" lIns="0" spcFirstLastPara="1" rIns="0" wrap="square" tIns="0">
              <a:spAutoFit/>
            </a:bodyPr>
            <a:lstStyle/>
            <a:p>
              <a:pPr indent="0" lvl="0" marL="0" rtl="0" algn="ctr">
                <a:lnSpc>
                  <a:spcPct val="150016"/>
                </a:lnSpc>
                <a:spcBef>
                  <a:spcPts val="0"/>
                </a:spcBef>
                <a:spcAft>
                  <a:spcPts val="0"/>
                </a:spcAft>
                <a:buClr>
                  <a:schemeClr val="dk1"/>
                </a:buClr>
                <a:buFont typeface="Arial"/>
                <a:buNone/>
              </a:pPr>
              <a:r>
                <a:rPr lang="en-US" sz="2999">
                  <a:solidFill>
                    <a:srgbClr val="3097A8"/>
                  </a:solidFill>
                  <a:latin typeface="Open Sans Light"/>
                  <a:ea typeface="Open Sans Light"/>
                  <a:cs typeface="Open Sans Light"/>
                  <a:sym typeface="Open Sans Light"/>
                </a:rPr>
                <a:t>Multiple Linear Regression</a:t>
              </a:r>
              <a:endParaRPr sz="2999">
                <a:solidFill>
                  <a:srgbClr val="3097A8"/>
                </a:solidFill>
                <a:latin typeface="Open Sans Light"/>
                <a:ea typeface="Open Sans Light"/>
                <a:cs typeface="Open Sans Light"/>
                <a:sym typeface="Open Sans Light"/>
              </a:endParaRPr>
            </a:p>
            <a:p>
              <a:pPr indent="0" lvl="0" marL="0" rtl="0" algn="ctr">
                <a:lnSpc>
                  <a:spcPct val="150016"/>
                </a:lnSpc>
                <a:spcBef>
                  <a:spcPts val="0"/>
                </a:spcBef>
                <a:spcAft>
                  <a:spcPts val="0"/>
                </a:spcAft>
                <a:buClr>
                  <a:schemeClr val="dk1"/>
                </a:buClr>
                <a:buFont typeface="Arial"/>
                <a:buNone/>
              </a:pPr>
              <a:r>
                <a:rPr lang="en-US" sz="2999">
                  <a:solidFill>
                    <a:srgbClr val="3097A8"/>
                  </a:solidFill>
                  <a:latin typeface="Open Sans Light"/>
                  <a:ea typeface="Open Sans Light"/>
                  <a:cs typeface="Open Sans Light"/>
                  <a:sym typeface="Open Sans Light"/>
                </a:rPr>
                <a:t>Backward Elimination</a:t>
              </a:r>
              <a:endParaRPr sz="2999">
                <a:solidFill>
                  <a:srgbClr val="3097A8"/>
                </a:solidFill>
                <a:latin typeface="Open Sans Light"/>
                <a:ea typeface="Open Sans Light"/>
                <a:cs typeface="Open Sans Light"/>
                <a:sym typeface="Open Sans Light"/>
              </a:endParaRPr>
            </a:p>
          </p:txBody>
        </p:sp>
      </p:grpSp>
      <p:pic>
        <p:nvPicPr>
          <p:cNvPr id="316" name="Google Shape;316;p16"/>
          <p:cNvPicPr preferRelativeResize="0"/>
          <p:nvPr/>
        </p:nvPicPr>
        <p:blipFill>
          <a:blip r:embed="rId3">
            <a:alphaModFix/>
          </a:blip>
          <a:stretch>
            <a:fillRect/>
          </a:stretch>
        </p:blipFill>
        <p:spPr>
          <a:xfrm>
            <a:off x="6834650" y="4114800"/>
            <a:ext cx="4354093" cy="290159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5F7F0"/>
        </a:solidFill>
      </p:bgPr>
    </p:bg>
    <p:spTree>
      <p:nvGrpSpPr>
        <p:cNvPr id="320" name="Shape 320"/>
        <p:cNvGrpSpPr/>
        <p:nvPr/>
      </p:nvGrpSpPr>
      <p:grpSpPr>
        <a:xfrm>
          <a:off x="0" y="0"/>
          <a:ext cx="0" cy="0"/>
          <a:chOff x="0" y="0"/>
          <a:chExt cx="0" cy="0"/>
        </a:xfrm>
      </p:grpSpPr>
      <p:sp>
        <p:nvSpPr>
          <p:cNvPr id="321" name="Google Shape;321;g5e495b299f_6_0"/>
          <p:cNvSpPr/>
          <p:nvPr/>
        </p:nvSpPr>
        <p:spPr>
          <a:xfrm>
            <a:off x="0" y="0"/>
            <a:ext cx="18023400" cy="3810000"/>
          </a:xfrm>
          <a:prstGeom prst="rect">
            <a:avLst/>
          </a:prstGeom>
          <a:solidFill>
            <a:srgbClr val="309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7500">
                <a:latin typeface="Vidaloka"/>
                <a:ea typeface="Vidaloka"/>
                <a:cs typeface="Vidaloka"/>
                <a:sym typeface="Vidaloka"/>
              </a:rPr>
              <a:t>Machine Learning </a:t>
            </a:r>
            <a:endParaRPr sz="7500">
              <a:latin typeface="Vidaloka"/>
              <a:ea typeface="Vidaloka"/>
              <a:cs typeface="Vidaloka"/>
              <a:sym typeface="Vidaloka"/>
            </a:endParaRPr>
          </a:p>
        </p:txBody>
      </p:sp>
      <p:pic>
        <p:nvPicPr>
          <p:cNvPr id="322" name="Google Shape;322;g5e495b299f_6_0"/>
          <p:cNvPicPr preferRelativeResize="0"/>
          <p:nvPr/>
        </p:nvPicPr>
        <p:blipFill rotWithShape="1">
          <a:blip r:embed="rId3">
            <a:alphaModFix/>
          </a:blip>
          <a:srcRect b="0" l="0" r="0" t="0"/>
          <a:stretch/>
        </p:blipFill>
        <p:spPr>
          <a:xfrm>
            <a:off x="594300" y="4379425"/>
            <a:ext cx="7955400" cy="5214325"/>
          </a:xfrm>
          <a:prstGeom prst="rect">
            <a:avLst/>
          </a:prstGeom>
          <a:noFill/>
          <a:ln>
            <a:noFill/>
          </a:ln>
        </p:spPr>
      </p:pic>
      <p:pic>
        <p:nvPicPr>
          <p:cNvPr id="323" name="Google Shape;323;g5e495b299f_6_0"/>
          <p:cNvPicPr preferRelativeResize="0"/>
          <p:nvPr/>
        </p:nvPicPr>
        <p:blipFill>
          <a:blip r:embed="rId4">
            <a:alphaModFix/>
          </a:blip>
          <a:stretch>
            <a:fillRect/>
          </a:stretch>
        </p:blipFill>
        <p:spPr>
          <a:xfrm>
            <a:off x="8894275" y="7986600"/>
            <a:ext cx="8958899" cy="866775"/>
          </a:xfrm>
          <a:prstGeom prst="rect">
            <a:avLst/>
          </a:prstGeom>
          <a:noFill/>
          <a:ln>
            <a:noFill/>
          </a:ln>
        </p:spPr>
      </p:pic>
      <p:sp>
        <p:nvSpPr>
          <p:cNvPr id="324" name="Google Shape;324;g5e495b299f_6_0"/>
          <p:cNvSpPr txBox="1"/>
          <p:nvPr/>
        </p:nvSpPr>
        <p:spPr>
          <a:xfrm>
            <a:off x="10026100" y="4826700"/>
            <a:ext cx="7305300" cy="2143200"/>
          </a:xfrm>
          <a:prstGeom prst="rect">
            <a:avLst/>
          </a:prstGeom>
          <a:noFill/>
          <a:ln>
            <a:noFill/>
          </a:ln>
        </p:spPr>
        <p:txBody>
          <a:bodyPr anchorCtr="0" anchor="t" bIns="91425" lIns="91425" spcFirstLastPara="1" rIns="91425" wrap="square" tIns="91425">
            <a:noAutofit/>
          </a:bodyPr>
          <a:lstStyle/>
          <a:p>
            <a:pPr indent="0" lvl="0" marL="0" rtl="0" algn="ctr">
              <a:lnSpc>
                <a:spcPct val="132037"/>
              </a:lnSpc>
              <a:spcBef>
                <a:spcPts val="0"/>
              </a:spcBef>
              <a:spcAft>
                <a:spcPts val="0"/>
              </a:spcAft>
              <a:buNone/>
            </a:pPr>
            <a:r>
              <a:rPr b="1" lang="en-US" sz="3499">
                <a:solidFill>
                  <a:srgbClr val="3097A8"/>
                </a:solidFill>
                <a:latin typeface="Open Sans"/>
                <a:ea typeface="Open Sans"/>
                <a:cs typeface="Open Sans"/>
                <a:sym typeface="Open Sans"/>
              </a:rPr>
              <a:t>Least Impactful</a:t>
            </a:r>
            <a:r>
              <a:rPr b="1" lang="en-US" sz="3499">
                <a:solidFill>
                  <a:srgbClr val="3097A8"/>
                </a:solidFill>
                <a:latin typeface="Open Sans"/>
                <a:ea typeface="Open Sans"/>
                <a:cs typeface="Open Sans"/>
                <a:sym typeface="Open Sans"/>
              </a:rPr>
              <a:t> </a:t>
            </a:r>
            <a:endParaRPr sz="2999">
              <a:solidFill>
                <a:srgbClr val="3097A8"/>
              </a:solidFill>
              <a:latin typeface="Open Sans Light"/>
              <a:ea typeface="Open Sans Light"/>
              <a:cs typeface="Open Sans Light"/>
              <a:sym typeface="Open Sans Light"/>
            </a:endParaRPr>
          </a:p>
          <a:p>
            <a:pPr indent="0" lvl="0" marL="0" rtl="0" algn="ctr">
              <a:lnSpc>
                <a:spcPct val="150016"/>
              </a:lnSpc>
              <a:spcBef>
                <a:spcPts val="0"/>
              </a:spcBef>
              <a:spcAft>
                <a:spcPts val="0"/>
              </a:spcAft>
              <a:buNone/>
            </a:pPr>
            <a:r>
              <a:rPr lang="en-US" sz="2999">
                <a:solidFill>
                  <a:srgbClr val="3097A8"/>
                </a:solidFill>
                <a:latin typeface="Open Sans Light"/>
                <a:ea typeface="Open Sans Light"/>
                <a:cs typeface="Open Sans Light"/>
                <a:sym typeface="Open Sans Light"/>
              </a:rPr>
              <a:t>Year Remodeled R-squared = 0.257</a:t>
            </a:r>
            <a:endParaRPr sz="2999">
              <a:solidFill>
                <a:srgbClr val="3097A8"/>
              </a:solidFill>
              <a:latin typeface="Open Sans Light"/>
              <a:ea typeface="Open Sans Light"/>
              <a:cs typeface="Open Sans Light"/>
              <a:sym typeface="Open Sans Light"/>
            </a:endParaRPr>
          </a:p>
          <a:p>
            <a:pPr indent="0" lvl="0" marL="0" rtl="0" algn="ctr">
              <a:lnSpc>
                <a:spcPct val="150016"/>
              </a:lnSpc>
              <a:spcBef>
                <a:spcPts val="0"/>
              </a:spcBef>
              <a:spcAft>
                <a:spcPts val="0"/>
              </a:spcAft>
              <a:buClr>
                <a:schemeClr val="dk1"/>
              </a:buClr>
              <a:buFont typeface="Arial"/>
              <a:buNone/>
            </a:pPr>
            <a:r>
              <a:rPr lang="en-US" sz="2999">
                <a:solidFill>
                  <a:srgbClr val="3097A8"/>
                </a:solidFill>
                <a:latin typeface="Open Sans Light"/>
                <a:ea typeface="Open Sans Light"/>
                <a:cs typeface="Open Sans Light"/>
                <a:sym typeface="Open Sans Light"/>
              </a:rPr>
              <a:t>Lot area R-squared = 0.070</a:t>
            </a:r>
            <a:endParaRPr sz="2999">
              <a:solidFill>
                <a:srgbClr val="3097A8"/>
              </a:solidFill>
              <a:latin typeface="Open Sans Light"/>
              <a:ea typeface="Open Sans Light"/>
              <a:cs typeface="Open Sans Light"/>
              <a:sym typeface="Open Sans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5F7F0"/>
        </a:solidFill>
      </p:bgPr>
    </p:bg>
    <p:spTree>
      <p:nvGrpSpPr>
        <p:cNvPr id="328" name="Shape 328"/>
        <p:cNvGrpSpPr/>
        <p:nvPr/>
      </p:nvGrpSpPr>
      <p:grpSpPr>
        <a:xfrm>
          <a:off x="0" y="0"/>
          <a:ext cx="0" cy="0"/>
          <a:chOff x="0" y="0"/>
          <a:chExt cx="0" cy="0"/>
        </a:xfrm>
      </p:grpSpPr>
      <p:pic>
        <p:nvPicPr>
          <p:cNvPr id="329" name="Google Shape;329;p14"/>
          <p:cNvPicPr preferRelativeResize="0"/>
          <p:nvPr/>
        </p:nvPicPr>
        <p:blipFill rotWithShape="1">
          <a:blip r:embed="rId3">
            <a:alphaModFix/>
          </a:blip>
          <a:srcRect b="37620" l="0" r="0" t="40834"/>
          <a:stretch/>
        </p:blipFill>
        <p:spPr>
          <a:xfrm>
            <a:off x="-278299" y="-268842"/>
            <a:ext cx="18844599" cy="3049954"/>
          </a:xfrm>
          <a:prstGeom prst="rect">
            <a:avLst/>
          </a:prstGeom>
          <a:noFill/>
          <a:ln>
            <a:noFill/>
          </a:ln>
        </p:spPr>
      </p:pic>
      <p:grpSp>
        <p:nvGrpSpPr>
          <p:cNvPr id="330" name="Google Shape;330;p14"/>
          <p:cNvGrpSpPr/>
          <p:nvPr/>
        </p:nvGrpSpPr>
        <p:grpSpPr>
          <a:xfrm>
            <a:off x="1789732" y="1708326"/>
            <a:ext cx="14708537" cy="3199449"/>
            <a:chOff x="0" y="0"/>
            <a:chExt cx="19611382" cy="4265932"/>
          </a:xfrm>
        </p:grpSpPr>
        <p:sp>
          <p:nvSpPr>
            <p:cNvPr id="331" name="Google Shape;331;p14"/>
            <p:cNvSpPr/>
            <p:nvPr/>
          </p:nvSpPr>
          <p:spPr>
            <a:xfrm>
              <a:off x="0" y="0"/>
              <a:ext cx="19611382" cy="2860762"/>
            </a:xfrm>
            <a:prstGeom prst="rect">
              <a:avLst/>
            </a:prstGeom>
            <a:solidFill>
              <a:srgbClr val="309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4"/>
            <p:cNvSpPr txBox="1"/>
            <p:nvPr/>
          </p:nvSpPr>
          <p:spPr>
            <a:xfrm>
              <a:off x="619699" y="726041"/>
              <a:ext cx="18371984" cy="1465831"/>
            </a:xfrm>
            <a:prstGeom prst="rect">
              <a:avLst/>
            </a:prstGeom>
            <a:noFill/>
            <a:ln>
              <a:noFill/>
            </a:ln>
          </p:spPr>
          <p:txBody>
            <a:bodyPr anchorCtr="0" anchor="t" bIns="0" lIns="0" spcFirstLastPara="1" rIns="0" wrap="square" tIns="0">
              <a:spAutoFit/>
            </a:bodyPr>
            <a:lstStyle/>
            <a:p>
              <a:pPr indent="0" lvl="0" marL="0" marR="0" rtl="0" algn="ctr">
                <a:lnSpc>
                  <a:spcPct val="111000"/>
                </a:lnSpc>
                <a:spcBef>
                  <a:spcPts val="0"/>
                </a:spcBef>
                <a:spcAft>
                  <a:spcPts val="0"/>
                </a:spcAft>
                <a:buNone/>
              </a:pPr>
              <a:r>
                <a:rPr b="0" i="0" lang="en-US" sz="7500" u="none" cap="none" strike="noStrike">
                  <a:solidFill>
                    <a:srgbClr val="F5F7F0"/>
                  </a:solidFill>
                  <a:latin typeface="Vidaloka"/>
                  <a:ea typeface="Vidaloka"/>
                  <a:cs typeface="Vidaloka"/>
                  <a:sym typeface="Vidaloka"/>
                </a:rPr>
                <a:t>Our Conclusion</a:t>
              </a:r>
              <a:endParaRPr/>
            </a:p>
          </p:txBody>
        </p:sp>
        <p:sp>
          <p:nvSpPr>
            <p:cNvPr id="333" name="Google Shape;333;p14"/>
            <p:cNvSpPr txBox="1"/>
            <p:nvPr/>
          </p:nvSpPr>
          <p:spPr>
            <a:xfrm>
              <a:off x="2956493" y="3512932"/>
              <a:ext cx="13668300" cy="753000"/>
            </a:xfrm>
            <a:prstGeom prst="rect">
              <a:avLst/>
            </a:prstGeom>
            <a:noFill/>
            <a:ln>
              <a:noFill/>
            </a:ln>
          </p:spPr>
          <p:txBody>
            <a:bodyPr anchorCtr="0" anchor="t" bIns="0" lIns="0" spcFirstLastPara="1" rIns="0" wrap="square" tIns="0">
              <a:spAutoFit/>
            </a:bodyPr>
            <a:lstStyle/>
            <a:p>
              <a:pPr indent="0" lvl="0" marL="0" marR="0" rtl="0" algn="ctr">
                <a:lnSpc>
                  <a:spcPct val="131992"/>
                </a:lnSpc>
                <a:spcBef>
                  <a:spcPts val="0"/>
                </a:spcBef>
                <a:spcAft>
                  <a:spcPts val="0"/>
                </a:spcAft>
                <a:buNone/>
              </a:pPr>
              <a:r>
                <a:rPr b="1" i="0" lang="en-US" sz="3904" u="none" cap="none" strike="noStrike">
                  <a:solidFill>
                    <a:srgbClr val="3097A8"/>
                  </a:solidFill>
                  <a:latin typeface="Open Sans"/>
                  <a:ea typeface="Open Sans"/>
                  <a:cs typeface="Open Sans"/>
                  <a:sym typeface="Open Sans"/>
                </a:rPr>
                <a:t>DID WE ACCEPT OR REJECT THE NULL?</a:t>
              </a:r>
              <a:endParaRPr/>
            </a:p>
          </p:txBody>
        </p:sp>
      </p:grpSp>
      <p:sp>
        <p:nvSpPr>
          <p:cNvPr id="334" name="Google Shape;334;p14"/>
          <p:cNvSpPr txBox="1"/>
          <p:nvPr/>
        </p:nvSpPr>
        <p:spPr>
          <a:xfrm>
            <a:off x="1803478" y="9847492"/>
            <a:ext cx="14681100" cy="401400"/>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None/>
            </a:pPr>
            <a:r>
              <a:rPr b="0" i="0" lang="en-US" sz="2399" u="none" cap="none" strike="noStrike">
                <a:solidFill>
                  <a:srgbClr val="3097A8"/>
                </a:solidFill>
                <a:latin typeface="Open Sans Light"/>
                <a:ea typeface="Open Sans Light"/>
                <a:cs typeface="Open Sans Light"/>
                <a:sym typeface="Open Sans Light"/>
              </a:rPr>
              <a:t>Group 6| Predicting House Values in Ames, Iowa</a:t>
            </a:r>
            <a:endParaRPr/>
          </a:p>
        </p:txBody>
      </p:sp>
      <p:pic>
        <p:nvPicPr>
          <p:cNvPr id="335" name="Google Shape;335;p14"/>
          <p:cNvPicPr preferRelativeResize="0"/>
          <p:nvPr/>
        </p:nvPicPr>
        <p:blipFill>
          <a:blip r:embed="rId4">
            <a:alphaModFix/>
          </a:blip>
          <a:stretch>
            <a:fillRect/>
          </a:stretch>
        </p:blipFill>
        <p:spPr>
          <a:xfrm>
            <a:off x="2716174" y="5441133"/>
            <a:ext cx="5466540" cy="3644360"/>
          </a:xfrm>
          <a:prstGeom prst="rect">
            <a:avLst/>
          </a:prstGeom>
          <a:noFill/>
          <a:ln>
            <a:noFill/>
          </a:ln>
        </p:spPr>
      </p:pic>
      <p:sp>
        <p:nvSpPr>
          <p:cNvPr id="336" name="Google Shape;336;p14"/>
          <p:cNvSpPr txBox="1"/>
          <p:nvPr/>
        </p:nvSpPr>
        <p:spPr>
          <a:xfrm>
            <a:off x="9597300" y="5212525"/>
            <a:ext cx="8076900" cy="564900"/>
          </a:xfrm>
          <a:prstGeom prst="rect">
            <a:avLst/>
          </a:prstGeom>
          <a:noFill/>
          <a:ln>
            <a:noFill/>
          </a:ln>
        </p:spPr>
        <p:txBody>
          <a:bodyPr anchorCtr="0" anchor="t" bIns="0" lIns="0" spcFirstLastPara="1" rIns="0" wrap="square" tIns="0">
            <a:noAutofit/>
          </a:bodyPr>
          <a:lstStyle/>
          <a:p>
            <a:pPr indent="0" lvl="0" marL="0" marR="0" rtl="0" algn="l">
              <a:lnSpc>
                <a:spcPct val="131992"/>
              </a:lnSpc>
              <a:spcBef>
                <a:spcPts val="0"/>
              </a:spcBef>
              <a:spcAft>
                <a:spcPts val="0"/>
              </a:spcAft>
              <a:buNone/>
            </a:pPr>
            <a:r>
              <a:rPr b="1" lang="en-US" sz="3904">
                <a:solidFill>
                  <a:srgbClr val="3097A8"/>
                </a:solidFill>
                <a:latin typeface="Open Sans"/>
                <a:ea typeface="Open Sans"/>
                <a:cs typeface="Open Sans"/>
                <a:sym typeface="Open Sans"/>
              </a:rPr>
              <a:t>-The 5 selected housing characteristics have a significant impact on sale prices</a:t>
            </a:r>
            <a:endParaRPr b="1" sz="3904">
              <a:solidFill>
                <a:srgbClr val="3097A8"/>
              </a:solidFill>
              <a:latin typeface="Open Sans"/>
              <a:ea typeface="Open Sans"/>
              <a:cs typeface="Open Sans"/>
              <a:sym typeface="Open Sans"/>
            </a:endParaRPr>
          </a:p>
          <a:p>
            <a:pPr indent="0" lvl="0" marL="0" marR="0" rtl="0" algn="l">
              <a:lnSpc>
                <a:spcPct val="131992"/>
              </a:lnSpc>
              <a:spcBef>
                <a:spcPts val="0"/>
              </a:spcBef>
              <a:spcAft>
                <a:spcPts val="0"/>
              </a:spcAft>
              <a:buNone/>
            </a:pPr>
            <a:r>
              <a:rPr b="1" lang="en-US" sz="3904">
                <a:solidFill>
                  <a:srgbClr val="3097A8"/>
                </a:solidFill>
                <a:latin typeface="Open Sans"/>
                <a:ea typeface="Open Sans"/>
                <a:cs typeface="Open Sans"/>
                <a:sym typeface="Open Sans"/>
              </a:rPr>
              <a:t>- OLS model of ln(saleprice) illustrated promising results for sale price prediction</a:t>
            </a:r>
            <a:endParaRPr b="1" sz="3904">
              <a:solidFill>
                <a:srgbClr val="3097A8"/>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5F7F0"/>
        </a:solidFill>
      </p:bgPr>
    </p:bg>
    <p:spTree>
      <p:nvGrpSpPr>
        <p:cNvPr id="340" name="Shape 340"/>
        <p:cNvGrpSpPr/>
        <p:nvPr/>
      </p:nvGrpSpPr>
      <p:grpSpPr>
        <a:xfrm>
          <a:off x="0" y="0"/>
          <a:ext cx="0" cy="0"/>
          <a:chOff x="0" y="0"/>
          <a:chExt cx="0" cy="0"/>
        </a:xfrm>
      </p:grpSpPr>
      <p:sp>
        <p:nvSpPr>
          <p:cNvPr id="341" name="Google Shape;341;p17"/>
          <p:cNvSpPr/>
          <p:nvPr/>
        </p:nvSpPr>
        <p:spPr>
          <a:xfrm>
            <a:off x="-152400" y="0"/>
            <a:ext cx="18592800" cy="2971800"/>
          </a:xfrm>
          <a:prstGeom prst="rect">
            <a:avLst/>
          </a:prstGeom>
          <a:solidFill>
            <a:srgbClr val="309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7"/>
          <p:cNvSpPr txBox="1"/>
          <p:nvPr/>
        </p:nvSpPr>
        <p:spPr>
          <a:xfrm>
            <a:off x="1484727" y="971932"/>
            <a:ext cx="15318600" cy="1085100"/>
          </a:xfrm>
          <a:prstGeom prst="rect">
            <a:avLst/>
          </a:prstGeom>
          <a:noFill/>
          <a:ln>
            <a:noFill/>
          </a:ln>
        </p:spPr>
        <p:txBody>
          <a:bodyPr anchorCtr="0" anchor="t" bIns="0" lIns="0" spcFirstLastPara="1" rIns="0" wrap="square" tIns="0">
            <a:spAutoFit/>
          </a:bodyPr>
          <a:lstStyle/>
          <a:p>
            <a:pPr indent="0" lvl="0" marL="0" marR="0" rtl="0" algn="ctr">
              <a:lnSpc>
                <a:spcPct val="111001"/>
              </a:lnSpc>
              <a:spcBef>
                <a:spcPts val="0"/>
              </a:spcBef>
              <a:spcAft>
                <a:spcPts val="0"/>
              </a:spcAft>
              <a:buNone/>
            </a:pPr>
            <a:r>
              <a:rPr lang="en-US" sz="7499">
                <a:solidFill>
                  <a:srgbClr val="F5F7F0"/>
                </a:solidFill>
                <a:latin typeface="Vidaloka"/>
                <a:ea typeface="Vidaloka"/>
                <a:cs typeface="Vidaloka"/>
                <a:sym typeface="Vidaloka"/>
              </a:rPr>
              <a:t>Questions </a:t>
            </a:r>
            <a:r>
              <a:rPr b="0" i="0" lang="en-US" sz="7499" u="none" cap="none" strike="noStrike">
                <a:solidFill>
                  <a:srgbClr val="F5F7F0"/>
                </a:solidFill>
                <a:latin typeface="Vidaloka"/>
                <a:ea typeface="Vidaloka"/>
                <a:cs typeface="Vidaloka"/>
                <a:sym typeface="Vidaloka"/>
              </a:rPr>
              <a:t> </a:t>
            </a:r>
            <a:endParaRPr/>
          </a:p>
        </p:txBody>
      </p:sp>
      <p:grpSp>
        <p:nvGrpSpPr>
          <p:cNvPr id="343" name="Google Shape;343;p17"/>
          <p:cNvGrpSpPr/>
          <p:nvPr/>
        </p:nvGrpSpPr>
        <p:grpSpPr>
          <a:xfrm>
            <a:off x="2617017" y="4048125"/>
            <a:ext cx="5953433" cy="2221947"/>
            <a:chOff x="0" y="-38100"/>
            <a:chExt cx="7937911" cy="2962597"/>
          </a:xfrm>
        </p:grpSpPr>
        <p:sp>
          <p:nvSpPr>
            <p:cNvPr id="344" name="Google Shape;344;p17"/>
            <p:cNvSpPr txBox="1"/>
            <p:nvPr/>
          </p:nvSpPr>
          <p:spPr>
            <a:xfrm>
              <a:off x="0" y="-38100"/>
              <a:ext cx="7937911" cy="1519857"/>
            </a:xfrm>
            <a:prstGeom prst="rect">
              <a:avLst/>
            </a:prstGeom>
            <a:noFill/>
            <a:ln>
              <a:noFill/>
            </a:ln>
          </p:spPr>
          <p:txBody>
            <a:bodyPr anchorCtr="0" anchor="t" bIns="0" lIns="0" spcFirstLastPara="1" rIns="0" wrap="square" tIns="0">
              <a:spAutoFit/>
            </a:bodyPr>
            <a:lstStyle/>
            <a:p>
              <a:pPr indent="0" lvl="0" marL="0" marR="0" rtl="0" algn="l">
                <a:lnSpc>
                  <a:spcPct val="132037"/>
                </a:lnSpc>
                <a:spcBef>
                  <a:spcPts val="0"/>
                </a:spcBef>
                <a:spcAft>
                  <a:spcPts val="0"/>
                </a:spcAft>
                <a:buNone/>
              </a:pPr>
              <a:r>
                <a:t/>
              </a:r>
              <a:endParaRPr/>
            </a:p>
          </p:txBody>
        </p:sp>
        <p:sp>
          <p:nvSpPr>
            <p:cNvPr id="345" name="Google Shape;345;p17"/>
            <p:cNvSpPr txBox="1"/>
            <p:nvPr/>
          </p:nvSpPr>
          <p:spPr>
            <a:xfrm>
              <a:off x="0" y="1671524"/>
              <a:ext cx="7937911" cy="1252973"/>
            </a:xfrm>
            <a:prstGeom prst="rect">
              <a:avLst/>
            </a:prstGeom>
            <a:noFill/>
            <a:ln>
              <a:noFill/>
            </a:ln>
          </p:spPr>
          <p:txBody>
            <a:bodyPr anchorCtr="0" anchor="t" bIns="0" lIns="0" spcFirstLastPara="1" rIns="0" wrap="square" tIns="0">
              <a:spAutoFit/>
            </a:bodyPr>
            <a:lstStyle/>
            <a:p>
              <a:pPr indent="0" lvl="0" marL="0" marR="0" rtl="0" algn="l">
                <a:lnSpc>
                  <a:spcPct val="150019"/>
                </a:lnSpc>
                <a:spcBef>
                  <a:spcPts val="0"/>
                </a:spcBef>
                <a:spcAft>
                  <a:spcPts val="0"/>
                </a:spcAft>
                <a:buNone/>
              </a:pPr>
              <a:r>
                <a:t/>
              </a:r>
              <a:endParaRPr/>
            </a:p>
          </p:txBody>
        </p:sp>
      </p:grpSp>
      <p:grpSp>
        <p:nvGrpSpPr>
          <p:cNvPr id="346" name="Google Shape;346;p17"/>
          <p:cNvGrpSpPr/>
          <p:nvPr/>
        </p:nvGrpSpPr>
        <p:grpSpPr>
          <a:xfrm>
            <a:off x="10480115" y="4048125"/>
            <a:ext cx="5953433" cy="2221947"/>
            <a:chOff x="0" y="-38100"/>
            <a:chExt cx="7937911" cy="2962597"/>
          </a:xfrm>
        </p:grpSpPr>
        <p:sp>
          <p:nvSpPr>
            <p:cNvPr id="347" name="Google Shape;347;p17"/>
            <p:cNvSpPr txBox="1"/>
            <p:nvPr/>
          </p:nvSpPr>
          <p:spPr>
            <a:xfrm>
              <a:off x="0" y="-38100"/>
              <a:ext cx="7937911" cy="1519857"/>
            </a:xfrm>
            <a:prstGeom prst="rect">
              <a:avLst/>
            </a:prstGeom>
            <a:noFill/>
            <a:ln>
              <a:noFill/>
            </a:ln>
          </p:spPr>
          <p:txBody>
            <a:bodyPr anchorCtr="0" anchor="t" bIns="0" lIns="0" spcFirstLastPara="1" rIns="0" wrap="square" tIns="0">
              <a:spAutoFit/>
            </a:bodyPr>
            <a:lstStyle/>
            <a:p>
              <a:pPr indent="0" lvl="0" marL="0" marR="0" rtl="0" algn="l">
                <a:lnSpc>
                  <a:spcPct val="132037"/>
                </a:lnSpc>
                <a:spcBef>
                  <a:spcPts val="0"/>
                </a:spcBef>
                <a:spcAft>
                  <a:spcPts val="0"/>
                </a:spcAft>
                <a:buNone/>
              </a:pPr>
              <a:r>
                <a:t/>
              </a:r>
              <a:endParaRPr/>
            </a:p>
          </p:txBody>
        </p:sp>
        <p:sp>
          <p:nvSpPr>
            <p:cNvPr id="348" name="Google Shape;348;p17"/>
            <p:cNvSpPr txBox="1"/>
            <p:nvPr/>
          </p:nvSpPr>
          <p:spPr>
            <a:xfrm>
              <a:off x="0" y="1671524"/>
              <a:ext cx="7937911" cy="1252973"/>
            </a:xfrm>
            <a:prstGeom prst="rect">
              <a:avLst/>
            </a:prstGeom>
            <a:noFill/>
            <a:ln>
              <a:noFill/>
            </a:ln>
          </p:spPr>
          <p:txBody>
            <a:bodyPr anchorCtr="0" anchor="t" bIns="0" lIns="0" spcFirstLastPara="1" rIns="0" wrap="square" tIns="0">
              <a:spAutoFit/>
            </a:bodyPr>
            <a:lstStyle/>
            <a:p>
              <a:pPr indent="0" lvl="0" marL="0" marR="0" rtl="0" algn="l">
                <a:lnSpc>
                  <a:spcPct val="150019"/>
                </a:lnSpc>
                <a:spcBef>
                  <a:spcPts val="0"/>
                </a:spcBef>
                <a:spcAft>
                  <a:spcPts val="0"/>
                </a:spcAft>
                <a:buNone/>
              </a:pPr>
              <a:r>
                <a:t/>
              </a:r>
              <a:endParaRPr/>
            </a:p>
          </p:txBody>
        </p:sp>
      </p:grpSp>
      <p:grpSp>
        <p:nvGrpSpPr>
          <p:cNvPr id="349" name="Google Shape;349;p17"/>
          <p:cNvGrpSpPr/>
          <p:nvPr/>
        </p:nvGrpSpPr>
        <p:grpSpPr>
          <a:xfrm>
            <a:off x="2617017" y="7036353"/>
            <a:ext cx="5953433" cy="2221947"/>
            <a:chOff x="0" y="-38100"/>
            <a:chExt cx="7937911" cy="2962597"/>
          </a:xfrm>
        </p:grpSpPr>
        <p:sp>
          <p:nvSpPr>
            <p:cNvPr id="350" name="Google Shape;350;p17"/>
            <p:cNvSpPr txBox="1"/>
            <p:nvPr/>
          </p:nvSpPr>
          <p:spPr>
            <a:xfrm>
              <a:off x="0" y="-38100"/>
              <a:ext cx="7937911" cy="1519857"/>
            </a:xfrm>
            <a:prstGeom prst="rect">
              <a:avLst/>
            </a:prstGeom>
            <a:noFill/>
            <a:ln>
              <a:noFill/>
            </a:ln>
          </p:spPr>
          <p:txBody>
            <a:bodyPr anchorCtr="0" anchor="t" bIns="0" lIns="0" spcFirstLastPara="1" rIns="0" wrap="square" tIns="0">
              <a:spAutoFit/>
            </a:bodyPr>
            <a:lstStyle/>
            <a:p>
              <a:pPr indent="0" lvl="0" marL="0" marR="0" rtl="0" algn="l">
                <a:lnSpc>
                  <a:spcPct val="132037"/>
                </a:lnSpc>
                <a:spcBef>
                  <a:spcPts val="0"/>
                </a:spcBef>
                <a:spcAft>
                  <a:spcPts val="0"/>
                </a:spcAft>
                <a:buNone/>
              </a:pPr>
              <a:r>
                <a:t/>
              </a:r>
              <a:endParaRPr/>
            </a:p>
          </p:txBody>
        </p:sp>
        <p:sp>
          <p:nvSpPr>
            <p:cNvPr id="351" name="Google Shape;351;p17"/>
            <p:cNvSpPr txBox="1"/>
            <p:nvPr/>
          </p:nvSpPr>
          <p:spPr>
            <a:xfrm>
              <a:off x="0" y="1671524"/>
              <a:ext cx="7937911" cy="1252973"/>
            </a:xfrm>
            <a:prstGeom prst="rect">
              <a:avLst/>
            </a:prstGeom>
            <a:noFill/>
            <a:ln>
              <a:noFill/>
            </a:ln>
          </p:spPr>
          <p:txBody>
            <a:bodyPr anchorCtr="0" anchor="t" bIns="0" lIns="0" spcFirstLastPara="1" rIns="0" wrap="square" tIns="0">
              <a:spAutoFit/>
            </a:bodyPr>
            <a:lstStyle/>
            <a:p>
              <a:pPr indent="0" lvl="0" marL="0" marR="0" rtl="0" algn="l">
                <a:lnSpc>
                  <a:spcPct val="150019"/>
                </a:lnSpc>
                <a:spcBef>
                  <a:spcPts val="0"/>
                </a:spcBef>
                <a:spcAft>
                  <a:spcPts val="0"/>
                </a:spcAft>
                <a:buNone/>
              </a:pPr>
              <a:r>
                <a:t/>
              </a:r>
              <a:endParaRPr/>
            </a:p>
          </p:txBody>
        </p:sp>
      </p:grpSp>
      <p:grpSp>
        <p:nvGrpSpPr>
          <p:cNvPr id="352" name="Google Shape;352;p17"/>
          <p:cNvGrpSpPr/>
          <p:nvPr/>
        </p:nvGrpSpPr>
        <p:grpSpPr>
          <a:xfrm>
            <a:off x="10480115" y="7036353"/>
            <a:ext cx="5953433" cy="2221947"/>
            <a:chOff x="0" y="-38100"/>
            <a:chExt cx="7937911" cy="2962597"/>
          </a:xfrm>
        </p:grpSpPr>
        <p:sp>
          <p:nvSpPr>
            <p:cNvPr id="353" name="Google Shape;353;p17"/>
            <p:cNvSpPr txBox="1"/>
            <p:nvPr/>
          </p:nvSpPr>
          <p:spPr>
            <a:xfrm>
              <a:off x="0" y="-38100"/>
              <a:ext cx="7937911" cy="1519857"/>
            </a:xfrm>
            <a:prstGeom prst="rect">
              <a:avLst/>
            </a:prstGeom>
            <a:noFill/>
            <a:ln>
              <a:noFill/>
            </a:ln>
          </p:spPr>
          <p:txBody>
            <a:bodyPr anchorCtr="0" anchor="t" bIns="0" lIns="0" spcFirstLastPara="1" rIns="0" wrap="square" tIns="0">
              <a:spAutoFit/>
            </a:bodyPr>
            <a:lstStyle/>
            <a:p>
              <a:pPr indent="0" lvl="0" marL="0" marR="0" rtl="0" algn="l">
                <a:lnSpc>
                  <a:spcPct val="132037"/>
                </a:lnSpc>
                <a:spcBef>
                  <a:spcPts val="0"/>
                </a:spcBef>
                <a:spcAft>
                  <a:spcPts val="0"/>
                </a:spcAft>
                <a:buNone/>
              </a:pPr>
              <a:r>
                <a:t/>
              </a:r>
              <a:endParaRPr/>
            </a:p>
          </p:txBody>
        </p:sp>
        <p:sp>
          <p:nvSpPr>
            <p:cNvPr id="354" name="Google Shape;354;p17"/>
            <p:cNvSpPr txBox="1"/>
            <p:nvPr/>
          </p:nvSpPr>
          <p:spPr>
            <a:xfrm>
              <a:off x="0" y="1671524"/>
              <a:ext cx="7937911" cy="1252973"/>
            </a:xfrm>
            <a:prstGeom prst="rect">
              <a:avLst/>
            </a:prstGeom>
            <a:noFill/>
            <a:ln>
              <a:noFill/>
            </a:ln>
          </p:spPr>
          <p:txBody>
            <a:bodyPr anchorCtr="0" anchor="t" bIns="0" lIns="0" spcFirstLastPara="1" rIns="0" wrap="square" tIns="0">
              <a:spAutoFit/>
            </a:bodyPr>
            <a:lstStyle/>
            <a:p>
              <a:pPr indent="0" lvl="0" marL="0" marR="0" rtl="0" algn="l">
                <a:lnSpc>
                  <a:spcPct val="150019"/>
                </a:lnSpc>
                <a:spcBef>
                  <a:spcPts val="0"/>
                </a:spcBef>
                <a:spcAft>
                  <a:spcPts val="0"/>
                </a:spcAft>
                <a:buNone/>
              </a:pPr>
              <a:r>
                <a:t/>
              </a:r>
              <a:endParaRPr/>
            </a:p>
          </p:txBody>
        </p:sp>
      </p:grpSp>
      <p:pic>
        <p:nvPicPr>
          <p:cNvPr id="355" name="Google Shape;355;p17"/>
          <p:cNvPicPr preferRelativeResize="0"/>
          <p:nvPr/>
        </p:nvPicPr>
        <p:blipFill>
          <a:blip r:embed="rId3">
            <a:alphaModFix/>
          </a:blip>
          <a:stretch>
            <a:fillRect/>
          </a:stretch>
        </p:blipFill>
        <p:spPr>
          <a:xfrm>
            <a:off x="5533888" y="4158025"/>
            <a:ext cx="5857875" cy="3771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097A8"/>
        </a:solidFill>
      </p:bgPr>
    </p:bg>
    <p:spTree>
      <p:nvGrpSpPr>
        <p:cNvPr id="105" name="Shape 105"/>
        <p:cNvGrpSpPr/>
        <p:nvPr/>
      </p:nvGrpSpPr>
      <p:grpSpPr>
        <a:xfrm>
          <a:off x="0" y="0"/>
          <a:ext cx="0" cy="0"/>
          <a:chOff x="0" y="0"/>
          <a:chExt cx="0" cy="0"/>
        </a:xfrm>
      </p:grpSpPr>
      <p:pic>
        <p:nvPicPr>
          <p:cNvPr id="106" name="Google Shape;106;p2"/>
          <p:cNvPicPr preferRelativeResize="0"/>
          <p:nvPr/>
        </p:nvPicPr>
        <p:blipFill rotWithShape="1">
          <a:blip r:embed="rId3">
            <a:alphaModFix/>
          </a:blip>
          <a:srcRect b="0" l="22707" r="22706" t="0"/>
          <a:stretch/>
        </p:blipFill>
        <p:spPr>
          <a:xfrm>
            <a:off x="-246555" y="0"/>
            <a:ext cx="8979079" cy="10898102"/>
          </a:xfrm>
          <a:prstGeom prst="rect">
            <a:avLst/>
          </a:prstGeom>
          <a:noFill/>
          <a:ln>
            <a:noFill/>
          </a:ln>
        </p:spPr>
      </p:pic>
      <p:sp>
        <p:nvSpPr>
          <p:cNvPr id="107" name="Google Shape;107;p2"/>
          <p:cNvSpPr txBox="1"/>
          <p:nvPr/>
        </p:nvSpPr>
        <p:spPr>
          <a:xfrm>
            <a:off x="9706733" y="8856892"/>
            <a:ext cx="7552567" cy="401408"/>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rPr b="0" i="0" lang="en-US" sz="2399" u="none" cap="none" strike="noStrike">
                <a:solidFill>
                  <a:srgbClr val="F5F7F0"/>
                </a:solidFill>
                <a:latin typeface="Open Sans Light"/>
                <a:ea typeface="Open Sans Light"/>
                <a:cs typeface="Open Sans Light"/>
                <a:sym typeface="Open Sans Light"/>
              </a:rPr>
              <a:t>Group 6| Predicting House Values in Ames, Iowa</a:t>
            </a:r>
            <a:endParaRPr/>
          </a:p>
        </p:txBody>
      </p:sp>
      <p:grpSp>
        <p:nvGrpSpPr>
          <p:cNvPr id="108" name="Google Shape;108;p2"/>
          <p:cNvGrpSpPr/>
          <p:nvPr/>
        </p:nvGrpSpPr>
        <p:grpSpPr>
          <a:xfrm>
            <a:off x="9706733" y="1071563"/>
            <a:ext cx="7523587" cy="6050941"/>
            <a:chOff x="0" y="57150"/>
            <a:chExt cx="10031450" cy="8067921"/>
          </a:xfrm>
        </p:grpSpPr>
        <p:sp>
          <p:nvSpPr>
            <p:cNvPr id="109" name="Google Shape;109;p2"/>
            <p:cNvSpPr txBox="1"/>
            <p:nvPr/>
          </p:nvSpPr>
          <p:spPr>
            <a:xfrm>
              <a:off x="0" y="57150"/>
              <a:ext cx="10031450" cy="1465831"/>
            </a:xfrm>
            <a:prstGeom prst="rect">
              <a:avLst/>
            </a:prstGeom>
            <a:noFill/>
            <a:ln>
              <a:noFill/>
            </a:ln>
          </p:spPr>
          <p:txBody>
            <a:bodyPr anchorCtr="0" anchor="t" bIns="0" lIns="0" spcFirstLastPara="1" rIns="0" wrap="square" tIns="0">
              <a:spAutoFit/>
            </a:bodyPr>
            <a:lstStyle/>
            <a:p>
              <a:pPr indent="0" lvl="0" marL="0" marR="0" rtl="0" algn="l">
                <a:lnSpc>
                  <a:spcPct val="111001"/>
                </a:lnSpc>
                <a:spcBef>
                  <a:spcPts val="0"/>
                </a:spcBef>
                <a:spcAft>
                  <a:spcPts val="0"/>
                </a:spcAft>
                <a:buNone/>
              </a:pPr>
              <a:r>
                <a:rPr b="0" i="0" lang="en-US" sz="7499" u="none" cap="none" strike="noStrike">
                  <a:solidFill>
                    <a:srgbClr val="F5F7F0"/>
                  </a:solidFill>
                  <a:latin typeface="Vidaloka"/>
                  <a:ea typeface="Vidaloka"/>
                  <a:cs typeface="Vidaloka"/>
                  <a:sym typeface="Vidaloka"/>
                </a:rPr>
                <a:t>Dream House </a:t>
              </a:r>
              <a:endParaRPr/>
            </a:p>
          </p:txBody>
        </p:sp>
        <p:sp>
          <p:nvSpPr>
            <p:cNvPr id="110" name="Google Shape;110;p2"/>
            <p:cNvSpPr txBox="1"/>
            <p:nvPr/>
          </p:nvSpPr>
          <p:spPr>
            <a:xfrm>
              <a:off x="0" y="3666220"/>
              <a:ext cx="9992816" cy="4458851"/>
            </a:xfrm>
            <a:prstGeom prst="rect">
              <a:avLst/>
            </a:prstGeom>
            <a:noFill/>
            <a:ln>
              <a:noFill/>
            </a:ln>
          </p:spPr>
          <p:txBody>
            <a:bodyPr anchorCtr="0" anchor="t" bIns="0" lIns="0" spcFirstLastPara="1" rIns="0" wrap="square" tIns="0">
              <a:spAutoFit/>
            </a:bodyPr>
            <a:lstStyle/>
            <a:p>
              <a:pPr indent="-228600" lvl="0" marL="0" marR="0" rtl="0" algn="l">
                <a:lnSpc>
                  <a:spcPct val="150000"/>
                </a:lnSpc>
                <a:spcBef>
                  <a:spcPts val="0"/>
                </a:spcBef>
                <a:spcAft>
                  <a:spcPts val="0"/>
                </a:spcAft>
                <a:buClr>
                  <a:srgbClr val="F5F7F0"/>
                </a:buClr>
                <a:buSzPts val="3600"/>
                <a:buFont typeface="Arial"/>
                <a:buChar char="•"/>
              </a:pPr>
              <a:r>
                <a:rPr lang="en-US" sz="3600">
                  <a:solidFill>
                    <a:srgbClr val="F5F7F0"/>
                  </a:solidFill>
                  <a:latin typeface="Open Sans Light"/>
                  <a:ea typeface="Open Sans Light"/>
                  <a:cs typeface="Open Sans Light"/>
                  <a:sym typeface="Open Sans Light"/>
                </a:rPr>
                <a:t>Motivation / </a:t>
              </a:r>
              <a:r>
                <a:rPr b="0" i="0" lang="en-US" sz="3600" u="none" cap="none" strike="noStrike">
                  <a:solidFill>
                    <a:srgbClr val="F5F7F0"/>
                  </a:solidFill>
                  <a:latin typeface="Open Sans Light"/>
                  <a:ea typeface="Open Sans Light"/>
                  <a:cs typeface="Open Sans Light"/>
                  <a:sym typeface="Open Sans Light"/>
                </a:rPr>
                <a:t>Hypothesis </a:t>
              </a:r>
              <a:endParaRPr sz="3600"/>
            </a:p>
            <a:p>
              <a:pPr indent="-228600" lvl="0" marL="0" marR="0" rtl="0" algn="l">
                <a:lnSpc>
                  <a:spcPct val="150000"/>
                </a:lnSpc>
                <a:spcBef>
                  <a:spcPts val="0"/>
                </a:spcBef>
                <a:spcAft>
                  <a:spcPts val="0"/>
                </a:spcAft>
                <a:buClr>
                  <a:srgbClr val="F5F7F0"/>
                </a:buClr>
                <a:buSzPts val="3600"/>
                <a:buFont typeface="Arial"/>
                <a:buChar char="•"/>
              </a:pPr>
              <a:r>
                <a:rPr lang="en-US" sz="3600">
                  <a:solidFill>
                    <a:srgbClr val="F5F7F0"/>
                  </a:solidFill>
                  <a:latin typeface="Open Sans Light"/>
                  <a:ea typeface="Open Sans Light"/>
                  <a:cs typeface="Open Sans Light"/>
                  <a:sym typeface="Open Sans Light"/>
                </a:rPr>
                <a:t>Data Observation</a:t>
              </a:r>
              <a:endParaRPr sz="3600">
                <a:solidFill>
                  <a:srgbClr val="F5F7F0"/>
                </a:solidFill>
                <a:latin typeface="Open Sans Light"/>
                <a:ea typeface="Open Sans Light"/>
                <a:cs typeface="Open Sans Light"/>
                <a:sym typeface="Open Sans Light"/>
              </a:endParaRPr>
            </a:p>
            <a:p>
              <a:pPr indent="-228600" lvl="0" marL="0" marR="0" rtl="0" algn="l">
                <a:lnSpc>
                  <a:spcPct val="150000"/>
                </a:lnSpc>
                <a:spcBef>
                  <a:spcPts val="0"/>
                </a:spcBef>
                <a:spcAft>
                  <a:spcPts val="0"/>
                </a:spcAft>
                <a:buClr>
                  <a:srgbClr val="F5F7F0"/>
                </a:buClr>
                <a:buSzPts val="3600"/>
                <a:buFont typeface="Arial"/>
                <a:buChar char="•"/>
              </a:pPr>
              <a:r>
                <a:rPr b="0" i="0" lang="en-US" sz="3600" u="none" cap="none" strike="noStrike">
                  <a:solidFill>
                    <a:srgbClr val="F5F7F0"/>
                  </a:solidFill>
                  <a:latin typeface="Open Sans Light"/>
                  <a:ea typeface="Open Sans Light"/>
                  <a:cs typeface="Open Sans Light"/>
                  <a:sym typeface="Open Sans Light"/>
                </a:rPr>
                <a:t>Data Analysis </a:t>
              </a:r>
              <a:endParaRPr sz="3600"/>
            </a:p>
            <a:p>
              <a:pPr indent="-228600" lvl="0" marL="0" marR="0" rtl="0" algn="l">
                <a:lnSpc>
                  <a:spcPct val="150000"/>
                </a:lnSpc>
                <a:spcBef>
                  <a:spcPts val="0"/>
                </a:spcBef>
                <a:spcAft>
                  <a:spcPts val="0"/>
                </a:spcAft>
                <a:buClr>
                  <a:srgbClr val="F5F7F0"/>
                </a:buClr>
                <a:buSzPts val="3600"/>
                <a:buFont typeface="Arial"/>
                <a:buChar char="•"/>
              </a:pPr>
              <a:r>
                <a:rPr b="0" i="0" lang="en-US" sz="3600" u="none" cap="none" strike="noStrike">
                  <a:solidFill>
                    <a:srgbClr val="F5F7F0"/>
                  </a:solidFill>
                  <a:latin typeface="Open Sans Light"/>
                  <a:ea typeface="Open Sans Light"/>
                  <a:cs typeface="Open Sans Light"/>
                  <a:sym typeface="Open Sans Light"/>
                </a:rPr>
                <a:t>Hypothesis Testing</a:t>
              </a:r>
              <a:endParaRPr sz="3600"/>
            </a:p>
            <a:p>
              <a:pPr indent="-228600" lvl="0" marL="0" marR="0" rtl="0" algn="l">
                <a:lnSpc>
                  <a:spcPct val="150000"/>
                </a:lnSpc>
                <a:spcBef>
                  <a:spcPts val="0"/>
                </a:spcBef>
                <a:spcAft>
                  <a:spcPts val="0"/>
                </a:spcAft>
                <a:buClr>
                  <a:srgbClr val="F5F7F0"/>
                </a:buClr>
                <a:buSzPts val="3600"/>
                <a:buFont typeface="Arial"/>
                <a:buChar char="•"/>
              </a:pPr>
              <a:r>
                <a:rPr b="0" i="0" lang="en-US" sz="3600" u="none" cap="none" strike="noStrike">
                  <a:solidFill>
                    <a:srgbClr val="F5F7F0"/>
                  </a:solidFill>
                  <a:latin typeface="Open Sans Light"/>
                  <a:ea typeface="Open Sans Light"/>
                  <a:cs typeface="Open Sans Light"/>
                  <a:sym typeface="Open Sans Light"/>
                </a:rPr>
                <a:t>Summary of Data</a:t>
              </a:r>
              <a:endParaRPr sz="3600"/>
            </a:p>
            <a:p>
              <a:pPr indent="0" lvl="0" marL="0" marR="0" rtl="0" algn="l">
                <a:lnSpc>
                  <a:spcPct val="150000"/>
                </a:lnSpc>
                <a:spcBef>
                  <a:spcPts val="0"/>
                </a:spcBef>
                <a:spcAft>
                  <a:spcPts val="0"/>
                </a:spcAft>
                <a:buClr>
                  <a:schemeClr val="dk1"/>
                </a:buClr>
                <a:buSzPts val="3000"/>
                <a:buFont typeface="Arial"/>
                <a:buNone/>
              </a:pPr>
              <a:r>
                <a:t/>
              </a:r>
              <a:endParaRPr b="0" i="0" sz="3000" u="none" cap="none" strike="noStrike">
                <a:solidFill>
                  <a:srgbClr val="F5F7F0"/>
                </a:solidFill>
                <a:latin typeface="Open Sans Light"/>
                <a:ea typeface="Open Sans Light"/>
                <a:cs typeface="Open Sans Light"/>
                <a:sym typeface="Open Sans Light"/>
              </a:endParaRPr>
            </a:p>
          </p:txBody>
        </p:sp>
        <p:sp>
          <p:nvSpPr>
            <p:cNvPr id="111" name="Google Shape;111;p2"/>
            <p:cNvSpPr/>
            <p:nvPr/>
          </p:nvSpPr>
          <p:spPr>
            <a:xfrm>
              <a:off x="0" y="2077245"/>
              <a:ext cx="10011145" cy="1120435"/>
            </a:xfrm>
            <a:prstGeom prst="rect">
              <a:avLst/>
            </a:prstGeom>
            <a:solidFill>
              <a:srgbClr val="F5F7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txBox="1"/>
            <p:nvPr/>
          </p:nvSpPr>
          <p:spPr>
            <a:xfrm>
              <a:off x="395532" y="2246704"/>
              <a:ext cx="9220082" cy="743418"/>
            </a:xfrm>
            <a:prstGeom prst="rect">
              <a:avLst/>
            </a:prstGeom>
            <a:noFill/>
            <a:ln>
              <a:noFill/>
            </a:ln>
          </p:spPr>
          <p:txBody>
            <a:bodyPr anchorCtr="0" anchor="t" bIns="0" lIns="0" spcFirstLastPara="1" rIns="0" wrap="square" tIns="0">
              <a:spAutoFit/>
            </a:bodyPr>
            <a:lstStyle/>
            <a:p>
              <a:pPr indent="0" lvl="0" marL="0" marR="0" rtl="0" algn="l">
                <a:lnSpc>
                  <a:spcPct val="132037"/>
                </a:lnSpc>
                <a:spcBef>
                  <a:spcPts val="0"/>
                </a:spcBef>
                <a:spcAft>
                  <a:spcPts val="0"/>
                </a:spcAft>
                <a:buNone/>
              </a:pPr>
              <a:r>
                <a:rPr b="1" i="0" lang="en-US" sz="3499" u="none" cap="none" strike="noStrike">
                  <a:solidFill>
                    <a:srgbClr val="3097A8"/>
                  </a:solidFill>
                  <a:latin typeface="Open Sans"/>
                  <a:ea typeface="Open Sans"/>
                  <a:cs typeface="Open Sans"/>
                  <a:sym typeface="Open Sans"/>
                </a:rPr>
                <a:t>TOPICS TO COVER</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blipFill>
          <a:blip r:embed="rId3">
            <a:alphaModFix/>
          </a:blip>
          <a:stretch>
            <a:fillRect/>
          </a:stretch>
        </a:blipFill>
      </p:bgPr>
    </p:bg>
    <p:spTree>
      <p:nvGrpSpPr>
        <p:cNvPr id="359" name="Shape 359"/>
        <p:cNvGrpSpPr/>
        <p:nvPr/>
      </p:nvGrpSpPr>
      <p:grpSpPr>
        <a:xfrm>
          <a:off x="0" y="0"/>
          <a:ext cx="0" cy="0"/>
          <a:chOff x="0" y="0"/>
          <a:chExt cx="0" cy="0"/>
        </a:xfrm>
      </p:grpSpPr>
      <p:sp>
        <p:nvSpPr>
          <p:cNvPr id="360" name="Google Shape;360;p15"/>
          <p:cNvSpPr/>
          <p:nvPr/>
        </p:nvSpPr>
        <p:spPr>
          <a:xfrm>
            <a:off x="3837708" y="-152127"/>
            <a:ext cx="10612585" cy="10591254"/>
          </a:xfrm>
          <a:prstGeom prst="rect">
            <a:avLst/>
          </a:prstGeom>
          <a:solidFill>
            <a:srgbClr val="F5F7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1" name="Google Shape;361;p15"/>
          <p:cNvGrpSpPr/>
          <p:nvPr/>
        </p:nvGrpSpPr>
        <p:grpSpPr>
          <a:xfrm>
            <a:off x="4208616" y="2026073"/>
            <a:ext cx="9870768" cy="3992824"/>
            <a:chOff x="0" y="57150"/>
            <a:chExt cx="13161025" cy="5323765"/>
          </a:xfrm>
        </p:grpSpPr>
        <p:sp>
          <p:nvSpPr>
            <p:cNvPr id="362" name="Google Shape;362;p15"/>
            <p:cNvSpPr txBox="1"/>
            <p:nvPr/>
          </p:nvSpPr>
          <p:spPr>
            <a:xfrm>
              <a:off x="0" y="57150"/>
              <a:ext cx="13161025" cy="1465831"/>
            </a:xfrm>
            <a:prstGeom prst="rect">
              <a:avLst/>
            </a:prstGeom>
            <a:noFill/>
            <a:ln>
              <a:noFill/>
            </a:ln>
          </p:spPr>
          <p:txBody>
            <a:bodyPr anchorCtr="0" anchor="t" bIns="0" lIns="0" spcFirstLastPara="1" rIns="0" wrap="square" tIns="0">
              <a:spAutoFit/>
            </a:bodyPr>
            <a:lstStyle/>
            <a:p>
              <a:pPr indent="0" lvl="0" marL="0" marR="0" rtl="0" algn="ctr">
                <a:lnSpc>
                  <a:spcPct val="111000"/>
                </a:lnSpc>
                <a:spcBef>
                  <a:spcPts val="0"/>
                </a:spcBef>
                <a:spcAft>
                  <a:spcPts val="0"/>
                </a:spcAft>
                <a:buNone/>
              </a:pPr>
              <a:r>
                <a:rPr lang="en-US" sz="7500">
                  <a:solidFill>
                    <a:srgbClr val="3097A8"/>
                  </a:solidFill>
                  <a:latin typeface="Vidaloka"/>
                  <a:ea typeface="Vidaloka"/>
                  <a:cs typeface="Vidaloka"/>
                  <a:sym typeface="Vidaloka"/>
                </a:rPr>
                <a:t>Appendix</a:t>
              </a:r>
              <a:endParaRPr/>
            </a:p>
          </p:txBody>
        </p:sp>
        <p:sp>
          <p:nvSpPr>
            <p:cNvPr id="363" name="Google Shape;363;p15"/>
            <p:cNvSpPr txBox="1"/>
            <p:nvPr/>
          </p:nvSpPr>
          <p:spPr>
            <a:xfrm>
              <a:off x="135227" y="2426077"/>
              <a:ext cx="12890571" cy="709933"/>
            </a:xfrm>
            <a:prstGeom prst="rect">
              <a:avLst/>
            </a:prstGeom>
            <a:noFill/>
            <a:ln>
              <a:noFill/>
            </a:ln>
          </p:spPr>
          <p:txBody>
            <a:bodyPr anchorCtr="0" anchor="t" bIns="0" lIns="0" spcFirstLastPara="1" rIns="0" wrap="square" tIns="0">
              <a:spAutoFit/>
            </a:bodyPr>
            <a:lstStyle/>
            <a:p>
              <a:pPr indent="0" lvl="0" marL="0" marR="0" rtl="0" algn="ctr">
                <a:lnSpc>
                  <a:spcPct val="149000"/>
                </a:lnSpc>
                <a:spcBef>
                  <a:spcPts val="0"/>
                </a:spcBef>
                <a:spcAft>
                  <a:spcPts val="0"/>
                </a:spcAft>
                <a:buNone/>
              </a:pPr>
              <a:r>
                <a:rPr lang="en-US" sz="4800">
                  <a:solidFill>
                    <a:srgbClr val="3097A8"/>
                  </a:solidFill>
                  <a:latin typeface="Open Sans Light"/>
                  <a:ea typeface="Open Sans Light"/>
                  <a:cs typeface="Open Sans Light"/>
                  <a:sym typeface="Open Sans Light"/>
                </a:rPr>
                <a:t>Observations of</a:t>
              </a:r>
              <a:r>
                <a:rPr b="1" lang="en-US" sz="4800">
                  <a:solidFill>
                    <a:srgbClr val="CC0000"/>
                  </a:solidFill>
                  <a:latin typeface="Open Sans"/>
                  <a:ea typeface="Open Sans"/>
                  <a:cs typeface="Open Sans"/>
                  <a:sym typeface="Open Sans"/>
                </a:rPr>
                <a:t> ALL</a:t>
              </a:r>
              <a:r>
                <a:rPr lang="en-US" sz="4800">
                  <a:solidFill>
                    <a:srgbClr val="3097A8"/>
                  </a:solidFill>
                  <a:latin typeface="Open Sans Light"/>
                  <a:ea typeface="Open Sans Light"/>
                  <a:cs typeface="Open Sans Light"/>
                  <a:sym typeface="Open Sans Light"/>
                </a:rPr>
                <a:t> 79 features</a:t>
              </a:r>
              <a:endParaRPr sz="4800"/>
            </a:p>
          </p:txBody>
        </p:sp>
        <p:sp>
          <p:nvSpPr>
            <p:cNvPr id="364" name="Google Shape;364;p15"/>
            <p:cNvSpPr txBox="1"/>
            <p:nvPr/>
          </p:nvSpPr>
          <p:spPr>
            <a:xfrm>
              <a:off x="135212" y="3290515"/>
              <a:ext cx="12890700" cy="2090400"/>
            </a:xfrm>
            <a:prstGeom prst="rect">
              <a:avLst/>
            </a:prstGeom>
            <a:noFill/>
            <a:ln>
              <a:noFill/>
            </a:ln>
          </p:spPr>
          <p:txBody>
            <a:bodyPr anchorCtr="0" anchor="t" bIns="0" lIns="0" spcFirstLastPara="1" rIns="0" wrap="square" tIns="0">
              <a:spAutoFit/>
            </a:bodyPr>
            <a:lstStyle/>
            <a:p>
              <a:pPr indent="0" lvl="0" marL="0" rtl="0" algn="ctr">
                <a:lnSpc>
                  <a:spcPct val="150016"/>
                </a:lnSpc>
                <a:spcBef>
                  <a:spcPts val="0"/>
                </a:spcBef>
                <a:spcAft>
                  <a:spcPts val="0"/>
                </a:spcAft>
                <a:buNone/>
              </a:pPr>
              <a:r>
                <a:t/>
              </a:r>
              <a:endParaRPr/>
            </a:p>
            <a:p>
              <a:pPr indent="0" lvl="0" marL="0" marR="0" rtl="0" algn="ctr">
                <a:lnSpc>
                  <a:spcPct val="150016"/>
                </a:lnSpc>
                <a:spcBef>
                  <a:spcPts val="0"/>
                </a:spcBef>
                <a:spcAft>
                  <a:spcPts val="0"/>
                </a:spcAft>
                <a:buNone/>
              </a:pPr>
              <a:r>
                <a:rPr lang="en-US" sz="2999">
                  <a:solidFill>
                    <a:srgbClr val="3097A8"/>
                  </a:solidFill>
                  <a:latin typeface="Open Sans Light"/>
                  <a:ea typeface="Open Sans Light"/>
                  <a:cs typeface="Open Sans Light"/>
                  <a:sym typeface="Open Sans Light"/>
                </a:rPr>
                <a:t>Why not observe all 79 house features’ effects on sales prices?</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4">
            <a:alphaModFix/>
          </a:blip>
          <a:stretch>
            <a:fillRect/>
          </a:stretch>
        </a:blipFill>
      </p:bgPr>
    </p:bg>
    <p:spTree>
      <p:nvGrpSpPr>
        <p:cNvPr id="116" name="Shape 116"/>
        <p:cNvGrpSpPr/>
        <p:nvPr/>
      </p:nvGrpSpPr>
      <p:grpSpPr>
        <a:xfrm>
          <a:off x="0" y="0"/>
          <a:ext cx="0" cy="0"/>
          <a:chOff x="0" y="0"/>
          <a:chExt cx="0" cy="0"/>
        </a:xfrm>
      </p:grpSpPr>
      <p:grpSp>
        <p:nvGrpSpPr>
          <p:cNvPr id="117" name="Google Shape;117;p4"/>
          <p:cNvGrpSpPr/>
          <p:nvPr/>
        </p:nvGrpSpPr>
        <p:grpSpPr>
          <a:xfrm>
            <a:off x="2095305" y="1793031"/>
            <a:ext cx="14097390" cy="6700938"/>
            <a:chOff x="0" y="0"/>
            <a:chExt cx="18796520" cy="8934585"/>
          </a:xfrm>
        </p:grpSpPr>
        <p:sp>
          <p:nvSpPr>
            <p:cNvPr id="118" name="Google Shape;118;p4"/>
            <p:cNvSpPr/>
            <p:nvPr/>
          </p:nvSpPr>
          <p:spPr>
            <a:xfrm>
              <a:off x="0" y="0"/>
              <a:ext cx="18796520" cy="8934585"/>
            </a:xfrm>
            <a:prstGeom prst="rect">
              <a:avLst/>
            </a:prstGeom>
            <a:solidFill>
              <a:srgbClr val="309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
            <p:cNvSpPr txBox="1"/>
            <p:nvPr/>
          </p:nvSpPr>
          <p:spPr>
            <a:xfrm>
              <a:off x="1175685" y="1185679"/>
              <a:ext cx="16445150" cy="5191597"/>
            </a:xfrm>
            <a:prstGeom prst="rect">
              <a:avLst/>
            </a:prstGeom>
            <a:noFill/>
            <a:ln>
              <a:noFill/>
            </a:ln>
          </p:spPr>
          <p:txBody>
            <a:bodyPr anchorCtr="0" anchor="t" bIns="0" lIns="0" spcFirstLastPara="1" rIns="0" wrap="square" tIns="0">
              <a:spAutoFit/>
            </a:bodyPr>
            <a:lstStyle/>
            <a:p>
              <a:pPr indent="0" lvl="0" marL="0" marR="0" rtl="0" algn="ctr">
                <a:lnSpc>
                  <a:spcPct val="129000"/>
                </a:lnSpc>
                <a:spcBef>
                  <a:spcPts val="0"/>
                </a:spcBef>
                <a:spcAft>
                  <a:spcPts val="0"/>
                </a:spcAft>
                <a:buNone/>
              </a:pPr>
              <a:r>
                <a:rPr b="0" i="0" lang="en-US" sz="6000" u="none" cap="none" strike="noStrike">
                  <a:solidFill>
                    <a:srgbClr val="F5F7F0"/>
                  </a:solidFill>
                  <a:latin typeface="Open Sans"/>
                  <a:ea typeface="Open Sans"/>
                  <a:cs typeface="Open Sans"/>
                  <a:sym typeface="Open Sans"/>
                </a:rPr>
                <a:t>It can be said that owning a home is a part of the American dream. </a:t>
              </a:r>
              <a:endParaRPr sz="6000">
                <a:solidFill>
                  <a:srgbClr val="F5F7F0"/>
                </a:solidFill>
                <a:latin typeface="Open Sans"/>
                <a:ea typeface="Open Sans"/>
                <a:cs typeface="Open Sans"/>
                <a:sym typeface="Open Sans"/>
              </a:endParaRPr>
            </a:p>
          </p:txBody>
        </p:sp>
        <p:sp>
          <p:nvSpPr>
            <p:cNvPr id="120" name="Google Shape;120;p4"/>
            <p:cNvSpPr txBox="1"/>
            <p:nvPr/>
          </p:nvSpPr>
          <p:spPr>
            <a:xfrm>
              <a:off x="1175718" y="8010014"/>
              <a:ext cx="16445100" cy="709800"/>
            </a:xfrm>
            <a:prstGeom prst="rect">
              <a:avLst/>
            </a:prstGeom>
            <a:noFill/>
            <a:ln>
              <a:noFill/>
            </a:ln>
          </p:spPr>
          <p:txBody>
            <a:bodyPr anchorCtr="0" anchor="t" bIns="0" lIns="0" spcFirstLastPara="1" rIns="0" wrap="square" tIns="0">
              <a:spAutoFit/>
            </a:bodyPr>
            <a:lstStyle/>
            <a:p>
              <a:pPr indent="0" lvl="0" marL="0" marR="0" rtl="0" algn="ctr">
                <a:lnSpc>
                  <a:spcPct val="149000"/>
                </a:lnSpc>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5F7F0"/>
        </a:solidFill>
      </p:bgPr>
    </p:bg>
    <p:spTree>
      <p:nvGrpSpPr>
        <p:cNvPr id="128" name="Shape 128"/>
        <p:cNvGrpSpPr/>
        <p:nvPr/>
      </p:nvGrpSpPr>
      <p:grpSpPr>
        <a:xfrm>
          <a:off x="0" y="0"/>
          <a:ext cx="0" cy="0"/>
          <a:chOff x="0" y="0"/>
          <a:chExt cx="0" cy="0"/>
        </a:xfrm>
      </p:grpSpPr>
      <p:sp>
        <p:nvSpPr>
          <p:cNvPr id="129" name="Google Shape;129;p3"/>
          <p:cNvSpPr txBox="1"/>
          <p:nvPr/>
        </p:nvSpPr>
        <p:spPr>
          <a:xfrm>
            <a:off x="0" y="57150"/>
            <a:ext cx="7329644" cy="1085086"/>
          </a:xfrm>
          <a:prstGeom prst="rect">
            <a:avLst/>
          </a:prstGeom>
          <a:noFill/>
          <a:ln>
            <a:noFill/>
          </a:ln>
        </p:spPr>
        <p:txBody>
          <a:bodyPr anchorCtr="0" anchor="t" bIns="0" lIns="0" spcFirstLastPara="1" rIns="0" wrap="square" tIns="0">
            <a:spAutoFit/>
          </a:bodyPr>
          <a:lstStyle/>
          <a:p>
            <a:pPr indent="0" lvl="0" marL="0" marR="0" rtl="0" algn="l">
              <a:lnSpc>
                <a:spcPct val="111001"/>
              </a:lnSpc>
              <a:spcBef>
                <a:spcPts val="0"/>
              </a:spcBef>
              <a:spcAft>
                <a:spcPts val="0"/>
              </a:spcAft>
              <a:buNone/>
            </a:pPr>
            <a:r>
              <a:rPr b="0" i="0" lang="en-US" sz="7499" u="none" cap="none" strike="noStrike">
                <a:solidFill>
                  <a:srgbClr val="3097A8"/>
                </a:solidFill>
                <a:latin typeface="Vidaloka"/>
                <a:ea typeface="Vidaloka"/>
                <a:cs typeface="Vidaloka"/>
                <a:sym typeface="Vidaloka"/>
              </a:rPr>
              <a:t>Overview</a:t>
            </a:r>
            <a:endParaRPr/>
          </a:p>
        </p:txBody>
      </p:sp>
      <p:sp>
        <p:nvSpPr>
          <p:cNvPr id="130" name="Google Shape;130;p3"/>
          <p:cNvSpPr/>
          <p:nvPr/>
        </p:nvSpPr>
        <p:spPr>
          <a:xfrm>
            <a:off x="8196254" y="-245770"/>
            <a:ext cx="10354171" cy="10778539"/>
          </a:xfrm>
          <a:prstGeom prst="rect">
            <a:avLst/>
          </a:prstGeom>
          <a:solidFill>
            <a:srgbClr val="309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 name="Google Shape;131;p3"/>
          <p:cNvGrpSpPr/>
          <p:nvPr/>
        </p:nvGrpSpPr>
        <p:grpSpPr>
          <a:xfrm>
            <a:off x="9144000" y="1262189"/>
            <a:ext cx="8111025" cy="8199577"/>
            <a:chOff x="0" y="-95250"/>
            <a:chExt cx="10814700" cy="10932770"/>
          </a:xfrm>
        </p:grpSpPr>
        <p:sp>
          <p:nvSpPr>
            <p:cNvPr id="132" name="Google Shape;132;p3"/>
            <p:cNvSpPr txBox="1"/>
            <p:nvPr/>
          </p:nvSpPr>
          <p:spPr>
            <a:xfrm>
              <a:off x="0" y="-95250"/>
              <a:ext cx="10814595" cy="768189"/>
            </a:xfrm>
            <a:prstGeom prst="rect">
              <a:avLst/>
            </a:prstGeom>
            <a:noFill/>
            <a:ln>
              <a:noFill/>
            </a:ln>
          </p:spPr>
          <p:txBody>
            <a:bodyPr anchorCtr="0" anchor="t" bIns="0" lIns="0" spcFirstLastPara="1" rIns="0" wrap="square" tIns="0">
              <a:spAutoFit/>
            </a:bodyPr>
            <a:lstStyle/>
            <a:p>
              <a:pPr indent="0" lvl="0" marL="0" marR="0" rtl="0" algn="l">
                <a:lnSpc>
                  <a:spcPct val="149027"/>
                </a:lnSpc>
                <a:spcBef>
                  <a:spcPts val="0"/>
                </a:spcBef>
                <a:spcAft>
                  <a:spcPts val="0"/>
                </a:spcAft>
                <a:buNone/>
              </a:pPr>
              <a:r>
                <a:rPr b="0" i="0" lang="en-US" sz="3341" u="none" cap="none" strike="noStrike">
                  <a:solidFill>
                    <a:srgbClr val="000000"/>
                  </a:solidFill>
                  <a:latin typeface="Open Sans Light"/>
                  <a:ea typeface="Open Sans Light"/>
                  <a:cs typeface="Open Sans Light"/>
                  <a:sym typeface="Open Sans Light"/>
                </a:rPr>
                <a:t>DATA</a:t>
              </a:r>
              <a:endParaRPr/>
            </a:p>
          </p:txBody>
        </p:sp>
        <p:sp>
          <p:nvSpPr>
            <p:cNvPr id="133" name="Google Shape;133;p3"/>
            <p:cNvSpPr txBox="1"/>
            <p:nvPr/>
          </p:nvSpPr>
          <p:spPr>
            <a:xfrm>
              <a:off x="0" y="951317"/>
              <a:ext cx="10814595" cy="1557228"/>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lang="en-US" sz="3234">
                  <a:solidFill>
                    <a:srgbClr val="F5F7F0"/>
                  </a:solidFill>
                  <a:latin typeface="Open Sans Light"/>
                  <a:ea typeface="Open Sans Light"/>
                  <a:cs typeface="Open Sans Light"/>
                  <a:sym typeface="Open Sans Light"/>
                </a:rPr>
                <a:t>O</a:t>
              </a:r>
              <a:r>
                <a:rPr b="0" i="0" lang="en-US" sz="3234" u="none" cap="none" strike="noStrike">
                  <a:solidFill>
                    <a:srgbClr val="F5F7F0"/>
                  </a:solidFill>
                  <a:latin typeface="Open Sans Light"/>
                  <a:ea typeface="Open Sans Light"/>
                  <a:cs typeface="Open Sans Light"/>
                  <a:sym typeface="Open Sans Light"/>
                </a:rPr>
                <a:t>ver 70 variables describing various aspects of </a:t>
              </a:r>
              <a:r>
                <a:rPr lang="en-US" sz="3234">
                  <a:solidFill>
                    <a:srgbClr val="F5F7F0"/>
                  </a:solidFill>
                  <a:latin typeface="Open Sans Light"/>
                  <a:ea typeface="Open Sans Light"/>
                  <a:cs typeface="Open Sans Light"/>
                  <a:sym typeface="Open Sans Light"/>
                </a:rPr>
                <a:t>residential</a:t>
              </a:r>
              <a:r>
                <a:rPr b="0" i="0" lang="en-US" sz="3234" u="none" cap="none" strike="noStrike">
                  <a:solidFill>
                    <a:srgbClr val="F5F7F0"/>
                  </a:solidFill>
                  <a:latin typeface="Open Sans Light"/>
                  <a:ea typeface="Open Sans Light"/>
                  <a:cs typeface="Open Sans Light"/>
                  <a:sym typeface="Open Sans Light"/>
                </a:rPr>
                <a:t> homes in Ames, Iowa</a:t>
              </a:r>
              <a:endParaRPr b="0" i="0" sz="3234" u="none" cap="none" strike="noStrike">
                <a:solidFill>
                  <a:srgbClr val="F5F7F0"/>
                </a:solidFill>
                <a:latin typeface="Open Sans Light"/>
                <a:ea typeface="Open Sans Light"/>
                <a:cs typeface="Open Sans Light"/>
                <a:sym typeface="Open Sans Light"/>
              </a:endParaRPr>
            </a:p>
            <a:p>
              <a:pPr indent="0" lvl="0" marL="0" marR="0" rtl="0" algn="l">
                <a:lnSpc>
                  <a:spcPct val="150000"/>
                </a:lnSpc>
                <a:spcBef>
                  <a:spcPts val="0"/>
                </a:spcBef>
                <a:spcAft>
                  <a:spcPts val="0"/>
                </a:spcAft>
                <a:buNone/>
              </a:pPr>
              <a:r>
                <a:t/>
              </a:r>
              <a:endParaRPr sz="3234">
                <a:solidFill>
                  <a:srgbClr val="F5F7F0"/>
                </a:solidFill>
                <a:latin typeface="Open Sans Light"/>
                <a:ea typeface="Open Sans Light"/>
                <a:cs typeface="Open Sans Light"/>
                <a:sym typeface="Open Sans Light"/>
              </a:endParaRPr>
            </a:p>
          </p:txBody>
        </p:sp>
        <p:sp>
          <p:nvSpPr>
            <p:cNvPr id="134" name="Google Shape;134;p3"/>
            <p:cNvSpPr txBox="1"/>
            <p:nvPr/>
          </p:nvSpPr>
          <p:spPr>
            <a:xfrm>
              <a:off x="0" y="3662883"/>
              <a:ext cx="10814595" cy="768189"/>
            </a:xfrm>
            <a:prstGeom prst="rect">
              <a:avLst/>
            </a:prstGeom>
            <a:noFill/>
            <a:ln>
              <a:noFill/>
            </a:ln>
          </p:spPr>
          <p:txBody>
            <a:bodyPr anchorCtr="0" anchor="t" bIns="0" lIns="0" spcFirstLastPara="1" rIns="0" wrap="square" tIns="0">
              <a:spAutoFit/>
            </a:bodyPr>
            <a:lstStyle/>
            <a:p>
              <a:pPr indent="0" lvl="0" marL="0" marR="0" rtl="0" algn="l">
                <a:lnSpc>
                  <a:spcPct val="149027"/>
                </a:lnSpc>
                <a:spcBef>
                  <a:spcPts val="0"/>
                </a:spcBef>
                <a:spcAft>
                  <a:spcPts val="0"/>
                </a:spcAft>
                <a:buNone/>
              </a:pPr>
              <a:r>
                <a:rPr b="0" i="0" lang="en-US" sz="3341" u="none" cap="none" strike="noStrike">
                  <a:solidFill>
                    <a:srgbClr val="000000"/>
                  </a:solidFill>
                  <a:latin typeface="Open Sans Light"/>
                  <a:ea typeface="Open Sans Light"/>
                  <a:cs typeface="Open Sans Light"/>
                  <a:sym typeface="Open Sans Light"/>
                </a:rPr>
                <a:t>GOAL</a:t>
              </a:r>
              <a:endParaRPr/>
            </a:p>
          </p:txBody>
        </p:sp>
        <p:sp>
          <p:nvSpPr>
            <p:cNvPr id="135" name="Google Shape;135;p3"/>
            <p:cNvSpPr txBox="1"/>
            <p:nvPr/>
          </p:nvSpPr>
          <p:spPr>
            <a:xfrm>
              <a:off x="0" y="4709449"/>
              <a:ext cx="10814595" cy="2370366"/>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0" i="0" lang="en-US" sz="3234" u="none" cap="none" strike="noStrike">
                  <a:solidFill>
                    <a:srgbClr val="F5F7F0"/>
                  </a:solidFill>
                  <a:latin typeface="Open Sans Light"/>
                  <a:ea typeface="Open Sans Light"/>
                  <a:cs typeface="Open Sans Light"/>
                  <a:sym typeface="Open Sans Light"/>
                </a:rPr>
                <a:t>To predict the final price of each home using 5 </a:t>
              </a:r>
              <a:r>
                <a:rPr lang="en-US" sz="3234">
                  <a:solidFill>
                    <a:srgbClr val="F5F7F0"/>
                  </a:solidFill>
                  <a:latin typeface="Open Sans Light"/>
                  <a:ea typeface="Open Sans Light"/>
                  <a:cs typeface="Open Sans Light"/>
                  <a:sym typeface="Open Sans Light"/>
                </a:rPr>
                <a:t>characteristics (Lot Area, Overall Quality, Year Remodeled, Living Area, Basement Area) of </a:t>
              </a:r>
              <a:r>
                <a:rPr lang="en-US" sz="3234">
                  <a:solidFill>
                    <a:srgbClr val="F5F7F0"/>
                  </a:solidFill>
                  <a:latin typeface="Open Sans Light"/>
                  <a:ea typeface="Open Sans Light"/>
                  <a:cs typeface="Open Sans Light"/>
                  <a:sym typeface="Open Sans Light"/>
                </a:rPr>
                <a:t>houses</a:t>
              </a:r>
              <a:r>
                <a:rPr b="0" i="0" lang="en-US" sz="3234" u="none" cap="none" strike="noStrike">
                  <a:solidFill>
                    <a:srgbClr val="F5F7F0"/>
                  </a:solidFill>
                  <a:latin typeface="Open Sans Light"/>
                  <a:ea typeface="Open Sans Light"/>
                  <a:cs typeface="Open Sans Light"/>
                  <a:sym typeface="Open Sans Light"/>
                </a:rPr>
                <a:t> from the dat</a:t>
              </a:r>
              <a:r>
                <a:rPr lang="en-US" sz="3234">
                  <a:solidFill>
                    <a:srgbClr val="F5F7F0"/>
                  </a:solidFill>
                  <a:latin typeface="Open Sans Light"/>
                  <a:ea typeface="Open Sans Light"/>
                  <a:cs typeface="Open Sans Light"/>
                  <a:sym typeface="Open Sans Light"/>
                </a:rPr>
                <a:t>a</a:t>
              </a:r>
              <a:r>
                <a:rPr b="0" i="0" lang="en-US" sz="3234" u="none" cap="none" strike="noStrike">
                  <a:solidFill>
                    <a:srgbClr val="F5F7F0"/>
                  </a:solidFill>
                  <a:latin typeface="Open Sans Light"/>
                  <a:ea typeface="Open Sans Light"/>
                  <a:cs typeface="Open Sans Light"/>
                  <a:sym typeface="Open Sans Light"/>
                </a:rPr>
                <a:t>.</a:t>
              </a:r>
              <a:endParaRPr/>
            </a:p>
          </p:txBody>
        </p:sp>
        <p:sp>
          <p:nvSpPr>
            <p:cNvPr id="136" name="Google Shape;136;p3"/>
            <p:cNvSpPr txBox="1"/>
            <p:nvPr/>
          </p:nvSpPr>
          <p:spPr>
            <a:xfrm>
              <a:off x="0" y="9046953"/>
              <a:ext cx="10814700" cy="768300"/>
            </a:xfrm>
            <a:prstGeom prst="rect">
              <a:avLst/>
            </a:prstGeom>
            <a:noFill/>
            <a:ln>
              <a:noFill/>
            </a:ln>
          </p:spPr>
          <p:txBody>
            <a:bodyPr anchorCtr="0" anchor="t" bIns="0" lIns="0" spcFirstLastPara="1" rIns="0" wrap="square" tIns="0">
              <a:spAutoFit/>
            </a:bodyPr>
            <a:lstStyle/>
            <a:p>
              <a:pPr indent="0" lvl="0" marL="0" marR="0" rtl="0" algn="l">
                <a:lnSpc>
                  <a:spcPct val="149027"/>
                </a:lnSpc>
                <a:spcBef>
                  <a:spcPts val="0"/>
                </a:spcBef>
                <a:spcAft>
                  <a:spcPts val="0"/>
                </a:spcAft>
                <a:buNone/>
              </a:pPr>
              <a:r>
                <a:rPr b="0" i="0" lang="en-US" sz="3341" u="none" cap="none" strike="noStrike">
                  <a:solidFill>
                    <a:srgbClr val="000000"/>
                  </a:solidFill>
                  <a:latin typeface="Open Sans Light"/>
                  <a:ea typeface="Open Sans Light"/>
                  <a:cs typeface="Open Sans Light"/>
                  <a:sym typeface="Open Sans Light"/>
                </a:rPr>
                <a:t>SOURCE </a:t>
              </a:r>
              <a:endParaRPr/>
            </a:p>
          </p:txBody>
        </p:sp>
        <p:sp>
          <p:nvSpPr>
            <p:cNvPr id="137" name="Google Shape;137;p3"/>
            <p:cNvSpPr txBox="1"/>
            <p:nvPr/>
          </p:nvSpPr>
          <p:spPr>
            <a:xfrm>
              <a:off x="0" y="10093520"/>
              <a:ext cx="10814700" cy="7440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0" i="0" lang="en-US" sz="3234" u="none" cap="none" strike="noStrike">
                  <a:solidFill>
                    <a:srgbClr val="F5F7F0"/>
                  </a:solidFill>
                  <a:latin typeface="Open Sans Light"/>
                  <a:ea typeface="Open Sans Light"/>
                  <a:cs typeface="Open Sans Light"/>
                  <a:sym typeface="Open Sans Light"/>
                </a:rPr>
                <a:t>Kaggle </a:t>
              </a:r>
              <a:endParaRPr/>
            </a:p>
          </p:txBody>
        </p:sp>
      </p:grpSp>
      <p:pic>
        <p:nvPicPr>
          <p:cNvPr id="138" name="Google Shape;138;p3"/>
          <p:cNvPicPr preferRelativeResize="0"/>
          <p:nvPr/>
        </p:nvPicPr>
        <p:blipFill rotWithShape="1">
          <a:blip r:embed="rId3">
            <a:alphaModFix/>
          </a:blip>
          <a:srcRect b="7491" l="29368" r="18785" t="5879"/>
          <a:stretch/>
        </p:blipFill>
        <p:spPr>
          <a:xfrm>
            <a:off x="0" y="1142236"/>
            <a:ext cx="8196254" cy="912434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097A8"/>
        </a:solidFill>
      </p:bgPr>
    </p:bg>
    <p:spTree>
      <p:nvGrpSpPr>
        <p:cNvPr id="142" name="Shape 142"/>
        <p:cNvGrpSpPr/>
        <p:nvPr/>
      </p:nvGrpSpPr>
      <p:grpSpPr>
        <a:xfrm>
          <a:off x="0" y="0"/>
          <a:ext cx="0" cy="0"/>
          <a:chOff x="0" y="0"/>
          <a:chExt cx="0" cy="0"/>
        </a:xfrm>
      </p:grpSpPr>
      <p:sp>
        <p:nvSpPr>
          <p:cNvPr id="143" name="Google Shape;143;p5"/>
          <p:cNvSpPr txBox="1"/>
          <p:nvPr/>
        </p:nvSpPr>
        <p:spPr>
          <a:xfrm>
            <a:off x="1028700" y="8856892"/>
            <a:ext cx="8920029" cy="401408"/>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rPr b="0" i="0" lang="en-US" sz="2399" u="none" cap="none" strike="noStrike">
                <a:solidFill>
                  <a:srgbClr val="F5F7F0"/>
                </a:solidFill>
                <a:latin typeface="Open Sans Light"/>
                <a:ea typeface="Open Sans Light"/>
                <a:cs typeface="Open Sans Light"/>
                <a:sym typeface="Open Sans Light"/>
              </a:rPr>
              <a:t>Group 6| Predicting House Values in Ames, Iowa</a:t>
            </a:r>
            <a:endParaRPr/>
          </a:p>
        </p:txBody>
      </p:sp>
      <p:sp>
        <p:nvSpPr>
          <p:cNvPr id="144" name="Google Shape;144;p5"/>
          <p:cNvSpPr txBox="1"/>
          <p:nvPr/>
        </p:nvSpPr>
        <p:spPr>
          <a:xfrm>
            <a:off x="1028700" y="1085850"/>
            <a:ext cx="8914509" cy="1085086"/>
          </a:xfrm>
          <a:prstGeom prst="rect">
            <a:avLst/>
          </a:prstGeom>
          <a:noFill/>
          <a:ln>
            <a:noFill/>
          </a:ln>
        </p:spPr>
        <p:txBody>
          <a:bodyPr anchorCtr="0" anchor="t" bIns="0" lIns="0" spcFirstLastPara="1" rIns="0" wrap="square" tIns="0">
            <a:spAutoFit/>
          </a:bodyPr>
          <a:lstStyle/>
          <a:p>
            <a:pPr indent="0" lvl="0" marL="0" marR="0" rtl="0" algn="l">
              <a:lnSpc>
                <a:spcPct val="111000"/>
              </a:lnSpc>
              <a:spcBef>
                <a:spcPts val="0"/>
              </a:spcBef>
              <a:spcAft>
                <a:spcPts val="0"/>
              </a:spcAft>
              <a:buNone/>
            </a:pPr>
            <a:r>
              <a:rPr b="0" i="0" lang="en-US" sz="7500" u="none" cap="none" strike="noStrike">
                <a:solidFill>
                  <a:srgbClr val="F5F7F0"/>
                </a:solidFill>
                <a:latin typeface="Vidaloka"/>
                <a:ea typeface="Vidaloka"/>
                <a:cs typeface="Vidaloka"/>
                <a:sym typeface="Vidaloka"/>
              </a:rPr>
              <a:t>Our Hypothesis</a:t>
            </a:r>
            <a:endParaRPr/>
          </a:p>
        </p:txBody>
      </p:sp>
      <p:grpSp>
        <p:nvGrpSpPr>
          <p:cNvPr id="145" name="Google Shape;145;p5"/>
          <p:cNvGrpSpPr/>
          <p:nvPr/>
        </p:nvGrpSpPr>
        <p:grpSpPr>
          <a:xfrm>
            <a:off x="1028700" y="2982525"/>
            <a:ext cx="9370093" cy="4193875"/>
            <a:chOff x="0" y="0"/>
            <a:chExt cx="12493458" cy="5591833"/>
          </a:xfrm>
        </p:grpSpPr>
        <p:sp>
          <p:nvSpPr>
            <p:cNvPr id="146" name="Google Shape;146;p5"/>
            <p:cNvSpPr txBox="1"/>
            <p:nvPr/>
          </p:nvSpPr>
          <p:spPr>
            <a:xfrm>
              <a:off x="0" y="1673809"/>
              <a:ext cx="12474096" cy="3918024"/>
            </a:xfrm>
            <a:prstGeom prst="rect">
              <a:avLst/>
            </a:prstGeom>
            <a:noFill/>
            <a:ln>
              <a:noFill/>
            </a:ln>
            <a:effectLst>
              <a:outerShdw blurRad="57150" rotWithShape="0" algn="bl" dir="5400000" dist="19050">
                <a:srgbClr val="000000">
                  <a:alpha val="50000"/>
                </a:srgbClr>
              </a:outerShdw>
            </a:effectLst>
          </p:spPr>
          <p:txBody>
            <a:bodyPr anchorCtr="0" anchor="t" bIns="0" lIns="0" spcFirstLastPara="1" rIns="0" wrap="square" tIns="0">
              <a:spAutoFit/>
            </a:bodyPr>
            <a:lstStyle/>
            <a:p>
              <a:pPr indent="-201231" lvl="0" marL="0" marR="0" rtl="0" algn="l">
                <a:lnSpc>
                  <a:spcPct val="149984"/>
                </a:lnSpc>
                <a:spcBef>
                  <a:spcPts val="0"/>
                </a:spcBef>
                <a:spcAft>
                  <a:spcPts val="0"/>
                </a:spcAft>
                <a:buClr>
                  <a:srgbClr val="F5F7F0"/>
                </a:buClr>
                <a:buSzPts val="3169"/>
                <a:buFont typeface="Arial"/>
                <a:buChar char="•"/>
              </a:pPr>
              <a:r>
                <a:rPr b="0" i="0" lang="en-US" sz="3169" u="none" cap="none" strike="noStrike">
                  <a:solidFill>
                    <a:srgbClr val="F5F7F0"/>
                  </a:solidFill>
                  <a:latin typeface="Open Sans Light"/>
                  <a:ea typeface="Open Sans Light"/>
                  <a:cs typeface="Open Sans Light"/>
                  <a:sym typeface="Open Sans Light"/>
                </a:rPr>
                <a:t>H</a:t>
              </a:r>
              <a:r>
                <a:rPr baseline="-25000" lang="en-US" sz="3169">
                  <a:solidFill>
                    <a:srgbClr val="F5F7F0"/>
                  </a:solidFill>
                  <a:latin typeface="Open Sans Light"/>
                  <a:ea typeface="Open Sans Light"/>
                  <a:cs typeface="Open Sans Light"/>
                  <a:sym typeface="Open Sans Light"/>
                </a:rPr>
                <a:t>0</a:t>
              </a:r>
              <a:r>
                <a:rPr b="0" i="0" lang="en-US" sz="3169" u="none" cap="none" strike="noStrike">
                  <a:solidFill>
                    <a:srgbClr val="F5F7F0"/>
                  </a:solidFill>
                  <a:latin typeface="Open Sans Light"/>
                  <a:ea typeface="Open Sans Light"/>
                  <a:cs typeface="Open Sans Light"/>
                  <a:sym typeface="Open Sans Light"/>
                </a:rPr>
                <a:t>:  Five characteristics have no effect on housing prices in Ames, Iowa.</a:t>
              </a:r>
              <a:endParaRPr/>
            </a:p>
            <a:p>
              <a:pPr indent="0" lvl="0" marL="0" marR="0" rtl="0" algn="l">
                <a:lnSpc>
                  <a:spcPct val="149984"/>
                </a:lnSpc>
                <a:spcBef>
                  <a:spcPts val="0"/>
                </a:spcBef>
                <a:spcAft>
                  <a:spcPts val="0"/>
                </a:spcAft>
                <a:buClr>
                  <a:schemeClr val="dk1"/>
                </a:buClr>
                <a:buSzPts val="3169"/>
                <a:buFont typeface="Arial"/>
                <a:buNone/>
              </a:pPr>
              <a:r>
                <a:t/>
              </a:r>
              <a:endParaRPr b="0" i="0" sz="3169" u="none" cap="none" strike="noStrike">
                <a:solidFill>
                  <a:srgbClr val="F5F7F0"/>
                </a:solidFill>
                <a:latin typeface="Open Sans Light"/>
                <a:ea typeface="Open Sans Light"/>
                <a:cs typeface="Open Sans Light"/>
                <a:sym typeface="Open Sans Light"/>
              </a:endParaRPr>
            </a:p>
            <a:p>
              <a:pPr indent="-201231" lvl="0" marL="0" marR="0" rtl="0" algn="l">
                <a:lnSpc>
                  <a:spcPct val="149984"/>
                </a:lnSpc>
                <a:spcBef>
                  <a:spcPts val="0"/>
                </a:spcBef>
                <a:spcAft>
                  <a:spcPts val="0"/>
                </a:spcAft>
                <a:buClr>
                  <a:srgbClr val="F5F7F0"/>
                </a:buClr>
                <a:buSzPts val="3169"/>
                <a:buFont typeface="Arial"/>
                <a:buChar char="•"/>
              </a:pPr>
              <a:r>
                <a:rPr b="0" i="0" lang="en-US" sz="3169" u="none" cap="none" strike="noStrike">
                  <a:solidFill>
                    <a:srgbClr val="F5F7F0"/>
                  </a:solidFill>
                  <a:latin typeface="Open Sans Light"/>
                  <a:ea typeface="Open Sans Light"/>
                  <a:cs typeface="Open Sans Light"/>
                  <a:sym typeface="Open Sans Light"/>
                </a:rPr>
                <a:t>H</a:t>
              </a:r>
              <a:r>
                <a:rPr b="0" baseline="-25000" i="0" lang="en-US" sz="3169" u="none" cap="none" strike="noStrike">
                  <a:solidFill>
                    <a:srgbClr val="F5F7F0"/>
                  </a:solidFill>
                  <a:latin typeface="Open Sans Light"/>
                  <a:ea typeface="Open Sans Light"/>
                  <a:cs typeface="Open Sans Light"/>
                  <a:sym typeface="Open Sans Light"/>
                </a:rPr>
                <a:t>a</a:t>
              </a:r>
              <a:r>
                <a:rPr b="0" i="0" lang="en-US" sz="3169" u="none" cap="none" strike="noStrike">
                  <a:solidFill>
                    <a:srgbClr val="F5F7F0"/>
                  </a:solidFill>
                  <a:latin typeface="Open Sans Light"/>
                  <a:ea typeface="Open Sans Light"/>
                  <a:cs typeface="Open Sans Light"/>
                  <a:sym typeface="Open Sans Light"/>
                </a:rPr>
                <a:t>: Five characteristics have an effect on housing prices in Ames, Iowa.</a:t>
              </a:r>
              <a:endParaRPr/>
            </a:p>
          </p:txBody>
        </p:sp>
        <p:sp>
          <p:nvSpPr>
            <p:cNvPr id="147" name="Google Shape;147;p5"/>
            <p:cNvSpPr/>
            <p:nvPr/>
          </p:nvSpPr>
          <p:spPr>
            <a:xfrm>
              <a:off x="0" y="0"/>
              <a:ext cx="12493458" cy="1183565"/>
            </a:xfrm>
            <a:prstGeom prst="rect">
              <a:avLst/>
            </a:prstGeom>
            <a:solidFill>
              <a:srgbClr val="F5F7F0"/>
            </a:solidFill>
            <a:ln>
              <a:noFill/>
            </a:ln>
          </p:spPr>
          <p:txBody>
            <a:bodyPr anchorCtr="0" anchor="ctr" bIns="91425" lIns="91425" spcFirstLastPara="1" rIns="91425" wrap="square" tIns="91425">
              <a:noAutofit/>
            </a:bodyPr>
            <a:lstStyle/>
            <a:p>
              <a:pPr indent="0" lvl="0" marL="0" rtl="0" algn="l">
                <a:lnSpc>
                  <a:spcPct val="132037"/>
                </a:lnSpc>
                <a:spcBef>
                  <a:spcPts val="0"/>
                </a:spcBef>
                <a:spcAft>
                  <a:spcPts val="0"/>
                </a:spcAft>
                <a:buClr>
                  <a:schemeClr val="dk1"/>
                </a:buClr>
                <a:buFont typeface="Arial"/>
                <a:buNone/>
              </a:pPr>
              <a:r>
                <a:rPr b="1" lang="en-US" sz="3499">
                  <a:solidFill>
                    <a:srgbClr val="3097A8"/>
                  </a:solidFill>
                  <a:latin typeface="Open Sans"/>
                  <a:ea typeface="Open Sans"/>
                  <a:cs typeface="Open Sans"/>
                  <a:sym typeface="Open Sans"/>
                </a:rPr>
                <a:t>PREDICTION BASIS ON HOUSING PRICES</a:t>
              </a:r>
              <a:endParaRPr/>
            </a:p>
          </p:txBody>
        </p:sp>
      </p:grpSp>
      <p:pic>
        <p:nvPicPr>
          <p:cNvPr id="148" name="Google Shape;148;p5"/>
          <p:cNvPicPr preferRelativeResize="0"/>
          <p:nvPr/>
        </p:nvPicPr>
        <p:blipFill>
          <a:blip r:embed="rId3">
            <a:alphaModFix/>
          </a:blip>
          <a:stretch>
            <a:fillRect/>
          </a:stretch>
        </p:blipFill>
        <p:spPr>
          <a:xfrm>
            <a:off x="10652400" y="1085850"/>
            <a:ext cx="6941775" cy="6941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5F7F0"/>
        </a:solidFill>
      </p:bgPr>
    </p:bg>
    <p:spTree>
      <p:nvGrpSpPr>
        <p:cNvPr id="156" name="Shape 156"/>
        <p:cNvGrpSpPr/>
        <p:nvPr/>
      </p:nvGrpSpPr>
      <p:grpSpPr>
        <a:xfrm>
          <a:off x="0" y="0"/>
          <a:ext cx="0" cy="0"/>
          <a:chOff x="0" y="0"/>
          <a:chExt cx="0" cy="0"/>
        </a:xfrm>
      </p:grpSpPr>
      <p:sp>
        <p:nvSpPr>
          <p:cNvPr id="157" name="Google Shape;157;g5dbd0d0226_0_4"/>
          <p:cNvSpPr txBox="1"/>
          <p:nvPr/>
        </p:nvSpPr>
        <p:spPr>
          <a:xfrm>
            <a:off x="0" y="57150"/>
            <a:ext cx="7329600" cy="1085100"/>
          </a:xfrm>
          <a:prstGeom prst="rect">
            <a:avLst/>
          </a:prstGeom>
          <a:noFill/>
          <a:ln>
            <a:noFill/>
          </a:ln>
        </p:spPr>
        <p:txBody>
          <a:bodyPr anchorCtr="0" anchor="t" bIns="0" lIns="0" spcFirstLastPara="1" rIns="0" wrap="square" tIns="0">
            <a:noAutofit/>
          </a:bodyPr>
          <a:lstStyle/>
          <a:p>
            <a:pPr indent="0" lvl="0" marL="0" marR="0" rtl="0" algn="l">
              <a:lnSpc>
                <a:spcPct val="111001"/>
              </a:lnSpc>
              <a:spcBef>
                <a:spcPts val="0"/>
              </a:spcBef>
              <a:spcAft>
                <a:spcPts val="0"/>
              </a:spcAft>
              <a:buNone/>
            </a:pPr>
            <a:r>
              <a:rPr lang="en-US" sz="7499">
                <a:solidFill>
                  <a:srgbClr val="3097A8"/>
                </a:solidFill>
                <a:latin typeface="Vidaloka"/>
                <a:ea typeface="Vidaloka"/>
                <a:cs typeface="Vidaloka"/>
                <a:sym typeface="Vidaloka"/>
              </a:rPr>
              <a:t>Data Observation</a:t>
            </a:r>
            <a:endParaRPr/>
          </a:p>
        </p:txBody>
      </p:sp>
      <p:sp>
        <p:nvSpPr>
          <p:cNvPr id="158" name="Google Shape;158;g5dbd0d0226_0_4"/>
          <p:cNvSpPr/>
          <p:nvPr/>
        </p:nvSpPr>
        <p:spPr>
          <a:xfrm>
            <a:off x="7477163" y="0"/>
            <a:ext cx="10150500" cy="10057200"/>
          </a:xfrm>
          <a:prstGeom prst="rect">
            <a:avLst/>
          </a:prstGeom>
          <a:solidFill>
            <a:srgbClr val="309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 name="Google Shape;159;g5dbd0d0226_0_4"/>
          <p:cNvGrpSpPr/>
          <p:nvPr/>
        </p:nvGrpSpPr>
        <p:grpSpPr>
          <a:xfrm>
            <a:off x="8622525" y="4638175"/>
            <a:ext cx="8967738" cy="4343813"/>
            <a:chOff x="-1142283" y="4732243"/>
            <a:chExt cx="11956983" cy="6757642"/>
          </a:xfrm>
        </p:grpSpPr>
        <p:sp>
          <p:nvSpPr>
            <p:cNvPr id="160" name="Google Shape;160;g5dbd0d0226_0_4"/>
            <p:cNvSpPr txBox="1"/>
            <p:nvPr/>
          </p:nvSpPr>
          <p:spPr>
            <a:xfrm>
              <a:off x="-1142283" y="4732243"/>
              <a:ext cx="10065300" cy="768300"/>
            </a:xfrm>
            <a:prstGeom prst="rect">
              <a:avLst/>
            </a:prstGeom>
            <a:noFill/>
            <a:ln>
              <a:noFill/>
            </a:ln>
          </p:spPr>
          <p:txBody>
            <a:bodyPr anchorCtr="0" anchor="t" bIns="0" lIns="0" spcFirstLastPara="1" rIns="0" wrap="square" tIns="0">
              <a:noAutofit/>
            </a:bodyPr>
            <a:lstStyle/>
            <a:p>
              <a:pPr indent="0" lvl="0" marL="0" marR="0" rtl="0" algn="l">
                <a:lnSpc>
                  <a:spcPct val="149027"/>
                </a:lnSpc>
                <a:spcBef>
                  <a:spcPts val="0"/>
                </a:spcBef>
                <a:spcAft>
                  <a:spcPts val="0"/>
                </a:spcAft>
                <a:buNone/>
              </a:pPr>
              <a:r>
                <a:rPr b="1" i="0" lang="en-US" sz="3341" u="none" cap="none" strike="noStrike">
                  <a:solidFill>
                    <a:srgbClr val="000000"/>
                  </a:solidFill>
                  <a:latin typeface="Open Sans"/>
                  <a:ea typeface="Open Sans"/>
                  <a:cs typeface="Open Sans"/>
                  <a:sym typeface="Open Sans"/>
                </a:rPr>
                <a:t>DATA</a:t>
              </a:r>
              <a:endParaRPr b="1"/>
            </a:p>
          </p:txBody>
        </p:sp>
        <p:sp>
          <p:nvSpPr>
            <p:cNvPr id="161" name="Google Shape;161;g5dbd0d0226_0_4"/>
            <p:cNvSpPr txBox="1"/>
            <p:nvPr/>
          </p:nvSpPr>
          <p:spPr>
            <a:xfrm>
              <a:off x="-1142282" y="6396486"/>
              <a:ext cx="11411400" cy="5093400"/>
            </a:xfrm>
            <a:prstGeom prst="rect">
              <a:avLst/>
            </a:prstGeom>
            <a:noFill/>
            <a:ln>
              <a:noFill/>
            </a:ln>
          </p:spPr>
          <p:txBody>
            <a:bodyPr anchorCtr="0" anchor="t" bIns="0" lIns="0" spcFirstLastPara="1" rIns="0" wrap="square" tIns="0">
              <a:noAutofit/>
            </a:bodyPr>
            <a:lstStyle/>
            <a:p>
              <a:pPr indent="-457200" lvl="0" marL="736600" marR="279400" rtl="0" algn="l">
                <a:lnSpc>
                  <a:spcPct val="142857"/>
                </a:lnSpc>
                <a:spcBef>
                  <a:spcPts val="0"/>
                </a:spcBef>
                <a:spcAft>
                  <a:spcPts val="0"/>
                </a:spcAft>
                <a:buClr>
                  <a:srgbClr val="F5F7F0"/>
                </a:buClr>
                <a:buSzPts val="3600"/>
                <a:buFont typeface="Open Sans"/>
                <a:buChar char="●"/>
              </a:pPr>
              <a:r>
                <a:rPr lang="en-US" sz="3600">
                  <a:solidFill>
                    <a:srgbClr val="F5F7F0"/>
                  </a:solidFill>
                  <a:latin typeface="Open Sans"/>
                  <a:ea typeface="Open Sans"/>
                  <a:cs typeface="Open Sans"/>
                  <a:sym typeface="Open Sans"/>
                </a:rPr>
                <a:t>Sales Price Distributions (Histograms)</a:t>
              </a:r>
              <a:endParaRPr sz="3600">
                <a:solidFill>
                  <a:srgbClr val="F5F7F0"/>
                </a:solidFill>
                <a:latin typeface="Open Sans"/>
                <a:ea typeface="Open Sans"/>
                <a:cs typeface="Open Sans"/>
                <a:sym typeface="Open Sans"/>
              </a:endParaRPr>
            </a:p>
            <a:p>
              <a:pPr indent="-457200" lvl="0" marL="736600" marR="279400" rtl="0" algn="l">
                <a:lnSpc>
                  <a:spcPct val="142857"/>
                </a:lnSpc>
                <a:spcBef>
                  <a:spcPts val="0"/>
                </a:spcBef>
                <a:spcAft>
                  <a:spcPts val="0"/>
                </a:spcAft>
                <a:buClr>
                  <a:srgbClr val="F5F7F0"/>
                </a:buClr>
                <a:buSzPts val="3600"/>
                <a:buFont typeface="Open Sans"/>
                <a:buChar char="●"/>
              </a:pPr>
              <a:r>
                <a:rPr lang="en-US" sz="3600">
                  <a:solidFill>
                    <a:srgbClr val="F5F7F0"/>
                  </a:solidFill>
                  <a:latin typeface="Open Sans"/>
                  <a:ea typeface="Open Sans"/>
                  <a:cs typeface="Open Sans"/>
                  <a:sym typeface="Open Sans"/>
                </a:rPr>
                <a:t>5 house features (from research question) vs. Sales price plots</a:t>
              </a:r>
              <a:endParaRPr sz="3600">
                <a:solidFill>
                  <a:srgbClr val="F5F7F0"/>
                </a:solidFill>
                <a:latin typeface="Open Sans"/>
                <a:ea typeface="Open Sans"/>
                <a:cs typeface="Open Sans"/>
                <a:sym typeface="Open Sans"/>
              </a:endParaRPr>
            </a:p>
            <a:p>
              <a:pPr indent="0" lvl="0" marL="0" marR="279400" rtl="0" algn="l">
                <a:lnSpc>
                  <a:spcPct val="142857"/>
                </a:lnSpc>
                <a:spcBef>
                  <a:spcPts val="0"/>
                </a:spcBef>
                <a:spcAft>
                  <a:spcPts val="0"/>
                </a:spcAft>
                <a:buNone/>
              </a:pPr>
              <a:r>
                <a:t/>
              </a:r>
              <a:endParaRPr sz="3600">
                <a:solidFill>
                  <a:schemeClr val="dk1"/>
                </a:solidFill>
                <a:latin typeface="Open Sans"/>
                <a:ea typeface="Open Sans"/>
                <a:cs typeface="Open Sans"/>
                <a:sym typeface="Open Sans"/>
              </a:endParaRPr>
            </a:p>
          </p:txBody>
        </p:sp>
        <p:sp>
          <p:nvSpPr>
            <p:cNvPr id="162" name="Google Shape;162;g5dbd0d0226_0_4"/>
            <p:cNvSpPr txBox="1"/>
            <p:nvPr/>
          </p:nvSpPr>
          <p:spPr>
            <a:xfrm>
              <a:off x="-272833" y="5035639"/>
              <a:ext cx="10814700" cy="23703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t/>
              </a:r>
              <a:endParaRPr/>
            </a:p>
          </p:txBody>
        </p:sp>
        <p:sp>
          <p:nvSpPr>
            <p:cNvPr id="163" name="Google Shape;163;g5dbd0d0226_0_4"/>
            <p:cNvSpPr txBox="1"/>
            <p:nvPr/>
          </p:nvSpPr>
          <p:spPr>
            <a:xfrm>
              <a:off x="0" y="8234153"/>
              <a:ext cx="10814700" cy="768300"/>
            </a:xfrm>
            <a:prstGeom prst="rect">
              <a:avLst/>
            </a:prstGeom>
            <a:noFill/>
            <a:ln>
              <a:noFill/>
            </a:ln>
          </p:spPr>
          <p:txBody>
            <a:bodyPr anchorCtr="0" anchor="t" bIns="0" lIns="0" spcFirstLastPara="1" rIns="0" wrap="square" tIns="0">
              <a:noAutofit/>
            </a:bodyPr>
            <a:lstStyle/>
            <a:p>
              <a:pPr indent="0" lvl="0" marL="0" marR="0" rtl="0" algn="l">
                <a:lnSpc>
                  <a:spcPct val="149027"/>
                </a:lnSpc>
                <a:spcBef>
                  <a:spcPts val="0"/>
                </a:spcBef>
                <a:spcAft>
                  <a:spcPts val="0"/>
                </a:spcAft>
                <a:buNone/>
              </a:pPr>
              <a:r>
                <a:t/>
              </a:r>
              <a:endParaRPr/>
            </a:p>
          </p:txBody>
        </p:sp>
      </p:grpSp>
      <p:sp>
        <p:nvSpPr>
          <p:cNvPr id="164" name="Google Shape;164;g5dbd0d0226_0_4"/>
          <p:cNvSpPr txBox="1"/>
          <p:nvPr/>
        </p:nvSpPr>
        <p:spPr>
          <a:xfrm>
            <a:off x="8240550" y="614950"/>
            <a:ext cx="9169500" cy="3102900"/>
          </a:xfrm>
          <a:prstGeom prst="rect">
            <a:avLst/>
          </a:prstGeom>
          <a:noFill/>
          <a:ln>
            <a:noFill/>
          </a:ln>
        </p:spPr>
        <p:txBody>
          <a:bodyPr anchorCtr="0" anchor="t" bIns="91425" lIns="91425" spcFirstLastPara="1" rIns="91425" wrap="square" tIns="91425">
            <a:noAutofit/>
          </a:bodyPr>
          <a:lstStyle/>
          <a:p>
            <a:pPr indent="0" lvl="0" marL="0" rtl="0" algn="l">
              <a:lnSpc>
                <a:spcPct val="149027"/>
              </a:lnSpc>
              <a:spcBef>
                <a:spcPts val="0"/>
              </a:spcBef>
              <a:spcAft>
                <a:spcPts val="0"/>
              </a:spcAft>
              <a:buNone/>
            </a:pPr>
            <a:r>
              <a:rPr b="1" lang="en-US" sz="3341">
                <a:solidFill>
                  <a:schemeClr val="dk1"/>
                </a:solidFill>
                <a:latin typeface="Open Sans"/>
                <a:ea typeface="Open Sans"/>
                <a:cs typeface="Open Sans"/>
                <a:sym typeface="Open Sans"/>
              </a:rPr>
              <a:t>Initial</a:t>
            </a:r>
            <a:r>
              <a:rPr b="1" lang="en-US" sz="3341">
                <a:solidFill>
                  <a:schemeClr val="dk1"/>
                </a:solidFill>
                <a:latin typeface="Open Sans"/>
                <a:ea typeface="Open Sans"/>
                <a:cs typeface="Open Sans"/>
                <a:sym typeface="Open Sans"/>
              </a:rPr>
              <a:t> </a:t>
            </a:r>
            <a:r>
              <a:rPr b="1" lang="en-US" sz="3341">
                <a:solidFill>
                  <a:schemeClr val="dk1"/>
                </a:solidFill>
                <a:latin typeface="Open Sans"/>
                <a:ea typeface="Open Sans"/>
                <a:cs typeface="Open Sans"/>
                <a:sym typeface="Open Sans"/>
              </a:rPr>
              <a:t>Observation</a:t>
            </a:r>
            <a:r>
              <a:rPr b="1" lang="en-US" sz="3341">
                <a:solidFill>
                  <a:schemeClr val="dk1"/>
                </a:solidFill>
                <a:latin typeface="Open Sans"/>
                <a:ea typeface="Open Sans"/>
                <a:cs typeface="Open Sans"/>
                <a:sym typeface="Open Sans"/>
              </a:rPr>
              <a:t> </a:t>
            </a:r>
            <a:endParaRPr b="1" sz="3600">
              <a:solidFill>
                <a:schemeClr val="dk1"/>
              </a:solidFill>
              <a:latin typeface="Open Sans"/>
              <a:ea typeface="Open Sans"/>
              <a:cs typeface="Open Sans"/>
              <a:sym typeface="Open Sans"/>
            </a:endParaRPr>
          </a:p>
          <a:p>
            <a:pPr indent="-457200" lvl="0" marL="736600" marR="279400" rtl="0" algn="l">
              <a:lnSpc>
                <a:spcPct val="142857"/>
              </a:lnSpc>
              <a:spcBef>
                <a:spcPts val="2200"/>
              </a:spcBef>
              <a:spcAft>
                <a:spcPts val="0"/>
              </a:spcAft>
              <a:buClr>
                <a:srgbClr val="F5F7F0"/>
              </a:buClr>
              <a:buSzPts val="3600"/>
              <a:buFont typeface="Open Sans"/>
              <a:buChar char="●"/>
            </a:pPr>
            <a:r>
              <a:rPr lang="en-US" sz="3600">
                <a:solidFill>
                  <a:srgbClr val="F5F7F0"/>
                </a:solidFill>
                <a:latin typeface="Open Sans"/>
                <a:ea typeface="Open Sans"/>
                <a:cs typeface="Open Sans"/>
                <a:sym typeface="Open Sans"/>
              </a:rPr>
              <a:t>35 Numerical Columns</a:t>
            </a:r>
            <a:endParaRPr sz="3600">
              <a:solidFill>
                <a:srgbClr val="F5F7F0"/>
              </a:solidFill>
              <a:latin typeface="Open Sans"/>
              <a:ea typeface="Open Sans"/>
              <a:cs typeface="Open Sans"/>
              <a:sym typeface="Open Sans"/>
            </a:endParaRPr>
          </a:p>
          <a:p>
            <a:pPr indent="-457200" lvl="0" marL="736600" marR="279400" rtl="0" algn="l">
              <a:lnSpc>
                <a:spcPct val="142857"/>
              </a:lnSpc>
              <a:spcBef>
                <a:spcPts val="0"/>
              </a:spcBef>
              <a:spcAft>
                <a:spcPts val="0"/>
              </a:spcAft>
              <a:buClr>
                <a:srgbClr val="F5F7F0"/>
              </a:buClr>
              <a:buSzPts val="3600"/>
              <a:buFont typeface="Open Sans"/>
              <a:buChar char="●"/>
            </a:pPr>
            <a:r>
              <a:rPr lang="en-US" sz="3600">
                <a:solidFill>
                  <a:srgbClr val="F5F7F0"/>
                </a:solidFill>
                <a:latin typeface="Open Sans"/>
                <a:ea typeface="Open Sans"/>
                <a:cs typeface="Open Sans"/>
                <a:sym typeface="Open Sans"/>
              </a:rPr>
              <a:t>44 Categorical Columns</a:t>
            </a:r>
            <a:endParaRPr sz="3600">
              <a:solidFill>
                <a:srgbClr val="F5F7F0"/>
              </a:solidFill>
              <a:latin typeface="Open Sans"/>
              <a:ea typeface="Open Sans"/>
              <a:cs typeface="Open Sans"/>
              <a:sym typeface="Open Sans"/>
            </a:endParaRPr>
          </a:p>
          <a:p>
            <a:pPr indent="-457200" lvl="0" marL="736600" marR="279400" rtl="0" algn="l">
              <a:lnSpc>
                <a:spcPct val="142857"/>
              </a:lnSpc>
              <a:spcBef>
                <a:spcPts val="0"/>
              </a:spcBef>
              <a:spcAft>
                <a:spcPts val="0"/>
              </a:spcAft>
              <a:buClr>
                <a:srgbClr val="F5F7F0"/>
              </a:buClr>
              <a:buSzPts val="3600"/>
              <a:buFont typeface="Open Sans"/>
              <a:buChar char="●"/>
            </a:pPr>
            <a:r>
              <a:rPr lang="en-US" sz="3600">
                <a:solidFill>
                  <a:srgbClr val="F5F7F0"/>
                </a:solidFill>
                <a:latin typeface="Open Sans"/>
                <a:ea typeface="Open Sans"/>
                <a:cs typeface="Open Sans"/>
                <a:sym typeface="Open Sans"/>
              </a:rPr>
              <a:t>1460 Rows of data</a:t>
            </a:r>
            <a:endParaRPr sz="3600">
              <a:solidFill>
                <a:srgbClr val="F5F7F0"/>
              </a:solidFill>
              <a:latin typeface="Open Sans"/>
              <a:ea typeface="Open Sans"/>
              <a:cs typeface="Open Sans"/>
              <a:sym typeface="Open Sans"/>
            </a:endParaRPr>
          </a:p>
        </p:txBody>
      </p:sp>
      <p:pic>
        <p:nvPicPr>
          <p:cNvPr id="165" name="Google Shape;165;g5dbd0d0226_0_4"/>
          <p:cNvPicPr preferRelativeResize="0"/>
          <p:nvPr/>
        </p:nvPicPr>
        <p:blipFill>
          <a:blip r:embed="rId3">
            <a:alphaModFix/>
          </a:blip>
          <a:stretch>
            <a:fillRect/>
          </a:stretch>
        </p:blipFill>
        <p:spPr>
          <a:xfrm>
            <a:off x="354850" y="1823650"/>
            <a:ext cx="6619875" cy="6858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5F7F0"/>
        </a:solidFill>
      </p:bgPr>
    </p:bg>
    <p:spTree>
      <p:nvGrpSpPr>
        <p:cNvPr id="169" name="Shape 169"/>
        <p:cNvGrpSpPr/>
        <p:nvPr/>
      </p:nvGrpSpPr>
      <p:grpSpPr>
        <a:xfrm>
          <a:off x="0" y="0"/>
          <a:ext cx="0" cy="0"/>
          <a:chOff x="0" y="0"/>
          <a:chExt cx="0" cy="0"/>
        </a:xfrm>
      </p:grpSpPr>
      <p:pic>
        <p:nvPicPr>
          <p:cNvPr id="170" name="Google Shape;170;p9"/>
          <p:cNvPicPr preferRelativeResize="0"/>
          <p:nvPr/>
        </p:nvPicPr>
        <p:blipFill rotWithShape="1">
          <a:blip r:embed="rId3">
            <a:alphaModFix/>
          </a:blip>
          <a:srcRect b="37620" l="0" r="0" t="40834"/>
          <a:stretch/>
        </p:blipFill>
        <p:spPr>
          <a:xfrm>
            <a:off x="0" y="0"/>
            <a:ext cx="18172801" cy="2781101"/>
          </a:xfrm>
          <a:prstGeom prst="rect">
            <a:avLst/>
          </a:prstGeom>
          <a:noFill/>
          <a:ln>
            <a:noFill/>
          </a:ln>
        </p:spPr>
      </p:pic>
      <p:grpSp>
        <p:nvGrpSpPr>
          <p:cNvPr id="171" name="Google Shape;171;p9"/>
          <p:cNvGrpSpPr/>
          <p:nvPr/>
        </p:nvGrpSpPr>
        <p:grpSpPr>
          <a:xfrm>
            <a:off x="1803481" y="1135329"/>
            <a:ext cx="15073309" cy="5582250"/>
            <a:chOff x="0" y="0"/>
            <a:chExt cx="19611382" cy="4653038"/>
          </a:xfrm>
        </p:grpSpPr>
        <p:sp>
          <p:nvSpPr>
            <p:cNvPr id="172" name="Google Shape;172;p9"/>
            <p:cNvSpPr/>
            <p:nvPr/>
          </p:nvSpPr>
          <p:spPr>
            <a:xfrm>
              <a:off x="0" y="0"/>
              <a:ext cx="19611382" cy="2860762"/>
            </a:xfrm>
            <a:prstGeom prst="rect">
              <a:avLst/>
            </a:prstGeom>
            <a:solidFill>
              <a:srgbClr val="309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9"/>
            <p:cNvSpPr txBox="1"/>
            <p:nvPr/>
          </p:nvSpPr>
          <p:spPr>
            <a:xfrm>
              <a:off x="619699" y="726041"/>
              <a:ext cx="18371984" cy="1465831"/>
            </a:xfrm>
            <a:prstGeom prst="rect">
              <a:avLst/>
            </a:prstGeom>
            <a:noFill/>
            <a:ln>
              <a:noFill/>
            </a:ln>
          </p:spPr>
          <p:txBody>
            <a:bodyPr anchorCtr="0" anchor="t" bIns="0" lIns="0" spcFirstLastPara="1" rIns="0" wrap="square" tIns="0">
              <a:spAutoFit/>
            </a:bodyPr>
            <a:lstStyle/>
            <a:p>
              <a:pPr indent="0" lvl="0" marL="0" marR="0" rtl="0" algn="ctr">
                <a:lnSpc>
                  <a:spcPct val="111000"/>
                </a:lnSpc>
                <a:spcBef>
                  <a:spcPts val="0"/>
                </a:spcBef>
                <a:spcAft>
                  <a:spcPts val="0"/>
                </a:spcAft>
                <a:buNone/>
              </a:pPr>
              <a:r>
                <a:rPr lang="en-US" sz="9600">
                  <a:solidFill>
                    <a:srgbClr val="F5F7F0"/>
                  </a:solidFill>
                  <a:latin typeface="Vidaloka"/>
                  <a:ea typeface="Vidaloka"/>
                  <a:cs typeface="Vidaloka"/>
                  <a:sym typeface="Vidaloka"/>
                </a:rPr>
                <a:t>Data Clean-up</a:t>
              </a:r>
              <a:endParaRPr sz="9600"/>
            </a:p>
          </p:txBody>
        </p:sp>
        <p:sp>
          <p:nvSpPr>
            <p:cNvPr id="174" name="Google Shape;174;p9"/>
            <p:cNvSpPr txBox="1"/>
            <p:nvPr/>
          </p:nvSpPr>
          <p:spPr>
            <a:xfrm>
              <a:off x="619699" y="3323688"/>
              <a:ext cx="18372000" cy="753000"/>
            </a:xfrm>
            <a:prstGeom prst="rect">
              <a:avLst/>
            </a:prstGeom>
            <a:noFill/>
            <a:ln>
              <a:noFill/>
            </a:ln>
          </p:spPr>
          <p:txBody>
            <a:bodyPr anchorCtr="0" anchor="t" bIns="0" lIns="0" spcFirstLastPara="1" rIns="0" wrap="square" tIns="0">
              <a:spAutoFit/>
            </a:bodyPr>
            <a:lstStyle/>
            <a:p>
              <a:pPr indent="0" lvl="0" marL="0" marR="0" rtl="0" algn="ctr">
                <a:lnSpc>
                  <a:spcPct val="131992"/>
                </a:lnSpc>
                <a:spcBef>
                  <a:spcPts val="0"/>
                </a:spcBef>
                <a:spcAft>
                  <a:spcPts val="0"/>
                </a:spcAft>
                <a:buNone/>
              </a:pPr>
              <a:r>
                <a:rPr b="1" i="0" lang="en-US" sz="3904" u="none" cap="none" strike="noStrike">
                  <a:solidFill>
                    <a:srgbClr val="3097A8"/>
                  </a:solidFill>
                  <a:latin typeface="Open Sans"/>
                  <a:ea typeface="Open Sans"/>
                  <a:cs typeface="Open Sans"/>
                  <a:sym typeface="Open Sans"/>
                </a:rPr>
                <a:t> DATA MUNGING</a:t>
              </a:r>
              <a:endParaRPr/>
            </a:p>
          </p:txBody>
        </p:sp>
        <p:sp>
          <p:nvSpPr>
            <p:cNvPr id="175" name="Google Shape;175;p9"/>
            <p:cNvSpPr txBox="1"/>
            <p:nvPr/>
          </p:nvSpPr>
          <p:spPr>
            <a:xfrm>
              <a:off x="619699" y="3975038"/>
              <a:ext cx="18372000" cy="678000"/>
            </a:xfrm>
            <a:prstGeom prst="rect">
              <a:avLst/>
            </a:prstGeom>
            <a:noFill/>
            <a:ln>
              <a:noFill/>
            </a:ln>
          </p:spPr>
          <p:txBody>
            <a:bodyPr anchorCtr="0" anchor="t" bIns="0" lIns="0" spcFirstLastPara="1" rIns="0" wrap="square" tIns="0">
              <a:spAutoFit/>
            </a:bodyPr>
            <a:lstStyle/>
            <a:p>
              <a:pPr indent="0" lvl="0" marL="0" rtl="0" algn="ctr">
                <a:lnSpc>
                  <a:spcPct val="131992"/>
                </a:lnSpc>
                <a:spcBef>
                  <a:spcPts val="0"/>
                </a:spcBef>
                <a:spcAft>
                  <a:spcPts val="0"/>
                </a:spcAft>
                <a:buNone/>
              </a:pPr>
              <a:r>
                <a:rPr b="1" lang="en-US" sz="3904">
                  <a:solidFill>
                    <a:srgbClr val="3097A8"/>
                  </a:solidFill>
                  <a:latin typeface="Open Sans"/>
                  <a:ea typeface="Open Sans"/>
                  <a:cs typeface="Open Sans"/>
                  <a:sym typeface="Open Sans"/>
                </a:rPr>
                <a:t> DATA CLEANING </a:t>
              </a:r>
              <a:endParaRPr b="1" sz="3904">
                <a:solidFill>
                  <a:srgbClr val="3097A8"/>
                </a:solidFill>
                <a:latin typeface="Open Sans"/>
                <a:ea typeface="Open Sans"/>
                <a:cs typeface="Open Sans"/>
                <a:sym typeface="Open Sans"/>
              </a:endParaRPr>
            </a:p>
            <a:p>
              <a:pPr indent="0" lvl="0" marL="0" rtl="0" algn="ctr">
                <a:lnSpc>
                  <a:spcPct val="131992"/>
                </a:lnSpc>
                <a:spcBef>
                  <a:spcPts val="0"/>
                </a:spcBef>
                <a:spcAft>
                  <a:spcPts val="0"/>
                </a:spcAft>
                <a:buClr>
                  <a:schemeClr val="dk1"/>
                </a:buClr>
                <a:buFont typeface="Arial"/>
                <a:buNone/>
              </a:pPr>
              <a:r>
                <a:rPr b="1" lang="en-US" sz="3904">
                  <a:solidFill>
                    <a:srgbClr val="3097A8"/>
                  </a:solidFill>
                  <a:latin typeface="Open Sans"/>
                  <a:ea typeface="Open Sans"/>
                  <a:cs typeface="Open Sans"/>
                  <a:sym typeface="Open Sans"/>
                </a:rPr>
                <a:t> DATA TRANSFORMATION</a:t>
              </a:r>
              <a:endParaRPr b="1" sz="3904">
                <a:solidFill>
                  <a:srgbClr val="3097A8"/>
                </a:solidFill>
                <a:latin typeface="Open Sans"/>
                <a:ea typeface="Open Sans"/>
                <a:cs typeface="Open Sans"/>
                <a:sym typeface="Open Sans"/>
              </a:endParaRPr>
            </a:p>
          </p:txBody>
        </p:sp>
      </p:grpSp>
      <p:sp>
        <p:nvSpPr>
          <p:cNvPr id="176" name="Google Shape;176;p9"/>
          <p:cNvSpPr txBox="1"/>
          <p:nvPr/>
        </p:nvSpPr>
        <p:spPr>
          <a:xfrm>
            <a:off x="1803478" y="8856892"/>
            <a:ext cx="14681043" cy="401408"/>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None/>
            </a:pPr>
            <a:r>
              <a:rPr b="0" i="0" lang="en-US" sz="2399" u="none" cap="none" strike="noStrike">
                <a:solidFill>
                  <a:srgbClr val="3097A8"/>
                </a:solidFill>
                <a:latin typeface="Open Sans Light"/>
                <a:ea typeface="Open Sans Light"/>
                <a:cs typeface="Open Sans Light"/>
                <a:sym typeface="Open Sans Light"/>
              </a:rPr>
              <a:t>Group 6|Predicting House Values in Ames, Iowa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5F7F0"/>
        </a:solidFill>
      </p:bgPr>
    </p:bg>
    <p:spTree>
      <p:nvGrpSpPr>
        <p:cNvPr id="184" name="Shape 184"/>
        <p:cNvGrpSpPr/>
        <p:nvPr/>
      </p:nvGrpSpPr>
      <p:grpSpPr>
        <a:xfrm>
          <a:off x="0" y="0"/>
          <a:ext cx="0" cy="0"/>
          <a:chOff x="0" y="0"/>
          <a:chExt cx="0" cy="0"/>
        </a:xfrm>
      </p:grpSpPr>
      <p:sp>
        <p:nvSpPr>
          <p:cNvPr id="185" name="Google Shape;185;g5dbd0d0226_0_28"/>
          <p:cNvSpPr/>
          <p:nvPr/>
        </p:nvSpPr>
        <p:spPr>
          <a:xfrm>
            <a:off x="-169800" y="-94200"/>
            <a:ext cx="18288000" cy="10475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 name="Google Shape;186;g5dbd0d0226_0_28"/>
          <p:cNvGrpSpPr/>
          <p:nvPr/>
        </p:nvGrpSpPr>
        <p:grpSpPr>
          <a:xfrm>
            <a:off x="9021200" y="1461953"/>
            <a:ext cx="8233825" cy="3028801"/>
            <a:chOff x="-163733" y="807646"/>
            <a:chExt cx="10978433" cy="8194807"/>
          </a:xfrm>
        </p:grpSpPr>
        <p:sp>
          <p:nvSpPr>
            <p:cNvPr id="187" name="Google Shape;187;g5dbd0d0226_0_28"/>
            <p:cNvSpPr txBox="1"/>
            <p:nvPr/>
          </p:nvSpPr>
          <p:spPr>
            <a:xfrm>
              <a:off x="-163733" y="807646"/>
              <a:ext cx="10814700" cy="6053700"/>
            </a:xfrm>
            <a:prstGeom prst="rect">
              <a:avLst/>
            </a:prstGeom>
            <a:noFill/>
            <a:ln>
              <a:noFill/>
            </a:ln>
          </p:spPr>
          <p:txBody>
            <a:bodyPr anchorCtr="0" anchor="t" bIns="0" lIns="0" spcFirstLastPara="1" rIns="0" wrap="square" tIns="0">
              <a:noAutofit/>
            </a:bodyPr>
            <a:lstStyle/>
            <a:p>
              <a:pPr indent="0" lvl="0" marL="0" marR="0" rtl="0" algn="ctr">
                <a:lnSpc>
                  <a:spcPct val="149027"/>
                </a:lnSpc>
                <a:spcBef>
                  <a:spcPts val="0"/>
                </a:spcBef>
                <a:spcAft>
                  <a:spcPts val="0"/>
                </a:spcAft>
                <a:buNone/>
              </a:pPr>
              <a:r>
                <a:t/>
              </a:r>
              <a:endParaRPr b="1" sz="4800"/>
            </a:p>
          </p:txBody>
        </p:sp>
        <p:sp>
          <p:nvSpPr>
            <p:cNvPr id="188" name="Google Shape;188;g5dbd0d0226_0_28"/>
            <p:cNvSpPr txBox="1"/>
            <p:nvPr/>
          </p:nvSpPr>
          <p:spPr>
            <a:xfrm>
              <a:off x="1522067" y="6129744"/>
              <a:ext cx="8965200" cy="2211000"/>
            </a:xfrm>
            <a:prstGeom prst="rect">
              <a:avLst/>
            </a:prstGeom>
            <a:noFill/>
            <a:ln>
              <a:noFill/>
            </a:ln>
          </p:spPr>
          <p:txBody>
            <a:bodyPr anchorCtr="0" anchor="t" bIns="0" lIns="0" spcFirstLastPara="1" rIns="0" wrap="square" tIns="0">
              <a:noAutofit/>
            </a:bodyPr>
            <a:lstStyle/>
            <a:p>
              <a:pPr indent="-457200" lvl="0" marL="914400" marR="279400" rtl="0" algn="l">
                <a:lnSpc>
                  <a:spcPct val="142857"/>
                </a:lnSpc>
                <a:spcBef>
                  <a:spcPts val="0"/>
                </a:spcBef>
                <a:spcAft>
                  <a:spcPts val="0"/>
                </a:spcAft>
                <a:buClr>
                  <a:schemeClr val="dk1"/>
                </a:buClr>
                <a:buSzPts val="3600"/>
                <a:buFont typeface="Open Sans"/>
                <a:buChar char="●"/>
              </a:pPr>
              <a:r>
                <a:rPr lang="en-US" sz="3600">
                  <a:solidFill>
                    <a:schemeClr val="dk1"/>
                  </a:solidFill>
                  <a:latin typeface="Open Sans"/>
                  <a:ea typeface="Open Sans"/>
                  <a:cs typeface="Open Sans"/>
                  <a:sym typeface="Open Sans"/>
                </a:rPr>
                <a:t>Natural Log of Sales Price </a:t>
              </a:r>
              <a:endParaRPr sz="3600">
                <a:solidFill>
                  <a:schemeClr val="dk1"/>
                </a:solidFill>
                <a:latin typeface="Open Sans"/>
                <a:ea typeface="Open Sans"/>
                <a:cs typeface="Open Sans"/>
                <a:sym typeface="Open Sans"/>
              </a:endParaRPr>
            </a:p>
            <a:p>
              <a:pPr indent="0" lvl="0" marL="457200" marR="279400" rtl="0" algn="l">
                <a:lnSpc>
                  <a:spcPct val="142857"/>
                </a:lnSpc>
                <a:spcBef>
                  <a:spcPts val="0"/>
                </a:spcBef>
                <a:spcAft>
                  <a:spcPts val="0"/>
                </a:spcAft>
                <a:buNone/>
              </a:pPr>
              <a:r>
                <a:t/>
              </a:r>
              <a:endParaRPr sz="3600">
                <a:solidFill>
                  <a:schemeClr val="dk1"/>
                </a:solidFill>
                <a:latin typeface="Open Sans"/>
                <a:ea typeface="Open Sans"/>
                <a:cs typeface="Open Sans"/>
                <a:sym typeface="Open Sans"/>
              </a:endParaRPr>
            </a:p>
          </p:txBody>
        </p:sp>
        <p:sp>
          <p:nvSpPr>
            <p:cNvPr id="189" name="Google Shape;189;g5dbd0d0226_0_28"/>
            <p:cNvSpPr txBox="1"/>
            <p:nvPr/>
          </p:nvSpPr>
          <p:spPr>
            <a:xfrm>
              <a:off x="0" y="8234153"/>
              <a:ext cx="10814700" cy="768300"/>
            </a:xfrm>
            <a:prstGeom prst="rect">
              <a:avLst/>
            </a:prstGeom>
            <a:noFill/>
            <a:ln>
              <a:noFill/>
            </a:ln>
          </p:spPr>
          <p:txBody>
            <a:bodyPr anchorCtr="0" anchor="t" bIns="0" lIns="0" spcFirstLastPara="1" rIns="0" wrap="square" tIns="0">
              <a:noAutofit/>
            </a:bodyPr>
            <a:lstStyle/>
            <a:p>
              <a:pPr indent="0" lvl="0" marL="0" marR="0" rtl="0" algn="l">
                <a:lnSpc>
                  <a:spcPct val="149027"/>
                </a:lnSpc>
                <a:spcBef>
                  <a:spcPts val="0"/>
                </a:spcBef>
                <a:spcAft>
                  <a:spcPts val="0"/>
                </a:spcAft>
                <a:buNone/>
              </a:pPr>
              <a:r>
                <a:t/>
              </a:r>
              <a:endParaRPr/>
            </a:p>
          </p:txBody>
        </p:sp>
      </p:grpSp>
      <p:pic>
        <p:nvPicPr>
          <p:cNvPr id="190" name="Google Shape;190;g5dbd0d0226_0_28"/>
          <p:cNvPicPr preferRelativeResize="0"/>
          <p:nvPr/>
        </p:nvPicPr>
        <p:blipFill>
          <a:blip r:embed="rId3">
            <a:alphaModFix/>
          </a:blip>
          <a:stretch>
            <a:fillRect/>
          </a:stretch>
        </p:blipFill>
        <p:spPr>
          <a:xfrm>
            <a:off x="1024700" y="4179825"/>
            <a:ext cx="7094600" cy="5757275"/>
          </a:xfrm>
          <a:prstGeom prst="rect">
            <a:avLst/>
          </a:prstGeom>
          <a:noFill/>
          <a:ln>
            <a:noFill/>
          </a:ln>
        </p:spPr>
      </p:pic>
      <p:sp>
        <p:nvSpPr>
          <p:cNvPr id="191" name="Google Shape;191;g5dbd0d0226_0_28"/>
          <p:cNvSpPr txBox="1"/>
          <p:nvPr/>
        </p:nvSpPr>
        <p:spPr>
          <a:xfrm>
            <a:off x="5519750" y="2144550"/>
            <a:ext cx="6723900" cy="817200"/>
          </a:xfrm>
          <a:prstGeom prst="rect">
            <a:avLst/>
          </a:prstGeom>
          <a:noFill/>
          <a:ln>
            <a:noFill/>
          </a:ln>
        </p:spPr>
        <p:txBody>
          <a:bodyPr anchorCtr="0" anchor="t" bIns="91425" lIns="91425" spcFirstLastPara="1" rIns="91425" wrap="square" tIns="91425">
            <a:noAutofit/>
          </a:bodyPr>
          <a:lstStyle/>
          <a:p>
            <a:pPr indent="0" lvl="0" marL="0" rtl="0" algn="ctr">
              <a:lnSpc>
                <a:spcPct val="149027"/>
              </a:lnSpc>
              <a:spcBef>
                <a:spcPts val="0"/>
              </a:spcBef>
              <a:spcAft>
                <a:spcPts val="0"/>
              </a:spcAft>
              <a:buNone/>
            </a:pPr>
            <a:r>
              <a:rPr b="1" lang="en-US" sz="4800">
                <a:solidFill>
                  <a:srgbClr val="3097A8"/>
                </a:solidFill>
                <a:latin typeface="Open Sans"/>
                <a:ea typeface="Open Sans"/>
                <a:cs typeface="Open Sans"/>
                <a:sym typeface="Open Sans"/>
              </a:rPr>
              <a:t>Histogram Data </a:t>
            </a:r>
            <a:endParaRPr b="1" sz="4800">
              <a:solidFill>
                <a:srgbClr val="3097A8"/>
              </a:solidFill>
              <a:latin typeface="Open Sans"/>
              <a:ea typeface="Open Sans"/>
              <a:cs typeface="Open Sans"/>
              <a:sym typeface="Open Sans"/>
            </a:endParaRPr>
          </a:p>
          <a:p>
            <a:pPr indent="0" lvl="0" marL="457200" marR="279400" rtl="0" algn="l">
              <a:lnSpc>
                <a:spcPct val="142857"/>
              </a:lnSpc>
              <a:spcBef>
                <a:spcPts val="0"/>
              </a:spcBef>
              <a:spcAft>
                <a:spcPts val="0"/>
              </a:spcAft>
              <a:buNone/>
            </a:pPr>
            <a:r>
              <a:t/>
            </a:r>
            <a:endParaRPr b="1" sz="3000">
              <a:solidFill>
                <a:schemeClr val="dk1"/>
              </a:solidFill>
              <a:latin typeface="Open Sans"/>
              <a:ea typeface="Open Sans"/>
              <a:cs typeface="Open Sans"/>
              <a:sym typeface="Open Sans"/>
            </a:endParaRPr>
          </a:p>
        </p:txBody>
      </p:sp>
      <p:pic>
        <p:nvPicPr>
          <p:cNvPr id="192" name="Google Shape;192;g5dbd0d0226_0_28"/>
          <p:cNvPicPr preferRelativeResize="0"/>
          <p:nvPr/>
        </p:nvPicPr>
        <p:blipFill>
          <a:blip r:embed="rId4">
            <a:alphaModFix/>
          </a:blip>
          <a:stretch>
            <a:fillRect/>
          </a:stretch>
        </p:blipFill>
        <p:spPr>
          <a:xfrm>
            <a:off x="9904000" y="4290800"/>
            <a:ext cx="7231925" cy="5535325"/>
          </a:xfrm>
          <a:prstGeom prst="rect">
            <a:avLst/>
          </a:prstGeom>
          <a:noFill/>
          <a:ln>
            <a:noFill/>
          </a:ln>
        </p:spPr>
      </p:pic>
      <p:grpSp>
        <p:nvGrpSpPr>
          <p:cNvPr id="193" name="Google Shape;193;g5dbd0d0226_0_28"/>
          <p:cNvGrpSpPr/>
          <p:nvPr/>
        </p:nvGrpSpPr>
        <p:grpSpPr>
          <a:xfrm>
            <a:off x="1381910" y="2144555"/>
            <a:ext cx="7544522" cy="1800690"/>
            <a:chOff x="0" y="-447359"/>
            <a:chExt cx="11896124" cy="7691971"/>
          </a:xfrm>
        </p:grpSpPr>
        <p:sp>
          <p:nvSpPr>
            <p:cNvPr id="194" name="Google Shape;194;g5dbd0d0226_0_28"/>
            <p:cNvSpPr txBox="1"/>
            <p:nvPr/>
          </p:nvSpPr>
          <p:spPr>
            <a:xfrm>
              <a:off x="0" y="-447359"/>
              <a:ext cx="10814700" cy="6053700"/>
            </a:xfrm>
            <a:prstGeom prst="rect">
              <a:avLst/>
            </a:prstGeom>
            <a:noFill/>
            <a:ln>
              <a:noFill/>
            </a:ln>
          </p:spPr>
          <p:txBody>
            <a:bodyPr anchorCtr="0" anchor="t" bIns="0" lIns="0" spcFirstLastPara="1" rIns="0" wrap="square" tIns="0">
              <a:noAutofit/>
            </a:bodyPr>
            <a:lstStyle/>
            <a:p>
              <a:pPr indent="0" lvl="0" marL="0" marR="0" rtl="0" algn="ctr">
                <a:lnSpc>
                  <a:spcPct val="149027"/>
                </a:lnSpc>
                <a:spcBef>
                  <a:spcPts val="0"/>
                </a:spcBef>
                <a:spcAft>
                  <a:spcPts val="0"/>
                </a:spcAft>
                <a:buNone/>
              </a:pPr>
              <a:r>
                <a:t/>
              </a:r>
              <a:endParaRPr b="1" sz="4800"/>
            </a:p>
          </p:txBody>
        </p:sp>
        <p:sp>
          <p:nvSpPr>
            <p:cNvPr id="195" name="Google Shape;195;g5dbd0d0226_0_28"/>
            <p:cNvSpPr txBox="1"/>
            <p:nvPr/>
          </p:nvSpPr>
          <p:spPr>
            <a:xfrm>
              <a:off x="709424" y="5033612"/>
              <a:ext cx="11186700" cy="2211000"/>
            </a:xfrm>
            <a:prstGeom prst="rect">
              <a:avLst/>
            </a:prstGeom>
            <a:noFill/>
            <a:ln>
              <a:noFill/>
            </a:ln>
          </p:spPr>
          <p:txBody>
            <a:bodyPr anchorCtr="0" anchor="t" bIns="0" lIns="0" spcFirstLastPara="1" rIns="0" wrap="square" tIns="0">
              <a:noAutofit/>
            </a:bodyPr>
            <a:lstStyle/>
            <a:p>
              <a:pPr indent="-457200" lvl="0" marL="457200" marR="279400" rtl="0" algn="l">
                <a:lnSpc>
                  <a:spcPct val="142857"/>
                </a:lnSpc>
                <a:spcBef>
                  <a:spcPts val="0"/>
                </a:spcBef>
                <a:spcAft>
                  <a:spcPts val="0"/>
                </a:spcAft>
                <a:buClr>
                  <a:schemeClr val="dk1"/>
                </a:buClr>
                <a:buSzPts val="3600"/>
                <a:buFont typeface="Open Sans"/>
                <a:buChar char="●"/>
              </a:pPr>
              <a:r>
                <a:rPr lang="en-US" sz="3600">
                  <a:solidFill>
                    <a:schemeClr val="dk1"/>
                  </a:solidFill>
                  <a:latin typeface="Open Sans"/>
                  <a:ea typeface="Open Sans"/>
                  <a:cs typeface="Open Sans"/>
                  <a:sym typeface="Open Sans"/>
                </a:rPr>
                <a:t>Sales Price</a:t>
              </a:r>
              <a:endParaRPr sz="3600">
                <a:solidFill>
                  <a:schemeClr val="dk1"/>
                </a:solidFill>
                <a:latin typeface="Open Sans"/>
                <a:ea typeface="Open Sans"/>
                <a:cs typeface="Open Sans"/>
                <a:sym typeface="Open Sans"/>
              </a:endParaRPr>
            </a:p>
            <a:p>
              <a:pPr indent="0" lvl="0" marL="457200" marR="279400" rtl="0" algn="l">
                <a:lnSpc>
                  <a:spcPct val="142857"/>
                </a:lnSpc>
                <a:spcBef>
                  <a:spcPts val="0"/>
                </a:spcBef>
                <a:spcAft>
                  <a:spcPts val="0"/>
                </a:spcAft>
                <a:buNone/>
              </a:pPr>
              <a:r>
                <a:t/>
              </a:r>
              <a:endParaRPr sz="3600">
                <a:solidFill>
                  <a:schemeClr val="dk1"/>
                </a:solidFill>
                <a:latin typeface="Open Sans"/>
                <a:ea typeface="Open Sans"/>
                <a:cs typeface="Open Sans"/>
                <a:sym typeface="Open Sans"/>
              </a:endParaRPr>
            </a:p>
          </p:txBody>
        </p:sp>
      </p:grpSp>
      <p:sp>
        <p:nvSpPr>
          <p:cNvPr id="196" name="Google Shape;196;g5dbd0d0226_0_28"/>
          <p:cNvSpPr txBox="1"/>
          <p:nvPr/>
        </p:nvSpPr>
        <p:spPr>
          <a:xfrm>
            <a:off x="790300" y="272875"/>
            <a:ext cx="15827100" cy="1637100"/>
          </a:xfrm>
          <a:prstGeom prst="rect">
            <a:avLst/>
          </a:prstGeom>
          <a:noFill/>
          <a:ln>
            <a:noFill/>
          </a:ln>
        </p:spPr>
        <p:txBody>
          <a:bodyPr anchorCtr="0" anchor="t" bIns="91425" lIns="91425" spcFirstLastPara="1" rIns="91425" wrap="square" tIns="91425">
            <a:noAutofit/>
          </a:bodyPr>
          <a:lstStyle/>
          <a:p>
            <a:pPr indent="0" lvl="0" marL="0" rtl="0" algn="ctr">
              <a:lnSpc>
                <a:spcPct val="111001"/>
              </a:lnSpc>
              <a:spcBef>
                <a:spcPts val="0"/>
              </a:spcBef>
              <a:spcAft>
                <a:spcPts val="0"/>
              </a:spcAft>
              <a:buClr>
                <a:schemeClr val="dk1"/>
              </a:buClr>
              <a:buFont typeface="Arial"/>
              <a:buNone/>
            </a:pPr>
            <a:r>
              <a:rPr lang="en-US" sz="6000">
                <a:solidFill>
                  <a:srgbClr val="3097A8"/>
                </a:solidFill>
                <a:latin typeface="Vidaloka"/>
                <a:ea typeface="Vidaloka"/>
                <a:cs typeface="Vidaloka"/>
                <a:sym typeface="Vidaloka"/>
              </a:rPr>
              <a:t>Observation of </a:t>
            </a:r>
            <a:r>
              <a:rPr lang="en-US" sz="6000">
                <a:solidFill>
                  <a:srgbClr val="FF0000"/>
                </a:solidFill>
                <a:latin typeface="Vidaloka"/>
                <a:ea typeface="Vidaloka"/>
                <a:cs typeface="Vidaloka"/>
                <a:sym typeface="Vidaloka"/>
              </a:rPr>
              <a:t>“Sales Price Distribution”</a:t>
            </a:r>
            <a:endParaRPr sz="60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5F7F0"/>
        </a:solidFill>
      </p:bgPr>
    </p:bg>
    <p:spTree>
      <p:nvGrpSpPr>
        <p:cNvPr id="200" name="Shape 200"/>
        <p:cNvGrpSpPr/>
        <p:nvPr/>
      </p:nvGrpSpPr>
      <p:grpSpPr>
        <a:xfrm>
          <a:off x="0" y="0"/>
          <a:ext cx="0" cy="0"/>
          <a:chOff x="0" y="0"/>
          <a:chExt cx="0" cy="0"/>
        </a:xfrm>
      </p:grpSpPr>
      <p:sp>
        <p:nvSpPr>
          <p:cNvPr id="201" name="Google Shape;201;p7"/>
          <p:cNvSpPr txBox="1"/>
          <p:nvPr/>
        </p:nvSpPr>
        <p:spPr>
          <a:xfrm>
            <a:off x="7369488" y="1085850"/>
            <a:ext cx="10073611" cy="1085086"/>
          </a:xfrm>
          <a:prstGeom prst="rect">
            <a:avLst/>
          </a:prstGeom>
          <a:noFill/>
          <a:ln>
            <a:noFill/>
          </a:ln>
        </p:spPr>
        <p:txBody>
          <a:bodyPr anchorCtr="0" anchor="t" bIns="0" lIns="0" spcFirstLastPara="1" rIns="0" wrap="square" tIns="0">
            <a:spAutoFit/>
          </a:bodyPr>
          <a:lstStyle/>
          <a:p>
            <a:pPr indent="0" lvl="0" marL="0" marR="0" rtl="0" algn="l">
              <a:lnSpc>
                <a:spcPct val="111000"/>
              </a:lnSpc>
              <a:spcBef>
                <a:spcPts val="0"/>
              </a:spcBef>
              <a:spcAft>
                <a:spcPts val="0"/>
              </a:spcAft>
              <a:buNone/>
            </a:pPr>
            <a:r>
              <a:rPr b="0" i="0" lang="en-US" sz="7500" u="none" cap="none" strike="noStrike">
                <a:solidFill>
                  <a:srgbClr val="3097A8"/>
                </a:solidFill>
                <a:latin typeface="Vidaloka"/>
                <a:ea typeface="Vidaloka"/>
                <a:cs typeface="Vidaloka"/>
                <a:sym typeface="Vidaloka"/>
              </a:rPr>
              <a:t>Housing Characteristics</a:t>
            </a:r>
            <a:endParaRPr/>
          </a:p>
        </p:txBody>
      </p:sp>
      <p:grpSp>
        <p:nvGrpSpPr>
          <p:cNvPr id="202" name="Google Shape;202;p7"/>
          <p:cNvGrpSpPr/>
          <p:nvPr/>
        </p:nvGrpSpPr>
        <p:grpSpPr>
          <a:xfrm>
            <a:off x="7369485" y="2495953"/>
            <a:ext cx="10073614" cy="4117555"/>
            <a:chOff x="0" y="-85725"/>
            <a:chExt cx="13431486" cy="5490074"/>
          </a:xfrm>
        </p:grpSpPr>
        <p:sp>
          <p:nvSpPr>
            <p:cNvPr id="203" name="Google Shape;203;p7"/>
            <p:cNvSpPr txBox="1"/>
            <p:nvPr/>
          </p:nvSpPr>
          <p:spPr>
            <a:xfrm>
              <a:off x="0" y="-85725"/>
              <a:ext cx="13431486" cy="709933"/>
            </a:xfrm>
            <a:prstGeom prst="rect">
              <a:avLst/>
            </a:prstGeom>
            <a:noFill/>
            <a:ln>
              <a:noFill/>
            </a:ln>
          </p:spPr>
          <p:txBody>
            <a:bodyPr anchorCtr="0" anchor="t" bIns="0" lIns="0" spcFirstLastPara="1" rIns="0" wrap="square" tIns="0">
              <a:spAutoFit/>
            </a:bodyPr>
            <a:lstStyle/>
            <a:p>
              <a:pPr indent="0" lvl="0" marL="0" marR="0" rtl="0" algn="l">
                <a:lnSpc>
                  <a:spcPct val="149015"/>
                </a:lnSpc>
                <a:spcBef>
                  <a:spcPts val="0"/>
                </a:spcBef>
                <a:spcAft>
                  <a:spcPts val="0"/>
                </a:spcAft>
                <a:buNone/>
              </a:pPr>
              <a:r>
                <a:rPr b="1" i="0" lang="en-US" sz="3099" u="none" cap="none" strike="noStrike">
                  <a:solidFill>
                    <a:srgbClr val="3097A8"/>
                  </a:solidFill>
                  <a:latin typeface="Open Sans"/>
                  <a:ea typeface="Open Sans"/>
                  <a:cs typeface="Open Sans"/>
                  <a:sym typeface="Open Sans"/>
                </a:rPr>
                <a:t>YEAR REMODELED</a:t>
              </a:r>
              <a:endParaRPr b="1"/>
            </a:p>
          </p:txBody>
        </p:sp>
        <p:sp>
          <p:nvSpPr>
            <p:cNvPr id="204" name="Google Shape;204;p7"/>
            <p:cNvSpPr txBox="1"/>
            <p:nvPr/>
          </p:nvSpPr>
          <p:spPr>
            <a:xfrm>
              <a:off x="0" y="734620"/>
              <a:ext cx="13431486" cy="678054"/>
            </a:xfrm>
            <a:prstGeom prst="rect">
              <a:avLst/>
            </a:prstGeom>
            <a:noFill/>
            <a:ln>
              <a:noFill/>
            </a:ln>
          </p:spPr>
          <p:txBody>
            <a:bodyPr anchorCtr="0" anchor="t" bIns="0" lIns="0" spcFirstLastPara="1" rIns="0" wrap="square" tIns="0">
              <a:spAutoFit/>
            </a:bodyPr>
            <a:lstStyle/>
            <a:p>
              <a:pPr indent="0" lvl="0" marL="0" marR="0" rtl="0" algn="l">
                <a:lnSpc>
                  <a:spcPct val="150016"/>
                </a:lnSpc>
                <a:spcBef>
                  <a:spcPts val="0"/>
                </a:spcBef>
                <a:spcAft>
                  <a:spcPts val="0"/>
                </a:spcAft>
                <a:buNone/>
              </a:pPr>
              <a:r>
                <a:rPr b="0" i="0" lang="en-US" sz="2999" u="none" cap="none" strike="noStrike">
                  <a:solidFill>
                    <a:srgbClr val="3097A8"/>
                  </a:solidFill>
                  <a:latin typeface="Open Sans Light"/>
                  <a:ea typeface="Open Sans Light"/>
                  <a:cs typeface="Open Sans Light"/>
                  <a:sym typeface="Open Sans Light"/>
                </a:rPr>
                <a:t>Homes built, then remodeled </a:t>
              </a:r>
              <a:r>
                <a:rPr lang="en-US" sz="2999">
                  <a:solidFill>
                    <a:srgbClr val="3097A8"/>
                  </a:solidFill>
                  <a:latin typeface="Open Sans Light"/>
                  <a:ea typeface="Open Sans Light"/>
                  <a:cs typeface="Open Sans Light"/>
                  <a:sym typeface="Open Sans Light"/>
                </a:rPr>
                <a:t>between 1950 and 2010</a:t>
              </a:r>
              <a:endParaRPr/>
            </a:p>
          </p:txBody>
        </p:sp>
        <p:sp>
          <p:nvSpPr>
            <p:cNvPr id="205" name="Google Shape;205;p7"/>
            <p:cNvSpPr txBox="1"/>
            <p:nvPr/>
          </p:nvSpPr>
          <p:spPr>
            <a:xfrm>
              <a:off x="0" y="1910112"/>
              <a:ext cx="13431486" cy="709933"/>
            </a:xfrm>
            <a:prstGeom prst="rect">
              <a:avLst/>
            </a:prstGeom>
            <a:noFill/>
            <a:ln>
              <a:noFill/>
            </a:ln>
          </p:spPr>
          <p:txBody>
            <a:bodyPr anchorCtr="0" anchor="t" bIns="0" lIns="0" spcFirstLastPara="1" rIns="0" wrap="square" tIns="0">
              <a:spAutoFit/>
            </a:bodyPr>
            <a:lstStyle/>
            <a:p>
              <a:pPr indent="0" lvl="0" marL="0" marR="0" rtl="0" algn="l">
                <a:lnSpc>
                  <a:spcPct val="149015"/>
                </a:lnSpc>
                <a:spcBef>
                  <a:spcPts val="0"/>
                </a:spcBef>
                <a:spcAft>
                  <a:spcPts val="0"/>
                </a:spcAft>
                <a:buNone/>
              </a:pPr>
              <a:r>
                <a:rPr b="1" i="0" lang="en-US" sz="3099" u="none" cap="none" strike="noStrike">
                  <a:solidFill>
                    <a:srgbClr val="3097A8"/>
                  </a:solidFill>
                  <a:latin typeface="Open Sans"/>
                  <a:ea typeface="Open Sans"/>
                  <a:cs typeface="Open Sans"/>
                  <a:sym typeface="Open Sans"/>
                </a:rPr>
                <a:t>LOT AREA (SQ FT)</a:t>
              </a:r>
              <a:endParaRPr b="1"/>
            </a:p>
          </p:txBody>
        </p:sp>
        <p:sp>
          <p:nvSpPr>
            <p:cNvPr id="206" name="Google Shape;206;p7"/>
            <p:cNvSpPr txBox="1"/>
            <p:nvPr/>
          </p:nvSpPr>
          <p:spPr>
            <a:xfrm>
              <a:off x="0" y="2730457"/>
              <a:ext cx="13431486" cy="678054"/>
            </a:xfrm>
            <a:prstGeom prst="rect">
              <a:avLst/>
            </a:prstGeom>
            <a:noFill/>
            <a:ln>
              <a:noFill/>
            </a:ln>
          </p:spPr>
          <p:txBody>
            <a:bodyPr anchorCtr="0" anchor="t" bIns="0" lIns="0" spcFirstLastPara="1" rIns="0" wrap="square" tIns="0">
              <a:spAutoFit/>
            </a:bodyPr>
            <a:lstStyle/>
            <a:p>
              <a:pPr indent="0" lvl="0" marL="0" marR="0" rtl="0" algn="l">
                <a:lnSpc>
                  <a:spcPct val="150016"/>
                </a:lnSpc>
                <a:spcBef>
                  <a:spcPts val="0"/>
                </a:spcBef>
                <a:spcAft>
                  <a:spcPts val="0"/>
                </a:spcAft>
                <a:buNone/>
              </a:pPr>
              <a:r>
                <a:rPr lang="en-US" sz="2999">
                  <a:solidFill>
                    <a:srgbClr val="3097A8"/>
                  </a:solidFill>
                  <a:latin typeface="Open Sans Light"/>
                  <a:ea typeface="Open Sans Light"/>
                  <a:cs typeface="Open Sans Light"/>
                  <a:sym typeface="Open Sans Light"/>
                </a:rPr>
                <a:t>Home’s total lot area</a:t>
              </a:r>
              <a:endParaRPr/>
            </a:p>
          </p:txBody>
        </p:sp>
        <p:sp>
          <p:nvSpPr>
            <p:cNvPr id="207" name="Google Shape;207;p7"/>
            <p:cNvSpPr txBox="1"/>
            <p:nvPr/>
          </p:nvSpPr>
          <p:spPr>
            <a:xfrm>
              <a:off x="0" y="3905950"/>
              <a:ext cx="13431486" cy="709933"/>
            </a:xfrm>
            <a:prstGeom prst="rect">
              <a:avLst/>
            </a:prstGeom>
            <a:noFill/>
            <a:ln>
              <a:noFill/>
            </a:ln>
          </p:spPr>
          <p:txBody>
            <a:bodyPr anchorCtr="0" anchor="t" bIns="0" lIns="0" spcFirstLastPara="1" rIns="0" wrap="square" tIns="0">
              <a:spAutoFit/>
            </a:bodyPr>
            <a:lstStyle/>
            <a:p>
              <a:pPr indent="0" lvl="0" marL="0" marR="0" rtl="0" algn="l">
                <a:lnSpc>
                  <a:spcPct val="149015"/>
                </a:lnSpc>
                <a:spcBef>
                  <a:spcPts val="0"/>
                </a:spcBef>
                <a:spcAft>
                  <a:spcPts val="0"/>
                </a:spcAft>
                <a:buNone/>
              </a:pPr>
              <a:r>
                <a:rPr b="1" i="0" lang="en-US" sz="3099" u="none" cap="none" strike="noStrike">
                  <a:solidFill>
                    <a:srgbClr val="3097A8"/>
                  </a:solidFill>
                  <a:latin typeface="Open Sans"/>
                  <a:ea typeface="Open Sans"/>
                  <a:cs typeface="Open Sans"/>
                  <a:sym typeface="Open Sans"/>
                </a:rPr>
                <a:t>LIVING AREA (SQ FT)</a:t>
              </a:r>
              <a:endParaRPr b="1"/>
            </a:p>
          </p:txBody>
        </p:sp>
        <p:sp>
          <p:nvSpPr>
            <p:cNvPr id="208" name="Google Shape;208;p7"/>
            <p:cNvSpPr txBox="1"/>
            <p:nvPr/>
          </p:nvSpPr>
          <p:spPr>
            <a:xfrm>
              <a:off x="0" y="4726295"/>
              <a:ext cx="13431486" cy="678054"/>
            </a:xfrm>
            <a:prstGeom prst="rect">
              <a:avLst/>
            </a:prstGeom>
            <a:noFill/>
            <a:ln>
              <a:noFill/>
            </a:ln>
          </p:spPr>
          <p:txBody>
            <a:bodyPr anchorCtr="0" anchor="t" bIns="0" lIns="0" spcFirstLastPara="1" rIns="0" wrap="square" tIns="0">
              <a:spAutoFit/>
            </a:bodyPr>
            <a:lstStyle/>
            <a:p>
              <a:pPr indent="0" lvl="0" marL="0" marR="0" rtl="0" algn="l">
                <a:lnSpc>
                  <a:spcPct val="150016"/>
                </a:lnSpc>
                <a:spcBef>
                  <a:spcPts val="0"/>
                </a:spcBef>
                <a:spcAft>
                  <a:spcPts val="0"/>
                </a:spcAft>
                <a:buNone/>
              </a:pPr>
              <a:r>
                <a:rPr lang="en-US" sz="2999">
                  <a:solidFill>
                    <a:srgbClr val="3097A8"/>
                  </a:solidFill>
                  <a:latin typeface="Open Sans Light"/>
                  <a:ea typeface="Open Sans Light"/>
                  <a:cs typeface="Open Sans Light"/>
                  <a:sym typeface="Open Sans Light"/>
                </a:rPr>
                <a:t>Home’s above ground living area</a:t>
              </a:r>
              <a:endParaRPr/>
            </a:p>
          </p:txBody>
        </p:sp>
      </p:grpSp>
      <p:grpSp>
        <p:nvGrpSpPr>
          <p:cNvPr id="209" name="Google Shape;209;p7"/>
          <p:cNvGrpSpPr/>
          <p:nvPr/>
        </p:nvGrpSpPr>
        <p:grpSpPr>
          <a:xfrm>
            <a:off x="7392463" y="6984478"/>
            <a:ext cx="10479612" cy="4117515"/>
            <a:chOff x="0" y="-85725"/>
            <a:chExt cx="13972816" cy="5490020"/>
          </a:xfrm>
        </p:grpSpPr>
        <p:sp>
          <p:nvSpPr>
            <p:cNvPr id="210" name="Google Shape;210;p7"/>
            <p:cNvSpPr txBox="1"/>
            <p:nvPr/>
          </p:nvSpPr>
          <p:spPr>
            <a:xfrm>
              <a:off x="0" y="-85725"/>
              <a:ext cx="13431600" cy="709800"/>
            </a:xfrm>
            <a:prstGeom prst="rect">
              <a:avLst/>
            </a:prstGeom>
            <a:noFill/>
            <a:ln>
              <a:noFill/>
            </a:ln>
          </p:spPr>
          <p:txBody>
            <a:bodyPr anchorCtr="0" anchor="t" bIns="0" lIns="0" spcFirstLastPara="1" rIns="0" wrap="square" tIns="0">
              <a:noAutofit/>
            </a:bodyPr>
            <a:lstStyle/>
            <a:p>
              <a:pPr indent="0" lvl="0" marL="0" marR="0" rtl="0" algn="l">
                <a:lnSpc>
                  <a:spcPct val="149000"/>
                </a:lnSpc>
                <a:spcBef>
                  <a:spcPts val="0"/>
                </a:spcBef>
                <a:spcAft>
                  <a:spcPts val="0"/>
                </a:spcAft>
                <a:buNone/>
              </a:pPr>
              <a:r>
                <a:rPr b="1" i="0" lang="en-US" sz="3100" u="none" cap="none" strike="noStrike">
                  <a:solidFill>
                    <a:srgbClr val="3097A8"/>
                  </a:solidFill>
                  <a:latin typeface="Open Sans"/>
                  <a:ea typeface="Open Sans"/>
                  <a:cs typeface="Open Sans"/>
                  <a:sym typeface="Open Sans"/>
                </a:rPr>
                <a:t>TOTAL BASEMENT (SQ FT)</a:t>
              </a:r>
              <a:endParaRPr b="1"/>
            </a:p>
          </p:txBody>
        </p:sp>
        <p:sp>
          <p:nvSpPr>
            <p:cNvPr id="211" name="Google Shape;211;p7"/>
            <p:cNvSpPr txBox="1"/>
            <p:nvPr/>
          </p:nvSpPr>
          <p:spPr>
            <a:xfrm>
              <a:off x="16" y="734604"/>
              <a:ext cx="13972800" cy="678000"/>
            </a:xfrm>
            <a:prstGeom prst="rect">
              <a:avLst/>
            </a:prstGeom>
            <a:noFill/>
            <a:ln>
              <a:noFill/>
            </a:ln>
          </p:spPr>
          <p:txBody>
            <a:bodyPr anchorCtr="0" anchor="t" bIns="0" lIns="0" spcFirstLastPara="1" rIns="0" wrap="square" tIns="0">
              <a:noAutofit/>
            </a:bodyPr>
            <a:lstStyle/>
            <a:p>
              <a:pPr indent="0" lvl="0" marL="0" marR="0" rtl="0" algn="l">
                <a:lnSpc>
                  <a:spcPct val="150016"/>
                </a:lnSpc>
                <a:spcBef>
                  <a:spcPts val="0"/>
                </a:spcBef>
                <a:spcAft>
                  <a:spcPts val="0"/>
                </a:spcAft>
                <a:buNone/>
              </a:pPr>
              <a:r>
                <a:rPr lang="en-US" sz="2999">
                  <a:solidFill>
                    <a:srgbClr val="3097A8"/>
                  </a:solidFill>
                  <a:latin typeface="Open Sans Light"/>
                  <a:ea typeface="Open Sans Light"/>
                  <a:cs typeface="Open Sans Light"/>
                  <a:sym typeface="Open Sans Light"/>
                </a:rPr>
                <a:t>Home basement square footage (0 for homes without one).</a:t>
              </a:r>
              <a:endParaRPr/>
            </a:p>
          </p:txBody>
        </p:sp>
        <p:sp>
          <p:nvSpPr>
            <p:cNvPr id="212" name="Google Shape;212;p7"/>
            <p:cNvSpPr txBox="1"/>
            <p:nvPr/>
          </p:nvSpPr>
          <p:spPr>
            <a:xfrm>
              <a:off x="0" y="1910112"/>
              <a:ext cx="13431600" cy="709800"/>
            </a:xfrm>
            <a:prstGeom prst="rect">
              <a:avLst/>
            </a:prstGeom>
            <a:noFill/>
            <a:ln>
              <a:noFill/>
            </a:ln>
          </p:spPr>
          <p:txBody>
            <a:bodyPr anchorCtr="0" anchor="t" bIns="0" lIns="0" spcFirstLastPara="1" rIns="0" wrap="square" tIns="0">
              <a:noAutofit/>
            </a:bodyPr>
            <a:lstStyle/>
            <a:p>
              <a:pPr indent="0" lvl="0" marL="0" marR="0" rtl="0" algn="l">
                <a:lnSpc>
                  <a:spcPct val="149000"/>
                </a:lnSpc>
                <a:spcBef>
                  <a:spcPts val="0"/>
                </a:spcBef>
                <a:spcAft>
                  <a:spcPts val="0"/>
                </a:spcAft>
                <a:buNone/>
              </a:pPr>
              <a:r>
                <a:rPr b="1" i="0" lang="en-US" sz="3100" u="none" cap="none" strike="noStrike">
                  <a:solidFill>
                    <a:srgbClr val="3097A8"/>
                  </a:solidFill>
                  <a:latin typeface="Open Sans"/>
                  <a:ea typeface="Open Sans"/>
                  <a:cs typeface="Open Sans"/>
                  <a:sym typeface="Open Sans"/>
                </a:rPr>
                <a:t>OVERALL QUALITY</a:t>
              </a:r>
              <a:endParaRPr b="1"/>
            </a:p>
          </p:txBody>
        </p:sp>
        <p:sp>
          <p:nvSpPr>
            <p:cNvPr id="213" name="Google Shape;213;p7"/>
            <p:cNvSpPr txBox="1"/>
            <p:nvPr/>
          </p:nvSpPr>
          <p:spPr>
            <a:xfrm>
              <a:off x="0" y="2730457"/>
              <a:ext cx="13431600" cy="678000"/>
            </a:xfrm>
            <a:prstGeom prst="rect">
              <a:avLst/>
            </a:prstGeom>
            <a:noFill/>
            <a:ln>
              <a:noFill/>
            </a:ln>
          </p:spPr>
          <p:txBody>
            <a:bodyPr anchorCtr="0" anchor="t" bIns="0" lIns="0" spcFirstLastPara="1" rIns="0" wrap="square" tIns="0">
              <a:noAutofit/>
            </a:bodyPr>
            <a:lstStyle/>
            <a:p>
              <a:pPr indent="0" lvl="0" marL="0" marR="0" rtl="0" algn="l">
                <a:lnSpc>
                  <a:spcPct val="150016"/>
                </a:lnSpc>
                <a:spcBef>
                  <a:spcPts val="0"/>
                </a:spcBef>
                <a:spcAft>
                  <a:spcPts val="0"/>
                </a:spcAft>
                <a:buNone/>
              </a:pPr>
              <a:r>
                <a:rPr b="0" i="0" lang="en-US" sz="2999" u="none" cap="none" strike="noStrike">
                  <a:solidFill>
                    <a:srgbClr val="3097A8"/>
                  </a:solidFill>
                  <a:latin typeface="Open Sans Light"/>
                  <a:ea typeface="Open Sans Light"/>
                  <a:cs typeface="Open Sans Light"/>
                  <a:sym typeface="Open Sans Light"/>
                </a:rPr>
                <a:t>Homes ranked on a scale of </a:t>
              </a:r>
              <a:r>
                <a:rPr lang="en-US" sz="2999">
                  <a:solidFill>
                    <a:srgbClr val="3097A8"/>
                  </a:solidFill>
                  <a:latin typeface="Open Sans Light"/>
                  <a:ea typeface="Open Sans Light"/>
                  <a:cs typeface="Open Sans Light"/>
                  <a:sym typeface="Open Sans Light"/>
                </a:rPr>
                <a:t>1</a:t>
              </a:r>
              <a:r>
                <a:rPr b="0" i="0" lang="en-US" sz="2999" u="none" cap="none" strike="noStrike">
                  <a:solidFill>
                    <a:srgbClr val="3097A8"/>
                  </a:solidFill>
                  <a:latin typeface="Open Sans Light"/>
                  <a:ea typeface="Open Sans Light"/>
                  <a:cs typeface="Open Sans Light"/>
                  <a:sym typeface="Open Sans Light"/>
                </a:rPr>
                <a:t> to </a:t>
              </a:r>
              <a:r>
                <a:rPr lang="en-US" sz="2999">
                  <a:solidFill>
                    <a:srgbClr val="3097A8"/>
                  </a:solidFill>
                  <a:latin typeface="Open Sans Light"/>
                  <a:ea typeface="Open Sans Light"/>
                  <a:cs typeface="Open Sans Light"/>
                  <a:sym typeface="Open Sans Light"/>
                </a:rPr>
                <a:t>10</a:t>
              </a:r>
              <a:endParaRPr/>
            </a:p>
          </p:txBody>
        </p:sp>
        <p:sp>
          <p:nvSpPr>
            <p:cNvPr id="214" name="Google Shape;214;p7"/>
            <p:cNvSpPr txBox="1"/>
            <p:nvPr/>
          </p:nvSpPr>
          <p:spPr>
            <a:xfrm>
              <a:off x="0" y="3905950"/>
              <a:ext cx="13431600" cy="709800"/>
            </a:xfrm>
            <a:prstGeom prst="rect">
              <a:avLst/>
            </a:prstGeom>
            <a:noFill/>
            <a:ln>
              <a:noFill/>
            </a:ln>
          </p:spPr>
          <p:txBody>
            <a:bodyPr anchorCtr="0" anchor="t" bIns="0" lIns="0" spcFirstLastPara="1" rIns="0" wrap="square" tIns="0">
              <a:noAutofit/>
            </a:bodyPr>
            <a:lstStyle/>
            <a:p>
              <a:pPr indent="0" lvl="0" marL="0" marR="0" rtl="0" algn="l">
                <a:lnSpc>
                  <a:spcPct val="25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15" name="Google Shape;215;p7"/>
            <p:cNvSpPr txBox="1"/>
            <p:nvPr/>
          </p:nvSpPr>
          <p:spPr>
            <a:xfrm>
              <a:off x="0" y="4726295"/>
              <a:ext cx="13431600" cy="678000"/>
            </a:xfrm>
            <a:prstGeom prst="rect">
              <a:avLst/>
            </a:prstGeom>
            <a:noFill/>
            <a:ln>
              <a:noFill/>
            </a:ln>
          </p:spPr>
          <p:txBody>
            <a:bodyPr anchorCtr="0" anchor="t" bIns="0" lIns="0" spcFirstLastPara="1" rIns="0" wrap="square" tIns="0">
              <a:noAutofit/>
            </a:bodyPr>
            <a:lstStyle/>
            <a:p>
              <a:pPr indent="0" lvl="0" marL="0" marR="0" rtl="0" algn="l">
                <a:lnSpc>
                  <a:spcPct val="24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216" name="Google Shape;216;p7"/>
          <p:cNvPicPr preferRelativeResize="0"/>
          <p:nvPr/>
        </p:nvPicPr>
        <p:blipFill>
          <a:blip r:embed="rId3">
            <a:alphaModFix/>
          </a:blip>
          <a:stretch>
            <a:fillRect/>
          </a:stretch>
        </p:blipFill>
        <p:spPr>
          <a:xfrm>
            <a:off x="304800" y="275500"/>
            <a:ext cx="6474075" cy="9706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