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3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60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03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3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6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0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8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52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05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FA9F92-1330-4C12-A6AC-5293E77090A8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85D4E5-40EB-4DEC-8742-EE1B39D8B92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JavaScript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CPRG256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15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Expressions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expression is a computation we want the program to do, e.g.</a:t>
            </a:r>
          </a:p>
          <a:p>
            <a:pPr lvl="1"/>
            <a:r>
              <a:rPr lang="en-US" altLang="en-US" b="1">
                <a:latin typeface="Courier New" pitchFamily="49" charset="0"/>
              </a:rPr>
              <a:t>1+1</a:t>
            </a:r>
          </a:p>
          <a:p>
            <a:pPr lvl="1"/>
            <a:r>
              <a:rPr lang="en-US" altLang="en-US" b="1">
                <a:latin typeface="Courier New" pitchFamily="49" charset="0"/>
              </a:rPr>
              <a:t>x=x+1</a:t>
            </a:r>
          </a:p>
          <a:p>
            <a:r>
              <a:rPr lang="en-US" altLang="en-US"/>
              <a:t>Expressions are composed using</a:t>
            </a:r>
          </a:p>
          <a:p>
            <a:pPr lvl="1"/>
            <a:r>
              <a:rPr lang="en-US" altLang="en-US"/>
              <a:t>Operators, e.g. +, -, * etc.</a:t>
            </a:r>
          </a:p>
          <a:p>
            <a:pPr lvl="1"/>
            <a:r>
              <a:rPr lang="en-US" altLang="en-US"/>
              <a:t>Operands: data values used by operators</a:t>
            </a:r>
          </a:p>
        </p:txBody>
      </p:sp>
    </p:spTree>
    <p:extLst>
      <p:ext uri="{BB962C8B-B14F-4D97-AF65-F5344CB8AC3E}">
        <p14:creationId xmlns:p14="http://schemas.microsoft.com/office/powerpoint/2010/main" val="63162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Expressions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JavaScript, like Java, has different types of operators, including: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Mathematical</a:t>
            </a:r>
            <a:r>
              <a:rPr lang="en-US" altLang="en-US"/>
              <a:t>: +, -, *, /, %, ++, --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Assignment</a:t>
            </a:r>
            <a:r>
              <a:rPr lang="en-US" altLang="en-US"/>
              <a:t>: =, +=, -=, *=, /=, %=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Comparison</a:t>
            </a:r>
            <a:r>
              <a:rPr lang="en-US" altLang="en-US"/>
              <a:t>: ==, </a:t>
            </a:r>
            <a:r>
              <a:rPr lang="en-US" altLang="en-US">
                <a:solidFill>
                  <a:schemeClr val="accent2"/>
                </a:solidFill>
              </a:rPr>
              <a:t>===</a:t>
            </a:r>
            <a:r>
              <a:rPr lang="en-US" altLang="en-US"/>
              <a:t>, !=, &gt;, &lt;, &lt;=, &gt;=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Logical</a:t>
            </a:r>
            <a:r>
              <a:rPr lang="en-US" altLang="en-US"/>
              <a:t>: &amp;&amp; (and) , || (or) , ! (not)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Conditional</a:t>
            </a:r>
            <a:r>
              <a:rPr lang="en-US" altLang="en-US"/>
              <a:t>: ?: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Most of these operators work in the same way as they do in Java</a:t>
            </a:r>
          </a:p>
        </p:txBody>
      </p:sp>
    </p:spTree>
    <p:extLst>
      <p:ext uri="{BB962C8B-B14F-4D97-AF65-F5344CB8AC3E}">
        <p14:creationId xmlns:p14="http://schemas.microsoft.com/office/powerpoint/2010/main" val="22757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Conditional logic can be constructed using the </a:t>
            </a:r>
            <a:r>
              <a:rPr lang="en-US" altLang="en-US" sz="2400" b="1">
                <a:latin typeface="Courier New" pitchFamily="49" charset="0"/>
              </a:rPr>
              <a:t>if</a:t>
            </a:r>
            <a:r>
              <a:rPr lang="en-US" altLang="en-US" sz="2400"/>
              <a:t> statement, e.g.: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var x=1;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if (x==1) alert("x is one");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can also create </a:t>
            </a:r>
            <a:r>
              <a:rPr lang="en-US" altLang="en-US" sz="2400" b="1">
                <a:latin typeface="Courier New" pitchFamily="49" charset="0"/>
              </a:rPr>
              <a:t>else</a:t>
            </a:r>
            <a:r>
              <a:rPr lang="en-US" altLang="en-US" sz="2400"/>
              <a:t> clauses, e.g.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var x=1;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if (x==1)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	alert("x is one");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	alert("x is not one");</a:t>
            </a:r>
          </a:p>
          <a:p>
            <a:pPr lvl="1">
              <a:lnSpc>
                <a:spcPct val="90000"/>
              </a:lnSpc>
            </a:pPr>
            <a:endParaRPr lang="en-US" alt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en-US" sz="1800"/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6123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And we can create </a:t>
            </a:r>
            <a:r>
              <a:rPr lang="en-US" altLang="en-US" sz="2400" b="1">
                <a:latin typeface="Courier New" pitchFamily="49" charset="0"/>
              </a:rPr>
              <a:t>if..else</a:t>
            </a:r>
            <a:r>
              <a:rPr lang="en-US" altLang="en-US" sz="2400"/>
              <a:t> </a:t>
            </a:r>
            <a:r>
              <a:rPr lang="en-US" altLang="en-US" sz="2400" b="1" i="1"/>
              <a:t>chains</a:t>
            </a:r>
            <a:r>
              <a:rPr lang="en-US" altLang="en-US" sz="2400"/>
              <a:t> of logic, e.g.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var x=2;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if (x==1)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	alert("x is one");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else if (x==2)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	alert("x is two");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else if (x==3)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	alert("x is three");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	alert("x is something else…");</a:t>
            </a:r>
          </a:p>
        </p:txBody>
      </p:sp>
    </p:spTree>
    <p:extLst>
      <p:ext uri="{BB962C8B-B14F-4D97-AF65-F5344CB8AC3E}">
        <p14:creationId xmlns:p14="http://schemas.microsoft.com/office/powerpoint/2010/main" val="357509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switch</a:t>
            </a:r>
            <a:r>
              <a:rPr lang="en-US" altLang="en-US"/>
              <a:t> statements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Used to "clean up" long </a:t>
            </a:r>
            <a:r>
              <a:rPr lang="en-US" altLang="en-US" sz="2400" b="1">
                <a:latin typeface="Courier New" pitchFamily="49" charset="0"/>
              </a:rPr>
              <a:t>if..else </a:t>
            </a:r>
            <a:r>
              <a:rPr lang="en-US" altLang="en-US" sz="2400"/>
              <a:t>chains where we are testing the same variable for multiple different possible values, e.g.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var x=2;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switch(x)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case 1: alert("x is one");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			break;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case 2: alert("x is two");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			break;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case 3: alert("x is three");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			break;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default: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			alert("x is something else…");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3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looping constructs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JavaScript supports all the usual loop types: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while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do..while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for</a:t>
            </a:r>
          </a:p>
          <a:p>
            <a:r>
              <a:rPr lang="en-US" altLang="en-US" sz="2400"/>
              <a:t>They work the same way as they do in Java</a:t>
            </a:r>
          </a:p>
          <a:p>
            <a:r>
              <a:rPr lang="en-US" altLang="en-US" sz="2400"/>
              <a:t>All contain the three parts required by any loop:</a:t>
            </a:r>
          </a:p>
          <a:p>
            <a:pPr lvl="1"/>
            <a:r>
              <a:rPr lang="en-US" altLang="en-US" sz="2000" b="1" i="1"/>
              <a:t>Initialization</a:t>
            </a:r>
          </a:p>
          <a:p>
            <a:pPr lvl="1"/>
            <a:r>
              <a:rPr lang="en-US" altLang="en-US" sz="2000" b="1" i="1"/>
              <a:t>Test/Condition</a:t>
            </a:r>
          </a:p>
          <a:p>
            <a:pPr lvl="1"/>
            <a:r>
              <a:rPr lang="en-US" altLang="en-US" sz="2000" b="1" i="1"/>
              <a:t>Update</a:t>
            </a:r>
          </a:p>
          <a:p>
            <a:pPr lvl="1"/>
            <a:endParaRPr lang="en-US" altLang="en-US" sz="2000" b="1" i="1"/>
          </a:p>
        </p:txBody>
      </p:sp>
    </p:spTree>
    <p:extLst>
      <p:ext uri="{BB962C8B-B14F-4D97-AF65-F5344CB8AC3E}">
        <p14:creationId xmlns:p14="http://schemas.microsoft.com/office/powerpoint/2010/main" val="68815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 show the numbers between 1 and 10 on the web page</a:t>
            </a:r>
          </a:p>
          <a:p>
            <a:pPr lvl="1">
              <a:buFontTx/>
              <a:buNone/>
            </a:pPr>
            <a:endParaRPr lang="en-US" altLang="en-US" b="1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b="1">
                <a:latin typeface="Courier New" pitchFamily="49" charset="0"/>
              </a:rPr>
              <a:t>var x=1; 		//init.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itchFamily="49" charset="0"/>
              </a:rPr>
              <a:t>while (x&lt;=10) 	//test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itchFamily="49" charset="0"/>
              </a:rPr>
              <a:t>	document.write(x + "&lt;br&gt;");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itchFamily="49" charset="0"/>
              </a:rPr>
              <a:t>	x++;  		//update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8382000" y="3124201"/>
          <a:ext cx="6096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Bitmap Image" r:id="rId3" imgW="609524" imgH="1762371" progId="Paint.Picture">
                  <p:embed/>
                </p:oleObj>
              </mc:Choice>
              <mc:Fallback>
                <p:oleObj name="Bitmap Image" r:id="rId3" imgW="609524" imgH="17623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124201"/>
                        <a:ext cx="609600" cy="176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39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do..while</a:t>
            </a:r>
            <a:r>
              <a:rPr lang="en-US" altLang="en-US"/>
              <a:t> loop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 same as last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var x=1;			//init.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do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	document.write(x + "&lt;br&gt;");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	x++; 			//update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} while (x&lt;=10); 	//test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8382000" y="3124201"/>
          <a:ext cx="6096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Bitmap Image" r:id="rId3" imgW="609524" imgH="1762371" progId="Paint.Picture">
                  <p:embed/>
                </p:oleObj>
              </mc:Choice>
              <mc:Fallback>
                <p:oleObj name="Bitmap Image" r:id="rId3" imgW="609524" imgH="17623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124201"/>
                        <a:ext cx="609600" cy="176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15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same as last</a:t>
            </a:r>
          </a:p>
          <a:p>
            <a:endParaRPr lang="en-US" altLang="en-US" dirty="0"/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b="1" dirty="0" err="1">
                <a:latin typeface="Courier New" pitchFamily="49" charset="0"/>
              </a:rPr>
              <a:t>var</a:t>
            </a:r>
            <a:r>
              <a:rPr lang="en-US" altLang="en-US" b="1" dirty="0">
                <a:latin typeface="Courier New" pitchFamily="49" charset="0"/>
              </a:rPr>
              <a:t> x;</a:t>
            </a:r>
          </a:p>
          <a:p>
            <a:pPr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for (x=1; x&lt;=10; x++)</a:t>
            </a:r>
          </a:p>
          <a:p>
            <a:pPr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document.write</a:t>
            </a:r>
            <a:r>
              <a:rPr lang="en-US" altLang="en-US" b="1" dirty="0">
                <a:latin typeface="Courier New" pitchFamily="49" charset="0"/>
              </a:rPr>
              <a:t>(x + "&lt;</a:t>
            </a:r>
            <a:r>
              <a:rPr lang="en-US" altLang="en-US" b="1" dirty="0" err="1">
                <a:latin typeface="Courier New" pitchFamily="49" charset="0"/>
              </a:rPr>
              <a:t>br</a:t>
            </a:r>
            <a:r>
              <a:rPr lang="en-US" altLang="en-US" b="1" dirty="0">
                <a:latin typeface="Courier New" pitchFamily="49" charset="0"/>
              </a:rPr>
              <a:t>&gt;");</a:t>
            </a: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8382000" y="3124201"/>
          <a:ext cx="6096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Bitmap Image" r:id="rId3" imgW="609524" imgH="1762371" progId="Paint.Picture">
                  <p:embed/>
                </p:oleObj>
              </mc:Choice>
              <mc:Fallback>
                <p:oleObj name="Bitmap Image" r:id="rId3" imgW="609524" imgH="17623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124201"/>
                        <a:ext cx="609600" cy="176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86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JavaScript sees web pages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</a:t>
            </a:r>
            <a:r>
              <a:rPr lang="en-US" altLang="en-US" sz="2400" b="1">
                <a:latin typeface="Courier New" pitchFamily="49" charset="0"/>
              </a:rPr>
              <a:t>document</a:t>
            </a:r>
            <a:r>
              <a:rPr lang="en-US" altLang="en-US" sz="2400"/>
              <a:t> in </a:t>
            </a:r>
            <a:r>
              <a:rPr lang="en-US" altLang="en-US" sz="2400" b="1">
                <a:latin typeface="Courier New" pitchFamily="49" charset="0"/>
              </a:rPr>
              <a:t>document.write</a:t>
            </a:r>
            <a:r>
              <a:rPr lang="en-US" altLang="en-US" sz="2400"/>
              <a:t> is an object that the browser makes available to JavaScript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document.write</a:t>
            </a:r>
            <a:r>
              <a:rPr lang="en-US" altLang="en-US" sz="2000"/>
              <a:t> means "write the text to the document representing the web page itself"</a:t>
            </a:r>
          </a:p>
          <a:p>
            <a:r>
              <a:rPr lang="en-US" altLang="en-US" sz="2400"/>
              <a:t>It contains other objects, representing the various elements, e.g. forms and controls, on the page</a:t>
            </a:r>
          </a:p>
          <a:p>
            <a:r>
              <a:rPr lang="en-US" altLang="en-US" sz="2400"/>
              <a:t>To access the value of an element, we start with the </a:t>
            </a:r>
            <a:r>
              <a:rPr lang="en-US" altLang="en-US" sz="2400" b="1">
                <a:latin typeface="Courier New" pitchFamily="49" charset="0"/>
              </a:rPr>
              <a:t>document</a:t>
            </a:r>
            <a:r>
              <a:rPr lang="en-US" altLang="en-US" sz="2400"/>
              <a:t> object, and then reference the other element(s) in it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95608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What is JavaScript?</a:t>
            </a:r>
          </a:p>
          <a:p>
            <a:pPr lvl="1"/>
            <a:r>
              <a:rPr lang="en-US" altLang="en-US" sz="2000"/>
              <a:t>It is a </a:t>
            </a:r>
            <a:r>
              <a:rPr lang="en-US" altLang="en-US" sz="2000" i="1"/>
              <a:t>scripting language</a:t>
            </a:r>
          </a:p>
          <a:p>
            <a:pPr lvl="1"/>
            <a:r>
              <a:rPr lang="en-US" altLang="en-US" sz="2000"/>
              <a:t>It runs inside other programs, like browsers, which provide a JavaScript </a:t>
            </a:r>
            <a:r>
              <a:rPr lang="en-US" altLang="en-US" sz="2000" b="1" i="1"/>
              <a:t>interpreter</a:t>
            </a:r>
          </a:p>
          <a:p>
            <a:pPr lvl="1"/>
            <a:r>
              <a:rPr lang="en-US" altLang="en-US" sz="2000"/>
              <a:t>It is often used to add </a:t>
            </a:r>
            <a:r>
              <a:rPr lang="en-US" altLang="en-US" sz="2000" i="1"/>
              <a:t>special effects</a:t>
            </a:r>
            <a:r>
              <a:rPr lang="en-US" altLang="en-US" sz="2000"/>
              <a:t> and </a:t>
            </a:r>
            <a:r>
              <a:rPr lang="en-US" altLang="en-US" sz="2000" i="1"/>
              <a:t>data validation</a:t>
            </a:r>
            <a:r>
              <a:rPr lang="en-US" altLang="en-US" sz="2000"/>
              <a:t> to HTML web pages</a:t>
            </a:r>
          </a:p>
          <a:p>
            <a:r>
              <a:rPr lang="en-US" altLang="en-US" sz="2400"/>
              <a:t>JavaScript is not Java!</a:t>
            </a:r>
          </a:p>
          <a:p>
            <a:pPr lvl="1"/>
            <a:r>
              <a:rPr lang="en-US" altLang="en-US" sz="2000"/>
              <a:t>The name was chosen to ride the Java hype at the time</a:t>
            </a:r>
          </a:p>
          <a:p>
            <a:pPr lvl="1"/>
            <a:r>
              <a:rPr lang="en-US" altLang="en-US" sz="2000"/>
              <a:t>Officially called </a:t>
            </a:r>
            <a:r>
              <a:rPr lang="en-US" altLang="en-US" sz="2000" b="1" i="1"/>
              <a:t>ECMAScript</a:t>
            </a:r>
          </a:p>
          <a:p>
            <a:pPr lvl="2"/>
            <a:r>
              <a:rPr lang="en-US" altLang="en-US" sz="1800" b="1" i="1"/>
              <a:t>E</a:t>
            </a:r>
            <a:r>
              <a:rPr lang="en-US" altLang="en-US" sz="1800"/>
              <a:t>uropean </a:t>
            </a:r>
            <a:r>
              <a:rPr lang="en-US" altLang="en-US" sz="1800" b="1" i="1"/>
              <a:t>C</a:t>
            </a:r>
            <a:r>
              <a:rPr lang="en-US" altLang="en-US" sz="1800"/>
              <a:t>omputer </a:t>
            </a:r>
            <a:r>
              <a:rPr lang="en-US" altLang="en-US" sz="1800" b="1" i="1"/>
              <a:t>M</a:t>
            </a:r>
            <a:r>
              <a:rPr lang="en-US" altLang="en-US" sz="1800"/>
              <a:t>anufacturers </a:t>
            </a:r>
            <a:r>
              <a:rPr lang="en-US" altLang="en-US" sz="1800" b="1" i="1"/>
              <a:t>A</a:t>
            </a:r>
            <a:r>
              <a:rPr lang="en-US" altLang="en-US" sz="1800"/>
              <a:t>ssociation </a:t>
            </a:r>
            <a:r>
              <a:rPr lang="en-US" altLang="en-US" sz="1800" b="1" i="1"/>
              <a:t>Script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12299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JavaScript sees web pages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2362200"/>
            <a:ext cx="8153400" cy="3733800"/>
          </a:xfrm>
        </p:spPr>
        <p:txBody>
          <a:bodyPr/>
          <a:lstStyle/>
          <a:p>
            <a:r>
              <a:rPr lang="en-US" altLang="en-US" dirty="0"/>
              <a:t>Example: a control in a form in a web page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&lt;html&gt;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&lt;head&gt;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&lt;/head&gt;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&lt;body&gt;</a:t>
            </a:r>
          </a:p>
          <a:p>
            <a:pPr lvl="1"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&lt;form name="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myform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"&gt;</a:t>
            </a:r>
          </a:p>
          <a:p>
            <a:pPr lvl="1"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&lt;input type="text"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id="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mytext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" value="Default text"&gt;</a:t>
            </a:r>
          </a:p>
          <a:p>
            <a:pPr lvl="1"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&lt;/form&gt;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&lt;/body&gt;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&lt;/html&gt;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975540"/>
              </p:ext>
            </p:extLst>
          </p:nvPr>
        </p:nvGraphicFramePr>
        <p:xfrm>
          <a:off x="8483600" y="2120900"/>
          <a:ext cx="21336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itmap Image" r:id="rId3" imgW="1933333" imgH="1600000" progId="Paint.Picture">
                  <p:embed/>
                </p:oleObj>
              </mc:Choice>
              <mc:Fallback>
                <p:oleObj name="Bitmap Image" r:id="rId3" imgW="1933333" imgH="16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3600" y="2120900"/>
                        <a:ext cx="2133600" cy="176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16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JavaScript sees web pages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access the value of the </a:t>
            </a:r>
            <a:r>
              <a:rPr lang="en-US" altLang="en-US" b="1" dirty="0" err="1">
                <a:latin typeface="Courier New" pitchFamily="49" charset="0"/>
              </a:rPr>
              <a:t>mytext</a:t>
            </a:r>
            <a:r>
              <a:rPr lang="en-US" altLang="en-US" dirty="0"/>
              <a:t> textbox in the </a:t>
            </a:r>
            <a:r>
              <a:rPr lang="en-US" altLang="en-US" b="1" dirty="0" err="1">
                <a:latin typeface="Courier New" pitchFamily="49" charset="0"/>
              </a:rPr>
              <a:t>myform</a:t>
            </a:r>
            <a:r>
              <a:rPr lang="en-US" altLang="en-US" dirty="0"/>
              <a:t> form on the web page we would use:</a:t>
            </a:r>
          </a:p>
          <a:p>
            <a:pPr lvl="1">
              <a:buFontTx/>
              <a:buNone/>
            </a:pPr>
            <a:r>
              <a:rPr lang="en-US" altLang="en-US" b="1" dirty="0" err="1">
                <a:latin typeface="Courier New" pitchFamily="49" charset="0"/>
              </a:rPr>
              <a:t>document.myform.mytext.value</a:t>
            </a:r>
            <a:endParaRPr lang="en-US" altLang="en-US" b="1" dirty="0">
              <a:latin typeface="Courier New" pitchFamily="49" charset="0"/>
            </a:endParaRPr>
          </a:p>
          <a:p>
            <a:r>
              <a:rPr lang="en-US" altLang="en-US" dirty="0"/>
              <a:t>We can get or set this value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alert</a:t>
            </a:r>
            <a:r>
              <a:rPr lang="en-US" altLang="en-US" dirty="0"/>
              <a:t> function shows a </a:t>
            </a:r>
            <a:r>
              <a:rPr lang="en-US" altLang="en-US" i="1" dirty="0"/>
              <a:t>message box</a:t>
            </a:r>
            <a:r>
              <a:rPr lang="en-US" altLang="en-US" dirty="0"/>
              <a:t> containing the text we specify, e.g.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alert(</a:t>
            </a:r>
            <a:r>
              <a:rPr lang="en-US" altLang="en-US" b="1" dirty="0" err="1">
                <a:latin typeface="Courier New" pitchFamily="49" charset="0"/>
              </a:rPr>
              <a:t>document.myform.mytext.value</a:t>
            </a:r>
            <a:r>
              <a:rPr lang="en-US" altLang="en-US" b="1" dirty="0" smtClean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itchFamily="49" charset="0"/>
              </a:rPr>
              <a:t>Or</a:t>
            </a:r>
          </a:p>
          <a:p>
            <a:pPr lvl="1">
              <a:buFontTx/>
              <a:buNone/>
            </a:pPr>
            <a:r>
              <a:rPr lang="en-US" altLang="en-US" b="1" dirty="0" smtClean="0">
                <a:latin typeface="Courier New" pitchFamily="49" charset="0"/>
              </a:rPr>
              <a:t>alert(</a:t>
            </a:r>
            <a:r>
              <a:rPr lang="en-US" altLang="en-US" b="1" dirty="0" err="1" smtClean="0">
                <a:latin typeface="Courier New" pitchFamily="49" charset="0"/>
              </a:rPr>
              <a:t>document.getElementById</a:t>
            </a:r>
            <a:r>
              <a:rPr lang="en-US" altLang="en-US" b="1" dirty="0" smtClean="0">
                <a:latin typeface="Courier New" pitchFamily="49" charset="0"/>
              </a:rPr>
              <a:t>(“</a:t>
            </a:r>
            <a:r>
              <a:rPr lang="en-US" altLang="en-US" b="1" dirty="0" err="1" smtClean="0">
                <a:latin typeface="Courier New" pitchFamily="49" charset="0"/>
              </a:rPr>
              <a:t>mytext</a:t>
            </a:r>
            <a:r>
              <a:rPr lang="en-US" altLang="en-US" b="1" dirty="0" smtClean="0">
                <a:latin typeface="Courier New" pitchFamily="49" charset="0"/>
              </a:rPr>
              <a:t>”).value);</a:t>
            </a:r>
            <a:endParaRPr lang="en-US" alt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8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‘id’ in page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Input fields e.g. text, number </a:t>
            </a:r>
            <a:r>
              <a:rPr lang="en-CA" sz="2800" dirty="0" err="1" smtClean="0"/>
              <a:t>etc</a:t>
            </a:r>
            <a:r>
              <a:rPr lang="en-CA" sz="2800" dirty="0" smtClean="0"/>
              <a:t> can be identified with unique ID values</a:t>
            </a:r>
          </a:p>
          <a:p>
            <a:endParaRPr lang="en-CA" sz="2800" dirty="0"/>
          </a:p>
          <a:p>
            <a:r>
              <a:rPr lang="en-CA" sz="2800" dirty="0" smtClean="0"/>
              <a:t>&lt;input type=“text” size=“25” id=“username”&gt;</a:t>
            </a:r>
          </a:p>
          <a:p>
            <a:endParaRPr lang="en-CA" sz="2800" dirty="0"/>
          </a:p>
          <a:p>
            <a:r>
              <a:rPr lang="en-CA" sz="2800" dirty="0" err="1" smtClean="0"/>
              <a:t>Javascript</a:t>
            </a:r>
            <a:r>
              <a:rPr lang="en-CA" sz="2800" dirty="0" smtClean="0"/>
              <a:t> can then capture the input use ‘</a:t>
            </a:r>
            <a:r>
              <a:rPr lang="en-CA" sz="2800" dirty="0" err="1" smtClean="0"/>
              <a:t>getElementById</a:t>
            </a:r>
            <a:r>
              <a:rPr lang="en-CA" sz="2800" dirty="0" smtClean="0"/>
              <a:t>’</a:t>
            </a:r>
          </a:p>
          <a:p>
            <a:r>
              <a:rPr lang="en-CA" sz="2800" dirty="0" err="1"/>
              <a:t>v</a:t>
            </a:r>
            <a:r>
              <a:rPr lang="en-CA" sz="2800" dirty="0" err="1" smtClean="0"/>
              <a:t>ar</a:t>
            </a:r>
            <a:r>
              <a:rPr lang="en-CA" sz="2800" dirty="0" smtClean="0"/>
              <a:t> user = </a:t>
            </a:r>
            <a:r>
              <a:rPr lang="en-CA" sz="2800" dirty="0" err="1" smtClean="0"/>
              <a:t>document.getElementById</a:t>
            </a:r>
            <a:r>
              <a:rPr lang="en-CA" sz="2800" dirty="0" smtClean="0"/>
              <a:t>(“username”).value;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8615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functions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We have already seen an example of a function in JavaScript: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function </a:t>
            </a:r>
            <a:r>
              <a:rPr lang="en-US" altLang="en-US" sz="1600" b="1" dirty="0" err="1">
                <a:latin typeface="Courier New" pitchFamily="49" charset="0"/>
              </a:rPr>
              <a:t>showValue</a:t>
            </a:r>
            <a:r>
              <a:rPr lang="en-US" altLang="en-US" sz="1600" b="1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	alert(</a:t>
            </a:r>
            <a:r>
              <a:rPr lang="en-US" altLang="en-US" sz="1600" b="1" dirty="0" err="1">
                <a:latin typeface="Courier New" pitchFamily="49" charset="0"/>
              </a:rPr>
              <a:t>document.getElementById</a:t>
            </a:r>
            <a:r>
              <a:rPr lang="en-US" altLang="en-US" sz="1600" b="1" dirty="0">
                <a:latin typeface="Courier New" pitchFamily="49" charset="0"/>
              </a:rPr>
              <a:t>(“</a:t>
            </a:r>
            <a:r>
              <a:rPr lang="en-US" altLang="en-US" sz="1600" b="1" dirty="0" err="1">
                <a:latin typeface="Courier New" pitchFamily="49" charset="0"/>
              </a:rPr>
              <a:t>mytext</a:t>
            </a:r>
            <a:r>
              <a:rPr lang="en-US" altLang="en-US" sz="1600" b="1" dirty="0">
                <a:latin typeface="Courier New" pitchFamily="49" charset="0"/>
              </a:rPr>
              <a:t>”).value);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This function is called using </a:t>
            </a:r>
            <a:r>
              <a:rPr lang="en-US" altLang="en-US" b="1" dirty="0" err="1">
                <a:latin typeface="Courier New" pitchFamily="49" charset="0"/>
              </a:rPr>
              <a:t>showValue</a:t>
            </a:r>
            <a:r>
              <a:rPr lang="en-US" altLang="en-US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 can also give values to, and receive results back from, JavaScript functions</a:t>
            </a:r>
          </a:p>
          <a:p>
            <a:pPr lvl="1">
              <a:lnSpc>
                <a:spcPct val="90000"/>
              </a:lnSpc>
            </a:pPr>
            <a:endParaRPr lang="en-US" altLang="en-US" sz="14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1589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functions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We give a function values to use when running by </a:t>
            </a:r>
            <a:r>
              <a:rPr lang="en-US" altLang="en-US" sz="2400" b="1" i="1"/>
              <a:t>passing them</a:t>
            </a:r>
            <a:r>
              <a:rPr lang="en-US" altLang="en-US" sz="2400"/>
              <a:t> as </a:t>
            </a:r>
            <a:r>
              <a:rPr lang="en-US" altLang="en-US" sz="2400" b="1" i="1"/>
              <a:t>parameters/arguments</a:t>
            </a:r>
            <a:r>
              <a:rPr lang="en-US" altLang="en-US" sz="2400"/>
              <a:t> to the function when it is called, e.g.: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&lt;html&gt;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&lt;script type="text/javascript"&gt;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function showValue(</a:t>
            </a: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theValue</a:t>
            </a:r>
            <a:r>
              <a:rPr lang="en-US" altLang="en-US" sz="1200" b="1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	alert(</a:t>
            </a: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theValue</a:t>
            </a:r>
            <a:r>
              <a:rPr lang="en-US" altLang="en-US" sz="1200" b="1">
                <a:latin typeface="Courier New" pitchFamily="49" charset="0"/>
              </a:rPr>
              <a:t>);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&lt;/head&gt;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&lt;/body&gt;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&lt;script type="text/javascript"&gt;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showValue(</a:t>
            </a: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99</a:t>
            </a:r>
            <a:r>
              <a:rPr lang="en-US" altLang="en-US" sz="1200" b="1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&lt;/html&gt;</a:t>
            </a: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5867400" y="2286001"/>
          <a:ext cx="3886200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Bitmap Image" r:id="rId3" imgW="5649114" imgH="3734321" progId="Paint.Picture">
                  <p:embed/>
                </p:oleObj>
              </mc:Choice>
              <mc:Fallback>
                <p:oleObj name="Bitmap Image" r:id="rId3" imgW="5649114" imgH="373432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86001"/>
                        <a:ext cx="3886200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3581400" y="3962400"/>
            <a:ext cx="3352800" cy="1143000"/>
          </a:xfrm>
          <a:prstGeom prst="line">
            <a:avLst/>
          </a:prstGeom>
          <a:noFill/>
          <a:ln w="57150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296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functions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We can also use the </a:t>
            </a:r>
            <a:r>
              <a:rPr lang="en-US" altLang="en-US" sz="2400" b="1" dirty="0">
                <a:latin typeface="Courier New" pitchFamily="49" charset="0"/>
              </a:rPr>
              <a:t>return</a:t>
            </a:r>
            <a:r>
              <a:rPr lang="en-US" altLang="en-US" sz="2400" dirty="0"/>
              <a:t> keyword to give back a result from a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&lt;html&gt;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&lt;head&gt;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&lt;script type="text/</a:t>
            </a:r>
            <a:r>
              <a:rPr lang="en-US" altLang="en-US" sz="1400" b="1" dirty="0" err="1">
                <a:latin typeface="Courier New" pitchFamily="49" charset="0"/>
              </a:rPr>
              <a:t>javascript</a:t>
            </a:r>
            <a:r>
              <a:rPr lang="en-US" altLang="en-US" sz="1400" b="1" dirty="0">
                <a:latin typeface="Courier New" pitchFamily="49" charset="0"/>
              </a:rPr>
              <a:t>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Courier New" pitchFamily="49" charset="0"/>
              </a:rPr>
              <a:t>function 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itchFamily="49" charset="0"/>
              </a:rPr>
              <a:t>returnValue</a:t>
            </a:r>
            <a:r>
              <a:rPr lang="en-US" altLang="en-US" sz="14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Courier New" pitchFamily="49" charset="0"/>
              </a:rPr>
              <a:t>	return 99;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&lt;/head&gt;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&lt;body&gt;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&lt;/body&gt;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&lt;script type="text/</a:t>
            </a:r>
            <a:r>
              <a:rPr lang="en-US" altLang="en-US" sz="1400" b="1" dirty="0" err="1">
                <a:latin typeface="Courier New" pitchFamily="49" charset="0"/>
              </a:rPr>
              <a:t>javascript</a:t>
            </a:r>
            <a:r>
              <a:rPr lang="en-US" altLang="en-US" sz="1400" b="1" dirty="0">
                <a:latin typeface="Courier New" pitchFamily="49" charset="0"/>
              </a:rPr>
              <a:t>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Courier New" pitchFamily="49" charset="0"/>
              </a:rPr>
              <a:t>alert(</a:t>
            </a:r>
            <a:r>
              <a:rPr lang="en-US" altLang="en-US" sz="1400" b="1" dirty="0" err="1">
                <a:solidFill>
                  <a:schemeClr val="accent2"/>
                </a:solidFill>
                <a:latin typeface="Courier New" pitchFamily="49" charset="0"/>
              </a:rPr>
              <a:t>returnValue</a:t>
            </a:r>
            <a:r>
              <a:rPr lang="en-US" altLang="en-US" sz="1400" b="1" dirty="0">
                <a:solidFill>
                  <a:schemeClr val="accent2"/>
                </a:solidFill>
                <a:latin typeface="Courier New" pitchFamily="49" charset="0"/>
              </a:rPr>
              <a:t>());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&lt;/html&gt;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6477000" y="3505201"/>
          <a:ext cx="3957638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Bitmap Image" r:id="rId3" imgW="5630061" imgH="3772427" progId="Paint.Picture">
                  <p:embed/>
                </p:oleObj>
              </mc:Choice>
              <mc:Fallback>
                <p:oleObj name="Bitmap Image" r:id="rId3" imgW="5630061" imgH="377242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5201"/>
                        <a:ext cx="3957638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3429000" y="3657600"/>
            <a:ext cx="533400" cy="1447800"/>
          </a:xfrm>
          <a:prstGeom prst="line">
            <a:avLst/>
          </a:prstGeom>
          <a:noFill/>
          <a:ln w="57150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884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functions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can declare variables inside functions</a:t>
            </a:r>
          </a:p>
          <a:p>
            <a:r>
              <a:rPr lang="en-US" altLang="en-US"/>
              <a:t>These are called </a:t>
            </a:r>
            <a:r>
              <a:rPr lang="en-US" altLang="en-US" b="1" i="1"/>
              <a:t>local variables</a:t>
            </a:r>
          </a:p>
          <a:p>
            <a:r>
              <a:rPr lang="en-US" altLang="en-US"/>
              <a:t>They exist only for as long as the function they are declared in is running, then they are destroyed and their contents lost</a:t>
            </a:r>
          </a:p>
          <a:p>
            <a:pPr lvl="1"/>
            <a:r>
              <a:rPr lang="en-US" altLang="en-US"/>
              <a:t>We describe the time that the variable exists in memory as it's </a:t>
            </a:r>
            <a:r>
              <a:rPr lang="en-US" altLang="en-US" b="1" i="1"/>
              <a:t>lifetime</a:t>
            </a:r>
            <a:r>
              <a:rPr lang="en-US" altLang="en-US"/>
              <a:t>, and the places in the program where it can be used as it's </a:t>
            </a:r>
            <a:r>
              <a:rPr lang="en-US" altLang="en-US" b="1" i="1"/>
              <a:t>scope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325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in functions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2209800"/>
            <a:ext cx="8001000" cy="3733800"/>
          </a:xfrm>
          <a:solidFill>
            <a:srgbClr val="FFFFFF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Example: declaring a local variable in a JavaScript function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&lt;html&gt;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&lt;script type="text/javascript"&gt;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function returnValue()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	var x=1;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	x++; //increment x to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	return x;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&lt;/head&gt;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&lt;/body&gt;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&lt;script type="text/javascript"&gt;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document.write (returnValue() +"&lt;br&gt;");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document.write (returnValue() +"&lt;br&gt;");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urier New" pitchFamily="49" charset="0"/>
              </a:rPr>
              <a:t>document.write (returnValue() +"&lt;br&gt;");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</a:rPr>
              <a:t>&lt;/html&gt;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200" b="1">
              <a:latin typeface="Courier New" pitchFamily="49" charset="0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7848601" y="3733801"/>
          <a:ext cx="17430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Bitmap Image" r:id="rId3" imgW="1743318" imgH="1800476" progId="Paint.Picture">
                  <p:embed/>
                </p:oleObj>
              </mc:Choice>
              <mc:Fallback>
                <p:oleObj name="Bitmap Image" r:id="rId3" imgW="1743318" imgH="180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3733801"/>
                        <a:ext cx="1743075" cy="1800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4038600" y="3733800"/>
            <a:ext cx="1066800" cy="1066800"/>
          </a:xfrm>
          <a:prstGeom prst="line">
            <a:avLst/>
          </a:prstGeom>
          <a:noFill/>
          <a:ln w="57150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849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Handling with JavaScript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So far the browser has automatically been running JavaScript code when the page it is in loads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There are other reasons to run code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user interacts with the page in some way, e.g. clicking on a button, rolls the mouse pointer over a control and we want it to be highlighted, etc.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user wants to submit data in a form back to the server, and we need the browser to validate the data first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describe things that happen that we want to run code for as "</a:t>
            </a:r>
            <a:r>
              <a:rPr lang="en-US" altLang="en-US" sz="2400" b="1" i="1"/>
              <a:t>events</a:t>
            </a:r>
            <a:r>
              <a:rPr lang="en-US" altLang="en-US" sz="2400"/>
              <a:t>"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associate code with an event, so when the event happens the browser knows to run the code</a:t>
            </a:r>
          </a:p>
        </p:txBody>
      </p:sp>
    </p:spTree>
    <p:extLst>
      <p:ext uri="{BB962C8B-B14F-4D97-AF65-F5344CB8AC3E}">
        <p14:creationId xmlns:p14="http://schemas.microsoft.com/office/powerpoint/2010/main" val="579462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Handling with JavaScript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Example: running a function when a button is clicked 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&lt;html&gt;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itchFamily="49" charset="0"/>
              </a:rPr>
              <a:t>&lt;script type="text/javascript"&gt;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itchFamily="49" charset="0"/>
              </a:rPr>
              <a:t>function hello()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itchFamily="49" charset="0"/>
              </a:rPr>
              <a:t>	alert ("Hello there!");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itchFamily="49" charset="0"/>
              </a:rPr>
              <a:t>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&lt;/head&gt;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&lt;form name="myform"&gt;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&lt;input type="button" value="Click on me!" </a:t>
            </a:r>
            <a:r>
              <a:rPr lang="en-US" altLang="en-US" sz="1400" b="1">
                <a:solidFill>
                  <a:schemeClr val="accent2"/>
                </a:solidFill>
                <a:latin typeface="Courier New" pitchFamily="49" charset="0"/>
              </a:rPr>
              <a:t>onClick="hello();"</a:t>
            </a:r>
            <a:r>
              <a:rPr lang="en-US" altLang="en-US" sz="1400" b="1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&lt;/form&gt;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&lt;/body&gt;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&lt;/html&gt;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6705600" y="2035969"/>
          <a:ext cx="3505200" cy="233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Bitmap Image" r:id="rId3" imgW="5609524" imgH="3742857" progId="Paint.Picture">
                  <p:embed/>
                </p:oleObj>
              </mc:Choice>
              <mc:Fallback>
                <p:oleObj name="Bitmap Image" r:id="rId3" imgW="5609524" imgH="37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035969"/>
                        <a:ext cx="3505200" cy="2338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Line 5"/>
          <p:cNvSpPr>
            <a:spLocks noChangeShapeType="1"/>
          </p:cNvSpPr>
          <p:nvPr/>
        </p:nvSpPr>
        <p:spPr bwMode="auto">
          <a:xfrm flipH="1" flipV="1">
            <a:off x="4419600" y="2895600"/>
            <a:ext cx="2590800" cy="1676400"/>
          </a:xfrm>
          <a:prstGeom prst="line">
            <a:avLst/>
          </a:prstGeom>
          <a:noFill/>
          <a:ln w="57150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3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can JavaScript do?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Addition of code to HTML web pages, to:</a:t>
            </a:r>
          </a:p>
          <a:p>
            <a:pPr lvl="1"/>
            <a:r>
              <a:rPr lang="en-US" altLang="en-US" sz="2000"/>
              <a:t>Dynamically add/change the page's HTML text</a:t>
            </a:r>
          </a:p>
          <a:p>
            <a:pPr lvl="1"/>
            <a:r>
              <a:rPr lang="en-US" altLang="en-US" sz="2000"/>
              <a:t>React to events in the page</a:t>
            </a:r>
          </a:p>
          <a:p>
            <a:pPr lvl="2"/>
            <a:r>
              <a:rPr lang="en-US" altLang="en-US" sz="1800"/>
              <a:t>e.g. clicking on a button</a:t>
            </a:r>
          </a:p>
          <a:p>
            <a:pPr lvl="1"/>
            <a:r>
              <a:rPr lang="en-US" altLang="en-US" sz="2000"/>
              <a:t>Read and write HTML elements</a:t>
            </a:r>
          </a:p>
          <a:p>
            <a:pPr lvl="1"/>
            <a:r>
              <a:rPr lang="en-US" altLang="en-US" sz="2000"/>
              <a:t>Validate data</a:t>
            </a:r>
          </a:p>
          <a:p>
            <a:pPr lvl="2"/>
            <a:r>
              <a:rPr lang="en-US" altLang="en-US" sz="1800"/>
              <a:t>e.g. before submitting a form to a server</a:t>
            </a:r>
          </a:p>
          <a:p>
            <a:pPr lvl="1"/>
            <a:r>
              <a:rPr lang="en-US" altLang="en-US" sz="2000"/>
              <a:t>Determine the type of browser being used to access a web site</a:t>
            </a:r>
          </a:p>
          <a:p>
            <a:pPr lvl="1"/>
            <a:r>
              <a:rPr lang="en-US" altLang="en-US" sz="2000"/>
              <a:t>Create and manage cookies (state information)</a:t>
            </a:r>
          </a:p>
          <a:p>
            <a:pPr lvl="2"/>
            <a:r>
              <a:rPr lang="en-US" altLang="en-US" sz="1800"/>
              <a:t>We'll talk a bit about these later in the course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266087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JavaScript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Refer to examples on the </a:t>
            </a:r>
            <a:r>
              <a:rPr lang="en-CA" sz="2400" dirty="0" err="1" smtClean="0"/>
              <a:t>Brightspace</a:t>
            </a:r>
            <a:r>
              <a:rPr lang="en-CA" sz="2400" dirty="0" smtClean="0"/>
              <a:t> site.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7445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Adding JavaScript to an HTML page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We use the </a:t>
            </a:r>
            <a:r>
              <a:rPr lang="en-US" altLang="en-US" sz="2400" b="1">
                <a:latin typeface="Courier New" pitchFamily="49" charset="0"/>
              </a:rPr>
              <a:t>&lt;script&gt;</a:t>
            </a:r>
            <a:r>
              <a:rPr lang="en-US" altLang="en-US" sz="2400"/>
              <a:t> tag, e.g.: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&lt;html&gt;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&lt;script type="text/javascript"&gt;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document.write("Hello world");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&lt;/head&gt;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&lt;/body&gt;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&lt;/html&gt;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7162800" y="4343401"/>
          <a:ext cx="25146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3" imgW="2514286" imgH="1724266" progId="Paint.Picture">
                  <p:embed/>
                </p:oleObj>
              </mc:Choice>
              <mc:Fallback>
                <p:oleObj name="Bitmap Image" r:id="rId3" imgW="2514286" imgH="1724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343401"/>
                        <a:ext cx="2514600" cy="1724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77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Adding JavaScript to an HTML page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Example: Changing HTML elements in a page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&lt;html&gt;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&lt;script type="text/javascript"&gt;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document.write(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"&lt;h1&gt;Hello world&lt;/h1&gt;"</a:t>
            </a:r>
            <a:r>
              <a:rPr lang="en-US" altLang="en-US" sz="2000" b="1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&lt;/head&gt;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&lt;/body&gt;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&lt;/html&gt;</a:t>
            </a: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7543800" y="4343401"/>
          <a:ext cx="22288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Bitmap Image" r:id="rId3" imgW="2228571" imgH="1819529" progId="Paint.Picture">
                  <p:embed/>
                </p:oleObj>
              </mc:Choice>
              <mc:Fallback>
                <p:oleObj name="Bitmap Image" r:id="rId3" imgW="2228571" imgH="1819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343401"/>
                        <a:ext cx="2228850" cy="1819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78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Adding JavaScript to an HTML page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can also put commonly-used JavaScript code in separate files, and link them into any web pages that need to used them, e.g.: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itchFamily="49" charset="0"/>
              </a:rPr>
              <a:t>&lt;head&gt;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itchFamily="49" charset="0"/>
              </a:rPr>
              <a:t>&lt;script type="text/javascript" src="myJSfile.js"&gt;&lt;/script&gt;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itchFamily="49" charset="0"/>
              </a:rPr>
              <a:t>&lt;/head&gt;</a:t>
            </a:r>
          </a:p>
          <a:p>
            <a:pPr>
              <a:lnSpc>
                <a:spcPct val="90000"/>
              </a:lnSpc>
            </a:pPr>
            <a:r>
              <a:rPr lang="en-US" altLang="en-US"/>
              <a:t>Typically such files end with </a:t>
            </a:r>
            <a:r>
              <a:rPr lang="en-US" altLang="en-US" b="1">
                <a:latin typeface="Courier New" pitchFamily="49" charset="0"/>
              </a:rPr>
              <a:t>.js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file must not itself contain the </a:t>
            </a:r>
            <a:r>
              <a:rPr lang="en-US" altLang="en-US" b="1">
                <a:latin typeface="Courier New" pitchFamily="49" charset="0"/>
              </a:rPr>
              <a:t>&lt;script&gt;</a:t>
            </a:r>
            <a:r>
              <a:rPr lang="en-US" altLang="en-US"/>
              <a:t> tag!</a:t>
            </a:r>
          </a:p>
        </p:txBody>
      </p:sp>
    </p:spTree>
    <p:extLst>
      <p:ext uri="{BB962C8B-B14F-4D97-AF65-F5344CB8AC3E}">
        <p14:creationId xmlns:p14="http://schemas.microsoft.com/office/powerpoint/2010/main" val="324384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in JavaScript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Much of what you learned about programming in Java also applies to JavaScript</a:t>
            </a:r>
          </a:p>
          <a:p>
            <a:pPr lvl="1"/>
            <a:r>
              <a:rPr lang="en-US" altLang="en-US" sz="2000"/>
              <a:t>But not everything!</a:t>
            </a:r>
          </a:p>
          <a:p>
            <a:r>
              <a:rPr lang="en-US" altLang="en-US" sz="2400"/>
              <a:t>JavaScript is also </a:t>
            </a:r>
            <a:r>
              <a:rPr lang="en-US" altLang="en-US" sz="2400" b="1" i="1"/>
              <a:t>case sensitive</a:t>
            </a:r>
            <a:r>
              <a:rPr lang="en-US" altLang="en-US" sz="2400"/>
              <a:t> (unlike HTML)</a:t>
            </a:r>
          </a:p>
          <a:p>
            <a:r>
              <a:rPr lang="en-US" altLang="en-US" sz="2400"/>
              <a:t>We can use variables and constants to store data values</a:t>
            </a:r>
          </a:p>
          <a:p>
            <a:pPr lvl="1"/>
            <a:r>
              <a:rPr lang="en-US" altLang="en-US" sz="2000"/>
              <a:t>BUT: JavaScript </a:t>
            </a:r>
            <a:r>
              <a:rPr lang="en-US" altLang="en-US" sz="2000" b="1" u="sng"/>
              <a:t>does not use data types</a:t>
            </a:r>
            <a:r>
              <a:rPr lang="en-US" altLang="en-US" sz="2000"/>
              <a:t> like </a:t>
            </a:r>
            <a:r>
              <a:rPr lang="en-US" altLang="en-US" sz="2000" b="1">
                <a:latin typeface="Courier New" pitchFamily="49" charset="0"/>
              </a:rPr>
              <a:t>int</a:t>
            </a:r>
            <a:r>
              <a:rPr lang="en-US" altLang="en-US" sz="2000"/>
              <a:t>, </a:t>
            </a:r>
            <a:r>
              <a:rPr lang="en-US" altLang="en-US" sz="2000" b="1">
                <a:latin typeface="Courier New" pitchFamily="49" charset="0"/>
              </a:rPr>
              <a:t>float</a:t>
            </a:r>
            <a:r>
              <a:rPr lang="en-US" altLang="en-US" sz="2000"/>
              <a:t>, etc., unlike Java!!</a:t>
            </a:r>
          </a:p>
          <a:p>
            <a:pPr lvl="1"/>
            <a:r>
              <a:rPr lang="en-US" altLang="en-US" sz="2000"/>
              <a:t>It is "</a:t>
            </a:r>
            <a:r>
              <a:rPr lang="en-US" altLang="en-US" sz="2000" b="1" i="1"/>
              <a:t>weakly typed</a:t>
            </a:r>
            <a:r>
              <a:rPr lang="en-US" altLang="en-US" sz="2000"/>
              <a:t>"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94868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in JavaScript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Example: Difference in declaring a variable in Java and JavaScript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 Java: 		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000" b="1">
                <a:latin typeface="Courier New" pitchFamily="49" charset="0"/>
              </a:rPr>
              <a:t> x=0;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 JavaScript: 	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var</a:t>
            </a:r>
            <a:r>
              <a:rPr lang="en-US" altLang="en-US" sz="2000" b="1">
                <a:latin typeface="Courier New" pitchFamily="49" charset="0"/>
              </a:rPr>
              <a:t> x=0;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JavaScript will figure out what type of value </a:t>
            </a:r>
            <a:r>
              <a:rPr lang="en-US" altLang="en-US" sz="2400" b="1">
                <a:latin typeface="Courier New" pitchFamily="49" charset="0"/>
              </a:rPr>
              <a:t>x</a:t>
            </a:r>
            <a:r>
              <a:rPr lang="en-US" altLang="en-US" sz="2400"/>
              <a:t> should be able to store when we assign a value to it, e.g.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var x; //variable declaration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x=3; //x is made into an integer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x=3.14; //x is changed to be a float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x="apple"; //x is changed to be a string</a:t>
            </a:r>
          </a:p>
          <a:p>
            <a:pPr lvl="1">
              <a:lnSpc>
                <a:spcPct val="90000"/>
              </a:lnSpc>
            </a:pPr>
            <a:endParaRPr lang="en-US" altLang="en-US" sz="2000" b="1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54746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Names in JavaScript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Are case sensitive</a:t>
            </a:r>
          </a:p>
          <a:p>
            <a:pPr lvl="1"/>
            <a:r>
              <a:rPr lang="en-US" altLang="en-US" b="1">
                <a:latin typeface="Courier New" pitchFamily="49" charset="0"/>
              </a:rPr>
              <a:t>X</a:t>
            </a:r>
            <a:r>
              <a:rPr lang="en-US" altLang="en-US"/>
              <a:t> is a different variable to </a:t>
            </a:r>
            <a:r>
              <a:rPr lang="en-US" altLang="en-US" b="1">
                <a:latin typeface="Courier New" pitchFamily="49" charset="0"/>
              </a:rPr>
              <a:t>x</a:t>
            </a:r>
          </a:p>
          <a:p>
            <a:r>
              <a:rPr lang="en-US" altLang="en-US"/>
              <a:t>Must start with a letter or underscore, e.g.</a:t>
            </a:r>
          </a:p>
          <a:p>
            <a:pPr lvl="1"/>
            <a:r>
              <a:rPr lang="en-US" altLang="en-US" b="1">
                <a:latin typeface="Courier New" pitchFamily="49" charset="0"/>
              </a:rPr>
              <a:t>_x</a:t>
            </a:r>
            <a:r>
              <a:rPr lang="en-US" altLang="en-US"/>
              <a:t>,</a:t>
            </a:r>
            <a:r>
              <a:rPr lang="en-US" altLang="en-US" b="1">
                <a:latin typeface="Courier New" pitchFamily="49" charset="0"/>
              </a:rPr>
              <a:t> a</a:t>
            </a:r>
            <a:r>
              <a:rPr lang="en-US" altLang="en-US"/>
              <a:t>,</a:t>
            </a:r>
            <a:r>
              <a:rPr lang="en-US" altLang="en-US" b="1">
                <a:latin typeface="Courier New" pitchFamily="49" charset="0"/>
              </a:rPr>
              <a:t> apple</a:t>
            </a:r>
            <a:r>
              <a:rPr lang="en-US" altLang="en-US"/>
              <a:t>,</a:t>
            </a:r>
            <a:r>
              <a:rPr lang="en-US" altLang="en-US" b="1">
                <a:latin typeface="Courier New" pitchFamily="49" charset="0"/>
              </a:rPr>
              <a:t> x1</a:t>
            </a:r>
            <a:r>
              <a:rPr lang="en-US" altLang="en-US"/>
              <a:t> are all valid</a:t>
            </a:r>
          </a:p>
          <a:p>
            <a:pPr lvl="1"/>
            <a:r>
              <a:rPr lang="en-US" altLang="en-US" b="1">
                <a:latin typeface="Courier New" pitchFamily="49" charset="0"/>
              </a:rPr>
              <a:t>1x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$x</a:t>
            </a:r>
            <a:r>
              <a:rPr lang="en-US" altLang="en-US"/>
              <a:t> are </a:t>
            </a:r>
            <a:r>
              <a:rPr lang="en-US" altLang="en-US" b="1" i="1"/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2352765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1346</Words>
  <Application>Microsoft Office PowerPoint</Application>
  <PresentationFormat>Widescreen</PresentationFormat>
  <Paragraphs>287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Courier New</vt:lpstr>
      <vt:lpstr>Wingdings</vt:lpstr>
      <vt:lpstr>Retrospect</vt:lpstr>
      <vt:lpstr>Bitmap Image</vt:lpstr>
      <vt:lpstr>Introduction to JavaScript</vt:lpstr>
      <vt:lpstr>Introduction</vt:lpstr>
      <vt:lpstr>What can JavaScript do?</vt:lpstr>
      <vt:lpstr>Adding JavaScript to an HTML page</vt:lpstr>
      <vt:lpstr>Adding JavaScript to an HTML page</vt:lpstr>
      <vt:lpstr>Adding JavaScript to an HTML page</vt:lpstr>
      <vt:lpstr>Variables in JavaScript</vt:lpstr>
      <vt:lpstr>Variables in JavaScript</vt:lpstr>
      <vt:lpstr>Variable Names in JavaScript</vt:lpstr>
      <vt:lpstr>JavaScript Expressions</vt:lpstr>
      <vt:lpstr>JavaScript Expressions</vt:lpstr>
      <vt:lpstr>if statements</vt:lpstr>
      <vt:lpstr>if statements</vt:lpstr>
      <vt:lpstr>switch statements</vt:lpstr>
      <vt:lpstr>JavaScript looping constructs</vt:lpstr>
      <vt:lpstr>while loop</vt:lpstr>
      <vt:lpstr>do..while loop</vt:lpstr>
      <vt:lpstr>for loop</vt:lpstr>
      <vt:lpstr>How JavaScript sees web pages</vt:lpstr>
      <vt:lpstr>How JavaScript sees web pages</vt:lpstr>
      <vt:lpstr>How JavaScript sees web pages</vt:lpstr>
      <vt:lpstr>Using ‘id’ in page elements</vt:lpstr>
      <vt:lpstr>JavaScript functions</vt:lpstr>
      <vt:lpstr>JavaScript functions</vt:lpstr>
      <vt:lpstr>JavaScript functions</vt:lpstr>
      <vt:lpstr>JavaScript functions</vt:lpstr>
      <vt:lpstr>Local Variables in functions</vt:lpstr>
      <vt:lpstr>Event Handling with JavaScript</vt:lpstr>
      <vt:lpstr>Event Handling with JavaScript</vt:lpstr>
      <vt:lpstr>JavaScript Examples</vt:lpstr>
    </vt:vector>
  </TitlesOfParts>
  <Company>SAIT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Alex Schmidt</dc:creator>
  <cp:lastModifiedBy>Alex Schmidt</cp:lastModifiedBy>
  <cp:revision>10</cp:revision>
  <dcterms:created xsi:type="dcterms:W3CDTF">2019-02-04T17:08:57Z</dcterms:created>
  <dcterms:modified xsi:type="dcterms:W3CDTF">2019-02-04T21:12:53Z</dcterms:modified>
</cp:coreProperties>
</file>