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88" r:id="rId2"/>
  </p:sldMasterIdLst>
  <p:sldIdLst>
    <p:sldId id="268" r:id="rId3"/>
    <p:sldId id="304" r:id="rId4"/>
    <p:sldId id="288" r:id="rId5"/>
    <p:sldId id="306" r:id="rId6"/>
    <p:sldId id="307" r:id="rId7"/>
    <p:sldId id="308" r:id="rId8"/>
    <p:sldId id="289" r:id="rId9"/>
    <p:sldId id="309" r:id="rId10"/>
    <p:sldId id="290" r:id="rId11"/>
    <p:sldId id="310" r:id="rId12"/>
    <p:sldId id="293" r:id="rId13"/>
    <p:sldId id="311" r:id="rId14"/>
    <p:sldId id="292" r:id="rId15"/>
    <p:sldId id="312" r:id="rId16"/>
    <p:sldId id="291" r:id="rId17"/>
    <p:sldId id="313" r:id="rId18"/>
    <p:sldId id="317" r:id="rId19"/>
    <p:sldId id="294" r:id="rId20"/>
    <p:sldId id="314" r:id="rId21"/>
    <p:sldId id="318" r:id="rId22"/>
    <p:sldId id="315" r:id="rId23"/>
    <p:sldId id="319" r:id="rId24"/>
    <p:sldId id="316" r:id="rId25"/>
    <p:sldId id="301" r:id="rId26"/>
    <p:sldId id="300" r:id="rId27"/>
    <p:sldId id="298" r:id="rId28"/>
    <p:sldId id="296" r:id="rId29"/>
    <p:sldId id="295" r:id="rId30"/>
    <p:sldId id="302" r:id="rId31"/>
    <p:sldId id="303"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E3D0768-941C-4727-AEC6-11D7C6B34039}">
          <p14:sldIdLst>
            <p14:sldId id="268"/>
            <p14:sldId id="304"/>
            <p14:sldId id="288"/>
            <p14:sldId id="306"/>
            <p14:sldId id="307"/>
            <p14:sldId id="308"/>
            <p14:sldId id="289"/>
            <p14:sldId id="309"/>
            <p14:sldId id="290"/>
            <p14:sldId id="310"/>
            <p14:sldId id="293"/>
            <p14:sldId id="311"/>
            <p14:sldId id="292"/>
            <p14:sldId id="312"/>
            <p14:sldId id="291"/>
            <p14:sldId id="313"/>
            <p14:sldId id="317"/>
            <p14:sldId id="294"/>
            <p14:sldId id="314"/>
            <p14:sldId id="318"/>
            <p14:sldId id="315"/>
            <p14:sldId id="319"/>
            <p14:sldId id="316"/>
          </p14:sldIdLst>
        </p14:section>
        <p14:section name="example" id="{7C70338F-DA4C-4242-A621-6943F882A570}">
          <p14:sldIdLst>
            <p14:sldId id="301"/>
            <p14:sldId id="300"/>
            <p14:sldId id="298"/>
            <p14:sldId id="296"/>
            <p14:sldId id="295"/>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9" autoAdjust="0"/>
    <p:restoredTop sz="94660"/>
  </p:normalViewPr>
  <p:slideViewPr>
    <p:cSldViewPr snapToGrid="0">
      <p:cViewPr>
        <p:scale>
          <a:sx n="100" d="100"/>
          <a:sy n="100" d="100"/>
        </p:scale>
        <p:origin x="58" y="-658"/>
      </p:cViewPr>
      <p:guideLst/>
    </p:cSldViewPr>
  </p:slideViewPr>
  <p:notesTextViewPr>
    <p:cViewPr>
      <p:scale>
        <a:sx n="1" d="1"/>
        <a:sy n="1" d="1"/>
      </p:scale>
      <p:origin x="0" y="0"/>
    </p:cViewPr>
  </p:notesTextViewPr>
  <p:sorterViewPr>
    <p:cViewPr>
      <p:scale>
        <a:sx n="100" d="100"/>
        <a:sy n="100" d="100"/>
      </p:scale>
      <p:origin x="0" y="-466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44290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77622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7184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140801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6407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87470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24816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963353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466710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389105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8203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859454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88285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490606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71095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108008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553084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Tree>
    <p:extLst>
      <p:ext uri="{BB962C8B-B14F-4D97-AF65-F5344CB8AC3E}">
        <p14:creationId xmlns:p14="http://schemas.microsoft.com/office/powerpoint/2010/main" val="2668322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601140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615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8846281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850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5905900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2904435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9624123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400147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68233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59400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73289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410964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58813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F32D12BA-155C-4CB3-9DAC-363613F28D4F}" type="datetimeFigureOut">
              <a:rPr lang="ko-KR" altLang="en-US" smtClean="0"/>
              <a:t>2022-05-21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131983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6553588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2D12BA-155C-4CB3-9DAC-363613F28D4F}" type="datetimeFigureOut">
              <a:rPr lang="ko-KR" altLang="en-US" smtClean="0"/>
              <a:t>2022-05-21</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04BB35-73BB-4B36-A725-1C0B75FDBD5A}" type="slidenum">
              <a:rPr lang="ko-KR" altLang="en-US" smtClean="0"/>
              <a:t>‹#›</a:t>
            </a:fld>
            <a:endParaRPr lang="ko-KR" altLang="en-US"/>
          </a:p>
        </p:txBody>
      </p:sp>
    </p:spTree>
    <p:extLst>
      <p:ext uri="{BB962C8B-B14F-4D97-AF65-F5344CB8AC3E}">
        <p14:creationId xmlns:p14="http://schemas.microsoft.com/office/powerpoint/2010/main" val="374893326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80000" y="2317445"/>
            <a:ext cx="10080000" cy="1440000"/>
          </a:xfrm>
        </p:spPr>
        <p:txBody>
          <a:bodyPr>
            <a:normAutofit/>
          </a:bodyPr>
          <a:lstStyle/>
          <a:p>
            <a:pPr algn="ctr" fontAlgn="base"/>
            <a:r>
              <a:rPr lang="en-US" altLang="ko-KR" b="1" dirty="0"/>
              <a:t>Manual: R shiny based interactive </a:t>
            </a:r>
            <a:br>
              <a:rPr lang="en-US" altLang="ko-KR" b="1" dirty="0"/>
            </a:br>
            <a:r>
              <a:rPr lang="en-US" altLang="ko-KR" b="1" dirty="0"/>
              <a:t>web app for metabolite identification</a:t>
            </a:r>
            <a:endParaRPr lang="en-US" altLang="ko-KR" dirty="0"/>
          </a:p>
        </p:txBody>
      </p:sp>
      <p:sp>
        <p:nvSpPr>
          <p:cNvPr id="3" name="제목 1"/>
          <p:cNvSpPr txBox="1">
            <a:spLocks/>
          </p:cNvSpPr>
          <p:nvPr/>
        </p:nvSpPr>
        <p:spPr>
          <a:xfrm>
            <a:off x="1080000" y="3906732"/>
            <a:ext cx="5498630" cy="1001168"/>
          </a:xfrm>
          <a:prstGeom prst="rect">
            <a:avLst/>
          </a:prstGeom>
        </p:spPr>
        <p:txBody>
          <a:bodyPr vert="horz" lIns="91440" tIns="45720" rIns="91440" bIns="45720" rtlCol="0" anchor="t">
            <a:normAutofit fontScale="92500" lnSpcReduction="10000"/>
          </a:bodyPr>
          <a:lst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r>
              <a:rPr lang="en-US" altLang="ko-KR" sz="2400" dirty="0" err="1">
                <a:solidFill>
                  <a:schemeClr val="tx2">
                    <a:lumMod val="60000"/>
                    <a:lumOff val="40000"/>
                  </a:schemeClr>
                </a:solidFill>
                <a:latin typeface="Arial" panose="020B0604020202020204" pitchFamily="34" charset="0"/>
                <a:cs typeface="Arial" panose="020B0604020202020204" pitchFamily="34" charset="0"/>
              </a:rPr>
              <a:t>Jaesik</a:t>
            </a:r>
            <a:r>
              <a:rPr lang="en-US" altLang="ko-KR" sz="2400" dirty="0">
                <a:solidFill>
                  <a:schemeClr val="tx2">
                    <a:lumMod val="60000"/>
                    <a:lumOff val="40000"/>
                  </a:schemeClr>
                </a:solidFill>
                <a:latin typeface="Arial" panose="020B0604020202020204" pitchFamily="34" charset="0"/>
                <a:cs typeface="Arial" panose="020B0604020202020204" pitchFamily="34" charset="0"/>
              </a:rPr>
              <a:t> </a:t>
            </a:r>
            <a:r>
              <a:rPr lang="en-US" altLang="ko-KR" sz="2400" dirty="0" err="1">
                <a:solidFill>
                  <a:schemeClr val="tx2">
                    <a:lumMod val="60000"/>
                    <a:lumOff val="40000"/>
                  </a:schemeClr>
                </a:solidFill>
                <a:latin typeface="Arial" panose="020B0604020202020204" pitchFamily="34" charset="0"/>
                <a:cs typeface="Arial" panose="020B0604020202020204" pitchFamily="34" charset="0"/>
              </a:rPr>
              <a:t>Jeong</a:t>
            </a:r>
            <a:r>
              <a:rPr lang="en-US" altLang="ko-KR" sz="2400" dirty="0">
                <a:solidFill>
                  <a:schemeClr val="tx2">
                    <a:lumMod val="60000"/>
                    <a:lumOff val="40000"/>
                  </a:schemeClr>
                </a:solidFill>
                <a:latin typeface="Arial" panose="020B0604020202020204" pitchFamily="34" charset="0"/>
                <a:cs typeface="Arial" panose="020B0604020202020204" pitchFamily="34" charset="0"/>
              </a:rPr>
              <a:t>, </a:t>
            </a:r>
            <a:r>
              <a:rPr lang="en-US" altLang="ko-KR" sz="2400" dirty="0" err="1">
                <a:solidFill>
                  <a:schemeClr val="tx2">
                    <a:lumMod val="60000"/>
                    <a:lumOff val="40000"/>
                  </a:schemeClr>
                </a:solidFill>
                <a:latin typeface="Arial" panose="020B0604020202020204" pitchFamily="34" charset="0"/>
                <a:cs typeface="Arial" panose="020B0604020202020204" pitchFamily="34" charset="0"/>
              </a:rPr>
              <a:t>Yeongjae</a:t>
            </a:r>
            <a:r>
              <a:rPr lang="en-US" altLang="ko-KR" sz="2400" dirty="0">
                <a:solidFill>
                  <a:schemeClr val="tx2">
                    <a:lumMod val="60000"/>
                    <a:lumOff val="40000"/>
                  </a:schemeClr>
                </a:solidFill>
                <a:latin typeface="Arial" panose="020B0604020202020204" pitchFamily="34" charset="0"/>
                <a:cs typeface="Arial" panose="020B0604020202020204" pitchFamily="34" charset="0"/>
              </a:rPr>
              <a:t> Oh</a:t>
            </a:r>
          </a:p>
          <a:p>
            <a:pPr algn="ctr"/>
            <a:endParaRPr lang="en-US" altLang="ko-KR" sz="2400" dirty="0">
              <a:solidFill>
                <a:schemeClr val="tx2">
                  <a:lumMod val="60000"/>
                  <a:lumOff val="40000"/>
                </a:schemeClr>
              </a:solidFill>
              <a:latin typeface="Arial" panose="020B0604020202020204" pitchFamily="34" charset="0"/>
              <a:cs typeface="Arial" panose="020B0604020202020204" pitchFamily="34" charset="0"/>
            </a:endParaRPr>
          </a:p>
          <a:p>
            <a:pPr algn="ctr"/>
            <a:r>
              <a:rPr lang="en-US" altLang="ko-KR" sz="2400" dirty="0" err="1">
                <a:solidFill>
                  <a:schemeClr val="tx2">
                    <a:lumMod val="60000"/>
                    <a:lumOff val="40000"/>
                  </a:schemeClr>
                </a:solidFill>
                <a:latin typeface="Arial" panose="020B0604020202020204" pitchFamily="34" charset="0"/>
                <a:cs typeface="Arial" panose="020B0604020202020204" pitchFamily="34" charset="0"/>
              </a:rPr>
              <a:t>Chonnam</a:t>
            </a:r>
            <a:r>
              <a:rPr lang="en-US" altLang="ko-KR" sz="2400" dirty="0">
                <a:solidFill>
                  <a:schemeClr val="tx2">
                    <a:lumMod val="60000"/>
                    <a:lumOff val="40000"/>
                  </a:schemeClr>
                </a:solidFill>
                <a:latin typeface="Arial" panose="020B0604020202020204" pitchFamily="34" charset="0"/>
                <a:cs typeface="Arial" panose="020B0604020202020204" pitchFamily="34" charset="0"/>
              </a:rPr>
              <a:t> national university</a:t>
            </a:r>
            <a:endParaRPr lang="ko-KR" altLang="en-US" sz="2400"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4" name="제목 1"/>
          <p:cNvSpPr txBox="1">
            <a:spLocks/>
          </p:cNvSpPr>
          <p:nvPr/>
        </p:nvSpPr>
        <p:spPr>
          <a:xfrm>
            <a:off x="5661370" y="3906732"/>
            <a:ext cx="5498630" cy="1001168"/>
          </a:xfrm>
          <a:prstGeom prst="rect">
            <a:avLst/>
          </a:prstGeom>
        </p:spPr>
        <p:txBody>
          <a:bodyPr vert="horz" lIns="91440" tIns="45720" rIns="91440" bIns="45720" rtlCol="0" anchor="t">
            <a:normAutofit lnSpcReduction="10000"/>
          </a:bodyPr>
          <a:lst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r>
              <a:rPr lang="en-US" altLang="ko-KR" sz="2200" dirty="0" err="1">
                <a:solidFill>
                  <a:schemeClr val="tx2">
                    <a:lumMod val="60000"/>
                    <a:lumOff val="40000"/>
                  </a:schemeClr>
                </a:solidFill>
                <a:latin typeface="Arial" panose="020B0604020202020204" pitchFamily="34" charset="0"/>
                <a:cs typeface="Arial" panose="020B0604020202020204" pitchFamily="34" charset="0"/>
              </a:rPr>
              <a:t>Seongho</a:t>
            </a:r>
            <a:r>
              <a:rPr lang="en-US" altLang="ko-KR" sz="2200" dirty="0">
                <a:solidFill>
                  <a:schemeClr val="tx2">
                    <a:lumMod val="60000"/>
                    <a:lumOff val="40000"/>
                  </a:schemeClr>
                </a:solidFill>
                <a:latin typeface="Arial" panose="020B0604020202020204" pitchFamily="34" charset="0"/>
                <a:cs typeface="Arial" panose="020B0604020202020204" pitchFamily="34" charset="0"/>
              </a:rPr>
              <a:t> Kim</a:t>
            </a:r>
          </a:p>
          <a:p>
            <a:pPr algn="ctr"/>
            <a:endParaRPr lang="en-US" altLang="ko-KR" sz="2200" dirty="0">
              <a:solidFill>
                <a:schemeClr val="tx2">
                  <a:lumMod val="60000"/>
                  <a:lumOff val="40000"/>
                </a:schemeClr>
              </a:solidFill>
              <a:latin typeface="Arial" panose="020B0604020202020204" pitchFamily="34" charset="0"/>
              <a:cs typeface="Arial" panose="020B0604020202020204" pitchFamily="34" charset="0"/>
            </a:endParaRPr>
          </a:p>
          <a:p>
            <a:pPr algn="ctr"/>
            <a:r>
              <a:rPr lang="en-US" altLang="ko-KR" sz="2200" dirty="0" err="1">
                <a:solidFill>
                  <a:schemeClr val="tx2">
                    <a:lumMod val="60000"/>
                    <a:lumOff val="40000"/>
                  </a:schemeClr>
                </a:solidFill>
                <a:latin typeface="Arial" panose="020B0604020202020204" pitchFamily="34" charset="0"/>
                <a:cs typeface="Arial" panose="020B0604020202020204" pitchFamily="34" charset="0"/>
              </a:rPr>
              <a:t>Karmanos</a:t>
            </a:r>
            <a:r>
              <a:rPr lang="en-US" altLang="ko-KR" sz="2200" dirty="0">
                <a:solidFill>
                  <a:schemeClr val="tx2">
                    <a:lumMod val="60000"/>
                    <a:lumOff val="40000"/>
                  </a:schemeClr>
                </a:solidFill>
                <a:latin typeface="Arial" panose="020B0604020202020204" pitchFamily="34" charset="0"/>
                <a:cs typeface="Arial" panose="020B0604020202020204" pitchFamily="34" charset="0"/>
              </a:rPr>
              <a:t> Cancer Institute</a:t>
            </a:r>
            <a:endParaRPr lang="ko-KR" altLang="en-US" sz="2200" dirty="0">
              <a:solidFill>
                <a:schemeClr val="tx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08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2.2. Loading library data</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a:bodyPr>
          <a:lstStyle/>
          <a:p>
            <a:r>
              <a:rPr lang="en-US" altLang="ko-KR" sz="2000" dirty="0"/>
              <a:t>Uploading your own library</a:t>
            </a:r>
          </a:p>
          <a:p>
            <a:endParaRPr lang="en-US" altLang="ko-KR" sz="2000" dirty="0"/>
          </a:p>
          <a:p>
            <a:r>
              <a:rPr lang="en-US" altLang="ko-KR" sz="2000" dirty="0"/>
              <a:t>Change the options to match the file and load the file.</a:t>
            </a:r>
          </a:p>
          <a:p>
            <a:endParaRPr lang="en-US" altLang="ko-KR" sz="2000" dirty="0"/>
          </a:p>
          <a:p>
            <a:r>
              <a:rPr lang="en-US" altLang="ko-KR" sz="2000" dirty="0"/>
              <a:t>Choice of library: select one of two given library(NIST Webbook, HMDB)</a:t>
            </a:r>
          </a:p>
          <a:p>
            <a:endParaRPr lang="en-US" altLang="ko-KR" sz="2000" dirty="0"/>
          </a:p>
          <a:p>
            <a:r>
              <a:rPr lang="en-US" altLang="ko-KR" sz="2000" dirty="0"/>
              <a:t>When you do not have a library file, you can use the library file provided by the app instead. Both libraries are made with the data of April 13, 2022.</a:t>
            </a:r>
          </a:p>
        </p:txBody>
      </p:sp>
    </p:spTree>
    <p:extLst>
      <p:ext uri="{BB962C8B-B14F-4D97-AF65-F5344CB8AC3E}">
        <p14:creationId xmlns:p14="http://schemas.microsoft.com/office/powerpoint/2010/main" val="235382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Settings tab</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5F7689E0-C997-28D4-26CA-6275F58E2C41}"/>
              </a:ext>
            </a:extLst>
          </p:cNvPr>
          <p:cNvSpPr/>
          <p:nvPr/>
        </p:nvSpPr>
        <p:spPr>
          <a:xfrm>
            <a:off x="1393154" y="3102740"/>
            <a:ext cx="1211935" cy="64122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5">
            <a:extLst>
              <a:ext uri="{FF2B5EF4-FFF2-40B4-BE49-F238E27FC236}">
                <a16:creationId xmlns:a16="http://schemas.microsoft.com/office/drawing/2014/main" id="{E6D07C84-88C0-E807-1566-BEC1966CF513}"/>
              </a:ext>
            </a:extLst>
          </p:cNvPr>
          <p:cNvSpPr/>
          <p:nvPr/>
        </p:nvSpPr>
        <p:spPr>
          <a:xfrm>
            <a:off x="2605090" y="2837773"/>
            <a:ext cx="5953794" cy="193539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9172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Settings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Autofit/>
          </a:bodyPr>
          <a:lstStyle/>
          <a:p>
            <a:r>
              <a:rPr lang="en-US" altLang="ko-KR" sz="2000" dirty="0"/>
              <a:t>You can see the query converted into a matrix, and the specified mass spectra is displayed as a graph.</a:t>
            </a:r>
          </a:p>
          <a:p>
            <a:endParaRPr lang="en-US" altLang="ko-KR" sz="2000" dirty="0"/>
          </a:p>
          <a:p>
            <a:r>
              <a:rPr lang="en-US" altLang="ko-KR" sz="2000" dirty="0"/>
              <a:t>There are three menus in the </a:t>
            </a:r>
            <a:r>
              <a:rPr lang="en-US" altLang="ko-KR" sz="2000" b="1" dirty="0"/>
              <a:t>SETTINGS menu </a:t>
            </a:r>
            <a:r>
              <a:rPr lang="en-US" altLang="ko-KR" sz="2000" dirty="0"/>
              <a:t>in the sidebar. The first is the menu to select the metabolite to be drawn on the graph.</a:t>
            </a:r>
          </a:p>
          <a:p>
            <a:endParaRPr lang="en-US" altLang="ko-KR" sz="2000" dirty="0"/>
          </a:p>
          <a:p>
            <a:r>
              <a:rPr lang="en-US" altLang="ko-KR" sz="2000" dirty="0"/>
              <a:t>The second is a radio button menu to select similarities.</a:t>
            </a:r>
          </a:p>
          <a:p>
            <a:endParaRPr lang="en-US" altLang="ko-KR" sz="2000" dirty="0"/>
          </a:p>
          <a:p>
            <a:r>
              <a:rPr lang="en-US" altLang="ko-KR" sz="2000" dirty="0"/>
              <a:t>Finally, it is the parameter input menu of the similarity and result table.</a:t>
            </a:r>
            <a:endParaRPr lang="ko-KR" altLang="en-US" sz="2000" dirty="0"/>
          </a:p>
        </p:txBody>
      </p:sp>
    </p:spTree>
    <p:extLst>
      <p:ext uri="{BB962C8B-B14F-4D97-AF65-F5344CB8AC3E}">
        <p14:creationId xmlns:p14="http://schemas.microsoft.com/office/powerpoint/2010/main" val="420841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3.1. Choice of similarity measure</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B8127678-5428-2484-F85D-6E6CF70503CC}"/>
              </a:ext>
            </a:extLst>
          </p:cNvPr>
          <p:cNvSpPr/>
          <p:nvPr/>
        </p:nvSpPr>
        <p:spPr>
          <a:xfrm>
            <a:off x="1393154" y="3505200"/>
            <a:ext cx="1211935" cy="71628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399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3.1. Choice of similarity measure</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a:bodyPr>
          <a:lstStyle/>
          <a:p>
            <a:r>
              <a:rPr lang="en-US" altLang="ko-KR" sz="2000" dirty="0"/>
              <a:t>If you click the radio button of the desired similarity in the similarity menu of the sidebar, all similarities up to the selected similarity are displayed.</a:t>
            </a:r>
          </a:p>
          <a:p>
            <a:endParaRPr lang="en-US" altLang="ko-KR" sz="2000" dirty="0"/>
          </a:p>
          <a:p>
            <a:r>
              <a:rPr lang="en-US" altLang="ko-KR" sz="2000" dirty="0"/>
              <a:t>By default, weighted cosine similarity is selected, so you can see the results using the two similarities of cosine and weighted cosine.</a:t>
            </a:r>
          </a:p>
          <a:p>
            <a:endParaRPr lang="en-US" altLang="ko-KR" sz="2000" dirty="0"/>
          </a:p>
          <a:p>
            <a:r>
              <a:rPr lang="en-US" altLang="ko-KR" sz="2000" dirty="0"/>
              <a:t>The results of the matching algorithm using the selected similarity and the similarity matrix can be viewed in the result tab.</a:t>
            </a:r>
            <a:endParaRPr lang="ko-KR" altLang="en-US" sz="2000" dirty="0"/>
          </a:p>
        </p:txBody>
      </p:sp>
    </p:spTree>
    <p:extLst>
      <p:ext uri="{BB962C8B-B14F-4D97-AF65-F5344CB8AC3E}">
        <p14:creationId xmlns:p14="http://schemas.microsoft.com/office/powerpoint/2010/main" val="31520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3.2. Parameter tuning</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315"/>
          <a:stretch/>
        </p:blipFill>
        <p:spPr>
          <a:xfrm>
            <a:off x="1393154" y="2444496"/>
            <a:ext cx="7165729" cy="3597529"/>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B999E8F8-0044-0890-A7E4-6292D0978B60}"/>
              </a:ext>
            </a:extLst>
          </p:cNvPr>
          <p:cNvSpPr/>
          <p:nvPr/>
        </p:nvSpPr>
        <p:spPr>
          <a:xfrm>
            <a:off x="1393154" y="3591560"/>
            <a:ext cx="1211935" cy="164592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6715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3.2. Parameter tuning</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normAutofit/>
              </a:bodyPr>
              <a:lstStyle/>
              <a:p>
                <a:r>
                  <a:rPr lang="en-US" altLang="ko-KR" sz="2000" dirty="0"/>
                  <a:t>The weights ‘a’ and ‘b’ in the parameter menu of the sidebar indicate ‘a’  and ‘b’ of:</a:t>
                </a:r>
                <a:endParaRPr lang="en-US" altLang="ko-KR" sz="20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m:t>
                          </m:r>
                          <m:r>
                            <a:rPr lang="en-US" altLang="ko-KR" sz="2000" i="1">
                              <a:latin typeface="Cambria Math" panose="02040503050406030204" pitchFamily="18" charset="0"/>
                            </a:rPr>
                            <m:t>𝑝𝑒𝑎𝑘</m:t>
                          </m:r>
                          <m:r>
                            <a:rPr lang="en-US" altLang="ko-KR" sz="2000" i="1">
                              <a:latin typeface="Cambria Math" panose="02040503050406030204" pitchFamily="18" charset="0"/>
                            </a:rPr>
                            <m:t> </m:t>
                          </m:r>
                          <m:r>
                            <a:rPr lang="en-US" altLang="ko-KR" sz="2000" i="1">
                              <a:latin typeface="Cambria Math" panose="02040503050406030204" pitchFamily="18" charset="0"/>
                            </a:rPr>
                            <m:t>𝑖𝑛𝑡𝑒𝑛𝑠𝑖𝑡𝑦</m:t>
                          </m:r>
                          <m:r>
                            <a:rPr lang="en-US" altLang="ko-KR" sz="2000" i="1">
                              <a:latin typeface="Cambria Math" panose="02040503050406030204" pitchFamily="18" charset="0"/>
                            </a:rPr>
                            <m:t>}</m:t>
                          </m:r>
                        </m:e>
                        <m:sup>
                          <m:r>
                            <a:rPr lang="en-US" altLang="ko-KR" sz="2000" i="1">
                              <a:latin typeface="Cambria Math" panose="02040503050406030204" pitchFamily="18" charset="0"/>
                            </a:rPr>
                            <m:t>𝑎</m:t>
                          </m:r>
                        </m:sup>
                      </m:sSup>
                      <m:sSup>
                        <m:sSupPr>
                          <m:ctrlPr>
                            <a:rPr lang="en-US" altLang="ko-KR" sz="2000" i="1">
                              <a:latin typeface="Cambria Math" panose="02040503050406030204" pitchFamily="18" charset="0"/>
                            </a:rPr>
                          </m:ctrlPr>
                        </m:sSupPr>
                        <m:e>
                          <m:r>
                            <a:rPr lang="en-US" altLang="ko-KR" sz="2000" i="1">
                              <a:latin typeface="Cambria Math" panose="02040503050406030204" pitchFamily="18" charset="0"/>
                              <a:ea typeface="Cambria Math" panose="02040503050406030204" pitchFamily="18" charset="0"/>
                            </a:rPr>
                            <m:t>∙</m:t>
                          </m:r>
                          <m:r>
                            <a:rPr lang="en-US" altLang="ko-KR" sz="2000" i="1">
                              <a:latin typeface="Cambria Math" panose="02040503050406030204" pitchFamily="18" charset="0"/>
                            </a:rPr>
                            <m:t>{</m:t>
                          </m:r>
                          <m:r>
                            <a:rPr lang="en-US" altLang="ko-KR" sz="2000" i="1">
                              <a:latin typeface="Cambria Math" panose="02040503050406030204" pitchFamily="18" charset="0"/>
                            </a:rPr>
                            <m:t>𝑚𝑎𝑠𝑠</m:t>
                          </m:r>
                          <m:r>
                            <a:rPr lang="en-US" altLang="ko-KR" sz="2000" i="1">
                              <a:latin typeface="Cambria Math" panose="02040503050406030204" pitchFamily="18" charset="0"/>
                            </a:rPr>
                            <m:t>(</m:t>
                          </m:r>
                          <m:r>
                            <a:rPr lang="en-US" altLang="ko-KR" sz="2000" i="1">
                              <a:latin typeface="Cambria Math" panose="02040503050406030204" pitchFamily="18" charset="0"/>
                            </a:rPr>
                            <m:t>𝑚</m:t>
                          </m:r>
                          <m:r>
                            <a:rPr lang="en-US" altLang="ko-KR" sz="2000" i="1">
                              <a:latin typeface="Cambria Math" panose="02040503050406030204" pitchFamily="18" charset="0"/>
                            </a:rPr>
                            <m:t>/</m:t>
                          </m:r>
                          <m:r>
                            <a:rPr lang="en-US" altLang="ko-KR" sz="2000" i="1">
                              <a:latin typeface="Cambria Math" panose="02040503050406030204" pitchFamily="18" charset="0"/>
                            </a:rPr>
                            <m:t>𝑧</m:t>
                          </m:r>
                          <m:r>
                            <a:rPr lang="en-US" altLang="ko-KR" sz="2000" i="1">
                              <a:latin typeface="Cambria Math" panose="02040503050406030204" pitchFamily="18" charset="0"/>
                            </a:rPr>
                            <m:t>)}</m:t>
                          </m:r>
                        </m:e>
                        <m:sup>
                          <m:r>
                            <a:rPr lang="en-US" altLang="ko-KR" sz="2000" i="1">
                              <a:latin typeface="Cambria Math" panose="02040503050406030204" pitchFamily="18" charset="0"/>
                            </a:rPr>
                            <m:t>𝑏</m:t>
                          </m:r>
                        </m:sup>
                      </m:sSup>
                    </m:oMath>
                  </m:oMathPara>
                </a14:m>
                <a:endParaRPr lang="en-US" altLang="ko-KR" sz="2000" dirty="0"/>
              </a:p>
              <a:p>
                <a:endParaRPr lang="en-US" altLang="ko-KR" sz="2000" dirty="0"/>
              </a:p>
              <a:p>
                <a:r>
                  <a:rPr lang="en-US" altLang="ko-KR" sz="2000" dirty="0"/>
                  <a:t>When ‘a’ and ‘b’ change, you can immediately see how the data has been transformed.</a:t>
                </a:r>
              </a:p>
              <a:p>
                <a:endParaRPr lang="en-US" altLang="ko-KR" sz="2000" dirty="0"/>
              </a:p>
              <a:p>
                <a:r>
                  <a:rPr lang="en-US" altLang="ko-KR" sz="2000" dirty="0"/>
                  <a:t>The default values are a = 1 and b = 0, so there is no change in the data.</a:t>
                </a:r>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284" t="-942" r="-99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3397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3.2. Parameter tuning</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a:bodyPr>
          <a:lstStyle/>
          <a:p>
            <a:r>
              <a:rPr lang="en-US" altLang="ko-KR" sz="2000" dirty="0"/>
              <a:t>Rank in the parameter menu is a parameter used when calculating semi-partial correlation. The default value is 10</a:t>
            </a:r>
          </a:p>
          <a:p>
            <a:endParaRPr lang="en-US" altLang="ko-KR" sz="2000" dirty="0"/>
          </a:p>
          <a:p>
            <a:r>
              <a:rPr lang="en-US" altLang="ko-KR" sz="2000" dirty="0"/>
              <a:t>In the semi-partial correlation, first, the semi-partial correlation is calculated using only the rank size among the query data matched through cosine similarity.</a:t>
            </a:r>
          </a:p>
          <a:p>
            <a:endParaRPr lang="en-US" altLang="ko-KR" sz="2000" dirty="0"/>
          </a:p>
          <a:p>
            <a:r>
              <a:rPr lang="en-US" altLang="ko-KR" sz="2000" dirty="0"/>
              <a:t>Top k of the parameter menu is a parameter for which library data is considered to be matched up to the highest rank in the results obtained by the matching algorithm. The default value is 3.</a:t>
            </a:r>
            <a:endParaRPr lang="ko-KR" altLang="en-US" sz="2000" dirty="0"/>
          </a:p>
        </p:txBody>
      </p:sp>
    </p:spTree>
    <p:extLst>
      <p:ext uri="{BB962C8B-B14F-4D97-AF65-F5344CB8AC3E}">
        <p14:creationId xmlns:p14="http://schemas.microsoft.com/office/powerpoint/2010/main" val="320593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 Result tab</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4CB59DE5-1A0F-77E5-A688-D5767BAF0713}"/>
              </a:ext>
            </a:extLst>
          </p:cNvPr>
          <p:cNvSpPr/>
          <p:nvPr/>
        </p:nvSpPr>
        <p:spPr>
          <a:xfrm>
            <a:off x="1393154" y="3451774"/>
            <a:ext cx="1211935" cy="63457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867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 Result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Autofit/>
          </a:bodyPr>
          <a:lstStyle/>
          <a:p>
            <a:r>
              <a:rPr lang="en-US" altLang="ko-KR" sz="2000" dirty="0"/>
              <a:t>As the last tab, you can see the results obtained by the matching algorithm using the selected parameters and similarities.</a:t>
            </a:r>
          </a:p>
          <a:p>
            <a:endParaRPr lang="en-US" altLang="ko-KR" sz="2000" dirty="0"/>
          </a:p>
          <a:p>
            <a:r>
              <a:rPr lang="en-US" altLang="ko-KR" sz="2000" dirty="0"/>
              <a:t>In the </a:t>
            </a:r>
            <a:r>
              <a:rPr lang="en-US" altLang="ko-KR" sz="2000" b="1" dirty="0"/>
              <a:t>RESULT menu </a:t>
            </a:r>
            <a:r>
              <a:rPr lang="en-US" altLang="ko-KR" sz="2000" dirty="0"/>
              <a:t>in the sidebar, there is index input menu that will be drawn on the graph.</a:t>
            </a:r>
          </a:p>
          <a:p>
            <a:endParaRPr lang="en-US" altLang="ko-KR" sz="2000" dirty="0"/>
          </a:p>
          <a:p>
            <a:endParaRPr lang="en-US" altLang="ko-KR" sz="2000" dirty="0"/>
          </a:p>
        </p:txBody>
      </p:sp>
    </p:spTree>
    <p:extLst>
      <p:ext uri="{BB962C8B-B14F-4D97-AF65-F5344CB8AC3E}">
        <p14:creationId xmlns:p14="http://schemas.microsoft.com/office/powerpoint/2010/main" val="159163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64454" y="609599"/>
            <a:ext cx="8596668" cy="5741325"/>
          </a:xfrm>
        </p:spPr>
        <p:txBody>
          <a:bodyPr>
            <a:noAutofit/>
          </a:bodyPr>
          <a:lstStyle/>
          <a:p>
            <a:r>
              <a:rPr lang="en-US" altLang="ko-KR" sz="2800" b="1" dirty="0">
                <a:latin typeface="+mn-lt"/>
              </a:rPr>
              <a:t>Contents</a:t>
            </a:r>
            <a:br>
              <a:rPr lang="en-US" altLang="ko-KR" sz="2000" dirty="0">
                <a:latin typeface="+mn-lt"/>
              </a:rPr>
            </a:br>
            <a:br>
              <a:rPr lang="en-US" altLang="ko-KR" sz="2000" dirty="0">
                <a:latin typeface="+mn-lt"/>
              </a:rPr>
            </a:br>
            <a:r>
              <a:rPr lang="en-US" altLang="ko-KR" sz="2000" dirty="0">
                <a:solidFill>
                  <a:schemeClr val="accent1">
                    <a:lumMod val="75000"/>
                  </a:schemeClr>
                </a:solidFill>
                <a:latin typeface="+mn-lt"/>
              </a:rPr>
              <a:t>1. Help tab</a:t>
            </a:r>
            <a:br>
              <a:rPr lang="en-US" altLang="ko-KR" sz="2000" dirty="0">
                <a:latin typeface="+mn-lt"/>
              </a:rPr>
            </a:br>
            <a:br>
              <a:rPr lang="en-US" altLang="ko-KR" sz="2000" dirty="0">
                <a:latin typeface="+mn-lt"/>
              </a:rPr>
            </a:br>
            <a:r>
              <a:rPr lang="en-US" altLang="ko-KR" sz="2000" dirty="0">
                <a:solidFill>
                  <a:schemeClr val="accent1">
                    <a:lumMod val="75000"/>
                  </a:schemeClr>
                </a:solidFill>
                <a:latin typeface="+mn-lt"/>
              </a:rPr>
              <a:t>2. Data load tab</a:t>
            </a:r>
            <a:br>
              <a:rPr lang="en-US" altLang="ko-KR" sz="2000" dirty="0">
                <a:latin typeface="+mn-lt"/>
              </a:rPr>
            </a:br>
            <a:r>
              <a:rPr lang="en-US" altLang="ko-KR" sz="2000" dirty="0">
                <a:latin typeface="+mn-lt"/>
              </a:rPr>
              <a:t>  </a:t>
            </a:r>
            <a:r>
              <a:rPr lang="en-US" altLang="ko-KR" sz="1800" dirty="0">
                <a:latin typeface="+mn-lt"/>
              </a:rPr>
              <a:t>2.1. Loading query data</a:t>
            </a:r>
            <a:br>
              <a:rPr lang="en-US" altLang="ko-KR" sz="1800" dirty="0">
                <a:latin typeface="+mn-lt"/>
              </a:rPr>
            </a:br>
            <a:r>
              <a:rPr lang="en-US" altLang="ko-KR" sz="1800" dirty="0">
                <a:latin typeface="+mn-lt"/>
              </a:rPr>
              <a:t>  2.2. Loading library data</a:t>
            </a:r>
            <a:br>
              <a:rPr lang="en-US" altLang="ko-KR" sz="2000" dirty="0">
                <a:latin typeface="+mn-lt"/>
              </a:rPr>
            </a:br>
            <a:br>
              <a:rPr lang="en-US" altLang="ko-KR" sz="2000" dirty="0">
                <a:latin typeface="+mn-lt"/>
              </a:rPr>
            </a:br>
            <a:r>
              <a:rPr lang="en-US" altLang="ko-KR" sz="2000" dirty="0">
                <a:solidFill>
                  <a:schemeClr val="accent1">
                    <a:lumMod val="75000"/>
                  </a:schemeClr>
                </a:solidFill>
                <a:latin typeface="+mn-lt"/>
              </a:rPr>
              <a:t>3. Settings tab</a:t>
            </a:r>
            <a:br>
              <a:rPr lang="en-US" altLang="ko-KR" sz="2000" dirty="0">
                <a:latin typeface="+mn-lt"/>
              </a:rPr>
            </a:br>
            <a:r>
              <a:rPr lang="en-US" altLang="ko-KR" sz="2000" dirty="0">
                <a:latin typeface="+mn-lt"/>
              </a:rPr>
              <a:t>  </a:t>
            </a:r>
            <a:r>
              <a:rPr lang="en-US" altLang="ko-KR" sz="1800" dirty="0">
                <a:latin typeface="+mn-lt"/>
              </a:rPr>
              <a:t>3.1. Choice of similarity measure</a:t>
            </a:r>
            <a:br>
              <a:rPr lang="en-US" altLang="ko-KR" sz="1800" dirty="0">
                <a:latin typeface="+mn-lt"/>
              </a:rPr>
            </a:br>
            <a:r>
              <a:rPr lang="en-US" altLang="ko-KR" sz="1800" dirty="0">
                <a:latin typeface="+mn-lt"/>
              </a:rPr>
              <a:t>  </a:t>
            </a:r>
            <a:r>
              <a:rPr lang="en-US" altLang="ko-KR" sz="1800" dirty="0"/>
              <a:t>3.2. Parameter tuning</a:t>
            </a:r>
            <a:br>
              <a:rPr lang="en-US" altLang="ko-KR" sz="2000" dirty="0"/>
            </a:br>
            <a:br>
              <a:rPr lang="en-US" altLang="ko-KR" sz="2000" dirty="0"/>
            </a:br>
            <a:r>
              <a:rPr lang="en-US" altLang="ko-KR" sz="2000" dirty="0">
                <a:solidFill>
                  <a:schemeClr val="accent1">
                    <a:lumMod val="75000"/>
                  </a:schemeClr>
                </a:solidFill>
              </a:rPr>
              <a:t>4. Result tab</a:t>
            </a:r>
            <a:br>
              <a:rPr lang="en-US" altLang="ko-KR" sz="2000" dirty="0"/>
            </a:br>
            <a:r>
              <a:rPr lang="en-US" altLang="ko-KR" sz="2000" dirty="0"/>
              <a:t>  </a:t>
            </a:r>
            <a:r>
              <a:rPr lang="en-US" altLang="ko-KR" sz="1800" dirty="0"/>
              <a:t>4.1. Graphical representation of identification</a:t>
            </a:r>
            <a:br>
              <a:rPr lang="en-US" altLang="ko-KR" sz="1800" dirty="0"/>
            </a:br>
            <a:r>
              <a:rPr lang="en-US" altLang="ko-KR" sz="1800" dirty="0"/>
              <a:t>  4.2. Table of Top k matching results</a:t>
            </a:r>
            <a:br>
              <a:rPr lang="en-US" altLang="ko-KR" sz="2000" dirty="0"/>
            </a:br>
            <a:br>
              <a:rPr lang="en-US" altLang="ko-KR" sz="2000" dirty="0"/>
            </a:br>
            <a:r>
              <a:rPr lang="en-US" altLang="ko-KR" sz="2000" dirty="0">
                <a:solidFill>
                  <a:schemeClr val="accent1">
                    <a:lumMod val="75000"/>
                  </a:schemeClr>
                </a:solidFill>
              </a:rPr>
              <a:t>5. Toy example</a:t>
            </a:r>
            <a:endParaRPr lang="ko-KR" altLang="en-US" sz="2000" dirty="0">
              <a:solidFill>
                <a:schemeClr val="accent1">
                  <a:lumMod val="75000"/>
                </a:schemeClr>
              </a:solidFill>
              <a:latin typeface="+mn-lt"/>
            </a:endParaRPr>
          </a:p>
        </p:txBody>
      </p:sp>
    </p:spTree>
    <p:extLst>
      <p:ext uri="{BB962C8B-B14F-4D97-AF65-F5344CB8AC3E}">
        <p14:creationId xmlns:p14="http://schemas.microsoft.com/office/powerpoint/2010/main" val="319111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4.1. </a:t>
            </a:r>
            <a:r>
              <a:rPr lang="en-US" altLang="ko-KR" sz="2800" dirty="0"/>
              <a:t>Graphical representation of identification</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4CB59DE5-1A0F-77E5-A688-D5767BAF0713}"/>
              </a:ext>
            </a:extLst>
          </p:cNvPr>
          <p:cNvSpPr/>
          <p:nvPr/>
        </p:nvSpPr>
        <p:spPr>
          <a:xfrm>
            <a:off x="1393154" y="3451774"/>
            <a:ext cx="1211935" cy="63457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5">
            <a:extLst>
              <a:ext uri="{FF2B5EF4-FFF2-40B4-BE49-F238E27FC236}">
                <a16:creationId xmlns:a16="http://schemas.microsoft.com/office/drawing/2014/main" id="{19F1CEF8-DE1D-7439-21C6-AF3A4075198D}"/>
              </a:ext>
            </a:extLst>
          </p:cNvPr>
          <p:cNvSpPr/>
          <p:nvPr/>
        </p:nvSpPr>
        <p:spPr>
          <a:xfrm>
            <a:off x="2605090" y="2817200"/>
            <a:ext cx="5862320" cy="1958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636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4.1. </a:t>
            </a:r>
            <a:r>
              <a:rPr lang="en-US" altLang="ko-KR" sz="2800" dirty="0"/>
              <a:t>Graphical representation of identification</a:t>
            </a:r>
            <a:endParaRPr lang="ko-KR" altLang="en-US" sz="2800"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Autofit/>
          </a:bodyPr>
          <a:lstStyle/>
          <a:p>
            <a:r>
              <a:rPr lang="en-US" altLang="ko-KR" sz="2000" dirty="0"/>
              <a:t>The graph is a comparison bar graph of the specified index of the query and the library.</a:t>
            </a:r>
          </a:p>
          <a:p>
            <a:endParaRPr lang="en-US" altLang="ko-KR" sz="2000" dirty="0"/>
          </a:p>
          <a:p>
            <a:r>
              <a:rPr lang="en-US" altLang="ko-KR" sz="2000" dirty="0"/>
              <a:t>Select matched query and library by inputting indexes in the </a:t>
            </a:r>
            <a:r>
              <a:rPr lang="en-US" altLang="ko-KR" sz="2000" b="1" dirty="0"/>
              <a:t>RESULT menu</a:t>
            </a:r>
            <a:r>
              <a:rPr lang="en-US" altLang="ko-KR" sz="2000" dirty="0"/>
              <a:t>.</a:t>
            </a:r>
          </a:p>
          <a:p>
            <a:endParaRPr lang="en-US" altLang="ko-KR" sz="2000" dirty="0"/>
          </a:p>
          <a:p>
            <a:r>
              <a:rPr lang="en-US" altLang="ko-KR" sz="2000" dirty="0"/>
              <a:t>The graph can be downloaded as a file in </a:t>
            </a:r>
            <a:r>
              <a:rPr lang="en-US" altLang="ko-KR" sz="2000" dirty="0" err="1"/>
              <a:t>png</a:t>
            </a:r>
            <a:r>
              <a:rPr lang="en-US" altLang="ko-KR" sz="2000" dirty="0"/>
              <a:t> format.</a:t>
            </a:r>
          </a:p>
        </p:txBody>
      </p:sp>
    </p:spTree>
    <p:extLst>
      <p:ext uri="{BB962C8B-B14F-4D97-AF65-F5344CB8AC3E}">
        <p14:creationId xmlns:p14="http://schemas.microsoft.com/office/powerpoint/2010/main" val="324398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4.2. Table of Top k matching results</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4CB59DE5-1A0F-77E5-A688-D5767BAF0713}"/>
              </a:ext>
            </a:extLst>
          </p:cNvPr>
          <p:cNvSpPr/>
          <p:nvPr/>
        </p:nvSpPr>
        <p:spPr>
          <a:xfrm>
            <a:off x="1393154" y="3451774"/>
            <a:ext cx="1211935" cy="63457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5">
            <a:extLst>
              <a:ext uri="{FF2B5EF4-FFF2-40B4-BE49-F238E27FC236}">
                <a16:creationId xmlns:a16="http://schemas.microsoft.com/office/drawing/2014/main" id="{B1A07943-D531-8885-8CDD-A97B3B9EA727}"/>
              </a:ext>
            </a:extLst>
          </p:cNvPr>
          <p:cNvSpPr/>
          <p:nvPr/>
        </p:nvSpPr>
        <p:spPr>
          <a:xfrm>
            <a:off x="2605089" y="4797699"/>
            <a:ext cx="5868351" cy="124432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56942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4.2. Table of Top k matching results</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Autofit/>
          </a:bodyPr>
          <a:lstStyle/>
          <a:p>
            <a:r>
              <a:rPr lang="en-US" altLang="ko-KR" sz="2000" dirty="0"/>
              <a:t>Table including Top k matching name in library for each metabolite in query.</a:t>
            </a:r>
          </a:p>
          <a:p>
            <a:endParaRPr lang="en-US" altLang="ko-KR" sz="2000" dirty="0"/>
          </a:p>
          <a:p>
            <a:r>
              <a:rPr lang="en-US" altLang="ko-KR" sz="2000" dirty="0"/>
              <a:t>Table including corresponding Top k matching similarity score in  library.</a:t>
            </a:r>
          </a:p>
          <a:p>
            <a:endParaRPr lang="en-US" altLang="ko-KR" sz="2000" dirty="0"/>
          </a:p>
          <a:p>
            <a:r>
              <a:rPr lang="en-US" altLang="ko-KR" sz="2000" dirty="0"/>
              <a:t>Each table can be downloaded in csv, excel or pdf format.</a:t>
            </a:r>
          </a:p>
        </p:txBody>
      </p:sp>
    </p:spTree>
    <p:extLst>
      <p:ext uri="{BB962C8B-B14F-4D97-AF65-F5344CB8AC3E}">
        <p14:creationId xmlns:p14="http://schemas.microsoft.com/office/powerpoint/2010/main" val="250032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a:t>
            </a:r>
            <a:endParaRPr lang="ko-KR" altLang="en-US" dirty="0"/>
          </a:p>
        </p:txBody>
      </p:sp>
      <p:sp>
        <p:nvSpPr>
          <p:cNvPr id="8" name="내용 개체 틀 7">
            <a:extLst>
              <a:ext uri="{FF2B5EF4-FFF2-40B4-BE49-F238E27FC236}">
                <a16:creationId xmlns:a16="http://schemas.microsoft.com/office/drawing/2014/main" id="{E60D9FBB-4B53-4A58-8C68-C63054AEA77B}"/>
              </a:ext>
            </a:extLst>
          </p:cNvPr>
          <p:cNvSpPr>
            <a:spLocks noGrp="1"/>
          </p:cNvSpPr>
          <p:nvPr>
            <p:ph sz="half" idx="1"/>
          </p:nvPr>
        </p:nvSpPr>
        <p:spPr/>
        <p:txBody>
          <a:bodyPr>
            <a:normAutofit/>
          </a:bodyPr>
          <a:lstStyle/>
          <a:p>
            <a:r>
              <a:rPr lang="en-US" altLang="ko-KR" sz="2000" dirty="0"/>
              <a:t>First screen of the app </a:t>
            </a:r>
          </a:p>
          <a:p>
            <a:endParaRPr lang="en-US" altLang="ko-KR" sz="2000" dirty="0"/>
          </a:p>
          <a:p>
            <a:r>
              <a:rPr lang="en-US" altLang="ko-KR" sz="2000" dirty="0"/>
              <a:t>Information of the app</a:t>
            </a:r>
          </a:p>
          <a:p>
            <a:endParaRPr lang="en-US" altLang="ko-KR" sz="2000" dirty="0"/>
          </a:p>
          <a:p>
            <a:r>
              <a:rPr lang="en-US" altLang="ko-KR" sz="2000" dirty="0"/>
              <a:t>4 Buttons and 4 sidebar menu</a:t>
            </a:r>
          </a:p>
          <a:p>
            <a:endParaRPr lang="en-US" altLang="ko-KR" sz="2000" dirty="0"/>
          </a:p>
          <a:p>
            <a:r>
              <a:rPr lang="en-US" altLang="ko-KR" sz="2000" dirty="0"/>
              <a:t>Download toy data</a:t>
            </a:r>
          </a:p>
        </p:txBody>
      </p:sp>
      <p:pic>
        <p:nvPicPr>
          <p:cNvPr id="10" name="내용 개체 틀 3">
            <a:extLst>
              <a:ext uri="{FF2B5EF4-FFF2-40B4-BE49-F238E27FC236}">
                <a16:creationId xmlns:a16="http://schemas.microsoft.com/office/drawing/2014/main" id="{B0198933-2199-2FC9-53EA-2F8D0DE6EE4A}"/>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11" name="직선 연결선 10"/>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모서리가 둥근 직사각형 5">
            <a:extLst>
              <a:ext uri="{FF2B5EF4-FFF2-40B4-BE49-F238E27FC236}">
                <a16:creationId xmlns:a16="http://schemas.microsoft.com/office/drawing/2014/main" id="{8D5B1582-EBFC-585F-4909-4B0654168178}"/>
              </a:ext>
            </a:extLst>
          </p:cNvPr>
          <p:cNvSpPr/>
          <p:nvPr/>
        </p:nvSpPr>
        <p:spPr>
          <a:xfrm>
            <a:off x="5089525" y="2346960"/>
            <a:ext cx="970915" cy="37084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5">
            <a:extLst>
              <a:ext uri="{FF2B5EF4-FFF2-40B4-BE49-F238E27FC236}">
                <a16:creationId xmlns:a16="http://schemas.microsoft.com/office/drawing/2014/main" id="{6AE578F5-0406-8C4E-1103-221F08AE9BBC}"/>
              </a:ext>
            </a:extLst>
          </p:cNvPr>
          <p:cNvSpPr/>
          <p:nvPr/>
        </p:nvSpPr>
        <p:spPr>
          <a:xfrm>
            <a:off x="5089524" y="4851400"/>
            <a:ext cx="1430656" cy="2159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42686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a:t>
            </a:r>
            <a:endParaRPr lang="ko-KR" altLang="en-US" dirty="0"/>
          </a:p>
        </p:txBody>
      </p:sp>
      <p:sp>
        <p:nvSpPr>
          <p:cNvPr id="7" name="내용 개체 틀 6">
            <a:extLst>
              <a:ext uri="{FF2B5EF4-FFF2-40B4-BE49-F238E27FC236}">
                <a16:creationId xmlns:a16="http://schemas.microsoft.com/office/drawing/2014/main" id="{B124B852-5762-2AB0-61E7-B321070DBC81}"/>
              </a:ext>
            </a:extLst>
          </p:cNvPr>
          <p:cNvSpPr>
            <a:spLocks noGrp="1"/>
          </p:cNvSpPr>
          <p:nvPr>
            <p:ph sz="half" idx="1"/>
          </p:nvPr>
        </p:nvSpPr>
        <p:spPr/>
        <p:txBody>
          <a:bodyPr>
            <a:normAutofit/>
          </a:bodyPr>
          <a:lstStyle/>
          <a:p>
            <a:r>
              <a:rPr lang="en-US" altLang="ko-KR" sz="2000" dirty="0"/>
              <a:t>Check the options in the </a:t>
            </a:r>
            <a:r>
              <a:rPr lang="en-US" altLang="ko-KR" sz="2000" b="1" dirty="0"/>
              <a:t>DATALOAD menu</a:t>
            </a:r>
            <a:r>
              <a:rPr lang="en-US" altLang="ko-KR" sz="2000" dirty="0"/>
              <a:t> in the sidebar</a:t>
            </a:r>
          </a:p>
          <a:p>
            <a:endParaRPr lang="en-US" altLang="ko-KR" sz="2000" dirty="0"/>
          </a:p>
          <a:p>
            <a:r>
              <a:rPr lang="en-US" altLang="ko-KR" sz="2000" dirty="0"/>
              <a:t>It can be loaded with default options</a:t>
            </a:r>
          </a:p>
          <a:p>
            <a:endParaRPr lang="en-US" altLang="ko-KR" sz="2000" dirty="0"/>
          </a:p>
          <a:p>
            <a:r>
              <a:rPr lang="en-US" altLang="ko-KR" sz="2000" dirty="0"/>
              <a:t>Let's load the </a:t>
            </a:r>
            <a:r>
              <a:rPr lang="en-US" altLang="ko-KR" sz="2000" dirty="0" err="1"/>
              <a:t>toy_query_data</a:t>
            </a:r>
            <a:r>
              <a:rPr lang="en-US" altLang="ko-KR" sz="2000" dirty="0"/>
              <a:t> and </a:t>
            </a:r>
            <a:r>
              <a:rPr lang="en-US" altLang="ko-KR" sz="2000" dirty="0" err="1"/>
              <a:t>toy_library_data</a:t>
            </a:r>
            <a:endParaRPr lang="en-US" altLang="ko-KR" sz="2000" dirty="0"/>
          </a:p>
        </p:txBody>
      </p:sp>
      <p:pic>
        <p:nvPicPr>
          <p:cNvPr id="10" name="내용 개체 틀 3">
            <a:extLst>
              <a:ext uri="{FF2B5EF4-FFF2-40B4-BE49-F238E27FC236}">
                <a16:creationId xmlns:a16="http://schemas.microsoft.com/office/drawing/2014/main" id="{4B3B0B05-79D8-20FD-BB91-292EADC1164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9" name="직선 연결선 8"/>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모서리가 둥근 직사각형 5">
            <a:extLst>
              <a:ext uri="{FF2B5EF4-FFF2-40B4-BE49-F238E27FC236}">
                <a16:creationId xmlns:a16="http://schemas.microsoft.com/office/drawing/2014/main" id="{AD74CC78-3EDF-EED0-9EE5-DB5DCE8ADA15}"/>
              </a:ext>
            </a:extLst>
          </p:cNvPr>
          <p:cNvSpPr/>
          <p:nvPr/>
        </p:nvSpPr>
        <p:spPr>
          <a:xfrm>
            <a:off x="6425565" y="2484922"/>
            <a:ext cx="3978275" cy="4767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929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a:t>
            </a:r>
            <a:endParaRPr lang="ko-KR" altLang="en-US" dirty="0"/>
          </a:p>
        </p:txBody>
      </p:sp>
      <p:sp>
        <p:nvSpPr>
          <p:cNvPr id="7" name="내용 개체 틀 6">
            <a:extLst>
              <a:ext uri="{FF2B5EF4-FFF2-40B4-BE49-F238E27FC236}">
                <a16:creationId xmlns:a16="http://schemas.microsoft.com/office/drawing/2014/main" id="{7D90FDC3-7551-A830-738E-13AE4FD7A8AF}"/>
              </a:ext>
            </a:extLst>
          </p:cNvPr>
          <p:cNvSpPr>
            <a:spLocks noGrp="1"/>
          </p:cNvSpPr>
          <p:nvPr>
            <p:ph sz="half" idx="1"/>
          </p:nvPr>
        </p:nvSpPr>
        <p:spPr/>
        <p:txBody>
          <a:bodyPr>
            <a:normAutofit/>
          </a:bodyPr>
          <a:lstStyle/>
          <a:p>
            <a:r>
              <a:rPr lang="en-US" altLang="ko-KR" sz="2000" dirty="0"/>
              <a:t>Matrix of the loaded </a:t>
            </a:r>
            <a:r>
              <a:rPr lang="en-US" altLang="ko-KR" sz="2000" dirty="0" err="1"/>
              <a:t>toy_query_data</a:t>
            </a:r>
            <a:endParaRPr lang="en-US" altLang="ko-KR" sz="2000" dirty="0"/>
          </a:p>
          <a:p>
            <a:endParaRPr lang="en-US" altLang="ko-KR" sz="2000" dirty="0"/>
          </a:p>
          <a:p>
            <a:r>
              <a:rPr lang="en-US" altLang="ko-KR" sz="2000" dirty="0"/>
              <a:t>Bar graph of the third metabolite of </a:t>
            </a:r>
            <a:r>
              <a:rPr lang="en-US" altLang="ko-KR" sz="2000" dirty="0" err="1"/>
              <a:t>toy_query_data</a:t>
            </a:r>
            <a:endParaRPr lang="en-US" altLang="ko-KR" sz="2000" dirty="0"/>
          </a:p>
          <a:p>
            <a:endParaRPr lang="en-US" altLang="ko-KR" sz="2000" dirty="0"/>
          </a:p>
          <a:p>
            <a:r>
              <a:rPr lang="en-US" altLang="ko-KR" sz="2000" dirty="0"/>
              <a:t>Select similarity</a:t>
            </a:r>
            <a:endParaRPr lang="ko-KR" altLang="en-US" sz="2000" dirty="0"/>
          </a:p>
        </p:txBody>
      </p:sp>
      <p:pic>
        <p:nvPicPr>
          <p:cNvPr id="8" name="내용 개체 틀 3">
            <a:extLst>
              <a:ext uri="{FF2B5EF4-FFF2-40B4-BE49-F238E27FC236}">
                <a16:creationId xmlns:a16="http://schemas.microsoft.com/office/drawing/2014/main" id="{F71A31D2-1846-C989-4CAD-8A685598F0E6}"/>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id="{75FAA79A-11C2-F6DB-212D-1CC9E7158F0D}"/>
              </a:ext>
            </a:extLst>
          </p:cNvPr>
          <p:cNvSpPr/>
          <p:nvPr/>
        </p:nvSpPr>
        <p:spPr>
          <a:xfrm>
            <a:off x="5089525" y="2802296"/>
            <a:ext cx="970915" cy="77529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56249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a:t>
            </a:r>
            <a:endParaRPr lang="ko-KR" altLang="en-US" dirty="0"/>
          </a:p>
        </p:txBody>
      </p:sp>
      <p:sp>
        <p:nvSpPr>
          <p:cNvPr id="7" name="내용 개체 틀 6">
            <a:extLst>
              <a:ext uri="{FF2B5EF4-FFF2-40B4-BE49-F238E27FC236}">
                <a16:creationId xmlns:a16="http://schemas.microsoft.com/office/drawing/2014/main" id="{F4247A11-C79F-C72E-0BDB-8C166E9C2302}"/>
              </a:ext>
            </a:extLst>
          </p:cNvPr>
          <p:cNvSpPr>
            <a:spLocks noGrp="1"/>
          </p:cNvSpPr>
          <p:nvPr>
            <p:ph sz="half" idx="1"/>
          </p:nvPr>
        </p:nvSpPr>
        <p:spPr/>
        <p:txBody>
          <a:bodyPr>
            <a:normAutofit/>
          </a:bodyPr>
          <a:lstStyle/>
          <a:p>
            <a:r>
              <a:rPr lang="en-US" altLang="ko-KR" sz="2000" dirty="0"/>
              <a:t>Change weight ‘a’ and ‘b’</a:t>
            </a:r>
            <a:endParaRPr lang="ko-KR" altLang="en-US" sz="2000" dirty="0"/>
          </a:p>
          <a:p>
            <a:endParaRPr lang="en-US" altLang="ko-KR" sz="2000" dirty="0"/>
          </a:p>
          <a:p>
            <a:r>
              <a:rPr lang="en-US" altLang="ko-KR" sz="2000" dirty="0"/>
              <a:t>Weighted data and graph of the weighted data</a:t>
            </a:r>
          </a:p>
          <a:p>
            <a:endParaRPr lang="en-US" altLang="ko-KR" sz="2000" dirty="0"/>
          </a:p>
          <a:p>
            <a:r>
              <a:rPr lang="en-US" altLang="ko-KR" sz="2000" dirty="0"/>
              <a:t>Zoom in and out the graph</a:t>
            </a:r>
          </a:p>
          <a:p>
            <a:endParaRPr lang="en-US" altLang="ko-KR" sz="2000" dirty="0"/>
          </a:p>
          <a:p>
            <a:endParaRPr lang="ko-KR" altLang="en-US" sz="2000" dirty="0"/>
          </a:p>
        </p:txBody>
      </p:sp>
      <p:pic>
        <p:nvPicPr>
          <p:cNvPr id="8" name="내용 개체 틀 3">
            <a:extLst>
              <a:ext uri="{FF2B5EF4-FFF2-40B4-BE49-F238E27FC236}">
                <a16:creationId xmlns:a16="http://schemas.microsoft.com/office/drawing/2014/main" id="{10F581FA-3449-D46C-C0FB-43CAE369BCC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7061"/>
          <a:stretch/>
        </p:blipFill>
        <p:spPr>
          <a:xfrm>
            <a:off x="5089525" y="2160000"/>
            <a:ext cx="5720862"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모서리가 둥근 직사각형 5">
            <a:extLst>
              <a:ext uri="{FF2B5EF4-FFF2-40B4-BE49-F238E27FC236}">
                <a16:creationId xmlns:a16="http://schemas.microsoft.com/office/drawing/2014/main" id="{A5C6F56A-FC16-8094-B9B3-4E92DFEF2048}"/>
              </a:ext>
            </a:extLst>
          </p:cNvPr>
          <p:cNvSpPr/>
          <p:nvPr/>
        </p:nvSpPr>
        <p:spPr>
          <a:xfrm>
            <a:off x="6059805" y="2484922"/>
            <a:ext cx="2362835" cy="15435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5">
            <a:extLst>
              <a:ext uri="{FF2B5EF4-FFF2-40B4-BE49-F238E27FC236}">
                <a16:creationId xmlns:a16="http://schemas.microsoft.com/office/drawing/2014/main" id="{D22EFBBA-251D-438C-41A7-7758AF28B0B7}"/>
              </a:ext>
            </a:extLst>
          </p:cNvPr>
          <p:cNvSpPr/>
          <p:nvPr/>
        </p:nvSpPr>
        <p:spPr>
          <a:xfrm>
            <a:off x="5089525" y="3070860"/>
            <a:ext cx="970915" cy="133604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18557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a:t>
            </a:r>
            <a:endParaRPr lang="ko-KR" altLang="en-US" dirty="0"/>
          </a:p>
        </p:txBody>
      </p:sp>
      <p:sp>
        <p:nvSpPr>
          <p:cNvPr id="7" name="내용 개체 틀 6">
            <a:extLst>
              <a:ext uri="{FF2B5EF4-FFF2-40B4-BE49-F238E27FC236}">
                <a16:creationId xmlns:a16="http://schemas.microsoft.com/office/drawing/2014/main" id="{FB9B28C1-156D-4CB8-C823-CBF626580B3F}"/>
              </a:ext>
            </a:extLst>
          </p:cNvPr>
          <p:cNvSpPr>
            <a:spLocks noGrp="1"/>
          </p:cNvSpPr>
          <p:nvPr>
            <p:ph sz="half" idx="1"/>
          </p:nvPr>
        </p:nvSpPr>
        <p:spPr/>
        <p:txBody>
          <a:bodyPr>
            <a:normAutofit/>
          </a:bodyPr>
          <a:lstStyle/>
          <a:p>
            <a:r>
              <a:rPr lang="en-US" altLang="ko-KR" sz="2000" dirty="0"/>
              <a:t>There are many options in the graph</a:t>
            </a:r>
          </a:p>
          <a:p>
            <a:endParaRPr lang="en-US" altLang="ko-KR" sz="2000" dirty="0"/>
          </a:p>
          <a:p>
            <a:r>
              <a:rPr lang="en-US" altLang="ko-KR" sz="2000" dirty="0"/>
              <a:t>You can download the graph</a:t>
            </a:r>
            <a:endParaRPr lang="ko-KR" altLang="en-US" sz="2000" dirty="0"/>
          </a:p>
        </p:txBody>
      </p:sp>
      <p:pic>
        <p:nvPicPr>
          <p:cNvPr id="8" name="내용 개체 틀 3">
            <a:extLst>
              <a:ext uri="{FF2B5EF4-FFF2-40B4-BE49-F238E27FC236}">
                <a16:creationId xmlns:a16="http://schemas.microsoft.com/office/drawing/2014/main" id="{6B120E58-8C32-7E51-8444-4568FD9B9FC5}"/>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id="{8C559790-A749-52DC-6635-52CBC79A580E}"/>
              </a:ext>
            </a:extLst>
          </p:cNvPr>
          <p:cNvSpPr/>
          <p:nvPr/>
        </p:nvSpPr>
        <p:spPr>
          <a:xfrm>
            <a:off x="6913245" y="2524760"/>
            <a:ext cx="1468755" cy="37084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4746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a:t>
            </a:r>
            <a:endParaRPr lang="ko-KR" altLang="en-US" dirty="0"/>
          </a:p>
        </p:txBody>
      </p:sp>
      <p:sp>
        <p:nvSpPr>
          <p:cNvPr id="7" name="내용 개체 틀 6">
            <a:extLst>
              <a:ext uri="{FF2B5EF4-FFF2-40B4-BE49-F238E27FC236}">
                <a16:creationId xmlns:a16="http://schemas.microsoft.com/office/drawing/2014/main" id="{6CB76210-AA8D-C8E8-2997-9185E995B2E1}"/>
              </a:ext>
            </a:extLst>
          </p:cNvPr>
          <p:cNvSpPr>
            <a:spLocks noGrp="1"/>
          </p:cNvSpPr>
          <p:nvPr>
            <p:ph sz="half" idx="1"/>
          </p:nvPr>
        </p:nvSpPr>
        <p:spPr/>
        <p:txBody>
          <a:bodyPr>
            <a:normAutofit/>
          </a:bodyPr>
          <a:lstStyle/>
          <a:p>
            <a:r>
              <a:rPr lang="en-US" altLang="ko-KR" sz="2000" dirty="0"/>
              <a:t>Compare the 11th data in the query with the 11th data in the library</a:t>
            </a:r>
          </a:p>
          <a:p>
            <a:endParaRPr lang="en-US" altLang="ko-KR" sz="2000" dirty="0"/>
          </a:p>
          <a:p>
            <a:r>
              <a:rPr lang="en-US" altLang="ko-KR" sz="2000" dirty="0"/>
              <a:t>Same option as in the previous graph</a:t>
            </a:r>
            <a:endParaRPr lang="ko-KR" altLang="en-US" sz="2000" dirty="0"/>
          </a:p>
        </p:txBody>
      </p:sp>
      <p:pic>
        <p:nvPicPr>
          <p:cNvPr id="8" name="내용 개체 틀 3">
            <a:extLst>
              <a:ext uri="{FF2B5EF4-FFF2-40B4-BE49-F238E27FC236}">
                <a16:creationId xmlns:a16="http://schemas.microsoft.com/office/drawing/2014/main" id="{5893A597-17E4-976C-DFD6-FD4B683CCB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6893"/>
          <a:stretch/>
        </p:blipFill>
        <p:spPr>
          <a:xfrm>
            <a:off x="5089525" y="2160000"/>
            <a:ext cx="5710535"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id="{BDB144C6-431C-6864-B641-2C0B60DE7D90}"/>
              </a:ext>
            </a:extLst>
          </p:cNvPr>
          <p:cNvSpPr/>
          <p:nvPr/>
        </p:nvSpPr>
        <p:spPr>
          <a:xfrm>
            <a:off x="5089525" y="2875280"/>
            <a:ext cx="970915" cy="58928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5">
            <a:extLst>
              <a:ext uri="{FF2B5EF4-FFF2-40B4-BE49-F238E27FC236}">
                <a16:creationId xmlns:a16="http://schemas.microsoft.com/office/drawing/2014/main" id="{F86846B5-71EB-5F71-1898-75C367647CBA}"/>
              </a:ext>
            </a:extLst>
          </p:cNvPr>
          <p:cNvSpPr/>
          <p:nvPr/>
        </p:nvSpPr>
        <p:spPr>
          <a:xfrm>
            <a:off x="6060440" y="2484922"/>
            <a:ext cx="4699000" cy="152827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9242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1. Help tab</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354"/>
          <a:stretch/>
        </p:blipFill>
        <p:spPr>
          <a:xfrm>
            <a:off x="1393154" y="2446020"/>
            <a:ext cx="7165729" cy="359600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p:cNvSpPr/>
          <p:nvPr/>
        </p:nvSpPr>
        <p:spPr>
          <a:xfrm>
            <a:off x="1393153" y="2670342"/>
            <a:ext cx="1211935" cy="458621"/>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41928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5. Toy example</a:t>
            </a:r>
            <a:endParaRPr lang="ko-KR" altLang="en-US" dirty="0"/>
          </a:p>
        </p:txBody>
      </p:sp>
      <p:sp>
        <p:nvSpPr>
          <p:cNvPr id="7" name="내용 개체 틀 6">
            <a:extLst>
              <a:ext uri="{FF2B5EF4-FFF2-40B4-BE49-F238E27FC236}">
                <a16:creationId xmlns:a16="http://schemas.microsoft.com/office/drawing/2014/main" id="{01817F72-70DB-9202-EF2A-9B02ECD786F3}"/>
              </a:ext>
            </a:extLst>
          </p:cNvPr>
          <p:cNvSpPr>
            <a:spLocks noGrp="1"/>
          </p:cNvSpPr>
          <p:nvPr>
            <p:ph sz="half" idx="1"/>
          </p:nvPr>
        </p:nvSpPr>
        <p:spPr/>
        <p:txBody>
          <a:bodyPr>
            <a:normAutofit/>
          </a:bodyPr>
          <a:lstStyle/>
          <a:p>
            <a:r>
              <a:rPr lang="en-US" altLang="ko-KR" sz="2000" dirty="0"/>
              <a:t>Result table and similarity table</a:t>
            </a:r>
          </a:p>
          <a:p>
            <a:endParaRPr lang="en-US" altLang="ko-KR" sz="2000" dirty="0"/>
          </a:p>
          <a:p>
            <a:r>
              <a:rPr lang="en-US" altLang="ko-KR" sz="2000" dirty="0"/>
              <a:t>Table including Top 3 matching name in library for each metabolite in query</a:t>
            </a:r>
          </a:p>
          <a:p>
            <a:endParaRPr lang="en-US" altLang="ko-KR" sz="2000" dirty="0"/>
          </a:p>
          <a:p>
            <a:r>
              <a:rPr lang="en-US" altLang="ko-KR" sz="2000" dirty="0"/>
              <a:t>Table including corresponding Top 3 matching similarity score </a:t>
            </a:r>
            <a:r>
              <a:rPr lang="en-US" altLang="ko-KR" sz="2000"/>
              <a:t>in  library</a:t>
            </a:r>
            <a:endParaRPr lang="ko-KR" altLang="en-US" sz="2000" dirty="0"/>
          </a:p>
        </p:txBody>
      </p:sp>
      <p:pic>
        <p:nvPicPr>
          <p:cNvPr id="8" name="내용 개체 틀 3">
            <a:extLst>
              <a:ext uri="{FF2B5EF4-FFF2-40B4-BE49-F238E27FC236}">
                <a16:creationId xmlns:a16="http://schemas.microsoft.com/office/drawing/2014/main" id="{8868C659-4D06-DD17-B4C5-9EDC5CE8632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7061"/>
          <a:stretch/>
        </p:blipFill>
        <p:spPr>
          <a:xfrm>
            <a:off x="5089525" y="2160000"/>
            <a:ext cx="5720862" cy="2880000"/>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모서리가 둥근 직사각형 5">
            <a:extLst>
              <a:ext uri="{FF2B5EF4-FFF2-40B4-BE49-F238E27FC236}">
                <a16:creationId xmlns:a16="http://schemas.microsoft.com/office/drawing/2014/main" id="{606C68DF-E55C-526D-60AF-6B0A9A3BFFE9}"/>
              </a:ext>
            </a:extLst>
          </p:cNvPr>
          <p:cNvSpPr/>
          <p:nvPr/>
        </p:nvSpPr>
        <p:spPr>
          <a:xfrm>
            <a:off x="6044565" y="2160000"/>
            <a:ext cx="4765822" cy="2880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343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1. Help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a:bodyPr>
          <a:lstStyle/>
          <a:p>
            <a:r>
              <a:rPr lang="en-US" altLang="ko-KR" sz="2000" dirty="0"/>
              <a:t>This is the first screen you see when you start the app.</a:t>
            </a:r>
          </a:p>
          <a:p>
            <a:endParaRPr lang="en-US" altLang="ko-KR" sz="2000" dirty="0"/>
          </a:p>
          <a:p>
            <a:r>
              <a:rPr lang="en-US" altLang="ko-KR" sz="2000" dirty="0"/>
              <a:t>This</a:t>
            </a:r>
            <a:r>
              <a:rPr lang="ko-KR" altLang="en-US" sz="2000" dirty="0"/>
              <a:t> </a:t>
            </a:r>
            <a:r>
              <a:rPr lang="en-US" altLang="ko-KR" sz="2000" dirty="0"/>
              <a:t>app consists of 4 buttons that can move to each tab and 4 sidebar menus.</a:t>
            </a:r>
          </a:p>
          <a:p>
            <a:endParaRPr lang="en-US" altLang="ko-KR" sz="2000" dirty="0"/>
          </a:p>
          <a:p>
            <a:r>
              <a:rPr lang="en-US" altLang="ko-KR" sz="2000" dirty="0"/>
              <a:t>You can download both toy data from the </a:t>
            </a:r>
            <a:r>
              <a:rPr lang="en-US" altLang="ko-KR" sz="2000" b="1" dirty="0"/>
              <a:t>HELP</a:t>
            </a:r>
            <a:r>
              <a:rPr lang="en-US" altLang="ko-KR" sz="2000" dirty="0"/>
              <a:t> </a:t>
            </a:r>
            <a:r>
              <a:rPr lang="en-US" altLang="ko-KR" sz="2000" b="1" dirty="0"/>
              <a:t>menu</a:t>
            </a:r>
            <a:r>
              <a:rPr lang="en-US" altLang="ko-KR" sz="2000" dirty="0"/>
              <a:t> in the sidebar.</a:t>
            </a:r>
          </a:p>
          <a:p>
            <a:endParaRPr lang="en-US" altLang="ko-KR" sz="2000" dirty="0"/>
          </a:p>
          <a:p>
            <a:r>
              <a:rPr lang="en-US" altLang="ko-KR" sz="2000" dirty="0"/>
              <a:t>Both toy data were sampled from the NIST Webbook library and consisted of 30 and 50 metabolites, respectively.</a:t>
            </a:r>
          </a:p>
        </p:txBody>
      </p:sp>
    </p:spTree>
    <p:extLst>
      <p:ext uri="{BB962C8B-B14F-4D97-AF65-F5344CB8AC3E}">
        <p14:creationId xmlns:p14="http://schemas.microsoft.com/office/powerpoint/2010/main" val="417278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 Data load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8" name="내용 개체 틀 7"/>
          <p:cNvPicPr>
            <a:picLocks noGrp="1" noChangeAspect="1"/>
          </p:cNvPicPr>
          <p:nvPr>
            <p:ph idx="1"/>
          </p:nvPr>
        </p:nvPicPr>
        <p:blipFill rotWithShape="1">
          <a:blip r:embed="rId2"/>
          <a:srcRect t="7158"/>
          <a:stretch/>
        </p:blipFill>
        <p:spPr>
          <a:xfrm>
            <a:off x="1393154" y="2438400"/>
            <a:ext cx="7165729" cy="3603625"/>
          </a:xfrm>
          <a:prstGeom prst="rect">
            <a:avLst/>
          </a:prstGeom>
        </p:spPr>
      </p:pic>
      <p:sp>
        <p:nvSpPr>
          <p:cNvPr id="6" name="모서리가 둥근 직사각형 5">
            <a:extLst>
              <a:ext uri="{FF2B5EF4-FFF2-40B4-BE49-F238E27FC236}">
                <a16:creationId xmlns:a16="http://schemas.microsoft.com/office/drawing/2014/main" id="{B5559724-EB42-2738-21F1-3411CBBC2750}"/>
              </a:ext>
            </a:extLst>
          </p:cNvPr>
          <p:cNvSpPr/>
          <p:nvPr/>
        </p:nvSpPr>
        <p:spPr>
          <a:xfrm>
            <a:off x="1393153" y="2875280"/>
            <a:ext cx="1211935" cy="294639"/>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2419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 Data load tab</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lnSpcReduction="10000"/>
          </a:bodyPr>
          <a:lstStyle/>
          <a:p>
            <a:r>
              <a:rPr lang="en-US" altLang="ko-KR" sz="2000" dirty="0"/>
              <a:t>There are two menus in the sidebar’s </a:t>
            </a:r>
            <a:r>
              <a:rPr lang="en-US" altLang="ko-KR" sz="2000" b="1" dirty="0"/>
              <a:t>DATALOAD menu</a:t>
            </a:r>
            <a:r>
              <a:rPr lang="en-US" altLang="ko-KR" sz="2000" dirty="0"/>
              <a:t>. INPUT QUERY &amp; INPUT LIBRARY.</a:t>
            </a:r>
          </a:p>
          <a:p>
            <a:endParaRPr lang="en-US" altLang="ko-KR" sz="2000" dirty="0"/>
          </a:p>
          <a:p>
            <a:r>
              <a:rPr lang="en-US" altLang="ko-KR" sz="2000" dirty="0"/>
              <a:t>Both menus have the same checkboxes and radio buttons.</a:t>
            </a:r>
          </a:p>
          <a:p>
            <a:endParaRPr lang="en-US" altLang="ko-KR" sz="2000" dirty="0"/>
          </a:p>
          <a:p>
            <a:r>
              <a:rPr lang="en-US" altLang="ko-KR" sz="2000" dirty="0"/>
              <a:t>Check the checkbox if the file contains variable names in the first line. It is checked by default.</a:t>
            </a:r>
          </a:p>
          <a:p>
            <a:endParaRPr lang="en-US" altLang="ko-KR" sz="2000" dirty="0"/>
          </a:p>
          <a:p>
            <a:r>
              <a:rPr lang="en-US" altLang="ko-KR" sz="2000" dirty="0"/>
              <a:t>The radio button determines the file format. The default is .csv format.</a:t>
            </a:r>
            <a:endParaRPr lang="ko-KR" altLang="en-US" sz="2000" dirty="0"/>
          </a:p>
        </p:txBody>
      </p:sp>
    </p:spTree>
    <p:extLst>
      <p:ext uri="{BB962C8B-B14F-4D97-AF65-F5344CB8AC3E}">
        <p14:creationId xmlns:p14="http://schemas.microsoft.com/office/powerpoint/2010/main" val="314217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2.1. Loading query data</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58"/>
          <a:stretch/>
        </p:blipFill>
        <p:spPr>
          <a:xfrm>
            <a:off x="1393154" y="2438400"/>
            <a:ext cx="7165729" cy="360362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96239FE5-CED8-2CDC-4F5A-B89B096B9E27}"/>
              </a:ext>
            </a:extLst>
          </p:cNvPr>
          <p:cNvSpPr/>
          <p:nvPr/>
        </p:nvSpPr>
        <p:spPr>
          <a:xfrm>
            <a:off x="2997835" y="2867566"/>
            <a:ext cx="2156871" cy="1560999"/>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484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2.1. Loading query data</a:t>
            </a:r>
            <a:endParaRPr lang="ko-KR" altLang="en-US" dirty="0"/>
          </a:p>
        </p:txBody>
      </p:sp>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내용 개체 틀 2"/>
          <p:cNvSpPr>
            <a:spLocks noGrp="1"/>
          </p:cNvSpPr>
          <p:nvPr>
            <p:ph idx="1"/>
          </p:nvPr>
        </p:nvSpPr>
        <p:spPr/>
        <p:txBody>
          <a:bodyPr>
            <a:normAutofit/>
          </a:bodyPr>
          <a:lstStyle/>
          <a:p>
            <a:r>
              <a:rPr lang="en-US" altLang="ko-KR" sz="2000" dirty="0"/>
              <a:t>Loading query file: data matrix including multiple metabolites.</a:t>
            </a:r>
          </a:p>
          <a:p>
            <a:endParaRPr lang="en-US" altLang="ko-KR" sz="2000" dirty="0"/>
          </a:p>
          <a:p>
            <a:r>
              <a:rPr lang="en-US" altLang="ko-KR" sz="2000" dirty="0"/>
              <a:t>Change the options to match the file and load the file.</a:t>
            </a:r>
          </a:p>
          <a:p>
            <a:endParaRPr lang="en-US" altLang="ko-KR" sz="2000" dirty="0"/>
          </a:p>
          <a:p>
            <a:r>
              <a:rPr lang="en-US" altLang="ko-KR" sz="2000" dirty="0"/>
              <a:t>Inputting query data: single metabolite</a:t>
            </a:r>
          </a:p>
          <a:p>
            <a:endParaRPr lang="en-US" altLang="ko-KR" sz="2000" dirty="0"/>
          </a:p>
          <a:p>
            <a:r>
              <a:rPr lang="en-US" altLang="ko-KR" sz="2000" dirty="0"/>
              <a:t>When you do not have a query file, you can directly input the peak list line by the line and use it as query data.</a:t>
            </a:r>
          </a:p>
        </p:txBody>
      </p:sp>
    </p:spTree>
    <p:extLst>
      <p:ext uri="{BB962C8B-B14F-4D97-AF65-F5344CB8AC3E}">
        <p14:creationId xmlns:p14="http://schemas.microsoft.com/office/powerpoint/2010/main" val="45610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2.2. Loading library data</a:t>
            </a:r>
            <a:endParaRPr lang="ko-KR" altLang="en-US" dirty="0"/>
          </a:p>
        </p:txBody>
      </p:sp>
      <p:pic>
        <p:nvPicPr>
          <p:cNvPr id="4" name="내용 개체 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289"/>
          <a:stretch/>
        </p:blipFill>
        <p:spPr>
          <a:xfrm>
            <a:off x="1397337" y="2443480"/>
            <a:ext cx="7165729" cy="3598545"/>
          </a:xfrm>
        </p:spPr>
      </p:pic>
      <p:cxnSp>
        <p:nvCxnSpPr>
          <p:cNvPr id="5" name="직선 연결선 4"/>
          <p:cNvCxnSpPr/>
          <p:nvPr/>
        </p:nvCxnSpPr>
        <p:spPr>
          <a:xfrm>
            <a:off x="746449" y="1349543"/>
            <a:ext cx="826692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모서리가 둥근 직사각형 5">
            <a:extLst>
              <a:ext uri="{FF2B5EF4-FFF2-40B4-BE49-F238E27FC236}">
                <a16:creationId xmlns:a16="http://schemas.microsoft.com/office/drawing/2014/main" id="{2A6FA339-DECA-FBD0-4BFF-A3105036F0C8}"/>
              </a:ext>
            </a:extLst>
          </p:cNvPr>
          <p:cNvSpPr/>
          <p:nvPr/>
        </p:nvSpPr>
        <p:spPr>
          <a:xfrm>
            <a:off x="5974678" y="2777919"/>
            <a:ext cx="2106706" cy="1390669"/>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83413117"/>
      </p:ext>
    </p:extLst>
  </p:cSld>
  <p:clrMapOvr>
    <a:masterClrMapping/>
  </p:clrMapOvr>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패싯">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TM10237555[[fn=심플 테마]]</Template>
  <TotalTime>651</TotalTime>
  <Words>1066</Words>
  <Application>Microsoft Office PowerPoint</Application>
  <PresentationFormat>와이드스크린</PresentationFormat>
  <Paragraphs>133</Paragraphs>
  <Slides>30</Slides>
  <Notes>0</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30</vt:i4>
      </vt:variant>
    </vt:vector>
  </HeadingPairs>
  <TitlesOfParts>
    <vt:vector size="36" baseType="lpstr">
      <vt:lpstr>Arial</vt:lpstr>
      <vt:lpstr>Cambria Math</vt:lpstr>
      <vt:lpstr>Trebuchet MS</vt:lpstr>
      <vt:lpstr>Wingdings 3</vt:lpstr>
      <vt:lpstr>패싯</vt:lpstr>
      <vt:lpstr>1_패싯</vt:lpstr>
      <vt:lpstr>Manual: R shiny based interactive  web app for metabolite identification</vt:lpstr>
      <vt:lpstr>Contents  1. Help tab  2. Data load tab   2.1. Loading query data   2.2. Loading library data  3. Settings tab   3.1. Choice of similarity measure   3.2. Parameter tuning  4. Result tab   4.1. Graphical representation of identification   4.2. Table of Top k matching results  5. Toy example</vt:lpstr>
      <vt:lpstr>1. Help tab</vt:lpstr>
      <vt:lpstr>1. Help tab</vt:lpstr>
      <vt:lpstr>2. Data load tab</vt:lpstr>
      <vt:lpstr>2. Data load tab</vt:lpstr>
      <vt:lpstr>2.1. Loading query data</vt:lpstr>
      <vt:lpstr>2.1. Loading query data</vt:lpstr>
      <vt:lpstr>2.2. Loading library data</vt:lpstr>
      <vt:lpstr>2.2. Loading library data</vt:lpstr>
      <vt:lpstr>3. Settings tab</vt:lpstr>
      <vt:lpstr>3. Settings tab</vt:lpstr>
      <vt:lpstr>3.1. Choice of similarity measure</vt:lpstr>
      <vt:lpstr>3.1. Choice of similarity measure</vt:lpstr>
      <vt:lpstr>3.2. Parameter tuning</vt:lpstr>
      <vt:lpstr>3.2. Parameter tuning</vt:lpstr>
      <vt:lpstr>3.2. Parameter tuning</vt:lpstr>
      <vt:lpstr>4. Result tab</vt:lpstr>
      <vt:lpstr>4. Result tab</vt:lpstr>
      <vt:lpstr>4.1. Graphical representation of identification</vt:lpstr>
      <vt:lpstr>4.1. Graphical representation of identification</vt:lpstr>
      <vt:lpstr>4.2. Table of Top k matching results</vt:lpstr>
      <vt:lpstr>4.2. Table of Top k matching results</vt:lpstr>
      <vt:lpstr>5. Toy example</vt:lpstr>
      <vt:lpstr>5. Toy example</vt:lpstr>
      <vt:lpstr>5. Toy example</vt:lpstr>
      <vt:lpstr>5. Toy example</vt:lpstr>
      <vt:lpstr>5. Toy example</vt:lpstr>
      <vt:lpstr>5. Toy example</vt:lpstr>
      <vt:lpstr>5. Toy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OWNER</dc:creator>
  <cp:lastModifiedBy>강 은영</cp:lastModifiedBy>
  <cp:revision>83</cp:revision>
  <dcterms:created xsi:type="dcterms:W3CDTF">2022-05-11T14:53:09Z</dcterms:created>
  <dcterms:modified xsi:type="dcterms:W3CDTF">2022-05-21T09:45:26Z</dcterms:modified>
</cp:coreProperties>
</file>