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88" r:id="rId2"/>
  </p:sldMasterIdLst>
  <p:sldIdLst>
    <p:sldId id="268" r:id="rId3"/>
    <p:sldId id="304" r:id="rId4"/>
    <p:sldId id="288" r:id="rId5"/>
    <p:sldId id="306" r:id="rId6"/>
    <p:sldId id="307" r:id="rId7"/>
    <p:sldId id="308" r:id="rId8"/>
    <p:sldId id="289" r:id="rId9"/>
    <p:sldId id="309" r:id="rId10"/>
    <p:sldId id="290" r:id="rId11"/>
    <p:sldId id="310" r:id="rId12"/>
    <p:sldId id="293" r:id="rId13"/>
    <p:sldId id="311" r:id="rId14"/>
    <p:sldId id="292" r:id="rId15"/>
    <p:sldId id="312" r:id="rId16"/>
    <p:sldId id="291" r:id="rId17"/>
    <p:sldId id="313" r:id="rId18"/>
    <p:sldId id="317" r:id="rId19"/>
    <p:sldId id="294" r:id="rId20"/>
    <p:sldId id="314" r:id="rId21"/>
    <p:sldId id="318" r:id="rId22"/>
    <p:sldId id="315" r:id="rId23"/>
    <p:sldId id="319" r:id="rId24"/>
    <p:sldId id="316" r:id="rId25"/>
    <p:sldId id="300" r:id="rId26"/>
    <p:sldId id="298" r:id="rId27"/>
    <p:sldId id="296" r:id="rId28"/>
    <p:sldId id="295" r:id="rId29"/>
    <p:sldId id="302" r:id="rId30"/>
    <p:sldId id="303"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DE3D0768-941C-4727-AEC6-11D7C6B34039}">
          <p14:sldIdLst>
            <p14:sldId id="268"/>
            <p14:sldId id="304"/>
            <p14:sldId id="288"/>
            <p14:sldId id="306"/>
            <p14:sldId id="307"/>
            <p14:sldId id="308"/>
            <p14:sldId id="289"/>
            <p14:sldId id="309"/>
            <p14:sldId id="290"/>
            <p14:sldId id="310"/>
            <p14:sldId id="293"/>
            <p14:sldId id="311"/>
            <p14:sldId id="292"/>
            <p14:sldId id="312"/>
            <p14:sldId id="291"/>
            <p14:sldId id="313"/>
            <p14:sldId id="317"/>
            <p14:sldId id="294"/>
            <p14:sldId id="314"/>
            <p14:sldId id="318"/>
            <p14:sldId id="315"/>
            <p14:sldId id="319"/>
            <p14:sldId id="316"/>
          </p14:sldIdLst>
        </p14:section>
        <p14:section name="example" id="{7C70338F-DA4C-4242-A621-6943F882A570}">
          <p14:sldIdLst>
            <p14:sldId id="300"/>
            <p14:sldId id="298"/>
            <p14:sldId id="296"/>
            <p14:sldId id="295"/>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9" autoAdjust="0"/>
    <p:restoredTop sz="94660"/>
  </p:normalViewPr>
  <p:slideViewPr>
    <p:cSldViewPr snapToGrid="0">
      <p:cViewPr varScale="1">
        <p:scale>
          <a:sx n="128" d="100"/>
          <a:sy n="128" d="100"/>
        </p:scale>
        <p:origin x="150" y="708"/>
      </p:cViewPr>
      <p:guideLst/>
    </p:cSldViewPr>
  </p:slideViewPr>
  <p:notesTextViewPr>
    <p:cViewPr>
      <p:scale>
        <a:sx n="1" d="1"/>
        <a:sy n="1" d="1"/>
      </p:scale>
      <p:origin x="0" y="0"/>
    </p:cViewPr>
  </p:notesTextViewPr>
  <p:sorterViewPr>
    <p:cViewPr>
      <p:scale>
        <a:sx n="100" d="100"/>
        <a:sy n="100" d="100"/>
      </p:scale>
      <p:origin x="0" y="-466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44290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77622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7184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140801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6407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87470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24816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963353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466710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389105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8203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859454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88285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490606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71095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108008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553084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Tree>
    <p:extLst>
      <p:ext uri="{BB962C8B-B14F-4D97-AF65-F5344CB8AC3E}">
        <p14:creationId xmlns:p14="http://schemas.microsoft.com/office/powerpoint/2010/main" val="2668322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6011405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615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8846281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850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5905900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9044355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9624123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400147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68233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59400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73289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410964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58813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2022-06-29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31983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65535881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2D12BA-155C-4CB3-9DAC-363613F28D4F}" type="datetimeFigureOut">
              <a:rPr lang="ko-KR" altLang="en-US" smtClean="0"/>
              <a:t>2022-06-29</a:t>
            </a:fld>
            <a:endParaRPr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74893326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ebbook.nist.gov/chemist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80000" y="2317445"/>
            <a:ext cx="10080000" cy="1440000"/>
          </a:xfrm>
        </p:spPr>
        <p:txBody>
          <a:bodyPr>
            <a:normAutofit fontScale="90000"/>
          </a:bodyPr>
          <a:lstStyle/>
          <a:p>
            <a:pPr algn="ctr" fontAlgn="base"/>
            <a:r>
              <a:rPr lang="en-US" altLang="ko-KR" b="1" dirty="0" err="1" smtClean="0"/>
              <a:t>ShinyMetID</a:t>
            </a:r>
            <a:r>
              <a:rPr lang="en-US" altLang="ko-KR" b="1" dirty="0" smtClean="0"/>
              <a:t>: An R </a:t>
            </a:r>
            <a:r>
              <a:rPr lang="en-US" altLang="ko-KR" b="1" dirty="0"/>
              <a:t>shiny </a:t>
            </a:r>
            <a:r>
              <a:rPr lang="en-US" altLang="ko-KR" b="1" dirty="0" smtClean="0"/>
              <a:t>package for </a:t>
            </a:r>
            <a:r>
              <a:rPr lang="en-US" altLang="ko-KR" b="1" dirty="0"/>
              <a:t>metabolite </a:t>
            </a:r>
            <a:r>
              <a:rPr lang="en-US" altLang="ko-KR" b="1" dirty="0" smtClean="0"/>
              <a:t>identification by mass spectral matching</a:t>
            </a:r>
            <a:endParaRPr lang="en-US" altLang="ko-KR" dirty="0"/>
          </a:p>
        </p:txBody>
      </p:sp>
      <p:sp>
        <p:nvSpPr>
          <p:cNvPr id="3" name="제목 1"/>
          <p:cNvSpPr txBox="1">
            <a:spLocks/>
          </p:cNvSpPr>
          <p:nvPr/>
        </p:nvSpPr>
        <p:spPr>
          <a:xfrm>
            <a:off x="1559679" y="4341442"/>
            <a:ext cx="9150787" cy="1001168"/>
          </a:xfrm>
          <a:prstGeom prst="rect">
            <a:avLst/>
          </a:prstGeom>
        </p:spPr>
        <p:txBody>
          <a:bodyPr vert="horz" lIns="91440" tIns="45720" rIns="91440" bIns="45720" rtlCol="0" anchor="t">
            <a:normAutofit/>
          </a:bodyPr>
          <a:lst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ctr"/>
            <a:r>
              <a:rPr lang="en-US" altLang="ko-KR" sz="2400" dirty="0" err="1" smtClean="0">
                <a:solidFill>
                  <a:schemeClr val="tx2">
                    <a:lumMod val="60000"/>
                    <a:lumOff val="40000"/>
                  </a:schemeClr>
                </a:solidFill>
                <a:latin typeface="Arial" panose="020B0604020202020204" pitchFamily="34" charset="0"/>
                <a:cs typeface="Arial" panose="020B0604020202020204" pitchFamily="34" charset="0"/>
              </a:rPr>
              <a:t>Yeongjae</a:t>
            </a:r>
            <a:r>
              <a:rPr lang="en-US" altLang="ko-KR" sz="2400" dirty="0" smtClean="0">
                <a:solidFill>
                  <a:schemeClr val="tx2">
                    <a:lumMod val="60000"/>
                    <a:lumOff val="40000"/>
                  </a:schemeClr>
                </a:solidFill>
                <a:latin typeface="Arial" panose="020B0604020202020204" pitchFamily="34" charset="0"/>
                <a:cs typeface="Arial" panose="020B0604020202020204" pitchFamily="34" charset="0"/>
              </a:rPr>
              <a:t> </a:t>
            </a:r>
            <a:r>
              <a:rPr lang="en-US" altLang="ko-KR" sz="2400" dirty="0">
                <a:solidFill>
                  <a:schemeClr val="tx2">
                    <a:lumMod val="60000"/>
                    <a:lumOff val="40000"/>
                  </a:schemeClr>
                </a:solidFill>
                <a:latin typeface="Arial" panose="020B0604020202020204" pitchFamily="34" charset="0"/>
                <a:cs typeface="Arial" panose="020B0604020202020204" pitchFamily="34" charset="0"/>
              </a:rPr>
              <a:t>Oh</a:t>
            </a:r>
            <a:r>
              <a:rPr lang="en-US" altLang="ko-KR" sz="2400" dirty="0" smtClean="0">
                <a:solidFill>
                  <a:schemeClr val="tx2">
                    <a:lumMod val="60000"/>
                    <a:lumOff val="40000"/>
                  </a:schemeClr>
                </a:solidFill>
                <a:latin typeface="Arial" panose="020B0604020202020204" pitchFamily="34" charset="0"/>
                <a:cs typeface="Arial" panose="020B0604020202020204" pitchFamily="34" charset="0"/>
              </a:rPr>
              <a:t>, Shin June Kim, </a:t>
            </a:r>
            <a:r>
              <a:rPr lang="en-US" altLang="ko-KR" sz="2400" dirty="0" err="1">
                <a:solidFill>
                  <a:schemeClr val="tx2">
                    <a:lumMod val="60000"/>
                    <a:lumOff val="40000"/>
                  </a:schemeClr>
                </a:solidFill>
                <a:latin typeface="Arial" panose="020B0604020202020204" pitchFamily="34" charset="0"/>
                <a:cs typeface="Arial" panose="020B0604020202020204" pitchFamily="34" charset="0"/>
              </a:rPr>
              <a:t>Seongho</a:t>
            </a:r>
            <a:r>
              <a:rPr lang="en-US" altLang="ko-KR" sz="2400" dirty="0">
                <a:solidFill>
                  <a:schemeClr val="tx2">
                    <a:lumMod val="60000"/>
                    <a:lumOff val="40000"/>
                  </a:schemeClr>
                </a:solidFill>
                <a:latin typeface="Arial" panose="020B0604020202020204" pitchFamily="34" charset="0"/>
                <a:cs typeface="Arial" panose="020B0604020202020204" pitchFamily="34" charset="0"/>
              </a:rPr>
              <a:t> </a:t>
            </a:r>
            <a:r>
              <a:rPr lang="en-US" altLang="ko-KR" sz="2400" dirty="0" smtClean="0">
                <a:solidFill>
                  <a:schemeClr val="tx2">
                    <a:lumMod val="60000"/>
                    <a:lumOff val="40000"/>
                  </a:schemeClr>
                </a:solidFill>
                <a:latin typeface="Arial" panose="020B0604020202020204" pitchFamily="34" charset="0"/>
                <a:cs typeface="Arial" panose="020B0604020202020204" pitchFamily="34" charset="0"/>
              </a:rPr>
              <a:t>Kim, </a:t>
            </a:r>
            <a:r>
              <a:rPr lang="en-US" altLang="ko-KR" sz="2400" dirty="0">
                <a:solidFill>
                  <a:schemeClr val="tx2">
                    <a:lumMod val="60000"/>
                    <a:lumOff val="40000"/>
                  </a:schemeClr>
                </a:solidFill>
                <a:latin typeface="Arial" panose="020B0604020202020204" pitchFamily="34" charset="0"/>
                <a:cs typeface="Arial" panose="020B0604020202020204" pitchFamily="34" charset="0"/>
              </a:rPr>
              <a:t>Jaesik </a:t>
            </a:r>
            <a:r>
              <a:rPr lang="en-US" altLang="ko-KR" sz="2400" dirty="0" err="1" smtClean="0">
                <a:solidFill>
                  <a:schemeClr val="tx2">
                    <a:lumMod val="60000"/>
                    <a:lumOff val="40000"/>
                  </a:schemeClr>
                </a:solidFill>
                <a:latin typeface="Arial" panose="020B0604020202020204" pitchFamily="34" charset="0"/>
                <a:cs typeface="Arial" panose="020B0604020202020204" pitchFamily="34" charset="0"/>
              </a:rPr>
              <a:t>Jeong</a:t>
            </a:r>
            <a:endParaRPr lang="en-US" altLang="ko-KR" sz="2400" dirty="0">
              <a:solidFill>
                <a:schemeClr val="tx2">
                  <a:lumMod val="60000"/>
                  <a:lumOff val="40000"/>
                </a:schemeClr>
              </a:solidFill>
              <a:latin typeface="Arial" panose="020B0604020202020204" pitchFamily="34" charset="0"/>
              <a:cs typeface="Arial" panose="020B0604020202020204" pitchFamily="34" charset="0"/>
            </a:endParaRPr>
          </a:p>
          <a:p>
            <a:pPr algn="ctr"/>
            <a:endParaRPr lang="en-US" altLang="ko-KR" sz="2400" dirty="0">
              <a:solidFill>
                <a:schemeClr val="tx2">
                  <a:lumMod val="60000"/>
                  <a:lumOff val="40000"/>
                </a:schemeClr>
              </a:solidFill>
              <a:latin typeface="Arial" panose="020B0604020202020204" pitchFamily="34" charset="0"/>
              <a:cs typeface="Arial" panose="020B0604020202020204" pitchFamily="34" charset="0"/>
            </a:endParaRPr>
          </a:p>
          <a:p>
            <a:pPr algn="ctr"/>
            <a:endParaRPr lang="en-US" altLang="ko-KR" sz="2400" dirty="0">
              <a:solidFill>
                <a:schemeClr val="tx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08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2.2. Loading </a:t>
            </a:r>
            <a:r>
              <a:rPr lang="en-US" altLang="ko-KR" dirty="0" smtClean="0"/>
              <a:t>library</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a:xfrm>
            <a:off x="677334" y="2160590"/>
            <a:ext cx="8596668" cy="3670584"/>
          </a:xfrm>
        </p:spPr>
        <p:txBody>
          <a:bodyPr>
            <a:normAutofit/>
          </a:bodyPr>
          <a:lstStyle/>
          <a:p>
            <a:r>
              <a:rPr lang="en-US" altLang="ko-KR" sz="2000" dirty="0" smtClean="0"/>
              <a:t>Choose library</a:t>
            </a:r>
            <a:r>
              <a:rPr lang="en-US" altLang="ko-KR" sz="2000" dirty="0"/>
              <a:t>: select one of two </a:t>
            </a:r>
            <a:r>
              <a:rPr lang="en-US" altLang="ko-KR" sz="2000" dirty="0" smtClean="0"/>
              <a:t>built-in libraries (NIST </a:t>
            </a:r>
            <a:r>
              <a:rPr lang="en-US" altLang="ko-KR" sz="2000" dirty="0"/>
              <a:t>Webbook, HMDB)</a:t>
            </a:r>
          </a:p>
          <a:p>
            <a:endParaRPr lang="en-US" altLang="ko-KR" sz="2000" dirty="0"/>
          </a:p>
          <a:p>
            <a:r>
              <a:rPr lang="en-US" altLang="ko-KR" sz="2000" dirty="0" smtClean="0"/>
              <a:t>Use </a:t>
            </a:r>
            <a:r>
              <a:rPr lang="en-US" altLang="ko-KR" sz="2000" dirty="0"/>
              <a:t>your own </a:t>
            </a:r>
            <a:r>
              <a:rPr lang="en-US" altLang="ko-KR" sz="2000" dirty="0" smtClean="0"/>
              <a:t>library: browse and load the library you have</a:t>
            </a:r>
            <a:endParaRPr lang="en-US" altLang="ko-KR" sz="2000" dirty="0"/>
          </a:p>
          <a:p>
            <a:endParaRPr lang="en-US" altLang="ko-KR" sz="2000" dirty="0"/>
          </a:p>
          <a:p>
            <a:r>
              <a:rPr lang="en-US" altLang="ko-KR" sz="2000" dirty="0" smtClean="0"/>
              <a:t>Two built-in libraries: as </a:t>
            </a:r>
            <a:r>
              <a:rPr lang="en-US" altLang="ko-KR" sz="2000" dirty="0"/>
              <a:t>of April 13, 2022</a:t>
            </a:r>
            <a:r>
              <a:rPr lang="en-US" altLang="ko-KR" sz="2000" dirty="0" smtClean="0"/>
              <a:t>.</a:t>
            </a:r>
          </a:p>
          <a:p>
            <a:pPr marL="0" indent="0">
              <a:buNone/>
            </a:pPr>
            <a:r>
              <a:rPr lang="en-US" altLang="ko-KR" sz="2000" dirty="0"/>
              <a:t>    1</a:t>
            </a:r>
            <a:r>
              <a:rPr lang="en-US" altLang="ko-KR" sz="2000" dirty="0" smtClean="0"/>
              <a:t>) NIST Webbook: </a:t>
            </a:r>
            <a:r>
              <a:rPr lang="en-US" altLang="ko-KR" sz="2000" dirty="0">
                <a:hlinkClick r:id="rId2"/>
              </a:rPr>
              <a:t>https://webbook.nist.gov/chemistry</a:t>
            </a:r>
            <a:r>
              <a:rPr lang="en-US" altLang="ko-KR" sz="2000" dirty="0" smtClean="0">
                <a:hlinkClick r:id="rId2"/>
              </a:rPr>
              <a:t>/</a:t>
            </a:r>
            <a:endParaRPr lang="en-US" altLang="ko-KR" sz="2000" dirty="0" smtClean="0"/>
          </a:p>
          <a:p>
            <a:pPr marL="0" indent="0">
              <a:buNone/>
            </a:pPr>
            <a:r>
              <a:rPr lang="en-US" altLang="ko-KR" sz="2000" dirty="0"/>
              <a:t>    2</a:t>
            </a:r>
            <a:r>
              <a:rPr lang="en-US" altLang="ko-KR" sz="2000" dirty="0" smtClean="0"/>
              <a:t>) HMDB: </a:t>
            </a:r>
            <a:r>
              <a:rPr lang="en-US" altLang="ko-KR" sz="2000" dirty="0"/>
              <a:t>https://hmdb.ca/</a:t>
            </a:r>
          </a:p>
        </p:txBody>
      </p:sp>
    </p:spTree>
    <p:extLst>
      <p:ext uri="{BB962C8B-B14F-4D97-AF65-F5344CB8AC3E}">
        <p14:creationId xmlns:p14="http://schemas.microsoft.com/office/powerpoint/2010/main" val="235382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 Settings tab</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xmlns="" id="{5F7689E0-C997-28D4-26CA-6275F58E2C41}"/>
              </a:ext>
            </a:extLst>
          </p:cNvPr>
          <p:cNvSpPr/>
          <p:nvPr/>
        </p:nvSpPr>
        <p:spPr>
          <a:xfrm>
            <a:off x="1393154" y="3102740"/>
            <a:ext cx="1211935" cy="64122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5">
            <a:extLst>
              <a:ext uri="{FF2B5EF4-FFF2-40B4-BE49-F238E27FC236}">
                <a16:creationId xmlns:a16="http://schemas.microsoft.com/office/drawing/2014/main" xmlns="" id="{E6D07C84-88C0-E807-1566-BEC1966CF513}"/>
              </a:ext>
            </a:extLst>
          </p:cNvPr>
          <p:cNvSpPr/>
          <p:nvPr/>
        </p:nvSpPr>
        <p:spPr>
          <a:xfrm>
            <a:off x="2605090" y="2837773"/>
            <a:ext cx="5953794" cy="193539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9172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 Settings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a:xfrm>
            <a:off x="677334" y="2160590"/>
            <a:ext cx="8596668" cy="3543168"/>
          </a:xfrm>
        </p:spPr>
        <p:txBody>
          <a:bodyPr>
            <a:noAutofit/>
          </a:bodyPr>
          <a:lstStyle/>
          <a:p>
            <a:r>
              <a:rPr lang="en-US" altLang="ko-KR" sz="2000" dirty="0" smtClean="0"/>
              <a:t>Three </a:t>
            </a:r>
            <a:r>
              <a:rPr lang="en-US" altLang="ko-KR" sz="2000" dirty="0"/>
              <a:t>menus in the </a:t>
            </a:r>
            <a:r>
              <a:rPr lang="en-US" altLang="ko-KR" sz="2000" b="1" dirty="0"/>
              <a:t>SETTINGS menu </a:t>
            </a:r>
            <a:r>
              <a:rPr lang="en-US" altLang="ko-KR" sz="2000" dirty="0"/>
              <a:t>in the sidebar. </a:t>
            </a:r>
            <a:endParaRPr lang="en-US" altLang="ko-KR" sz="2000" dirty="0" smtClean="0"/>
          </a:p>
          <a:p>
            <a:pPr marL="0" indent="0">
              <a:buNone/>
            </a:pPr>
            <a:r>
              <a:rPr lang="en-US" altLang="ko-KR" sz="2000" dirty="0"/>
              <a:t> </a:t>
            </a:r>
            <a:r>
              <a:rPr lang="en-US" altLang="ko-KR" sz="2000" dirty="0" smtClean="0"/>
              <a:t>   1) Select </a:t>
            </a:r>
            <a:r>
              <a:rPr lang="en-US" altLang="ko-KR" sz="2000" dirty="0"/>
              <a:t>the metabolite to be drawn on the graph.</a:t>
            </a:r>
          </a:p>
          <a:p>
            <a:pPr marL="0" indent="0">
              <a:buNone/>
            </a:pPr>
            <a:r>
              <a:rPr lang="en-US" altLang="ko-KR" sz="2000" dirty="0" smtClean="0"/>
              <a:t>    2) Select similarity measure.</a:t>
            </a:r>
            <a:endParaRPr lang="en-US" altLang="ko-KR" sz="2000" dirty="0"/>
          </a:p>
          <a:p>
            <a:pPr marL="0" indent="0">
              <a:buNone/>
            </a:pPr>
            <a:r>
              <a:rPr lang="en-US" altLang="ko-KR" sz="2000" dirty="0" smtClean="0"/>
              <a:t>    3) Specify parameter</a:t>
            </a:r>
          </a:p>
          <a:p>
            <a:pPr marL="0" indent="0">
              <a:buNone/>
            </a:pPr>
            <a:endParaRPr lang="en-US" altLang="ko-KR" sz="2000" dirty="0"/>
          </a:p>
        </p:txBody>
      </p:sp>
    </p:spTree>
    <p:extLst>
      <p:ext uri="{BB962C8B-B14F-4D97-AF65-F5344CB8AC3E}">
        <p14:creationId xmlns:p14="http://schemas.microsoft.com/office/powerpoint/2010/main" val="420841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3.1. Choice of similarity measure</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xmlns="" id="{B8127678-5428-2484-F85D-6E6CF70503CC}"/>
              </a:ext>
            </a:extLst>
          </p:cNvPr>
          <p:cNvSpPr/>
          <p:nvPr/>
        </p:nvSpPr>
        <p:spPr>
          <a:xfrm>
            <a:off x="1393154" y="3505200"/>
            <a:ext cx="1211935" cy="71628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399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3.1. Choice of similarity measure</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a:xfrm>
            <a:off x="677334" y="2160589"/>
            <a:ext cx="8596668" cy="2898591"/>
          </a:xfrm>
        </p:spPr>
        <p:txBody>
          <a:bodyPr>
            <a:normAutofit/>
          </a:bodyPr>
          <a:lstStyle/>
          <a:p>
            <a:r>
              <a:rPr lang="en-US" altLang="ko-KR" sz="2000" dirty="0"/>
              <a:t>If you </a:t>
            </a:r>
            <a:r>
              <a:rPr lang="en-US" altLang="ko-KR" sz="2000" dirty="0" smtClean="0"/>
              <a:t>select a similarity measure to use, </a:t>
            </a:r>
            <a:r>
              <a:rPr lang="en-US" altLang="ko-KR" sz="2000" dirty="0"/>
              <a:t>all </a:t>
            </a:r>
            <a:r>
              <a:rPr lang="en-US" altLang="ko-KR" sz="2000" dirty="0" smtClean="0"/>
              <a:t>similarity measures </a:t>
            </a:r>
            <a:r>
              <a:rPr lang="en-US" altLang="ko-KR" sz="2000" dirty="0"/>
              <a:t>up to the selected </a:t>
            </a:r>
            <a:r>
              <a:rPr lang="en-US" altLang="ko-KR" sz="2000" dirty="0" smtClean="0"/>
              <a:t>one </a:t>
            </a:r>
            <a:r>
              <a:rPr lang="en-US" altLang="ko-KR" sz="2000" dirty="0"/>
              <a:t>are </a:t>
            </a:r>
            <a:r>
              <a:rPr lang="en-US" altLang="ko-KR" sz="2000" dirty="0" smtClean="0"/>
              <a:t>selected</a:t>
            </a:r>
            <a:r>
              <a:rPr lang="en-US" altLang="ko-KR" sz="2000" dirty="0"/>
              <a:t>.</a:t>
            </a:r>
          </a:p>
          <a:p>
            <a:endParaRPr lang="en-US" altLang="ko-KR" sz="2000" dirty="0"/>
          </a:p>
          <a:p>
            <a:r>
              <a:rPr lang="en-US" altLang="ko-KR" sz="2000" dirty="0" smtClean="0"/>
              <a:t>Cosine </a:t>
            </a:r>
            <a:r>
              <a:rPr lang="en-US" altLang="ko-KR" sz="2000" dirty="0"/>
              <a:t>similarity is </a:t>
            </a:r>
            <a:r>
              <a:rPr lang="en-US" altLang="ko-KR" sz="2000" dirty="0" smtClean="0"/>
              <a:t>included as default.</a:t>
            </a:r>
            <a:endParaRPr lang="en-US" altLang="ko-KR" sz="2000" dirty="0"/>
          </a:p>
          <a:p>
            <a:endParaRPr lang="en-US" altLang="ko-KR" sz="2000" dirty="0"/>
          </a:p>
        </p:txBody>
      </p:sp>
    </p:spTree>
    <p:extLst>
      <p:ext uri="{BB962C8B-B14F-4D97-AF65-F5344CB8AC3E}">
        <p14:creationId xmlns:p14="http://schemas.microsoft.com/office/powerpoint/2010/main" val="31520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3.2. Parameter tuning</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315"/>
          <a:stretch/>
        </p:blipFill>
        <p:spPr>
          <a:xfrm>
            <a:off x="1393154" y="2444496"/>
            <a:ext cx="7165729" cy="3597529"/>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xmlns="" id="{B999E8F8-0044-0890-A7E4-6292D0978B60}"/>
              </a:ext>
            </a:extLst>
          </p:cNvPr>
          <p:cNvSpPr/>
          <p:nvPr/>
        </p:nvSpPr>
        <p:spPr>
          <a:xfrm>
            <a:off x="1393154" y="3591560"/>
            <a:ext cx="1211935" cy="164592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6715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3.2. Parameter tuning</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sz="2000" dirty="0" smtClean="0"/>
                  <a:t>The weight factor: ‘weight a</a:t>
                </a:r>
                <a:r>
                  <a:rPr lang="en-US" altLang="ko-KR" sz="2000" dirty="0"/>
                  <a:t>’ </a:t>
                </a:r>
                <a:r>
                  <a:rPr lang="en-US" altLang="ko-KR" sz="2000" dirty="0" smtClean="0"/>
                  <a:t>and ‘weight b’</a:t>
                </a:r>
                <a:endParaRPr lang="en-US" altLang="ko-KR" sz="2000" i="1" dirty="0">
                  <a:latin typeface="Cambria Math" panose="02040503050406030204" pitchFamily="18" charset="0"/>
                </a:endParaRPr>
              </a:p>
              <a:p>
                <a:pPr marL="0" indent="0" algn="ctr">
                  <a:buNone/>
                </a:pPr>
                <a:r>
                  <a:rPr lang="en-US" altLang="ko-KR" sz="2000" dirty="0" smtClean="0"/>
                  <a:t>New intensity = </a:t>
                </a:r>
                <a14:m>
                  <m:oMath xmlns:m="http://schemas.openxmlformats.org/officeDocument/2006/math">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m:t>
                        </m:r>
                        <m:r>
                          <a:rPr lang="en-US" altLang="ko-KR" sz="2000" i="1">
                            <a:latin typeface="Cambria Math" panose="02040503050406030204" pitchFamily="18" charset="0"/>
                          </a:rPr>
                          <m:t>𝑝𝑒𝑎𝑘</m:t>
                        </m:r>
                        <m:r>
                          <a:rPr lang="en-US" altLang="ko-KR" sz="2000" i="1">
                            <a:latin typeface="Cambria Math" panose="02040503050406030204" pitchFamily="18" charset="0"/>
                          </a:rPr>
                          <m:t> </m:t>
                        </m:r>
                        <m:r>
                          <a:rPr lang="en-US" altLang="ko-KR" sz="2000" i="1">
                            <a:latin typeface="Cambria Math" panose="02040503050406030204" pitchFamily="18" charset="0"/>
                          </a:rPr>
                          <m:t>𝑖𝑛𝑡𝑒𝑛𝑠𝑖𝑡𝑦</m:t>
                        </m:r>
                        <m:r>
                          <a:rPr lang="en-US" altLang="ko-KR" sz="2000" i="1">
                            <a:latin typeface="Cambria Math" panose="02040503050406030204" pitchFamily="18" charset="0"/>
                          </a:rPr>
                          <m:t>}</m:t>
                        </m:r>
                      </m:e>
                      <m:sup>
                        <m:r>
                          <a:rPr lang="en-US" altLang="ko-KR" sz="2000" i="1">
                            <a:latin typeface="Cambria Math" panose="02040503050406030204" pitchFamily="18" charset="0"/>
                          </a:rPr>
                          <m:t>𝑎</m:t>
                        </m:r>
                      </m:sup>
                    </m:sSup>
                    <m:sSup>
                      <m:sSupPr>
                        <m:ctrlPr>
                          <a:rPr lang="en-US" altLang="ko-KR" sz="2000" i="1">
                            <a:latin typeface="Cambria Math" panose="02040503050406030204" pitchFamily="18" charset="0"/>
                          </a:rPr>
                        </m:ctrlPr>
                      </m:sSupPr>
                      <m:e>
                        <m:r>
                          <a:rPr lang="en-US" altLang="ko-KR" sz="2000" i="1">
                            <a:latin typeface="Cambria Math" panose="02040503050406030204" pitchFamily="18" charset="0"/>
                            <a:ea typeface="Cambria Math" panose="02040503050406030204" pitchFamily="18" charset="0"/>
                          </a:rPr>
                          <m:t>∙</m:t>
                        </m:r>
                        <m:r>
                          <a:rPr lang="en-US" altLang="ko-KR" sz="2000" i="1">
                            <a:latin typeface="Cambria Math" panose="02040503050406030204" pitchFamily="18" charset="0"/>
                          </a:rPr>
                          <m:t>{</m:t>
                        </m:r>
                        <m:r>
                          <a:rPr lang="en-US" altLang="ko-KR" sz="2000" b="0" i="1" smtClean="0">
                            <a:latin typeface="Cambria Math" panose="02040503050406030204" pitchFamily="18" charset="0"/>
                          </a:rPr>
                          <m:t>𝑚</m:t>
                        </m:r>
                        <m:r>
                          <a:rPr lang="en-US" altLang="ko-KR" sz="2000" b="0" i="1" smtClean="0">
                            <a:latin typeface="Cambria Math" panose="02040503050406030204" pitchFamily="18" charset="0"/>
                          </a:rPr>
                          <m:t> / </m:t>
                        </m:r>
                        <m:r>
                          <a:rPr lang="en-US" altLang="ko-KR" sz="2000" b="0" i="1" smtClean="0">
                            <a:latin typeface="Cambria Math" panose="02040503050406030204" pitchFamily="18" charset="0"/>
                          </a:rPr>
                          <m:t>𝑧</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𝑟𝑎𝑡𝑖𝑜</m:t>
                        </m:r>
                        <m:r>
                          <a:rPr lang="en-US" altLang="ko-KR" sz="2000" i="1">
                            <a:latin typeface="Cambria Math" panose="02040503050406030204" pitchFamily="18" charset="0"/>
                          </a:rPr>
                          <m:t>}</m:t>
                        </m:r>
                      </m:e>
                      <m:sup>
                        <m:r>
                          <a:rPr lang="en-US" altLang="ko-KR" sz="2000" i="1">
                            <a:latin typeface="Cambria Math" panose="02040503050406030204" pitchFamily="18" charset="0"/>
                          </a:rPr>
                          <m:t>𝑏</m:t>
                        </m:r>
                      </m:sup>
                    </m:sSup>
                  </m:oMath>
                </a14:m>
                <a:endParaRPr lang="en-US" altLang="ko-KR" sz="2000" dirty="0"/>
              </a:p>
              <a:p>
                <a:endParaRPr lang="en-US" altLang="ko-KR" sz="2000" dirty="0"/>
              </a:p>
              <a:p>
                <a:r>
                  <a:rPr lang="en-US" altLang="ko-KR" sz="2000" dirty="0" smtClean="0"/>
                  <a:t>The </a:t>
                </a:r>
                <a:r>
                  <a:rPr lang="en-US" altLang="ko-KR" sz="2000" dirty="0"/>
                  <a:t>default values are a = 1 and b = 0, </a:t>
                </a:r>
                <a:r>
                  <a:rPr lang="en-US" altLang="ko-KR" sz="2000" dirty="0" smtClean="0"/>
                  <a:t>i.e., original data</a:t>
                </a:r>
              </a:p>
              <a:p>
                <a:endParaRPr lang="en-US" altLang="ko-KR" sz="2000" dirty="0"/>
              </a:p>
              <a:p>
                <a:r>
                  <a:rPr lang="en-US" altLang="ko-KR" sz="2000" dirty="0"/>
                  <a:t>When ‘a’ and ‘b’ change, you can immediately see how the data has been transformed.</a:t>
                </a:r>
              </a:p>
              <a:p>
                <a:endParaRPr lang="en-US" altLang="ko-KR" sz="20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2"/>
                <a:stretch>
                  <a:fillRect l="-284" t="-94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3397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3.2. Parameter tuning</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677334" y="2160589"/>
                <a:ext cx="8596668" cy="4172755"/>
              </a:xfrm>
            </p:spPr>
            <p:txBody>
              <a:bodyPr>
                <a:normAutofit fontScale="92500" lnSpcReduction="10000"/>
              </a:bodyPr>
              <a:lstStyle/>
              <a:p>
                <a:r>
                  <a:rPr lang="en-US" altLang="ko-KR" sz="2000" dirty="0" smtClean="0"/>
                  <a:t>‘Rank’: a </a:t>
                </a:r>
                <a:r>
                  <a:rPr lang="en-US" altLang="ko-KR" sz="2000" dirty="0"/>
                  <a:t>parameter used when calculating semi-partial correlation. The default value is 10</a:t>
                </a:r>
              </a:p>
              <a:p>
                <a:pPr marL="0" indent="0">
                  <a:buNone/>
                </a:pPr>
                <a:r>
                  <a:rPr lang="en-US" altLang="ko-KR" sz="2000" dirty="0" smtClean="0"/>
                  <a:t>    Ex) </a:t>
                </a:r>
                <a:r>
                  <a:rPr lang="en-US" altLang="ko-KR" sz="2000" dirty="0"/>
                  <a:t>The semi-partial </a:t>
                </a:r>
                <a:r>
                  <a:rPr lang="en-US" altLang="ko-KR" sz="2000" dirty="0" smtClean="0"/>
                  <a:t>correlation between </a:t>
                </a:r>
                <a:r>
                  <a:rPr lang="en-US" altLang="ko-KR" sz="2000" i="1" dirty="0" smtClean="0"/>
                  <a:t>X</a:t>
                </a:r>
                <a:r>
                  <a:rPr lang="en-US" altLang="ko-KR" sz="2000" dirty="0" smtClean="0"/>
                  <a:t> in query and </a:t>
                </a:r>
                <a:r>
                  <a:rPr lang="en-US" altLang="ko-KR" sz="2000" i="1" dirty="0" smtClean="0"/>
                  <a:t>Y </a:t>
                </a:r>
                <a:r>
                  <a:rPr lang="en-US" altLang="ko-KR" sz="2000" dirty="0" smtClean="0"/>
                  <a:t>in library</a:t>
                </a:r>
              </a:p>
              <a:p>
                <a:pPr marL="0" indent="0">
                  <a:buNone/>
                </a:pPr>
                <a:r>
                  <a:rPr lang="en-US" altLang="ko-KR" sz="2000" dirty="0"/>
                  <a:t> </a:t>
                </a:r>
                <a:r>
                  <a:rPr lang="en-US" altLang="ko-KR" sz="2000" dirty="0" smtClean="0"/>
                  <a:t>   Step1) the number of metabolites(‘Rank’) with the highest cosine score 	w.r.t. </a:t>
                </a:r>
                <a:r>
                  <a:rPr lang="en-US" altLang="ko-KR" sz="2000" i="1" dirty="0" smtClean="0"/>
                  <a:t>Y</a:t>
                </a:r>
                <a:r>
                  <a:rPr lang="en-US" altLang="ko-KR" sz="2000" dirty="0" smtClean="0"/>
                  <a:t> are selected from library</a:t>
                </a:r>
              </a:p>
              <a:p>
                <a:pPr marL="0" indent="0" algn="ctr">
                  <a:buNone/>
                </a:pPr>
                <a:r>
                  <a:rPr lang="en-US" altLang="ko-KR" sz="2000" dirty="0" smtClean="0"/>
                  <a:t> </a:t>
                </a:r>
                <a:r>
                  <a:rPr lang="en-US" altLang="ko-KR" sz="2000" b="1" i="1" dirty="0" smtClean="0"/>
                  <a:t>Z</a:t>
                </a:r>
                <a:r>
                  <a:rPr lang="en-US" altLang="ko-KR" sz="2000" i="1" dirty="0" smtClean="0"/>
                  <a:t>={</a:t>
                </a:r>
                <a14:m>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𝑍</m:t>
                        </m:r>
                      </m:e>
                      <m:sub>
                        <m:r>
                          <a:rPr lang="en-US" altLang="ko-KR" sz="2000" b="0" i="1" smtClean="0">
                            <a:latin typeface="Cambria Math" panose="02040503050406030204" pitchFamily="18" charset="0"/>
                          </a:rPr>
                          <m:t>1</m:t>
                        </m:r>
                      </m:sub>
                    </m:sSub>
                    <m:r>
                      <a:rPr lang="en-US" altLang="ko-KR" sz="2000" b="0" i="1" smtClean="0">
                        <a:latin typeface="Cambria Math" panose="02040503050406030204" pitchFamily="18" charset="0"/>
                      </a:rPr>
                      <m:t>, </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𝑍</m:t>
                        </m:r>
                      </m:e>
                      <m:sub>
                        <m:r>
                          <a:rPr lang="en-US" altLang="ko-KR" sz="2000" b="0" i="1" smtClean="0">
                            <a:latin typeface="Cambria Math" panose="02040503050406030204" pitchFamily="18" charset="0"/>
                          </a:rPr>
                          <m:t>2</m:t>
                        </m:r>
                      </m:sub>
                    </m:sSub>
                    <m:r>
                      <a:rPr lang="en-US" altLang="ko-KR" sz="2000" b="0" i="1" smtClean="0">
                        <a:latin typeface="Cambria Math" panose="02040503050406030204" pitchFamily="18" charset="0"/>
                      </a:rPr>
                      <m:t>, ⋯, </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𝑍</m:t>
                        </m:r>
                      </m:e>
                      <m:sub>
                        <m:r>
                          <a:rPr lang="en-US" altLang="ko-KR" sz="2000" b="0" i="1" smtClean="0">
                            <a:latin typeface="Cambria Math" panose="02040503050406030204" pitchFamily="18" charset="0"/>
                          </a:rPr>
                          <m:t>𝑟𝑎𝑛𝑘</m:t>
                        </m:r>
                      </m:sub>
                    </m:sSub>
                  </m:oMath>
                </a14:m>
                <a:r>
                  <a:rPr lang="en-US" altLang="ko-KR" sz="2000" i="1" dirty="0" smtClean="0"/>
                  <a:t>}</a:t>
                </a:r>
              </a:p>
              <a:p>
                <a:pPr marL="0" indent="0">
                  <a:buNone/>
                </a:pPr>
                <a:r>
                  <a:rPr lang="en-US" altLang="ko-KR" sz="2000" dirty="0" smtClean="0"/>
                  <a:t>    Step2) linear regression of Y on those metabolites, </a:t>
                </a:r>
                <a:r>
                  <a:rPr lang="en-US" altLang="ko-KR" sz="2000" b="1" i="1" dirty="0" smtClean="0"/>
                  <a:t>Z</a:t>
                </a:r>
              </a:p>
              <a:p>
                <a:pPr marL="0" indent="0">
                  <a:buNone/>
                </a:pPr>
                <a:r>
                  <a:rPr lang="en-US" altLang="ko-KR" sz="2000" dirty="0"/>
                  <a:t> </a:t>
                </a:r>
                <a:r>
                  <a:rPr lang="en-US" altLang="ko-KR" sz="2000" dirty="0" smtClean="0"/>
                  <a:t>   Step3) calculation of semi-partial correlation, </a:t>
                </a:r>
                <a:r>
                  <a:rPr lang="en-US" altLang="ko-KR" sz="2000" dirty="0" err="1" smtClean="0"/>
                  <a:t>Corr</a:t>
                </a:r>
                <a:r>
                  <a:rPr lang="en-US" altLang="ko-KR" sz="2000" dirty="0" smtClean="0"/>
                  <a:t>(X,</a:t>
                </a:r>
                <a14:m>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𝑅</m:t>
                        </m:r>
                      </m:e>
                      <m:sub>
                        <m:r>
                          <a:rPr lang="en-US" altLang="ko-KR" sz="2000" b="0" i="1" smtClean="0">
                            <a:latin typeface="Cambria Math" panose="02040503050406030204" pitchFamily="18" charset="0"/>
                          </a:rPr>
                          <m:t>𝑌</m:t>
                        </m:r>
                        <m:r>
                          <a:rPr lang="en-US" altLang="ko-KR" sz="2000" b="0" i="1" smtClean="0">
                            <a:latin typeface="Cambria Math" panose="02040503050406030204" pitchFamily="18" charset="0"/>
                          </a:rPr>
                          <m:t>|</m:t>
                        </m:r>
                        <m:r>
                          <a:rPr lang="en-US" altLang="ko-KR" sz="2000" b="1" i="1" smtClean="0">
                            <a:latin typeface="Cambria Math" panose="02040503050406030204" pitchFamily="18" charset="0"/>
                          </a:rPr>
                          <m:t>𝒁</m:t>
                        </m:r>
                      </m:sub>
                    </m:sSub>
                  </m:oMath>
                </a14:m>
                <a:r>
                  <a:rPr lang="en-US" altLang="ko-KR" sz="2000" dirty="0" smtClean="0"/>
                  <a:t>)</a:t>
                </a:r>
                <a:endParaRPr lang="en-US" altLang="ko-KR" sz="2000" dirty="0"/>
              </a:p>
              <a:p>
                <a:endParaRPr lang="en-US" altLang="ko-KR" sz="2000" dirty="0"/>
              </a:p>
              <a:p>
                <a:r>
                  <a:rPr lang="en-US" altLang="ko-KR" sz="2000" dirty="0" smtClean="0"/>
                  <a:t>‘Top k’: after spectral matching, how many metabolites you want to keep. The </a:t>
                </a:r>
                <a:r>
                  <a:rPr lang="en-US" altLang="ko-KR" sz="2000" dirty="0"/>
                  <a:t>default value is </a:t>
                </a:r>
                <a:r>
                  <a:rPr lang="en-US" altLang="ko-KR" sz="2000" dirty="0" smtClean="0"/>
                  <a:t>3, i.e., matching results keep the best three.</a:t>
                </a:r>
                <a:endParaRPr lang="ko-KR" altLang="en-US" sz="20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677334" y="2160589"/>
                <a:ext cx="8596668" cy="4172755"/>
              </a:xfrm>
              <a:blipFill rotWithShape="0">
                <a:blip r:embed="rId2"/>
                <a:stretch>
                  <a:fillRect l="-284" t="-1460" r="-205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0593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 Result tab</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xmlns="" id="{4CB59DE5-1A0F-77E5-A688-D5767BAF0713}"/>
              </a:ext>
            </a:extLst>
          </p:cNvPr>
          <p:cNvSpPr/>
          <p:nvPr/>
        </p:nvSpPr>
        <p:spPr>
          <a:xfrm>
            <a:off x="1393154" y="3451774"/>
            <a:ext cx="1211935" cy="63457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867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 Result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a:xfrm>
            <a:off x="677334" y="2160590"/>
            <a:ext cx="8596668" cy="2988532"/>
          </a:xfrm>
        </p:spPr>
        <p:txBody>
          <a:bodyPr>
            <a:noAutofit/>
          </a:bodyPr>
          <a:lstStyle/>
          <a:p>
            <a:r>
              <a:rPr lang="en-US" altLang="ko-KR" sz="2000" dirty="0" smtClean="0"/>
              <a:t>Given matching results, you can graphically check the similarity</a:t>
            </a:r>
          </a:p>
          <a:p>
            <a:pPr marL="0" indent="0">
              <a:buNone/>
            </a:pPr>
            <a:endParaRPr lang="en-US" altLang="ko-KR" sz="2000" dirty="0" smtClean="0"/>
          </a:p>
          <a:p>
            <a:r>
              <a:rPr lang="en-US" altLang="ko-KR" sz="2000" dirty="0" smtClean="0"/>
              <a:t>You can see table </a:t>
            </a:r>
            <a:r>
              <a:rPr lang="en-US" altLang="ko-KR" sz="2000" dirty="0"/>
              <a:t>including identification (top k</a:t>
            </a:r>
            <a:r>
              <a:rPr lang="en-US" altLang="ko-KR" sz="2000" dirty="0" smtClean="0"/>
              <a:t>) results</a:t>
            </a:r>
          </a:p>
          <a:p>
            <a:endParaRPr lang="en-US" altLang="ko-KR" sz="2000" dirty="0" smtClean="0"/>
          </a:p>
          <a:p>
            <a:r>
              <a:rPr lang="en-US" altLang="ko-KR" sz="2000" dirty="0" smtClean="0"/>
              <a:t>You can see table including similarity scores</a:t>
            </a:r>
          </a:p>
          <a:p>
            <a:endParaRPr lang="en-US" altLang="ko-KR" sz="2000" dirty="0"/>
          </a:p>
          <a:p>
            <a:endParaRPr lang="en-US" altLang="ko-KR" sz="2000" dirty="0"/>
          </a:p>
          <a:p>
            <a:endParaRPr lang="en-US" altLang="ko-KR" sz="2000" dirty="0"/>
          </a:p>
          <a:p>
            <a:endParaRPr lang="en-US" altLang="ko-KR" sz="2000" dirty="0"/>
          </a:p>
        </p:txBody>
      </p:sp>
    </p:spTree>
    <p:extLst>
      <p:ext uri="{BB962C8B-B14F-4D97-AF65-F5344CB8AC3E}">
        <p14:creationId xmlns:p14="http://schemas.microsoft.com/office/powerpoint/2010/main" val="159163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64454" y="609599"/>
            <a:ext cx="8596668" cy="5741325"/>
          </a:xfrm>
        </p:spPr>
        <p:txBody>
          <a:bodyPr>
            <a:noAutofit/>
          </a:bodyPr>
          <a:lstStyle/>
          <a:p>
            <a:r>
              <a:rPr lang="en-US" altLang="ko-KR" sz="2800" b="1" dirty="0">
                <a:latin typeface="+mn-lt"/>
              </a:rPr>
              <a:t>Contents</a:t>
            </a:r>
            <a:r>
              <a:rPr lang="en-US" altLang="ko-KR" sz="2000" dirty="0">
                <a:latin typeface="+mn-lt"/>
              </a:rPr>
              <a:t/>
            </a:r>
            <a:br>
              <a:rPr lang="en-US" altLang="ko-KR" sz="2000" dirty="0">
                <a:latin typeface="+mn-lt"/>
              </a:rPr>
            </a:br>
            <a:r>
              <a:rPr lang="en-US" altLang="ko-KR" sz="2000" dirty="0">
                <a:latin typeface="+mn-lt"/>
              </a:rPr>
              <a:t/>
            </a:r>
            <a:br>
              <a:rPr lang="en-US" altLang="ko-KR" sz="2000" dirty="0">
                <a:latin typeface="+mn-lt"/>
              </a:rPr>
            </a:br>
            <a:r>
              <a:rPr lang="en-US" altLang="ko-KR" sz="2000" dirty="0">
                <a:solidFill>
                  <a:schemeClr val="accent1">
                    <a:lumMod val="75000"/>
                  </a:schemeClr>
                </a:solidFill>
                <a:latin typeface="+mn-lt"/>
              </a:rPr>
              <a:t>1. Help tab</a:t>
            </a:r>
            <a:r>
              <a:rPr lang="en-US" altLang="ko-KR" sz="2000" dirty="0">
                <a:latin typeface="+mn-lt"/>
              </a:rPr>
              <a:t/>
            </a:r>
            <a:br>
              <a:rPr lang="en-US" altLang="ko-KR" sz="2000" dirty="0">
                <a:latin typeface="+mn-lt"/>
              </a:rPr>
            </a:br>
            <a:r>
              <a:rPr lang="en-US" altLang="ko-KR" sz="2000" dirty="0">
                <a:latin typeface="+mn-lt"/>
              </a:rPr>
              <a:t/>
            </a:r>
            <a:br>
              <a:rPr lang="en-US" altLang="ko-KR" sz="2000" dirty="0">
                <a:latin typeface="+mn-lt"/>
              </a:rPr>
            </a:br>
            <a:r>
              <a:rPr lang="en-US" altLang="ko-KR" sz="2000" dirty="0">
                <a:solidFill>
                  <a:schemeClr val="accent1">
                    <a:lumMod val="75000"/>
                  </a:schemeClr>
                </a:solidFill>
                <a:latin typeface="+mn-lt"/>
              </a:rPr>
              <a:t>2. Data load tab</a:t>
            </a:r>
            <a:r>
              <a:rPr lang="en-US" altLang="ko-KR" sz="2000" dirty="0">
                <a:latin typeface="+mn-lt"/>
              </a:rPr>
              <a:t/>
            </a:r>
            <a:br>
              <a:rPr lang="en-US" altLang="ko-KR" sz="2000" dirty="0">
                <a:latin typeface="+mn-lt"/>
              </a:rPr>
            </a:br>
            <a:r>
              <a:rPr lang="en-US" altLang="ko-KR" sz="2000" dirty="0">
                <a:latin typeface="+mn-lt"/>
              </a:rPr>
              <a:t>  </a:t>
            </a:r>
            <a:r>
              <a:rPr lang="en-US" altLang="ko-KR" sz="1800" dirty="0">
                <a:latin typeface="+mn-lt"/>
              </a:rPr>
              <a:t>2.1. Loading </a:t>
            </a:r>
            <a:r>
              <a:rPr lang="en-US" altLang="ko-KR" sz="1800" dirty="0" smtClean="0">
                <a:latin typeface="+mn-lt"/>
              </a:rPr>
              <a:t>query</a:t>
            </a:r>
            <a:r>
              <a:rPr lang="en-US" altLang="ko-KR" sz="1800" dirty="0">
                <a:latin typeface="+mn-lt"/>
              </a:rPr>
              <a:t/>
            </a:r>
            <a:br>
              <a:rPr lang="en-US" altLang="ko-KR" sz="1800" dirty="0">
                <a:latin typeface="+mn-lt"/>
              </a:rPr>
            </a:br>
            <a:r>
              <a:rPr lang="en-US" altLang="ko-KR" sz="1800" dirty="0">
                <a:latin typeface="+mn-lt"/>
              </a:rPr>
              <a:t>  2.2. Loading </a:t>
            </a:r>
            <a:r>
              <a:rPr lang="en-US" altLang="ko-KR" sz="1800" dirty="0" smtClean="0">
                <a:latin typeface="+mn-lt"/>
              </a:rPr>
              <a:t>library</a:t>
            </a:r>
            <a:r>
              <a:rPr lang="en-US" altLang="ko-KR" sz="2000" dirty="0">
                <a:latin typeface="+mn-lt"/>
              </a:rPr>
              <a:t/>
            </a:r>
            <a:br>
              <a:rPr lang="en-US" altLang="ko-KR" sz="2000" dirty="0">
                <a:latin typeface="+mn-lt"/>
              </a:rPr>
            </a:br>
            <a:r>
              <a:rPr lang="en-US" altLang="ko-KR" sz="2000" dirty="0">
                <a:latin typeface="+mn-lt"/>
              </a:rPr>
              <a:t/>
            </a:r>
            <a:br>
              <a:rPr lang="en-US" altLang="ko-KR" sz="2000" dirty="0">
                <a:latin typeface="+mn-lt"/>
              </a:rPr>
            </a:br>
            <a:r>
              <a:rPr lang="en-US" altLang="ko-KR" sz="2000" dirty="0">
                <a:solidFill>
                  <a:schemeClr val="accent1">
                    <a:lumMod val="75000"/>
                  </a:schemeClr>
                </a:solidFill>
                <a:latin typeface="+mn-lt"/>
              </a:rPr>
              <a:t>3. Settings tab</a:t>
            </a:r>
            <a:r>
              <a:rPr lang="en-US" altLang="ko-KR" sz="2000" dirty="0">
                <a:latin typeface="+mn-lt"/>
              </a:rPr>
              <a:t/>
            </a:r>
            <a:br>
              <a:rPr lang="en-US" altLang="ko-KR" sz="2000" dirty="0">
                <a:latin typeface="+mn-lt"/>
              </a:rPr>
            </a:br>
            <a:r>
              <a:rPr lang="en-US" altLang="ko-KR" sz="2000" dirty="0">
                <a:latin typeface="+mn-lt"/>
              </a:rPr>
              <a:t>  </a:t>
            </a:r>
            <a:r>
              <a:rPr lang="en-US" altLang="ko-KR" sz="1800" dirty="0">
                <a:latin typeface="+mn-lt"/>
              </a:rPr>
              <a:t>3.1. Choice of similarity measure</a:t>
            </a:r>
            <a:br>
              <a:rPr lang="en-US" altLang="ko-KR" sz="1800" dirty="0">
                <a:latin typeface="+mn-lt"/>
              </a:rPr>
            </a:br>
            <a:r>
              <a:rPr lang="en-US" altLang="ko-KR" sz="1800" dirty="0">
                <a:latin typeface="+mn-lt"/>
              </a:rPr>
              <a:t>  </a:t>
            </a:r>
            <a:r>
              <a:rPr lang="en-US" altLang="ko-KR" sz="1800" dirty="0"/>
              <a:t>3.2. Parameter tuning</a:t>
            </a:r>
            <a:r>
              <a:rPr lang="en-US" altLang="ko-KR" sz="2000" dirty="0"/>
              <a:t/>
            </a:r>
            <a:br>
              <a:rPr lang="en-US" altLang="ko-KR" sz="2000" dirty="0"/>
            </a:br>
            <a:r>
              <a:rPr lang="en-US" altLang="ko-KR" sz="2000" dirty="0"/>
              <a:t/>
            </a:r>
            <a:br>
              <a:rPr lang="en-US" altLang="ko-KR" sz="2000" dirty="0"/>
            </a:br>
            <a:r>
              <a:rPr lang="en-US" altLang="ko-KR" sz="2000" dirty="0">
                <a:solidFill>
                  <a:schemeClr val="accent1">
                    <a:lumMod val="75000"/>
                  </a:schemeClr>
                </a:solidFill>
              </a:rPr>
              <a:t>4. Result tab</a:t>
            </a:r>
            <a:r>
              <a:rPr lang="en-US" altLang="ko-KR" sz="2000" dirty="0"/>
              <a:t/>
            </a:r>
            <a:br>
              <a:rPr lang="en-US" altLang="ko-KR" sz="2000" dirty="0"/>
            </a:br>
            <a:r>
              <a:rPr lang="en-US" altLang="ko-KR" sz="2000" dirty="0"/>
              <a:t>  </a:t>
            </a:r>
            <a:r>
              <a:rPr lang="en-US" altLang="ko-KR" sz="1800" dirty="0"/>
              <a:t>4.1. Graphical representation of identification</a:t>
            </a:r>
            <a:br>
              <a:rPr lang="en-US" altLang="ko-KR" sz="1800" dirty="0"/>
            </a:br>
            <a:r>
              <a:rPr lang="en-US" altLang="ko-KR" sz="1800" dirty="0"/>
              <a:t>  4.2. Table of Top k matching results</a:t>
            </a:r>
            <a:r>
              <a:rPr lang="en-US" altLang="ko-KR" sz="2000" dirty="0"/>
              <a:t/>
            </a:r>
            <a:br>
              <a:rPr lang="en-US" altLang="ko-KR" sz="2000" dirty="0"/>
            </a:br>
            <a:r>
              <a:rPr lang="en-US" altLang="ko-KR" sz="2000" dirty="0"/>
              <a:t/>
            </a:r>
            <a:br>
              <a:rPr lang="en-US" altLang="ko-KR" sz="2000" dirty="0"/>
            </a:br>
            <a:r>
              <a:rPr lang="en-US" altLang="ko-KR" sz="2000" dirty="0">
                <a:solidFill>
                  <a:schemeClr val="accent1">
                    <a:lumMod val="75000"/>
                  </a:schemeClr>
                </a:solidFill>
              </a:rPr>
              <a:t>5. Toy example</a:t>
            </a:r>
            <a:endParaRPr lang="ko-KR" altLang="en-US" sz="2000" dirty="0">
              <a:solidFill>
                <a:schemeClr val="accent1">
                  <a:lumMod val="75000"/>
                </a:schemeClr>
              </a:solidFill>
              <a:latin typeface="+mn-lt"/>
            </a:endParaRPr>
          </a:p>
        </p:txBody>
      </p:sp>
    </p:spTree>
    <p:extLst>
      <p:ext uri="{BB962C8B-B14F-4D97-AF65-F5344CB8AC3E}">
        <p14:creationId xmlns:p14="http://schemas.microsoft.com/office/powerpoint/2010/main" val="319111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4.1. </a:t>
            </a:r>
            <a:r>
              <a:rPr lang="en-US" altLang="ko-KR" sz="2800" dirty="0"/>
              <a:t>Graphical representation of identification</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xmlns="" id="{4CB59DE5-1A0F-77E5-A688-D5767BAF0713}"/>
              </a:ext>
            </a:extLst>
          </p:cNvPr>
          <p:cNvSpPr/>
          <p:nvPr/>
        </p:nvSpPr>
        <p:spPr>
          <a:xfrm>
            <a:off x="1393154" y="3451774"/>
            <a:ext cx="1211935" cy="63457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5">
            <a:extLst>
              <a:ext uri="{FF2B5EF4-FFF2-40B4-BE49-F238E27FC236}">
                <a16:creationId xmlns:a16="http://schemas.microsoft.com/office/drawing/2014/main" xmlns="" id="{19F1CEF8-DE1D-7439-21C6-AF3A4075198D}"/>
              </a:ext>
            </a:extLst>
          </p:cNvPr>
          <p:cNvSpPr/>
          <p:nvPr/>
        </p:nvSpPr>
        <p:spPr>
          <a:xfrm>
            <a:off x="2605090" y="2817200"/>
            <a:ext cx="5862320" cy="195800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6636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4.1. </a:t>
            </a:r>
            <a:r>
              <a:rPr lang="en-US" altLang="ko-KR" sz="2800" dirty="0"/>
              <a:t>Graphical representation of identification</a:t>
            </a:r>
            <a:endParaRPr lang="ko-KR" altLang="en-US" sz="2800"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Autofit/>
          </a:bodyPr>
          <a:lstStyle/>
          <a:p>
            <a:r>
              <a:rPr lang="en-US" altLang="ko-KR" sz="2000" dirty="0" smtClean="0"/>
              <a:t>Provide indices for </a:t>
            </a:r>
            <a:r>
              <a:rPr lang="en-US" altLang="ko-KR" sz="2000" dirty="0"/>
              <a:t>matched query and </a:t>
            </a:r>
            <a:r>
              <a:rPr lang="en-US" altLang="ko-KR" sz="2000" dirty="0" smtClean="0"/>
              <a:t>library</a:t>
            </a:r>
            <a:endParaRPr lang="en-US" altLang="ko-KR" sz="2000" dirty="0"/>
          </a:p>
          <a:p>
            <a:endParaRPr lang="en-US" altLang="ko-KR" sz="2000" dirty="0" smtClean="0"/>
          </a:p>
          <a:p>
            <a:r>
              <a:rPr lang="en-US" altLang="ko-KR" sz="2000" dirty="0" smtClean="0"/>
              <a:t>Given indices, two bar graphs corresponding to </a:t>
            </a:r>
            <a:r>
              <a:rPr lang="en-US" altLang="ko-KR" sz="2000" dirty="0"/>
              <a:t>the </a:t>
            </a:r>
            <a:r>
              <a:rPr lang="en-US" altLang="ko-KR" sz="2000" dirty="0" smtClean="0"/>
              <a:t>query </a:t>
            </a:r>
            <a:r>
              <a:rPr lang="en-US" altLang="ko-KR" sz="2000" dirty="0"/>
              <a:t>and the </a:t>
            </a:r>
            <a:r>
              <a:rPr lang="en-US" altLang="ko-KR" sz="2000" dirty="0" smtClean="0"/>
              <a:t>library are provided.</a:t>
            </a:r>
            <a:endParaRPr lang="en-US" altLang="ko-KR" sz="2000" dirty="0"/>
          </a:p>
          <a:p>
            <a:endParaRPr lang="en-US" altLang="ko-KR" sz="2000" dirty="0"/>
          </a:p>
          <a:p>
            <a:r>
              <a:rPr lang="en-US" altLang="ko-KR" sz="2000" dirty="0"/>
              <a:t>The graph can be downloaded as a file in </a:t>
            </a:r>
            <a:r>
              <a:rPr lang="en-US" altLang="ko-KR" sz="2000" dirty="0" err="1"/>
              <a:t>png</a:t>
            </a:r>
            <a:r>
              <a:rPr lang="en-US" altLang="ko-KR" sz="2000" dirty="0"/>
              <a:t> format.</a:t>
            </a:r>
          </a:p>
        </p:txBody>
      </p:sp>
    </p:spTree>
    <p:extLst>
      <p:ext uri="{BB962C8B-B14F-4D97-AF65-F5344CB8AC3E}">
        <p14:creationId xmlns:p14="http://schemas.microsoft.com/office/powerpoint/2010/main" val="324398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4.2. Table of Top k matching results</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xmlns="" id="{4CB59DE5-1A0F-77E5-A688-D5767BAF0713}"/>
              </a:ext>
            </a:extLst>
          </p:cNvPr>
          <p:cNvSpPr/>
          <p:nvPr/>
        </p:nvSpPr>
        <p:spPr>
          <a:xfrm>
            <a:off x="1393154" y="3451774"/>
            <a:ext cx="1211935" cy="63457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5">
            <a:extLst>
              <a:ext uri="{FF2B5EF4-FFF2-40B4-BE49-F238E27FC236}">
                <a16:creationId xmlns:a16="http://schemas.microsoft.com/office/drawing/2014/main" xmlns="" id="{B1A07943-D531-8885-8CDD-A97B3B9EA727}"/>
              </a:ext>
            </a:extLst>
          </p:cNvPr>
          <p:cNvSpPr/>
          <p:nvPr/>
        </p:nvSpPr>
        <p:spPr>
          <a:xfrm>
            <a:off x="2605089" y="4797699"/>
            <a:ext cx="5868351" cy="124432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56942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4.2. Table of Top k matching results</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Autofit/>
          </a:bodyPr>
          <a:lstStyle/>
          <a:p>
            <a:r>
              <a:rPr lang="en-US" altLang="ko-KR" sz="2000" dirty="0" smtClean="0"/>
              <a:t>For </a:t>
            </a:r>
            <a:r>
              <a:rPr lang="en-US" altLang="ko-KR" sz="2000" dirty="0"/>
              <a:t>each metabolite in </a:t>
            </a:r>
            <a:r>
              <a:rPr lang="en-US" altLang="ko-KR" sz="2000" dirty="0" smtClean="0"/>
              <a:t>query, table including names for the top </a:t>
            </a:r>
            <a:r>
              <a:rPr lang="en-US" altLang="ko-KR" sz="2000" dirty="0"/>
              <a:t>k </a:t>
            </a:r>
            <a:r>
              <a:rPr lang="en-US" altLang="ko-KR" sz="2000" dirty="0" smtClean="0"/>
              <a:t>matched metabolites </a:t>
            </a:r>
            <a:r>
              <a:rPr lang="en-US" altLang="ko-KR" sz="2000" dirty="0"/>
              <a:t>in </a:t>
            </a:r>
            <a:r>
              <a:rPr lang="en-US" altLang="ko-KR" sz="2000" dirty="0" smtClean="0"/>
              <a:t>library are provided.</a:t>
            </a:r>
            <a:endParaRPr lang="en-US" altLang="ko-KR" sz="2000" dirty="0"/>
          </a:p>
          <a:p>
            <a:endParaRPr lang="en-US" altLang="ko-KR" sz="2000" dirty="0"/>
          </a:p>
          <a:p>
            <a:r>
              <a:rPr lang="en-US" altLang="ko-KR" sz="2000" dirty="0"/>
              <a:t>Table including corresponding Top k matching similarity score </a:t>
            </a:r>
            <a:r>
              <a:rPr lang="en-US" altLang="ko-KR" sz="2000" dirty="0" smtClean="0"/>
              <a:t>is also provided.</a:t>
            </a:r>
            <a:endParaRPr lang="en-US" altLang="ko-KR" sz="2000" dirty="0"/>
          </a:p>
          <a:p>
            <a:endParaRPr lang="en-US" altLang="ko-KR" sz="2000" dirty="0"/>
          </a:p>
          <a:p>
            <a:r>
              <a:rPr lang="en-US" altLang="ko-KR" sz="2000" dirty="0"/>
              <a:t>Each table can be downloaded in csv, excel or pdf format.</a:t>
            </a:r>
          </a:p>
        </p:txBody>
      </p:sp>
    </p:spTree>
    <p:extLst>
      <p:ext uri="{BB962C8B-B14F-4D97-AF65-F5344CB8AC3E}">
        <p14:creationId xmlns:p14="http://schemas.microsoft.com/office/powerpoint/2010/main" val="250032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77333" y="609600"/>
            <a:ext cx="8916371" cy="1320800"/>
          </a:xfrm>
        </p:spPr>
        <p:txBody>
          <a:bodyPr/>
          <a:lstStyle/>
          <a:p>
            <a:r>
              <a:rPr lang="en-US" altLang="ko-KR" dirty="0"/>
              <a:t>5. Toy </a:t>
            </a:r>
            <a:r>
              <a:rPr lang="en-US" altLang="ko-KR" dirty="0" smtClean="0"/>
              <a:t>example: loading query and library</a:t>
            </a:r>
            <a:endParaRPr lang="ko-KR" altLang="en-US" dirty="0"/>
          </a:p>
        </p:txBody>
      </p:sp>
      <p:sp>
        <p:nvSpPr>
          <p:cNvPr id="7" name="내용 개체 틀 6">
            <a:extLst>
              <a:ext uri="{FF2B5EF4-FFF2-40B4-BE49-F238E27FC236}">
                <a16:creationId xmlns:a16="http://schemas.microsoft.com/office/drawing/2014/main" xmlns="" id="{B124B852-5762-2AB0-61E7-B321070DBC81}"/>
              </a:ext>
            </a:extLst>
          </p:cNvPr>
          <p:cNvSpPr>
            <a:spLocks noGrp="1"/>
          </p:cNvSpPr>
          <p:nvPr>
            <p:ph sz="half" idx="1"/>
          </p:nvPr>
        </p:nvSpPr>
        <p:spPr/>
        <p:txBody>
          <a:bodyPr>
            <a:normAutofit/>
          </a:bodyPr>
          <a:lstStyle/>
          <a:p>
            <a:r>
              <a:rPr lang="en-US" altLang="ko-KR" sz="2000" dirty="0" smtClean="0"/>
              <a:t>DATALOAD tab</a:t>
            </a:r>
          </a:p>
          <a:p>
            <a:endParaRPr lang="en-US" altLang="ko-KR" sz="2000" dirty="0"/>
          </a:p>
          <a:p>
            <a:r>
              <a:rPr lang="en-US" altLang="ko-KR" sz="2000" dirty="0" smtClean="0"/>
              <a:t>Choose </a:t>
            </a:r>
            <a:r>
              <a:rPr lang="en-US" altLang="ko-KR" sz="2000" dirty="0"/>
              <a:t>the </a:t>
            </a:r>
            <a:r>
              <a:rPr lang="en-US" altLang="ko-KR" sz="2000" dirty="0" smtClean="0"/>
              <a:t>toy query (Query example) </a:t>
            </a:r>
            <a:r>
              <a:rPr lang="en-US" altLang="ko-KR" sz="2000" dirty="0"/>
              <a:t>and </a:t>
            </a:r>
            <a:r>
              <a:rPr lang="en-US" altLang="ko-KR" sz="2000" dirty="0" smtClean="0"/>
              <a:t>toy library (Library example)</a:t>
            </a:r>
            <a:endParaRPr lang="en-US" altLang="ko-KR" sz="2000" dirty="0"/>
          </a:p>
        </p:txBody>
      </p:sp>
      <p:pic>
        <p:nvPicPr>
          <p:cNvPr id="10" name="내용 개체 틀 3">
            <a:extLst>
              <a:ext uri="{FF2B5EF4-FFF2-40B4-BE49-F238E27FC236}">
                <a16:creationId xmlns:a16="http://schemas.microsoft.com/office/drawing/2014/main" xmlns="" id="{4B3B0B05-79D8-20FD-BB91-292EADC1164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6893"/>
          <a:stretch/>
        </p:blipFill>
        <p:spPr>
          <a:xfrm>
            <a:off x="5089525" y="2160000"/>
            <a:ext cx="5710535" cy="2880000"/>
          </a:xfrm>
        </p:spPr>
      </p:pic>
      <p:cxnSp>
        <p:nvCxnSpPr>
          <p:cNvPr id="9" name="직선 연결선 8"/>
          <p:cNvCxnSpPr/>
          <p:nvPr/>
        </p:nvCxnSpPr>
        <p:spPr>
          <a:xfrm>
            <a:off x="798914"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모서리가 둥근 직사각형 5">
            <a:extLst>
              <a:ext uri="{FF2B5EF4-FFF2-40B4-BE49-F238E27FC236}">
                <a16:creationId xmlns:a16="http://schemas.microsoft.com/office/drawing/2014/main" xmlns="" id="{AD74CC78-3EDF-EED0-9EE5-DB5DCE8ADA15}"/>
              </a:ext>
            </a:extLst>
          </p:cNvPr>
          <p:cNvSpPr/>
          <p:nvPr/>
        </p:nvSpPr>
        <p:spPr>
          <a:xfrm>
            <a:off x="6425565" y="2484922"/>
            <a:ext cx="3978275" cy="4767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9291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a:t>
            </a:r>
            <a:r>
              <a:rPr lang="en-US" altLang="ko-KR" dirty="0" smtClean="0"/>
              <a:t>example: data visualization</a:t>
            </a:r>
            <a:endParaRPr lang="ko-KR" altLang="en-US" dirty="0"/>
          </a:p>
        </p:txBody>
      </p:sp>
      <p:sp>
        <p:nvSpPr>
          <p:cNvPr id="7" name="내용 개체 틀 6">
            <a:extLst>
              <a:ext uri="{FF2B5EF4-FFF2-40B4-BE49-F238E27FC236}">
                <a16:creationId xmlns:a16="http://schemas.microsoft.com/office/drawing/2014/main" xmlns="" id="{7D90FDC3-7551-A830-738E-13AE4FD7A8AF}"/>
              </a:ext>
            </a:extLst>
          </p:cNvPr>
          <p:cNvSpPr>
            <a:spLocks noGrp="1"/>
          </p:cNvSpPr>
          <p:nvPr>
            <p:ph sz="half" idx="1"/>
          </p:nvPr>
        </p:nvSpPr>
        <p:spPr/>
        <p:txBody>
          <a:bodyPr>
            <a:normAutofit/>
          </a:bodyPr>
          <a:lstStyle/>
          <a:p>
            <a:r>
              <a:rPr lang="en-US" altLang="ko-KR" sz="2000" dirty="0" smtClean="0"/>
              <a:t>SETTINGS tab</a:t>
            </a:r>
          </a:p>
          <a:p>
            <a:endParaRPr lang="en-US" altLang="ko-KR" sz="2000" dirty="0"/>
          </a:p>
          <a:p>
            <a:r>
              <a:rPr lang="en-US" altLang="ko-KR" sz="2000" dirty="0" smtClean="0"/>
              <a:t>Bar </a:t>
            </a:r>
            <a:r>
              <a:rPr lang="en-US" altLang="ko-KR" sz="2000" dirty="0"/>
              <a:t>graph of the third metabolite </a:t>
            </a:r>
            <a:r>
              <a:rPr lang="en-US" altLang="ko-KR" sz="2000" dirty="0" smtClean="0"/>
              <a:t>in toy query</a:t>
            </a:r>
          </a:p>
          <a:p>
            <a:endParaRPr lang="en-US" altLang="ko-KR" sz="2000" dirty="0"/>
          </a:p>
          <a:p>
            <a:r>
              <a:rPr lang="en-US" altLang="ko-KR" sz="2000" dirty="0" smtClean="0"/>
              <a:t>Data matrix </a:t>
            </a:r>
            <a:r>
              <a:rPr lang="en-US" altLang="ko-KR" sz="2000" dirty="0"/>
              <a:t>of the loaded </a:t>
            </a:r>
            <a:r>
              <a:rPr lang="en-US" altLang="ko-KR" sz="2000" dirty="0" smtClean="0"/>
              <a:t>toy query</a:t>
            </a:r>
            <a:endParaRPr lang="en-US" altLang="ko-KR" sz="2000" dirty="0"/>
          </a:p>
          <a:p>
            <a:endParaRPr lang="en-US" altLang="ko-KR" sz="2000" dirty="0"/>
          </a:p>
          <a:p>
            <a:endParaRPr lang="en-US" altLang="ko-KR" sz="2000" dirty="0"/>
          </a:p>
        </p:txBody>
      </p:sp>
      <p:pic>
        <p:nvPicPr>
          <p:cNvPr id="8" name="내용 개체 틀 3">
            <a:extLst>
              <a:ext uri="{FF2B5EF4-FFF2-40B4-BE49-F238E27FC236}">
                <a16:creationId xmlns:a16="http://schemas.microsoft.com/office/drawing/2014/main" xmlns="" id="{F71A31D2-1846-C989-4CAD-8A685598F0E6}"/>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6893"/>
          <a:stretch/>
        </p:blipFill>
        <p:spPr>
          <a:xfrm>
            <a:off x="5089525" y="2160000"/>
            <a:ext cx="5710535" cy="2880000"/>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모서리가 둥근 직사각형 5">
            <a:extLst>
              <a:ext uri="{FF2B5EF4-FFF2-40B4-BE49-F238E27FC236}">
                <a16:creationId xmlns:a16="http://schemas.microsoft.com/office/drawing/2014/main" xmlns="" id="{75FAA79A-11C2-F6DB-212D-1CC9E7158F0D}"/>
              </a:ext>
            </a:extLst>
          </p:cNvPr>
          <p:cNvSpPr/>
          <p:nvPr/>
        </p:nvSpPr>
        <p:spPr>
          <a:xfrm>
            <a:off x="5089525" y="2802296"/>
            <a:ext cx="970915" cy="77529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56249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a:t>
            </a:r>
            <a:r>
              <a:rPr lang="en-US" altLang="ko-KR" dirty="0" smtClean="0"/>
              <a:t>example: similarity &amp; parameter</a:t>
            </a:r>
            <a:endParaRPr lang="ko-KR" altLang="en-US" dirty="0"/>
          </a:p>
        </p:txBody>
      </p:sp>
      <p:sp>
        <p:nvSpPr>
          <p:cNvPr id="7" name="내용 개체 틀 6">
            <a:extLst>
              <a:ext uri="{FF2B5EF4-FFF2-40B4-BE49-F238E27FC236}">
                <a16:creationId xmlns:a16="http://schemas.microsoft.com/office/drawing/2014/main" xmlns="" id="{F4247A11-C79F-C72E-0BDB-8C166E9C2302}"/>
              </a:ext>
            </a:extLst>
          </p:cNvPr>
          <p:cNvSpPr>
            <a:spLocks noGrp="1"/>
          </p:cNvSpPr>
          <p:nvPr>
            <p:ph sz="half" idx="1"/>
          </p:nvPr>
        </p:nvSpPr>
        <p:spPr/>
        <p:txBody>
          <a:bodyPr>
            <a:normAutofit/>
          </a:bodyPr>
          <a:lstStyle/>
          <a:p>
            <a:r>
              <a:rPr lang="en-US" altLang="ko-KR" sz="2000" dirty="0" smtClean="0"/>
              <a:t>SETTINGS side bar</a:t>
            </a:r>
          </a:p>
          <a:p>
            <a:endParaRPr lang="en-US" altLang="ko-KR" sz="2000" dirty="0"/>
          </a:p>
          <a:p>
            <a:r>
              <a:rPr lang="en-US" altLang="ko-KR" sz="2000" dirty="0" smtClean="0"/>
              <a:t>Select </a:t>
            </a:r>
            <a:r>
              <a:rPr lang="en-US" altLang="ko-KR" sz="2000" dirty="0"/>
              <a:t>similarity</a:t>
            </a:r>
            <a:endParaRPr lang="ko-KR" altLang="en-US" sz="2000" dirty="0"/>
          </a:p>
          <a:p>
            <a:endParaRPr lang="en-US" altLang="ko-KR" sz="2000" dirty="0"/>
          </a:p>
          <a:p>
            <a:r>
              <a:rPr lang="en-US" altLang="ko-KR" sz="2000" dirty="0" smtClean="0"/>
              <a:t>Change </a:t>
            </a:r>
            <a:r>
              <a:rPr lang="en-US" altLang="ko-KR" sz="2000" dirty="0"/>
              <a:t>weight ‘a’ and ‘b’</a:t>
            </a:r>
            <a:endParaRPr lang="ko-KR" altLang="en-US" sz="2000" dirty="0"/>
          </a:p>
          <a:p>
            <a:endParaRPr lang="en-US" altLang="ko-KR" sz="2000" dirty="0"/>
          </a:p>
          <a:p>
            <a:r>
              <a:rPr lang="en-US" altLang="ko-KR" sz="2000" dirty="0" smtClean="0"/>
              <a:t>Transformed </a:t>
            </a:r>
            <a:r>
              <a:rPr lang="en-US" altLang="ko-KR" sz="2000" dirty="0"/>
              <a:t>data and graph of the </a:t>
            </a:r>
            <a:r>
              <a:rPr lang="en-US" altLang="ko-KR" sz="2000" dirty="0" smtClean="0"/>
              <a:t>transformed data</a:t>
            </a:r>
            <a:endParaRPr lang="en-US" altLang="ko-KR" sz="2000" dirty="0"/>
          </a:p>
          <a:p>
            <a:endParaRPr lang="ko-KR" altLang="en-US" sz="2000" dirty="0"/>
          </a:p>
        </p:txBody>
      </p:sp>
      <p:pic>
        <p:nvPicPr>
          <p:cNvPr id="8" name="내용 개체 틀 3">
            <a:extLst>
              <a:ext uri="{FF2B5EF4-FFF2-40B4-BE49-F238E27FC236}">
                <a16:creationId xmlns:a16="http://schemas.microsoft.com/office/drawing/2014/main" xmlns="" id="{10F581FA-3449-D46C-C0FB-43CAE369BCC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7061"/>
          <a:stretch/>
        </p:blipFill>
        <p:spPr>
          <a:xfrm>
            <a:off x="5089525" y="2160000"/>
            <a:ext cx="5720862" cy="2880000"/>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모서리가 둥근 직사각형 5">
            <a:extLst>
              <a:ext uri="{FF2B5EF4-FFF2-40B4-BE49-F238E27FC236}">
                <a16:creationId xmlns:a16="http://schemas.microsoft.com/office/drawing/2014/main" xmlns="" id="{A5C6F56A-FC16-8094-B9B3-4E92DFEF2048}"/>
              </a:ext>
            </a:extLst>
          </p:cNvPr>
          <p:cNvSpPr/>
          <p:nvPr/>
        </p:nvSpPr>
        <p:spPr>
          <a:xfrm>
            <a:off x="6059805" y="2484922"/>
            <a:ext cx="2362835" cy="15435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5">
            <a:extLst>
              <a:ext uri="{FF2B5EF4-FFF2-40B4-BE49-F238E27FC236}">
                <a16:creationId xmlns:a16="http://schemas.microsoft.com/office/drawing/2014/main" xmlns="" id="{D22EFBBA-251D-438C-41A7-7758AF28B0B7}"/>
              </a:ext>
            </a:extLst>
          </p:cNvPr>
          <p:cNvSpPr/>
          <p:nvPr/>
        </p:nvSpPr>
        <p:spPr>
          <a:xfrm>
            <a:off x="5089525" y="3070860"/>
            <a:ext cx="970915" cy="133604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18557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77334" y="609600"/>
            <a:ext cx="8699014" cy="1320800"/>
          </a:xfrm>
        </p:spPr>
        <p:txBody>
          <a:bodyPr/>
          <a:lstStyle/>
          <a:p>
            <a:r>
              <a:rPr lang="en-US" altLang="ko-KR" dirty="0"/>
              <a:t>5. Toy </a:t>
            </a:r>
            <a:r>
              <a:rPr lang="en-US" altLang="ko-KR" dirty="0" smtClean="0"/>
              <a:t>example: transf. data visualization</a:t>
            </a:r>
            <a:endParaRPr lang="ko-KR" altLang="en-US" dirty="0"/>
          </a:p>
        </p:txBody>
      </p:sp>
      <p:sp>
        <p:nvSpPr>
          <p:cNvPr id="7" name="내용 개체 틀 6">
            <a:extLst>
              <a:ext uri="{FF2B5EF4-FFF2-40B4-BE49-F238E27FC236}">
                <a16:creationId xmlns:a16="http://schemas.microsoft.com/office/drawing/2014/main" xmlns="" id="{FB9B28C1-156D-4CB8-C823-CBF626580B3F}"/>
              </a:ext>
            </a:extLst>
          </p:cNvPr>
          <p:cNvSpPr>
            <a:spLocks noGrp="1"/>
          </p:cNvSpPr>
          <p:nvPr>
            <p:ph sz="half" idx="1"/>
          </p:nvPr>
        </p:nvSpPr>
        <p:spPr/>
        <p:txBody>
          <a:bodyPr>
            <a:normAutofit/>
          </a:bodyPr>
          <a:lstStyle/>
          <a:p>
            <a:r>
              <a:rPr lang="en-US" altLang="ko-KR" sz="2000" dirty="0"/>
              <a:t>There are many options in the graph</a:t>
            </a:r>
          </a:p>
          <a:p>
            <a:endParaRPr lang="en-US" altLang="ko-KR" sz="2000" dirty="0"/>
          </a:p>
          <a:p>
            <a:r>
              <a:rPr lang="en-US" altLang="ko-KR" sz="2000" dirty="0"/>
              <a:t>You can download the graph</a:t>
            </a:r>
            <a:endParaRPr lang="ko-KR" altLang="en-US" sz="2000" dirty="0"/>
          </a:p>
        </p:txBody>
      </p:sp>
      <p:pic>
        <p:nvPicPr>
          <p:cNvPr id="8" name="내용 개체 틀 3">
            <a:extLst>
              <a:ext uri="{FF2B5EF4-FFF2-40B4-BE49-F238E27FC236}">
                <a16:creationId xmlns:a16="http://schemas.microsoft.com/office/drawing/2014/main" xmlns="" id="{6B120E58-8C32-7E51-8444-4568FD9B9FC5}"/>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6893"/>
          <a:stretch/>
        </p:blipFill>
        <p:spPr>
          <a:xfrm>
            <a:off x="5089525" y="2160000"/>
            <a:ext cx="5710535" cy="2880000"/>
          </a:xfrm>
        </p:spPr>
      </p:pic>
      <p:cxnSp>
        <p:nvCxnSpPr>
          <p:cNvPr id="5" name="직선 연결선 4"/>
          <p:cNvCxnSpPr/>
          <p:nvPr/>
        </p:nvCxnSpPr>
        <p:spPr>
          <a:xfrm>
            <a:off x="783924"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모서리가 둥근 직사각형 5">
            <a:extLst>
              <a:ext uri="{FF2B5EF4-FFF2-40B4-BE49-F238E27FC236}">
                <a16:creationId xmlns:a16="http://schemas.microsoft.com/office/drawing/2014/main" xmlns="" id="{8C559790-A749-52DC-6635-52CBC79A580E}"/>
              </a:ext>
            </a:extLst>
          </p:cNvPr>
          <p:cNvSpPr/>
          <p:nvPr/>
        </p:nvSpPr>
        <p:spPr>
          <a:xfrm>
            <a:off x="6913245" y="2524760"/>
            <a:ext cx="1468755" cy="37084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47462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a:t>
            </a:r>
            <a:r>
              <a:rPr lang="en-US" altLang="ko-KR" dirty="0" smtClean="0"/>
              <a:t>example: identification results1</a:t>
            </a:r>
            <a:endParaRPr lang="ko-KR" altLang="en-US" dirty="0"/>
          </a:p>
        </p:txBody>
      </p:sp>
      <p:sp>
        <p:nvSpPr>
          <p:cNvPr id="7" name="내용 개체 틀 6">
            <a:extLst>
              <a:ext uri="{FF2B5EF4-FFF2-40B4-BE49-F238E27FC236}">
                <a16:creationId xmlns:a16="http://schemas.microsoft.com/office/drawing/2014/main" xmlns="" id="{6CB76210-AA8D-C8E8-2997-9185E995B2E1}"/>
              </a:ext>
            </a:extLst>
          </p:cNvPr>
          <p:cNvSpPr>
            <a:spLocks noGrp="1"/>
          </p:cNvSpPr>
          <p:nvPr>
            <p:ph sz="half" idx="1"/>
          </p:nvPr>
        </p:nvSpPr>
        <p:spPr/>
        <p:txBody>
          <a:bodyPr>
            <a:normAutofit/>
          </a:bodyPr>
          <a:lstStyle/>
          <a:p>
            <a:r>
              <a:rPr lang="en-US" altLang="ko-KR" sz="2000" dirty="0" smtClean="0"/>
              <a:t>RESULT tab</a:t>
            </a:r>
          </a:p>
          <a:p>
            <a:endParaRPr lang="en-US" altLang="ko-KR" sz="2000" dirty="0"/>
          </a:p>
          <a:p>
            <a:r>
              <a:rPr lang="en-US" altLang="ko-KR" sz="2000" dirty="0" smtClean="0"/>
              <a:t>Compare </a:t>
            </a:r>
            <a:r>
              <a:rPr lang="en-US" altLang="ko-KR" sz="2000" dirty="0"/>
              <a:t>the 11th data in the query with the 11th data in the library</a:t>
            </a:r>
          </a:p>
          <a:p>
            <a:endParaRPr lang="en-US" altLang="ko-KR" sz="2000" dirty="0"/>
          </a:p>
        </p:txBody>
      </p:sp>
      <p:pic>
        <p:nvPicPr>
          <p:cNvPr id="8" name="내용 개체 틀 3">
            <a:extLst>
              <a:ext uri="{FF2B5EF4-FFF2-40B4-BE49-F238E27FC236}">
                <a16:creationId xmlns:a16="http://schemas.microsoft.com/office/drawing/2014/main" xmlns="" id="{5893A597-17E4-976C-DFD6-FD4B683CCBC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6893"/>
          <a:stretch/>
        </p:blipFill>
        <p:spPr>
          <a:xfrm>
            <a:off x="5089525" y="2160000"/>
            <a:ext cx="5710535" cy="2880000"/>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모서리가 둥근 직사각형 5">
            <a:extLst>
              <a:ext uri="{FF2B5EF4-FFF2-40B4-BE49-F238E27FC236}">
                <a16:creationId xmlns:a16="http://schemas.microsoft.com/office/drawing/2014/main" xmlns="" id="{BDB144C6-431C-6864-B641-2C0B60DE7D90}"/>
              </a:ext>
            </a:extLst>
          </p:cNvPr>
          <p:cNvSpPr/>
          <p:nvPr/>
        </p:nvSpPr>
        <p:spPr>
          <a:xfrm>
            <a:off x="5089525" y="2875280"/>
            <a:ext cx="970915" cy="58928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5">
            <a:extLst>
              <a:ext uri="{FF2B5EF4-FFF2-40B4-BE49-F238E27FC236}">
                <a16:creationId xmlns:a16="http://schemas.microsoft.com/office/drawing/2014/main" xmlns="" id="{F86846B5-71EB-5F71-1898-75C367647CBA}"/>
              </a:ext>
            </a:extLst>
          </p:cNvPr>
          <p:cNvSpPr/>
          <p:nvPr/>
        </p:nvSpPr>
        <p:spPr>
          <a:xfrm>
            <a:off x="6060440" y="2484922"/>
            <a:ext cx="4699000" cy="152827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92421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example: identification </a:t>
            </a:r>
            <a:r>
              <a:rPr lang="en-US" altLang="ko-KR" dirty="0" smtClean="0"/>
              <a:t>results2</a:t>
            </a:r>
            <a:endParaRPr lang="ko-KR" altLang="en-US" dirty="0"/>
          </a:p>
        </p:txBody>
      </p:sp>
      <p:sp>
        <p:nvSpPr>
          <p:cNvPr id="7" name="내용 개체 틀 6">
            <a:extLst>
              <a:ext uri="{FF2B5EF4-FFF2-40B4-BE49-F238E27FC236}">
                <a16:creationId xmlns:a16="http://schemas.microsoft.com/office/drawing/2014/main" xmlns="" id="{01817F72-70DB-9202-EF2A-9B02ECD786F3}"/>
              </a:ext>
            </a:extLst>
          </p:cNvPr>
          <p:cNvSpPr>
            <a:spLocks noGrp="1"/>
          </p:cNvSpPr>
          <p:nvPr>
            <p:ph sz="half" idx="1"/>
          </p:nvPr>
        </p:nvSpPr>
        <p:spPr/>
        <p:txBody>
          <a:bodyPr>
            <a:normAutofit/>
          </a:bodyPr>
          <a:lstStyle/>
          <a:p>
            <a:r>
              <a:rPr lang="en-US" altLang="ko-KR" sz="2000" dirty="0"/>
              <a:t>Result table and similarity table</a:t>
            </a:r>
          </a:p>
          <a:p>
            <a:endParaRPr lang="en-US" altLang="ko-KR" sz="2000" dirty="0"/>
          </a:p>
          <a:p>
            <a:r>
              <a:rPr lang="en-US" altLang="ko-KR" sz="2000" dirty="0" smtClean="0"/>
              <a:t>For </a:t>
            </a:r>
            <a:r>
              <a:rPr lang="en-US" altLang="ko-KR" sz="2000" dirty="0"/>
              <a:t>each metabolite in </a:t>
            </a:r>
            <a:r>
              <a:rPr lang="en-US" altLang="ko-KR" sz="2000" dirty="0" smtClean="0"/>
              <a:t>query, table </a:t>
            </a:r>
            <a:r>
              <a:rPr lang="en-US" altLang="ko-KR" sz="2000" dirty="0"/>
              <a:t>including </a:t>
            </a:r>
            <a:r>
              <a:rPr lang="en-US" altLang="ko-KR" sz="2000" dirty="0" smtClean="0"/>
              <a:t>metabolite names on top (the best three) in library are provided</a:t>
            </a:r>
            <a:endParaRPr lang="en-US" altLang="ko-KR" sz="2000" dirty="0"/>
          </a:p>
          <a:p>
            <a:endParaRPr lang="en-US" altLang="ko-KR" sz="2000" dirty="0"/>
          </a:p>
          <a:p>
            <a:r>
              <a:rPr lang="en-US" altLang="ko-KR" sz="2000" dirty="0"/>
              <a:t>Table including corresponding </a:t>
            </a:r>
            <a:r>
              <a:rPr lang="en-US" altLang="ko-KR" sz="2000" dirty="0" smtClean="0"/>
              <a:t>matching </a:t>
            </a:r>
            <a:r>
              <a:rPr lang="en-US" altLang="ko-KR" sz="2000" dirty="0"/>
              <a:t>similarity score </a:t>
            </a:r>
            <a:r>
              <a:rPr lang="en-US" altLang="ko-KR" sz="2000" dirty="0" smtClean="0"/>
              <a:t>is provided</a:t>
            </a:r>
            <a:endParaRPr lang="ko-KR" altLang="en-US" sz="2000" dirty="0"/>
          </a:p>
        </p:txBody>
      </p:sp>
      <p:pic>
        <p:nvPicPr>
          <p:cNvPr id="8" name="내용 개체 틀 3">
            <a:extLst>
              <a:ext uri="{FF2B5EF4-FFF2-40B4-BE49-F238E27FC236}">
                <a16:creationId xmlns:a16="http://schemas.microsoft.com/office/drawing/2014/main" xmlns="" id="{8868C659-4D06-DD17-B4C5-9EDC5CE8632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7061"/>
          <a:stretch/>
        </p:blipFill>
        <p:spPr>
          <a:xfrm>
            <a:off x="5089525" y="2160000"/>
            <a:ext cx="5720862" cy="2880000"/>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모서리가 둥근 직사각형 5">
            <a:extLst>
              <a:ext uri="{FF2B5EF4-FFF2-40B4-BE49-F238E27FC236}">
                <a16:creationId xmlns:a16="http://schemas.microsoft.com/office/drawing/2014/main" xmlns="" id="{606C68DF-E55C-526D-60AF-6B0A9A3BFFE9}"/>
              </a:ext>
            </a:extLst>
          </p:cNvPr>
          <p:cNvSpPr/>
          <p:nvPr/>
        </p:nvSpPr>
        <p:spPr>
          <a:xfrm>
            <a:off x="6044565" y="2160000"/>
            <a:ext cx="4765822" cy="288000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343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1. Help tab</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354"/>
          <a:stretch/>
        </p:blipFill>
        <p:spPr>
          <a:xfrm>
            <a:off x="1393154" y="2446020"/>
            <a:ext cx="7165729" cy="359600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p:cNvSpPr/>
          <p:nvPr/>
        </p:nvSpPr>
        <p:spPr>
          <a:xfrm>
            <a:off x="1393153" y="2670342"/>
            <a:ext cx="1211935" cy="458621"/>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4192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1. Help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a:xfrm>
            <a:off x="677334" y="2160589"/>
            <a:ext cx="8596668" cy="4105300"/>
          </a:xfrm>
        </p:spPr>
        <p:txBody>
          <a:bodyPr>
            <a:normAutofit/>
          </a:bodyPr>
          <a:lstStyle/>
          <a:p>
            <a:r>
              <a:rPr lang="en-US" altLang="ko-KR" sz="2000" dirty="0" smtClean="0"/>
              <a:t>This</a:t>
            </a:r>
            <a:r>
              <a:rPr lang="ko-KR" altLang="en-US" sz="2000" dirty="0" smtClean="0"/>
              <a:t> </a:t>
            </a:r>
            <a:r>
              <a:rPr lang="en-US" altLang="ko-KR" sz="2000" dirty="0" smtClean="0"/>
              <a:t>package </a:t>
            </a:r>
            <a:r>
              <a:rPr lang="en-US" altLang="ko-KR" sz="2000" dirty="0"/>
              <a:t>consists of 4 buttons that can move to each tab and 4 sidebar menus.</a:t>
            </a:r>
          </a:p>
          <a:p>
            <a:endParaRPr lang="en-US" altLang="ko-KR" sz="2000" dirty="0" smtClean="0"/>
          </a:p>
          <a:p>
            <a:r>
              <a:rPr lang="en-US" altLang="ko-KR" sz="2000" dirty="0" smtClean="0"/>
              <a:t>Brief explanation of 4 buttons is provided in this tab.</a:t>
            </a:r>
            <a:endParaRPr lang="en-US" altLang="ko-KR" sz="2000" dirty="0"/>
          </a:p>
          <a:p>
            <a:endParaRPr lang="en-US" altLang="ko-KR" sz="2000" dirty="0"/>
          </a:p>
          <a:p>
            <a:r>
              <a:rPr lang="en-US" altLang="ko-KR" sz="2000" dirty="0" smtClean="0"/>
              <a:t>All references, which correspond to the methodologies given in this package, are mentioned. </a:t>
            </a:r>
          </a:p>
          <a:p>
            <a:endParaRPr lang="en-US" altLang="ko-KR" sz="2000" dirty="0"/>
          </a:p>
          <a:p>
            <a:r>
              <a:rPr lang="en-US" altLang="ko-KR" sz="2000" dirty="0"/>
              <a:t>You can </a:t>
            </a:r>
            <a:r>
              <a:rPr lang="en-US" altLang="ko-KR" sz="2000" dirty="0" smtClean="0"/>
              <a:t>test this package with toy data. Toy query and library consist </a:t>
            </a:r>
            <a:r>
              <a:rPr lang="en-US" altLang="ko-KR" sz="2000" dirty="0"/>
              <a:t>of 30 and 50 metabolites, respectively</a:t>
            </a:r>
            <a:r>
              <a:rPr lang="en-US" altLang="ko-KR" sz="2000" dirty="0" smtClean="0"/>
              <a:t>.</a:t>
            </a:r>
            <a:endParaRPr lang="en-US" altLang="ko-KR" sz="2000" dirty="0"/>
          </a:p>
          <a:p>
            <a:endParaRPr lang="en-US" altLang="ko-KR" sz="2000" dirty="0"/>
          </a:p>
        </p:txBody>
      </p:sp>
    </p:spTree>
    <p:extLst>
      <p:ext uri="{BB962C8B-B14F-4D97-AF65-F5344CB8AC3E}">
        <p14:creationId xmlns:p14="http://schemas.microsoft.com/office/powerpoint/2010/main" val="417278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 Data load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8" name="내용 개체 틀 7"/>
          <p:cNvPicPr>
            <a:picLocks noGrp="1" noChangeAspect="1"/>
          </p:cNvPicPr>
          <p:nvPr>
            <p:ph idx="1"/>
          </p:nvPr>
        </p:nvPicPr>
        <p:blipFill rotWithShape="1">
          <a:blip r:embed="rId2"/>
          <a:srcRect t="7158"/>
          <a:stretch/>
        </p:blipFill>
        <p:spPr>
          <a:xfrm>
            <a:off x="1393154" y="2438400"/>
            <a:ext cx="7165729" cy="3603625"/>
          </a:xfrm>
          <a:prstGeom prst="rect">
            <a:avLst/>
          </a:prstGeom>
        </p:spPr>
      </p:pic>
      <p:sp>
        <p:nvSpPr>
          <p:cNvPr id="6" name="모서리가 둥근 직사각형 5">
            <a:extLst>
              <a:ext uri="{FF2B5EF4-FFF2-40B4-BE49-F238E27FC236}">
                <a16:creationId xmlns:a16="http://schemas.microsoft.com/office/drawing/2014/main" xmlns="" id="{B5559724-EB42-2738-21F1-3411CBBC2750}"/>
              </a:ext>
            </a:extLst>
          </p:cNvPr>
          <p:cNvSpPr/>
          <p:nvPr/>
        </p:nvSpPr>
        <p:spPr>
          <a:xfrm>
            <a:off x="1393153" y="2875280"/>
            <a:ext cx="1211935" cy="294639"/>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2419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 Data load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rmAutofit lnSpcReduction="10000"/>
          </a:bodyPr>
          <a:lstStyle/>
          <a:p>
            <a:r>
              <a:rPr lang="en-US" altLang="ko-KR" sz="2000" dirty="0"/>
              <a:t>There are two menus in the sidebar’s </a:t>
            </a:r>
            <a:r>
              <a:rPr lang="en-US" altLang="ko-KR" sz="2000" b="1" dirty="0"/>
              <a:t>DATALOAD menu</a:t>
            </a:r>
            <a:r>
              <a:rPr lang="en-US" altLang="ko-KR" sz="2000" dirty="0"/>
              <a:t>. </a:t>
            </a:r>
            <a:endParaRPr lang="en-US" altLang="ko-KR" sz="2000" dirty="0" smtClean="0"/>
          </a:p>
          <a:p>
            <a:pPr marL="0" indent="0">
              <a:buNone/>
            </a:pPr>
            <a:r>
              <a:rPr lang="en-US" altLang="ko-KR" sz="2000" dirty="0" smtClean="0"/>
              <a:t>     INPUT </a:t>
            </a:r>
            <a:r>
              <a:rPr lang="en-US" altLang="ko-KR" sz="2000" dirty="0"/>
              <a:t>QUERY &amp; INPUT LIBRARY.</a:t>
            </a:r>
          </a:p>
          <a:p>
            <a:endParaRPr lang="en-US" altLang="ko-KR" sz="2000" dirty="0"/>
          </a:p>
          <a:p>
            <a:r>
              <a:rPr lang="en-US" altLang="ko-KR" sz="2000" dirty="0"/>
              <a:t>INPUT </a:t>
            </a:r>
            <a:r>
              <a:rPr lang="en-US" altLang="ko-KR" sz="2000" dirty="0" smtClean="0"/>
              <a:t>QUERY: load query file or input single metabolite directly</a:t>
            </a:r>
          </a:p>
          <a:p>
            <a:pPr marL="0" indent="0">
              <a:buNone/>
            </a:pPr>
            <a:endParaRPr lang="en-US" altLang="ko-KR" sz="2000" dirty="0" smtClean="0"/>
          </a:p>
          <a:p>
            <a:r>
              <a:rPr lang="en-US" altLang="ko-KR" sz="2000" dirty="0" smtClean="0"/>
              <a:t>INPUT LIBRARY: choose one from two built-in libraries or load your own library</a:t>
            </a:r>
          </a:p>
          <a:p>
            <a:pPr marL="0" indent="0">
              <a:buNone/>
            </a:pPr>
            <a:endParaRPr lang="en-US" altLang="ko-KR" sz="2000" dirty="0"/>
          </a:p>
          <a:p>
            <a:r>
              <a:rPr lang="en-US" altLang="ko-KR" sz="2000" dirty="0" smtClean="0"/>
              <a:t>Checkbox: whether </a:t>
            </a:r>
            <a:r>
              <a:rPr lang="en-US" altLang="ko-KR" sz="2000" dirty="0"/>
              <a:t>the file contains variable names in the first </a:t>
            </a:r>
            <a:r>
              <a:rPr lang="en-US" altLang="ko-KR" sz="2000" dirty="0" smtClean="0"/>
              <a:t>line or not(checked </a:t>
            </a:r>
            <a:r>
              <a:rPr lang="en-US" altLang="ko-KR" sz="2000" dirty="0"/>
              <a:t>by </a:t>
            </a:r>
            <a:r>
              <a:rPr lang="en-US" altLang="ko-KR" sz="2000" dirty="0" smtClean="0"/>
              <a:t>default). Also</a:t>
            </a:r>
            <a:r>
              <a:rPr lang="en-US" altLang="ko-KR" sz="2000" dirty="0"/>
              <a:t>, .csv format </a:t>
            </a:r>
            <a:r>
              <a:rPr lang="en-US" altLang="ko-KR" sz="2000" dirty="0" smtClean="0"/>
              <a:t>as default.</a:t>
            </a:r>
            <a:endParaRPr lang="en-US" altLang="ko-KR" sz="2000" dirty="0"/>
          </a:p>
        </p:txBody>
      </p:sp>
    </p:spTree>
    <p:extLst>
      <p:ext uri="{BB962C8B-B14F-4D97-AF65-F5344CB8AC3E}">
        <p14:creationId xmlns:p14="http://schemas.microsoft.com/office/powerpoint/2010/main" val="314217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2.1. Loading query data</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xmlns="" id="{96239FE5-CED8-2CDC-4F5A-B89B096B9E27}"/>
              </a:ext>
            </a:extLst>
          </p:cNvPr>
          <p:cNvSpPr/>
          <p:nvPr/>
        </p:nvSpPr>
        <p:spPr>
          <a:xfrm>
            <a:off x="2997835" y="2867566"/>
            <a:ext cx="2156871" cy="1560999"/>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4484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2.1. Loading query data</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rmAutofit/>
          </a:bodyPr>
          <a:lstStyle/>
          <a:p>
            <a:r>
              <a:rPr lang="en-US" altLang="ko-KR" sz="2000" dirty="0"/>
              <a:t>Loading </a:t>
            </a:r>
            <a:r>
              <a:rPr lang="en-US" altLang="ko-KR" sz="2000" dirty="0" smtClean="0"/>
              <a:t>query file </a:t>
            </a:r>
          </a:p>
          <a:p>
            <a:pPr marL="0" indent="0">
              <a:buNone/>
            </a:pPr>
            <a:r>
              <a:rPr lang="en-US" altLang="ko-KR" sz="2000" dirty="0"/>
              <a:t> </a:t>
            </a:r>
            <a:r>
              <a:rPr lang="en-US" altLang="ko-KR" sz="2000" dirty="0" smtClean="0"/>
              <a:t>   1) Browse the file </a:t>
            </a:r>
            <a:r>
              <a:rPr lang="en-US" altLang="ko-KR" sz="2000" dirty="0"/>
              <a:t>including </a:t>
            </a:r>
            <a:r>
              <a:rPr lang="en-US" altLang="ko-KR" sz="2000" dirty="0" smtClean="0"/>
              <a:t>mass spectra information.</a:t>
            </a:r>
            <a:endParaRPr lang="en-US" altLang="ko-KR" sz="2000" dirty="0"/>
          </a:p>
          <a:p>
            <a:pPr marL="0" indent="0">
              <a:buNone/>
            </a:pPr>
            <a:r>
              <a:rPr lang="en-US" altLang="ko-KR" sz="2000" dirty="0" smtClean="0"/>
              <a:t>    2) Change </a:t>
            </a:r>
            <a:r>
              <a:rPr lang="en-US" altLang="ko-KR" sz="2000" dirty="0"/>
              <a:t>the options to match the file and load the file.</a:t>
            </a:r>
          </a:p>
          <a:p>
            <a:endParaRPr lang="en-US" altLang="ko-KR" sz="2000" dirty="0"/>
          </a:p>
          <a:p>
            <a:r>
              <a:rPr lang="en-US" altLang="ko-KR" sz="2000" dirty="0" smtClean="0"/>
              <a:t>Typing </a:t>
            </a:r>
            <a:r>
              <a:rPr lang="en-US" altLang="ko-KR" sz="2000" dirty="0"/>
              <a:t>query data: </a:t>
            </a:r>
            <a:r>
              <a:rPr lang="en-US" altLang="ko-KR" sz="2000" dirty="0" smtClean="0"/>
              <a:t>only for single </a:t>
            </a:r>
            <a:r>
              <a:rPr lang="en-US" altLang="ko-KR" sz="2000" dirty="0"/>
              <a:t>metabolite</a:t>
            </a:r>
          </a:p>
          <a:p>
            <a:pPr marL="0" indent="0">
              <a:buNone/>
            </a:pPr>
            <a:r>
              <a:rPr lang="en-US" altLang="ko-KR" sz="2000" dirty="0" smtClean="0"/>
              <a:t>    1) Type a pair of numbers (m/z : intensity)</a:t>
            </a:r>
          </a:p>
          <a:p>
            <a:pPr marL="0" indent="0">
              <a:buNone/>
            </a:pPr>
            <a:r>
              <a:rPr lang="en-US" altLang="ko-KR" sz="2000" dirty="0"/>
              <a:t> </a:t>
            </a:r>
            <a:r>
              <a:rPr lang="en-US" altLang="ko-KR" sz="2000" dirty="0" smtClean="0"/>
              <a:t>   2) Put only one pairs in one line</a:t>
            </a:r>
          </a:p>
          <a:p>
            <a:pPr marL="0" indent="0">
              <a:buNone/>
            </a:pPr>
            <a:endParaRPr lang="en-US" altLang="ko-KR" sz="2000" dirty="0"/>
          </a:p>
        </p:txBody>
      </p:sp>
    </p:spTree>
    <p:extLst>
      <p:ext uri="{BB962C8B-B14F-4D97-AF65-F5344CB8AC3E}">
        <p14:creationId xmlns:p14="http://schemas.microsoft.com/office/powerpoint/2010/main" val="45610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2.2. Loading library data</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289"/>
          <a:stretch/>
        </p:blipFill>
        <p:spPr>
          <a:xfrm>
            <a:off x="1397337" y="2443480"/>
            <a:ext cx="7165729" cy="359854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xmlns="" id="{2A6FA339-DECA-FBD0-4BFF-A3105036F0C8}"/>
              </a:ext>
            </a:extLst>
          </p:cNvPr>
          <p:cNvSpPr/>
          <p:nvPr/>
        </p:nvSpPr>
        <p:spPr>
          <a:xfrm>
            <a:off x="5974678" y="2777919"/>
            <a:ext cx="2106706" cy="1390669"/>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83413117"/>
      </p:ext>
    </p:extLst>
  </p:cSld>
  <p:clrMapOvr>
    <a:masterClrMapping/>
  </p:clrMapOvr>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패싯">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TM10237555[[fn=심플 테마]]</Template>
  <TotalTime>1143</TotalTime>
  <Words>778</Words>
  <Application>Microsoft Office PowerPoint</Application>
  <PresentationFormat>와이드스크린</PresentationFormat>
  <Paragraphs>123</Paragraphs>
  <Slides>29</Slides>
  <Notes>0</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29</vt:i4>
      </vt:variant>
    </vt:vector>
  </HeadingPairs>
  <TitlesOfParts>
    <vt:vector size="37" baseType="lpstr">
      <vt:lpstr>HY그래픽M</vt:lpstr>
      <vt:lpstr>맑은 고딕</vt:lpstr>
      <vt:lpstr>Arial</vt:lpstr>
      <vt:lpstr>Cambria Math</vt:lpstr>
      <vt:lpstr>Trebuchet MS</vt:lpstr>
      <vt:lpstr>Wingdings 3</vt:lpstr>
      <vt:lpstr>패싯</vt:lpstr>
      <vt:lpstr>1_패싯</vt:lpstr>
      <vt:lpstr>ShinyMetID: An R shiny package for metabolite identification by mass spectral matching</vt:lpstr>
      <vt:lpstr>Contents  1. Help tab  2. Data load tab   2.1. Loading query   2.2. Loading library  3. Settings tab   3.1. Choice of similarity measure   3.2. Parameter tuning  4. Result tab   4.1. Graphical representation of identification   4.2. Table of Top k matching results  5. Toy example</vt:lpstr>
      <vt:lpstr>1. Help tab</vt:lpstr>
      <vt:lpstr>1. Help tab</vt:lpstr>
      <vt:lpstr>2. Data load tab</vt:lpstr>
      <vt:lpstr>2. Data load tab</vt:lpstr>
      <vt:lpstr>2.1. Loading query data</vt:lpstr>
      <vt:lpstr>2.1. Loading query data</vt:lpstr>
      <vt:lpstr>2.2. Loading library data</vt:lpstr>
      <vt:lpstr>2.2. Loading library</vt:lpstr>
      <vt:lpstr>3. Settings tab</vt:lpstr>
      <vt:lpstr>3. Settings tab</vt:lpstr>
      <vt:lpstr>3.1. Choice of similarity measure</vt:lpstr>
      <vt:lpstr>3.1. Choice of similarity measure</vt:lpstr>
      <vt:lpstr>3.2. Parameter tuning</vt:lpstr>
      <vt:lpstr>3.2. Parameter tuning</vt:lpstr>
      <vt:lpstr>3.2. Parameter tuning</vt:lpstr>
      <vt:lpstr>4. Result tab</vt:lpstr>
      <vt:lpstr>4. Result tab</vt:lpstr>
      <vt:lpstr>4.1. Graphical representation of identification</vt:lpstr>
      <vt:lpstr>4.1. Graphical representation of identification</vt:lpstr>
      <vt:lpstr>4.2. Table of Top k matching results</vt:lpstr>
      <vt:lpstr>4.2. Table of Top k matching results</vt:lpstr>
      <vt:lpstr>5. Toy example: loading query and library</vt:lpstr>
      <vt:lpstr>5. Toy example: data visualization</vt:lpstr>
      <vt:lpstr>5. Toy example: similarity &amp; parameter</vt:lpstr>
      <vt:lpstr>5. Toy example: transf. data visualization</vt:lpstr>
      <vt:lpstr>5. Toy example: identification results1</vt:lpstr>
      <vt:lpstr>5. Toy example: identification results2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OWNER</dc:creator>
  <cp:lastModifiedBy>user</cp:lastModifiedBy>
  <cp:revision>190</cp:revision>
  <dcterms:created xsi:type="dcterms:W3CDTF">2022-05-11T14:53:09Z</dcterms:created>
  <dcterms:modified xsi:type="dcterms:W3CDTF">2022-06-29T01:07:13Z</dcterms:modified>
</cp:coreProperties>
</file>