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03" r:id="rId2"/>
    <p:sldId id="301" r:id="rId3"/>
    <p:sldId id="302" r:id="rId4"/>
    <p:sldId id="300" r:id="rId5"/>
    <p:sldId id="304" r:id="rId6"/>
    <p:sldId id="305" r:id="rId7"/>
    <p:sldId id="349" r:id="rId8"/>
    <p:sldId id="342" r:id="rId9"/>
    <p:sldId id="343" r:id="rId10"/>
    <p:sldId id="344" r:id="rId11"/>
    <p:sldId id="345" r:id="rId12"/>
    <p:sldId id="346" r:id="rId13"/>
    <p:sldId id="347" r:id="rId14"/>
    <p:sldId id="306" r:id="rId15"/>
    <p:sldId id="307" r:id="rId16"/>
    <p:sldId id="313" r:id="rId17"/>
    <p:sldId id="348" r:id="rId18"/>
    <p:sldId id="308" r:id="rId19"/>
    <p:sldId id="289" r:id="rId20"/>
    <p:sldId id="312" r:id="rId21"/>
    <p:sldId id="290" r:id="rId22"/>
    <p:sldId id="350" r:id="rId23"/>
    <p:sldId id="314" r:id="rId24"/>
    <p:sldId id="291" r:id="rId25"/>
    <p:sldId id="352" r:id="rId26"/>
    <p:sldId id="353" r:id="rId27"/>
    <p:sldId id="354" r:id="rId28"/>
    <p:sldId id="297" r:id="rId29"/>
    <p:sldId id="299" r:id="rId30"/>
    <p:sldId id="351" r:id="rId31"/>
    <p:sldId id="355" r:id="rId32"/>
    <p:sldId id="356" r:id="rId33"/>
    <p:sldId id="357" r:id="rId34"/>
    <p:sldId id="358" r:id="rId35"/>
    <p:sldId id="359" r:id="rId36"/>
    <p:sldId id="360" r:id="rId37"/>
    <p:sldId id="317" r:id="rId38"/>
    <p:sldId id="298" r:id="rId39"/>
    <p:sldId id="311" r:id="rId40"/>
    <p:sldId id="362" r:id="rId41"/>
    <p:sldId id="296" r:id="rId42"/>
    <p:sldId id="309" r:id="rId43"/>
    <p:sldId id="310" r:id="rId44"/>
    <p:sldId id="325" r:id="rId45"/>
    <p:sldId id="361" r:id="rId46"/>
    <p:sldId id="318" r:id="rId47"/>
    <p:sldId id="323" r:id="rId48"/>
    <p:sldId id="327" r:id="rId49"/>
    <p:sldId id="328" r:id="rId50"/>
    <p:sldId id="320" r:id="rId51"/>
    <p:sldId id="321" r:id="rId52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" initials="j" lastIdx="1" clrIdx="0">
    <p:extLst>
      <p:ext uri="{19B8F6BF-5375-455C-9EA6-DF929625EA0E}">
        <p15:presenceInfo xmlns:p15="http://schemas.microsoft.com/office/powerpoint/2012/main" userId="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63" d="100"/>
          <a:sy n="63" d="100"/>
        </p:scale>
        <p:origin x="14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651D6-BDDB-48E7-A0CE-A5D55BB4F524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07BF-0E8F-4F8A-9AD6-D4F055F6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91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A7BC-A495-4025-8479-263A6B1E0F3C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DC758-DD15-45B4-84A1-5F28077BC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5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201E-4A14-4397-98DD-55B79C895A59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2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B51E-8A6A-49E6-9101-26AB04E82D02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C985-6C04-48AC-8099-5B40E4915E1B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3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D0EF-7B91-4DE5-8D43-F84E1763FF11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516-F0CB-4AE1-A1B2-172C77E72445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3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80D-B53A-48B7-936D-C9ED89FD2B0D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1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C433-D0DA-45ED-B6F6-226A871DB513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7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ECD3-629B-45CC-B45B-801219867126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9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1D23-7E81-4187-B07C-505B53FEDD51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9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3633-09E0-4A98-9B71-DAFEA94C1EBC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C0E-0C4C-4662-825D-7F8716C32CBC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4ED68-1A93-4728-BD04-7C27E1318C67}" type="datetime1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C191-0E71-4BF2-9ED8-A8631530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568952" cy="1800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2700" dirty="0" err="1">
                <a:solidFill>
                  <a:srgbClr val="FF0000"/>
                </a:solidFill>
              </a:rPr>
              <a:t>빅데이타</a:t>
            </a:r>
            <a:r>
              <a:rPr lang="ko-KR" altLang="en-US" sz="2700" dirty="0">
                <a:solidFill>
                  <a:srgbClr val="FF0000"/>
                </a:solidFill>
              </a:rPr>
              <a:t> 통계학 수업   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ko-KR" altLang="en-US" dirty="0"/>
              <a:t>통계적 추론과 가설검정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100" dirty="0"/>
              <a:t>(Statistical inference and testing hypothesis)</a:t>
            </a:r>
            <a:endParaRPr lang="ko-KR" altLang="en-US" sz="3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005064"/>
            <a:ext cx="6336704" cy="1944216"/>
          </a:xfrm>
        </p:spPr>
        <p:txBody>
          <a:bodyPr>
            <a:normAutofit lnSpcReduction="10000"/>
          </a:bodyPr>
          <a:lstStyle/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박정수 작성</a:t>
            </a:r>
            <a:endParaRPr lang="en-US" altLang="ko-KR" sz="2800" dirty="0"/>
          </a:p>
          <a:p>
            <a:r>
              <a:rPr lang="en-US" altLang="ko-KR" sz="2800" dirty="0"/>
              <a:t>January</a:t>
            </a:r>
            <a:r>
              <a:rPr lang="ko-KR" altLang="en-US" sz="2800" dirty="0"/>
              <a:t> </a:t>
            </a:r>
            <a:r>
              <a:rPr lang="en-US" altLang="ko-KR" sz="2800" dirty="0"/>
              <a:t>2019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A8B2-9446-4096-9553-EAF7F0CB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30802-B330-4C84-8E2B-03DDE30D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D97AF-1279-4FA7-8D35-D0CB5AC0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3CC519-5A62-4E74-89FD-0D816629074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481257"/>
            <a:ext cx="79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1792-0CAD-4FCE-99CE-763DF719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C8A25-A367-490D-B3FF-9BF5627D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6F85A-EFBF-47F2-BBD2-28949F58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2B527D-D979-4E63-AB9C-37C7DC90C7F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549000"/>
            <a:ext cx="79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1D726-33CA-42A3-8408-A3ACAE01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1938E-B1C3-4707-9CA5-60BBEC3C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B05D0-D5F1-4281-864A-B607FB9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CF5FC3-E40C-439E-AD28-92C3BE6C346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731837"/>
            <a:ext cx="79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3654-9FEE-4F66-A6D6-4776FB9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476D4-CFC4-4CE6-B78C-E271898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DDD1D-D959-4314-9D86-6DD5BE61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58DF4-5C10-4304-B612-F60F787397A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6336"/>
            <a:ext cx="79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신뢰구간추정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모수에</a:t>
            </a:r>
            <a:r>
              <a:rPr lang="ko-KR" altLang="en-US" sz="2800" dirty="0"/>
              <a:t> 대해 하나의 추정하는 대신 구간으로 추정하는 방법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/>
              <a:t>모수가</a:t>
            </a:r>
            <a:r>
              <a:rPr lang="ko-KR" altLang="en-US" sz="2800" dirty="0"/>
              <a:t> 어떤 구간에 들어있을 가능성이 예를 들어 </a:t>
            </a:r>
            <a:r>
              <a:rPr lang="en-US" altLang="ko-KR" sz="2800" dirty="0"/>
              <a:t>95% </a:t>
            </a:r>
            <a:r>
              <a:rPr lang="ko-KR" altLang="en-US" sz="2800" dirty="0"/>
              <a:t>가 되도록 상한과 하한을 잡으면</a:t>
            </a:r>
            <a:r>
              <a:rPr lang="en-US" altLang="ko-KR" sz="2800" dirty="0"/>
              <a:t>, </a:t>
            </a:r>
            <a:r>
              <a:rPr lang="ko-KR" altLang="en-US" sz="2800" dirty="0"/>
              <a:t>그 구간을 </a:t>
            </a:r>
            <a:r>
              <a:rPr lang="en-US" altLang="ko-KR" sz="2800" dirty="0">
                <a:solidFill>
                  <a:srgbClr val="FF0000"/>
                </a:solidFill>
              </a:rPr>
              <a:t>95% </a:t>
            </a:r>
            <a:r>
              <a:rPr lang="ko-KR" altLang="en-US" sz="2800" dirty="0">
                <a:solidFill>
                  <a:srgbClr val="FF0000"/>
                </a:solidFill>
              </a:rPr>
              <a:t>신뢰구간 </a:t>
            </a:r>
            <a:r>
              <a:rPr lang="ko-KR" altLang="en-US" sz="2800" dirty="0"/>
              <a:t>이라고 부른다</a:t>
            </a:r>
            <a:r>
              <a:rPr lang="en-US" altLang="ko-KR" sz="2800" dirty="0"/>
              <a:t>. </a:t>
            </a:r>
            <a:r>
              <a:rPr lang="ko-KR" altLang="en-US" sz="2800" dirty="0"/>
              <a:t>이때 </a:t>
            </a:r>
            <a:r>
              <a:rPr lang="en-US" altLang="ko-KR" sz="2800" dirty="0"/>
              <a:t>95%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신뢰수준이라고</a:t>
            </a:r>
            <a:r>
              <a:rPr lang="ko-KR" altLang="en-US" sz="2800" dirty="0"/>
              <a:t> 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대체로 </a:t>
            </a:r>
            <a:r>
              <a:rPr lang="ko-KR" altLang="en-US" sz="2800" dirty="0" err="1"/>
              <a:t>점추정값을</a:t>
            </a:r>
            <a:r>
              <a:rPr lang="ko-KR" altLang="en-US" sz="2800" dirty="0"/>
              <a:t> 중심으로 상한과 하한을 좌우 대칭으로 잡아준다</a:t>
            </a:r>
            <a:r>
              <a:rPr lang="en-US" altLang="ko-KR" sz="2800" dirty="0"/>
              <a:t>.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통계적 추정의 실제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40768"/>
                <a:ext cx="8568952" cy="5011064"/>
              </a:xfrm>
            </p:spPr>
            <p:txBody>
              <a:bodyPr>
                <a:normAutofit/>
              </a:bodyPr>
              <a:lstStyle/>
              <a:p>
                <a:pPr marL="176213" indent="-176213" fontAlgn="base">
                  <a:lnSpc>
                    <a:spcPct val="150000"/>
                  </a:lnSpc>
                </a:pPr>
                <a:endParaRPr lang="en-US" altLang="ko-KR" sz="400" dirty="0"/>
              </a:p>
              <a:p>
                <a:pPr fontAlgn="base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200" b="1" dirty="0" smtClean="0">
                    <a:solidFill>
                      <a:srgbClr val="FF0000"/>
                    </a:solidFill>
                  </a:rPr>
                  <a:t>모평균 </a:t>
                </a:r>
                <a14:m>
                  <m:oMath xmlns:m="http://schemas.openxmlformats.org/officeDocument/2006/math">
                    <m:r>
                      <a:rPr lang="ko-KR" altLang="en-US" sz="2200" b="1" i="1">
                        <a:solidFill>
                          <a:srgbClr val="FF0000"/>
                        </a:solidFill>
                        <a:latin typeface="Cambria Math"/>
                      </a:rPr>
                      <m:t>𝝁</m:t>
                    </m:r>
                  </m:oMath>
                </a14:m>
                <a:r>
                  <a:rPr lang="ko-KR" altLang="en-US" sz="2200" b="1" dirty="0">
                    <a:solidFill>
                      <a:srgbClr val="FF0000"/>
                    </a:solidFill>
                  </a:rPr>
                  <a:t>에 대한 추정</a:t>
                </a:r>
                <a:endParaRPr lang="en-US" altLang="ko-KR" sz="2200" dirty="0">
                  <a:solidFill>
                    <a:srgbClr val="FF0000"/>
                  </a:solidFill>
                </a:endParaRPr>
              </a:p>
              <a:p>
                <a:pPr marL="176213" indent="-176213" fontAlgn="base">
                  <a:lnSpc>
                    <a:spcPct val="150000"/>
                  </a:lnSpc>
                </a:pPr>
                <a:r>
                  <a:rPr lang="ko-KR" altLang="en-US" sz="2200" dirty="0"/>
                  <a:t>정규분포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/>
                          </a:rPr>
                          <m:t>𝑁</m:t>
                        </m:r>
                        <m:r>
                          <a:rPr lang="en-US" altLang="ko-KR" sz="2200" i="1">
                            <a:latin typeface="Cambria Math"/>
                          </a:rPr>
                          <m:t>(</m:t>
                        </m:r>
                        <m:r>
                          <a:rPr lang="ko-KR" altLang="en-US" sz="2200" i="1">
                            <a:latin typeface="Cambria Math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/>
                          </a:rPr>
                          <m:t>,</m:t>
                        </m:r>
                        <m:r>
                          <a:rPr lang="ko-KR" altLang="en-US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200" dirty="0"/>
                  <a:t>를 따르는 모집단으로부터 추출한 </a:t>
                </a:r>
                <a14:m>
                  <m:oMath xmlns:m="http://schemas.openxmlformats.org/officeDocument/2006/math">
                    <m:r>
                      <a:rPr lang="ko-KR" altLang="en-US" sz="2200" b="0" i="1" dirty="0">
                        <a:latin typeface="Cambria Math" panose="02040503050406030204" pitchFamily="18" charset="0"/>
                      </a:rPr>
                      <m:t>크</m:t>
                    </m:r>
                    <m:r>
                      <a:rPr lang="ko-KR" altLang="en-US" sz="2200" i="1" dirty="0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2200" i="1" dirty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/>
                      </a:rPr>
                      <m:t>𝑛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2200" dirty="0"/>
                  <a:t> 표본을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200" dirty="0"/>
                  <a:t>이라 하면</a:t>
                </a:r>
                <a:r>
                  <a:rPr lang="en-US" altLang="ko-KR" sz="2200" dirty="0"/>
                  <a:t>,</a:t>
                </a:r>
              </a:p>
              <a:p>
                <a:pPr marL="261938" indent="-261938" fontAlgn="base">
                  <a:lnSpc>
                    <a:spcPct val="150000"/>
                  </a:lnSpc>
                  <a:buNone/>
                </a:pPr>
                <a:r>
                  <a:rPr lang="en-US" altLang="ko-KR" sz="2200" dirty="0"/>
                  <a:t> - </a:t>
                </a:r>
                <a:r>
                  <a:rPr lang="ko-KR" altLang="en-US" sz="2200" dirty="0"/>
                  <a:t>모평균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sz="2200" dirty="0"/>
                  <a:t>와 </a:t>
                </a:r>
                <a:r>
                  <a:rPr lang="ko-KR" altLang="en-US" sz="2200" dirty="0" smtClean="0"/>
                  <a:t> 모분산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200" dirty="0" smtClean="0"/>
                  <a:t> 에 </a:t>
                </a:r>
                <a:r>
                  <a:rPr lang="ko-KR" altLang="en-US" sz="2200" dirty="0"/>
                  <a:t>대한 </a:t>
                </a:r>
                <a:r>
                  <a:rPr lang="ko-KR" altLang="en-US" sz="2200" dirty="0" smtClean="0"/>
                  <a:t> </a:t>
                </a:r>
                <a:r>
                  <a:rPr lang="ko-KR" altLang="en-US" sz="22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점추정</a:t>
                </a:r>
                <a:endParaRPr lang="en-US" altLang="ko-KR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261938" indent="-261938" fontAlgn="base">
                  <a:lnSpc>
                    <a:spcPct val="150000"/>
                  </a:lnSpc>
                  <a:buNone/>
                </a:pPr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/>
                  <a:t> (=</a:t>
                </a:r>
                <a:r>
                  <a:rPr lang="ko-KR" altLang="en-US" sz="2200" dirty="0" err="1"/>
                  <a:t>표본평균</a:t>
                </a:r>
                <a:r>
                  <a:rPr lang="en-US" altLang="ko-KR" sz="2200" dirty="0"/>
                  <a:t>) ,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ko-KR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200" dirty="0"/>
                  <a:t>  (=</a:t>
                </a:r>
                <a:r>
                  <a:rPr lang="ko-KR" altLang="en-US" sz="2200" dirty="0"/>
                  <a:t>표본분산</a:t>
                </a:r>
                <a:r>
                  <a:rPr lang="en-US" altLang="ko-KR" sz="2200" dirty="0"/>
                  <a:t>)</a:t>
                </a:r>
              </a:p>
              <a:p>
                <a:pPr marL="261938" indent="-261938" fontAlgn="base">
                  <a:lnSpc>
                    <a:spcPct val="150000"/>
                  </a:lnSpc>
                  <a:buNone/>
                </a:pPr>
                <a:r>
                  <a:rPr lang="en-US" altLang="ko-KR" sz="2200" dirty="0"/>
                  <a:t> - </a:t>
                </a:r>
                <a:r>
                  <a:rPr lang="ko-KR" altLang="en-US" sz="2200" dirty="0"/>
                  <a:t>모평균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sz="2200" dirty="0"/>
                  <a:t>에 대한 </a:t>
                </a:r>
                <a:r>
                  <a:rPr lang="en-US" altLang="ko-KR" sz="2200" dirty="0"/>
                  <a:t>95% </a:t>
                </a:r>
                <a:r>
                  <a:rPr lang="ko-KR" altLang="en-US" sz="2200" dirty="0"/>
                  <a:t>신뢰수준을 갖는 </a:t>
                </a:r>
                <a:r>
                  <a:rPr lang="ko-KR" altLang="en-US" sz="2200" dirty="0" smtClean="0"/>
                  <a:t> </a:t>
                </a:r>
                <a:r>
                  <a:rPr lang="ko-KR" altLang="en-US" sz="22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구간추정</a:t>
                </a:r>
                <a:endParaRPr lang="en-US" altLang="ko-KR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261938" indent="-261938" fontAlgn="base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20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200" b="0" i="1" smtClean="0">
                              <a:latin typeface="Cambria Math"/>
                            </a:rPr>
                            <m:t>1.96</m:t>
                          </m:r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200" i="1">
                                  <a:latin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ko-KR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00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20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200" b="0" i="1" smtClean="0">
                              <a:latin typeface="Cambria Math"/>
                            </a:rPr>
                            <m:t>1.96</m:t>
                          </m:r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200" i="1">
                                  <a:latin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40768"/>
                <a:ext cx="8568952" cy="5011064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</a:rPr>
              <a:t>신뢰구간의</a:t>
            </a:r>
            <a:r>
              <a:rPr lang="ko-KR" altLang="en-US" sz="3200" dirty="0">
                <a:solidFill>
                  <a:srgbClr val="FF0000"/>
                </a:solidFill>
              </a:rPr>
              <a:t> 특징과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신뢰수준이 높을수록 구간은 넓어진다</a:t>
            </a:r>
            <a:r>
              <a:rPr lang="en-US" altLang="ko-KR" sz="2800" dirty="0"/>
              <a:t>. </a:t>
            </a:r>
            <a:r>
              <a:rPr lang="ko-KR" altLang="en-US" sz="2800" dirty="0"/>
              <a:t>반면 표본의 크기가 클수록 구간이 좁아진다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용도</a:t>
            </a:r>
            <a:r>
              <a:rPr lang="en-US" altLang="ko-KR" sz="2800" dirty="0"/>
              <a:t>: </a:t>
            </a:r>
          </a:p>
          <a:p>
            <a:r>
              <a:rPr lang="en-US" altLang="ko-KR" sz="2800" dirty="0"/>
              <a:t> (1) </a:t>
            </a:r>
            <a:r>
              <a:rPr lang="ko-KR" altLang="en-US" sz="2800" dirty="0" err="1"/>
              <a:t>점추정에</a:t>
            </a:r>
            <a:r>
              <a:rPr lang="ko-KR" altLang="en-US" sz="2800" dirty="0"/>
              <a:t> 대한 변동성 파악</a:t>
            </a:r>
            <a:endParaRPr lang="en-US" altLang="ko-KR" sz="2800" dirty="0"/>
          </a:p>
          <a:p>
            <a:r>
              <a:rPr lang="en-US" altLang="ko-KR" sz="2800" dirty="0"/>
              <a:t> (2) </a:t>
            </a:r>
            <a:r>
              <a:rPr lang="ko-KR" altLang="en-US" sz="2800" dirty="0"/>
              <a:t>구간을 좁히기 위해서는 얼마나 더 많은 관측치가 필요한지를 아는데 쓰인다</a:t>
            </a:r>
            <a:r>
              <a:rPr lang="en-US" altLang="ko-KR" sz="2800" dirty="0"/>
              <a:t>. 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3BA7BDA-4136-4363-BF0E-C8BB439545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1" y="1022109"/>
            <a:ext cx="7920000" cy="576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F1400B-EEB3-47AC-9FD5-6AF55701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차례로 표본크기 </a:t>
            </a:r>
            <a:r>
              <a:rPr lang="en-US" altLang="ko-KR" sz="2400" dirty="0"/>
              <a:t>n = 60, 120, 180, 240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C0572-8D00-4275-848F-219B82F1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55AC191-0E71-4BF2-9ED8-A8631530529A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A42248-7B0D-483D-8C5B-2C3E1FDB3E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6" y="1000403"/>
            <a:ext cx="7920000" cy="57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2C5046-DF65-45C2-84F1-6FE24C79466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4" y="970173"/>
            <a:ext cx="7920000" cy="57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E1D1F9-7C34-4580-9E62-E8DB304E48A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12000" y="981026"/>
            <a:ext cx="79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ko-KR" altLang="en-US" sz="28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프로그람의</a:t>
            </a:r>
            <a:r>
              <a:rPr lang="ko-KR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24744"/>
            <a:ext cx="8579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 =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(n</a:t>
            </a:r>
            <a:r>
              <a:rPr lang="ko-KR" altLang="en-US" sz="2000" dirty="0"/>
              <a:t>개의 관측치를 갖는 벡터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&gt;</a:t>
            </a:r>
            <a:r>
              <a:rPr lang="en-US" altLang="ko-KR" sz="2000" dirty="0" err="1"/>
              <a:t>x_bar</a:t>
            </a:r>
            <a:r>
              <a:rPr lang="en-US" altLang="ko-KR" sz="2000" dirty="0"/>
              <a:t> = mean(x)  #</a:t>
            </a:r>
            <a:r>
              <a:rPr lang="ko-KR" altLang="en-US" sz="2000" dirty="0"/>
              <a:t>산술평균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&gt;</a:t>
            </a:r>
            <a:r>
              <a:rPr lang="en-US" altLang="ko-KR" sz="2000" dirty="0" err="1"/>
              <a:t>x_me</a:t>
            </a:r>
            <a:r>
              <a:rPr lang="en-US" altLang="ko-KR" sz="2000" dirty="0"/>
              <a:t> = median(x)  #</a:t>
            </a:r>
            <a:r>
              <a:rPr lang="ko-KR" altLang="en-US" sz="2000" dirty="0" err="1"/>
              <a:t>중위수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&gt;</a:t>
            </a:r>
            <a:r>
              <a:rPr lang="en-US" altLang="ko-KR" sz="2000" dirty="0" err="1"/>
              <a:t>x_std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sd</a:t>
            </a:r>
            <a:r>
              <a:rPr lang="en-US" altLang="ko-KR" sz="2000" dirty="0"/>
              <a:t>(x)  #</a:t>
            </a:r>
            <a:r>
              <a:rPr lang="ko-KR" altLang="en-US" sz="2000" dirty="0"/>
              <a:t>표준편차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&gt;</a:t>
            </a:r>
            <a:r>
              <a:rPr lang="en-US" altLang="ko-KR" sz="2000" dirty="0" err="1"/>
              <a:t>x_tm</a:t>
            </a:r>
            <a:r>
              <a:rPr lang="en-US" altLang="ko-KR" sz="2000" dirty="0"/>
              <a:t> = mean(x, trim=0.1)   #</a:t>
            </a:r>
            <a:r>
              <a:rPr lang="ko-KR" altLang="en-US" sz="2000" dirty="0"/>
              <a:t>양쪽 끝에서 각각 </a:t>
            </a:r>
            <a:r>
              <a:rPr lang="en-US" altLang="ko-KR" sz="2000" dirty="0"/>
              <a:t>10%</a:t>
            </a:r>
            <a:r>
              <a:rPr lang="ko-KR" altLang="en-US" sz="2000" dirty="0"/>
              <a:t>씩 제거 후 </a:t>
            </a:r>
            <a:endParaRPr lang="en-US" altLang="ko-KR" sz="2000" dirty="0"/>
          </a:p>
          <a:p>
            <a:r>
              <a:rPr lang="en-US" altLang="ko-KR" sz="2000" dirty="0"/>
              <a:t>                                        </a:t>
            </a:r>
            <a:r>
              <a:rPr lang="ko-KR" altLang="en-US" sz="2000" dirty="0"/>
              <a:t>구한 평균 </a:t>
            </a:r>
            <a:r>
              <a:rPr lang="en-US" altLang="ko-KR" sz="2000" dirty="0"/>
              <a:t>= 10% </a:t>
            </a:r>
            <a:r>
              <a:rPr lang="ko-KR" altLang="en-US" sz="2000" dirty="0" err="1"/>
              <a:t>절사평균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&gt;</a:t>
            </a:r>
            <a:r>
              <a:rPr lang="en-US" altLang="ko-KR" sz="2000" dirty="0" err="1"/>
              <a:t>x_ci</a:t>
            </a:r>
            <a:r>
              <a:rPr lang="en-US" altLang="ko-KR" sz="2000" dirty="0"/>
              <a:t> = ci(x, confidence = 0.95)  #</a:t>
            </a:r>
            <a:r>
              <a:rPr lang="ko-KR" altLang="en-US" sz="2000" dirty="0"/>
              <a:t>신뢰 구간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gmodels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사용</a:t>
            </a:r>
            <a:r>
              <a:rPr lang="en-US" altLang="ko-KR" sz="20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01208"/>
            <a:ext cx="7128792" cy="10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통계적 가설검정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(Testing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Hypothesis)</a:t>
            </a:r>
            <a:endParaRPr lang="ko-KR" altLang="en-US" sz="2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719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>
          <a:xfrm>
            <a:off x="4006280" y="1844824"/>
            <a:ext cx="4680521" cy="428133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유의성 검정 </a:t>
            </a:r>
            <a:r>
              <a:rPr lang="en-US" altLang="ko-KR" sz="2800" dirty="0"/>
              <a:t>(significance</a:t>
            </a:r>
            <a:r>
              <a:rPr lang="ko-KR" altLang="en-US" sz="2800" dirty="0"/>
              <a:t> </a:t>
            </a:r>
            <a:r>
              <a:rPr lang="en-US" altLang="ko-KR" sz="2800" dirty="0"/>
              <a:t>testing) : </a:t>
            </a:r>
            <a:r>
              <a:rPr lang="ko-KR" altLang="en-US" sz="2800" dirty="0"/>
              <a:t>우연에 의한 것인가 아니면 </a:t>
            </a:r>
            <a:r>
              <a:rPr lang="ko-KR" altLang="en-US" sz="2800" dirty="0">
                <a:solidFill>
                  <a:srgbClr val="FF0000"/>
                </a:solidFill>
              </a:rPr>
              <a:t>의미가 있는 </a:t>
            </a:r>
            <a:r>
              <a:rPr lang="ko-KR" altLang="en-US" sz="2800" dirty="0"/>
              <a:t>진정한 경향에 의한 것인가를 구별하고 결정 방법</a:t>
            </a:r>
            <a:endParaRPr lang="en-US" altLang="ko-KR" sz="2800" dirty="0"/>
          </a:p>
          <a:p>
            <a:r>
              <a:rPr lang="ko-KR" altLang="en-US" sz="2800" dirty="0"/>
              <a:t>모집단이 아니라 제한된 정보의 표본을 이용하기 때문에 결론에 </a:t>
            </a:r>
            <a:r>
              <a:rPr lang="ko-KR" altLang="en-US" sz="2800" dirty="0">
                <a:solidFill>
                  <a:srgbClr val="FF0000"/>
                </a:solidFill>
              </a:rPr>
              <a:t>오류</a:t>
            </a:r>
            <a:r>
              <a:rPr lang="ko-KR" altLang="en-US" sz="2800" dirty="0"/>
              <a:t>가 있을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3240360" cy="410445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1259632" y="5354874"/>
            <a:ext cx="2043988" cy="810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/>
              <a:t>인간은 죽는다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대전제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26248"/>
            <a:ext cx="8229600" cy="5227088"/>
          </a:xfrm>
        </p:spPr>
        <p:txBody>
          <a:bodyPr>
            <a:normAutofit/>
          </a:bodyPr>
          <a:lstStyle/>
          <a:p>
            <a:pPr marL="265113" indent="-265113" fontAlgn="base"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귀납적 추론</a:t>
            </a:r>
            <a:r>
              <a:rPr lang="en-US" altLang="ko-KR" sz="1800" b="1" dirty="0"/>
              <a:t>(inductive inference)</a:t>
            </a:r>
          </a:p>
          <a:p>
            <a:pPr marL="176213" indent="0" fontAlgn="base">
              <a:buNone/>
            </a:pPr>
            <a:r>
              <a:rPr lang="en-US" altLang="ko-KR" sz="1800" dirty="0"/>
              <a:t>1620</a:t>
            </a:r>
            <a:r>
              <a:rPr lang="ko-KR" altLang="en-US" sz="1800" dirty="0"/>
              <a:t>년 영국 베이컨이 주창한 추론 방법으로 주로 </a:t>
            </a:r>
            <a:r>
              <a:rPr lang="ko-KR" altLang="en-US" sz="1800" dirty="0">
                <a:solidFill>
                  <a:srgbClr val="FF0000"/>
                </a:solidFill>
              </a:rPr>
              <a:t>경험과학</a:t>
            </a:r>
            <a:r>
              <a:rPr lang="ko-KR" altLang="en-US" sz="1800" dirty="0"/>
              <a:t> 분야에서</a:t>
            </a:r>
            <a:r>
              <a:rPr lang="en-US" altLang="ko-KR" sz="1800" dirty="0"/>
              <a:t> </a:t>
            </a:r>
            <a:r>
              <a:rPr lang="ko-KR" altLang="en-US" sz="1800" dirty="0"/>
              <a:t>반복된 경험이나 관찰을 통해서 특수한 사실이나 원리를 찾아 내는 방법</a:t>
            </a:r>
            <a:r>
              <a:rPr lang="en-US" altLang="ko-KR" sz="1800" dirty="0"/>
              <a:t>.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176213" indent="-176213" fontAlgn="base"/>
            <a:endParaRPr lang="en-US" altLang="ko-KR" sz="1800" dirty="0"/>
          </a:p>
          <a:p>
            <a:pPr marL="176213" indent="-176213" fontAlgn="base"/>
            <a:endParaRPr lang="en-US" altLang="ko-KR" sz="1800" dirty="0"/>
          </a:p>
          <a:p>
            <a:pPr marL="176213" indent="-176213" fontAlgn="base"/>
            <a:endParaRPr lang="en-US" altLang="ko-KR" sz="1800" dirty="0"/>
          </a:p>
          <a:p>
            <a:pPr marL="176213" indent="-176213" fontAlgn="base"/>
            <a:endParaRPr lang="en-US" altLang="ko-KR" sz="1800" dirty="0"/>
          </a:p>
          <a:p>
            <a:pPr marL="176213" indent="-176213" fontAlgn="base"/>
            <a:endParaRPr lang="en-US" altLang="ko-KR" sz="1800" dirty="0"/>
          </a:p>
          <a:p>
            <a:pPr marL="265113" indent="-265113" fontAlgn="base">
              <a:buFont typeface="Wingdings" panose="05000000000000000000" pitchFamily="2" charset="2"/>
              <a:buChar char="u"/>
            </a:pPr>
            <a:r>
              <a:rPr lang="ko-KR" altLang="en-US" sz="1800" b="1" dirty="0"/>
              <a:t>연역적 추론</a:t>
            </a:r>
            <a:r>
              <a:rPr lang="en-US" altLang="ko-KR" sz="1800" b="1" dirty="0"/>
              <a:t>(deductive inference)</a:t>
            </a:r>
          </a:p>
          <a:p>
            <a:pPr marL="176213" indent="0" fontAlgn="base">
              <a:buNone/>
            </a:pPr>
            <a:r>
              <a:rPr lang="ko-KR" altLang="en-US" sz="1800" dirty="0"/>
              <a:t>주로 </a:t>
            </a:r>
            <a:r>
              <a:rPr lang="ko-KR" altLang="en-US" sz="1800" dirty="0">
                <a:solidFill>
                  <a:srgbClr val="FF0000"/>
                </a:solidFill>
              </a:rPr>
              <a:t>수리과학</a:t>
            </a:r>
            <a:r>
              <a:rPr lang="ko-KR" altLang="en-US" sz="1800" dirty="0"/>
              <a:t> 분야에서 일반적인</a:t>
            </a:r>
            <a:r>
              <a:rPr lang="en-US" altLang="ko-KR" sz="1800" dirty="0"/>
              <a:t> </a:t>
            </a:r>
            <a:r>
              <a:rPr lang="ko-KR" altLang="en-US" sz="1800" dirty="0"/>
              <a:t>사실이나 원리로부터 개별적이고 특수한 사실이나 원리를 찾아 내는 추론방법</a:t>
            </a:r>
            <a:r>
              <a:rPr lang="en-US" altLang="ko-KR" sz="1800" dirty="0"/>
              <a:t>.</a:t>
            </a:r>
          </a:p>
          <a:p>
            <a:pPr marL="176213" indent="-176213" fontAlgn="base"/>
            <a:endParaRPr lang="en-US" altLang="ko-KR" sz="1800" dirty="0"/>
          </a:p>
          <a:p>
            <a:pPr marL="176213" indent="-176213" fontAlgn="base"/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479120" y="2376644"/>
                <a:ext cx="2664296" cy="1440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소크라테스는 죽었다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/>
                  <a:t>플라톤은 죽었다</a:t>
                </a:r>
                <a:endParaRPr lang="en-US" altLang="ko-KR" sz="1400" b="1" dirty="0"/>
              </a:p>
              <a:p>
                <a:pPr algn="ctr"/>
                <a:endParaRPr lang="en-US" altLang="ko-KR" sz="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altLang="ko-KR" sz="1400" b="1" dirty="0"/>
              </a:p>
              <a:p>
                <a:pPr algn="ctr"/>
                <a:endParaRPr lang="en-US" altLang="ko-KR" sz="400" b="1" dirty="0"/>
              </a:p>
              <a:p>
                <a:pPr algn="ctr"/>
                <a:r>
                  <a:rPr lang="ko-KR" altLang="en-US" sz="1400" b="1" dirty="0"/>
                  <a:t>진시황제도 죽었다</a:t>
                </a:r>
                <a:r>
                  <a:rPr lang="en-US" altLang="ko-KR" sz="1400" b="1" dirty="0"/>
                  <a:t>.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20" y="2376644"/>
                <a:ext cx="2664296" cy="1440160"/>
              </a:xfrm>
              <a:prstGeom prst="ellipse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32040" y="28529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사실 </a:t>
            </a:r>
            <a:r>
              <a:rPr lang="en-US" altLang="ko-KR" b="1" dirty="0"/>
              <a:t>: </a:t>
            </a:r>
            <a:r>
              <a:rPr lang="ko-KR" altLang="en-US" b="1" dirty="0"/>
              <a:t>인간은 죽는다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4644008" y="2564904"/>
            <a:ext cx="144016" cy="93610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563888" y="5358468"/>
            <a:ext cx="2043988" cy="810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/>
              <a:t>나는 인간이다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소전제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2" name="타원 11"/>
          <p:cNvSpPr/>
          <p:nvPr/>
        </p:nvSpPr>
        <p:spPr>
          <a:xfrm>
            <a:off x="6056404" y="5354874"/>
            <a:ext cx="2043988" cy="810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/>
              <a:t>나는 결국 죽는다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결론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5766640" y="5273444"/>
            <a:ext cx="144016" cy="93610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덧셈 기호 13"/>
          <p:cNvSpPr/>
          <p:nvPr/>
        </p:nvSpPr>
        <p:spPr>
          <a:xfrm>
            <a:off x="3362612" y="5660317"/>
            <a:ext cx="144016" cy="1744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12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통계적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Autofit/>
          </a:bodyPr>
          <a:lstStyle/>
          <a:p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언제 필요한가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어느 농구 선수 주장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/>
              <a:t>자신의 자유투 성공률이 </a:t>
            </a:r>
            <a:r>
              <a:rPr lang="en-US" altLang="ko-KR" sz="2400" dirty="0"/>
              <a:t>80%</a:t>
            </a:r>
            <a:r>
              <a:rPr lang="ko-KR" altLang="en-US" sz="2400" dirty="0"/>
              <a:t>이상</a:t>
            </a:r>
            <a:r>
              <a:rPr lang="en-US" altLang="ko-KR" sz="2400" dirty="0"/>
              <a:t> (</a:t>
            </a:r>
            <a:r>
              <a:rPr lang="ko-KR" altLang="en-US" sz="2400" dirty="0"/>
              <a:t>모집단에서의</a:t>
            </a:r>
            <a:r>
              <a:rPr lang="en-US" altLang="ko-KR" sz="2400" dirty="0"/>
              <a:t> </a:t>
            </a:r>
            <a:r>
              <a:rPr lang="ko-KR" altLang="en-US" sz="2400" dirty="0"/>
              <a:t>성공률</a:t>
            </a:r>
            <a:r>
              <a:rPr lang="en-US" altLang="ko-KR" sz="2400" dirty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실제 </a:t>
            </a:r>
            <a:r>
              <a:rPr lang="en-US" altLang="ko-KR" sz="2400" dirty="0"/>
              <a:t>: 20</a:t>
            </a:r>
            <a:r>
              <a:rPr lang="ko-KR" altLang="en-US" sz="2400" dirty="0"/>
              <a:t>개의 슛 중 </a:t>
            </a:r>
            <a:r>
              <a:rPr lang="en-US" altLang="ko-KR" sz="2400" dirty="0"/>
              <a:t>12</a:t>
            </a:r>
            <a:r>
              <a:rPr lang="ko-KR" altLang="en-US" sz="2400" dirty="0"/>
              <a:t>개만 들어감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Wingdings" pitchFamily="2" charset="2"/>
              </a:rPr>
              <a:t> </a:t>
            </a:r>
            <a:r>
              <a:rPr lang="ko-KR" altLang="en-US" sz="2400" dirty="0">
                <a:sym typeface="Wingdings" pitchFamily="2" charset="2"/>
              </a:rPr>
              <a:t>자료 </a:t>
            </a:r>
            <a:r>
              <a:rPr lang="en-US" altLang="ko-KR" sz="2400" dirty="0">
                <a:sym typeface="Wingdings" pitchFamily="2" charset="2"/>
              </a:rPr>
              <a:t>(</a:t>
            </a:r>
            <a:r>
              <a:rPr lang="ko-KR" altLang="en-US" sz="2400" dirty="0">
                <a:sym typeface="Wingdings" pitchFamily="2" charset="2"/>
              </a:rPr>
              <a:t>표본에서의 성공률</a:t>
            </a:r>
            <a:r>
              <a:rPr lang="en-US" altLang="ko-KR" sz="2400" dirty="0">
                <a:sym typeface="Wingdings" pitchFamily="2" charset="2"/>
              </a:rPr>
              <a:t>)</a:t>
            </a:r>
            <a:endParaRPr lang="en-US" altLang="ko-KR" sz="2400" dirty="0"/>
          </a:p>
          <a:p>
            <a:r>
              <a:rPr lang="ko-KR" altLang="en-US" sz="2400" dirty="0"/>
              <a:t>통계적 </a:t>
            </a:r>
            <a:r>
              <a:rPr lang="ko-KR" altLang="en-US" sz="2400" dirty="0" err="1"/>
              <a:t>가설검정의</a:t>
            </a:r>
            <a:r>
              <a:rPr lang="ko-KR" altLang="en-US" sz="2400" dirty="0"/>
              <a:t> 원리</a:t>
            </a:r>
            <a:r>
              <a:rPr lang="en-US" altLang="ko-KR" sz="2400" dirty="0"/>
              <a:t>:</a:t>
            </a:r>
            <a:r>
              <a:rPr lang="ko-KR" altLang="en-US" sz="2400" dirty="0"/>
              <a:t> 주장과 자료</a:t>
            </a:r>
            <a:r>
              <a:rPr lang="en-US" altLang="ko-KR" sz="2400" dirty="0"/>
              <a:t>(</a:t>
            </a:r>
            <a:r>
              <a:rPr lang="ko-KR" altLang="en-US" sz="2400" dirty="0"/>
              <a:t>관찰된 사실</a:t>
            </a:r>
            <a:r>
              <a:rPr lang="en-US" altLang="ko-KR" sz="2400" dirty="0"/>
              <a:t>)</a:t>
            </a:r>
            <a:r>
              <a:rPr lang="ko-KR" altLang="en-US" sz="2400" dirty="0"/>
              <a:t>과의 거리가 멀다는 말은 주장이 틀리다는 좋은 증거이다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 descr="https://post-phinf.pstatic.net/MjAxNzAyMjhfMjg4/MDAxNDg4Mjg1OTgwMjYy.cCrFsDQRouw6lGgZmSVrtY41AKXbg5fpjIXIoXnWSRQg.qjxcSrZ3zlovBTX-FPpF0FI3fkPbH8MXa2rOW1HrUB0g.JPEG/20034440_IMG_1727.jpg?type=w12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36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21" t="4582" r="37080"/>
          <a:stretch/>
        </p:blipFill>
        <p:spPr bwMode="auto">
          <a:xfrm>
            <a:off x="6084168" y="50302"/>
            <a:ext cx="2362622" cy="3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6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두 개의 가설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6435" y="3547467"/>
                <a:ext cx="8229600" cy="427402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일반화 시켜서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기존의 주장 또는 가설을 </a:t>
                </a:r>
                <a:endParaRPr lang="en-US" altLang="ko-KR" sz="2400" dirty="0" smtClean="0"/>
              </a:p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err="1" smtClean="0">
                    <a:solidFill>
                      <a:srgbClr val="FF0000"/>
                    </a:solidFill>
                  </a:rPr>
                  <a:t>귀무가설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(null hypothesis)</a:t>
                </a:r>
              </a:p>
              <a:p>
                <a:r>
                  <a:rPr lang="ko-KR" altLang="en-US" sz="2400" dirty="0" err="1"/>
                  <a:t>귀무가설이</a:t>
                </a:r>
                <a:r>
                  <a:rPr lang="ko-KR" altLang="en-US" sz="2400" dirty="0"/>
                  <a:t> 틀리다는 가설</a:t>
                </a:r>
                <a:r>
                  <a:rPr lang="en-US" altLang="ko-KR" sz="2400" dirty="0"/>
                  <a:t>: </a:t>
                </a:r>
                <a:endParaRPr lang="en-US" altLang="ko-KR" sz="2400" dirty="0" smtClean="0"/>
              </a:p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 err="1" smtClean="0">
                    <a:solidFill>
                      <a:srgbClr val="FF0000"/>
                    </a:solidFill>
                  </a:rPr>
                  <a:t>대립가설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(alternative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hypothesis) </a:t>
                </a:r>
                <a:r>
                  <a:rPr lang="ko-KR" altLang="en-US" sz="2400" dirty="0"/>
                  <a:t>라고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부른다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/>
                  <a:t>표기</a:t>
                </a:r>
                <a:r>
                  <a:rPr lang="en-US" altLang="ko-KR" sz="2400" dirty="0"/>
                  <a:t>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:  p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400" dirty="0"/>
                  <a:t> 0.8</a:t>
                </a:r>
              </a:p>
              <a:p>
                <a:r>
                  <a:rPr lang="en-US" altLang="ko-KR" sz="24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:  p &lt; 0.8</a:t>
                </a:r>
              </a:p>
              <a:p>
                <a:endParaRPr lang="en-US" altLang="ko-KR" sz="1800" dirty="0"/>
              </a:p>
              <a:p>
                <a:endParaRPr lang="ko-KR" altLang="en-US" sz="1800" dirty="0"/>
              </a:p>
              <a:p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435" y="3547467"/>
                <a:ext cx="8229600" cy="4274021"/>
              </a:xfrm>
              <a:blipFill>
                <a:blip r:embed="rId2"/>
                <a:stretch>
                  <a:fillRect l="-963" t="-1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633147" y="1412776"/>
                <a:ext cx="7992888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rgbClr val="FF0000"/>
                    </a:solidFill>
                  </a:rPr>
                  <a:t>두 개의 가설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: </a:t>
                </a:r>
              </a:p>
              <a:p>
                <a:r>
                  <a:rPr lang="en-US" altLang="ko-KR" sz="2400" dirty="0"/>
                  <a:t> </a:t>
                </a:r>
                <a:r>
                  <a:rPr lang="ko-KR" altLang="en-US" sz="2400" dirty="0"/>
                  <a:t>농구 선수 주장</a:t>
                </a:r>
                <a:r>
                  <a:rPr lang="en-US" altLang="ko-KR" sz="2400" dirty="0"/>
                  <a:t>:   p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400" dirty="0"/>
                  <a:t> 0.8</a:t>
                </a:r>
              </a:p>
              <a:p>
                <a:r>
                  <a:rPr lang="en-US" altLang="ko-KR" sz="2400" dirty="0"/>
                  <a:t> </a:t>
                </a:r>
                <a:r>
                  <a:rPr lang="ko-KR" altLang="en-US" sz="2400" dirty="0"/>
                  <a:t>다른 사람의</a:t>
                </a:r>
                <a:r>
                  <a:rPr lang="en-US" altLang="ko-KR" sz="2400" dirty="0"/>
                  <a:t>  </a:t>
                </a:r>
                <a:r>
                  <a:rPr lang="ko-KR" altLang="en-US" sz="2400" dirty="0"/>
                  <a:t>주장</a:t>
                </a:r>
                <a:r>
                  <a:rPr lang="en-US" altLang="ko-KR" sz="2400" dirty="0"/>
                  <a:t>:  p &lt; 0.8 (</a:t>
                </a:r>
                <a:r>
                  <a:rPr lang="ko-KR" altLang="en-US" sz="2400" dirty="0"/>
                  <a:t>여기서</a:t>
                </a:r>
                <a:r>
                  <a:rPr lang="en-US" altLang="ko-KR" sz="2400" dirty="0"/>
                  <a:t> p = </a:t>
                </a:r>
                <a:r>
                  <a:rPr lang="ko-KR" altLang="en-US" sz="2400" dirty="0"/>
                  <a:t>모집단에서의 자유투 성공률</a:t>
                </a:r>
                <a:r>
                  <a:rPr lang="en-US" altLang="ko-KR" sz="2400" dirty="0"/>
                  <a:t>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47" y="1412776"/>
                <a:ext cx="7992888" cy="1846659"/>
              </a:xfrm>
              <a:prstGeom prst="rect">
                <a:avLst/>
              </a:prstGeom>
              <a:blipFill>
                <a:blip r:embed="rId3"/>
                <a:stretch>
                  <a:fillRect l="-1220" t="-2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가설 검정의 목적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자료에 </a:t>
                </a:r>
                <a:r>
                  <a:rPr lang="ko-KR" altLang="en-US" dirty="0" err="1"/>
                  <a:t>바탕하여</a:t>
                </a:r>
                <a:r>
                  <a:rPr lang="ko-KR" altLang="en-US" dirty="0"/>
                  <a:t> 둘 중 어느 가설이 맞는지를 결정하려고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검정에 도움이 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자료에 </a:t>
                </a:r>
                <a:r>
                  <a:rPr lang="ko-KR" altLang="en-US" dirty="0" err="1"/>
                  <a:t>바탕한</a:t>
                </a:r>
                <a:r>
                  <a:rPr lang="ko-KR" altLang="en-US" dirty="0"/>
                  <a:t> 어떤 값</a:t>
                </a:r>
                <a:r>
                  <a:rPr lang="en-US" altLang="ko-KR" dirty="0"/>
                  <a:t>: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실제 성공률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ko-KR" altLang="en-US" dirty="0"/>
                  <a:t>실제 </a:t>
                </a:r>
                <a:r>
                  <a:rPr lang="ko-KR" altLang="en-US" dirty="0" err="1"/>
                  <a:t>관측값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12/20 =0.6 </a:t>
                </a:r>
                <a:r>
                  <a:rPr lang="en-US" altLang="ko-KR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itchFamily="2" charset="2"/>
                  </a:rPr>
                  <a:t> </a:t>
                </a:r>
                <a:r>
                  <a:rPr lang="ko-KR" altLang="en-US" dirty="0">
                    <a:sym typeface="Wingdings" pitchFamily="2" charset="2"/>
                  </a:rPr>
                  <a:t>모집단</a:t>
                </a:r>
                <a:r>
                  <a:rPr lang="en-US" altLang="ko-KR" dirty="0">
                    <a:sym typeface="Wingdings" pitchFamily="2" charset="2"/>
                  </a:rPr>
                  <a:t> </a:t>
                </a:r>
                <a:r>
                  <a:rPr lang="ko-KR" altLang="en-US" dirty="0">
                    <a:sym typeface="Wingdings" pitchFamily="2" charset="2"/>
                  </a:rPr>
                  <a:t>성공률 </a:t>
                </a:r>
                <a:r>
                  <a:rPr lang="en-US" altLang="ko-KR" dirty="0">
                    <a:sym typeface="Wingdings" pitchFamily="2" charset="2"/>
                  </a:rPr>
                  <a:t>p </a:t>
                </a:r>
                <a:r>
                  <a:rPr lang="ko-KR" altLang="en-US" dirty="0">
                    <a:sym typeface="Wingdings" pitchFamily="2" charset="2"/>
                  </a:rPr>
                  <a:t>의</a:t>
                </a:r>
                <a:r>
                  <a:rPr lang="en-US" altLang="ko-KR" dirty="0">
                    <a:sym typeface="Wingdings" pitchFamily="2" charset="2"/>
                  </a:rPr>
                  <a:t> </a:t>
                </a:r>
                <a:r>
                  <a:rPr lang="ko-KR" altLang="en-US" dirty="0" err="1">
                    <a:sym typeface="Wingdings" pitchFamily="2" charset="2"/>
                  </a:rPr>
                  <a:t>추정값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1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9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가설의 예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3200" dirty="0" err="1">
                <a:solidFill>
                  <a:schemeClr val="accent6">
                    <a:lumMod val="75000"/>
                  </a:schemeClr>
                </a:solidFill>
              </a:rPr>
              <a:t>단측검정과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3200" dirty="0" err="1">
                <a:solidFill>
                  <a:schemeClr val="accent6">
                    <a:lumMod val="75000"/>
                  </a:schemeClr>
                </a:solidFill>
              </a:rPr>
              <a:t>양측검정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귀무가설</a:t>
            </a:r>
            <a:r>
              <a:rPr lang="en-US" altLang="ko-KR" sz="2400" dirty="0"/>
              <a:t>: </a:t>
            </a:r>
            <a:r>
              <a:rPr lang="ko-KR" altLang="en-US" sz="2400" dirty="0"/>
              <a:t>대통령 지지율이 </a:t>
            </a:r>
            <a:r>
              <a:rPr lang="en-US" altLang="ko-KR" sz="2400" dirty="0"/>
              <a:t>50%</a:t>
            </a:r>
            <a:r>
              <a:rPr lang="ko-KR" altLang="en-US" sz="2400" dirty="0"/>
              <a:t> 이상이다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대립가설</a:t>
            </a:r>
            <a:r>
              <a:rPr lang="en-US" altLang="ko-KR" sz="2400" dirty="0"/>
              <a:t>: </a:t>
            </a:r>
            <a:r>
              <a:rPr lang="ko-KR" altLang="en-US" sz="2400" dirty="0"/>
              <a:t>대통령 지지율이 </a:t>
            </a:r>
            <a:r>
              <a:rPr lang="en-US" altLang="ko-KR" sz="2400" dirty="0"/>
              <a:t>50%</a:t>
            </a:r>
            <a:r>
              <a:rPr lang="ko-KR" altLang="en-US" sz="2400" dirty="0"/>
              <a:t> 미만이다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귀무가설</a:t>
            </a:r>
            <a:r>
              <a:rPr lang="en-US" altLang="ko-KR" sz="2400" dirty="0"/>
              <a:t>: </a:t>
            </a:r>
            <a:r>
              <a:rPr lang="ko-KR" altLang="en-US" sz="2400" dirty="0"/>
              <a:t>그룹 </a:t>
            </a:r>
            <a:r>
              <a:rPr lang="en-US" altLang="ko-KR" sz="2400" dirty="0"/>
              <a:t>A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ko-KR" altLang="en-US" sz="2400" dirty="0"/>
              <a:t>그룹</a:t>
            </a:r>
            <a:r>
              <a:rPr lang="en-US" altLang="ko-KR" sz="2400" dirty="0"/>
              <a:t>B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평균에</a:t>
            </a:r>
            <a:r>
              <a:rPr lang="en-US" altLang="ko-KR" sz="2400" dirty="0"/>
              <a:t> </a:t>
            </a:r>
            <a:r>
              <a:rPr lang="ko-KR" altLang="en-US" sz="2400" dirty="0"/>
              <a:t>차이가 없다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대립가설</a:t>
            </a:r>
            <a:r>
              <a:rPr lang="en-US" altLang="ko-KR" sz="2400" dirty="0"/>
              <a:t>: </a:t>
            </a:r>
            <a:r>
              <a:rPr lang="ko-KR" altLang="en-US" sz="2400" dirty="0"/>
              <a:t>그룹 </a:t>
            </a:r>
            <a:r>
              <a:rPr lang="en-US" altLang="ko-KR" sz="2400" dirty="0"/>
              <a:t>A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ko-KR" altLang="en-US" sz="2400" dirty="0"/>
              <a:t>그룹</a:t>
            </a:r>
            <a:r>
              <a:rPr lang="en-US" altLang="ko-KR" sz="2400" dirty="0"/>
              <a:t>B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평균에</a:t>
            </a:r>
            <a:r>
              <a:rPr lang="en-US" altLang="ko-KR" sz="2400" dirty="0"/>
              <a:t> </a:t>
            </a:r>
            <a:r>
              <a:rPr lang="ko-KR" altLang="en-US" sz="2400" dirty="0"/>
              <a:t>차이가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방향성을 고려한 </a:t>
            </a:r>
            <a:r>
              <a:rPr lang="ko-KR" altLang="en-US" sz="2400" dirty="0" err="1"/>
              <a:t>대립가설인</a:t>
            </a:r>
            <a:r>
              <a:rPr lang="ko-KR" altLang="en-US" sz="2400" dirty="0"/>
              <a:t> 경우</a:t>
            </a:r>
            <a:r>
              <a:rPr lang="en-US" altLang="ko-KR" sz="2400" dirty="0"/>
              <a:t>: </a:t>
            </a:r>
            <a:r>
              <a:rPr lang="ko-KR" altLang="en-US" sz="2400" dirty="0">
                <a:solidFill>
                  <a:srgbClr val="FF0000"/>
                </a:solidFill>
              </a:rPr>
              <a:t>단측 검정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   </a:t>
            </a:r>
            <a:r>
              <a:rPr lang="ko-KR" altLang="en-US" sz="2400" dirty="0">
                <a:sym typeface="Wingdings" panose="05000000000000000000" pitchFamily="2" charset="2"/>
              </a:rPr>
              <a:t>위의 첫번째 경우</a:t>
            </a:r>
            <a:endParaRPr lang="en-US" altLang="ko-KR" sz="2400" dirty="0"/>
          </a:p>
          <a:p>
            <a:r>
              <a:rPr lang="ko-KR" altLang="en-US" sz="2400" dirty="0"/>
              <a:t>방향성이 없는 </a:t>
            </a:r>
            <a:r>
              <a:rPr lang="ko-KR" altLang="en-US" sz="2400" dirty="0" err="1"/>
              <a:t>대립가설인</a:t>
            </a:r>
            <a:r>
              <a:rPr lang="ko-KR" altLang="en-US" sz="2400" dirty="0"/>
              <a:t> 경우</a:t>
            </a:r>
            <a:r>
              <a:rPr lang="en-US" altLang="ko-KR" sz="2400" dirty="0"/>
              <a:t>: </a:t>
            </a:r>
            <a:r>
              <a:rPr lang="ko-KR" altLang="en-US" sz="2400" dirty="0">
                <a:solidFill>
                  <a:srgbClr val="FF0000"/>
                </a:solidFill>
              </a:rPr>
              <a:t>양측 검정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</a:t>
            </a:r>
            <a:r>
              <a:rPr lang="en-US" altLang="ko-KR" sz="2400" dirty="0">
                <a:sym typeface="Wingdings" panose="05000000000000000000" pitchFamily="2" charset="2"/>
              </a:rPr>
              <a:t> </a:t>
            </a:r>
            <a:r>
              <a:rPr lang="ko-KR" altLang="en-US" sz="2400" dirty="0">
                <a:sym typeface="Wingdings" panose="05000000000000000000" pitchFamily="2" charset="2"/>
              </a:rPr>
              <a:t>위의 두번째 경우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9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비율의 표본분포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238" y="5445224"/>
                <a:ext cx="877676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모집단의 성공률이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: p=0.8</a:t>
                </a:r>
                <a:r>
                  <a:rPr lang="ko-KR" altLang="en-US" sz="2000" dirty="0"/>
                  <a:t>을 따르는 분포에서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=0.6</a:t>
                </a:r>
                <a:r>
                  <a:rPr lang="ko-KR" altLang="en-US" sz="2000" dirty="0"/>
                  <a:t>가 나왔다고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볼 수 있는지 또는 그렇게 보기에는 너무 동떨어져 있는지의 판단이 필요함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8" y="5445224"/>
                <a:ext cx="8776762" cy="1015663"/>
              </a:xfrm>
              <a:prstGeom prst="rect">
                <a:avLst/>
              </a:prstGeom>
              <a:blipFill>
                <a:blip r:embed="rId2"/>
                <a:stretch>
                  <a:fillRect l="-694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96" y="1514640"/>
            <a:ext cx="7530008" cy="3595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7744" y="2276872"/>
                <a:ext cx="1556836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P=0.8</a:t>
                </a:r>
                <a:r>
                  <a:rPr lang="ko-KR" altLang="en-US" dirty="0" err="1"/>
                  <a:t>일경우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</m:acc>
                    <m:r>
                      <a:rPr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표본분포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76872"/>
                <a:ext cx="1556836" cy="651525"/>
              </a:xfrm>
              <a:prstGeom prst="rect">
                <a:avLst/>
              </a:prstGeom>
              <a:blipFill>
                <a:blip r:embed="rId4"/>
                <a:stretch>
                  <a:fillRect l="-3137" t="-5660" r="-313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아래쪽 화살표 7"/>
          <p:cNvSpPr/>
          <p:nvPr/>
        </p:nvSpPr>
        <p:spPr>
          <a:xfrm>
            <a:off x="5256912" y="3214962"/>
            <a:ext cx="360040" cy="50405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34296" y="2845630"/>
                <a:ext cx="124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 err="1"/>
                  <a:t>관찰값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96" y="2845630"/>
                <a:ext cx="1246495" cy="369332"/>
              </a:xfrm>
              <a:prstGeom prst="rect">
                <a:avLst/>
              </a:prstGeom>
              <a:blipFill>
                <a:blip r:embed="rId5"/>
                <a:stretch>
                  <a:fillRect t="-10000" r="-439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10% </a:t>
            </a:r>
            <a:r>
              <a:rPr lang="ko-KR" altLang="en-US" sz="3200" dirty="0"/>
              <a:t>유의수준에서의 가설검정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5351885"/>
                <a:ext cx="84351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기각역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&lt; 0.8 -1.645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SE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유의수준 </a:t>
                </a:r>
                <a:r>
                  <a:rPr lang="en-US" altLang="ko-KR" dirty="0"/>
                  <a:t>10%</a:t>
                </a:r>
                <a:r>
                  <a:rPr lang="ko-KR" altLang="en-US" dirty="0"/>
                  <a:t>인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= 0.6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기각역에</a:t>
                </a:r>
                <a:r>
                  <a:rPr lang="ko-KR" altLang="en-US" dirty="0"/>
                  <a:t> 해당되므로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귀무가설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: p = 0.8</a:t>
                </a:r>
                <a:r>
                  <a:rPr lang="ko-KR" altLang="en-US" dirty="0"/>
                  <a:t>을 </a:t>
                </a:r>
                <a:endParaRPr lang="en-US" altLang="ko-KR" dirty="0"/>
              </a:p>
              <a:p>
                <a:r>
                  <a:rPr lang="ko-KR" altLang="en-US" dirty="0"/>
                  <a:t>기각하고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p &lt; 0.8</a:t>
                </a:r>
                <a:r>
                  <a:rPr lang="ko-KR" altLang="en-US" dirty="0"/>
                  <a:t>을 채택한다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351885"/>
                <a:ext cx="8435194" cy="1200329"/>
              </a:xfrm>
              <a:prstGeom prst="rect">
                <a:avLst/>
              </a:prstGeom>
              <a:blipFill>
                <a:blip r:embed="rId2"/>
                <a:stretch>
                  <a:fillRect l="-651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60934" y="1417638"/>
            <a:ext cx="6822132" cy="3710088"/>
            <a:chOff x="683568" y="1314350"/>
            <a:chExt cx="6822132" cy="37100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1314350"/>
              <a:ext cx="6822132" cy="3710088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1368528" y="1616525"/>
              <a:ext cx="4820189" cy="3397332"/>
              <a:chOff x="1359191" y="1719812"/>
              <a:chExt cx="4820189" cy="3397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9191" y="1719812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10%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유의수준</a:t>
                </a:r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5075683" y="2977270"/>
                <a:ext cx="620849" cy="265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5075683" y="2658740"/>
                <a:ext cx="620849" cy="129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4247506" y="2295758"/>
                <a:ext cx="8281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 flipH="1" flipV="1">
                <a:off x="4247506" y="1919867"/>
                <a:ext cx="837651" cy="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86558" y="1895648"/>
                    <a:ext cx="55906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6558" y="1895648"/>
                    <a:ext cx="55906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414019" y="2135254"/>
                    <a:ext cx="5650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4019" y="2135254"/>
                    <a:ext cx="565026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530168" y="4655479"/>
                    <a:ext cx="2649212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17" name="직사각형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0168" y="4655479"/>
                    <a:ext cx="264921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아래쪽 화살표 17"/>
              <p:cNvSpPr/>
              <p:nvPr/>
            </p:nvSpPr>
            <p:spPr>
              <a:xfrm rot="10800000">
                <a:off x="4695391" y="4510945"/>
                <a:ext cx="222141" cy="218279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01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10" y="1327419"/>
            <a:ext cx="6959138" cy="3848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5% </a:t>
            </a:r>
            <a:r>
              <a:rPr lang="ko-KR" altLang="en-US" sz="3600" dirty="0"/>
              <a:t>유의수준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5351885"/>
                <a:ext cx="84351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기각역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&lt; 0.8 -1.96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SE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유의수준 </a:t>
                </a:r>
                <a:r>
                  <a:rPr lang="en-US" altLang="ko-KR" dirty="0"/>
                  <a:t>5%</a:t>
                </a:r>
                <a:r>
                  <a:rPr lang="ko-KR" altLang="en-US" dirty="0"/>
                  <a:t>인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= 0.6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기각역에</a:t>
                </a:r>
                <a:r>
                  <a:rPr lang="ko-KR" altLang="en-US" dirty="0"/>
                  <a:t> 해당되므로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귀무가설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: p = 0.8</a:t>
                </a:r>
                <a:r>
                  <a:rPr lang="ko-KR" altLang="en-US" dirty="0"/>
                  <a:t>을 </a:t>
                </a:r>
                <a:endParaRPr lang="en-US" altLang="ko-KR" dirty="0"/>
              </a:p>
              <a:p>
                <a:r>
                  <a:rPr lang="ko-KR" altLang="en-US" dirty="0"/>
                  <a:t>기각하고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p &lt; 0.8</a:t>
                </a:r>
                <a:r>
                  <a:rPr lang="ko-KR" altLang="en-US" dirty="0"/>
                  <a:t>을 채택한다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351885"/>
                <a:ext cx="8435194" cy="1200329"/>
              </a:xfrm>
              <a:prstGeom prst="rect">
                <a:avLst/>
              </a:prstGeom>
              <a:blipFill>
                <a:blip r:embed="rId3"/>
                <a:stretch>
                  <a:fillRect l="-651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778598" y="1758656"/>
            <a:ext cx="4895125" cy="3372266"/>
            <a:chOff x="1778598" y="1758656"/>
            <a:chExt cx="4895125" cy="3372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818352" y="1809555"/>
                  <a:ext cx="5590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352" y="1809555"/>
                  <a:ext cx="55906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1778598" y="1758656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5% </a:t>
              </a:r>
              <a:r>
                <a:rPr lang="ko-KR" altLang="en-US" sz="2000" dirty="0">
                  <a:solidFill>
                    <a:srgbClr val="FF0000"/>
                  </a:solidFill>
                </a:rPr>
                <a:t>유의수준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5398241" y="3072616"/>
              <a:ext cx="861556" cy="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5406589" y="2708920"/>
              <a:ext cx="861556" cy="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4511618" y="2492896"/>
              <a:ext cx="8949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 flipV="1">
              <a:off x="4540279" y="2060848"/>
              <a:ext cx="837651" cy="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01664" y="2045073"/>
                  <a:ext cx="5650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664" y="2045073"/>
                  <a:ext cx="565026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4024511" y="4669257"/>
                  <a:ext cx="264921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11" y="4669257"/>
                  <a:ext cx="2649212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316" b="-118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아래쪽 화살표 29"/>
            <p:cNvSpPr/>
            <p:nvPr/>
          </p:nvSpPr>
          <p:spPr>
            <a:xfrm rot="10800000">
              <a:off x="5189734" y="4524723"/>
              <a:ext cx="222141" cy="21827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67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1% </a:t>
            </a:r>
            <a:r>
              <a:rPr lang="ko-KR" altLang="en-US" sz="3600" dirty="0"/>
              <a:t>유의수준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5445224"/>
                <a:ext cx="660212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기각역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&lt; 0.8 -2.58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SE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유의수준 </a:t>
                </a:r>
                <a:r>
                  <a:rPr lang="en-US" altLang="ko-KR" dirty="0"/>
                  <a:t>1%</a:t>
                </a:r>
                <a:r>
                  <a:rPr lang="ko-KR" altLang="en-US" dirty="0"/>
                  <a:t>인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= 0.6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기각역에</a:t>
                </a:r>
                <a:r>
                  <a:rPr lang="ko-KR" altLang="en-US" dirty="0"/>
                  <a:t> 해당되지 않으므로</a:t>
                </a:r>
                <a:r>
                  <a:rPr lang="en-US" altLang="ko-KR" dirty="0"/>
                  <a:t>, </a:t>
                </a:r>
              </a:p>
              <a:p>
                <a:r>
                  <a:rPr lang="ko-KR" altLang="en-US" dirty="0" err="1"/>
                  <a:t>귀무가설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: p = 0.8</a:t>
                </a:r>
                <a:r>
                  <a:rPr lang="ko-KR" altLang="en-US" dirty="0"/>
                  <a:t>을 채택하고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: p &lt; 0.8</a:t>
                </a:r>
                <a:r>
                  <a:rPr lang="ko-KR" altLang="en-US" dirty="0"/>
                  <a:t>을 기각한다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445224"/>
                <a:ext cx="6602128" cy="1200329"/>
              </a:xfrm>
              <a:prstGeom prst="rect">
                <a:avLst/>
              </a:prstGeom>
              <a:blipFill>
                <a:blip r:embed="rId2"/>
                <a:stretch>
                  <a:fillRect l="-831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97447"/>
            <a:ext cx="7423744" cy="4015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8352" y="1809555"/>
                <a:ext cx="5590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52" y="1809555"/>
                <a:ext cx="559063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5398241" y="3072616"/>
            <a:ext cx="861556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406589" y="2708920"/>
            <a:ext cx="861556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511618" y="2492896"/>
            <a:ext cx="8949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540279" y="2060848"/>
            <a:ext cx="837651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01664" y="2045073"/>
                <a:ext cx="565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64" y="2045073"/>
                <a:ext cx="565026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78598" y="1758656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1% </a:t>
            </a:r>
            <a:r>
              <a:rPr lang="ko-KR" altLang="en-US" sz="2000" dirty="0">
                <a:solidFill>
                  <a:srgbClr val="FF0000"/>
                </a:solidFill>
              </a:rPr>
              <a:t>유의수준</a:t>
            </a:r>
          </a:p>
        </p:txBody>
      </p:sp>
    </p:spTree>
    <p:extLst>
      <p:ext uri="{BB962C8B-B14F-4D97-AF65-F5344CB8AC3E}">
        <p14:creationId xmlns:p14="http://schemas.microsoft.com/office/powerpoint/2010/main" val="271364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유의수준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4137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표본의</a:t>
            </a:r>
            <a:r>
              <a:rPr lang="en-US" altLang="ko-KR" sz="2800" dirty="0"/>
              <a:t> </a:t>
            </a:r>
            <a:r>
              <a:rPr lang="ko-KR" altLang="en-US" sz="2800" dirty="0"/>
              <a:t>크기</a:t>
            </a:r>
            <a:r>
              <a:rPr lang="en-US" altLang="ko-KR" sz="2800" dirty="0"/>
              <a:t>(sample</a:t>
            </a:r>
            <a:r>
              <a:rPr lang="ko-KR" altLang="en-US" sz="2800" dirty="0"/>
              <a:t> </a:t>
            </a:r>
            <a:r>
              <a:rPr lang="en-US" altLang="ko-KR" sz="2800" dirty="0"/>
              <a:t>size)</a:t>
            </a:r>
            <a:r>
              <a:rPr lang="ko-KR" altLang="en-US" sz="2800" dirty="0"/>
              <a:t>가</a:t>
            </a:r>
            <a:r>
              <a:rPr lang="en-US" altLang="ko-KR" sz="2800" dirty="0"/>
              <a:t> </a:t>
            </a:r>
            <a:r>
              <a:rPr lang="ko-KR" altLang="en-US" sz="2800" dirty="0"/>
              <a:t>작은 경우</a:t>
            </a:r>
            <a:r>
              <a:rPr lang="en-US" altLang="ko-KR" sz="2800" dirty="0"/>
              <a:t>, </a:t>
            </a:r>
            <a:r>
              <a:rPr lang="ko-KR" altLang="en-US" sz="2800" dirty="0"/>
              <a:t>자료가 가지는 불확실성 때문에 검정의 결과는 가끔 틀린다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ko-KR" altLang="en-US" sz="2800" dirty="0">
                <a:solidFill>
                  <a:srgbClr val="FF0000"/>
                </a:solidFill>
              </a:rPr>
              <a:t>종 오류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귀무가설이</a:t>
            </a:r>
            <a:r>
              <a:rPr lang="ko-KR" altLang="en-US" sz="2800" dirty="0"/>
              <a:t> 옳음에도 </a:t>
            </a:r>
            <a:r>
              <a:rPr lang="ko-KR" altLang="en-US" sz="2800" dirty="0" err="1"/>
              <a:t>귀무가설을</a:t>
            </a:r>
            <a:r>
              <a:rPr lang="ko-KR" altLang="en-US" sz="2800" dirty="0"/>
              <a:t> 기각하는 오류</a:t>
            </a:r>
            <a:endParaRPr lang="en-US" altLang="ko-KR" sz="2800" dirty="0"/>
          </a:p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ko-KR" altLang="en-US" sz="2800" dirty="0">
                <a:solidFill>
                  <a:srgbClr val="FF0000"/>
                </a:solidFill>
              </a:rPr>
              <a:t>종 오류를 범할 확률</a:t>
            </a:r>
            <a:r>
              <a:rPr lang="en-US" altLang="ko-KR" sz="2800" dirty="0">
                <a:sym typeface="Wingdings" pitchFamily="2" charset="2"/>
              </a:rPr>
              <a:t> </a:t>
            </a:r>
            <a:r>
              <a:rPr lang="ko-KR" altLang="en-US" sz="2800" dirty="0">
                <a:sym typeface="Wingdings" pitchFamily="2" charset="2"/>
              </a:rPr>
              <a:t>유의수준</a:t>
            </a:r>
            <a:endParaRPr lang="en-US" altLang="ko-KR" sz="2800" dirty="0"/>
          </a:p>
          <a:p>
            <a:r>
              <a:rPr lang="ko-KR" altLang="en-US" sz="2800" dirty="0"/>
              <a:t>유의수준을 어떻게 잡느냐에 따라 검정의 결과가 달라진다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보통 </a:t>
            </a:r>
            <a:r>
              <a:rPr lang="en-US" altLang="ko-KR" sz="2800" dirty="0"/>
              <a:t>10%, 5%, 1% </a:t>
            </a:r>
            <a:r>
              <a:rPr lang="ko-KR" altLang="en-US" sz="2800" dirty="0"/>
              <a:t>유의수준을 많이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기본 용어들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800" dirty="0"/>
                  <a:t>표본의 크기</a:t>
                </a:r>
                <a:r>
                  <a:rPr lang="en-US" altLang="ko-KR" sz="2800" dirty="0"/>
                  <a:t>(sample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size): </a:t>
                </a:r>
                <a:r>
                  <a:rPr lang="ko-KR" altLang="en-US" sz="2800" dirty="0"/>
                  <a:t>자료의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개수</a:t>
                </a:r>
                <a:r>
                  <a:rPr lang="en-US" altLang="ko-KR" sz="2800" dirty="0"/>
                  <a:t>(n)</a:t>
                </a:r>
              </a:p>
              <a:p>
                <a:r>
                  <a:rPr lang="ko-KR" altLang="en-US" sz="2800" dirty="0" err="1"/>
                  <a:t>기각역</a:t>
                </a:r>
                <a:r>
                  <a:rPr lang="en-US" altLang="ko-KR" sz="2800" dirty="0"/>
                  <a:t>: </a:t>
                </a:r>
                <a:r>
                  <a:rPr lang="ko-KR" altLang="en-US" sz="2800" dirty="0" err="1"/>
                  <a:t>귀무가설을</a:t>
                </a:r>
                <a:r>
                  <a:rPr lang="ko-KR" altLang="en-US" sz="2800" dirty="0"/>
                  <a:t> 기각하는 영역</a:t>
                </a:r>
                <a:endParaRPr lang="en-US" altLang="ko-KR" sz="2800" dirty="0"/>
              </a:p>
              <a:p>
                <a:r>
                  <a:rPr lang="ko-KR" altLang="en-US" sz="2800" dirty="0" err="1"/>
                  <a:t>채택역</a:t>
                </a:r>
                <a:r>
                  <a:rPr lang="en-US" altLang="ko-KR" sz="2800" dirty="0"/>
                  <a:t>: </a:t>
                </a:r>
                <a:r>
                  <a:rPr lang="ko-KR" altLang="en-US" sz="2800" dirty="0" err="1"/>
                  <a:t>귀무가설을</a:t>
                </a:r>
                <a:r>
                  <a:rPr lang="ko-KR" altLang="en-US" sz="2800" dirty="0"/>
                  <a:t> 채택하는 영역</a:t>
                </a:r>
                <a:endParaRPr lang="en-US" altLang="ko-KR" sz="2800" dirty="0"/>
              </a:p>
              <a:p>
                <a:r>
                  <a:rPr lang="ko-KR" altLang="en-US" sz="2800" dirty="0">
                    <a:solidFill>
                      <a:srgbClr val="FF0000"/>
                    </a:solidFill>
                  </a:rPr>
                  <a:t>검정통계량</a:t>
                </a:r>
                <a:r>
                  <a:rPr lang="en-US" altLang="ko-KR" sz="2800" dirty="0"/>
                  <a:t>: </a:t>
                </a:r>
                <a:r>
                  <a:rPr lang="ko-KR" altLang="en-US" sz="2800" dirty="0"/>
                  <a:t>가설 검정의 기준 </a:t>
                </a:r>
                <a:endParaRPr lang="en-US" altLang="ko-KR" sz="2800" dirty="0"/>
              </a:p>
              <a:p>
                <a:r>
                  <a:rPr lang="en-US" altLang="ko-KR" sz="2800" dirty="0"/>
                  <a:t>      </a:t>
                </a:r>
                <a:r>
                  <a:rPr lang="ko-KR" altLang="en-US" sz="2800" dirty="0"/>
                  <a:t>예</a:t>
                </a:r>
                <a:r>
                  <a:rPr lang="en-US" altLang="ko-KR" sz="2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800" dirty="0"/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800" i="1" dirty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sz="2800" i="1" dirty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dirty="0"/>
                          <m:t>–</m:t>
                        </m:r>
                        <m:sSub>
                          <m:sSubPr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dirty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800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800" dirty="0"/>
                          <m:t>)</m:t>
                        </m:r>
                      </m:num>
                      <m:den>
                        <m:r>
                          <a:rPr lang="ko-KR" altLang="en-US" sz="2800" i="1" dirty="0">
                            <a:latin typeface="Cambria Math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altLang="ko-KR" sz="2800" dirty="0"/>
                          <m:t>/ </m:t>
                        </m:r>
                        <m:rad>
                          <m:radPr>
                            <m:degHide m:val="on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800" dirty="0">
                    <a:sym typeface="Wingdings" pitchFamily="2" charset="2"/>
                  </a:rPr>
                  <a:t>  </a:t>
                </a:r>
                <a:r>
                  <a:rPr lang="en-US" altLang="ko-KR" sz="2800" dirty="0" smtClean="0">
                    <a:sym typeface="Wingdings" pitchFamily="2" charset="2"/>
                  </a:rPr>
                  <a:t>Z</a:t>
                </a:r>
                <a:endParaRPr lang="en-US" altLang="ko-KR" sz="2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  <a:blipFill>
                <a:blip r:embed="rId2"/>
                <a:stretch>
                  <a:fillRect l="-1333" t="-1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통계적 추론</a:t>
            </a:r>
            <a:r>
              <a:rPr lang="en-US" altLang="ko-KR" sz="2800" b="1" dirty="0">
                <a:solidFill>
                  <a:srgbClr val="FF0000"/>
                </a:solidFill>
              </a:rPr>
              <a:t>(statistical inference)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26248"/>
            <a:ext cx="8568952" cy="5227088"/>
          </a:xfrm>
        </p:spPr>
        <p:txBody>
          <a:bodyPr>
            <a:normAutofit/>
          </a:bodyPr>
          <a:lstStyle/>
          <a:p>
            <a:pPr marL="176213" indent="0" fontAlgn="base">
              <a:buNone/>
            </a:pPr>
            <a:r>
              <a:rPr lang="ko-KR" altLang="en-US" sz="2000" dirty="0"/>
              <a:t>통계적</a:t>
            </a:r>
            <a:r>
              <a:rPr lang="en-US" altLang="ko-KR" sz="2000" dirty="0"/>
              <a:t> </a:t>
            </a:r>
            <a:r>
              <a:rPr lang="ko-KR" altLang="en-US" sz="2000" dirty="0"/>
              <a:t>추론은 어느 실험이나 관찰을 통해서 얻은 결론을 유사 실험에서도 동일한 결론으로 나타날 것이라고 추론하는 이른바 </a:t>
            </a:r>
            <a:r>
              <a:rPr lang="en-US" altLang="ko-KR" sz="2000" dirty="0"/>
              <a:t>‘</a:t>
            </a:r>
            <a:r>
              <a:rPr lang="ko-KR" altLang="en-US" sz="2000" b="1" dirty="0"/>
              <a:t>귀납적 비약</a:t>
            </a:r>
            <a:r>
              <a:rPr lang="en-US" altLang="ko-KR" sz="2000" dirty="0"/>
              <a:t>’</a:t>
            </a:r>
            <a:r>
              <a:rPr lang="ko-KR" altLang="en-US" sz="2000" dirty="0"/>
              <a:t>을 통해 이루어짐</a:t>
            </a:r>
            <a:r>
              <a:rPr lang="en-US" altLang="ko-KR" sz="2000" dirty="0"/>
              <a:t>.</a:t>
            </a:r>
          </a:p>
          <a:p>
            <a:pPr marL="176213" indent="-176213" fontAlgn="base"/>
            <a:r>
              <a:rPr lang="ko-KR" altLang="en-US" sz="2000" dirty="0">
                <a:solidFill>
                  <a:srgbClr val="FF0000"/>
                </a:solidFill>
              </a:rPr>
              <a:t>모집단</a:t>
            </a:r>
            <a:r>
              <a:rPr lang="en-US" altLang="ko-KR" sz="2000" dirty="0">
                <a:solidFill>
                  <a:srgbClr val="FF0000"/>
                </a:solidFill>
              </a:rPr>
              <a:t>(population)</a:t>
            </a:r>
            <a:r>
              <a:rPr lang="ko-KR" altLang="en-US" sz="2000" dirty="0"/>
              <a:t> 내의 모든 개체를 조사하는 전수조사 방법이 모집단에</a:t>
            </a:r>
            <a:r>
              <a:rPr lang="en-US" altLang="ko-KR" sz="2000" dirty="0"/>
              <a:t> </a:t>
            </a:r>
            <a:r>
              <a:rPr lang="ko-KR" altLang="en-US" sz="2000" dirty="0"/>
              <a:t>관한 정보를 가장 정확하게  알아낼 수 있으나</a:t>
            </a:r>
            <a:endParaRPr lang="en-US" altLang="ko-KR" sz="2000" dirty="0"/>
          </a:p>
          <a:p>
            <a:pPr marL="176213" indent="-176213" fontAlgn="base"/>
            <a:endParaRPr lang="en-US" altLang="ko-KR" sz="2000" dirty="0"/>
          </a:p>
          <a:p>
            <a:pPr marL="176213" indent="-176213" fontAlgn="base"/>
            <a:r>
              <a:rPr lang="ko-KR" altLang="en-US" sz="2000" dirty="0"/>
              <a:t>통계적 추론에서는 시간과 비용을 고려하여 모집단 내의 일부만을 조사하는 </a:t>
            </a:r>
            <a:r>
              <a:rPr lang="ko-KR" altLang="en-US" sz="2000" dirty="0">
                <a:solidFill>
                  <a:srgbClr val="FF0000"/>
                </a:solidFill>
              </a:rPr>
              <a:t>표본조사</a:t>
            </a:r>
            <a:r>
              <a:rPr lang="en-US" altLang="ko-KR" sz="2000" dirty="0">
                <a:solidFill>
                  <a:srgbClr val="FF0000"/>
                </a:solidFill>
              </a:rPr>
              <a:t>(sample survey) </a:t>
            </a:r>
            <a:r>
              <a:rPr lang="ko-KR" altLang="en-US" sz="2000" dirty="0"/>
              <a:t>방법으로 모집단에 관한 정보를 추론함</a:t>
            </a:r>
            <a:r>
              <a:rPr lang="en-US" altLang="ko-KR" sz="2000" dirty="0"/>
              <a:t>.</a:t>
            </a:r>
          </a:p>
          <a:p>
            <a:pPr marL="176213" indent="-176213" fontAlgn="base"/>
            <a:endParaRPr lang="en-US" altLang="ko-KR" sz="1800" dirty="0"/>
          </a:p>
        </p:txBody>
      </p:sp>
      <p:sp>
        <p:nvSpPr>
          <p:cNvPr id="15" name="타원 14"/>
          <p:cNvSpPr/>
          <p:nvPr/>
        </p:nvSpPr>
        <p:spPr>
          <a:xfrm>
            <a:off x="1799272" y="4380362"/>
            <a:ext cx="2304256" cy="17528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77282" y="45976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912914" y="47500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16498" y="495764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04530" y="48119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65314" y="50279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281338" y="47398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065314" y="53862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425354" y="52422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256458" y="54582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184450" y="49559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16498" y="50982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69370" y="49024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082082" y="58902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41378" y="49559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633266" y="56742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497362" y="560225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785394" y="52422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256458" y="49024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616498" y="53862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082082" y="56742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544490" y="49559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497362" y="45976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37322" y="45256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851664" y="4641852"/>
            <a:ext cx="1512168" cy="12585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901682" y="48578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668890" y="50018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956922" y="51459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117706" y="53619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973690" y="557795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308850" y="56499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236842" y="52899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668890" y="550594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308850" y="49466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79470" y="568958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596882" y="52899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02722" y="4067780"/>
            <a:ext cx="1380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모집단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17642" y="4314582"/>
            <a:ext cx="12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표 본</a:t>
            </a:r>
          </a:p>
        </p:txBody>
      </p:sp>
      <p:sp>
        <p:nvSpPr>
          <p:cNvPr id="53" name="타원 52"/>
          <p:cNvSpPr/>
          <p:nvPr/>
        </p:nvSpPr>
        <p:spPr>
          <a:xfrm>
            <a:off x="2768898" y="55386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921298" y="5691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073698" y="58434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226098" y="59958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08858" y="45976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408858" y="48136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273226" y="51702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408858" y="47650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353346" y="49559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561258" y="49174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849290" y="50982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281338" y="47416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065314" y="495764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065314" y="51702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273226" y="56742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713386" y="553024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3785394" y="48119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281338" y="54582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705274" y="58902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641378" y="50982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아래로 구부러진 화살표 72"/>
          <p:cNvSpPr/>
          <p:nvPr/>
        </p:nvSpPr>
        <p:spPr>
          <a:xfrm>
            <a:off x="4096702" y="4592976"/>
            <a:ext cx="1933956" cy="423664"/>
          </a:xfrm>
          <a:prstGeom prst="curvedDownArrow">
            <a:avLst>
              <a:gd name="adj1" fmla="val 25000"/>
              <a:gd name="adj2" fmla="val 75067"/>
              <a:gd name="adj3" fmla="val 458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아래로 구부러진 화살표 73"/>
          <p:cNvSpPr/>
          <p:nvPr/>
        </p:nvSpPr>
        <p:spPr>
          <a:xfrm rot="10800000">
            <a:off x="3971923" y="5525615"/>
            <a:ext cx="1933956" cy="423664"/>
          </a:xfrm>
          <a:prstGeom prst="curvedDownArrow">
            <a:avLst>
              <a:gd name="adj1" fmla="val 25000"/>
              <a:gd name="adj2" fmla="val 75067"/>
              <a:gd name="adj3" fmla="val 458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600" y="4239300"/>
            <a:ext cx="126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표본추출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32190" y="587625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통계적 추론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43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/>
              <a:t>임계값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귀무가설의</a:t>
            </a:r>
            <a:r>
              <a:rPr lang="ko-KR" altLang="en-US" sz="2800" dirty="0"/>
              <a:t> 채택과 기각을 나누는 어떤 값</a:t>
            </a:r>
            <a:endParaRPr lang="en-US" altLang="ko-KR" sz="2800" dirty="0"/>
          </a:p>
          <a:p>
            <a:r>
              <a:rPr lang="ko-KR" altLang="en-US" sz="2800" dirty="0"/>
              <a:t> </a:t>
            </a:r>
            <a:r>
              <a:rPr lang="ko-KR" altLang="en-US" sz="2800" dirty="0" smtClean="0"/>
              <a:t>  </a:t>
            </a:r>
            <a:r>
              <a:rPr lang="ko-KR" altLang="en-US" sz="2800" dirty="0"/>
              <a:t>예</a:t>
            </a:r>
            <a:r>
              <a:rPr lang="en-US" altLang="ko-KR" sz="2800" dirty="0"/>
              <a:t>: |Z| &gt; 1.96 </a:t>
            </a:r>
            <a:r>
              <a:rPr lang="en-US" altLang="ko-KR" sz="2800" dirty="0">
                <a:sym typeface="Wingdings" pitchFamily="2" charset="2"/>
              </a:rPr>
              <a:t> </a:t>
            </a:r>
            <a:r>
              <a:rPr lang="ko-KR" altLang="en-US" sz="2800" dirty="0" err="1">
                <a:sym typeface="Wingdings" pitchFamily="2" charset="2"/>
              </a:rPr>
              <a:t>귀무가설</a:t>
            </a:r>
            <a:r>
              <a:rPr lang="ko-KR" altLang="en-US" sz="2800" dirty="0">
                <a:sym typeface="Wingdings" pitchFamily="2" charset="2"/>
              </a:rPr>
              <a:t> 기각</a:t>
            </a:r>
            <a:r>
              <a:rPr lang="en-US" altLang="ko-KR" sz="2800" dirty="0">
                <a:sym typeface="Wingdings" pitchFamily="2" charset="2"/>
              </a:rPr>
              <a:t>, </a:t>
            </a:r>
            <a:r>
              <a:rPr lang="ko-KR" altLang="en-US" sz="2800" dirty="0">
                <a:sym typeface="Wingdings" pitchFamily="2" charset="2"/>
              </a:rPr>
              <a:t>아니면 </a:t>
            </a:r>
            <a:r>
              <a:rPr lang="ko-KR" altLang="en-US" sz="2800" dirty="0" smtClean="0">
                <a:sym typeface="Wingdings" pitchFamily="2" charset="2"/>
              </a:rPr>
              <a:t>채택</a:t>
            </a:r>
            <a:endParaRPr lang="en-US" altLang="ko-KR" sz="2800" dirty="0" smtClean="0">
              <a:sym typeface="Wingdings" pitchFamily="2" charset="2"/>
            </a:endParaRPr>
          </a:p>
          <a:p>
            <a:endParaRPr lang="en-US" altLang="ko-KR" sz="2800" dirty="0"/>
          </a:p>
          <a:p>
            <a:r>
              <a:rPr lang="ko-KR" altLang="en-US" sz="2800" dirty="0"/>
              <a:t>유의하다</a:t>
            </a:r>
            <a:r>
              <a:rPr lang="en-US" altLang="ko-KR" sz="2800" dirty="0"/>
              <a:t>(significant): </a:t>
            </a:r>
            <a:r>
              <a:rPr lang="ko-KR" altLang="en-US" sz="2800" dirty="0" err="1"/>
              <a:t>귀무가설을</a:t>
            </a:r>
            <a:r>
              <a:rPr lang="en-US" altLang="ko-KR" sz="2800" dirty="0"/>
              <a:t> </a:t>
            </a:r>
            <a:r>
              <a:rPr lang="ko-KR" altLang="en-US" sz="2800" dirty="0"/>
              <a:t>기각한다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검정력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귀무가설이</a:t>
            </a:r>
            <a:r>
              <a:rPr lang="ko-KR" altLang="en-US" sz="2800" dirty="0"/>
              <a:t> 틀릴 때 그것이 </a:t>
            </a:r>
            <a:r>
              <a:rPr lang="ko-KR" altLang="en-US" sz="2800" dirty="0" err="1"/>
              <a:t>틀리다고</a:t>
            </a:r>
            <a:r>
              <a:rPr lang="ko-KR" altLang="en-US" sz="2800" dirty="0"/>
              <a:t> 결론 내리는 확률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8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7A9662F-52F0-4350-BEFE-A93FE723AF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57808"/>
                <a:ext cx="8229600" cy="1143000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200" dirty="0"/>
                  <a:t>R </a:t>
                </a:r>
                <a:r>
                  <a:rPr lang="ko-KR" altLang="en-US" sz="3200" dirty="0"/>
                  <a:t>프로그램 비율에 대한 가설검정 </a:t>
                </a:r>
                <a:r>
                  <a:rPr lang="en-US" altLang="ko-KR" sz="3200" dirty="0"/>
                  <a:t/>
                </a:r>
                <a:br>
                  <a:rPr lang="en-US" altLang="ko-KR" sz="3200" dirty="0"/>
                </a:br>
                <a:r>
                  <a:rPr lang="en-US" altLang="ko-KR" sz="3200" dirty="0"/>
                  <a:t>n=20, p=0.8,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3200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=0.9</a:t>
                </a:r>
                <a:br>
                  <a:rPr lang="en-US" altLang="ko-KR" sz="3200" dirty="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7A9662F-52F0-4350-BEFE-A93FE723A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57808"/>
                <a:ext cx="8229600" cy="1143000"/>
              </a:xfrm>
              <a:blipFill>
                <a:blip r:embed="rId2"/>
                <a:stretch>
                  <a:fillRect t="-25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C6A2A-8C9C-4B5B-AF29-22BAF076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78F001-E745-4858-B6B6-3012E2CB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23FC8-A95A-4EB9-8323-76ADB025757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484784"/>
            <a:ext cx="720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D2F07-3CD0-4F0C-9BCD-59D8C5345A5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5920200"/>
            <a:ext cx="7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4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7AD34-6F8E-4371-94C9-8242719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2181A-3EDD-4D9D-B34A-31C7069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3200" dirty="0"/>
                  <a:t>R </a:t>
                </a:r>
                <a:r>
                  <a:rPr lang="ko-KR" altLang="en-US" sz="3200" dirty="0"/>
                  <a:t>프로그램 비율에 대한 가설검정 </a:t>
                </a:r>
                <a:r>
                  <a:rPr lang="en-US" altLang="ko-KR" sz="3200" dirty="0"/>
                  <a:t/>
                </a:r>
                <a:br>
                  <a:rPr lang="en-US" altLang="ko-KR" sz="3200" dirty="0"/>
                </a:br>
                <a:r>
                  <a:rPr lang="en-US" altLang="ko-KR" sz="3200" dirty="0"/>
                  <a:t>n=20, p=0.8,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3200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=0.8</a:t>
                </a:r>
                <a:br>
                  <a:rPr lang="en-US" altLang="ko-KR" sz="3200" dirty="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t="-25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35BE1D8-0CEA-4370-9208-CBCBE183604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485264"/>
            <a:ext cx="7200000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554D54-544B-4BB6-A750-959D2091AEB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5953166"/>
            <a:ext cx="7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5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7AD34-6F8E-4371-94C9-8242719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2181A-3EDD-4D9D-B34A-31C7069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3200" dirty="0"/>
                  <a:t>R </a:t>
                </a:r>
                <a:r>
                  <a:rPr lang="ko-KR" altLang="en-US" sz="3200" dirty="0"/>
                  <a:t>프로그램 비율에 대한 가설검정 </a:t>
                </a:r>
                <a:r>
                  <a:rPr lang="en-US" altLang="ko-KR" sz="3200" dirty="0"/>
                  <a:t/>
                </a:r>
                <a:br>
                  <a:rPr lang="en-US" altLang="ko-KR" sz="3200" dirty="0"/>
                </a:br>
                <a:r>
                  <a:rPr lang="en-US" altLang="ko-KR" sz="3200" dirty="0"/>
                  <a:t>n=20, p=0.8,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3200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=0.75</a:t>
                </a:r>
                <a:br>
                  <a:rPr lang="en-US" altLang="ko-KR" sz="3200" dirty="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t="-25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22BD778-0D30-4C17-A1CF-CE4F2C75F1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438294"/>
            <a:ext cx="720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F2382C-8815-4D78-B4B2-CE3D022087C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5949360"/>
            <a:ext cx="7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08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7AD34-6F8E-4371-94C9-8242719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2181A-3EDD-4D9D-B34A-31C7069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3200" dirty="0"/>
                  <a:t>R </a:t>
                </a:r>
                <a:r>
                  <a:rPr lang="ko-KR" altLang="en-US" sz="3200" dirty="0"/>
                  <a:t>프로그램 비율에 대한 가설검정 </a:t>
                </a:r>
                <a:r>
                  <a:rPr lang="en-US" altLang="ko-KR" sz="3200" dirty="0"/>
                  <a:t/>
                </a:r>
                <a:br>
                  <a:rPr lang="en-US" altLang="ko-KR" sz="3200" dirty="0"/>
                </a:br>
                <a:r>
                  <a:rPr lang="en-US" altLang="ko-KR" sz="3200" dirty="0"/>
                  <a:t>n=20, p=0.8,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3200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=0.7</a:t>
                </a:r>
                <a:br>
                  <a:rPr lang="en-US" altLang="ko-KR" sz="3200" dirty="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t="-25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7EFFCE3C-8879-4D14-95FB-733ED93703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454565"/>
            <a:ext cx="720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0B1C62-F573-4355-8C2E-AFC382D7DD4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70113" y="5949360"/>
            <a:ext cx="7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38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7AD34-6F8E-4371-94C9-8242719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2181A-3EDD-4D9D-B34A-31C7069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3200" dirty="0"/>
                  <a:t>R </a:t>
                </a:r>
                <a:r>
                  <a:rPr lang="ko-KR" altLang="en-US" sz="3200" dirty="0"/>
                  <a:t>프로그램 비율에 대한 가설검정 </a:t>
                </a:r>
                <a:r>
                  <a:rPr lang="en-US" altLang="ko-KR" sz="3200" dirty="0"/>
                  <a:t/>
                </a:r>
                <a:br>
                  <a:rPr lang="en-US" altLang="ko-KR" sz="3200" dirty="0"/>
                </a:br>
                <a:r>
                  <a:rPr lang="en-US" altLang="ko-KR" sz="3200" dirty="0"/>
                  <a:t>n=20, p=0.8,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3200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=0.6</a:t>
                </a:r>
                <a:br>
                  <a:rPr lang="en-US" altLang="ko-KR" sz="3200" dirty="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t="-25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0F78E00F-4C79-4593-8B67-50F5A624EF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471181"/>
            <a:ext cx="720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60A56F-3573-4391-810F-3C098ACB8C6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6021368"/>
            <a:ext cx="7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6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7AD34-6F8E-4371-94C9-8242719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2181A-3EDD-4D9D-B34A-31C7069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3200" dirty="0"/>
                  <a:t>R </a:t>
                </a:r>
                <a:r>
                  <a:rPr lang="ko-KR" altLang="en-US" sz="3200" dirty="0"/>
                  <a:t>프로그램 비율에 대한 가설검정 </a:t>
                </a:r>
                <a:r>
                  <a:rPr lang="en-US" altLang="ko-KR" sz="3200" dirty="0"/>
                  <a:t/>
                </a:r>
                <a:br>
                  <a:rPr lang="en-US" altLang="ko-KR" sz="3200" dirty="0"/>
                </a:br>
                <a:r>
                  <a:rPr lang="en-US" altLang="ko-KR" sz="3200" dirty="0"/>
                  <a:t>n=20, p=0.8,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3200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/>
                  <a:t>=0.3</a:t>
                </a:r>
                <a:br>
                  <a:rPr lang="en-US" altLang="ko-KR" sz="3200" dirty="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84C36856-5639-46CD-B8EC-2CC6C6D3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808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t="-25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1AED5794-A5AA-4F48-892E-E1559C6475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412776"/>
            <a:ext cx="720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EE98A7-9329-4A7A-BEDC-83FA443D195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5946692"/>
            <a:ext cx="7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</a:rPr>
              <a:t>통계적 유의성과 </a:t>
            </a:r>
            <a:r>
              <a:rPr lang="ko-KR" altLang="en-US" sz="3200" dirty="0" err="1">
                <a:solidFill>
                  <a:srgbClr val="0070C0"/>
                </a:solidFill>
              </a:rPr>
              <a:t>유의확률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(p-</a:t>
            </a:r>
            <a:r>
              <a:rPr lang="ko-KR" altLang="en-US" sz="3200" dirty="0">
                <a:solidFill>
                  <a:srgbClr val="0070C0"/>
                </a:solidFill>
              </a:rPr>
              <a:t>값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통계적</a:t>
            </a:r>
            <a:r>
              <a:rPr lang="en-US" altLang="ko-KR" sz="2800" dirty="0">
                <a:solidFill>
                  <a:srgbClr val="C00000"/>
                </a:solidFill>
              </a:rPr>
              <a:t> </a:t>
            </a:r>
            <a:r>
              <a:rPr lang="ko-KR" altLang="en-US" sz="2800" dirty="0">
                <a:solidFill>
                  <a:srgbClr val="C00000"/>
                </a:solidFill>
              </a:rPr>
              <a:t>유의성</a:t>
            </a:r>
            <a:r>
              <a:rPr lang="en-US" altLang="ko-KR" sz="2800" dirty="0"/>
              <a:t>: </a:t>
            </a:r>
            <a:r>
              <a:rPr lang="ko-KR" altLang="en-US" sz="2800" dirty="0"/>
              <a:t>연구자가 계산한 결과가 우연히 벌어질 수 있는 변동성의 바깥에 존재한다면 통계적으로 </a:t>
            </a:r>
            <a:r>
              <a:rPr lang="ko-KR" altLang="en-US" sz="2800" dirty="0" err="1"/>
              <a:t>유의하다고</a:t>
            </a:r>
            <a:r>
              <a:rPr lang="ko-KR" altLang="en-US" sz="2800" dirty="0"/>
              <a:t> 말한다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 err="1">
                <a:solidFill>
                  <a:srgbClr val="C00000"/>
                </a:solidFill>
              </a:rPr>
              <a:t>유의확률</a:t>
            </a:r>
            <a:r>
              <a:rPr lang="en-US" altLang="ko-KR" sz="2800" dirty="0">
                <a:solidFill>
                  <a:srgbClr val="C00000"/>
                </a:solidFill>
                <a:sym typeface="Wingdings" panose="05000000000000000000" pitchFamily="2" charset="2"/>
              </a:rPr>
              <a:t> (p-</a:t>
            </a:r>
            <a:r>
              <a:rPr lang="ko-KR" alt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2800" dirty="0">
                <a:solidFill>
                  <a:srgbClr val="C00000"/>
                </a:solidFill>
                <a:sym typeface="Wingdings" panose="05000000000000000000" pitchFamily="2" charset="2"/>
              </a:rPr>
              <a:t>): </a:t>
            </a:r>
            <a:r>
              <a:rPr lang="ko-KR" altLang="en-US" sz="2800" dirty="0" err="1">
                <a:sym typeface="Wingdings" panose="05000000000000000000" pitchFamily="2" charset="2"/>
              </a:rPr>
              <a:t>귀무가설</a:t>
            </a:r>
            <a:r>
              <a:rPr lang="ko-KR" altLang="en-US" sz="2800" dirty="0">
                <a:sym typeface="Wingdings" panose="05000000000000000000" pitchFamily="2" charset="2"/>
              </a:rPr>
              <a:t> 하에서</a:t>
            </a:r>
            <a:r>
              <a:rPr lang="en-US" altLang="ko-KR" sz="2800" dirty="0">
                <a:sym typeface="Wingdings" panose="05000000000000000000" pitchFamily="2" charset="2"/>
              </a:rPr>
              <a:t>, </a:t>
            </a:r>
            <a:r>
              <a:rPr lang="ko-KR" altLang="en-US" sz="2800" dirty="0">
                <a:sym typeface="Wingdings" panose="05000000000000000000" pitchFamily="2" charset="2"/>
              </a:rPr>
              <a:t>관측된 결과와 같거나 그보다 더 특이한 결과를 얻을 확률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2800" dirty="0">
                <a:sym typeface="Wingdings" panose="05000000000000000000" pitchFamily="2" charset="2"/>
              </a:rPr>
              <a:t>: p-</a:t>
            </a:r>
            <a:r>
              <a:rPr lang="ko-KR" altLang="en-US" sz="2800" dirty="0">
                <a:sym typeface="Wingdings" panose="05000000000000000000" pitchFamily="2" charset="2"/>
              </a:rPr>
              <a:t>값 </a:t>
            </a:r>
            <a:r>
              <a:rPr lang="en-US" altLang="ko-KR" sz="2800" dirty="0">
                <a:sym typeface="Wingdings" panose="05000000000000000000" pitchFamily="2" charset="2"/>
              </a:rPr>
              <a:t>= 0.308</a:t>
            </a:r>
          </a:p>
          <a:p>
            <a:r>
              <a:rPr lang="ko-KR" altLang="en-US" sz="2800" dirty="0">
                <a:solidFill>
                  <a:srgbClr val="FF0000"/>
                </a:solidFill>
              </a:rPr>
              <a:t>해석</a:t>
            </a:r>
            <a:r>
              <a:rPr lang="en-US" altLang="ko-KR" sz="2800" dirty="0"/>
              <a:t>: </a:t>
            </a:r>
            <a:r>
              <a:rPr lang="ko-KR" altLang="en-US" sz="2800" dirty="0"/>
              <a:t>자료로부터 계산된 결과와 같거나 더 극단적인 결과를 얻을 확률은 </a:t>
            </a:r>
            <a:r>
              <a:rPr lang="ko-KR" altLang="en-US" sz="2800" dirty="0" err="1"/>
              <a:t>귀무가설</a:t>
            </a:r>
            <a:r>
              <a:rPr lang="ko-KR" altLang="en-US" sz="2800" dirty="0"/>
              <a:t> 하에서 </a:t>
            </a:r>
            <a:r>
              <a:rPr lang="en-US" altLang="ko-KR" sz="2800" dirty="0"/>
              <a:t>30% </a:t>
            </a:r>
            <a:r>
              <a:rPr lang="ko-KR" altLang="en-US" sz="2800" dirty="0"/>
              <a:t>정도이다</a:t>
            </a:r>
            <a:r>
              <a:rPr lang="en-US" altLang="ko-KR" sz="2800" dirty="0"/>
              <a:t>. </a:t>
            </a:r>
            <a:r>
              <a:rPr lang="ko-KR" altLang="en-US" sz="2800" dirty="0"/>
              <a:t>따라서 관찰된 결과는 매우 특이한 </a:t>
            </a:r>
            <a:r>
              <a:rPr lang="en-US" altLang="ko-KR" sz="2800" dirty="0"/>
              <a:t>(</a:t>
            </a:r>
            <a:r>
              <a:rPr lang="ko-KR" altLang="en-US" sz="2800" dirty="0"/>
              <a:t>예</a:t>
            </a:r>
            <a:r>
              <a:rPr lang="en-US" altLang="ko-KR" sz="2800" dirty="0"/>
              <a:t>: 5%) </a:t>
            </a:r>
            <a:r>
              <a:rPr lang="ko-KR" altLang="en-US" sz="2800" dirty="0"/>
              <a:t>경우가 아니다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유의확률</a:t>
            </a:r>
            <a:r>
              <a:rPr lang="ko-KR" altLang="en-US" sz="3600" dirty="0"/>
              <a:t> </a:t>
            </a:r>
            <a:r>
              <a:rPr lang="en-US" altLang="ko-KR" sz="3600" dirty="0"/>
              <a:t>(p-</a:t>
            </a:r>
            <a:r>
              <a:rPr lang="ko-KR" altLang="en-US" sz="3600" dirty="0"/>
              <a:t>값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4824" y="5195737"/>
                <a:ext cx="7960834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모집단의 성공률이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: p = 0.8</a:t>
                </a:r>
                <a:r>
                  <a:rPr lang="ko-KR" altLang="en-US" dirty="0"/>
                  <a:t>을 따르는 분포에서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= 0.6</a:t>
                </a:r>
                <a:r>
                  <a:rPr lang="ko-KR" altLang="en-US" dirty="0"/>
                  <a:t>보다 적거나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같은 관측이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될 가능성은 </a:t>
                </a:r>
                <a:r>
                  <a:rPr lang="en-US" altLang="ko-KR" dirty="0"/>
                  <a:t>0.024</a:t>
                </a:r>
                <a:r>
                  <a:rPr lang="ko-KR" altLang="en-US" dirty="0"/>
                  <a:t>로 매우 낮으므로</a:t>
                </a:r>
                <a:r>
                  <a:rPr lang="en-US" altLang="ko-KR" dirty="0"/>
                  <a:t> p = 0.8</a:t>
                </a:r>
                <a:r>
                  <a:rPr lang="ko-KR" altLang="en-US" dirty="0"/>
                  <a:t>이라는 </a:t>
                </a:r>
                <a:r>
                  <a:rPr lang="ko-KR" altLang="en-US" dirty="0" err="1"/>
                  <a:t>귀무가설이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95% </a:t>
                </a:r>
                <a:r>
                  <a:rPr lang="ko-KR" altLang="en-US" dirty="0"/>
                  <a:t>맞다는 증거로는 미비하다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24" y="5195737"/>
                <a:ext cx="7960834" cy="1338828"/>
              </a:xfrm>
              <a:prstGeom prst="rect">
                <a:avLst/>
              </a:prstGeom>
              <a:blipFill>
                <a:blip r:embed="rId2"/>
                <a:stretch>
                  <a:fillRect l="-689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63514"/>
            <a:ext cx="6731113" cy="3649662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>
            <a:off x="4422238" y="3433923"/>
            <a:ext cx="539370" cy="27887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5348" y="30286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유의확률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0.032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788024" y="4468439"/>
                <a:ext cx="26492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accent1"/>
                    </a:solidFill>
                  </a:rPr>
                  <a:t>=0.6</a:t>
                </a:r>
                <a:endParaRPr lang="ko-KR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68439"/>
                <a:ext cx="2649212" cy="461665"/>
              </a:xfrm>
              <a:prstGeom prst="rect">
                <a:avLst/>
              </a:prstGeom>
              <a:blipFill>
                <a:blip r:embed="rId4"/>
                <a:stretch>
                  <a:fillRect l="-690" t="-2632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7544" y="1567947"/>
                <a:ext cx="7632848" cy="228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R </a:t>
                </a:r>
                <a:r>
                  <a:rPr lang="ko-KR" altLang="en-US" sz="2000" dirty="0"/>
                  <a:t>프로그램 비율에 대한 가설검정 </a:t>
                </a:r>
                <a:r>
                  <a:rPr lang="en-US" altLang="ko-KR" sz="2000" dirty="0"/>
                  <a:t>n=10, p=0.8,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=0.5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&gt;</a:t>
                </a:r>
                <a:r>
                  <a:rPr lang="pt-BR" altLang="ko-KR" sz="2000" dirty="0"/>
                  <a:t>prop.test(x = 5, n = 10, p = 0.8)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  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𝐻</m:t>
                            </m:r>
                          </m:e>
                        </m:eqAr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:  p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000" dirty="0"/>
                  <a:t> 0.8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:  p &lt; 0.8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7947"/>
                <a:ext cx="7632848" cy="2288447"/>
              </a:xfrm>
              <a:prstGeom prst="rect">
                <a:avLst/>
              </a:prstGeom>
              <a:blipFill>
                <a:blip r:embed="rId2"/>
                <a:stretch>
                  <a:fillRect l="-879" t="-1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 txBox="1">
            <a:spLocks/>
          </p:cNvSpPr>
          <p:nvPr/>
        </p:nvSpPr>
        <p:spPr>
          <a:xfrm>
            <a:off x="467544" y="362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FF0000"/>
                </a:solidFill>
              </a:rPr>
              <a:t>R </a:t>
            </a:r>
            <a:r>
              <a:rPr lang="ko-KR" altLang="en-US" sz="3200" dirty="0" err="1">
                <a:solidFill>
                  <a:srgbClr val="FF0000"/>
                </a:solidFill>
              </a:rPr>
              <a:t>프로그람을</a:t>
            </a:r>
            <a:r>
              <a:rPr lang="ko-KR" altLang="en-US" sz="3200" dirty="0">
                <a:solidFill>
                  <a:srgbClr val="FF0000"/>
                </a:solidFill>
              </a:rPr>
              <a:t> 이용한 가설검정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endParaRPr lang="en-US" altLang="ko-KR" sz="3600" dirty="0">
              <a:solidFill>
                <a:srgbClr val="FF0000"/>
              </a:solidFill>
            </a:endParaRPr>
          </a:p>
          <a:p>
            <a:r>
              <a:rPr lang="en-US" altLang="ko-KR" sz="2800" dirty="0"/>
              <a:t>(</a:t>
            </a:r>
            <a:r>
              <a:rPr lang="ko-KR" altLang="en-US" sz="2800" dirty="0" err="1"/>
              <a:t>모비율</a:t>
            </a:r>
            <a:r>
              <a:rPr lang="ko-KR" altLang="en-US" sz="2800" dirty="0"/>
              <a:t> </a:t>
            </a:r>
            <a:r>
              <a:rPr lang="en-US" altLang="ko-KR" sz="2800" dirty="0"/>
              <a:t>p </a:t>
            </a:r>
            <a:r>
              <a:rPr lang="ko-KR" altLang="en-US" sz="2800" dirty="0"/>
              <a:t>에</a:t>
            </a:r>
            <a:r>
              <a:rPr lang="en-US" altLang="ko-KR" sz="2800" dirty="0"/>
              <a:t> </a:t>
            </a:r>
            <a:r>
              <a:rPr lang="ko-KR" altLang="en-US" sz="2800" dirty="0"/>
              <a:t>대해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4941168"/>
            <a:ext cx="511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23" y="3788722"/>
            <a:ext cx="7121169" cy="256159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3610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통계적 추론의 종류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ko-KR" altLang="en-US" b="1" dirty="0">
                <a:solidFill>
                  <a:srgbClr val="7030A0"/>
                </a:solidFill>
              </a:rPr>
              <a:t>추정 </a:t>
            </a:r>
            <a:r>
              <a:rPr lang="en-US" altLang="ko-KR" b="1" dirty="0"/>
              <a:t>(Estimation): </a:t>
            </a:r>
            <a:r>
              <a:rPr lang="ko-KR" altLang="en-US" sz="2400" b="1" dirty="0"/>
              <a:t>표본의 </a:t>
            </a:r>
            <a:r>
              <a:rPr lang="ko-KR" altLang="en-US" sz="2400" b="1" dirty="0">
                <a:solidFill>
                  <a:srgbClr val="7030A0"/>
                </a:solidFill>
              </a:rPr>
              <a:t>통계량</a:t>
            </a:r>
            <a:r>
              <a:rPr lang="ko-KR" altLang="en-US" sz="2400" b="1" dirty="0"/>
              <a:t>으로 모집단의 </a:t>
            </a:r>
            <a:r>
              <a:rPr lang="ko-KR" altLang="en-US" sz="2400" b="1" dirty="0" err="1"/>
              <a:t>특성치</a:t>
            </a:r>
            <a:r>
              <a:rPr lang="ko-KR" altLang="en-US" sz="2400" b="1" dirty="0"/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ko-KR" altLang="en-US" sz="2400" b="1" dirty="0" err="1">
                <a:solidFill>
                  <a:srgbClr val="7030A0"/>
                </a:solidFill>
              </a:rPr>
              <a:t>모수</a:t>
            </a:r>
            <a:r>
              <a:rPr lang="en-US" altLang="ko-KR" sz="2400" b="1" dirty="0">
                <a:solidFill>
                  <a:srgbClr val="7030A0"/>
                </a:solidFill>
              </a:rPr>
              <a:t>: parameter) </a:t>
            </a:r>
            <a:r>
              <a:rPr lang="ko-KR" altLang="en-US" sz="2400" b="1" dirty="0"/>
              <a:t>를 추측함</a:t>
            </a:r>
            <a:endParaRPr lang="en-US" altLang="ko-KR" sz="2400" b="1" dirty="0"/>
          </a:p>
          <a:p>
            <a:pPr marL="514350" indent="-514350" algn="l"/>
            <a:r>
              <a:rPr lang="en-US" altLang="ko-KR" b="1" dirty="0"/>
              <a:t>     </a:t>
            </a:r>
            <a:r>
              <a:rPr lang="ko-KR" altLang="en-US" sz="2400" b="1" dirty="0" err="1">
                <a:solidFill>
                  <a:srgbClr val="FF0000"/>
                </a:solidFill>
              </a:rPr>
              <a:t>점추정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하나의 값으로 추정</a:t>
            </a:r>
            <a:endParaRPr lang="en-US" altLang="ko-KR" sz="2400" b="1" dirty="0"/>
          </a:p>
          <a:p>
            <a:pPr marL="514350" indent="-514350" algn="l"/>
            <a:r>
              <a:rPr lang="en-US" altLang="ko-KR" sz="2400" b="1" dirty="0"/>
              <a:t>      </a:t>
            </a:r>
            <a:r>
              <a:rPr lang="en-US" altLang="ko-KR" sz="2400" b="1" dirty="0">
                <a:solidFill>
                  <a:srgbClr val="C00000"/>
                </a:solidFill>
              </a:rPr>
              <a:t>(</a:t>
            </a:r>
            <a:r>
              <a:rPr lang="ko-KR" altLang="en-US" sz="2400" b="1" dirty="0">
                <a:solidFill>
                  <a:srgbClr val="C00000"/>
                </a:solidFill>
              </a:rPr>
              <a:t>신뢰</a:t>
            </a:r>
            <a:r>
              <a:rPr lang="en-US" altLang="ko-KR" sz="2400" b="1" dirty="0">
                <a:solidFill>
                  <a:srgbClr val="C0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구간추정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구간으로 추정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미리 설정한 신뢰도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: 90%, 95%, 99%)</a:t>
            </a:r>
            <a:r>
              <a:rPr lang="ko-KR" altLang="en-US" sz="2400" b="1" dirty="0"/>
              <a:t>에 따라 구간이 달라짐</a:t>
            </a:r>
            <a:r>
              <a:rPr lang="en-US" altLang="ko-KR" sz="2400" b="1" dirty="0"/>
              <a:t>. </a:t>
            </a:r>
            <a:r>
              <a:rPr lang="ko-KR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점추정의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불확실성</a:t>
            </a:r>
            <a:r>
              <a:rPr lang="ko-KR" altLang="en-US" sz="2400" b="1" dirty="0"/>
              <a:t>의 정도를 알아내는 데도 사용</a:t>
            </a:r>
            <a:r>
              <a:rPr lang="en-US" altLang="ko-KR" sz="2400" b="1" dirty="0"/>
              <a:t>.</a:t>
            </a:r>
          </a:p>
          <a:p>
            <a:pPr marL="514350" indent="-514350" algn="l"/>
            <a:endParaRPr lang="en-US" altLang="ko-KR" b="1" dirty="0"/>
          </a:p>
          <a:p>
            <a:pPr marL="514350" indent="-514350" algn="l"/>
            <a:r>
              <a:rPr lang="en-US" altLang="ko-KR" b="1" dirty="0">
                <a:solidFill>
                  <a:srgbClr val="7030A0"/>
                </a:solidFill>
              </a:rPr>
              <a:t>2.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7030A0"/>
                </a:solidFill>
              </a:rPr>
              <a:t>가설검정</a:t>
            </a:r>
            <a:r>
              <a:rPr lang="ko-KR" altLang="en-US" b="1" dirty="0"/>
              <a:t> </a:t>
            </a:r>
            <a:r>
              <a:rPr lang="en-US" altLang="ko-KR" b="1" dirty="0"/>
              <a:t>(Testing Hypothesis): </a:t>
            </a:r>
          </a:p>
          <a:p>
            <a:pPr marL="514350" indent="-514350" algn="l"/>
            <a:r>
              <a:rPr lang="en-US" altLang="ko-KR" sz="2400" b="1" dirty="0"/>
              <a:t>     </a:t>
            </a:r>
            <a:r>
              <a:rPr lang="ko-KR" altLang="en-US" sz="2400" b="1" dirty="0"/>
              <a:t>표본의 통계량으로 모집단의 특성에 대한 가설의 진위를 가림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14736" y="1052736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결과 해석</a:t>
            </a:r>
            <a:r>
              <a:rPr lang="en-US" altLang="ko-KR" sz="2400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   비율에 대한 검정을 실시한 결과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p-value</a:t>
            </a:r>
            <a:r>
              <a:rPr lang="ko-KR" altLang="en-US" sz="2400" dirty="0"/>
              <a:t>가 </a:t>
            </a:r>
            <a:r>
              <a:rPr lang="en-US" altLang="ko-KR" sz="2400" dirty="0"/>
              <a:t>0.024</a:t>
            </a:r>
            <a:r>
              <a:rPr lang="ko-KR" altLang="en-US" sz="2400" dirty="0"/>
              <a:t>으로 </a:t>
            </a:r>
            <a:r>
              <a:rPr lang="en-US" altLang="ko-KR" sz="2400" dirty="0"/>
              <a:t>5%</a:t>
            </a:r>
            <a:r>
              <a:rPr lang="ko-KR" altLang="en-US" sz="2400" dirty="0"/>
              <a:t>유의수준에서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en-US" sz="2400" dirty="0" err="1" smtClean="0"/>
              <a:t>귀무가설을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기각한다</a:t>
            </a:r>
            <a:r>
              <a:rPr lang="en-US" altLang="ko-KR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 </a:t>
            </a:r>
            <a:r>
              <a:rPr lang="ko-KR" altLang="en-US" sz="2400" dirty="0"/>
              <a:t>따라서 </a:t>
            </a:r>
            <a:r>
              <a:rPr lang="en-US" altLang="ko-KR" sz="2400" dirty="0"/>
              <a:t>p</a:t>
            </a:r>
            <a:r>
              <a:rPr lang="ko-KR" altLang="en-US" sz="2400" dirty="0"/>
              <a:t>는 </a:t>
            </a:r>
            <a:r>
              <a:rPr lang="en-US" altLang="ko-KR" sz="2400" dirty="0"/>
              <a:t>0.8</a:t>
            </a:r>
            <a:r>
              <a:rPr lang="ko-KR" altLang="en-US" sz="2400" dirty="0"/>
              <a:t>과 같다고 할 수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370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가설검정의 유용성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통계적 가설검정은 </a:t>
            </a:r>
            <a:r>
              <a:rPr lang="ko-KR" altLang="en-US" sz="2800" dirty="0" err="1"/>
              <a:t>쓸모없는</a:t>
            </a:r>
            <a:r>
              <a:rPr lang="ko-KR" altLang="en-US" sz="2800" dirty="0"/>
              <a:t> 토론에 종지부를 찍어준다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법정에서 판결 </a:t>
            </a:r>
            <a:r>
              <a:rPr lang="en-US" altLang="ko-KR" sz="2800" dirty="0"/>
              <a:t>(</a:t>
            </a:r>
            <a:r>
              <a:rPr lang="ko-KR" altLang="en-US" sz="2800" dirty="0"/>
              <a:t>무죄 대 유죄</a:t>
            </a:r>
            <a:r>
              <a:rPr lang="en-US" altLang="ko-KR" sz="2800" dirty="0"/>
              <a:t>)</a:t>
            </a:r>
            <a:r>
              <a:rPr lang="ko-KR" altLang="en-US" sz="2800" dirty="0"/>
              <a:t>을 내릴 때에도 적용된다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빅데이타에</a:t>
            </a:r>
            <a:r>
              <a:rPr lang="ko-KR" altLang="en-US" sz="2800" dirty="0"/>
              <a:t> 대한 자동화된 가설 검정의 결론은 </a:t>
            </a:r>
            <a:r>
              <a:rPr lang="ko-KR" altLang="en-US" sz="2800" dirty="0">
                <a:solidFill>
                  <a:srgbClr val="FF0000"/>
                </a:solidFill>
              </a:rPr>
              <a:t>인공지능의 의사결정</a:t>
            </a:r>
            <a:r>
              <a:rPr lang="ko-KR" altLang="en-US" sz="2800" dirty="0"/>
              <a:t>에 중요한 역할을 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가설이 여러 개인 경우로 확장하여 적용 가능</a:t>
            </a:r>
            <a:endParaRPr lang="en-US" altLang="ko-KR" sz="2800" dirty="0"/>
          </a:p>
          <a:p>
            <a:r>
              <a:rPr lang="ko-KR" altLang="en-US" sz="2800" dirty="0"/>
              <a:t>이 경우</a:t>
            </a:r>
            <a:r>
              <a:rPr lang="en-US" altLang="ko-KR" sz="2800" dirty="0"/>
              <a:t>, </a:t>
            </a:r>
            <a:r>
              <a:rPr lang="ko-KR" altLang="en-US" sz="2800" dirty="0"/>
              <a:t>확률이 가장 높은 가설을 택하는 베이지안 의사결정이 인공지능에 유용하게 쓰인다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 집단의 평균 차이 검정 </a:t>
            </a:r>
            <a:r>
              <a:rPr lang="en-US" altLang="ko-KR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(t-</a:t>
            </a:r>
            <a:r>
              <a:rPr lang="ko-KR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검정</a:t>
            </a:r>
            <a:r>
              <a:rPr lang="en-US" altLang="ko-KR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7584" y="1124744"/>
                <a:ext cx="8064896" cy="511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 dirty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6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600" dirty="0"/>
                  <a:t> </a:t>
                </a:r>
                <a:r>
                  <a:rPr lang="en-US" altLang="ko-KR" sz="2600" dirty="0"/>
                  <a:t>= </a:t>
                </a:r>
                <a:r>
                  <a:rPr lang="ko-KR" altLang="en-US" sz="2600" dirty="0"/>
                  <a:t>집단 </a:t>
                </a:r>
                <a:r>
                  <a:rPr lang="en-US" altLang="ko-KR" sz="2600" dirty="0"/>
                  <a:t>1</a:t>
                </a:r>
                <a:r>
                  <a:rPr lang="ko-KR" altLang="en-US" sz="2600" dirty="0"/>
                  <a:t>의 평균</a:t>
                </a:r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 dirty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600" dirty="0"/>
                  <a:t> </a:t>
                </a:r>
                <a:r>
                  <a:rPr lang="en-US" altLang="ko-KR" sz="2600" dirty="0"/>
                  <a:t>= </a:t>
                </a:r>
                <a:r>
                  <a:rPr lang="ko-KR" altLang="en-US" sz="2600" dirty="0"/>
                  <a:t>집단 </a:t>
                </a:r>
                <a:r>
                  <a:rPr lang="en-US" altLang="ko-KR" sz="2600" dirty="0"/>
                  <a:t>2</a:t>
                </a:r>
                <a:r>
                  <a:rPr lang="ko-KR" altLang="en-US" sz="2600" dirty="0"/>
                  <a:t>의 평균</a:t>
                </a:r>
                <a:endParaRPr lang="en-US" altLang="ko-KR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2600" i="1" dirty="0">
                  <a:latin typeface="Cambria Math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600" b="0" i="1" smtClean="0">
                                <a:latin typeface="Cambria Math"/>
                              </a:rPr>
                              <m:t>  </m:t>
                            </m:r>
                          </m:e>
                          <m:e>
                            <m:r>
                              <a:rPr lang="en-US" altLang="ko-KR" sz="2600" i="1">
                                <a:latin typeface="Cambria Math"/>
                              </a:rPr>
                              <m:t>𝐻</m:t>
                            </m:r>
                          </m:e>
                        </m:eqArr>
                      </m:e>
                      <m:sub>
                        <m:r>
                          <a:rPr lang="en-US" altLang="ko-KR" sz="2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600" b="0" i="0" dirty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 dirty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6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 dirty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dirty="0" smtClean="0">
                            <a:latin typeface="Cambria Math"/>
                          </a:rPr>
                          <m:t>  </m:t>
                        </m:r>
                        <m:r>
                          <a:rPr lang="ko-KR" altLang="en-US" sz="2600" i="1" dirty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6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 dirty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dirty="0"/>
                  <a:t>t-</a:t>
                </a:r>
                <a:r>
                  <a:rPr lang="ko-KR" altLang="en-US" sz="2600" dirty="0"/>
                  <a:t>검정 실시 </a:t>
                </a:r>
                <a:r>
                  <a:rPr lang="en-US" altLang="ko-KR" sz="26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600" dirty="0"/>
                  <a:t>  </a:t>
                </a:r>
                <a:r>
                  <a:rPr lang="ko-KR" altLang="en-US" sz="2600" dirty="0" err="1"/>
                  <a:t>임계값으로</a:t>
                </a:r>
                <a:r>
                  <a:rPr lang="ko-KR" altLang="en-US" sz="2600" dirty="0"/>
                  <a:t> 자유도가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600" dirty="0"/>
                  <a:t> - 2</a:t>
                </a:r>
                <a:r>
                  <a:rPr lang="ko-KR" altLang="en-US" sz="2600" dirty="0"/>
                  <a:t>인 </a:t>
                </a:r>
                <a:r>
                  <a:rPr lang="en-US" altLang="ko-KR" sz="2600" dirty="0"/>
                  <a:t>t-</a:t>
                </a:r>
                <a:r>
                  <a:rPr lang="ko-KR" altLang="en-US" sz="2600" dirty="0"/>
                  <a:t>분포를 이용함</a:t>
                </a:r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24744"/>
                <a:ext cx="8064896" cy="5111015"/>
              </a:xfrm>
              <a:prstGeom prst="rect">
                <a:avLst/>
              </a:prstGeom>
              <a:blipFill>
                <a:blip r:embed="rId2"/>
                <a:stretch>
                  <a:fillRect l="-1209" t="-1193" r="-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22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ko-KR" altLang="en-US" sz="28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프로그람의</a:t>
            </a:r>
            <a:r>
              <a:rPr lang="ko-KR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9944" y="1268760"/>
                <a:ext cx="7488832" cy="95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𝑔𝑟𝑜𝑢𝑝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 = </a:t>
                </a:r>
                <a:r>
                  <a:rPr lang="ko-KR" altLang="en-US" sz="2000" dirty="0"/>
                  <a:t>집단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의 데이터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ko-KR" altLang="en-US" sz="2000" dirty="0"/>
                  <a:t>개의 관측치를 갖는 벡터</a:t>
                </a:r>
                <a:r>
                  <a:rPr lang="en-US" altLang="ko-KR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𝑟𝑜𝑢𝑝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2000" dirty="0"/>
                  <a:t> = </a:t>
                </a:r>
                <a:r>
                  <a:rPr lang="ko-KR" altLang="en-US" sz="2000" dirty="0"/>
                  <a:t>집단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의 데이터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= 55</a:t>
                </a:r>
                <a:r>
                  <a:rPr lang="ko-KR" altLang="en-US" sz="2000" dirty="0"/>
                  <a:t>개의 관측치를 갖는 벡터</a:t>
                </a:r>
                <a:r>
                  <a:rPr lang="en-US" altLang="ko-KR" sz="2000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44" y="1268760"/>
                <a:ext cx="7488832" cy="957057"/>
              </a:xfrm>
              <a:prstGeom prst="rect">
                <a:avLst/>
              </a:prstGeom>
              <a:blipFill>
                <a:blip r:embed="rId2"/>
                <a:stretch>
                  <a:fillRect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ED1E6-ECF4-48EB-B1CC-E5FDAFF6AB14}"/>
              </a:ext>
            </a:extLst>
          </p:cNvPr>
          <p:cNvGrpSpPr/>
          <p:nvPr/>
        </p:nvGrpSpPr>
        <p:grpSpPr>
          <a:xfrm>
            <a:off x="354360" y="2793015"/>
            <a:ext cx="8435280" cy="3026475"/>
            <a:chOff x="433144" y="1842685"/>
            <a:chExt cx="8435280" cy="21878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97A8AE0-331C-4985-86F2-AAC52B621C1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144" y="1842685"/>
              <a:ext cx="3960000" cy="218784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7D61AB-CF37-42E8-A8D2-CAE7DC7B4846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8424" y="1842685"/>
              <a:ext cx="3960000" cy="218784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2C24E6-BF2A-489F-9232-CA74CB82A11E}"/>
              </a:ext>
            </a:extLst>
          </p:cNvPr>
          <p:cNvSpPr txBox="1"/>
          <p:nvPr/>
        </p:nvSpPr>
        <p:spPr>
          <a:xfrm>
            <a:off x="869856" y="6069320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그룹간 평균이 </a:t>
            </a:r>
            <a:r>
              <a:rPr lang="ko-KR" altLang="en-US" sz="2000" dirty="0" err="1"/>
              <a:t>같은경우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6509C-0A8E-40FF-92AE-A4CD865E2AD3}"/>
              </a:ext>
            </a:extLst>
          </p:cNvPr>
          <p:cNvSpPr txBox="1"/>
          <p:nvPr/>
        </p:nvSpPr>
        <p:spPr>
          <a:xfrm>
            <a:off x="5345139" y="606932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그룹간 평균이 </a:t>
            </a:r>
            <a:r>
              <a:rPr lang="ko-KR" altLang="en-US" sz="2000" dirty="0" err="1"/>
              <a:t>다른경우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0180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1414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ko-KR" altLang="en-US" sz="28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프로그람의</a:t>
            </a:r>
            <a:r>
              <a:rPr lang="ko-KR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44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120F40-FA37-4C0D-985B-D02DCE231C0B}"/>
              </a:ext>
            </a:extLst>
          </p:cNvPr>
          <p:cNvGrpSpPr/>
          <p:nvPr/>
        </p:nvGrpSpPr>
        <p:grpSpPr>
          <a:xfrm>
            <a:off x="357220" y="1268760"/>
            <a:ext cx="8535260" cy="3744416"/>
            <a:chOff x="457200" y="1423492"/>
            <a:chExt cx="8429560" cy="21862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9F0DDE-4259-442E-84A9-BFBB62519ABE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6760" y="1423492"/>
              <a:ext cx="3960000" cy="156274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564990-D462-42BB-9D96-15ED84F2F1C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31766" t="29063" r="39501" b="59885"/>
            <a:stretch/>
          </p:blipFill>
          <p:spPr>
            <a:xfrm>
              <a:off x="5617510" y="3203440"/>
              <a:ext cx="2160000" cy="40631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72A2FE-1B23-4D69-90C8-F8F9A1567154}"/>
                </a:ext>
              </a:extLst>
            </p:cNvPr>
            <p:cNvSpPr/>
            <p:nvPr/>
          </p:nvSpPr>
          <p:spPr>
            <a:xfrm>
              <a:off x="6162772" y="1886413"/>
              <a:ext cx="1152128" cy="18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4ACD757-6E9A-41CC-9C2C-36838DCDF41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423492"/>
              <a:ext cx="3960000" cy="156274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5EA04D-3DAF-4F96-A2E1-602B9AE3ADE9}"/>
                </a:ext>
              </a:extLst>
            </p:cNvPr>
            <p:cNvSpPr/>
            <p:nvPr/>
          </p:nvSpPr>
          <p:spPr>
            <a:xfrm>
              <a:off x="1861136" y="1886413"/>
              <a:ext cx="1152128" cy="18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66FF369-0331-46AC-AF8F-73F37F145EC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36138" t="30658" r="37882" b="60745"/>
            <a:stretch/>
          </p:blipFill>
          <p:spPr>
            <a:xfrm>
              <a:off x="1486022" y="3203440"/>
              <a:ext cx="2160000" cy="406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850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755576" y="543595"/>
                <a:ext cx="7931224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>
                    <a:solidFill>
                      <a:srgbClr val="FF0000"/>
                    </a:solidFill>
                  </a:rPr>
                  <a:t>결과 해석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   </a:t>
                </a:r>
                <a:r>
                  <a:rPr lang="ko-KR" altLang="en-US" sz="2400" dirty="0"/>
                  <a:t>자유도가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/>
                  <a:t> - 2</a:t>
                </a:r>
                <a:r>
                  <a:rPr lang="ko-KR" altLang="en-US" sz="2400" dirty="0"/>
                  <a:t>인 </a:t>
                </a:r>
                <a:r>
                  <a:rPr lang="en-US" altLang="ko-KR" sz="2400" dirty="0"/>
                  <a:t>T-</a:t>
                </a:r>
                <a:r>
                  <a:rPr lang="ko-KR" altLang="en-US" sz="2400" dirty="0"/>
                  <a:t>분포를 이용하여 </a:t>
                </a:r>
                <a:r>
                  <a:rPr lang="en-US" altLang="ko-KR" sz="2400" dirty="0"/>
                  <a:t>T-</a:t>
                </a:r>
                <a:r>
                  <a:rPr lang="ko-KR" altLang="en-US" sz="2400" dirty="0"/>
                  <a:t>검정을 실시 한 결과 </a:t>
                </a:r>
                <a:r>
                  <a:rPr lang="ko-KR" altLang="en-US" sz="2400" dirty="0" smtClean="0"/>
                  <a:t> 그룹간 </a:t>
                </a:r>
                <a:r>
                  <a:rPr lang="ko-KR" altLang="en-US" sz="2400" dirty="0"/>
                  <a:t>평균이 같은 경우 </a:t>
                </a:r>
                <a:r>
                  <a:rPr lang="en-US" altLang="ko-KR" sz="2400" dirty="0" smtClean="0"/>
                  <a:t>p-value </a:t>
                </a:r>
                <a:r>
                  <a:rPr lang="ko-KR" altLang="en-US" sz="2400" dirty="0" smtClean="0"/>
                  <a:t>가 </a:t>
                </a:r>
                <a:r>
                  <a:rPr lang="en-US" altLang="ko-KR" sz="2400" dirty="0"/>
                  <a:t>0.5863</a:t>
                </a:r>
                <a:r>
                  <a:rPr lang="ko-KR" altLang="en-US" sz="2400" dirty="0"/>
                  <a:t>로 유의수준 </a:t>
                </a:r>
                <a:r>
                  <a:rPr lang="en-US" altLang="ko-KR" sz="2400" dirty="0"/>
                  <a:t>0.05</a:t>
                </a:r>
                <a:r>
                  <a:rPr lang="ko-KR" altLang="en-US" sz="2400" dirty="0"/>
                  <a:t>에서 </a:t>
                </a:r>
                <a:r>
                  <a:rPr lang="ko-KR" altLang="en-US" sz="2400" dirty="0" err="1"/>
                  <a:t>귀무가설을</a:t>
                </a:r>
                <a:r>
                  <a:rPr lang="ko-KR" altLang="en-US" sz="2400" dirty="0"/>
                  <a:t> 기각 할 수 없다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    </a:t>
                </a:r>
                <a:r>
                  <a:rPr lang="ko-KR" altLang="en-US" sz="2400" dirty="0"/>
                  <a:t>따라서 각 집단의 평균이 같다고 할 수 있다</a:t>
                </a:r>
                <a:r>
                  <a:rPr lang="en-US" altLang="ko-KR" sz="24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/>
                  <a:t>    그룹간 평균이 같은 경우 </a:t>
                </a:r>
                <a:r>
                  <a:rPr lang="en-US" altLang="ko-KR" sz="2400" dirty="0"/>
                  <a:t>p-value</a:t>
                </a:r>
                <a:r>
                  <a:rPr lang="ko-KR" altLang="en-US" sz="2400" dirty="0"/>
                  <a:t>가 </a:t>
                </a:r>
                <a:r>
                  <a:rPr lang="en-US" altLang="ko-KR" sz="2400" dirty="0"/>
                  <a:t>2.2e-16</a:t>
                </a:r>
                <a:r>
                  <a:rPr lang="ko-KR" altLang="en-US" sz="2400" dirty="0"/>
                  <a:t>로 유의수준 </a:t>
                </a:r>
                <a:r>
                  <a:rPr lang="en-US" altLang="ko-KR" sz="2400" dirty="0"/>
                  <a:t>0.05</a:t>
                </a:r>
                <a:r>
                  <a:rPr lang="ko-KR" altLang="en-US" sz="2400" dirty="0"/>
                  <a:t>에서 </a:t>
                </a:r>
                <a:r>
                  <a:rPr lang="ko-KR" altLang="en-US" sz="2400" dirty="0" err="1"/>
                  <a:t>귀무가설을</a:t>
                </a:r>
                <a:r>
                  <a:rPr lang="ko-KR" altLang="en-US" sz="2400" dirty="0"/>
                  <a:t> 기각 할 수 있다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    </a:t>
                </a:r>
                <a:r>
                  <a:rPr lang="ko-KR" altLang="en-US" sz="2400" dirty="0"/>
                  <a:t>따라서 각 집단의 평균이 같다고 할 수 없다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3595"/>
                <a:ext cx="7931224" cy="5170646"/>
              </a:xfrm>
              <a:prstGeom prst="rect">
                <a:avLst/>
              </a:prstGeom>
              <a:blipFill>
                <a:blip r:embed="rId2"/>
                <a:stretch>
                  <a:fillRect l="-1384" r="-1691" b="-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925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</a:rPr>
              <a:t>카이제곱</a:t>
            </a:r>
            <a:r>
              <a:rPr lang="ko-KR" altLang="en-US" sz="3600" dirty="0">
                <a:solidFill>
                  <a:srgbClr val="FF0000"/>
                </a:solidFill>
              </a:rPr>
              <a:t> 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예</a:t>
            </a:r>
            <a:r>
              <a:rPr lang="en-US" altLang="ko-KR" sz="2200" dirty="0"/>
              <a:t>: 5</a:t>
            </a:r>
            <a:r>
              <a:rPr lang="ko-KR" altLang="en-US" sz="2200" dirty="0"/>
              <a:t>개의 범주에 일어난 사건의 숫자가 동일하다고 볼 수 있는가</a:t>
            </a:r>
            <a:r>
              <a:rPr lang="en-US" altLang="ko-KR" sz="2200" dirty="0"/>
              <a:t>?</a:t>
            </a:r>
          </a:p>
          <a:p>
            <a:pPr algn="ctr"/>
            <a:r>
              <a:rPr lang="en-US" altLang="ko-KR" sz="2200" dirty="0"/>
              <a:t>1</a:t>
            </a:r>
            <a:r>
              <a:rPr lang="ko-KR" altLang="en-US" sz="2200" dirty="0"/>
              <a:t>범주</a:t>
            </a:r>
            <a:r>
              <a:rPr lang="en-US" altLang="ko-KR" sz="2200" dirty="0"/>
              <a:t>: 10</a:t>
            </a:r>
          </a:p>
          <a:p>
            <a:pPr algn="ctr"/>
            <a:r>
              <a:rPr lang="en-US" altLang="ko-KR" sz="2200" dirty="0"/>
              <a:t>2</a:t>
            </a:r>
            <a:r>
              <a:rPr lang="ko-KR" altLang="en-US" sz="2200" dirty="0"/>
              <a:t>범주</a:t>
            </a:r>
            <a:r>
              <a:rPr lang="en-US" altLang="ko-KR" sz="2200" dirty="0"/>
              <a:t>: 20</a:t>
            </a:r>
          </a:p>
          <a:p>
            <a:pPr algn="ctr"/>
            <a:r>
              <a:rPr lang="en-US" altLang="ko-KR" sz="2200" dirty="0"/>
              <a:t>3</a:t>
            </a:r>
            <a:r>
              <a:rPr lang="ko-KR" altLang="en-US" sz="2200" dirty="0"/>
              <a:t>범주</a:t>
            </a:r>
            <a:r>
              <a:rPr lang="en-US" altLang="ko-KR" sz="2200" dirty="0"/>
              <a:t>: 15</a:t>
            </a:r>
          </a:p>
          <a:p>
            <a:pPr algn="ctr"/>
            <a:r>
              <a:rPr lang="en-US" altLang="ko-KR" sz="2200" dirty="0"/>
              <a:t>4</a:t>
            </a:r>
            <a:r>
              <a:rPr lang="ko-KR" altLang="en-US" sz="2200" dirty="0"/>
              <a:t>범주</a:t>
            </a:r>
            <a:r>
              <a:rPr lang="en-US" altLang="ko-KR" sz="2200" dirty="0"/>
              <a:t>: 12</a:t>
            </a:r>
          </a:p>
          <a:p>
            <a:pPr algn="ctr"/>
            <a:r>
              <a:rPr lang="en-US" altLang="ko-KR" sz="2200" dirty="0"/>
              <a:t>5</a:t>
            </a:r>
            <a:r>
              <a:rPr lang="ko-KR" altLang="en-US" sz="2200" dirty="0"/>
              <a:t>범주</a:t>
            </a:r>
            <a:r>
              <a:rPr lang="en-US" altLang="ko-KR" sz="2200" dirty="0"/>
              <a:t>: 23</a:t>
            </a:r>
          </a:p>
          <a:p>
            <a:r>
              <a:rPr lang="ko-KR" altLang="en-US" sz="2200" dirty="0" err="1" smtClean="0"/>
              <a:t>귀무가설</a:t>
            </a:r>
            <a:r>
              <a:rPr lang="en-US" altLang="ko-KR" sz="2200" dirty="0"/>
              <a:t>: </a:t>
            </a:r>
            <a:r>
              <a:rPr lang="ko-KR" altLang="en-US" sz="2200" dirty="0"/>
              <a:t>다섯 범주의 모집단 돗수는 모두 </a:t>
            </a:r>
            <a:r>
              <a:rPr lang="ko-KR" altLang="en-US" sz="2200" dirty="0">
                <a:solidFill>
                  <a:srgbClr val="FF0000"/>
                </a:solidFill>
              </a:rPr>
              <a:t>동일</a:t>
            </a:r>
            <a:r>
              <a:rPr lang="ko-KR" altLang="en-US" sz="2200" dirty="0"/>
              <a:t>하다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 err="1"/>
              <a:t>대립가설</a:t>
            </a:r>
            <a:r>
              <a:rPr lang="en-US" altLang="ko-KR" sz="2200" dirty="0"/>
              <a:t>: </a:t>
            </a:r>
            <a:r>
              <a:rPr lang="ko-KR" altLang="en-US" sz="2200" dirty="0"/>
              <a:t>다섯 범주의 모집단 돗수가 모두 동일한 것은 아니다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 smtClean="0"/>
              <a:t>검정하고자 </a:t>
            </a:r>
            <a:r>
              <a:rPr lang="ko-KR" altLang="en-US" sz="2200" dirty="0"/>
              <a:t>하는 가설은 다시 말해 돗수들이 </a:t>
            </a:r>
            <a:r>
              <a:rPr lang="ko-KR" altLang="en-US" sz="2200" dirty="0">
                <a:solidFill>
                  <a:srgbClr val="FF0000"/>
                </a:solidFill>
              </a:rPr>
              <a:t>균등한 확률분포</a:t>
            </a:r>
            <a:r>
              <a:rPr lang="ko-KR" altLang="en-US" sz="2200" dirty="0"/>
              <a:t>로부터 나왔는가 이다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87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</a:rPr>
              <a:t>카이제곱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</a:rPr>
              <a:t>검정통계량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ko-KR" altLang="en-US" sz="2600" dirty="0" err="1"/>
              <a:t>귀무가설이</a:t>
            </a:r>
            <a:r>
              <a:rPr lang="ko-KR" altLang="en-US" sz="2600" dirty="0"/>
              <a:t> </a:t>
            </a:r>
            <a:r>
              <a:rPr lang="ko-KR" altLang="en-US" sz="2600" dirty="0" err="1"/>
              <a:t>맞다면</a:t>
            </a:r>
            <a:r>
              <a:rPr lang="ko-KR" altLang="en-US" sz="2600" dirty="0"/>
              <a:t> 각 범주에 나타날 </a:t>
            </a:r>
            <a:r>
              <a:rPr lang="ko-KR" altLang="en-US" sz="2600" dirty="0" err="1">
                <a:solidFill>
                  <a:srgbClr val="FF0000"/>
                </a:solidFill>
              </a:rPr>
              <a:t>기대돗수</a:t>
            </a:r>
            <a:r>
              <a:rPr lang="ko-KR" altLang="en-US" sz="2600" dirty="0" err="1"/>
              <a:t>는</a:t>
            </a:r>
            <a:r>
              <a:rPr lang="ko-KR" altLang="en-US" sz="2600" dirty="0"/>
              <a:t> 자료의 평균인 </a:t>
            </a:r>
            <a:r>
              <a:rPr lang="en-US" altLang="ko-KR" sz="2600" dirty="0"/>
              <a:t>16</a:t>
            </a:r>
            <a:r>
              <a:rPr lang="ko-KR" altLang="en-US" sz="2600" dirty="0"/>
              <a:t>이다</a:t>
            </a:r>
            <a:r>
              <a:rPr lang="en-US" altLang="ko-KR" sz="2600" dirty="0"/>
              <a:t>. </a:t>
            </a:r>
          </a:p>
          <a:p>
            <a:r>
              <a:rPr lang="ko-KR" altLang="en-US" sz="2600" dirty="0"/>
              <a:t>각 범주에서 기대치와 관측치의 차이</a:t>
            </a:r>
            <a:r>
              <a:rPr lang="en-US" altLang="ko-KR" sz="2600" dirty="0"/>
              <a:t> = </a:t>
            </a:r>
            <a:r>
              <a:rPr lang="ko-KR" altLang="en-US" sz="2600" dirty="0" err="1"/>
              <a:t>잔차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ko-KR" altLang="en-US" sz="2600" dirty="0" err="1"/>
              <a:t>잔차</a:t>
            </a:r>
            <a:r>
              <a:rPr lang="en-US" altLang="ko-KR" sz="2600" dirty="0"/>
              <a:t>/</a:t>
            </a:r>
            <a:r>
              <a:rPr lang="en-US" altLang="ko-KR" sz="2600" dirty="0" err="1"/>
              <a:t>sqrt</a:t>
            </a:r>
            <a:r>
              <a:rPr lang="en-US" altLang="ko-KR" sz="2600" dirty="0"/>
              <a:t>(</a:t>
            </a:r>
            <a:r>
              <a:rPr lang="ko-KR" altLang="en-US" sz="2600" dirty="0"/>
              <a:t>기대치</a:t>
            </a:r>
            <a:r>
              <a:rPr lang="en-US" altLang="ko-KR" sz="2600" dirty="0"/>
              <a:t>) = </a:t>
            </a:r>
            <a:r>
              <a:rPr lang="ko-KR" altLang="en-US" sz="2600" dirty="0" err="1">
                <a:solidFill>
                  <a:srgbClr val="FF0000"/>
                </a:solidFill>
              </a:rPr>
              <a:t>피어슨</a:t>
            </a:r>
            <a:r>
              <a:rPr lang="ko-KR" altLang="en-US" sz="2600" dirty="0">
                <a:solidFill>
                  <a:srgbClr val="FF0000"/>
                </a:solidFill>
              </a:rPr>
              <a:t> </a:t>
            </a:r>
            <a:r>
              <a:rPr lang="ko-KR" altLang="en-US" sz="2600" dirty="0" err="1">
                <a:solidFill>
                  <a:srgbClr val="FF0000"/>
                </a:solidFill>
              </a:rPr>
              <a:t>잔차</a:t>
            </a:r>
            <a:r>
              <a:rPr lang="ko-KR" altLang="en-US" sz="2600" dirty="0">
                <a:solidFill>
                  <a:srgbClr val="FF0000"/>
                </a:solidFill>
              </a:rPr>
              <a:t> </a:t>
            </a:r>
            <a:r>
              <a:rPr lang="en-US" altLang="ko-KR" sz="2600" dirty="0"/>
              <a:t>(R) </a:t>
            </a:r>
          </a:p>
          <a:p>
            <a:r>
              <a:rPr lang="ko-KR" altLang="en-US" sz="2600" dirty="0"/>
              <a:t>이 </a:t>
            </a:r>
            <a:r>
              <a:rPr lang="ko-KR" altLang="en-US" sz="2600" dirty="0" err="1"/>
              <a:t>잔차가</a:t>
            </a:r>
            <a:r>
              <a:rPr lang="ko-KR" altLang="en-US" sz="2600" dirty="0"/>
              <a:t> 클수록 귀무가설에서 멀어진다</a:t>
            </a:r>
            <a:r>
              <a:rPr lang="en-US" altLang="ko-KR" sz="2600" dirty="0"/>
              <a:t>.</a:t>
            </a:r>
          </a:p>
          <a:p>
            <a:endParaRPr lang="en-US" altLang="ko-KR" sz="2600" dirty="0"/>
          </a:p>
          <a:p>
            <a:r>
              <a:rPr lang="ko-KR" altLang="en-US" sz="2600" dirty="0" err="1">
                <a:solidFill>
                  <a:srgbClr val="FF0000"/>
                </a:solidFill>
              </a:rPr>
              <a:t>카이제곱</a:t>
            </a:r>
            <a:r>
              <a:rPr lang="ko-KR" altLang="en-US" sz="2600" dirty="0">
                <a:solidFill>
                  <a:srgbClr val="FF0000"/>
                </a:solidFill>
              </a:rPr>
              <a:t> </a:t>
            </a:r>
            <a:r>
              <a:rPr lang="ko-KR" altLang="en-US" sz="2600" dirty="0" err="1">
                <a:solidFill>
                  <a:srgbClr val="FF0000"/>
                </a:solidFill>
              </a:rPr>
              <a:t>검정통계량</a:t>
            </a:r>
            <a:r>
              <a:rPr lang="ko-KR" altLang="en-US" sz="2600" dirty="0">
                <a:solidFill>
                  <a:srgbClr val="FF0000"/>
                </a:solidFill>
              </a:rPr>
              <a:t> </a:t>
            </a:r>
            <a:r>
              <a:rPr lang="en-US" altLang="ko-KR" sz="2600" dirty="0"/>
              <a:t>= sum</a:t>
            </a:r>
            <a:r>
              <a:rPr lang="ko-KR" altLang="en-US" sz="2600" dirty="0"/>
              <a:t> </a:t>
            </a:r>
            <a:r>
              <a:rPr lang="en-US" altLang="ko-KR" sz="2600" dirty="0"/>
              <a:t>R^2</a:t>
            </a:r>
          </a:p>
          <a:p>
            <a:r>
              <a:rPr lang="ko-KR" altLang="en-US" sz="2600" dirty="0"/>
              <a:t>이 값이 클수록 </a:t>
            </a:r>
            <a:r>
              <a:rPr lang="ko-KR" altLang="en-US" sz="2600" dirty="0" err="1"/>
              <a:t>귀무가설을</a:t>
            </a:r>
            <a:r>
              <a:rPr lang="ko-KR" altLang="en-US" sz="2600" dirty="0"/>
              <a:t> 기각한다</a:t>
            </a:r>
            <a:r>
              <a:rPr lang="en-US" altLang="ko-KR" sz="2600" dirty="0"/>
              <a:t>.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54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8E91A04-8EA0-46BB-8D67-69151373003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rgbClr val="FF0000"/>
                </a:solidFill>
              </a:rPr>
              <a:t>카이제곱 검정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F61264-4873-4D63-A257-05E7D729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29" y="1268760"/>
            <a:ext cx="6528941" cy="49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6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ko-KR" altLang="en-US" sz="28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프로그람의</a:t>
            </a:r>
            <a:r>
              <a:rPr lang="ko-KR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483066"/>
            <a:ext cx="83888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결과 해석</a:t>
            </a:r>
            <a:r>
              <a:rPr lang="en-US" altLang="ko-KR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자유도가 </a:t>
            </a:r>
            <a:r>
              <a:rPr lang="en-US" altLang="ko-KR" sz="2000" dirty="0"/>
              <a:t>4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카이제곱</a:t>
            </a:r>
            <a:r>
              <a:rPr lang="ko-KR" altLang="en-US" sz="2000" dirty="0"/>
              <a:t> 분포를 이용하여 </a:t>
            </a:r>
            <a:r>
              <a:rPr lang="ko-KR" altLang="en-US" sz="2000" dirty="0" err="1"/>
              <a:t>카이제곱</a:t>
            </a:r>
            <a:r>
              <a:rPr lang="ko-KR" altLang="en-US" sz="2000" dirty="0"/>
              <a:t> 동질성 검정을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실시 </a:t>
            </a:r>
            <a:r>
              <a:rPr lang="ko-KR" altLang="en-US" sz="2000" dirty="0"/>
              <a:t>한 </a:t>
            </a:r>
            <a:r>
              <a:rPr lang="ko-KR" altLang="en-US" sz="2000" dirty="0" smtClean="0"/>
              <a:t>결과  </a:t>
            </a:r>
            <a:r>
              <a:rPr lang="en-US" altLang="ko-KR" sz="2000" dirty="0" smtClean="0"/>
              <a:t>p-value</a:t>
            </a:r>
            <a:r>
              <a:rPr lang="ko-KR" altLang="en-US" sz="2000" dirty="0"/>
              <a:t>가</a:t>
            </a:r>
            <a:r>
              <a:rPr lang="en-US" altLang="ko-KR" sz="2000" dirty="0"/>
              <a:t> 0.1173</a:t>
            </a:r>
            <a:r>
              <a:rPr lang="ko-KR" altLang="en-US" sz="2000" dirty="0"/>
              <a:t>으로 유의수준 </a:t>
            </a:r>
            <a:r>
              <a:rPr lang="en-US" altLang="ko-KR" sz="2000" dirty="0"/>
              <a:t>0.05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기각 </a:t>
            </a:r>
            <a:r>
              <a:rPr lang="ko-KR" altLang="en-US" sz="2000" dirty="0"/>
              <a:t>할 수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ko-KR" altLang="en-US" sz="2000" dirty="0"/>
              <a:t>각 다섯 범주의 모집단 돗수는 모두 동일하다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49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CDB6CC-1F29-4901-9E2B-ECAE93F7D4A8}"/>
              </a:ext>
            </a:extLst>
          </p:cNvPr>
          <p:cNvGrpSpPr/>
          <p:nvPr/>
        </p:nvGrpSpPr>
        <p:grpSpPr>
          <a:xfrm>
            <a:off x="611560" y="2374934"/>
            <a:ext cx="7320333" cy="1872208"/>
            <a:chOff x="769064" y="1196752"/>
            <a:chExt cx="7320333" cy="18722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42876E-464A-4BD6-9F5B-A1C4FD28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064" y="1196752"/>
              <a:ext cx="7320333" cy="187220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61A5949-5B96-4711-AE46-11657F985881}"/>
                </a:ext>
              </a:extLst>
            </p:cNvPr>
            <p:cNvSpPr/>
            <p:nvPr/>
          </p:nvSpPr>
          <p:spPr>
            <a:xfrm>
              <a:off x="4788024" y="2536423"/>
              <a:ext cx="244827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A5A08F-CF4B-4CC2-9064-50DB5529A555}"/>
              </a:ext>
            </a:extLst>
          </p:cNvPr>
          <p:cNvSpPr/>
          <p:nvPr/>
        </p:nvSpPr>
        <p:spPr>
          <a:xfrm>
            <a:off x="588898" y="1351156"/>
            <a:ext cx="7547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귀무가설</a:t>
            </a:r>
            <a:r>
              <a:rPr lang="en-US" altLang="ko-KR" sz="2000" dirty="0"/>
              <a:t>: </a:t>
            </a:r>
            <a:r>
              <a:rPr lang="ko-KR" altLang="en-US" sz="2000" dirty="0"/>
              <a:t>다섯 범주의 모집단 돗수는 모두 </a:t>
            </a:r>
            <a:r>
              <a:rPr lang="ko-KR" altLang="en-US" sz="2000" dirty="0">
                <a:solidFill>
                  <a:srgbClr val="FF0000"/>
                </a:solidFill>
              </a:rPr>
              <a:t>동일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대립가설</a:t>
            </a:r>
            <a:r>
              <a:rPr lang="en-US" altLang="ko-KR" sz="2000" dirty="0"/>
              <a:t>: </a:t>
            </a:r>
            <a:r>
              <a:rPr lang="ko-KR" altLang="en-US" sz="2000" dirty="0"/>
              <a:t>다섯 범주의 모집단 돗수가 모두 동일한 것은 아니다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37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ko-KR" altLang="en-US" sz="3600" dirty="0" err="1">
                <a:solidFill>
                  <a:srgbClr val="C00000"/>
                </a:solidFill>
              </a:rPr>
              <a:t>점추정</a:t>
            </a:r>
            <a:r>
              <a:rPr lang="ko-KR" altLang="en-US" sz="3600" dirty="0">
                <a:solidFill>
                  <a:srgbClr val="C00000"/>
                </a:solidFill>
              </a:rPr>
              <a:t> </a:t>
            </a:r>
            <a:r>
              <a:rPr lang="en-US" altLang="ko-KR" sz="3600" dirty="0">
                <a:solidFill>
                  <a:srgbClr val="C00000"/>
                </a:solidFill>
              </a:rPr>
              <a:t>(point</a:t>
            </a:r>
            <a:r>
              <a:rPr lang="ko-KR" altLang="en-US" sz="3600" dirty="0">
                <a:solidFill>
                  <a:srgbClr val="C00000"/>
                </a:solidFill>
              </a:rPr>
              <a:t> </a:t>
            </a:r>
            <a:r>
              <a:rPr lang="en-US" altLang="ko-KR" sz="3600" dirty="0">
                <a:solidFill>
                  <a:srgbClr val="C00000"/>
                </a:solidFill>
              </a:rPr>
              <a:t>estimation)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0405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800" dirty="0"/>
              <a:t>표본으로부터 모집단의 </a:t>
            </a:r>
            <a:r>
              <a:rPr lang="ko-KR" altLang="en-US" sz="2800" b="1" dirty="0">
                <a:solidFill>
                  <a:srgbClr val="7030A0"/>
                </a:solidFill>
              </a:rPr>
              <a:t>대표치</a:t>
            </a:r>
            <a:r>
              <a:rPr lang="ko-KR" altLang="en-US" sz="2800" dirty="0"/>
              <a:t>를 추정함</a:t>
            </a:r>
            <a:endParaRPr lang="en-US" altLang="ko-KR" sz="2800" dirty="0"/>
          </a:p>
          <a:p>
            <a:r>
              <a:rPr lang="ko-KR" altLang="en-US" sz="2800" dirty="0"/>
              <a:t>   예</a:t>
            </a:r>
            <a:r>
              <a:rPr lang="en-US" altLang="ko-KR" sz="2800" dirty="0"/>
              <a:t>: </a:t>
            </a:r>
            <a:r>
              <a:rPr lang="ko-KR" altLang="en-US" sz="2800" dirty="0"/>
              <a:t>표본 평균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중위수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절사평균</a:t>
            </a:r>
            <a:endParaRPr lang="en-US" altLang="ko-KR" sz="2800" dirty="0"/>
          </a:p>
          <a:p>
            <a:r>
              <a:rPr lang="en-US" altLang="ko-KR" sz="2800" dirty="0"/>
              <a:t>   </a:t>
            </a:r>
            <a:r>
              <a:rPr lang="ko-KR" altLang="en-US" sz="2800" dirty="0"/>
              <a:t>예</a:t>
            </a:r>
            <a:r>
              <a:rPr lang="en-US" altLang="ko-KR" sz="2800" dirty="0"/>
              <a:t>: </a:t>
            </a:r>
            <a:r>
              <a:rPr lang="ko-KR" altLang="en-US" sz="2800" dirty="0"/>
              <a:t>표본 비율 </a:t>
            </a:r>
            <a:r>
              <a:rPr lang="en-US" altLang="ko-KR" sz="2800" dirty="0">
                <a:sym typeface="Wingdings" pitchFamily="2" charset="2"/>
              </a:rPr>
              <a:t> </a:t>
            </a:r>
            <a:r>
              <a:rPr lang="ko-KR" altLang="en-US" sz="2800" dirty="0" err="1">
                <a:sym typeface="Wingdings" pitchFamily="2" charset="2"/>
              </a:rPr>
              <a:t>모비율을</a:t>
            </a:r>
            <a:r>
              <a:rPr lang="ko-KR" altLang="en-US" sz="2800" dirty="0">
                <a:sym typeface="Wingdings" pitchFamily="2" charset="2"/>
              </a:rPr>
              <a:t> 추정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모집단의 </a:t>
            </a:r>
            <a:r>
              <a:rPr lang="ko-KR" altLang="en-US" sz="2800" b="1" dirty="0">
                <a:solidFill>
                  <a:srgbClr val="7030A0"/>
                </a:solidFill>
              </a:rPr>
              <a:t>분산</a:t>
            </a:r>
            <a:r>
              <a:rPr lang="ko-KR" altLang="en-US" sz="2800" dirty="0"/>
              <a:t>을 추정함</a:t>
            </a:r>
            <a:endParaRPr lang="en-US" altLang="ko-KR" sz="2800" dirty="0"/>
          </a:p>
          <a:p>
            <a:r>
              <a:rPr lang="ko-KR" altLang="en-US" sz="2800" dirty="0"/>
              <a:t>   예</a:t>
            </a:r>
            <a:r>
              <a:rPr lang="en-US" altLang="ko-KR" sz="2800" dirty="0"/>
              <a:t>: </a:t>
            </a:r>
            <a:r>
              <a:rPr lang="ko-KR" altLang="en-US" sz="2800" dirty="0"/>
              <a:t>표본분산 </a:t>
            </a:r>
            <a:endParaRPr lang="en-US" altLang="ko-KR" sz="2800" dirty="0"/>
          </a:p>
          <a:p>
            <a:r>
              <a:rPr lang="en-US" altLang="ko-KR" sz="2800" dirty="0"/>
              <a:t>   </a:t>
            </a:r>
            <a:r>
              <a:rPr lang="ko-KR" altLang="en-US" sz="2800" dirty="0"/>
              <a:t>표본분산을</a:t>
            </a:r>
            <a:r>
              <a:rPr lang="en-US" altLang="ko-KR" sz="2800" dirty="0"/>
              <a:t> </a:t>
            </a:r>
            <a:r>
              <a:rPr lang="ko-KR" altLang="en-US" sz="2800" dirty="0"/>
              <a:t>계산하는 공식에 </a:t>
            </a:r>
            <a:r>
              <a:rPr lang="en-US" altLang="ko-KR" sz="2800" dirty="0"/>
              <a:t>n </a:t>
            </a:r>
            <a:r>
              <a:rPr lang="ko-KR" altLang="en-US" sz="2800" dirty="0"/>
              <a:t>대신 </a:t>
            </a:r>
            <a:r>
              <a:rPr lang="en-US" altLang="ko-KR" sz="2800" dirty="0"/>
              <a:t>(n-1) </a:t>
            </a:r>
            <a:r>
              <a:rPr lang="ko-KR" altLang="en-US" sz="2800" dirty="0"/>
              <a:t>로 나누는 이유</a:t>
            </a:r>
            <a:r>
              <a:rPr lang="en-US" altLang="ko-KR" sz="2800" dirty="0"/>
              <a:t>: </a:t>
            </a:r>
            <a:r>
              <a:rPr lang="ko-KR" altLang="en-US" sz="2800" dirty="0"/>
              <a:t>더 정확한 추정을 위해 </a:t>
            </a:r>
            <a:r>
              <a:rPr lang="en-US" altLang="ko-KR" sz="2800" dirty="0"/>
              <a:t>(</a:t>
            </a:r>
            <a:r>
              <a:rPr lang="ko-KR" altLang="en-US" sz="2800" dirty="0"/>
              <a:t>이론적으로 증명 가능</a:t>
            </a:r>
            <a:r>
              <a:rPr lang="en-US" altLang="ko-KR" sz="2800" dirty="0"/>
              <a:t>: </a:t>
            </a:r>
            <a:r>
              <a:rPr lang="ko-KR" altLang="en-US" sz="2800" dirty="0"/>
              <a:t>생략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모집단의 총수 또는 </a:t>
            </a:r>
            <a:r>
              <a:rPr lang="ko-KR" altLang="en-US" sz="2800" b="1" dirty="0">
                <a:solidFill>
                  <a:srgbClr val="7030A0"/>
                </a:solidFill>
              </a:rPr>
              <a:t>총합</a:t>
            </a:r>
            <a:r>
              <a:rPr lang="ko-KR" altLang="en-US" sz="2800" dirty="0"/>
              <a:t>을  추정</a:t>
            </a:r>
            <a:endParaRPr lang="en-US" altLang="ko-KR" sz="2800" dirty="0"/>
          </a:p>
          <a:p>
            <a:r>
              <a:rPr lang="ko-KR" altLang="en-US" sz="2800" dirty="0"/>
              <a:t>    예</a:t>
            </a:r>
            <a:r>
              <a:rPr lang="en-US" altLang="ko-KR" sz="2800" dirty="0"/>
              <a:t>: </a:t>
            </a:r>
            <a:r>
              <a:rPr lang="ko-KR" altLang="en-US" sz="2800" dirty="0"/>
              <a:t>총합</a:t>
            </a:r>
            <a:r>
              <a:rPr lang="en-US" altLang="ko-KR" sz="2800" dirty="0"/>
              <a:t>: </a:t>
            </a:r>
            <a:r>
              <a:rPr lang="ko-KR" altLang="en-US" sz="2800" dirty="0"/>
              <a:t>총수 곱하기 표본평균으로 추정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마치며</a:t>
            </a:r>
            <a:r>
              <a:rPr lang="en-US" altLang="ko-KR" sz="2800" dirty="0">
                <a:solidFill>
                  <a:srgbClr val="FF0000"/>
                </a:solidFill>
              </a:rPr>
              <a:t>: </a:t>
            </a:r>
            <a:r>
              <a:rPr lang="ko-KR" altLang="en-US" sz="2800" dirty="0" err="1">
                <a:solidFill>
                  <a:srgbClr val="FF0000"/>
                </a:solidFill>
              </a:rPr>
              <a:t>빅데이타</a:t>
            </a:r>
            <a:r>
              <a:rPr lang="ko-KR" altLang="en-US" sz="2800" dirty="0">
                <a:solidFill>
                  <a:srgbClr val="FF0000"/>
                </a:solidFill>
              </a:rPr>
              <a:t> 분석에서 추정과 검정의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점추정에서</a:t>
            </a:r>
            <a:r>
              <a:rPr lang="ko-KR" altLang="en-US" dirty="0"/>
              <a:t> 사용하는 대부분의 통계량은 </a:t>
            </a:r>
            <a:r>
              <a:rPr lang="ko-KR" altLang="en-US" dirty="0" err="1"/>
              <a:t>기술통계</a:t>
            </a:r>
            <a:r>
              <a:rPr lang="ko-KR" altLang="en-US" dirty="0"/>
              <a:t> 수치로써 데이타과학이나 </a:t>
            </a:r>
            <a:r>
              <a:rPr lang="ko-KR" altLang="en-US" dirty="0" err="1"/>
              <a:t>빅데이타</a:t>
            </a:r>
            <a:r>
              <a:rPr lang="ko-KR" altLang="en-US" dirty="0"/>
              <a:t> 처리에 매우 유용하게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신뢰구간 추정이나 </a:t>
            </a:r>
            <a:r>
              <a:rPr lang="ko-KR" altLang="en-US" dirty="0" err="1"/>
              <a:t>가설검정의</a:t>
            </a:r>
            <a:r>
              <a:rPr lang="ko-KR" altLang="en-US" dirty="0"/>
              <a:t> 주요 개념은 오늘날의 자동화된 데이터 과학에 빈번하게</a:t>
            </a:r>
            <a:r>
              <a:rPr lang="en-US" altLang="ko-KR" dirty="0"/>
              <a:t>, </a:t>
            </a:r>
            <a:r>
              <a:rPr lang="ko-KR" altLang="en-US" dirty="0"/>
              <a:t>또는 매우 중요하게</a:t>
            </a:r>
            <a:r>
              <a:rPr lang="en-US" altLang="ko-KR" dirty="0"/>
              <a:t>,</a:t>
            </a:r>
            <a:r>
              <a:rPr lang="ko-KR" altLang="en-US" dirty="0"/>
              <a:t> 사용되지는 않는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데이터가 본질적으로 가지는 우연에 의한 변동성이 얼마이며</a:t>
            </a:r>
            <a:r>
              <a:rPr lang="en-US" altLang="ko-KR" dirty="0"/>
              <a:t>, </a:t>
            </a:r>
            <a:r>
              <a:rPr lang="ko-KR" altLang="en-US" dirty="0"/>
              <a:t>그것이 어느 정도까지 영향을 미치는지를 아는데 도움이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47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통계적 추론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/>
              <a:t>모집단과 표본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통계적 추정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모수에</a:t>
            </a:r>
            <a:r>
              <a:rPr lang="ko-KR" altLang="en-US" dirty="0"/>
              <a:t> 대한 </a:t>
            </a:r>
            <a:r>
              <a:rPr lang="ko-KR" altLang="en-US" dirty="0" err="1"/>
              <a:t>점추정과</a:t>
            </a:r>
            <a:r>
              <a:rPr lang="ko-KR" altLang="en-US" dirty="0"/>
              <a:t> </a:t>
            </a:r>
            <a:r>
              <a:rPr lang="ko-KR" altLang="en-US" dirty="0" err="1"/>
              <a:t>구간추정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가설 검정</a:t>
            </a:r>
            <a:r>
              <a:rPr lang="en-US" altLang="ko-KR" dirty="0"/>
              <a:t>: </a:t>
            </a:r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검정통계량</a:t>
            </a:r>
            <a:r>
              <a:rPr lang="en-US" altLang="ko-KR" dirty="0"/>
              <a:t>, </a:t>
            </a:r>
            <a:r>
              <a:rPr lang="ko-KR" altLang="en-US" dirty="0"/>
              <a:t>유의수준</a:t>
            </a:r>
            <a:r>
              <a:rPr lang="en-US" altLang="ko-KR" dirty="0"/>
              <a:t>, </a:t>
            </a:r>
            <a:r>
              <a:rPr lang="ko-KR" altLang="en-US" dirty="0" err="1"/>
              <a:t>유의확률</a:t>
            </a:r>
            <a:endParaRPr lang="en-US" altLang="ko-KR" dirty="0"/>
          </a:p>
          <a:p>
            <a:r>
              <a:rPr lang="en-US" altLang="ko-KR" dirty="0"/>
              <a:t>    t-</a:t>
            </a:r>
            <a:r>
              <a:rPr lang="ko-KR" altLang="en-US" dirty="0"/>
              <a:t>검정</a:t>
            </a:r>
            <a:r>
              <a:rPr lang="en-US" altLang="ko-KR" dirty="0"/>
              <a:t>: </a:t>
            </a:r>
            <a:r>
              <a:rPr lang="ko-KR" altLang="en-US" dirty="0"/>
              <a:t>두 집단의 비교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6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추정 오차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14116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추정을 했을 때 추정치가 참값과 다른 정도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추정오차를 참값을 모르므로 표본 만으로 정확히 알아낼 수 없지만</a:t>
            </a:r>
            <a:r>
              <a:rPr lang="en-US" altLang="ko-KR" sz="2800" dirty="0"/>
              <a:t>, </a:t>
            </a:r>
            <a:r>
              <a:rPr lang="ko-KR" altLang="en-US" sz="2800" dirty="0"/>
              <a:t>대략 </a:t>
            </a:r>
            <a:r>
              <a:rPr lang="ko-KR" altLang="en-US" sz="2800" dirty="0" err="1">
                <a:solidFill>
                  <a:srgbClr val="C00000"/>
                </a:solidFill>
              </a:rPr>
              <a:t>점추정량의</a:t>
            </a:r>
            <a:r>
              <a:rPr lang="ko-KR" altLang="en-US" sz="2800" dirty="0">
                <a:solidFill>
                  <a:srgbClr val="C00000"/>
                </a:solidFill>
              </a:rPr>
              <a:t> 표준편차</a:t>
            </a:r>
            <a:r>
              <a:rPr lang="ko-KR" altLang="en-US" sz="2800" dirty="0"/>
              <a:t>로 대신한다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이는 표본으로부터 근사적으로 계산 가능하고</a:t>
            </a:r>
            <a:r>
              <a:rPr lang="en-US" altLang="ko-KR" sz="2800" dirty="0"/>
              <a:t>, </a:t>
            </a:r>
            <a:r>
              <a:rPr lang="ko-KR" altLang="en-US" sz="2800" dirty="0"/>
              <a:t>보통 </a:t>
            </a:r>
            <a:r>
              <a:rPr lang="ko-KR" altLang="en-US" sz="2800" dirty="0">
                <a:solidFill>
                  <a:srgbClr val="C00000"/>
                </a:solidFill>
              </a:rPr>
              <a:t>표준오차</a:t>
            </a:r>
            <a:r>
              <a:rPr lang="ko-KR" altLang="en-US" sz="2800" dirty="0"/>
              <a:t>라고 부른다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추정의 불확실성과 표본의 변동성을 고려하여 미지의 </a:t>
            </a:r>
            <a:r>
              <a:rPr lang="ko-KR" altLang="en-US" sz="2800" dirty="0" err="1"/>
              <a:t>모수를</a:t>
            </a:r>
            <a:r>
              <a:rPr lang="ko-KR" altLang="en-US" sz="2800" dirty="0"/>
              <a:t> 구간으로 추정함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7030A0"/>
                </a:solidFill>
              </a:rPr>
              <a:t>신뢰구간추정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lang="ko-KR" altLang="en-US" sz="3200" dirty="0"/>
                  <a:t>모평균 </a:t>
                </a:r>
                <a14:m>
                  <m:oMath xmlns:m="http://schemas.openxmlformats.org/officeDocument/2006/math">
                    <m:r>
                      <a:rPr lang="ko-KR" altLang="en-US" sz="3200" b="0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sz="3200" dirty="0"/>
                  <a:t>에 대한 </a:t>
                </a:r>
                <a:r>
                  <a:rPr lang="ko-KR" altLang="en-US" sz="3200" dirty="0" err="1"/>
                  <a:t>신뢰추정</a:t>
                </a:r>
                <a:endParaRPr lang="en-US" altLang="ko-KR" sz="32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</a:rPr>
                          <m:t>𝑁</m:t>
                        </m:r>
                        <m:r>
                          <a:rPr lang="en-US" altLang="ko-KR" sz="2000" i="1">
                            <a:latin typeface="Cambria Math"/>
                          </a:rPr>
                          <m:t>(</m:t>
                        </m:r>
                        <m:r>
                          <a:rPr lang="ko-KR" altLang="en-US" sz="2000" i="1">
                            <a:latin typeface="Cambria Math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ko-KR" altLang="en-US" sz="20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&lt;- </a:t>
                </a:r>
                <a:r>
                  <a:rPr lang="ko-KR" altLang="en-US" sz="2000" dirty="0" err="1"/>
                  <a:t>표본평균의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포본분포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38" y="2708919"/>
            <a:ext cx="6791830" cy="35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E4F0C-E4FF-4CD4-8230-8FE433B2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A52B5-86B3-42FB-ACBB-3AF3502D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08C91-3BD8-4DC7-8F5B-5D339DE5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504CD8-C8BF-45CD-947B-512403A761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728320"/>
            <a:ext cx="79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C9DB4-DD8A-4B1E-A1CB-5A68380A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B8552-7D1B-44C6-A265-EF671C9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29983-9FF0-4839-BB9C-6ADC35B7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C191-0E71-4BF2-9ED8-A8631530529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7DED35-2C02-428A-9649-942BAF44582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481257"/>
            <a:ext cx="79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</TotalTime>
  <Words>1527</Words>
  <Application>Microsoft Office PowerPoint</Application>
  <PresentationFormat>화면 슬라이드 쇼(4:3)</PresentationFormat>
  <Paragraphs>341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Cambria Math</vt:lpstr>
      <vt:lpstr>Wingdings</vt:lpstr>
      <vt:lpstr>Office 테마</vt:lpstr>
      <vt:lpstr>빅데이타 통계학 수업    통계적 추론과 가설검정 (Statistical inference and testing hypothesis)</vt:lpstr>
      <vt:lpstr>추론</vt:lpstr>
      <vt:lpstr>통계적 추론(statistical inference)</vt:lpstr>
      <vt:lpstr>통계적 추론의 종류</vt:lpstr>
      <vt:lpstr>점추정 (point estimation)</vt:lpstr>
      <vt:lpstr>추정 오차</vt:lpstr>
      <vt:lpstr>모평균 μ에 대한 신뢰추정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신뢰구간추정</vt:lpstr>
      <vt:lpstr>통계적 추정의 실제</vt:lpstr>
      <vt:lpstr>신뢰구간의 특징과 용도</vt:lpstr>
      <vt:lpstr>차례로 표본크기 n = 60, 120, 180, 240</vt:lpstr>
      <vt:lpstr>PowerPoint 프레젠테이션</vt:lpstr>
      <vt:lpstr>통계적 가설검정 (Testing Hypothesis)</vt:lpstr>
      <vt:lpstr>통계적 가설검정</vt:lpstr>
      <vt:lpstr>두 개의 가설</vt:lpstr>
      <vt:lpstr>PowerPoint 프레젠테이션</vt:lpstr>
      <vt:lpstr>가설의 예 (단측검정과 양측검정)</vt:lpstr>
      <vt:lpstr>비율의 표본분포</vt:lpstr>
      <vt:lpstr>10% 유의수준에서의 가설검정</vt:lpstr>
      <vt:lpstr>5% 유의수준</vt:lpstr>
      <vt:lpstr>1% 유의수준</vt:lpstr>
      <vt:lpstr>유의수준</vt:lpstr>
      <vt:lpstr>기본 용어들</vt:lpstr>
      <vt:lpstr>PowerPoint 프레젠테이션</vt:lpstr>
      <vt:lpstr>R 프로그램 비율에 대한 가설검정  n=20, p=0.8, p ̂_0=0.9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통계적 유의성과 유의확률 (p-값)</vt:lpstr>
      <vt:lpstr>유의확률 (p-값)</vt:lpstr>
      <vt:lpstr>PowerPoint 프레젠테이션</vt:lpstr>
      <vt:lpstr>PowerPoint 프레젠테이션</vt:lpstr>
      <vt:lpstr>가설검정의 유용성</vt:lpstr>
      <vt:lpstr>PowerPoint 프레젠테이션</vt:lpstr>
      <vt:lpstr>PowerPoint 프레젠테이션</vt:lpstr>
      <vt:lpstr>PowerPoint 프레젠테이션</vt:lpstr>
      <vt:lpstr>PowerPoint 프레젠테이션</vt:lpstr>
      <vt:lpstr>카이제곱 검정</vt:lpstr>
      <vt:lpstr>카이제곱 검정통계량</vt:lpstr>
      <vt:lpstr>PowerPoint 프레젠테이션</vt:lpstr>
      <vt:lpstr>PowerPoint 프레젠테이션</vt:lpstr>
      <vt:lpstr>마치며: 빅데이타 분석에서 추정과 검정의 위치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고광이</dc:creator>
  <cp:lastModifiedBy>user</cp:lastModifiedBy>
  <cp:revision>263</cp:revision>
  <cp:lastPrinted>2019-01-16T12:43:19Z</cp:lastPrinted>
  <dcterms:created xsi:type="dcterms:W3CDTF">2014-08-27T09:45:45Z</dcterms:created>
  <dcterms:modified xsi:type="dcterms:W3CDTF">2019-02-20T16:55:11Z</dcterms:modified>
</cp:coreProperties>
</file>