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5" r:id="rId3"/>
    <p:sldId id="257" r:id="rId4"/>
    <p:sldId id="312" r:id="rId5"/>
    <p:sldId id="276" r:id="rId6"/>
    <p:sldId id="277" r:id="rId7"/>
    <p:sldId id="313" r:id="rId8"/>
    <p:sldId id="278" r:id="rId9"/>
    <p:sldId id="280" r:id="rId10"/>
    <p:sldId id="314" r:id="rId11"/>
    <p:sldId id="274" r:id="rId12"/>
    <p:sldId id="281" r:id="rId13"/>
    <p:sldId id="279" r:id="rId14"/>
    <p:sldId id="259" r:id="rId15"/>
    <p:sldId id="315" r:id="rId16"/>
    <p:sldId id="282" r:id="rId17"/>
    <p:sldId id="260" r:id="rId18"/>
    <p:sldId id="283" r:id="rId19"/>
    <p:sldId id="284" r:id="rId20"/>
    <p:sldId id="261" r:id="rId21"/>
    <p:sldId id="285" r:id="rId22"/>
    <p:sldId id="262" r:id="rId23"/>
    <p:sldId id="316" r:id="rId24"/>
    <p:sldId id="318" r:id="rId25"/>
    <p:sldId id="319" r:id="rId26"/>
    <p:sldId id="320" r:id="rId27"/>
    <p:sldId id="291" r:id="rId28"/>
    <p:sldId id="263" r:id="rId29"/>
    <p:sldId id="264" r:id="rId30"/>
    <p:sldId id="286" r:id="rId31"/>
    <p:sldId id="317" r:id="rId32"/>
    <p:sldId id="265" r:id="rId33"/>
    <p:sldId id="292" r:id="rId34"/>
    <p:sldId id="266" r:id="rId35"/>
    <p:sldId id="267" r:id="rId36"/>
    <p:sldId id="268" r:id="rId37"/>
    <p:sldId id="269" r:id="rId38"/>
    <p:sldId id="288" r:id="rId39"/>
    <p:sldId id="289" r:id="rId40"/>
    <p:sldId id="270" r:id="rId41"/>
    <p:sldId id="287" r:id="rId42"/>
    <p:sldId id="271" r:id="rId43"/>
    <p:sldId id="272" r:id="rId44"/>
    <p:sldId id="290" r:id="rId45"/>
    <p:sldId id="273" r:id="rId46"/>
    <p:sldId id="293" r:id="rId47"/>
    <p:sldId id="294" r:id="rId48"/>
    <p:sldId id="295" r:id="rId49"/>
    <p:sldId id="296" r:id="rId50"/>
    <p:sldId id="297" r:id="rId51"/>
    <p:sldId id="298" r:id="rId52"/>
    <p:sldId id="299" r:id="rId53"/>
    <p:sldId id="300" r:id="rId54"/>
    <p:sldId id="301" r:id="rId55"/>
    <p:sldId id="302" r:id="rId56"/>
    <p:sldId id="303" r:id="rId57"/>
    <p:sldId id="304" r:id="rId58"/>
    <p:sldId id="305" r:id="rId59"/>
    <p:sldId id="306" r:id="rId60"/>
    <p:sldId id="307" r:id="rId61"/>
    <p:sldId id="308" r:id="rId62"/>
    <p:sldId id="310" r:id="rId63"/>
    <p:sldId id="309" r:id="rId64"/>
    <p:sldId id="311" r:id="rId65"/>
    <p:sldId id="322" r:id="rId66"/>
    <p:sldId id="323" r:id="rId6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7" autoAdjust="0"/>
    <p:restoredTop sz="94660"/>
  </p:normalViewPr>
  <p:slideViewPr>
    <p:cSldViewPr snapToGrid="0">
      <p:cViewPr varScale="1">
        <p:scale>
          <a:sx n="95" d="100"/>
          <a:sy n="95" d="100"/>
        </p:scale>
        <p:origin x="102" y="9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F209D-467A-4303-9EF0-B5F242DC2CE0}" type="datetimeFigureOut">
              <a:rPr lang="ko-KR" altLang="en-US" smtClean="0"/>
              <a:t>2019-02-20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DC9EC-0D6B-4A4E-B2FE-A2CEBC84C0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4441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F209D-467A-4303-9EF0-B5F242DC2CE0}" type="datetimeFigureOut">
              <a:rPr lang="ko-KR" altLang="en-US" smtClean="0"/>
              <a:t>2019-02-20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DC9EC-0D6B-4A4E-B2FE-A2CEBC84C0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672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F209D-467A-4303-9EF0-B5F242DC2CE0}" type="datetimeFigureOut">
              <a:rPr lang="ko-KR" altLang="en-US" smtClean="0"/>
              <a:t>2019-02-20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DC9EC-0D6B-4A4E-B2FE-A2CEBC84C0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8925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F209D-467A-4303-9EF0-B5F242DC2CE0}" type="datetimeFigureOut">
              <a:rPr lang="ko-KR" altLang="en-US" smtClean="0"/>
              <a:t>2019-02-20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DC9EC-0D6B-4A4E-B2FE-A2CEBC84C0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1555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F209D-467A-4303-9EF0-B5F242DC2CE0}" type="datetimeFigureOut">
              <a:rPr lang="ko-KR" altLang="en-US" smtClean="0"/>
              <a:t>2019-02-20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DC9EC-0D6B-4A4E-B2FE-A2CEBC84C0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2609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F209D-467A-4303-9EF0-B5F242DC2CE0}" type="datetimeFigureOut">
              <a:rPr lang="ko-KR" altLang="en-US" smtClean="0"/>
              <a:t>2019-02-20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DC9EC-0D6B-4A4E-B2FE-A2CEBC84C0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7026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F209D-467A-4303-9EF0-B5F242DC2CE0}" type="datetimeFigureOut">
              <a:rPr lang="ko-KR" altLang="en-US" smtClean="0"/>
              <a:t>2019-02-20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DC9EC-0D6B-4A4E-B2FE-A2CEBC84C0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6241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F209D-467A-4303-9EF0-B5F242DC2CE0}" type="datetimeFigureOut">
              <a:rPr lang="ko-KR" altLang="en-US" smtClean="0"/>
              <a:t>2019-02-20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DC9EC-0D6B-4A4E-B2FE-A2CEBC84C0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1239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F209D-467A-4303-9EF0-B5F242DC2CE0}" type="datetimeFigureOut">
              <a:rPr lang="ko-KR" altLang="en-US" smtClean="0"/>
              <a:t>2019-02-20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DC9EC-0D6B-4A4E-B2FE-A2CEBC84C0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950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F209D-467A-4303-9EF0-B5F242DC2CE0}" type="datetimeFigureOut">
              <a:rPr lang="ko-KR" altLang="en-US" smtClean="0"/>
              <a:t>2019-02-20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DC9EC-0D6B-4A4E-B2FE-A2CEBC84C0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4575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F209D-467A-4303-9EF0-B5F242DC2CE0}" type="datetimeFigureOut">
              <a:rPr lang="ko-KR" altLang="en-US" smtClean="0"/>
              <a:t>2019-02-20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DC9EC-0D6B-4A4E-B2FE-A2CEBC84C0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4929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BF209D-467A-4303-9EF0-B5F242DC2CE0}" type="datetimeFigureOut">
              <a:rPr lang="ko-KR" altLang="en-US" smtClean="0"/>
              <a:t>2019-02-20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C9EC-0D6B-4A4E-B2FE-A2CEBC84C0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2811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hyperlink" Target="http://blog.naver.com/PostView.nhn?blogId=kjhnav&amp;logNo=220409199113&amp;jumpingVid=79B03A532500E86175B65A08C5E6758CB825" TargetMode="Externa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807449"/>
          </a:xfrm>
        </p:spPr>
        <p:txBody>
          <a:bodyPr/>
          <a:lstStyle/>
          <a:p>
            <a:r>
              <a:rPr lang="ko-KR" altLang="en-US" dirty="0" smtClean="0"/>
              <a:t>다중검정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4553760"/>
            <a:ext cx="9144000" cy="1156574"/>
          </a:xfrm>
        </p:spPr>
        <p:txBody>
          <a:bodyPr/>
          <a:lstStyle/>
          <a:p>
            <a:r>
              <a:rPr lang="ko-KR" altLang="en-US" smtClean="0"/>
              <a:t>전남대학교 통계학과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515459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1078556"/>
            <a:ext cx="10515600" cy="1325563"/>
          </a:xfrm>
        </p:spPr>
        <p:txBody>
          <a:bodyPr/>
          <a:lstStyle/>
          <a:p>
            <a:r>
              <a:rPr lang="ko-KR" altLang="en-US" dirty="0" smtClean="0"/>
              <a:t>다중검정의 </a:t>
            </a:r>
            <a:r>
              <a:rPr lang="ko-KR" altLang="en-US" dirty="0" smtClean="0"/>
              <a:t>활용</a:t>
            </a:r>
            <a:r>
              <a:rPr lang="en-US" altLang="ko-KR" dirty="0"/>
              <a:t>: Biomarker discovery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2840506"/>
            <a:ext cx="10515600" cy="2736327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ko-KR" altLang="en-US" dirty="0" smtClean="0"/>
              <a:t>두 </a:t>
            </a:r>
            <a:r>
              <a:rPr lang="ko-KR" altLang="en-US" dirty="0" smtClean="0"/>
              <a:t>그룹간 차이를 </a:t>
            </a:r>
            <a:r>
              <a:rPr lang="ko-KR" altLang="en-US" dirty="0" smtClean="0"/>
              <a:t>보이는 유전자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(biomarker)</a:t>
            </a:r>
            <a:r>
              <a:rPr lang="ko-KR" altLang="en-US" dirty="0" smtClean="0"/>
              <a:t>를 </a:t>
            </a:r>
            <a:r>
              <a:rPr lang="ko-KR" altLang="en-US" dirty="0" smtClean="0"/>
              <a:t>어떻게 찾을 것인가</a:t>
            </a:r>
            <a:r>
              <a:rPr lang="en-US" altLang="ko-KR" dirty="0" smtClean="0"/>
              <a:t>?</a:t>
            </a:r>
          </a:p>
          <a:p>
            <a:pPr marL="0" indent="0">
              <a:buNone/>
            </a:pPr>
            <a:r>
              <a:rPr lang="en-US" altLang="ko-KR" dirty="0" smtClean="0"/>
              <a:t>=&gt; </a:t>
            </a:r>
            <a:r>
              <a:rPr lang="ko-KR" altLang="en-US" dirty="0" smtClean="0"/>
              <a:t>다중검정 방법론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5607" y="2840506"/>
            <a:ext cx="3524343" cy="2175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6763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1083588"/>
            <a:ext cx="10515600" cy="1325563"/>
          </a:xfrm>
        </p:spPr>
        <p:txBody>
          <a:bodyPr/>
          <a:lstStyle/>
          <a:p>
            <a:r>
              <a:rPr lang="ko-KR" altLang="en-US" dirty="0" smtClean="0"/>
              <a:t>다중검정의 활용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2758684"/>
            <a:ext cx="10515600" cy="311027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ko-KR" altLang="en-US" dirty="0" smtClean="0"/>
              <a:t>가정</a:t>
            </a:r>
            <a:r>
              <a:rPr lang="en-US" altLang="ko-KR" dirty="0" smtClean="0"/>
              <a:t> </a:t>
            </a:r>
          </a:p>
          <a:p>
            <a:pPr marL="0" indent="0">
              <a:buNone/>
            </a:pPr>
            <a:r>
              <a:rPr lang="ko-KR" altLang="en-US" dirty="0" smtClean="0"/>
              <a:t>두 그룹간 큰 차이를 보이는 유전자가 존재한다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ko-KR" altLang="en-US" dirty="0" smtClean="0"/>
              <a:t>질문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이러한 유전자 정보를 이용해 암에 대한 정보를 얻을 수 있나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1348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다중검정의 활용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ko-KR" altLang="en-US" dirty="0" smtClean="0"/>
              <a:t>두 그룹간 큰 차이를 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보이는 유전자를 통해 특정 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암에 대한 정보를 얻을 수 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있는가</a:t>
            </a:r>
            <a:r>
              <a:rPr lang="en-US" altLang="ko-KR" dirty="0" smtClean="0"/>
              <a:t>?</a:t>
            </a:r>
          </a:p>
          <a:p>
            <a:pPr marL="0" indent="0">
              <a:buNone/>
            </a:pPr>
            <a:endParaRPr lang="en-US" altLang="ko-KR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ko-KR" dirty="0" smtClean="0"/>
              <a:t>Yes!!!</a:t>
            </a:r>
          </a:p>
          <a:p>
            <a:pPr marL="0" indent="0">
              <a:buNone/>
            </a:pPr>
            <a:r>
              <a:rPr lang="en-US" altLang="ko-KR" dirty="0" smtClean="0"/>
              <a:t>Angelina Jolie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3421" y="393118"/>
            <a:ext cx="6134956" cy="5992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2434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다중검정의 활용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ko-KR" altLang="en-US" dirty="0" smtClean="0"/>
              <a:t>두 그룹간 큰 차이를 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보이는 유전자가 존재한다면 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이 유전자를 통해 특정 암에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대한 정보를 얻을 수 있는가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3133" y="653144"/>
            <a:ext cx="6178096" cy="5719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2725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1078556"/>
            <a:ext cx="10515600" cy="1325563"/>
          </a:xfrm>
        </p:spPr>
        <p:txBody>
          <a:bodyPr/>
          <a:lstStyle/>
          <a:p>
            <a:r>
              <a:rPr lang="ko-KR" altLang="en-US" dirty="0" smtClean="0"/>
              <a:t>다중검정에서 </a:t>
            </a:r>
            <a:r>
              <a:rPr lang="ko-KR" altLang="en-US" dirty="0" smtClean="0"/>
              <a:t>유의수준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2760119"/>
            <a:ext cx="10515600" cy="308802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altLang="ko-KR" dirty="0" smtClean="0"/>
              <a:t> 6</a:t>
            </a:r>
            <a:r>
              <a:rPr lang="ko-KR" altLang="en-US" dirty="0" smtClean="0"/>
              <a:t>장에서처럼 가설 하나씩 따로 따로 검정해도 되나</a:t>
            </a:r>
            <a:r>
              <a:rPr lang="en-US" altLang="ko-KR" dirty="0" smtClean="0"/>
              <a:t>?</a:t>
            </a:r>
          </a:p>
          <a:p>
            <a:pPr>
              <a:buFont typeface="Symbol" panose="05050102010706020507" pitchFamily="18" charset="2"/>
              <a:buChar char="Þ"/>
            </a:pPr>
            <a:r>
              <a:rPr lang="en-US" altLang="ko-KR" dirty="0" smtClean="0"/>
              <a:t> No !!</a:t>
            </a:r>
          </a:p>
          <a:p>
            <a:pPr>
              <a:buFont typeface="Symbol" panose="05050102010706020507" pitchFamily="18" charset="2"/>
              <a:buChar char="Þ"/>
            </a:pPr>
            <a:r>
              <a:rPr lang="en-US" altLang="ko-KR" dirty="0" smtClean="0"/>
              <a:t> Familywise error rate(FWER)</a:t>
            </a:r>
          </a:p>
          <a:p>
            <a:pPr>
              <a:buFont typeface="Symbol" panose="05050102010706020507" pitchFamily="18" charset="2"/>
              <a:buChar char="Þ"/>
            </a:pPr>
            <a:endParaRPr lang="en-US" altLang="ko-KR" dirty="0"/>
          </a:p>
          <a:p>
            <a:pPr>
              <a:buFont typeface="Wingdings" panose="05000000000000000000" pitchFamily="2" charset="2"/>
              <a:buChar char="v"/>
            </a:pPr>
            <a:r>
              <a:rPr lang="ko-KR" altLang="en-US" dirty="0" smtClean="0"/>
              <a:t>유의수준 설명 후 </a:t>
            </a:r>
            <a:r>
              <a:rPr lang="en-US" altLang="ko-KR" dirty="0" smtClean="0"/>
              <a:t>FWER </a:t>
            </a:r>
            <a:r>
              <a:rPr lang="ko-KR" altLang="en-US" dirty="0" smtClean="0"/>
              <a:t>개념</a:t>
            </a:r>
            <a:r>
              <a:rPr lang="en-US" altLang="ko-KR" dirty="0" smtClean="0"/>
              <a:t> </a:t>
            </a:r>
            <a:r>
              <a:rPr lang="ko-KR" altLang="en-US" dirty="0" smtClean="0"/>
              <a:t>정의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204539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ko-KR" altLang="en-US" dirty="0" smtClean="0"/>
              <a:t>유의수준의 의미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ko-KR" altLang="en-US" dirty="0" smtClean="0"/>
              <a:t>표준정규분포로부터 </a:t>
            </a:r>
            <a:r>
              <a:rPr lang="ko-KR" altLang="en-US" dirty="0" smtClean="0"/>
              <a:t>샘플을 </a:t>
            </a:r>
            <a:r>
              <a:rPr lang="ko-KR" altLang="en-US" dirty="0" smtClean="0"/>
              <a:t>얻었을 때 샘플이 </a:t>
            </a:r>
            <a:r>
              <a:rPr lang="en-US" altLang="ko-KR" dirty="0" smtClean="0"/>
              <a:t>1.96</a:t>
            </a:r>
            <a:r>
              <a:rPr lang="ko-KR" altLang="en-US" dirty="0" smtClean="0"/>
              <a:t>보다 크고 </a:t>
            </a:r>
            <a:r>
              <a:rPr lang="en-US" altLang="ko-KR" dirty="0" smtClean="0"/>
              <a:t>-1.96</a:t>
            </a:r>
            <a:r>
              <a:rPr lang="ko-KR" altLang="en-US" dirty="0" smtClean="0"/>
              <a:t>보다 작을 확률은</a:t>
            </a:r>
            <a:r>
              <a:rPr lang="en-US" altLang="ko-KR" dirty="0" smtClean="0"/>
              <a:t>?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Picture 2" descr="C:\Users\user\정재식\전남대\SPSS특강\adv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0987" y="3169773"/>
            <a:ext cx="4124132" cy="2842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40701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ko-KR" altLang="en-US" dirty="0" smtClean="0"/>
              <a:t>유의수준의 의미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ko-KR" altLang="en-US" dirty="0" smtClean="0"/>
              <a:t>표준정규분포로부터 </a:t>
            </a:r>
            <a:r>
              <a:rPr lang="ko-KR" altLang="en-US" dirty="0" smtClean="0"/>
              <a:t>샘플을 </a:t>
            </a:r>
            <a:r>
              <a:rPr lang="ko-KR" altLang="en-US" dirty="0" smtClean="0"/>
              <a:t>얻었을 때 샘플이 </a:t>
            </a:r>
            <a:r>
              <a:rPr lang="en-US" altLang="ko-KR" dirty="0" smtClean="0"/>
              <a:t>1.96</a:t>
            </a:r>
            <a:r>
              <a:rPr lang="ko-KR" altLang="en-US" dirty="0" smtClean="0"/>
              <a:t>보다 크고 </a:t>
            </a:r>
            <a:r>
              <a:rPr lang="en-US" altLang="ko-KR" dirty="0" smtClean="0"/>
              <a:t>-1.96</a:t>
            </a:r>
            <a:r>
              <a:rPr lang="ko-KR" altLang="en-US" dirty="0" smtClean="0"/>
              <a:t>보다 작을 확률은</a:t>
            </a:r>
            <a:r>
              <a:rPr lang="en-US" altLang="ko-KR" dirty="0" smtClean="0"/>
              <a:t>? </a:t>
            </a:r>
            <a:r>
              <a:rPr lang="ko-KR" altLang="en-US" dirty="0" smtClean="0">
                <a:solidFill>
                  <a:srgbClr val="FF0000"/>
                </a:solidFill>
              </a:rPr>
              <a:t>대략 </a:t>
            </a:r>
            <a:r>
              <a:rPr lang="en-US" altLang="ko-KR" dirty="0" smtClean="0">
                <a:solidFill>
                  <a:srgbClr val="FF0000"/>
                </a:solidFill>
              </a:rPr>
              <a:t>0.05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Picture 2" descr="C:\Users\user\정재식\전남대\SPSS특강\adv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0987" y="3169773"/>
            <a:ext cx="4124132" cy="2842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04624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ko-KR" altLang="en-US" dirty="0" smtClean="0"/>
              <a:t>유의수준의 의미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9383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ko-KR" altLang="en-US" dirty="0" smtClean="0"/>
              <a:t>색칠한 영역에 해당되는 확률은 대략 </a:t>
            </a:r>
            <a:r>
              <a:rPr lang="en-US" altLang="ko-KR" dirty="0" smtClean="0"/>
              <a:t>0.05</a:t>
            </a:r>
            <a:r>
              <a:rPr lang="ko-KR" altLang="en-US" dirty="0" smtClean="0"/>
              <a:t>정도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ko-KR" altLang="en-US" dirty="0" smtClean="0"/>
              <a:t>표준정규분포에서 샘플링을 고려할 때 색칠한 영역에서 하나의 샘플을 얻을 가능성은 </a:t>
            </a:r>
            <a:r>
              <a:rPr lang="en-US" altLang="ko-KR" dirty="0" smtClean="0"/>
              <a:t>5%</a:t>
            </a:r>
            <a:r>
              <a:rPr lang="ko-KR" altLang="en-US" dirty="0" smtClean="0"/>
              <a:t>라는 의미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Picture 2" descr="C:\Users\user\정재식\전남대\SPSS특강\adv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0317" y="1671992"/>
            <a:ext cx="4124132" cy="2176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98700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ko-KR" altLang="en-US" dirty="0" smtClean="0"/>
              <a:t>유의수준의 의미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2119893"/>
            <a:ext cx="10515600" cy="445818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ko-KR" altLang="en-US" dirty="0"/>
              <a:t>샘플 하나가 색칠한 영역에서 나왔다면 표준정규분포에서 나왔다고 믿을 수 있나</a:t>
            </a:r>
            <a:r>
              <a:rPr lang="en-US" altLang="ko-KR" dirty="0" smtClean="0"/>
              <a:t>? </a:t>
            </a:r>
            <a:r>
              <a:rPr lang="ko-KR" altLang="en-US" dirty="0" smtClean="0"/>
              <a:t>즉</a:t>
            </a:r>
            <a:r>
              <a:rPr lang="en-US" altLang="ko-KR" dirty="0" smtClean="0"/>
              <a:t>, 5%</a:t>
            </a:r>
            <a:r>
              <a:rPr lang="ko-KR" altLang="en-US" dirty="0" smtClean="0"/>
              <a:t>에 </a:t>
            </a:r>
            <a:r>
              <a:rPr lang="ko-KR" altLang="en-US" dirty="0" err="1" smtClean="0"/>
              <a:t>베팅</a:t>
            </a:r>
            <a:r>
              <a:rPr lang="en-US" altLang="ko-KR" dirty="0" smtClean="0"/>
              <a:t>?</a:t>
            </a:r>
            <a:endParaRPr lang="en-US" altLang="ko-KR" dirty="0"/>
          </a:p>
          <a:p>
            <a:pPr>
              <a:buFont typeface="Wingdings" panose="05000000000000000000" pitchFamily="2" charset="2"/>
              <a:buChar char="Ø"/>
            </a:pPr>
            <a:endParaRPr lang="en-US" altLang="ko-KR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altLang="ko-KR" dirty="0"/>
          </a:p>
          <a:p>
            <a:pPr>
              <a:buFont typeface="Wingdings" panose="05000000000000000000" pitchFamily="2" charset="2"/>
              <a:buChar char="Ø"/>
            </a:pPr>
            <a:endParaRPr lang="en-US" altLang="ko-KR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altLang="ko-KR" dirty="0"/>
          </a:p>
          <a:p>
            <a:pPr>
              <a:buFont typeface="Wingdings" panose="05000000000000000000" pitchFamily="2" charset="2"/>
              <a:buChar char="Ø"/>
            </a:pP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Picture 2" descr="C:\Users\user\정재식\전남대\SPSS특강\adv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0317" y="3295519"/>
            <a:ext cx="4124132" cy="2176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75106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ko-KR" altLang="en-US" dirty="0" smtClean="0"/>
              <a:t>유의수준의 의미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918937"/>
            <a:ext cx="10515600" cy="493906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ko-KR" dirty="0" smtClean="0"/>
              <a:t>5% </a:t>
            </a:r>
            <a:r>
              <a:rPr lang="ko-KR" altLang="en-US" dirty="0" smtClean="0"/>
              <a:t>가능성은 매우 낮다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따라서 표준정규분포에서 나왔다고 믿고 싶지 않을 것이다</a:t>
            </a:r>
            <a:r>
              <a:rPr lang="en-US" altLang="ko-KR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altLang="ko-KR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altLang="ko-KR" dirty="0"/>
          </a:p>
          <a:p>
            <a:pPr>
              <a:buFont typeface="Wingdings" panose="05000000000000000000" pitchFamily="2" charset="2"/>
              <a:buChar char="Ø"/>
            </a:pPr>
            <a:endParaRPr lang="en-US" altLang="ko-KR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altLang="ko-KR" dirty="0"/>
          </a:p>
          <a:p>
            <a:pPr>
              <a:buFont typeface="Wingdings" panose="05000000000000000000" pitchFamily="2" charset="2"/>
              <a:buChar char="Ø"/>
            </a:pPr>
            <a:endParaRPr lang="en-US" altLang="ko-KR" dirty="0"/>
          </a:p>
          <a:p>
            <a:pPr>
              <a:buFont typeface="Wingdings" panose="05000000000000000000" pitchFamily="2" charset="2"/>
              <a:buChar char="Ø"/>
            </a:pPr>
            <a:r>
              <a:rPr lang="ko-KR" altLang="en-US" dirty="0" smtClean="0">
                <a:solidFill>
                  <a:srgbClr val="FF0000"/>
                </a:solidFill>
              </a:rPr>
              <a:t>표준정규분포에서 나왔다고 믿지 않기로 했을 때 판단이 잘못될 확률이 </a:t>
            </a:r>
            <a:r>
              <a:rPr lang="en-US" altLang="ko-KR" dirty="0" smtClean="0">
                <a:solidFill>
                  <a:srgbClr val="FF0000"/>
                </a:solidFill>
              </a:rPr>
              <a:t>0.05</a:t>
            </a:r>
            <a:r>
              <a:rPr lang="ko-KR" altLang="en-US" dirty="0" smtClean="0">
                <a:solidFill>
                  <a:srgbClr val="FF0000"/>
                </a:solidFill>
              </a:rPr>
              <a:t>정도</a:t>
            </a:r>
            <a:r>
              <a:rPr lang="en-US" altLang="ko-KR" dirty="0" smtClean="0">
                <a:solidFill>
                  <a:srgbClr val="FF0000"/>
                </a:solidFill>
              </a:rPr>
              <a:t>: </a:t>
            </a:r>
            <a:r>
              <a:rPr lang="ko-KR" altLang="en-US" dirty="0" smtClean="0">
                <a:solidFill>
                  <a:srgbClr val="FF0000"/>
                </a:solidFill>
              </a:rPr>
              <a:t>유의수준</a:t>
            </a:r>
            <a:endParaRPr lang="en-US" altLang="ko-KR" dirty="0">
              <a:solidFill>
                <a:srgbClr val="FF0000"/>
              </a:solidFill>
            </a:endParaRPr>
          </a:p>
          <a:p>
            <a:endParaRPr lang="ko-KR" altLang="en-US" dirty="0"/>
          </a:p>
        </p:txBody>
      </p:sp>
      <p:pic>
        <p:nvPicPr>
          <p:cNvPr id="4" name="Picture 2" descr="C:\Users\user\정재식\전남대\SPSS특강\adv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0317" y="2996939"/>
            <a:ext cx="4124132" cy="2176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380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학습목표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2040232"/>
            <a:ext cx="10515600" cy="4043329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ko-KR" altLang="en-US" dirty="0" smtClean="0"/>
              <a:t>다중검정의 정의 </a:t>
            </a:r>
            <a:r>
              <a:rPr lang="en-US" altLang="ko-KR" dirty="0" smtClean="0"/>
              <a:t>&amp; </a:t>
            </a:r>
            <a:r>
              <a:rPr lang="ko-KR" altLang="en-US" dirty="0" smtClean="0"/>
              <a:t>관련된 개념 소개</a:t>
            </a:r>
            <a:endParaRPr lang="en-US" altLang="ko-KR" dirty="0" smtClean="0"/>
          </a:p>
          <a:p>
            <a:endParaRPr lang="en-US" altLang="ko-KR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ko-KR" altLang="en-US" dirty="0" smtClean="0"/>
              <a:t>다중검정 </a:t>
            </a:r>
            <a:r>
              <a:rPr lang="en-US" altLang="ko-KR" dirty="0" smtClean="0"/>
              <a:t>1</a:t>
            </a:r>
            <a:r>
              <a:rPr lang="ko-KR" altLang="en-US" dirty="0" smtClean="0"/>
              <a:t>세대 방법론과 문제점</a:t>
            </a:r>
            <a:endParaRPr lang="en-US" altLang="ko-KR" dirty="0" smtClean="0"/>
          </a:p>
          <a:p>
            <a:endParaRPr lang="en-US" altLang="ko-KR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ko-KR" altLang="en-US" dirty="0" smtClean="0"/>
              <a:t>다중검정 </a:t>
            </a:r>
            <a:r>
              <a:rPr lang="en-US" altLang="ko-KR" dirty="0" smtClean="0"/>
              <a:t>2</a:t>
            </a:r>
            <a:r>
              <a:rPr lang="ko-KR" altLang="en-US" dirty="0" smtClean="0"/>
              <a:t>세대 방법론</a:t>
            </a:r>
            <a:endParaRPr lang="en-US" altLang="ko-KR" dirty="0" smtClean="0"/>
          </a:p>
          <a:p>
            <a:endParaRPr lang="en-US" altLang="ko-KR" dirty="0"/>
          </a:p>
          <a:p>
            <a:pPr>
              <a:buFont typeface="Wingdings" panose="05000000000000000000" pitchFamily="2" charset="2"/>
              <a:buChar char="Ø"/>
            </a:pPr>
            <a:r>
              <a:rPr lang="ko-KR" altLang="en-US" dirty="0" smtClean="0"/>
              <a:t>다양한 </a:t>
            </a:r>
            <a:r>
              <a:rPr lang="ko-KR" altLang="en-US" dirty="0" err="1" smtClean="0"/>
              <a:t>빅데이터에</a:t>
            </a:r>
            <a:r>
              <a:rPr lang="ko-KR" altLang="en-US" dirty="0" smtClean="0"/>
              <a:t> 활용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6697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ko-KR" altLang="en-US" dirty="0" smtClean="0"/>
              <a:t>표준정규분포 샘플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ko-KR" altLang="en-US" dirty="0" smtClean="0"/>
              <a:t>표준정규분포로부터 </a:t>
            </a:r>
            <a:r>
              <a:rPr lang="en-US" altLang="ko-KR" dirty="0" smtClean="0"/>
              <a:t>1000</a:t>
            </a:r>
            <a:r>
              <a:rPr lang="ko-KR" altLang="en-US" dirty="0" smtClean="0"/>
              <a:t>개의 샘플을 얻었을 때 </a:t>
            </a:r>
            <a:r>
              <a:rPr lang="ko-KR" altLang="en-US" dirty="0" smtClean="0"/>
              <a:t>평균적으로</a:t>
            </a:r>
            <a:r>
              <a:rPr lang="ko-KR" altLang="en-US" dirty="0" smtClean="0"/>
              <a:t> </a:t>
            </a:r>
            <a:r>
              <a:rPr lang="ko-KR" altLang="en-US" dirty="0"/>
              <a:t>색칠한 영역에 해당되는 샘플개수는</a:t>
            </a:r>
            <a:r>
              <a:rPr lang="en-US" altLang="ko-KR" dirty="0"/>
              <a:t>?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4" name="Picture 2" descr="C:\Users\user\정재식\전남대\SPSS특강\adv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0317" y="3220875"/>
            <a:ext cx="4124132" cy="2176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00159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ko-KR" altLang="en-US" dirty="0" smtClean="0"/>
              <a:t>표준정규분포 샘플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ko-KR" altLang="en-US" dirty="0" smtClean="0"/>
              <a:t>표준정규분포로부터 </a:t>
            </a:r>
            <a:r>
              <a:rPr lang="en-US" altLang="ko-KR" dirty="0" smtClean="0"/>
              <a:t>1000</a:t>
            </a:r>
            <a:r>
              <a:rPr lang="ko-KR" altLang="en-US" dirty="0" smtClean="0"/>
              <a:t>개의 샘플을 얻었을 때 </a:t>
            </a:r>
            <a:r>
              <a:rPr lang="ko-KR" altLang="en-US" dirty="0" smtClean="0"/>
              <a:t>평균적으로 </a:t>
            </a:r>
            <a:r>
              <a:rPr lang="ko-KR" altLang="en-US" dirty="0"/>
              <a:t>색칠한 영역에 해당되는 샘플개수는</a:t>
            </a:r>
            <a:r>
              <a:rPr lang="en-US" altLang="ko-KR" dirty="0"/>
              <a:t>?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1000</a:t>
            </a:r>
            <a:r>
              <a:rPr lang="ko-KR" altLang="en-US" dirty="0" smtClean="0"/>
              <a:t>개중 </a:t>
            </a:r>
            <a:r>
              <a:rPr lang="en-US" altLang="ko-KR" dirty="0" smtClean="0"/>
              <a:t>5%</a:t>
            </a:r>
            <a:r>
              <a:rPr lang="ko-KR" altLang="en-US" dirty="0" smtClean="0"/>
              <a:t>는 대략 </a:t>
            </a:r>
            <a:r>
              <a:rPr lang="en-US" altLang="ko-KR" dirty="0" smtClean="0"/>
              <a:t>1000X0.05=50</a:t>
            </a:r>
            <a:r>
              <a:rPr lang="ko-KR" altLang="en-US" dirty="0" smtClean="0"/>
              <a:t>개</a:t>
            </a:r>
            <a:endParaRPr lang="ko-KR" altLang="en-US" dirty="0"/>
          </a:p>
        </p:txBody>
      </p:sp>
      <p:pic>
        <p:nvPicPr>
          <p:cNvPr id="4" name="Picture 2" descr="C:\Users\user\정재식\전남대\SPSS특강\adv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0317" y="2922288"/>
            <a:ext cx="4124132" cy="2176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82159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ko-KR" altLang="en-US" dirty="0" smtClean="0"/>
              <a:t>표준정규분포 샘플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2182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ko-KR" altLang="en-US" dirty="0"/>
              <a:t>색칠한 영역에 해당되는 샘플과 유의수준과의 관계는</a:t>
            </a:r>
            <a:r>
              <a:rPr lang="en-US" altLang="ko-KR" dirty="0"/>
              <a:t>?</a:t>
            </a:r>
          </a:p>
          <a:p>
            <a:pPr marL="0" indent="0">
              <a:buNone/>
            </a:pP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해석</a:t>
            </a:r>
            <a:r>
              <a:rPr lang="en-US" altLang="ko-KR" dirty="0" smtClean="0"/>
              <a:t>: </a:t>
            </a:r>
            <a:r>
              <a:rPr lang="ko-KR" altLang="en-US" dirty="0" smtClean="0"/>
              <a:t>평균이 </a:t>
            </a:r>
            <a:r>
              <a:rPr lang="en-US" altLang="ko-KR" dirty="0" smtClean="0"/>
              <a:t>0</a:t>
            </a:r>
            <a:r>
              <a:rPr lang="ko-KR" altLang="en-US" dirty="0" smtClean="0"/>
              <a:t>인 표준정규분포에서 나온 샘플 중 </a:t>
            </a:r>
            <a:r>
              <a:rPr lang="en-US" altLang="ko-KR" dirty="0" smtClean="0"/>
              <a:t>5%</a:t>
            </a:r>
            <a:r>
              <a:rPr lang="ko-KR" altLang="en-US" dirty="0" smtClean="0"/>
              <a:t>를 평균이 </a:t>
            </a:r>
            <a:r>
              <a:rPr lang="en-US" altLang="ko-KR" dirty="0" smtClean="0"/>
              <a:t>0</a:t>
            </a:r>
            <a:r>
              <a:rPr lang="ko-KR" altLang="en-US" dirty="0" smtClean="0"/>
              <a:t>이 </a:t>
            </a:r>
            <a:r>
              <a:rPr lang="ko-KR" altLang="en-US" dirty="0" smtClean="0"/>
              <a:t>정규분포에서 나왔을 걸로 </a:t>
            </a:r>
            <a:r>
              <a:rPr lang="ko-KR" altLang="en-US" dirty="0" smtClean="0"/>
              <a:t>잘못 판단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" name="Picture 2" descr="C:\Users\user\정재식\전남대\SPSS특강\adv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0317" y="2800988"/>
            <a:ext cx="4124132" cy="2176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02958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988122"/>
            <a:ext cx="10515600" cy="1325563"/>
          </a:xfrm>
        </p:spPr>
        <p:txBody>
          <a:bodyPr/>
          <a:lstStyle/>
          <a:p>
            <a:r>
              <a:rPr lang="ko-KR" altLang="en-US" dirty="0" smtClean="0"/>
              <a:t>다중검정에서 유의수준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2609403"/>
            <a:ext cx="10515600" cy="322869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altLang="ko-KR" dirty="0" smtClean="0"/>
              <a:t> FWER</a:t>
            </a:r>
            <a:r>
              <a:rPr lang="en-US" altLang="ko-KR" dirty="0"/>
              <a:t>: familywise error </a:t>
            </a:r>
            <a:r>
              <a:rPr lang="en-US" altLang="ko-KR" dirty="0" smtClean="0"/>
              <a:t>rate</a:t>
            </a:r>
          </a:p>
          <a:p>
            <a:pPr marL="0" indent="0">
              <a:buNone/>
            </a:pPr>
            <a:r>
              <a:rPr lang="en-US" altLang="ko-KR" dirty="0" smtClean="0"/>
              <a:t>=&gt; m</a:t>
            </a:r>
            <a:r>
              <a:rPr lang="ko-KR" altLang="en-US" dirty="0" smtClean="0"/>
              <a:t>개의 가설을 하나의 가족처럼 취급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861110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988122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FWER: familywise error rate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2749824"/>
            <a:ext cx="10515600" cy="299783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ko-KR" altLang="en-US" dirty="0" smtClean="0"/>
              <a:t>정의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유의수준 </a:t>
            </a:r>
            <a:r>
              <a:rPr lang="el-GR" altLang="ko-KR" dirty="0" smtClean="0"/>
              <a:t>α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m</a:t>
            </a:r>
            <a:r>
              <a:rPr lang="ko-KR" altLang="en-US" dirty="0" smtClean="0"/>
              <a:t>개의 가설을 따로 검정했을 때 적어도 하나 이상 잘못 기각할 확률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1211" y="4509864"/>
            <a:ext cx="5616153" cy="524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215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4691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FWER: familywise error rate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15330"/>
            <a:ext cx="10515600" cy="47763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/>
              <a:t>유의수준 </a:t>
            </a:r>
            <a:r>
              <a:rPr lang="el-GR" altLang="ko-KR" dirty="0" smtClean="0"/>
              <a:t>α</a:t>
            </a:r>
            <a:r>
              <a:rPr lang="en-US" altLang="ko-KR" dirty="0" smtClean="0"/>
              <a:t>=0.05 </a:t>
            </a:r>
            <a:r>
              <a:rPr lang="ko-KR" altLang="en-US" dirty="0" smtClean="0"/>
              <a:t>일 때 적어도 하나 이상 잘못 기각할 확률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774" y="2749824"/>
            <a:ext cx="3948039" cy="3472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1219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455559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FWER: familywise error rate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2096681"/>
                <a:ext cx="10515600" cy="348015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ko-KR" altLang="en-US" dirty="0" smtClean="0"/>
                  <a:t>해석</a:t>
                </a:r>
                <a:r>
                  <a:rPr lang="en-US" altLang="ko-KR" dirty="0" smtClean="0"/>
                  <a:t>:</a:t>
                </a:r>
              </a:p>
              <a:p>
                <a:pPr marL="0" indent="0">
                  <a:buNone/>
                </a:pPr>
                <a:r>
                  <a:rPr lang="ko-KR" altLang="en-US" dirty="0" smtClean="0"/>
                  <a:t>유의수준 </a:t>
                </a:r>
                <a:r>
                  <a:rPr lang="el-GR" altLang="ko-KR" dirty="0" smtClean="0"/>
                  <a:t>α</a:t>
                </a:r>
                <a:r>
                  <a:rPr lang="en-US" altLang="ko-KR" dirty="0" smtClean="0"/>
                  <a:t>=0.05 </a:t>
                </a:r>
                <a:r>
                  <a:rPr lang="ko-KR" altLang="en-US" dirty="0" smtClean="0"/>
                  <a:t>일 때 적어도 하나 이상 잘못 기각할 확률은 가설의 개수가 증가함에 따라 비례해서 커진다</a:t>
                </a:r>
                <a:r>
                  <a:rPr lang="en-US" altLang="ko-KR" dirty="0" smtClean="0"/>
                  <a:t>.</a:t>
                </a:r>
              </a:p>
              <a:p>
                <a:pPr marL="0" indent="0">
                  <a:buNone/>
                </a:pPr>
                <a:endParaRPr lang="en-US" altLang="ko-KR" dirty="0"/>
              </a:p>
              <a:p>
                <a:pPr marL="0" indent="0">
                  <a:buNone/>
                </a:pPr>
                <a:r>
                  <a:rPr lang="ko-KR" altLang="en-US" dirty="0" smtClean="0"/>
                  <a:t>제안</a:t>
                </a:r>
                <a:r>
                  <a:rPr lang="en-US" altLang="ko-KR" dirty="0" smtClean="0"/>
                  <a:t>: </a:t>
                </a:r>
              </a:p>
              <a:p>
                <a:pPr marL="0" indent="0">
                  <a:buNone/>
                </a:pPr>
                <a:r>
                  <a:rPr lang="ko-KR" altLang="en-US" dirty="0" smtClean="0"/>
                  <a:t>주어진 가설 개수에 해당하는 </a:t>
                </a:r>
                <a:r>
                  <a:rPr lang="en-US" altLang="ko-KR" dirty="0" smtClean="0"/>
                  <a:t>FWER</a:t>
                </a:r>
                <a:r>
                  <a:rPr lang="ko-KR" altLang="en-US" dirty="0" smtClean="0"/>
                  <a:t>이 주어진 유의수준 </a:t>
                </a:r>
                <a:r>
                  <a:rPr lang="el-GR" altLang="ko-KR" dirty="0" smtClean="0"/>
                  <a:t>α</a:t>
                </a:r>
                <a:r>
                  <a:rPr lang="ko-KR" altLang="en-US" dirty="0" err="1" smtClean="0"/>
                  <a:t>를</a:t>
                </a:r>
                <a:r>
                  <a:rPr lang="ko-KR" altLang="en-US" dirty="0" smtClean="0"/>
                  <a:t> 넘지 않도록 각각의 가설 검정에 사용할 유의수준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altLang="ko-KR" b="0" i="1" smtClean="0">
                            <a:latin typeface="Cambria Math" panose="02040503050406030204" pitchFamily="18" charset="0"/>
                          </a:rPr>
                          <m:t>α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dirty="0" smtClean="0"/>
                  <a:t>를</a:t>
                </a:r>
                <a:r>
                  <a:rPr lang="en-US" altLang="ko-KR" dirty="0" smtClean="0"/>
                  <a:t> </a:t>
                </a:r>
                <a:r>
                  <a:rPr lang="ko-KR" altLang="en-US" dirty="0" smtClean="0"/>
                  <a:t>계산</a:t>
                </a:r>
                <a:endParaRPr lang="en-US" altLang="ko-KR" dirty="0" smtClean="0"/>
              </a:p>
              <a:p>
                <a:pPr marL="0" indent="0">
                  <a:buNone/>
                </a:pPr>
                <a:endParaRPr lang="en-US" altLang="ko-KR" dirty="0" smtClean="0"/>
              </a:p>
              <a:p>
                <a:pPr marL="0" indent="0">
                  <a:buNone/>
                </a:pPr>
                <a:endParaRPr lang="en-US" altLang="ko-KR" dirty="0"/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096681"/>
                <a:ext cx="10515600" cy="3480151"/>
              </a:xfrm>
              <a:blipFill rotWithShape="0">
                <a:blip r:embed="rId2"/>
                <a:stretch>
                  <a:fillRect l="-1217" t="-3152" r="-10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08213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2768017"/>
            <a:ext cx="10515600" cy="188795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ko-KR" altLang="en-US" sz="6000" dirty="0" smtClean="0"/>
              <a:t>다중검정 </a:t>
            </a:r>
            <a:r>
              <a:rPr lang="en-US" altLang="ko-KR" sz="6000" dirty="0" smtClean="0"/>
              <a:t>1</a:t>
            </a:r>
            <a:r>
              <a:rPr lang="ko-KR" altLang="en-US" sz="6000" dirty="0" smtClean="0"/>
              <a:t>세대 방법론</a:t>
            </a:r>
            <a:endParaRPr lang="ko-KR" altLang="en-US" sz="6000" dirty="0"/>
          </a:p>
        </p:txBody>
      </p:sp>
    </p:spTree>
    <p:extLst>
      <p:ext uri="{BB962C8B-B14F-4D97-AF65-F5344CB8AC3E}">
        <p14:creationId xmlns:p14="http://schemas.microsoft.com/office/powerpoint/2010/main" val="26642478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다중검정 </a:t>
            </a:r>
            <a:r>
              <a:rPr lang="en-US" altLang="ko-KR" dirty="0" smtClean="0"/>
              <a:t>1</a:t>
            </a:r>
            <a:r>
              <a:rPr lang="ko-KR" altLang="en-US" dirty="0"/>
              <a:t>세</a:t>
            </a:r>
            <a:r>
              <a:rPr lang="ko-KR" altLang="en-US" dirty="0" smtClean="0"/>
              <a:t>대 방법론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2320148"/>
            <a:ext cx="10515600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ko-KR" altLang="en-US" dirty="0" smtClean="0"/>
              <a:t>가설을 하나씩 검정 </a:t>
            </a:r>
            <a:r>
              <a:rPr lang="en-US" altLang="ko-KR" dirty="0" smtClean="0"/>
              <a:t>+ </a:t>
            </a:r>
            <a:r>
              <a:rPr lang="ko-KR" altLang="en-US" dirty="0" smtClean="0"/>
              <a:t>가설 개수만큼 반복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두 그룹</a:t>
            </a:r>
            <a:r>
              <a:rPr lang="en-US" altLang="ko-KR" dirty="0" smtClean="0"/>
              <a:t>(</a:t>
            </a:r>
            <a:r>
              <a:rPr lang="ko-KR" altLang="en-US" dirty="0" smtClean="0"/>
              <a:t>암 </a:t>
            </a:r>
            <a:r>
              <a:rPr lang="en-US" altLang="ko-KR" dirty="0" err="1" smtClean="0"/>
              <a:t>v.s</a:t>
            </a:r>
            <a:r>
              <a:rPr lang="en-US" altLang="ko-KR" dirty="0" smtClean="0"/>
              <a:t>. </a:t>
            </a:r>
            <a:r>
              <a:rPr lang="ko-KR" altLang="en-US" dirty="0" smtClean="0"/>
              <a:t>정상</a:t>
            </a:r>
            <a:r>
              <a:rPr lang="en-US" altLang="ko-KR" dirty="0" smtClean="0"/>
              <a:t>)</a:t>
            </a:r>
            <a:r>
              <a:rPr lang="ko-KR" altLang="en-US" dirty="0" smtClean="0"/>
              <a:t>간 차이를 보이는 유전자 검출 예에서 각 유전자에 대한 가설 검정을 반복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511449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다중검정 </a:t>
            </a:r>
            <a:r>
              <a:rPr lang="en-US" altLang="ko-KR" dirty="0" smtClean="0"/>
              <a:t>1</a:t>
            </a:r>
            <a:r>
              <a:rPr lang="ko-KR" altLang="en-US" dirty="0" smtClean="0"/>
              <a:t>세대 방법론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2096115"/>
                <a:ext cx="10515600" cy="3782171"/>
              </a:xfrm>
            </p:spPr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Ø"/>
                </a:pPr>
                <a:r>
                  <a:rPr lang="ko-KR" altLang="en-US" dirty="0" smtClean="0"/>
                  <a:t>가정</a:t>
                </a:r>
                <a:r>
                  <a:rPr lang="en-US" altLang="ko-KR" dirty="0" smtClean="0"/>
                  <a:t> </a:t>
                </a:r>
              </a:p>
              <a:p>
                <a:pPr>
                  <a:buFontTx/>
                  <a:buChar char="-"/>
                </a:pPr>
                <a:r>
                  <a:rPr lang="ko-KR" altLang="en-US" dirty="0" smtClean="0"/>
                  <a:t>유전자의 개수가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ko-KR" dirty="0" smtClean="0"/>
                  <a:t> </a:t>
                </a:r>
                <a:r>
                  <a:rPr lang="ko-KR" altLang="en-US" dirty="0" smtClean="0"/>
                  <a:t>이고 유의수준이 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en-US" altLang="ko-KR" dirty="0" smtClean="0"/>
              </a:p>
              <a:p>
                <a:pPr>
                  <a:buFontTx/>
                  <a:buChar char="-"/>
                </a:pPr>
                <a:r>
                  <a:rPr lang="ko-KR" altLang="en-US" dirty="0" smtClean="0"/>
                  <a:t>두 그룹</a:t>
                </a:r>
                <a:r>
                  <a:rPr lang="en-US" altLang="ko-KR" dirty="0" smtClean="0"/>
                  <a:t>(</a:t>
                </a:r>
                <a:r>
                  <a:rPr lang="ko-KR" altLang="en-US" dirty="0" smtClean="0"/>
                  <a:t>암 </a:t>
                </a:r>
                <a:r>
                  <a:rPr lang="en-US" altLang="ko-KR" dirty="0" err="1" smtClean="0"/>
                  <a:t>v.s</a:t>
                </a:r>
                <a:r>
                  <a:rPr lang="en-US" altLang="ko-KR" dirty="0" smtClean="0"/>
                  <a:t>. </a:t>
                </a:r>
                <a:r>
                  <a:rPr lang="ko-KR" altLang="en-US" dirty="0" smtClean="0"/>
                  <a:t>정상</a:t>
                </a:r>
                <a:r>
                  <a:rPr lang="en-US" altLang="ko-KR" dirty="0" smtClean="0"/>
                  <a:t>)</a:t>
                </a:r>
              </a:p>
              <a:p>
                <a:pPr marL="0" indent="0">
                  <a:buNone/>
                </a:pPr>
                <a:endParaRPr lang="en-US" altLang="ko-KR" dirty="0" smtClean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ko-KR" altLang="en-US" dirty="0" smtClean="0"/>
                  <a:t>검정규칙</a:t>
                </a:r>
                <a:r>
                  <a:rPr lang="en-US" altLang="ko-KR" dirty="0" smtClean="0"/>
                  <a:t>(test rule)</a:t>
                </a:r>
              </a:p>
              <a:p>
                <a:pPr marL="0" indent="0">
                  <a:buNone/>
                </a:pPr>
                <a:r>
                  <a:rPr lang="ko-KR" altLang="en-US" dirty="0" smtClean="0"/>
                  <a:t>각각의 유전자로부터 얻어진 </a:t>
                </a:r>
                <a:r>
                  <a:rPr lang="en-US" altLang="ko-KR" dirty="0" smtClean="0"/>
                  <a:t>p-values</a:t>
                </a:r>
                <a:r>
                  <a:rPr lang="ko-KR" altLang="en-US" dirty="0" smtClean="0"/>
                  <a:t>들을 주어진 유의수준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ko-KR" altLang="en-US" dirty="0" smtClean="0"/>
                  <a:t>와</a:t>
                </a:r>
                <a:r>
                  <a:rPr lang="en-US" altLang="ko-KR" dirty="0" smtClean="0"/>
                  <a:t> </a:t>
                </a:r>
                <a:r>
                  <a:rPr lang="ko-KR" altLang="en-US" dirty="0" smtClean="0"/>
                  <a:t>비교</a:t>
                </a:r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096115"/>
                <a:ext cx="10515600" cy="3782171"/>
              </a:xfrm>
              <a:blipFill rotWithShape="0">
                <a:blip r:embed="rId2"/>
                <a:stretch>
                  <a:fillRect l="-1391" t="-290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334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다중검정이란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ko-KR" altLang="en-US" dirty="0" smtClean="0"/>
              <a:t>일련의 통계적 추론을 동시에 고려하는 것을 의미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602493"/>
            <a:ext cx="10078857" cy="2343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2304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세대 방법론의 문제점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2096115"/>
                <a:ext cx="10515600" cy="3782171"/>
              </a:xfrm>
            </p:spPr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Ø"/>
                </a:pPr>
                <a:r>
                  <a:rPr lang="ko-KR" altLang="en-US" dirty="0" smtClean="0"/>
                  <a:t>가정</a:t>
                </a:r>
                <a:r>
                  <a:rPr lang="en-US" altLang="ko-KR" dirty="0" smtClean="0"/>
                  <a:t> </a:t>
                </a:r>
              </a:p>
              <a:p>
                <a:pPr>
                  <a:buFontTx/>
                  <a:buChar char="-"/>
                </a:pPr>
                <a:r>
                  <a:rPr lang="ko-KR" altLang="en-US" dirty="0" smtClean="0"/>
                  <a:t>유전자의 개수가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ko-KR" dirty="0" smtClean="0"/>
                  <a:t> </a:t>
                </a:r>
                <a:r>
                  <a:rPr lang="ko-KR" altLang="en-US" dirty="0" smtClean="0"/>
                  <a:t>이고 유의수준이 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en-US" altLang="ko-KR" dirty="0" smtClean="0"/>
              </a:p>
              <a:p>
                <a:pPr>
                  <a:buFontTx/>
                  <a:buChar char="-"/>
                </a:pPr>
                <a:r>
                  <a:rPr lang="ko-KR" altLang="en-US" dirty="0" smtClean="0"/>
                  <a:t>두 그룹</a:t>
                </a:r>
                <a:r>
                  <a:rPr lang="en-US" altLang="ko-KR" dirty="0" smtClean="0"/>
                  <a:t>(</a:t>
                </a:r>
                <a:r>
                  <a:rPr lang="ko-KR" altLang="en-US" dirty="0" smtClean="0"/>
                  <a:t>암 </a:t>
                </a:r>
                <a:r>
                  <a:rPr lang="en-US" altLang="ko-KR" dirty="0" err="1" smtClean="0"/>
                  <a:t>v.s</a:t>
                </a:r>
                <a:r>
                  <a:rPr lang="en-US" altLang="ko-KR" dirty="0" smtClean="0"/>
                  <a:t>. </a:t>
                </a:r>
                <a:r>
                  <a:rPr lang="ko-KR" altLang="en-US" dirty="0" smtClean="0"/>
                  <a:t>정상</a:t>
                </a:r>
                <a:r>
                  <a:rPr lang="en-US" altLang="ko-KR" dirty="0" smtClean="0"/>
                  <a:t>)</a:t>
                </a:r>
              </a:p>
              <a:p>
                <a:pPr marL="0" indent="0">
                  <a:buNone/>
                </a:pPr>
                <a:endParaRPr lang="en-US" altLang="ko-KR" dirty="0" smtClean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ko-KR" altLang="en-US" dirty="0" smtClean="0"/>
                  <a:t>문제점</a:t>
                </a:r>
                <a:r>
                  <a:rPr lang="en-US" altLang="ko-KR" dirty="0" smtClean="0"/>
                  <a:t>: </a:t>
                </a:r>
                <a:r>
                  <a:rPr lang="ko-KR" altLang="en-US" dirty="0" smtClean="0">
                    <a:solidFill>
                      <a:srgbClr val="FF0000"/>
                    </a:solidFill>
                  </a:rPr>
                  <a:t>높은 거짓 </a:t>
                </a:r>
                <a:r>
                  <a:rPr lang="ko-KR" altLang="en-US" dirty="0" err="1" smtClean="0">
                    <a:solidFill>
                      <a:srgbClr val="FF0000"/>
                    </a:solidFill>
                  </a:rPr>
                  <a:t>발견율</a:t>
                </a:r>
                <a:endParaRPr lang="en-US" altLang="ko-KR" dirty="0" smtClean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ko-KR" altLang="en-US" dirty="0" smtClean="0"/>
                  <a:t>모든 유전자가 그룹간 차이가 없을지라도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× </m:t>
                    </m:r>
                    <m:r>
                      <a:rPr lang="ko-KR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ko-KR" dirty="0" smtClean="0"/>
                  <a:t> </a:t>
                </a:r>
                <a:r>
                  <a:rPr lang="ko-KR" altLang="en-US" dirty="0" smtClean="0"/>
                  <a:t>개의 유전자가 그룹간 차이를 보인다는 잘못된 결론에 도달</a:t>
                </a:r>
                <a:r>
                  <a:rPr lang="en-US" altLang="ko-KR" dirty="0" smtClean="0"/>
                  <a:t>(false discovery). </a:t>
                </a:r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096115"/>
                <a:ext cx="10515600" cy="3782171"/>
              </a:xfrm>
              <a:blipFill rotWithShape="0">
                <a:blip r:embed="rId2"/>
                <a:stretch>
                  <a:fillRect l="-1391" t="-290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06138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515849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False discovery: </a:t>
            </a:r>
            <a:r>
              <a:rPr lang="ko-KR" altLang="en-US" dirty="0" smtClean="0"/>
              <a:t>거짓 발견</a:t>
            </a:r>
            <a:endParaRPr lang="ko-KR" altLang="en-US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1846" y="2009709"/>
            <a:ext cx="6196150" cy="3341878"/>
          </a:xfrm>
        </p:spPr>
      </p:pic>
      <p:sp>
        <p:nvSpPr>
          <p:cNvPr id="7" name="TextBox 6"/>
          <p:cNvSpPr txBox="1"/>
          <p:nvPr/>
        </p:nvSpPr>
        <p:spPr>
          <a:xfrm>
            <a:off x="838200" y="5757234"/>
            <a:ext cx="7948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제안</a:t>
            </a:r>
            <a:r>
              <a:rPr lang="en-US" altLang="ko-KR" dirty="0" smtClean="0"/>
              <a:t>: </a:t>
            </a:r>
            <a:r>
              <a:rPr lang="ko-KR" altLang="en-US" dirty="0" smtClean="0"/>
              <a:t>거짓발견을 줄이기 위해서 신중하게</a:t>
            </a:r>
            <a:r>
              <a:rPr lang="en-US" altLang="ko-KR" dirty="0" smtClean="0"/>
              <a:t>(</a:t>
            </a:r>
            <a:r>
              <a:rPr lang="ko-KR" altLang="en-US" dirty="0" smtClean="0"/>
              <a:t>보수적으로</a:t>
            </a:r>
            <a:r>
              <a:rPr lang="en-US" altLang="ko-KR" dirty="0" smtClean="0"/>
              <a:t>)</a:t>
            </a:r>
            <a:r>
              <a:rPr lang="ko-KR" altLang="en-US" dirty="0" smtClean="0"/>
              <a:t> 귀무가설을 기각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682144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False discovery</a:t>
            </a:r>
            <a:r>
              <a:rPr lang="ko-KR" altLang="en-US" dirty="0" smtClean="0"/>
              <a:t> 문제점 해결방법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2264074"/>
                <a:ext cx="10515600" cy="3583456"/>
              </a:xfrm>
            </p:spPr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Ø"/>
                </a:pPr>
                <a:r>
                  <a:rPr lang="ko-KR" altLang="en-US" dirty="0" smtClean="0"/>
                  <a:t>주어진 유의수준</a:t>
                </a:r>
                <a:r>
                  <a:rPr lang="en-US" altLang="ko-KR" dirty="0" smtClean="0"/>
                  <a:t>(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 smtClean="0"/>
                  <a:t> </a:t>
                </a:r>
                <a:r>
                  <a:rPr lang="ko-KR" altLang="en-US" dirty="0" smtClean="0"/>
                  <a:t>조정</a:t>
                </a:r>
                <a:r>
                  <a:rPr lang="en-US" altLang="ko-KR" dirty="0" smtClean="0"/>
                  <a:t>: 2</a:t>
                </a:r>
                <a:r>
                  <a:rPr lang="ko-KR" altLang="en-US" dirty="0" smtClean="0"/>
                  <a:t>세대 방법론 등장</a:t>
                </a:r>
                <a:endParaRPr lang="en-US" altLang="ko-KR" dirty="0" smtClean="0"/>
              </a:p>
              <a:p>
                <a:pPr>
                  <a:buFontTx/>
                  <a:buChar char="-"/>
                </a:pPr>
                <a:r>
                  <a:rPr lang="en-US" altLang="ko-KR" dirty="0" smtClean="0"/>
                  <a:t>Bonferroni </a:t>
                </a:r>
                <a:r>
                  <a:rPr lang="en-US" altLang="ko-KR" dirty="0" smtClean="0"/>
                  <a:t>correction: </a:t>
                </a:r>
                <a:r>
                  <a:rPr lang="en-US" altLang="ko-KR" dirty="0" smtClean="0"/>
                  <a:t>FWER</a:t>
                </a:r>
                <a:endParaRPr lang="en-US" altLang="ko-KR" dirty="0" smtClean="0"/>
              </a:p>
              <a:p>
                <a:pPr>
                  <a:buFontTx/>
                  <a:buChar char="-"/>
                </a:pPr>
                <a:r>
                  <a:rPr lang="en-US" altLang="ko-KR" dirty="0" smtClean="0"/>
                  <a:t>Benjamini &amp; Hochberg</a:t>
                </a:r>
              </a:p>
              <a:p>
                <a:pPr>
                  <a:buFontTx/>
                  <a:buChar char="-"/>
                </a:pPr>
                <a:r>
                  <a:rPr lang="en-US" altLang="ko-KR" dirty="0" smtClean="0"/>
                  <a:t>…..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264074"/>
                <a:ext cx="10515600" cy="3583456"/>
              </a:xfrm>
              <a:blipFill rotWithShape="0">
                <a:blip r:embed="rId2"/>
                <a:stretch>
                  <a:fillRect l="-1391" t="-289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5041307"/>
            <a:ext cx="9688277" cy="638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0158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2768017"/>
            <a:ext cx="10515600" cy="188795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ko-KR" altLang="en-US" sz="6000" dirty="0" smtClean="0"/>
              <a:t>다중검정 </a:t>
            </a:r>
            <a:r>
              <a:rPr lang="en-US" altLang="ko-KR" sz="6000" dirty="0"/>
              <a:t>2</a:t>
            </a:r>
            <a:r>
              <a:rPr lang="ko-KR" altLang="en-US" sz="6000" dirty="0" smtClean="0"/>
              <a:t>세대 방법론</a:t>
            </a:r>
            <a:endParaRPr lang="ko-KR" altLang="en-US" sz="6000" dirty="0"/>
          </a:p>
        </p:txBody>
      </p:sp>
    </p:spTree>
    <p:extLst>
      <p:ext uri="{BB962C8B-B14F-4D97-AF65-F5344CB8AC3E}">
        <p14:creationId xmlns:p14="http://schemas.microsoft.com/office/powerpoint/2010/main" val="16445892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Bonferroni correction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965489"/>
                <a:ext cx="10515600" cy="4500625"/>
              </a:xfrm>
            </p:spPr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Ø"/>
                </a:pPr>
                <a:r>
                  <a:rPr lang="ko-KR" altLang="en-US" dirty="0" smtClean="0"/>
                  <a:t>가정</a:t>
                </a:r>
                <a:r>
                  <a:rPr lang="en-US" altLang="ko-KR" dirty="0" smtClean="0"/>
                  <a:t> </a:t>
                </a:r>
              </a:p>
              <a:p>
                <a:pPr>
                  <a:buFontTx/>
                  <a:buChar char="-"/>
                </a:pPr>
                <a:r>
                  <a:rPr lang="ko-KR" altLang="en-US" dirty="0" smtClean="0"/>
                  <a:t>유전자의 개수가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ko-KR" dirty="0" smtClean="0"/>
                  <a:t> </a:t>
                </a:r>
                <a:r>
                  <a:rPr lang="ko-KR" altLang="en-US" dirty="0" smtClean="0"/>
                  <a:t>이고 유의수준이 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en-US" altLang="ko-KR" dirty="0" smtClean="0"/>
              </a:p>
              <a:p>
                <a:pPr>
                  <a:buFontTx/>
                  <a:buChar char="-"/>
                </a:pPr>
                <a:r>
                  <a:rPr lang="ko-KR" altLang="en-US" dirty="0" smtClean="0"/>
                  <a:t>두 그룹</a:t>
                </a:r>
                <a:r>
                  <a:rPr lang="en-US" altLang="ko-KR" dirty="0" smtClean="0"/>
                  <a:t>(</a:t>
                </a:r>
                <a:r>
                  <a:rPr lang="ko-KR" altLang="en-US" dirty="0" smtClean="0"/>
                  <a:t>암 </a:t>
                </a:r>
                <a:r>
                  <a:rPr lang="en-US" altLang="ko-KR" dirty="0" err="1" smtClean="0"/>
                  <a:t>v.s</a:t>
                </a:r>
                <a:r>
                  <a:rPr lang="en-US" altLang="ko-KR" dirty="0" smtClean="0"/>
                  <a:t>. </a:t>
                </a:r>
                <a:r>
                  <a:rPr lang="ko-KR" altLang="en-US" dirty="0" smtClean="0"/>
                  <a:t>정상</a:t>
                </a:r>
                <a:r>
                  <a:rPr lang="en-US" altLang="ko-KR" dirty="0" smtClean="0"/>
                  <a:t>)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endParaRPr lang="en-US" altLang="ko-KR" dirty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ko-KR" altLang="en-US" dirty="0" smtClean="0"/>
                  <a:t>방법론</a:t>
                </a:r>
                <a:r>
                  <a:rPr lang="en-US" altLang="ko-KR" dirty="0" smtClean="0"/>
                  <a:t> </a:t>
                </a:r>
              </a:p>
              <a:p>
                <a:pPr>
                  <a:buFontTx/>
                  <a:buChar char="-"/>
                </a:pPr>
                <a:r>
                  <a:rPr lang="ko-KR" altLang="en-US" dirty="0" smtClean="0"/>
                  <a:t>각 유전자의 </a:t>
                </a:r>
                <a:r>
                  <a:rPr lang="en-US" altLang="ko-KR" dirty="0" smtClean="0"/>
                  <a:t>p-value</a:t>
                </a:r>
                <a:r>
                  <a:rPr lang="ko-KR" altLang="en-US" dirty="0" smtClean="0"/>
                  <a:t>를 유의수준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altLang="ko-KR" i="1">
                            <a:latin typeface="Cambria Math" panose="02040503050406030204" pitchFamily="18" charset="0"/>
                          </a:rPr>
                          <m:t>α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에</m:t>
                    </m:r>
                  </m:oMath>
                </a14:m>
                <a:r>
                  <a:rPr lang="ko-KR" altLang="en-US" dirty="0" smtClean="0"/>
                  <a:t>서 검정</a:t>
                </a:r>
                <a:endParaRPr lang="en-US" altLang="ko-KR" dirty="0" smtClean="0"/>
              </a:p>
              <a:p>
                <a:pPr>
                  <a:buFontTx/>
                  <a:buChar char="-"/>
                </a:pPr>
                <a:endParaRPr lang="en-US" altLang="ko-KR" dirty="0"/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965489"/>
                <a:ext cx="10515600" cy="4500625"/>
              </a:xfrm>
              <a:blipFill rotWithShape="0">
                <a:blip r:embed="rId2"/>
                <a:stretch>
                  <a:fillRect l="-1391" t="-23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42717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</a:t>
            </a:r>
            <a:r>
              <a:rPr lang="en-US" altLang="ko-KR" dirty="0" smtClean="0"/>
              <a:t>) Bonferroni correction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965489"/>
                <a:ext cx="10515600" cy="4500625"/>
              </a:xfrm>
            </p:spPr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Ø"/>
                </a:pPr>
                <a:r>
                  <a:rPr lang="ko-KR" altLang="en-US" dirty="0" smtClean="0"/>
                  <a:t>가정</a:t>
                </a:r>
                <a:r>
                  <a:rPr lang="en-US" altLang="ko-KR" dirty="0" smtClean="0"/>
                  <a:t> </a:t>
                </a:r>
              </a:p>
              <a:p>
                <a:pPr>
                  <a:buFontTx/>
                  <a:buChar char="-"/>
                </a:pPr>
                <a:r>
                  <a:rPr lang="ko-KR" altLang="en-US" dirty="0" smtClean="0"/>
                  <a:t>유전자의 개수가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r>
                  <a:rPr lang="en-US" altLang="ko-KR" dirty="0" smtClean="0"/>
                  <a:t> </a:t>
                </a:r>
                <a:r>
                  <a:rPr lang="ko-KR" altLang="en-US" dirty="0" smtClean="0"/>
                  <a:t>이고 유의수준이 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=0.1</m:t>
                    </m:r>
                  </m:oMath>
                </a14:m>
                <a:endParaRPr lang="en-US" altLang="ko-KR" dirty="0" smtClean="0"/>
              </a:p>
              <a:p>
                <a:pPr>
                  <a:buFontTx/>
                  <a:buChar char="-"/>
                </a:pPr>
                <a:r>
                  <a:rPr lang="ko-KR" altLang="en-US" dirty="0" smtClean="0"/>
                  <a:t>두 그룹</a:t>
                </a:r>
                <a:r>
                  <a:rPr lang="en-US" altLang="ko-KR" dirty="0" smtClean="0"/>
                  <a:t>(</a:t>
                </a:r>
                <a:r>
                  <a:rPr lang="ko-KR" altLang="en-US" dirty="0" smtClean="0"/>
                  <a:t>암 </a:t>
                </a:r>
                <a:r>
                  <a:rPr lang="en-US" altLang="ko-KR" dirty="0" err="1" smtClean="0"/>
                  <a:t>v.s</a:t>
                </a:r>
                <a:r>
                  <a:rPr lang="en-US" altLang="ko-KR" dirty="0" smtClean="0"/>
                  <a:t>. </a:t>
                </a:r>
                <a:r>
                  <a:rPr lang="ko-KR" altLang="en-US" dirty="0" smtClean="0"/>
                  <a:t>정상</a:t>
                </a:r>
                <a:r>
                  <a:rPr lang="en-US" altLang="ko-KR" dirty="0" smtClean="0"/>
                  <a:t>)</a:t>
                </a:r>
              </a:p>
              <a:p>
                <a:pPr>
                  <a:buFontTx/>
                  <a:buChar char="-"/>
                </a:pPr>
                <a:r>
                  <a:rPr lang="ko-KR" altLang="en-US" dirty="0"/>
                  <a:t>각 유전자의 </a:t>
                </a:r>
                <a:r>
                  <a:rPr lang="en-US" altLang="ko-KR" dirty="0"/>
                  <a:t>p-values: </a:t>
                </a:r>
              </a:p>
              <a:p>
                <a:pPr marL="0" indent="0">
                  <a:buNone/>
                </a:pPr>
                <a:r>
                  <a:rPr lang="en-US" altLang="ko-KR" dirty="0"/>
                  <a:t>     0.2, 0.5, 0.3, 0.6, 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0.001</a:t>
                </a:r>
                <a:r>
                  <a:rPr lang="en-US" altLang="ko-KR" dirty="0"/>
                  <a:t>, 0.1, 0.4, 0.02, 0.8, 0.05</a:t>
                </a:r>
              </a:p>
              <a:p>
                <a:pPr marL="0" indent="0">
                  <a:buNone/>
                </a:pPr>
                <a:endParaRPr lang="en-US" altLang="ko-KR" dirty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ko-KR" altLang="en-US" dirty="0" smtClean="0"/>
                  <a:t>검정규칙</a:t>
                </a:r>
                <a:r>
                  <a:rPr lang="en-US" altLang="ko-KR" dirty="0" smtClean="0"/>
                  <a:t>? </a:t>
                </a:r>
              </a:p>
              <a:p>
                <a:pPr marL="0" indent="0">
                  <a:buNone/>
                </a:pPr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965489"/>
                <a:ext cx="10515600" cy="4500625"/>
              </a:xfrm>
              <a:blipFill rotWithShape="0">
                <a:blip r:embed="rId2"/>
                <a:stretch>
                  <a:fillRect l="-1391" t="-23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574562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</a:t>
            </a:r>
            <a:r>
              <a:rPr lang="en-US" altLang="ko-KR" dirty="0" smtClean="0"/>
              <a:t>) Bonferroni correction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965489"/>
                <a:ext cx="10515600" cy="4500625"/>
              </a:xfrm>
            </p:spPr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Ø"/>
                </a:pPr>
                <a:r>
                  <a:rPr lang="ko-KR" altLang="en-US" dirty="0" smtClean="0"/>
                  <a:t>검정규칙</a:t>
                </a:r>
                <a:r>
                  <a:rPr lang="en-US" altLang="ko-KR" dirty="0" smtClean="0"/>
                  <a:t> </a:t>
                </a:r>
              </a:p>
              <a:p>
                <a:pPr>
                  <a:buFontTx/>
                  <a:buChar char="-"/>
                </a:pPr>
                <a:r>
                  <a:rPr lang="ko-KR" altLang="en-US" dirty="0" smtClean="0"/>
                  <a:t>각 유전자의 </a:t>
                </a:r>
                <a:r>
                  <a:rPr lang="en-US" altLang="ko-KR" dirty="0" smtClean="0"/>
                  <a:t>p-values: </a:t>
                </a:r>
              </a:p>
              <a:p>
                <a:pPr marL="0" indent="0">
                  <a:buNone/>
                </a:pPr>
                <a:r>
                  <a:rPr lang="en-US" altLang="ko-KR" dirty="0" smtClean="0"/>
                  <a:t>     0.2, 0.5, 0.3, 0.6, </a:t>
                </a:r>
                <a:r>
                  <a:rPr lang="en-US" altLang="ko-KR" dirty="0" smtClean="0">
                    <a:solidFill>
                      <a:srgbClr val="FF0000"/>
                    </a:solidFill>
                  </a:rPr>
                  <a:t>0.001</a:t>
                </a:r>
                <a:r>
                  <a:rPr lang="en-US" altLang="ko-KR" dirty="0" smtClean="0"/>
                  <a:t>, </a:t>
                </a:r>
              </a:p>
              <a:p>
                <a:pPr marL="0" indent="0">
                  <a:buNone/>
                </a:pPr>
                <a:r>
                  <a:rPr lang="en-US" altLang="ko-KR" dirty="0"/>
                  <a:t> </a:t>
                </a:r>
                <a:r>
                  <a:rPr lang="en-US" altLang="ko-KR" dirty="0" smtClean="0"/>
                  <a:t>    0.1, 0.4, 0.02, 0.8, 0.05</a:t>
                </a:r>
              </a:p>
              <a:p>
                <a:pPr marL="0" indent="0">
                  <a:buNone/>
                </a:pPr>
                <a:endParaRPr lang="en-US" altLang="ko-KR" dirty="0" smtClean="0"/>
              </a:p>
              <a:p>
                <a:pPr>
                  <a:buFontTx/>
                  <a:buChar char="-"/>
                </a:pPr>
                <a:r>
                  <a:rPr lang="ko-KR" altLang="en-US" dirty="0" smtClean="0"/>
                  <a:t>유의수준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𝛼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=0.01</m:t>
                    </m:r>
                  </m:oMath>
                </a14:m>
                <a:r>
                  <a:rPr lang="ko-KR" altLang="en-US" dirty="0" smtClean="0"/>
                  <a:t>와 비교 </a:t>
                </a:r>
                <a:endParaRPr lang="en-US" altLang="ko-KR" dirty="0" smtClean="0"/>
              </a:p>
              <a:p>
                <a:pPr marL="0" indent="0">
                  <a:buNone/>
                </a:pPr>
                <a:r>
                  <a:rPr lang="en-US" altLang="ko-KR" dirty="0" smtClean="0"/>
                  <a:t>  </a:t>
                </a:r>
                <a:r>
                  <a:rPr lang="ko-KR" altLang="en-US" dirty="0" smtClean="0"/>
                  <a:t>더 작은 유전자 </a:t>
                </a:r>
                <a:r>
                  <a:rPr lang="en-US" altLang="ko-KR" dirty="0" smtClean="0"/>
                  <a:t>1</a:t>
                </a:r>
                <a:r>
                  <a:rPr lang="ko-KR" altLang="en-US" dirty="0" smtClean="0"/>
                  <a:t>개만 검출</a:t>
                </a:r>
                <a:endParaRPr lang="en-US" altLang="ko-KR" dirty="0" smtClean="0"/>
              </a:p>
              <a:p>
                <a:pPr>
                  <a:buFontTx/>
                  <a:buChar char="-"/>
                </a:pPr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965489"/>
                <a:ext cx="10515600" cy="4500625"/>
              </a:xfrm>
              <a:blipFill rotWithShape="0">
                <a:blip r:embed="rId2"/>
                <a:stretch>
                  <a:fillRect l="-1391" t="-23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6045" y="1503044"/>
            <a:ext cx="5100733" cy="5093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11545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en-US" altLang="ko-KR" dirty="0"/>
              <a:t>Bonferroni correction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965489"/>
            <a:ext cx="10515600" cy="450062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ko-KR" altLang="en-US" dirty="0" smtClean="0"/>
              <a:t>유의수준 보정</a:t>
            </a:r>
            <a:r>
              <a:rPr lang="en-US" altLang="ko-KR" dirty="0" smtClean="0"/>
              <a:t> </a:t>
            </a:r>
          </a:p>
          <a:p>
            <a:pPr>
              <a:buFontTx/>
              <a:buChar char="-"/>
            </a:pPr>
            <a:r>
              <a:rPr lang="ko-KR" altLang="en-US" dirty="0" smtClean="0"/>
              <a:t>각 유전자의 </a:t>
            </a:r>
            <a:r>
              <a:rPr lang="en-US" altLang="ko-KR" dirty="0" smtClean="0"/>
              <a:t>p-values: </a:t>
            </a:r>
          </a:p>
          <a:p>
            <a:pPr marL="0" indent="0">
              <a:buNone/>
            </a:pPr>
            <a:r>
              <a:rPr lang="en-US" altLang="ko-KR" dirty="0" smtClean="0"/>
              <a:t>     0.2, 0.5, 0.3, 0.6, </a:t>
            </a:r>
            <a:r>
              <a:rPr lang="en-US" altLang="ko-KR" dirty="0" smtClean="0">
                <a:solidFill>
                  <a:srgbClr val="FF0000"/>
                </a:solidFill>
              </a:rPr>
              <a:t>0.001</a:t>
            </a:r>
            <a:r>
              <a:rPr lang="en-US" altLang="ko-KR" dirty="0" smtClean="0"/>
              <a:t>, 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</a:t>
            </a:r>
            <a:r>
              <a:rPr lang="en-US" altLang="ko-KR" dirty="0" smtClean="0">
                <a:solidFill>
                  <a:srgbClr val="00B050"/>
                </a:solidFill>
              </a:rPr>
              <a:t>0.1</a:t>
            </a:r>
            <a:r>
              <a:rPr lang="en-US" altLang="ko-KR" dirty="0" smtClean="0"/>
              <a:t>, 0.4, </a:t>
            </a:r>
            <a:r>
              <a:rPr lang="en-US" altLang="ko-KR" dirty="0" smtClean="0">
                <a:solidFill>
                  <a:srgbClr val="00B050"/>
                </a:solidFill>
              </a:rPr>
              <a:t>0.02</a:t>
            </a:r>
            <a:r>
              <a:rPr lang="en-US" altLang="ko-KR" dirty="0" smtClean="0"/>
              <a:t>, 0.8, </a:t>
            </a:r>
            <a:r>
              <a:rPr lang="en-US" altLang="ko-KR" dirty="0" smtClean="0">
                <a:solidFill>
                  <a:srgbClr val="00B050"/>
                </a:solidFill>
              </a:rPr>
              <a:t>0.05</a:t>
            </a:r>
          </a:p>
          <a:p>
            <a:pPr marL="0" indent="0">
              <a:buNone/>
            </a:pPr>
            <a:endParaRPr lang="en-US" altLang="ko-KR" dirty="0" smtClean="0"/>
          </a:p>
          <a:p>
            <a:pPr>
              <a:buFontTx/>
              <a:buChar char="-"/>
            </a:pPr>
            <a:r>
              <a:rPr lang="ko-KR" altLang="en-US" dirty="0" smtClean="0"/>
              <a:t>검정결과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>
                <a:solidFill>
                  <a:srgbClr val="00B050"/>
                </a:solidFill>
              </a:rPr>
              <a:t>1</a:t>
            </a:r>
            <a:r>
              <a:rPr lang="ko-KR" altLang="en-US" dirty="0" smtClean="0">
                <a:solidFill>
                  <a:srgbClr val="00B050"/>
                </a:solidFill>
              </a:rPr>
              <a:t>세대</a:t>
            </a:r>
            <a:r>
              <a:rPr lang="en-US" altLang="ko-KR" dirty="0" smtClean="0">
                <a:solidFill>
                  <a:srgbClr val="00B050"/>
                </a:solidFill>
              </a:rPr>
              <a:t>: 4</a:t>
            </a:r>
            <a:r>
              <a:rPr lang="ko-KR" altLang="en-US" dirty="0" smtClean="0">
                <a:solidFill>
                  <a:srgbClr val="00B050"/>
                </a:solidFill>
              </a:rPr>
              <a:t>개 유전자 검출</a:t>
            </a:r>
            <a:endParaRPr lang="en-US" altLang="ko-KR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altLang="ko-KR" dirty="0" smtClean="0">
                <a:solidFill>
                  <a:srgbClr val="FF0000"/>
                </a:solidFill>
              </a:rPr>
              <a:t>Bonferroni: 1</a:t>
            </a:r>
            <a:r>
              <a:rPr lang="ko-KR" altLang="en-US" dirty="0" smtClean="0">
                <a:solidFill>
                  <a:srgbClr val="FF0000"/>
                </a:solidFill>
              </a:rPr>
              <a:t>개 유전자 검출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>
              <a:buFontTx/>
              <a:buChar char="-"/>
            </a:pPr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9266" y="1297058"/>
            <a:ext cx="5242178" cy="5234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41458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en-US" altLang="ko-KR" dirty="0"/>
              <a:t>Bonferroni correction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965489"/>
            <a:ext cx="10515600" cy="450062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ko-KR" altLang="en-US" dirty="0" smtClean="0"/>
              <a:t>유의수준 보정</a:t>
            </a:r>
            <a:r>
              <a:rPr lang="en-US" altLang="ko-KR" dirty="0" smtClean="0"/>
              <a:t> </a:t>
            </a:r>
          </a:p>
          <a:p>
            <a:pPr>
              <a:buFontTx/>
              <a:buChar char="-"/>
            </a:pPr>
            <a:r>
              <a:rPr lang="ko-KR" altLang="en-US" dirty="0" smtClean="0"/>
              <a:t>검정결과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>
                <a:solidFill>
                  <a:srgbClr val="00B050"/>
                </a:solidFill>
              </a:rPr>
              <a:t>1</a:t>
            </a:r>
            <a:r>
              <a:rPr lang="ko-KR" altLang="en-US" dirty="0" smtClean="0">
                <a:solidFill>
                  <a:srgbClr val="00B050"/>
                </a:solidFill>
              </a:rPr>
              <a:t>세대</a:t>
            </a:r>
            <a:r>
              <a:rPr lang="en-US" altLang="ko-KR" dirty="0" smtClean="0">
                <a:solidFill>
                  <a:srgbClr val="00B050"/>
                </a:solidFill>
              </a:rPr>
              <a:t>: 4</a:t>
            </a:r>
            <a:r>
              <a:rPr lang="ko-KR" altLang="en-US" dirty="0" smtClean="0">
                <a:solidFill>
                  <a:srgbClr val="00B050"/>
                </a:solidFill>
              </a:rPr>
              <a:t>개 유전자 검출</a:t>
            </a:r>
            <a:endParaRPr lang="en-US" altLang="ko-KR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altLang="ko-KR" dirty="0" smtClean="0">
                <a:solidFill>
                  <a:srgbClr val="FF0000"/>
                </a:solidFill>
              </a:rPr>
              <a:t>Bonferroni: 1</a:t>
            </a:r>
            <a:r>
              <a:rPr lang="ko-KR" altLang="en-US" dirty="0" smtClean="0">
                <a:solidFill>
                  <a:srgbClr val="FF0000"/>
                </a:solidFill>
              </a:rPr>
              <a:t>개 유전자 검출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>
              <a:buFontTx/>
              <a:buChar char="-"/>
            </a:pPr>
            <a:endParaRPr lang="en-US" altLang="ko-KR" dirty="0" smtClean="0"/>
          </a:p>
          <a:p>
            <a:pPr>
              <a:buFontTx/>
              <a:buChar char="-"/>
            </a:pPr>
            <a:r>
              <a:rPr lang="ko-KR" altLang="en-US" dirty="0" smtClean="0"/>
              <a:t>검출개수</a:t>
            </a:r>
            <a:r>
              <a:rPr lang="en-US" altLang="ko-KR" dirty="0" smtClean="0"/>
              <a:t>: </a:t>
            </a:r>
            <a:r>
              <a:rPr lang="ko-KR" altLang="en-US" dirty="0" smtClean="0"/>
              <a:t>감소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거짓 </a:t>
            </a:r>
            <a:r>
              <a:rPr lang="ko-KR" altLang="en-US" dirty="0" err="1" smtClean="0"/>
              <a:t>발견율</a:t>
            </a:r>
            <a:r>
              <a:rPr lang="ko-KR" altLang="en-US" dirty="0" smtClean="0"/>
              <a:t> 감소</a:t>
            </a:r>
            <a:r>
              <a:rPr lang="en-US" altLang="ko-KR" dirty="0" smtClean="0"/>
              <a:t>? =&gt; Yes or No</a:t>
            </a:r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9266" y="1297058"/>
            <a:ext cx="5242178" cy="5234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0381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en-US" altLang="ko-KR" dirty="0"/>
              <a:t>Bonferroni correction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965489"/>
            <a:ext cx="10515600" cy="450062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ko-KR" altLang="en-US" dirty="0" smtClean="0"/>
              <a:t>검출개수</a:t>
            </a:r>
            <a:r>
              <a:rPr lang="en-US" altLang="ko-KR" dirty="0" smtClean="0"/>
              <a:t>: </a:t>
            </a:r>
            <a:r>
              <a:rPr lang="ko-KR" altLang="en-US" dirty="0" smtClean="0"/>
              <a:t>감소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- </a:t>
            </a:r>
            <a:r>
              <a:rPr lang="ko-KR" altLang="en-US" dirty="0" smtClean="0"/>
              <a:t>만일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개 유전자가 그룹 간 차이가 없으면</a:t>
            </a:r>
            <a:endParaRPr lang="en-US" altLang="ko-KR" dirty="0" smtClean="0"/>
          </a:p>
          <a:p>
            <a:pPr>
              <a:buFont typeface="Symbol" panose="05050102010706020507" pitchFamily="18" charset="2"/>
              <a:buChar char="Þ"/>
            </a:pPr>
            <a:r>
              <a:rPr lang="ko-KR" altLang="en-US" dirty="0" smtClean="0"/>
              <a:t> 거짓 </a:t>
            </a:r>
            <a:r>
              <a:rPr lang="ko-KR" altLang="en-US" dirty="0" err="1" smtClean="0"/>
              <a:t>발견율</a:t>
            </a:r>
            <a:r>
              <a:rPr lang="en-US" altLang="ko-KR" dirty="0" smtClean="0"/>
              <a:t>(false discovery)</a:t>
            </a:r>
            <a:r>
              <a:rPr lang="ko-KR" altLang="en-US" dirty="0" smtClean="0"/>
              <a:t> 감소</a:t>
            </a:r>
            <a:endParaRPr lang="en-US" altLang="ko-KR" dirty="0" smtClean="0"/>
          </a:p>
          <a:p>
            <a:pPr>
              <a:buFont typeface="Symbol" panose="05050102010706020507" pitchFamily="18" charset="2"/>
              <a:buChar char="Þ"/>
            </a:pP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 smtClean="0"/>
              <a:t>만일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개 유전자가 그룹 간 차이가 존재하면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=&gt; </a:t>
            </a:r>
            <a:r>
              <a:rPr lang="ko-KR" altLang="en-US" dirty="0" smtClean="0"/>
              <a:t>거짓 </a:t>
            </a:r>
            <a:r>
              <a:rPr lang="ko-KR" altLang="en-US" dirty="0" err="1" smtClean="0"/>
              <a:t>미발견율</a:t>
            </a:r>
            <a:r>
              <a:rPr lang="en-US" altLang="ko-KR" dirty="0" smtClean="0"/>
              <a:t>(false non-discovery)</a:t>
            </a:r>
            <a:r>
              <a:rPr lang="ko-KR" altLang="en-US" dirty="0" smtClean="0"/>
              <a:t> 증가</a:t>
            </a:r>
            <a:endParaRPr lang="en-US" altLang="ko-KR" dirty="0" smtClean="0"/>
          </a:p>
          <a:p>
            <a:pPr>
              <a:buFontTx/>
              <a:buChar char="-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65217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다중검정이란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866577"/>
              </a:xfrm>
            </p:spPr>
            <p:txBody>
              <a:bodyPr/>
              <a:lstStyle/>
              <a:p>
                <a:pPr>
                  <a:buFont typeface="Wingdings" panose="05000000000000000000" pitchFamily="2" charset="2"/>
                  <a:buChar char="Ø"/>
                </a:pPr>
                <a:r>
                  <a:rPr lang="ko-KR" altLang="en-US" dirty="0" smtClean="0"/>
                  <a:t>여러 개의 가설을 동시에 검정 </a:t>
                </a:r>
                <a:endParaRPr lang="en-US" altLang="ko-KR" dirty="0" smtClean="0"/>
              </a:p>
              <a:p>
                <a:pPr marL="0" indent="0">
                  <a:buNone/>
                </a:pPr>
                <a:r>
                  <a:rPr lang="ko-KR" altLang="en-US" dirty="0" smtClean="0"/>
                  <a:t>즉</a:t>
                </a:r>
                <a:r>
                  <a:rPr lang="en-US" altLang="ko-KR" dirty="0" smtClean="0"/>
                  <a:t>, 6</a:t>
                </a:r>
                <a:r>
                  <a:rPr lang="ko-KR" altLang="en-US" dirty="0" smtClean="0"/>
                  <a:t>장에서의 가설이 동시에 여러 개 있는 상황</a:t>
                </a:r>
                <a:endParaRPr lang="en-US" altLang="ko-KR" dirty="0" smtClean="0"/>
              </a:p>
              <a:p>
                <a:pPr marL="0" indent="0">
                  <a:buNone/>
                </a:pPr>
                <a:endParaRPr lang="en-US" altLang="ko-KR" dirty="0"/>
              </a:p>
              <a:p>
                <a:pPr marL="0" indent="0">
                  <a:buNone/>
                </a:pPr>
                <a:r>
                  <a:rPr lang="ko-KR" altLang="en-US" dirty="0" smtClean="0"/>
                  <a:t>예</a:t>
                </a:r>
                <a:r>
                  <a:rPr lang="en-US" altLang="ko-KR" dirty="0" smtClean="0"/>
                  <a:t>) </a:t>
                </a:r>
                <a:r>
                  <a:rPr lang="ko-KR" altLang="en-US" dirty="0" smtClean="0"/>
                  <a:t>하나의 가설 검정</a:t>
                </a:r>
                <a:endParaRPr lang="en-US" altLang="ko-KR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altLang="ko-KR" b="0" i="1" dirty="0" smtClean="0">
                              <a:latin typeface="Cambria Math" panose="02040503050406030204" pitchFamily="18" charset="0"/>
                            </a:rPr>
                            <m:t>μ</m:t>
                          </m:r>
                        </m:e>
                        <m:sub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altLang="ko-KR" i="1" dirty="0">
                              <a:latin typeface="Cambria Math" panose="02040503050406030204" pitchFamily="18" charset="0"/>
                            </a:rPr>
                            <m:t>μ</m:t>
                          </m:r>
                        </m:e>
                        <m:sub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</m:oMath>
                  </m:oMathPara>
                </a14:m>
                <a:endParaRPr lang="en-US" altLang="ko-KR" dirty="0" smtClean="0"/>
              </a:p>
              <a:p>
                <a:pPr marL="0" indent="0">
                  <a:buNone/>
                </a:pPr>
                <a:endParaRPr lang="en-US" altLang="ko-KR" dirty="0" smtClean="0"/>
              </a:p>
              <a:p>
                <a:pPr marL="0" indent="0">
                  <a:buNone/>
                </a:pPr>
                <a:r>
                  <a:rPr lang="ko-KR" altLang="en-US" dirty="0" smtClean="0"/>
                  <a:t>예</a:t>
                </a:r>
                <a:r>
                  <a:rPr lang="en-US" altLang="ko-KR" dirty="0" smtClean="0"/>
                  <a:t>) </a:t>
                </a:r>
                <a:r>
                  <a:rPr lang="ko-KR" altLang="en-US" dirty="0" smtClean="0"/>
                  <a:t>다중검정</a:t>
                </a:r>
                <a:endParaRPr lang="en-US" altLang="ko-KR" dirty="0" smtClean="0"/>
              </a:p>
              <a:p>
                <a:pPr marL="0" indent="0">
                  <a:buNone/>
                </a:pPr>
                <a:endParaRPr lang="ko-KR" altLang="en-US" dirty="0"/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866577"/>
              </a:xfrm>
              <a:blipFill rotWithShape="0">
                <a:blip r:embed="rId2"/>
                <a:stretch>
                  <a:fillRect l="-1217" t="-212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9349" y="4354692"/>
            <a:ext cx="2148212" cy="2173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83722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1298189"/>
            <a:ext cx="10515600" cy="1325563"/>
          </a:xfrm>
        </p:spPr>
        <p:txBody>
          <a:bodyPr/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altLang="ko-KR" dirty="0" err="1" smtClean="0"/>
              <a:t>Takehome</a:t>
            </a:r>
            <a:r>
              <a:rPr lang="en-US" altLang="ko-KR" dirty="0" smtClean="0"/>
              <a:t> message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3103924"/>
            <a:ext cx="10515600" cy="2559762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ko-KR" dirty="0" smtClean="0"/>
              <a:t>1</a:t>
            </a:r>
            <a:r>
              <a:rPr lang="ko-KR" altLang="en-US" dirty="0" smtClean="0"/>
              <a:t>세대 다중검정 방법론과 비교하여 </a:t>
            </a:r>
            <a:r>
              <a:rPr lang="en-US" altLang="ko-KR" dirty="0" smtClean="0"/>
              <a:t>Bonferroni correction </a:t>
            </a:r>
            <a:r>
              <a:rPr lang="ko-KR" altLang="en-US" dirty="0" smtClean="0"/>
              <a:t>방법은 보수적</a:t>
            </a:r>
            <a:r>
              <a:rPr lang="en-US" altLang="ko-KR" dirty="0" smtClean="0"/>
              <a:t>(conservative)</a:t>
            </a:r>
            <a:r>
              <a:rPr lang="ko-KR" altLang="en-US" dirty="0" smtClean="0"/>
              <a:t>이다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즉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검출량이</a:t>
            </a:r>
            <a:r>
              <a:rPr lang="ko-KR" altLang="en-US" dirty="0" smtClean="0"/>
              <a:t> 적다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199787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1046257"/>
            <a:ext cx="10515600" cy="1325563"/>
          </a:xfrm>
        </p:spPr>
        <p:txBody>
          <a:bodyPr/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altLang="ko-KR" dirty="0" err="1" smtClean="0"/>
              <a:t>Takehome</a:t>
            </a:r>
            <a:r>
              <a:rPr lang="en-US" altLang="ko-KR" dirty="0" smtClean="0"/>
              <a:t> message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2926638"/>
            <a:ext cx="10515600" cy="30169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ko-KR" dirty="0"/>
              <a:t>1</a:t>
            </a:r>
            <a:r>
              <a:rPr lang="ko-KR" altLang="en-US" dirty="0"/>
              <a:t>세대 다중검정 방법론과 비교하여 </a:t>
            </a:r>
            <a:r>
              <a:rPr lang="en-US" altLang="ko-KR" dirty="0"/>
              <a:t>Bonferroni correction </a:t>
            </a:r>
            <a:r>
              <a:rPr lang="ko-KR" altLang="en-US" dirty="0"/>
              <a:t>방법은 보수적</a:t>
            </a:r>
            <a:r>
              <a:rPr lang="en-US" altLang="ko-KR" dirty="0"/>
              <a:t>(conservative)</a:t>
            </a:r>
            <a:r>
              <a:rPr lang="ko-KR" altLang="en-US" dirty="0"/>
              <a:t>이다</a:t>
            </a:r>
            <a:r>
              <a:rPr lang="en-US" altLang="ko-KR" dirty="0"/>
              <a:t>. </a:t>
            </a: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 err="1"/>
              <a:t>검출량이</a:t>
            </a:r>
            <a:r>
              <a:rPr lang="ko-KR" altLang="en-US" dirty="0"/>
              <a:t> 적다</a:t>
            </a:r>
            <a:r>
              <a:rPr lang="en-US" altLang="ko-KR" dirty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altLang="ko-KR" dirty="0"/>
          </a:p>
          <a:p>
            <a:pPr>
              <a:buFont typeface="Wingdings" panose="05000000000000000000" pitchFamily="2" charset="2"/>
              <a:buChar char="Ø"/>
            </a:pPr>
            <a:r>
              <a:rPr lang="ko-KR" altLang="en-US" dirty="0" smtClean="0"/>
              <a:t>주어진 유의수준을 검정할 가설의 개수와 연동하여 보정 함으로서 상황에 따라 거짓 </a:t>
            </a:r>
            <a:r>
              <a:rPr lang="ko-KR" altLang="en-US" dirty="0" err="1" smtClean="0"/>
              <a:t>발견율</a:t>
            </a:r>
            <a:r>
              <a:rPr lang="en-US" altLang="ko-KR" dirty="0" smtClean="0"/>
              <a:t>(false discovery)</a:t>
            </a:r>
            <a:r>
              <a:rPr lang="ko-KR" altLang="en-US" dirty="0" smtClean="0"/>
              <a:t>을 줄일 수 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350826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Question?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2264166"/>
            <a:ext cx="10515600" cy="373542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ko-KR" altLang="en-US" dirty="0" smtClean="0"/>
              <a:t>유의수준 보정 전</a:t>
            </a:r>
            <a:r>
              <a:rPr lang="en-US" altLang="ko-KR" dirty="0" smtClean="0"/>
              <a:t>/</a:t>
            </a:r>
            <a:r>
              <a:rPr lang="ko-KR" altLang="en-US" dirty="0" smtClean="0"/>
              <a:t>후 다른 결론에 도달했던 </a:t>
            </a:r>
            <a:r>
              <a:rPr lang="en-US" altLang="ko-KR" dirty="0" smtClean="0"/>
              <a:t>3 </a:t>
            </a:r>
            <a:r>
              <a:rPr lang="ko-KR" altLang="en-US" dirty="0" smtClean="0"/>
              <a:t>유전자 모두 잘못 발견된 걸까</a:t>
            </a:r>
            <a:r>
              <a:rPr lang="en-US" altLang="ko-KR" dirty="0" smtClean="0"/>
              <a:t>?</a:t>
            </a:r>
          </a:p>
          <a:p>
            <a:endParaRPr lang="en-US" altLang="ko-KR" dirty="0"/>
          </a:p>
          <a:p>
            <a:pPr>
              <a:buFont typeface="Wingdings" panose="05000000000000000000" pitchFamily="2" charset="2"/>
              <a:buChar char="Ø"/>
            </a:pPr>
            <a:r>
              <a:rPr lang="ko-KR" altLang="en-US" dirty="0" smtClean="0"/>
              <a:t>가설의 수를 유의수준 수정에 반영하여 효과를 보았듯이 </a:t>
            </a:r>
            <a:r>
              <a:rPr lang="en-US" altLang="ko-KR" dirty="0" smtClean="0"/>
              <a:t>p-value</a:t>
            </a:r>
            <a:r>
              <a:rPr lang="ko-KR" altLang="en-US" dirty="0" smtClean="0"/>
              <a:t>들 순서를 정한 후 유의수준 수정에 반영하면 더 효과가 있을까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3883352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질문</a:t>
            </a:r>
            <a:r>
              <a:rPr lang="en-US" altLang="ko-KR" dirty="0" smtClean="0"/>
              <a:t>1 &amp;</a:t>
            </a:r>
            <a:r>
              <a:rPr lang="ko-KR" altLang="en-US" dirty="0" smtClean="0"/>
              <a:t> 해결책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2264166"/>
            <a:ext cx="10515600" cy="373542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ko-KR" altLang="en-US" dirty="0" smtClean="0"/>
              <a:t>질문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유의수준 보정 전</a:t>
            </a:r>
            <a:r>
              <a:rPr lang="en-US" altLang="ko-KR" dirty="0" smtClean="0"/>
              <a:t>/</a:t>
            </a:r>
            <a:r>
              <a:rPr lang="ko-KR" altLang="en-US" dirty="0" smtClean="0"/>
              <a:t>후 다른 결론에 도달했던 </a:t>
            </a:r>
            <a:r>
              <a:rPr lang="en-US" altLang="ko-KR" dirty="0" smtClean="0"/>
              <a:t>3 </a:t>
            </a:r>
            <a:r>
              <a:rPr lang="ko-KR" altLang="en-US" dirty="0" smtClean="0"/>
              <a:t>유전자 모두 잘못 발견된 걸까</a:t>
            </a:r>
            <a:r>
              <a:rPr lang="en-US" altLang="ko-KR" dirty="0" smtClean="0"/>
              <a:t>?</a:t>
            </a:r>
          </a:p>
          <a:p>
            <a:endParaRPr lang="en-US" altLang="ko-KR" dirty="0"/>
          </a:p>
          <a:p>
            <a:pPr>
              <a:buFont typeface="Wingdings" panose="05000000000000000000" pitchFamily="2" charset="2"/>
              <a:buChar char="Ø"/>
            </a:pPr>
            <a:r>
              <a:rPr lang="ko-KR" altLang="en-US" dirty="0" smtClean="0"/>
              <a:t>답변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진실을 모른다면 알 수가 없다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따라서 </a:t>
            </a:r>
            <a:r>
              <a:rPr lang="en-US" altLang="ko-KR" dirty="0"/>
              <a:t>3</a:t>
            </a:r>
            <a:r>
              <a:rPr lang="ko-KR" altLang="en-US" dirty="0" smtClean="0"/>
              <a:t>세대 방법론부터는 이러한 불확실성을 확률과 연계하여 접근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3588757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질문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2264166"/>
            <a:ext cx="10515600" cy="373542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ko-KR" altLang="en-US" dirty="0" smtClean="0"/>
              <a:t>가정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유의수준 보정 전</a:t>
            </a:r>
            <a:r>
              <a:rPr lang="en-US" altLang="ko-KR" dirty="0" smtClean="0"/>
              <a:t>/</a:t>
            </a:r>
            <a:r>
              <a:rPr lang="ko-KR" altLang="en-US" dirty="0" smtClean="0"/>
              <a:t>후 다른 결론에 도달했던 </a:t>
            </a:r>
            <a:r>
              <a:rPr lang="en-US" altLang="ko-KR" dirty="0" smtClean="0"/>
              <a:t>3 </a:t>
            </a:r>
            <a:r>
              <a:rPr lang="ko-KR" altLang="en-US" dirty="0" smtClean="0"/>
              <a:t>유전자 모두 잘못 발견된 것이라 하자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pPr>
              <a:buFont typeface="Wingdings" panose="05000000000000000000" pitchFamily="2" charset="2"/>
              <a:buChar char="Ø"/>
            </a:pPr>
            <a:r>
              <a:rPr lang="ko-KR" altLang="en-US" dirty="0" smtClean="0"/>
              <a:t>질문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가설의 수를 유의수준 수정에 반영하여 효과를 보았듯이 </a:t>
            </a:r>
            <a:r>
              <a:rPr lang="en-US" altLang="ko-KR" dirty="0" smtClean="0"/>
              <a:t>p-value</a:t>
            </a:r>
            <a:r>
              <a:rPr lang="ko-KR" altLang="en-US" dirty="0" smtClean="0"/>
              <a:t>들 순서를 정한 후 유의수준을 보정하는 효과적인 방법은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5897845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질문</a:t>
            </a:r>
            <a:r>
              <a:rPr lang="en-US" altLang="ko-KR" dirty="0" smtClean="0"/>
              <a:t>2</a:t>
            </a:r>
            <a:r>
              <a:rPr lang="ko-KR" altLang="en-US" dirty="0" smtClean="0"/>
              <a:t>에 대한 해결책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2264166"/>
            <a:ext cx="10515600" cy="373542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ko-KR" dirty="0" smtClean="0"/>
              <a:t>p-value</a:t>
            </a:r>
            <a:r>
              <a:rPr lang="ko-KR" altLang="en-US" dirty="0" smtClean="0"/>
              <a:t>들 순서를 정한 후 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유의수준을 보정한다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 smtClean="0"/>
              <a:t>유의수준 보정 방법은 다양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즉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다른 </a:t>
            </a:r>
            <a:r>
              <a:rPr lang="en-US" altLang="ko-KR" dirty="0" smtClean="0"/>
              <a:t>2</a:t>
            </a:r>
            <a:r>
              <a:rPr lang="ko-KR" altLang="en-US" dirty="0" smtClean="0"/>
              <a:t>세대 방법론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9183" y="1502326"/>
            <a:ext cx="5111354" cy="5103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5332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Benjamini &amp; Hochberg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2264166"/>
            <a:ext cx="10515600" cy="373542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ko-KR" dirty="0" smtClean="0"/>
              <a:t>p-value</a:t>
            </a:r>
            <a:r>
              <a:rPr lang="ko-KR" altLang="en-US" dirty="0" smtClean="0"/>
              <a:t>들 순서를 정한 후 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유의수준을 보정한다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9183" y="1502326"/>
            <a:ext cx="5111354" cy="510374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5532796"/>
            <a:ext cx="5287113" cy="93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99485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Benjamini &amp; Hochberg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2264166"/>
                <a:ext cx="10515600" cy="3735420"/>
              </a:xfrm>
            </p:spPr>
            <p:txBody>
              <a:bodyPr/>
              <a:lstStyle/>
              <a:p>
                <a:pPr>
                  <a:buFont typeface="Wingdings" panose="05000000000000000000" pitchFamily="2" charset="2"/>
                  <a:buChar char="Ø"/>
                </a:pPr>
                <a:r>
                  <a:rPr lang="ko-KR" altLang="en-US" dirty="0" smtClean="0"/>
                  <a:t>검정규칙</a:t>
                </a:r>
                <a:endParaRPr lang="en-US" altLang="ko-KR" dirty="0" smtClean="0"/>
              </a:p>
              <a:p>
                <a:pPr marL="0" indent="0">
                  <a:buNone/>
                </a:pPr>
                <a:r>
                  <a:rPr lang="en-US" altLang="ko-KR" dirty="0" smtClean="0"/>
                  <a:t>- p-value</a:t>
                </a:r>
                <a:r>
                  <a:rPr lang="ko-KR" altLang="en-US" dirty="0" smtClean="0"/>
                  <a:t>들 순서를 정한다 </a:t>
                </a:r>
                <a:endParaRPr lang="en-US" altLang="ko-KR" dirty="0" smtClean="0"/>
              </a:p>
              <a:p>
                <a:pPr marL="0" indent="0">
                  <a:buNone/>
                </a:pPr>
                <a:r>
                  <a:rPr lang="en-US" altLang="ko-KR" dirty="0" smtClean="0"/>
                  <a:t>- </a:t>
                </a:r>
                <a:r>
                  <a:rPr lang="ko-KR" altLang="en-US" dirty="0" smtClean="0"/>
                  <a:t>수정된 유의수준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altLang="ko-KR" i="1">
                            <a:latin typeface="Cambria Math" panose="02040503050406030204" pitchFamily="18" charset="0"/>
                          </a:rPr>
                          <m:t>α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 smtClean="0"/>
                  <a:t>=</a:t>
                </a:r>
                <a:r>
                  <a:rPr lang="ko-KR" altLang="en-US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num>
                      <m:den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ko-KR" altLang="en-US" b="0" i="1" dirty="0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ko-KR" altLang="en-US" dirty="0" smtClean="0"/>
                  <a:t> 와 비교</a:t>
                </a:r>
                <a:r>
                  <a:rPr lang="en-US" altLang="ko-KR" dirty="0" smtClean="0"/>
                  <a:t>.</a:t>
                </a:r>
              </a:p>
              <a:p>
                <a:pPr marL="0" indent="0">
                  <a:buNone/>
                </a:pPr>
                <a:endParaRPr lang="en-US" altLang="ko-KR" dirty="0"/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264166"/>
                <a:ext cx="10515600" cy="3735420"/>
              </a:xfrm>
              <a:blipFill rotWithShape="0">
                <a:blip r:embed="rId2"/>
                <a:stretch>
                  <a:fillRect l="-1217" t="-277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9183" y="1502326"/>
            <a:ext cx="5111354" cy="510374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5532796"/>
            <a:ext cx="5287113" cy="93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28888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2600068"/>
            <a:ext cx="10515600" cy="120682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ko-KR" altLang="en-US" sz="6000" dirty="0" smtClean="0"/>
              <a:t>다양한 빅데이터에 활용</a:t>
            </a:r>
            <a:endParaRPr lang="ko-KR" altLang="en-US" sz="6000" dirty="0"/>
          </a:p>
        </p:txBody>
      </p:sp>
    </p:spTree>
    <p:extLst>
      <p:ext uri="{BB962C8B-B14F-4D97-AF65-F5344CB8AC3E}">
        <p14:creationId xmlns:p14="http://schemas.microsoft.com/office/powerpoint/2010/main" val="32826526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850317"/>
            <a:ext cx="10515600" cy="1325563"/>
          </a:xfrm>
        </p:spPr>
        <p:txBody>
          <a:bodyPr/>
          <a:lstStyle/>
          <a:p>
            <a:r>
              <a:rPr lang="ko-KR" altLang="en-US" dirty="0" smtClean="0"/>
              <a:t>다양한 빅데이터에 활용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2851993"/>
            <a:ext cx="10515600" cy="28956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ko-KR" altLang="en-US" dirty="0" smtClean="0"/>
              <a:t>오미자 성분분석</a:t>
            </a:r>
            <a:r>
              <a:rPr lang="en-US" altLang="ko-KR" dirty="0" smtClean="0"/>
              <a:t>: </a:t>
            </a:r>
            <a:r>
              <a:rPr lang="ko-KR" altLang="en-US" dirty="0" smtClean="0"/>
              <a:t>국산 </a:t>
            </a:r>
            <a:r>
              <a:rPr lang="en-US" altLang="ko-KR" dirty="0" err="1" smtClean="0"/>
              <a:t>v.s</a:t>
            </a:r>
            <a:r>
              <a:rPr lang="en-US" altLang="ko-KR" dirty="0" smtClean="0"/>
              <a:t>. </a:t>
            </a:r>
            <a:r>
              <a:rPr lang="ko-KR" altLang="en-US" dirty="0" smtClean="0"/>
              <a:t>중국산</a:t>
            </a:r>
            <a:endParaRPr lang="en-US" altLang="ko-KR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altLang="ko-KR" dirty="0"/>
          </a:p>
          <a:p>
            <a:pPr>
              <a:buFont typeface="Wingdings" panose="05000000000000000000" pitchFamily="2" charset="2"/>
              <a:buChar char="Ø"/>
            </a:pPr>
            <a:r>
              <a:rPr lang="ko-KR" altLang="en-US" dirty="0" smtClean="0"/>
              <a:t>유전자 정보분석</a:t>
            </a:r>
            <a:r>
              <a:rPr lang="en-US" altLang="ko-KR" dirty="0" smtClean="0"/>
              <a:t>: </a:t>
            </a:r>
            <a:r>
              <a:rPr lang="ko-KR" altLang="en-US" dirty="0" smtClean="0"/>
              <a:t>암</a:t>
            </a:r>
            <a:r>
              <a:rPr lang="en-US" altLang="ko-KR" dirty="0" smtClean="0"/>
              <a:t>1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v.s</a:t>
            </a:r>
            <a:r>
              <a:rPr lang="en-US" altLang="ko-KR" dirty="0" smtClean="0"/>
              <a:t>. </a:t>
            </a:r>
            <a:r>
              <a:rPr lang="ko-KR" altLang="en-US" dirty="0" smtClean="0"/>
              <a:t>암</a:t>
            </a:r>
            <a:r>
              <a:rPr lang="en-US" altLang="ko-KR" dirty="0" smtClean="0"/>
              <a:t>2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altLang="ko-KR" dirty="0"/>
          </a:p>
          <a:p>
            <a:pPr>
              <a:buFont typeface="Wingdings" panose="05000000000000000000" pitchFamily="2" charset="2"/>
              <a:buChar char="Ø"/>
            </a:pPr>
            <a:r>
              <a:rPr lang="ko-KR" altLang="en-US" dirty="0"/>
              <a:t>유전자 정보분석</a:t>
            </a:r>
            <a:r>
              <a:rPr lang="en-US" altLang="ko-KR" dirty="0"/>
              <a:t>: </a:t>
            </a:r>
            <a:r>
              <a:rPr lang="ko-KR" altLang="en-US" dirty="0"/>
              <a:t>암 </a:t>
            </a:r>
            <a:r>
              <a:rPr lang="en-US" altLang="ko-KR" dirty="0" err="1"/>
              <a:t>v.s</a:t>
            </a:r>
            <a:r>
              <a:rPr lang="en-US" altLang="ko-KR" dirty="0"/>
              <a:t>. </a:t>
            </a:r>
            <a:r>
              <a:rPr lang="ko-KR" altLang="en-US" dirty="0" smtClean="0"/>
              <a:t>정상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21690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701027"/>
            <a:ext cx="10515600" cy="1325563"/>
          </a:xfrm>
        </p:spPr>
        <p:txBody>
          <a:bodyPr/>
          <a:lstStyle/>
          <a:p>
            <a:r>
              <a:rPr lang="ko-KR" altLang="en-US" dirty="0" smtClean="0"/>
              <a:t>다중검정이 왜 </a:t>
            </a:r>
            <a:r>
              <a:rPr lang="ko-KR" altLang="en-US" dirty="0" smtClean="0"/>
              <a:t>필요한가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2945305"/>
            <a:ext cx="10515600" cy="2270514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ko-KR" altLang="en-US" dirty="0" smtClean="0"/>
              <a:t>유전체학 자료</a:t>
            </a:r>
            <a:r>
              <a:rPr lang="en-US" altLang="ko-KR" dirty="0" smtClean="0"/>
              <a:t>=</a:t>
            </a:r>
            <a:r>
              <a:rPr lang="ko-KR" altLang="en-US" dirty="0" smtClean="0"/>
              <a:t>빅데이터</a:t>
            </a:r>
            <a:r>
              <a:rPr lang="en-US" altLang="ko-KR" dirty="0" smtClean="0"/>
              <a:t>=</a:t>
            </a:r>
            <a:r>
              <a:rPr lang="ko-KR" altLang="en-US" dirty="0" smtClean="0"/>
              <a:t>많은 가설</a:t>
            </a:r>
            <a:endParaRPr lang="en-US" altLang="ko-KR" dirty="0" smtClean="0"/>
          </a:p>
          <a:p>
            <a:endParaRPr lang="en-US" altLang="ko-KR" dirty="0"/>
          </a:p>
          <a:p>
            <a:pPr>
              <a:buFont typeface="Wingdings" panose="05000000000000000000" pitchFamily="2" charset="2"/>
              <a:buChar char="Ø"/>
            </a:pPr>
            <a:r>
              <a:rPr lang="ko-KR" altLang="en-US" dirty="0" smtClean="0"/>
              <a:t>보통의 유전체학 자료에는 수 만 개의 가설을 동시에 검정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41850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850317"/>
            <a:ext cx="10515600" cy="1325563"/>
          </a:xfrm>
        </p:spPr>
        <p:txBody>
          <a:bodyPr/>
          <a:lstStyle/>
          <a:p>
            <a:r>
              <a:rPr lang="ko-KR" altLang="en-US" dirty="0"/>
              <a:t>오미자 성분분석</a:t>
            </a:r>
            <a:r>
              <a:rPr lang="en-US" altLang="ko-KR" dirty="0"/>
              <a:t>: </a:t>
            </a:r>
            <a:r>
              <a:rPr lang="ko-KR" altLang="en-US" dirty="0"/>
              <a:t>국산 </a:t>
            </a:r>
            <a:r>
              <a:rPr lang="en-US" altLang="ko-KR" dirty="0" err="1"/>
              <a:t>v.s</a:t>
            </a:r>
            <a:r>
              <a:rPr lang="en-US" altLang="ko-KR" dirty="0"/>
              <a:t>. </a:t>
            </a:r>
            <a:r>
              <a:rPr lang="ko-KR" altLang="en-US" dirty="0"/>
              <a:t>중국산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490" y="2166914"/>
            <a:ext cx="9316750" cy="4172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44927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850317"/>
            <a:ext cx="10515600" cy="1325563"/>
          </a:xfrm>
        </p:spPr>
        <p:txBody>
          <a:bodyPr/>
          <a:lstStyle/>
          <a:p>
            <a:r>
              <a:rPr lang="ko-KR" altLang="en-US" dirty="0"/>
              <a:t>오미자 성분분석</a:t>
            </a:r>
            <a:r>
              <a:rPr lang="en-US" altLang="ko-KR" dirty="0"/>
              <a:t>: </a:t>
            </a:r>
            <a:r>
              <a:rPr lang="ko-KR" altLang="en-US" dirty="0"/>
              <a:t>국산 </a:t>
            </a:r>
            <a:r>
              <a:rPr lang="en-US" altLang="ko-KR" dirty="0" err="1"/>
              <a:t>v.s</a:t>
            </a:r>
            <a:r>
              <a:rPr lang="en-US" altLang="ko-KR" dirty="0"/>
              <a:t>. </a:t>
            </a:r>
            <a:r>
              <a:rPr lang="ko-KR" altLang="en-US" dirty="0"/>
              <a:t>중국산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2189519"/>
            <a:ext cx="10515600" cy="353014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endParaRPr lang="en-US" altLang="ko-KR" dirty="0"/>
          </a:p>
          <a:p>
            <a:pPr>
              <a:buFont typeface="Wingdings" panose="05000000000000000000" pitchFamily="2" charset="2"/>
              <a:buChar char="Ø"/>
            </a:pPr>
            <a:r>
              <a:rPr lang="ko-KR" altLang="en-US" dirty="0" smtClean="0"/>
              <a:t>오미자</a:t>
            </a:r>
            <a:r>
              <a:rPr lang="en-US" altLang="ko-KR" dirty="0" smtClean="0"/>
              <a:t>: </a:t>
            </a:r>
            <a:r>
              <a:rPr lang="ko-KR" altLang="en-US" dirty="0" smtClean="0"/>
              <a:t>국산</a:t>
            </a:r>
            <a:r>
              <a:rPr lang="en-US" altLang="ko-KR" dirty="0" smtClean="0"/>
              <a:t>(30) &amp; </a:t>
            </a:r>
            <a:r>
              <a:rPr lang="ko-KR" altLang="en-US" dirty="0" smtClean="0"/>
              <a:t>중국산</a:t>
            </a:r>
            <a:r>
              <a:rPr lang="en-US" altLang="ko-KR" dirty="0" smtClean="0"/>
              <a:t>(27)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altLang="ko-KR" dirty="0"/>
          </a:p>
          <a:p>
            <a:pPr>
              <a:buFont typeface="Wingdings" panose="05000000000000000000" pitchFamily="2" charset="2"/>
              <a:buChar char="Ø"/>
            </a:pPr>
            <a:r>
              <a:rPr lang="ko-KR" altLang="en-US" dirty="0" smtClean="0"/>
              <a:t>성분</a:t>
            </a:r>
            <a:r>
              <a:rPr lang="en-US" altLang="ko-KR" dirty="0" smtClean="0"/>
              <a:t>: 3209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altLang="ko-KR" dirty="0"/>
          </a:p>
          <a:p>
            <a:pPr>
              <a:buFont typeface="Wingdings" panose="05000000000000000000" pitchFamily="2" charset="2"/>
              <a:buChar char="Ø"/>
            </a:pPr>
            <a:r>
              <a:rPr lang="ko-KR" altLang="en-US" dirty="0" smtClean="0"/>
              <a:t>연구목표</a:t>
            </a:r>
            <a:r>
              <a:rPr lang="en-US" altLang="ko-KR" dirty="0" smtClean="0"/>
              <a:t>: </a:t>
            </a:r>
            <a:r>
              <a:rPr lang="ko-KR" altLang="en-US" dirty="0" smtClean="0"/>
              <a:t>성분에 차이가 있는가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3705913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850317"/>
            <a:ext cx="10515600" cy="1325563"/>
          </a:xfrm>
        </p:spPr>
        <p:txBody>
          <a:bodyPr/>
          <a:lstStyle/>
          <a:p>
            <a:r>
              <a:rPr lang="ko-KR" altLang="en-US" dirty="0"/>
              <a:t>오미자 성분분석</a:t>
            </a:r>
            <a:r>
              <a:rPr lang="en-US" altLang="ko-KR" dirty="0"/>
              <a:t>: </a:t>
            </a:r>
            <a:r>
              <a:rPr lang="ko-KR" altLang="en-US" dirty="0"/>
              <a:t>국산 </a:t>
            </a:r>
            <a:r>
              <a:rPr lang="en-US" altLang="ko-KR" dirty="0" err="1"/>
              <a:t>v.s</a:t>
            </a:r>
            <a:r>
              <a:rPr lang="en-US" altLang="ko-KR" dirty="0"/>
              <a:t>. </a:t>
            </a:r>
            <a:r>
              <a:rPr lang="ko-KR" altLang="en-US" dirty="0"/>
              <a:t>중국산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2460109"/>
            <a:ext cx="10515600" cy="353014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endParaRPr lang="en-US" altLang="ko-KR" dirty="0"/>
          </a:p>
          <a:p>
            <a:pPr>
              <a:buFont typeface="Wingdings" panose="05000000000000000000" pitchFamily="2" charset="2"/>
              <a:buChar char="Ø"/>
            </a:pPr>
            <a:r>
              <a:rPr lang="ko-KR" altLang="en-US" dirty="0" smtClean="0"/>
              <a:t>연구목표</a:t>
            </a:r>
            <a:r>
              <a:rPr lang="en-US" altLang="ko-KR" dirty="0" smtClean="0"/>
              <a:t>: </a:t>
            </a:r>
            <a:r>
              <a:rPr lang="ko-KR" altLang="en-US" dirty="0" smtClean="0"/>
              <a:t>성분에 차이가 있는가</a:t>
            </a:r>
            <a:r>
              <a:rPr lang="en-US" altLang="ko-KR" dirty="0" smtClean="0"/>
              <a:t>?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altLang="ko-KR" dirty="0"/>
          </a:p>
          <a:p>
            <a:pPr>
              <a:buFont typeface="Wingdings" panose="05000000000000000000" pitchFamily="2" charset="2"/>
              <a:buChar char="Ø"/>
            </a:pPr>
            <a:r>
              <a:rPr lang="ko-KR" altLang="en-US" dirty="0" smtClean="0"/>
              <a:t>방법론</a:t>
            </a:r>
            <a:r>
              <a:rPr lang="en-US" altLang="ko-KR" dirty="0" smtClean="0"/>
              <a:t>: 3</a:t>
            </a:r>
            <a:r>
              <a:rPr lang="ko-KR" altLang="en-US" dirty="0" smtClean="0"/>
              <a:t>세대 방법론 개발 </a:t>
            </a:r>
            <a:r>
              <a:rPr lang="en-US" altLang="ko-KR" dirty="0" smtClean="0"/>
              <a:t>&amp;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>
              <a:buFont typeface="Wingdings" panose="05000000000000000000" pitchFamily="2" charset="2"/>
              <a:buChar char="Ø"/>
            </a:pPr>
            <a:r>
              <a:rPr lang="ko-KR" altLang="en-US" dirty="0" smtClean="0"/>
              <a:t>비교대상</a:t>
            </a:r>
            <a:r>
              <a:rPr lang="en-US" altLang="ko-KR" dirty="0" smtClean="0"/>
              <a:t>: Ploner</a:t>
            </a:r>
            <a:r>
              <a:rPr lang="ko-KR" altLang="en-US" dirty="0" smtClean="0"/>
              <a:t>방법론</a:t>
            </a:r>
            <a:r>
              <a:rPr lang="en-US" altLang="ko-KR" dirty="0" smtClean="0"/>
              <a:t>, Efron</a:t>
            </a:r>
            <a:r>
              <a:rPr lang="ko-KR" altLang="en-US" dirty="0" smtClean="0"/>
              <a:t>방법론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154598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141184"/>
            <a:ext cx="10750420" cy="1325563"/>
          </a:xfrm>
        </p:spPr>
        <p:txBody>
          <a:bodyPr/>
          <a:lstStyle/>
          <a:p>
            <a:r>
              <a:rPr lang="en-US" altLang="ko-KR" dirty="0"/>
              <a:t>Ploner</a:t>
            </a:r>
            <a:r>
              <a:rPr lang="ko-KR" altLang="en-US" dirty="0"/>
              <a:t>방법론</a:t>
            </a:r>
            <a:r>
              <a:rPr lang="en-US" altLang="ko-KR" dirty="0"/>
              <a:t>, Efron</a:t>
            </a:r>
            <a:r>
              <a:rPr lang="ko-KR" altLang="en-US" dirty="0"/>
              <a:t>방법론</a:t>
            </a:r>
            <a:r>
              <a:rPr lang="en-US" altLang="ko-KR" dirty="0"/>
              <a:t>, </a:t>
            </a:r>
            <a:r>
              <a:rPr lang="ko-KR" altLang="en-US" dirty="0"/>
              <a:t>새로운 방법론</a:t>
            </a:r>
            <a:endParaRPr lang="en-US" altLang="ko-KR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3404" y="1412088"/>
            <a:ext cx="7529804" cy="5269284"/>
          </a:xfrm>
        </p:spPr>
      </p:pic>
    </p:spTree>
    <p:extLst>
      <p:ext uri="{BB962C8B-B14F-4D97-AF65-F5344CB8AC3E}">
        <p14:creationId xmlns:p14="http://schemas.microsoft.com/office/powerpoint/2010/main" val="253008718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430440"/>
            <a:ext cx="10750420" cy="1325563"/>
          </a:xfrm>
        </p:spPr>
        <p:txBody>
          <a:bodyPr/>
          <a:lstStyle/>
          <a:p>
            <a:r>
              <a:rPr lang="ko-KR" altLang="en-US" dirty="0" smtClean="0"/>
              <a:t>새로운 방법론에 의한 성분차이</a:t>
            </a:r>
            <a:endParaRPr lang="en-US" altLang="ko-KR" dirty="0"/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7886" y="1832938"/>
            <a:ext cx="5566302" cy="4751721"/>
          </a:xfrm>
        </p:spPr>
      </p:pic>
    </p:spTree>
    <p:extLst>
      <p:ext uri="{BB962C8B-B14F-4D97-AF65-F5344CB8AC3E}">
        <p14:creationId xmlns:p14="http://schemas.microsoft.com/office/powerpoint/2010/main" val="404227788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850317"/>
            <a:ext cx="10515600" cy="1325563"/>
          </a:xfrm>
        </p:spPr>
        <p:txBody>
          <a:bodyPr/>
          <a:lstStyle/>
          <a:p>
            <a:r>
              <a:rPr lang="ko-KR" altLang="en-US" dirty="0" smtClean="0"/>
              <a:t>유전자 분석</a:t>
            </a:r>
            <a:r>
              <a:rPr lang="en-US" altLang="ko-KR" dirty="0"/>
              <a:t>: </a:t>
            </a:r>
            <a:r>
              <a:rPr lang="ko-KR" altLang="en-US" dirty="0" smtClean="0"/>
              <a:t>암</a:t>
            </a:r>
            <a:r>
              <a:rPr lang="en-US" altLang="ko-KR" dirty="0" smtClean="0"/>
              <a:t>1</a:t>
            </a:r>
            <a:r>
              <a:rPr lang="ko-KR" altLang="en-US" dirty="0" smtClean="0"/>
              <a:t> </a:t>
            </a:r>
            <a:r>
              <a:rPr lang="en-US" altLang="ko-KR" dirty="0" err="1"/>
              <a:t>v.s</a:t>
            </a:r>
            <a:r>
              <a:rPr lang="en-US" altLang="ko-KR" dirty="0"/>
              <a:t>. </a:t>
            </a:r>
            <a:r>
              <a:rPr lang="ko-KR" altLang="en-US" dirty="0" smtClean="0"/>
              <a:t>암</a:t>
            </a:r>
            <a:r>
              <a:rPr lang="en-US" altLang="ko-KR" dirty="0" smtClean="0"/>
              <a:t>2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15791"/>
            <a:ext cx="9678751" cy="3458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34374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850317"/>
            <a:ext cx="10515600" cy="1325563"/>
          </a:xfrm>
        </p:spPr>
        <p:txBody>
          <a:bodyPr/>
          <a:lstStyle/>
          <a:p>
            <a:r>
              <a:rPr lang="ko-KR" altLang="en-US" dirty="0" smtClean="0"/>
              <a:t>유전자 분석</a:t>
            </a:r>
            <a:r>
              <a:rPr lang="en-US" altLang="ko-KR" dirty="0"/>
              <a:t>: </a:t>
            </a:r>
            <a:r>
              <a:rPr lang="ko-KR" altLang="en-US" dirty="0" smtClean="0"/>
              <a:t>암</a:t>
            </a:r>
            <a:r>
              <a:rPr lang="en-US" altLang="ko-KR" dirty="0" smtClean="0"/>
              <a:t>(BRCA1)</a:t>
            </a:r>
            <a:r>
              <a:rPr lang="ko-KR" altLang="en-US" dirty="0" smtClean="0"/>
              <a:t> </a:t>
            </a:r>
            <a:r>
              <a:rPr lang="en-US" altLang="ko-KR" dirty="0" err="1"/>
              <a:t>v.s</a:t>
            </a:r>
            <a:r>
              <a:rPr lang="en-US" altLang="ko-KR" dirty="0"/>
              <a:t>. </a:t>
            </a:r>
            <a:r>
              <a:rPr lang="ko-KR" altLang="en-US" dirty="0" smtClean="0"/>
              <a:t>암</a:t>
            </a:r>
            <a:r>
              <a:rPr lang="en-US" altLang="ko-KR" dirty="0" smtClean="0"/>
              <a:t>(BRCA2)</a:t>
            </a:r>
            <a:endParaRPr lang="en-US" altLang="ko-KR" dirty="0"/>
          </a:p>
        </p:txBody>
      </p:sp>
      <p:sp>
        <p:nvSpPr>
          <p:cNvPr id="4" name="TextBox 3"/>
          <p:cNvSpPr txBox="1"/>
          <p:nvPr/>
        </p:nvSpPr>
        <p:spPr>
          <a:xfrm>
            <a:off x="1007706" y="2771192"/>
            <a:ext cx="9386596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ko-KR" altLang="en-US" sz="2800" dirty="0">
                <a:latin typeface="+mj-lt"/>
              </a:rPr>
              <a:t>환</a:t>
            </a:r>
            <a:r>
              <a:rPr lang="ko-KR" altLang="en-US" sz="2800" dirty="0" smtClean="0">
                <a:latin typeface="+mj-lt"/>
              </a:rPr>
              <a:t>자</a:t>
            </a:r>
            <a:r>
              <a:rPr lang="en-US" altLang="ko-KR" sz="2800" dirty="0" smtClean="0">
                <a:latin typeface="+mj-lt"/>
              </a:rPr>
              <a:t>: BRCA1(7) + BRCA2(8)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altLang="ko-KR" sz="2800" dirty="0" smtClean="0">
              <a:latin typeface="+mj-lt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ko-KR" altLang="en-US" sz="2800" dirty="0" smtClean="0">
                <a:latin typeface="+mj-lt"/>
              </a:rPr>
              <a:t>유전자</a:t>
            </a:r>
            <a:r>
              <a:rPr lang="en-US" altLang="ko-KR" sz="2800" dirty="0" smtClean="0">
                <a:latin typeface="+mj-lt"/>
              </a:rPr>
              <a:t>: 3170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altLang="ko-KR" sz="2800" dirty="0">
              <a:latin typeface="+mj-lt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ko-KR" altLang="en-US" sz="2800" dirty="0" smtClean="0">
                <a:latin typeface="+mj-lt"/>
              </a:rPr>
              <a:t>연구목표</a:t>
            </a:r>
            <a:r>
              <a:rPr lang="en-US" altLang="ko-KR" sz="2800" dirty="0" smtClean="0">
                <a:latin typeface="+mj-lt"/>
              </a:rPr>
              <a:t>: </a:t>
            </a:r>
            <a:r>
              <a:rPr lang="ko-KR" altLang="en-US" sz="2800" dirty="0" smtClean="0">
                <a:latin typeface="+mj-lt"/>
              </a:rPr>
              <a:t>두 종류의 암 사이에 차이를 보이는 유전자는</a:t>
            </a:r>
            <a:r>
              <a:rPr lang="en-US" altLang="ko-KR" sz="2800" dirty="0" smtClean="0">
                <a:latin typeface="+mj-lt"/>
              </a:rPr>
              <a:t>?</a:t>
            </a:r>
            <a:endParaRPr lang="en-US" altLang="ko-KR" sz="2800" dirty="0">
              <a:latin typeface="+mj-lt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625689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859648"/>
            <a:ext cx="10750420" cy="1325563"/>
          </a:xfrm>
        </p:spPr>
        <p:txBody>
          <a:bodyPr/>
          <a:lstStyle/>
          <a:p>
            <a:r>
              <a:rPr lang="en-US" altLang="ko-KR" dirty="0" smtClean="0"/>
              <a:t>Ploner</a:t>
            </a:r>
            <a:r>
              <a:rPr lang="ko-KR" altLang="en-US" dirty="0" smtClean="0"/>
              <a:t> 방법에 의한 유전자 차이</a:t>
            </a:r>
            <a:endParaRPr lang="en-US" altLang="ko-KR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7679" y="2185211"/>
            <a:ext cx="5220746" cy="4054947"/>
          </a:xfrm>
        </p:spPr>
      </p:pic>
    </p:spTree>
    <p:extLst>
      <p:ext uri="{BB962C8B-B14F-4D97-AF65-F5344CB8AC3E}">
        <p14:creationId xmlns:p14="http://schemas.microsoft.com/office/powerpoint/2010/main" val="251347189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859648"/>
            <a:ext cx="10750420" cy="1325563"/>
          </a:xfrm>
        </p:spPr>
        <p:txBody>
          <a:bodyPr/>
          <a:lstStyle/>
          <a:p>
            <a:r>
              <a:rPr lang="en-US" altLang="ko-KR" dirty="0" smtClean="0"/>
              <a:t>Ploner</a:t>
            </a:r>
            <a:r>
              <a:rPr lang="ko-KR" altLang="en-US" dirty="0" smtClean="0"/>
              <a:t> 방법에 의한 유전자 차이</a:t>
            </a:r>
            <a:endParaRPr lang="en-US" altLang="ko-KR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9500" y="2157221"/>
            <a:ext cx="5245736" cy="4000985"/>
          </a:xfrm>
        </p:spPr>
      </p:pic>
    </p:spTree>
    <p:extLst>
      <p:ext uri="{BB962C8B-B14F-4D97-AF65-F5344CB8AC3E}">
        <p14:creationId xmlns:p14="http://schemas.microsoft.com/office/powerpoint/2010/main" val="22671937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850317"/>
            <a:ext cx="10515600" cy="1325563"/>
          </a:xfrm>
        </p:spPr>
        <p:txBody>
          <a:bodyPr/>
          <a:lstStyle/>
          <a:p>
            <a:r>
              <a:rPr lang="ko-KR" altLang="en-US" dirty="0" smtClean="0"/>
              <a:t>유전자 분석</a:t>
            </a:r>
            <a:r>
              <a:rPr lang="en-US" altLang="ko-KR" dirty="0"/>
              <a:t>: </a:t>
            </a:r>
            <a:r>
              <a:rPr lang="ko-KR" altLang="en-US" dirty="0" smtClean="0"/>
              <a:t>암 </a:t>
            </a:r>
            <a:r>
              <a:rPr lang="en-US" altLang="ko-KR" dirty="0" err="1"/>
              <a:t>v.s</a:t>
            </a:r>
            <a:r>
              <a:rPr lang="en-US" altLang="ko-KR" dirty="0"/>
              <a:t>. </a:t>
            </a:r>
            <a:r>
              <a:rPr lang="ko-KR" altLang="en-US" dirty="0" smtClean="0"/>
              <a:t>정상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181" y="2660890"/>
            <a:ext cx="8327034" cy="2524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987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유전체학 자료</a:t>
            </a:r>
            <a:r>
              <a:rPr lang="en-US" altLang="ko-KR" dirty="0" smtClean="0"/>
              <a:t>: </a:t>
            </a:r>
            <a:r>
              <a:rPr lang="ko-KR" altLang="en-US" dirty="0" smtClean="0"/>
              <a:t>몇 만개의 유전자 정보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0057" y="1499121"/>
            <a:ext cx="6977497" cy="4358252"/>
          </a:xfrm>
        </p:spPr>
      </p:pic>
      <p:sp>
        <p:nvSpPr>
          <p:cNvPr id="5" name="TextBox 4"/>
          <p:cNvSpPr txBox="1"/>
          <p:nvPr/>
        </p:nvSpPr>
        <p:spPr>
          <a:xfrm>
            <a:off x="838200" y="6167543"/>
            <a:ext cx="8389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출처</a:t>
            </a:r>
            <a:r>
              <a:rPr lang="en-US" altLang="ko-KR" dirty="0" smtClean="0"/>
              <a:t>: https://www.geneticsdigest.com/how-many-genes-do-humans-have/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360400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850317"/>
            <a:ext cx="10515600" cy="1325563"/>
          </a:xfrm>
        </p:spPr>
        <p:txBody>
          <a:bodyPr/>
          <a:lstStyle/>
          <a:p>
            <a:r>
              <a:rPr lang="ko-KR" altLang="en-US" dirty="0" smtClean="0"/>
              <a:t>유전자 분석</a:t>
            </a:r>
            <a:r>
              <a:rPr lang="en-US" altLang="ko-KR" dirty="0"/>
              <a:t>: </a:t>
            </a:r>
            <a:r>
              <a:rPr lang="ko-KR" altLang="en-US" dirty="0" smtClean="0"/>
              <a:t>암 </a:t>
            </a:r>
            <a:r>
              <a:rPr lang="en-US" altLang="ko-KR" dirty="0" err="1"/>
              <a:t>v.s</a:t>
            </a:r>
            <a:r>
              <a:rPr lang="en-US" altLang="ko-KR" dirty="0"/>
              <a:t>. </a:t>
            </a:r>
            <a:r>
              <a:rPr lang="ko-KR" altLang="en-US" dirty="0" smtClean="0"/>
              <a:t>정상</a:t>
            </a:r>
            <a:endParaRPr lang="en-US" altLang="ko-KR" dirty="0"/>
          </a:p>
        </p:txBody>
      </p:sp>
      <p:sp>
        <p:nvSpPr>
          <p:cNvPr id="4" name="TextBox 3"/>
          <p:cNvSpPr txBox="1"/>
          <p:nvPr/>
        </p:nvSpPr>
        <p:spPr>
          <a:xfrm>
            <a:off x="1007706" y="2771192"/>
            <a:ext cx="9386596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ko-KR" altLang="en-US" sz="2800" dirty="0">
                <a:latin typeface="+mj-lt"/>
              </a:rPr>
              <a:t>환</a:t>
            </a:r>
            <a:r>
              <a:rPr lang="ko-KR" altLang="en-US" sz="2800" dirty="0" smtClean="0">
                <a:latin typeface="+mj-lt"/>
              </a:rPr>
              <a:t>자</a:t>
            </a:r>
            <a:r>
              <a:rPr lang="en-US" altLang="ko-KR" sz="2800" dirty="0" smtClean="0">
                <a:latin typeface="+mj-lt"/>
              </a:rPr>
              <a:t>: </a:t>
            </a:r>
            <a:r>
              <a:rPr lang="ko-KR" altLang="en-US" sz="2800" dirty="0" smtClean="0">
                <a:latin typeface="+mj-lt"/>
              </a:rPr>
              <a:t>암</a:t>
            </a:r>
            <a:r>
              <a:rPr lang="en-US" altLang="ko-KR" sz="2800" dirty="0" smtClean="0">
                <a:latin typeface="+mj-lt"/>
              </a:rPr>
              <a:t>(4) + </a:t>
            </a:r>
            <a:r>
              <a:rPr lang="ko-KR" altLang="en-US" sz="2800" dirty="0" smtClean="0">
                <a:latin typeface="+mj-lt"/>
              </a:rPr>
              <a:t>정상</a:t>
            </a:r>
            <a:r>
              <a:rPr lang="en-US" altLang="ko-KR" sz="2800" dirty="0" smtClean="0">
                <a:latin typeface="+mj-lt"/>
              </a:rPr>
              <a:t>(4)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altLang="ko-KR" sz="2800" dirty="0" smtClean="0">
              <a:latin typeface="+mj-lt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ko-KR" altLang="en-US" sz="2800" dirty="0" smtClean="0">
                <a:latin typeface="+mj-lt"/>
              </a:rPr>
              <a:t>유전자</a:t>
            </a:r>
            <a:r>
              <a:rPr lang="en-US" altLang="ko-KR" sz="2800" dirty="0" smtClean="0">
                <a:latin typeface="+mj-lt"/>
              </a:rPr>
              <a:t>: 6810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altLang="ko-KR" sz="2800" dirty="0">
              <a:latin typeface="+mj-lt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ko-KR" altLang="en-US" sz="2800" dirty="0" smtClean="0">
                <a:latin typeface="+mj-lt"/>
              </a:rPr>
              <a:t>연구목표</a:t>
            </a:r>
            <a:r>
              <a:rPr lang="en-US" altLang="ko-KR" sz="2800" dirty="0" smtClean="0">
                <a:latin typeface="+mj-lt"/>
              </a:rPr>
              <a:t>: </a:t>
            </a:r>
            <a:r>
              <a:rPr lang="ko-KR" altLang="en-US" sz="2800" dirty="0" smtClean="0">
                <a:latin typeface="+mj-lt"/>
              </a:rPr>
              <a:t>두 그룹간에 차이를 보이는 유전자는</a:t>
            </a:r>
            <a:r>
              <a:rPr lang="en-US" altLang="ko-KR" sz="2800" dirty="0" smtClean="0">
                <a:latin typeface="+mj-lt"/>
              </a:rPr>
              <a:t>?</a:t>
            </a:r>
            <a:endParaRPr lang="en-US" altLang="ko-KR" sz="2800" dirty="0">
              <a:latin typeface="+mj-lt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744081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859648"/>
            <a:ext cx="10750420" cy="1325563"/>
          </a:xfrm>
        </p:spPr>
        <p:txBody>
          <a:bodyPr/>
          <a:lstStyle/>
          <a:p>
            <a:r>
              <a:rPr lang="en-US" altLang="ko-KR" dirty="0" smtClean="0"/>
              <a:t>Efron</a:t>
            </a:r>
            <a:r>
              <a:rPr lang="ko-KR" altLang="en-US" dirty="0" smtClean="0"/>
              <a:t> 방법에 의한 유전자 차이</a:t>
            </a:r>
            <a:endParaRPr lang="en-US" altLang="ko-KR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599960"/>
            <a:ext cx="8615932" cy="3197938"/>
          </a:xfrm>
        </p:spPr>
      </p:pic>
    </p:spTree>
    <p:extLst>
      <p:ext uri="{BB962C8B-B14F-4D97-AF65-F5344CB8AC3E}">
        <p14:creationId xmlns:p14="http://schemas.microsoft.com/office/powerpoint/2010/main" val="281515557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2358184"/>
            <a:ext cx="10515600" cy="171139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ko-KR" altLang="en-US" sz="6000" dirty="0" smtClean="0"/>
              <a:t>관련 </a:t>
            </a:r>
            <a:r>
              <a:rPr lang="ko-KR" altLang="en-US" sz="6000" dirty="0" smtClean="0"/>
              <a:t>자료</a:t>
            </a:r>
            <a:endParaRPr lang="ko-KR" altLang="en-US" sz="6000" dirty="0"/>
          </a:p>
        </p:txBody>
      </p:sp>
    </p:spTree>
    <p:extLst>
      <p:ext uri="{BB962C8B-B14F-4D97-AF65-F5344CB8AC3E}">
        <p14:creationId xmlns:p14="http://schemas.microsoft.com/office/powerpoint/2010/main" val="353650224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787149"/>
            <a:ext cx="10515600" cy="1325563"/>
          </a:xfrm>
        </p:spPr>
        <p:txBody>
          <a:bodyPr/>
          <a:lstStyle/>
          <a:p>
            <a:r>
              <a:rPr lang="ko-KR" altLang="en-US" dirty="0" smtClean="0"/>
              <a:t>참고자료</a:t>
            </a:r>
            <a:r>
              <a:rPr lang="en-US" altLang="ko-KR" dirty="0" smtClean="0"/>
              <a:t>: </a:t>
            </a:r>
            <a:r>
              <a:rPr lang="ko-KR" altLang="en-US" dirty="0" smtClean="0"/>
              <a:t>다중검정 논문 </a:t>
            </a:r>
            <a:r>
              <a:rPr lang="ko-KR" altLang="en-US" dirty="0" smtClean="0"/>
              <a:t>오류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2760120"/>
            <a:ext cx="10515600" cy="292724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ko-KR" altLang="en-US" dirty="0" smtClean="0"/>
              <a:t>관련논문</a:t>
            </a:r>
            <a:r>
              <a:rPr lang="en-US" altLang="ko-KR" dirty="0" smtClean="0"/>
              <a:t>(2</a:t>
            </a:r>
            <a:r>
              <a:rPr lang="ko-KR" altLang="en-US" dirty="0" smtClean="0"/>
              <a:t>페이지</a:t>
            </a:r>
            <a:r>
              <a:rPr lang="en-US" altLang="ko-KR" dirty="0" smtClean="0"/>
              <a:t>)</a:t>
            </a:r>
          </a:p>
          <a:p>
            <a:pPr marL="0" indent="0">
              <a:buNone/>
            </a:pPr>
            <a:r>
              <a:rPr lang="en-US" altLang="ko-KR" dirty="0" smtClean="0"/>
              <a:t>Cereal-induced gender selection? Most likely a multiple testing false positive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748630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1078556"/>
            <a:ext cx="10515600" cy="1325563"/>
          </a:xfrm>
        </p:spPr>
        <p:txBody>
          <a:bodyPr/>
          <a:lstStyle/>
          <a:p>
            <a:r>
              <a:rPr lang="ko-KR" altLang="en-US" dirty="0" smtClean="0"/>
              <a:t>다중검정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2729982"/>
            <a:ext cx="10515600" cy="267604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ko-KR" altLang="en-US" dirty="0" smtClean="0"/>
              <a:t>참고동영상</a:t>
            </a:r>
            <a:r>
              <a:rPr lang="en-US" altLang="ko-KR" dirty="0" smtClean="0"/>
              <a:t>: </a:t>
            </a:r>
            <a:r>
              <a:rPr lang="en-US" altLang="ko-KR" dirty="0" smtClean="0"/>
              <a:t>multiple </a:t>
            </a:r>
            <a:r>
              <a:rPr lang="en-US" altLang="ko-KR" dirty="0" smtClean="0"/>
              <a:t>testing(12</a:t>
            </a:r>
            <a:r>
              <a:rPr lang="ko-KR" altLang="en-US" dirty="0" smtClean="0"/>
              <a:t>분짜리 동영상</a:t>
            </a:r>
            <a:r>
              <a:rPr lang="en-US" altLang="ko-KR" dirty="0" smtClean="0"/>
              <a:t>)</a:t>
            </a:r>
            <a:endParaRPr lang="en-US" altLang="ko-KR" dirty="0" smtClean="0">
              <a:hlinkClick r:id="rId2"/>
            </a:endParaRPr>
          </a:p>
          <a:p>
            <a:pPr marL="0" indent="0">
              <a:buNone/>
            </a:pPr>
            <a:r>
              <a:rPr lang="en-US" altLang="ko-KR" dirty="0"/>
              <a:t>https://www.youtube.com/watch?v=EMzcZFtGZZE</a:t>
            </a:r>
          </a:p>
          <a:p>
            <a:pPr marL="0" indent="0">
              <a:buNone/>
            </a:pPr>
            <a:endParaRPr lang="en-US" altLang="ko-KR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ko-KR" altLang="en-US" dirty="0" smtClean="0"/>
              <a:t>참고자료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https://t-lab.tistory.com/28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24208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495753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R</a:t>
            </a:r>
            <a:r>
              <a:rPr lang="ko-KR" altLang="en-US" dirty="0" smtClean="0"/>
              <a:t>을 이용한 다중검정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2227573"/>
            <a:ext cx="10515600" cy="3550239"/>
          </a:xfrm>
        </p:spPr>
        <p:txBody>
          <a:bodyPr>
            <a:normAutofit fontScale="62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ko-KR" altLang="en-US" dirty="0" smtClean="0"/>
              <a:t>자료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data10 &lt;- c(0.2</a:t>
            </a:r>
            <a:r>
              <a:rPr lang="en-US" altLang="ko-KR" dirty="0"/>
              <a:t>, 0.5, 0.3, 0.6, </a:t>
            </a:r>
            <a:r>
              <a:rPr lang="en-US" altLang="ko-KR" dirty="0">
                <a:solidFill>
                  <a:srgbClr val="FF0000"/>
                </a:solidFill>
              </a:rPr>
              <a:t>0.001</a:t>
            </a:r>
            <a:r>
              <a:rPr lang="en-US" altLang="ko-KR" dirty="0"/>
              <a:t>, 0.1, 0.4, 0.02, 0.8, </a:t>
            </a:r>
            <a:r>
              <a:rPr lang="en-US" altLang="ko-KR" dirty="0" smtClean="0"/>
              <a:t>0.05)</a:t>
            </a:r>
          </a:p>
          <a:p>
            <a:pPr marL="0" indent="0">
              <a:buNone/>
            </a:pPr>
            <a:r>
              <a:rPr lang="en-US" altLang="ko-KR" dirty="0" err="1"/>
              <a:t>barplot</a:t>
            </a:r>
            <a:r>
              <a:rPr lang="en-US" altLang="ko-KR" dirty="0"/>
              <a:t>(data10)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# First generation method</a:t>
            </a:r>
          </a:p>
          <a:p>
            <a:pPr marL="0" indent="0">
              <a:buNone/>
            </a:pPr>
            <a:r>
              <a:rPr lang="en-US" altLang="ko-KR" dirty="0"/>
              <a:t>alpha &lt;- 0.05</a:t>
            </a:r>
          </a:p>
          <a:p>
            <a:pPr marL="0" indent="0">
              <a:buNone/>
            </a:pPr>
            <a:r>
              <a:rPr lang="en-US" altLang="ko-KR" dirty="0" err="1"/>
              <a:t>abline</a:t>
            </a:r>
            <a:r>
              <a:rPr lang="en-US" altLang="ko-KR" dirty="0"/>
              <a:t>(h=alpha, col="red", </a:t>
            </a:r>
            <a:r>
              <a:rPr lang="en-US" altLang="ko-KR" dirty="0" err="1"/>
              <a:t>lwd</a:t>
            </a:r>
            <a:r>
              <a:rPr lang="en-US" altLang="ko-KR" dirty="0"/>
              <a:t>=2)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# Second generation </a:t>
            </a:r>
            <a:r>
              <a:rPr lang="en-US" altLang="ko-KR" dirty="0" smtClean="0"/>
              <a:t>method: Bonferroni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alpha.bonf</a:t>
            </a:r>
            <a:r>
              <a:rPr lang="en-US" altLang="ko-KR" dirty="0"/>
              <a:t> &lt;- alpha/length(data10)</a:t>
            </a:r>
          </a:p>
          <a:p>
            <a:pPr marL="0" indent="0">
              <a:buNone/>
            </a:pPr>
            <a:r>
              <a:rPr lang="en-US" altLang="ko-KR" dirty="0" err="1"/>
              <a:t>abline</a:t>
            </a:r>
            <a:r>
              <a:rPr lang="en-US" altLang="ko-KR" dirty="0"/>
              <a:t>(h=</a:t>
            </a:r>
            <a:r>
              <a:rPr lang="en-US" altLang="ko-KR" dirty="0" err="1"/>
              <a:t>alpha.bonf</a:t>
            </a:r>
            <a:r>
              <a:rPr lang="en-US" altLang="ko-KR" dirty="0"/>
              <a:t>, col='green', </a:t>
            </a:r>
            <a:r>
              <a:rPr lang="en-US" altLang="ko-KR" dirty="0" err="1"/>
              <a:t>lwd</a:t>
            </a:r>
            <a:r>
              <a:rPr lang="en-US" altLang="ko-KR" dirty="0"/>
              <a:t>=2)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5859" y="1763025"/>
            <a:ext cx="4574234" cy="4567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82178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495753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R</a:t>
            </a:r>
            <a:r>
              <a:rPr lang="ko-KR" altLang="en-US" dirty="0" smtClean="0"/>
              <a:t>을 이용한 다중검정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2227574"/>
            <a:ext cx="11099242" cy="3630616"/>
          </a:xfrm>
        </p:spPr>
        <p:txBody>
          <a:bodyPr>
            <a:normAutofit fontScale="77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ko-KR" altLang="en-US" dirty="0" smtClean="0"/>
              <a:t>자료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data10 &lt;- c(0.2</a:t>
            </a:r>
            <a:r>
              <a:rPr lang="en-US" altLang="ko-KR" dirty="0"/>
              <a:t>, 0.5, 0.3, 0.6, </a:t>
            </a:r>
            <a:r>
              <a:rPr lang="en-US" altLang="ko-KR" dirty="0">
                <a:solidFill>
                  <a:srgbClr val="FF0000"/>
                </a:solidFill>
              </a:rPr>
              <a:t>0.001</a:t>
            </a:r>
            <a:r>
              <a:rPr lang="en-US" altLang="ko-KR" dirty="0"/>
              <a:t>, 0.1, 0.4, 0.02, 0.8, </a:t>
            </a:r>
            <a:r>
              <a:rPr lang="en-US" altLang="ko-KR" dirty="0" smtClean="0"/>
              <a:t>0.05)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# </a:t>
            </a:r>
            <a:r>
              <a:rPr lang="en-US" altLang="ko-KR" dirty="0"/>
              <a:t>Second generation </a:t>
            </a:r>
            <a:r>
              <a:rPr lang="en-US" altLang="ko-KR" dirty="0" smtClean="0"/>
              <a:t>method: B-H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barplot</a:t>
            </a:r>
            <a:r>
              <a:rPr lang="en-US" altLang="ko-KR" dirty="0"/>
              <a:t>(sort(data10))</a:t>
            </a:r>
          </a:p>
          <a:p>
            <a:pPr marL="0" indent="0">
              <a:buNone/>
            </a:pPr>
            <a:r>
              <a:rPr lang="en-US" altLang="ko-KR" dirty="0" err="1"/>
              <a:t>abline</a:t>
            </a:r>
            <a:r>
              <a:rPr lang="en-US" altLang="ko-KR" dirty="0"/>
              <a:t>(a=0, b=alpha/length(data10), col='blue', </a:t>
            </a:r>
            <a:r>
              <a:rPr lang="en-US" altLang="ko-KR" dirty="0" err="1"/>
              <a:t>lwd</a:t>
            </a:r>
            <a:r>
              <a:rPr lang="en-US" altLang="ko-KR" dirty="0"/>
              <a:t>=2)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# Bonferroni</a:t>
            </a:r>
          </a:p>
          <a:p>
            <a:pPr marL="0" indent="0">
              <a:buNone/>
            </a:pPr>
            <a:r>
              <a:rPr lang="en-US" altLang="ko-KR" dirty="0" err="1"/>
              <a:t>alpha.bonf</a:t>
            </a:r>
            <a:r>
              <a:rPr lang="en-US" altLang="ko-KR" dirty="0"/>
              <a:t> &lt;- alpha/length(data10)</a:t>
            </a:r>
          </a:p>
          <a:p>
            <a:pPr marL="0" indent="0">
              <a:buNone/>
            </a:pPr>
            <a:r>
              <a:rPr lang="en-US" altLang="ko-KR" dirty="0" err="1"/>
              <a:t>abline</a:t>
            </a:r>
            <a:r>
              <a:rPr lang="en-US" altLang="ko-KR" dirty="0"/>
              <a:t>(h=</a:t>
            </a:r>
            <a:r>
              <a:rPr lang="en-US" altLang="ko-KR" dirty="0" err="1"/>
              <a:t>alpha.bonf</a:t>
            </a:r>
            <a:r>
              <a:rPr lang="en-US" altLang="ko-KR" dirty="0"/>
              <a:t>, col='green', </a:t>
            </a:r>
            <a:r>
              <a:rPr lang="en-US" altLang="ko-KR" dirty="0" err="1"/>
              <a:t>lwd</a:t>
            </a:r>
            <a:r>
              <a:rPr lang="en-US" altLang="ko-KR" dirty="0"/>
              <a:t>=2)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0470" y="2227573"/>
            <a:ext cx="3619075" cy="4052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1260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다중검정</a:t>
            </a:r>
            <a:r>
              <a:rPr lang="en-US" altLang="ko-KR" dirty="0" smtClean="0"/>
              <a:t>: </a:t>
            </a:r>
            <a:r>
              <a:rPr lang="ko-KR" altLang="en-US" dirty="0" smtClean="0"/>
              <a:t>유전체학 자료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ko-KR" altLang="en-US" dirty="0" smtClean="0"/>
              <a:t>인간의 유전자 중에서 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두 그룹간 </a:t>
            </a:r>
            <a:r>
              <a:rPr lang="en-US" altLang="ko-KR" dirty="0" smtClean="0"/>
              <a:t>(</a:t>
            </a:r>
            <a:r>
              <a:rPr lang="ko-KR" altLang="en-US" dirty="0" smtClean="0"/>
              <a:t>정상 </a:t>
            </a:r>
            <a:r>
              <a:rPr lang="en-US" altLang="ko-KR" dirty="0" err="1" smtClean="0"/>
              <a:t>v.s</a:t>
            </a:r>
            <a:r>
              <a:rPr lang="en-US" altLang="ko-KR" dirty="0" smtClean="0"/>
              <a:t>. </a:t>
            </a:r>
            <a:r>
              <a:rPr lang="ko-KR" altLang="en-US" dirty="0"/>
              <a:t>암</a:t>
            </a:r>
            <a:r>
              <a:rPr lang="en-US" altLang="ko-KR" dirty="0" smtClean="0"/>
              <a:t>)</a:t>
            </a:r>
          </a:p>
          <a:p>
            <a:pPr marL="0" indent="0">
              <a:buNone/>
            </a:pPr>
            <a:r>
              <a:rPr lang="ko-KR" altLang="en-US" dirty="0" smtClean="0"/>
              <a:t>차이를 보이는 유전자가 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존재하는가</a:t>
            </a:r>
            <a:r>
              <a:rPr lang="en-US" altLang="ko-KR" dirty="0" smtClean="0"/>
              <a:t>?</a:t>
            </a:r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2730" y="1825625"/>
            <a:ext cx="3912913" cy="24150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2621" y="4240625"/>
            <a:ext cx="3525675" cy="2363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028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다중검정의 활용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8199" y="6167543"/>
            <a:ext cx="10843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출처</a:t>
            </a:r>
            <a:r>
              <a:rPr lang="en-US" altLang="ko-KR" dirty="0" smtClean="0"/>
              <a:t>: https://www.cancer.gov/about-cancer/causes-prevention/genetics/genetic-changes-infographic</a:t>
            </a:r>
            <a:endParaRPr lang="ko-KR" altLang="en-US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6701" y="72747"/>
            <a:ext cx="3676261" cy="6087614"/>
          </a:xfrm>
        </p:spPr>
      </p:pic>
      <p:sp>
        <p:nvSpPr>
          <p:cNvPr id="3" name="TextBox 2"/>
          <p:cNvSpPr txBox="1"/>
          <p:nvPr/>
        </p:nvSpPr>
        <p:spPr>
          <a:xfrm>
            <a:off x="905069" y="2071396"/>
            <a:ext cx="546558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Note:</a:t>
            </a:r>
          </a:p>
          <a:p>
            <a:r>
              <a:rPr lang="ko-KR" altLang="en-US" sz="2400" dirty="0" smtClean="0"/>
              <a:t>많은 연구에 의해 유전자 변이가 </a:t>
            </a:r>
            <a:r>
              <a:rPr lang="ko-KR" altLang="en-US" sz="2400" dirty="0" smtClean="0"/>
              <a:t>암의 중요한 원인 중 하나로 밝혀졌다</a:t>
            </a:r>
            <a:r>
              <a:rPr lang="en-US" altLang="ko-KR" sz="2400" dirty="0" smtClean="0"/>
              <a:t>.</a:t>
            </a:r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r>
              <a:rPr lang="ko-KR" altLang="en-US" sz="2400" dirty="0" smtClean="0"/>
              <a:t>연구목표</a:t>
            </a:r>
            <a:r>
              <a:rPr lang="en-US" altLang="ko-KR" sz="2400" dirty="0" smtClean="0"/>
              <a:t>:</a:t>
            </a:r>
          </a:p>
          <a:p>
            <a:r>
              <a:rPr lang="ko-KR" altLang="en-US" sz="2400" dirty="0" smtClean="0"/>
              <a:t>유전체 자료와 질병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암</a:t>
            </a:r>
            <a:r>
              <a:rPr lang="en-US" altLang="ko-KR" sz="2400" dirty="0" smtClean="0"/>
              <a:t>)</a:t>
            </a:r>
            <a:r>
              <a:rPr lang="ko-KR" altLang="en-US" sz="2400" dirty="0" smtClean="0"/>
              <a:t>과의 관련 연구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258562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1209182"/>
            <a:ext cx="10515600" cy="1325563"/>
          </a:xfrm>
        </p:spPr>
        <p:txBody>
          <a:bodyPr/>
          <a:lstStyle/>
          <a:p>
            <a:r>
              <a:rPr lang="ko-KR" altLang="en-US" dirty="0" smtClean="0"/>
              <a:t>다중검정의 </a:t>
            </a:r>
            <a:r>
              <a:rPr lang="ko-KR" altLang="en-US" dirty="0" smtClean="0"/>
              <a:t>활용</a:t>
            </a:r>
            <a:r>
              <a:rPr lang="en-US" altLang="ko-KR" dirty="0" smtClean="0"/>
              <a:t>: </a:t>
            </a:r>
            <a:r>
              <a:rPr lang="en-US" altLang="ko-KR" dirty="0" smtClean="0"/>
              <a:t>Biomarker discovery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3091722"/>
            <a:ext cx="10515600" cy="2877004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ko-KR" altLang="en-US" dirty="0" smtClean="0"/>
              <a:t>인간의 유전자 </a:t>
            </a:r>
            <a:r>
              <a:rPr lang="ko-KR" altLang="en-US" dirty="0" smtClean="0"/>
              <a:t>중에서 두 </a:t>
            </a:r>
            <a:r>
              <a:rPr lang="ko-KR" altLang="en-US" dirty="0" smtClean="0"/>
              <a:t>그룹간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(</a:t>
            </a:r>
            <a:r>
              <a:rPr lang="ko-KR" altLang="en-US" dirty="0" smtClean="0"/>
              <a:t>정상 </a:t>
            </a:r>
            <a:r>
              <a:rPr lang="en-US" altLang="ko-KR" dirty="0" err="1" smtClean="0"/>
              <a:t>v.s</a:t>
            </a:r>
            <a:r>
              <a:rPr lang="en-US" altLang="ko-KR" dirty="0" smtClean="0"/>
              <a:t>. </a:t>
            </a:r>
            <a:r>
              <a:rPr lang="ko-KR" altLang="en-US" dirty="0"/>
              <a:t>암</a:t>
            </a:r>
            <a:r>
              <a:rPr lang="en-US" altLang="ko-KR" dirty="0" smtClean="0"/>
              <a:t>) </a:t>
            </a:r>
            <a:r>
              <a:rPr lang="ko-KR" altLang="en-US" dirty="0" smtClean="0"/>
              <a:t>차이를 </a:t>
            </a:r>
            <a:r>
              <a:rPr lang="ko-KR" altLang="en-US" dirty="0" smtClean="0"/>
              <a:t>보이는 </a:t>
            </a:r>
            <a:r>
              <a:rPr lang="ko-KR" altLang="en-US" dirty="0" smtClean="0"/>
              <a:t>유전자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(biomarker)</a:t>
            </a:r>
            <a:r>
              <a:rPr lang="ko-KR" altLang="en-US" dirty="0" smtClean="0"/>
              <a:t>가 존재하는가</a:t>
            </a:r>
            <a:r>
              <a:rPr lang="en-US" altLang="ko-KR" dirty="0" smtClean="0"/>
              <a:t>?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7009" y="3091722"/>
            <a:ext cx="3524343" cy="2175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9102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1011</TotalTime>
  <Words>1497</Words>
  <Application>Microsoft Office PowerPoint</Application>
  <PresentationFormat>와이드스크린</PresentationFormat>
  <Paragraphs>323</Paragraphs>
  <Slides>66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66</vt:i4>
      </vt:variant>
    </vt:vector>
  </HeadingPairs>
  <TitlesOfParts>
    <vt:vector size="72" baseType="lpstr">
      <vt:lpstr>맑은 고딕</vt:lpstr>
      <vt:lpstr>Arial</vt:lpstr>
      <vt:lpstr>Cambria Math</vt:lpstr>
      <vt:lpstr>Symbol</vt:lpstr>
      <vt:lpstr>Wingdings</vt:lpstr>
      <vt:lpstr>Office 테마</vt:lpstr>
      <vt:lpstr>다중검정</vt:lpstr>
      <vt:lpstr>학습목표</vt:lpstr>
      <vt:lpstr>다중검정이란?</vt:lpstr>
      <vt:lpstr>다중검정이란?</vt:lpstr>
      <vt:lpstr>다중검정이 왜 필요한가?</vt:lpstr>
      <vt:lpstr>유전체학 자료: 몇 만개의 유전자 정보</vt:lpstr>
      <vt:lpstr>다중검정: 유전체학 자료</vt:lpstr>
      <vt:lpstr>다중검정의 활용</vt:lpstr>
      <vt:lpstr>다중검정의 활용: Biomarker discovery</vt:lpstr>
      <vt:lpstr>다중검정의 활용: Biomarker discovery</vt:lpstr>
      <vt:lpstr>다중검정의 활용</vt:lpstr>
      <vt:lpstr>다중검정의 활용</vt:lpstr>
      <vt:lpstr>다중검정의 활용</vt:lpstr>
      <vt:lpstr>다중검정에서 유의수준?</vt:lpstr>
      <vt:lpstr>유의수준의 의미</vt:lpstr>
      <vt:lpstr>유의수준의 의미</vt:lpstr>
      <vt:lpstr>유의수준의 의미</vt:lpstr>
      <vt:lpstr>유의수준의 의미</vt:lpstr>
      <vt:lpstr>유의수준의 의미</vt:lpstr>
      <vt:lpstr>예) 표준정규분포 샘플</vt:lpstr>
      <vt:lpstr>예) 표준정규분포 샘플</vt:lpstr>
      <vt:lpstr>예) 표준정규분포 샘플</vt:lpstr>
      <vt:lpstr>다중검정에서 유의수준</vt:lpstr>
      <vt:lpstr>FWER: familywise error rate</vt:lpstr>
      <vt:lpstr>FWER: familywise error rate</vt:lpstr>
      <vt:lpstr>FWER: familywise error rate</vt:lpstr>
      <vt:lpstr>PowerPoint 프레젠테이션</vt:lpstr>
      <vt:lpstr>다중검정 1세대 방법론</vt:lpstr>
      <vt:lpstr>다중검정 1세대 방법론</vt:lpstr>
      <vt:lpstr>1세대 방법론의 문제점</vt:lpstr>
      <vt:lpstr>False discovery: 거짓 발견</vt:lpstr>
      <vt:lpstr>False discovery 문제점 해결방법</vt:lpstr>
      <vt:lpstr>PowerPoint 프레젠테이션</vt:lpstr>
      <vt:lpstr>Bonferroni correction</vt:lpstr>
      <vt:lpstr>예) Bonferroni correction</vt:lpstr>
      <vt:lpstr>예) Bonferroni correction</vt:lpstr>
      <vt:lpstr>예) Bonferroni correction</vt:lpstr>
      <vt:lpstr>예) Bonferroni correction</vt:lpstr>
      <vt:lpstr>예) Bonferroni correction</vt:lpstr>
      <vt:lpstr>Takehome message</vt:lpstr>
      <vt:lpstr>Takehome message</vt:lpstr>
      <vt:lpstr>Question?</vt:lpstr>
      <vt:lpstr>질문1 &amp; 해결책</vt:lpstr>
      <vt:lpstr>질문2</vt:lpstr>
      <vt:lpstr>질문2에 대한 해결책</vt:lpstr>
      <vt:lpstr>Benjamini &amp; Hochberg</vt:lpstr>
      <vt:lpstr>Benjamini &amp; Hochberg</vt:lpstr>
      <vt:lpstr>PowerPoint 프레젠테이션</vt:lpstr>
      <vt:lpstr>다양한 빅데이터에 활용</vt:lpstr>
      <vt:lpstr>오미자 성분분석: 국산 v.s. 중국산</vt:lpstr>
      <vt:lpstr>오미자 성분분석: 국산 v.s. 중국산</vt:lpstr>
      <vt:lpstr>오미자 성분분석: 국산 v.s. 중국산</vt:lpstr>
      <vt:lpstr>Ploner방법론, Efron방법론, 새로운 방법론</vt:lpstr>
      <vt:lpstr>새로운 방법론에 의한 성분차이</vt:lpstr>
      <vt:lpstr>유전자 분석: 암1 v.s. 암2</vt:lpstr>
      <vt:lpstr>유전자 분석: 암(BRCA1) v.s. 암(BRCA2)</vt:lpstr>
      <vt:lpstr>Ploner 방법에 의한 유전자 차이</vt:lpstr>
      <vt:lpstr>Ploner 방법에 의한 유전자 차이</vt:lpstr>
      <vt:lpstr>유전자 분석: 암 v.s. 정상</vt:lpstr>
      <vt:lpstr>유전자 분석: 암 v.s. 정상</vt:lpstr>
      <vt:lpstr>Efron 방법에 의한 유전자 차이</vt:lpstr>
      <vt:lpstr>PowerPoint 프레젠테이션</vt:lpstr>
      <vt:lpstr>참고자료: 다중검정 논문 오류</vt:lpstr>
      <vt:lpstr>다중검정</vt:lpstr>
      <vt:lpstr>R을 이용한 다중검정</vt:lpstr>
      <vt:lpstr>R을 이용한 다중검정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다중검정</dc:title>
  <dc:creator>user</dc:creator>
  <cp:lastModifiedBy>user</cp:lastModifiedBy>
  <cp:revision>247</cp:revision>
  <dcterms:created xsi:type="dcterms:W3CDTF">2019-01-21T03:56:29Z</dcterms:created>
  <dcterms:modified xsi:type="dcterms:W3CDTF">2019-02-20T08:48:42Z</dcterms:modified>
</cp:coreProperties>
</file>