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Rectangle 3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Rectangle 4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626533" y="2422525"/>
            <a:ext cx="10949517" cy="175259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2" hasCustomPrompt="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200" y="190500"/>
            <a:ext cx="2743200" cy="593725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600" y="190500"/>
            <a:ext cx="8026400" cy="593725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600" y="1174750"/>
            <a:ext cx="5384800" cy="4953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600" y="1174750"/>
            <a:ext cx="5384800" cy="4953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0317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40317" y="2505074"/>
            <a:ext cx="5158316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71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32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Rectang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Rectangle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2" hasCustomPrompt="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fld id="{FDE934FF-F4E1-47C5-9CA5-30A81DDE2BE4}" type="datetimeFigureOut"/>
            <a:endParaRPr lang="en-US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B3561BA9-CDCF-4958-B8AB-66F3BF063E13}" type="slidenum"/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+mj-lt"/>
          <a:ea typeface="+mj-ea"/>
        </a:defRPr>
      </a:lvl1pPr>
      <a:lvl2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2pPr>
      <a:lvl3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3pPr>
      <a:lvl4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4pPr>
      <a:lvl5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5pPr>
      <a:lvl6pPr marL="4572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6pPr>
      <a:lvl7pPr marL="9144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7pPr>
      <a:lvl8pPr marL="13716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8pPr>
      <a:lvl9pPr marL="18288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Dataset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Jhon Jairo Sanchez Benavides</a:t>
            </a:r>
            <a:endParaRPr/>
          </a:p>
          <a:p>
            <a:pPr>
              <a:defRPr/>
            </a:pPr>
            <a:r>
              <a:rPr/>
              <a:t>Andres Felipe Foronda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40868" y="526048"/>
            <a:ext cx="8254224" cy="5699345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9912763" y="5774210"/>
            <a:ext cx="668493" cy="640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[1]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23026" y="284078"/>
            <a:ext cx="9244342" cy="61531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564473" y="6141841"/>
            <a:ext cx="71866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[2]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Notamos que las horas del maximo entan desviadas en las 2 graficas porque en la grafica uno la estimacion es sobre EU donde el sol sale mas rapido y la grafica 2 es sobre mexico[3]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Referencias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572400" indent="-572400">
              <a:buAutoNum type="arabicPeriod" startAt="1"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</a:rPr>
              <a:t>http://www.chegg.com/homework-help/applications-and-investigations-in-earth-science-8th-edition-chapter-14.7-solutions-9780321934529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</a:rPr>
              <a:t>http://www.chegg.com/homework-help/applications-and-investigations-in-earth-science-8th-edition-chapter-14.7-solutions-9780321934529</a:t>
            </a:r>
            <a:endParaRPr sz="2800" b="0" i="0" u="none">
              <a:solidFill>
                <a:srgbClr val="000000"/>
              </a:solidFill>
              <a:latin typeface="Arial"/>
              <a:ea typeface="Arial"/>
            </a:endParaRPr>
          </a:p>
          <a:p>
            <a:pPr marL="572400" indent="-572400">
              <a:buAutoNum type="arabicPeriod" startAt="1"/>
              <a:defRPr/>
            </a:pPr>
            <a:r>
              <a:rPr sz="2800" b="0" i="0" u="none">
                <a:solidFill>
                  <a:srgbClr val="000000"/>
                </a:solidFill>
                <a:latin typeface="Arial "/>
                <a:ea typeface="Arial "/>
              </a:rPr>
              <a:t>http://solarprofessional.com/articles/products-equipment/solar-heating/solar-heating-systems-storage-mediums-and-temperature?v=disable_pagination&amp;nopaging=1#.WvCAHIBYG00</a:t>
            </a:r>
            <a:endParaRPr sz="2800" b="0" i="0" u="none">
              <a:solidFill>
                <a:srgbClr val="000000"/>
              </a:solidFill>
              <a:latin typeface="Arial "/>
              <a:ea typeface="Arial "/>
            </a:endParaRPr>
          </a:p>
          <a:p>
            <a:pPr marL="572400" indent="-572400">
              <a:buAutoNum type="arabicPeriod" startAt="1"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</a:rPr>
              <a:t>http://www.web-calendar.org/es/world/north-america/mexico/mexico-city--09?menu=sun</a:t>
            </a:r>
            <a:endParaRPr sz="2800" b="0" i="0" u="none">
              <a:solidFill>
                <a:srgbClr val="000000"/>
              </a:solidFill>
              <a:latin typeface="Arial "/>
              <a:ea typeface="Arial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 algn="ctr">
              <a:defRPr/>
            </a:pPr>
            <a:r>
              <a:rPr lang="en-US"/>
              <a:t>isdlite-normals.tar.gz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marL="0" indent="0">
              <a:buNone/>
              <a:defRPr/>
            </a:pPr>
            <a:r>
              <a:rPr/>
              <a:t>Contiene las medias climatologicas hechas alrededor del mundo desde 1981  hasta 2010</a:t>
            </a:r>
            <a:endParaRPr/>
          </a:p>
          <a:p>
            <a:pPr marL="0" indent="0">
              <a:buNone/>
              <a:defRPr/>
            </a:pPr>
            <a:endParaRPr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 marL="0" indent="0" algn="ctr">
              <a:defRPr/>
            </a:pPr>
            <a:r>
              <a:rPr lang="en-US"/>
              <a:t>isd-lite-format </a:t>
            </a:r>
            <a:r>
              <a:rPr/>
              <a:t>		</a:t>
            </a:r>
            <a:r>
              <a:rPr lang="en-US"/>
              <a:t>isd-lite-technical-document 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marL="0" indent="0" algn="l">
              <a:buNone/>
              <a:defRPr/>
            </a:pPr>
            <a:r>
              <a:rPr/>
              <a:t>Contiene la descripcion del significado y orden de los datos almacenados en el </a:t>
            </a:r>
            <a:r>
              <a:rPr lang="en-US"/>
              <a:t>isdlite-normals.tar.gz</a:t>
            </a:r>
            <a:r>
              <a:rPr/>
              <a:t>. 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 algn="ctr">
              <a:defRPr/>
            </a:pPr>
            <a:r>
              <a:rPr lang="en-US"/>
              <a:t>isd-lite-format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10235" y="1174750"/>
            <a:ext cx="5174615" cy="4953000"/>
          </a:xfrm>
        </p:spPr>
        <p:txBody>
          <a:bodyPr/>
          <a:p>
            <a:pPr marL="457200" indent="-457200">
              <a:defRPr/>
            </a:pPr>
            <a:r>
              <a:rPr>
                <a:solidFill>
                  <a:srgbClr val="FF0000"/>
                </a:solidFill>
              </a:rPr>
              <a:t>Campo</a:t>
            </a:r>
            <a:r>
              <a:rPr lang="en-US">
                <a:solidFill>
                  <a:srgbClr val="FF0000"/>
                </a:solidFill>
              </a:rPr>
              <a:t> 1 </a:t>
            </a:r>
            <a:r>
              <a:rPr>
                <a:solidFill>
                  <a:srgbClr val="FF0000"/>
                </a:solidFill>
              </a:rPr>
              <a:t>año de observacion</a:t>
            </a:r>
            <a:endParaRPr>
              <a:solidFill>
                <a:srgbClr val="FF0000"/>
              </a:solidFill>
            </a:endParaRPr>
          </a:p>
          <a:p>
            <a:pPr marL="457200" indent="-457200">
              <a:defRPr/>
            </a:pPr>
            <a:r>
              <a:rPr>
                <a:solidFill>
                  <a:srgbClr val="FF0000"/>
                </a:solidFill>
              </a:rPr>
              <a:t>Campo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2 mes de observacion</a:t>
            </a:r>
            <a:endParaRPr>
              <a:solidFill>
                <a:srgbClr val="FF0000"/>
              </a:solidFill>
            </a:endParaRPr>
          </a:p>
          <a:p>
            <a:pPr marL="457200" indent="-457200">
              <a:defRPr/>
            </a:pPr>
            <a:r>
              <a:rPr>
                <a:solidFill>
                  <a:srgbClr val="FF0000"/>
                </a:solidFill>
              </a:rPr>
              <a:t>Campo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3 dia de observacion</a:t>
            </a:r>
            <a:endParaRPr>
              <a:solidFill>
                <a:srgbClr val="FF0000"/>
              </a:solidFill>
            </a:endParaRPr>
          </a:p>
          <a:p>
            <a:pPr marL="457200" indent="-457200">
              <a:defRPr/>
            </a:pPr>
            <a:r>
              <a:rPr>
                <a:solidFill>
                  <a:srgbClr val="FF0000"/>
                </a:solidFill>
              </a:rPr>
              <a:t>Campo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4 hora de observacion</a:t>
            </a:r>
            <a:endParaRPr>
              <a:solidFill>
                <a:srgbClr val="FF0000"/>
              </a:solidFill>
            </a:endParaRPr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</a:t>
            </a:r>
            <a:r>
              <a:rPr/>
              <a:t>5 temperatura del aire</a:t>
            </a:r>
            <a:endParaRPr/>
          </a:p>
          <a:p>
            <a:pPr marL="457200" indent="-457200">
              <a:defRPr/>
            </a:pPr>
            <a:r>
              <a:rPr>
                <a:solidFill>
                  <a:srgbClr val="FF0000"/>
                </a:solidFill>
              </a:rPr>
              <a:t>Campo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6 temperatura de punto de rocio</a:t>
            </a:r>
            <a:endParaRPr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/>
          </a:p>
        </p:txBody>
      </p:sp>
      <p:sp>
        <p:nvSpPr>
          <p:cNvPr id="6" name="Content Placeholder 4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822950" y="1174750"/>
            <a:ext cx="6152515" cy="4953000"/>
          </a:xfrm>
        </p:spPr>
        <p:txBody>
          <a:bodyPr/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</a:t>
            </a:r>
            <a:r>
              <a:rPr/>
              <a:t>7 Presion del nivel del mar</a:t>
            </a:r>
            <a:endParaRPr/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</a:t>
            </a:r>
            <a:r>
              <a:rPr/>
              <a:t>8 direccion del viento</a:t>
            </a:r>
            <a:endParaRPr/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</a:t>
            </a:r>
            <a:r>
              <a:rPr/>
              <a:t>9 velocidad del viento</a:t>
            </a:r>
            <a:endParaRPr/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</a:t>
            </a:r>
            <a:r>
              <a:rPr/>
              <a:t>10 codigo cobertura del cielo </a:t>
            </a:r>
            <a:endParaRPr/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1</a:t>
            </a:r>
            <a:r>
              <a:rPr/>
              <a:t>1 Precipitacion una hora</a:t>
            </a:r>
            <a:endParaRPr/>
          </a:p>
          <a:p>
            <a:pPr marL="457200" indent="-457200">
              <a:defRPr/>
            </a:pPr>
            <a:r>
              <a:rPr/>
              <a:t>Campo</a:t>
            </a:r>
            <a:r>
              <a:rPr lang="en-US"/>
              <a:t> 1</a:t>
            </a:r>
            <a:r>
              <a:rPr/>
              <a:t>2 Precipitacion 6 horas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 algn="ctr">
              <a:defRPr/>
            </a:pPr>
            <a:r>
              <a:rPr/>
              <a:t>Punto de rocio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marL="0" indent="0">
              <a:buNone/>
              <a:defRPr/>
            </a:pPr>
            <a:r>
              <a:rPr/>
              <a:t>"</a:t>
            </a:r>
            <a:r>
              <a:rPr lang="en-US"/>
              <a:t>El Punto de Rocío es el valor al que debe descender la temperatura del aire para que el vapor de agua existente comience a condensarse.</a:t>
            </a:r>
            <a:r>
              <a:rPr/>
              <a:t>"</a:t>
            </a:r>
            <a:endParaRPr/>
          </a:p>
          <a:p>
            <a:pPr marL="0" indent="0">
              <a:buNone/>
              <a:defRPr/>
            </a:pPr>
            <a:r>
              <a:rPr/>
              <a:t>"</a:t>
            </a:r>
            <a:r>
              <a:rPr lang="en-US"/>
              <a:t>El punto de rocío puede calcularse directamente con los datos de temperatura y humedad relativa existentes en un momento dado.</a:t>
            </a:r>
            <a:r>
              <a:rPr/>
              <a:t>"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r>
              <a:rPr/>
              <a:t>Unidades			Grados celcius </a:t>
            </a:r>
            <a:endParaRPr/>
          </a:p>
          <a:p>
            <a:pPr>
              <a:defRPr/>
            </a:pPr>
            <a:r>
              <a:rPr/>
              <a:t>Factor de escala:	</a:t>
            </a:r>
            <a:r>
              <a:rPr lang="en-US"/>
              <a:t>10</a:t>
            </a:r>
            <a:endParaRPr lang="en-US"/>
          </a:p>
          <a:p>
            <a:pPr>
              <a:defRPr/>
            </a:pPr>
            <a:r>
              <a:rPr/>
              <a:t>Valor perdido 		</a:t>
            </a:r>
            <a:r>
              <a:rPr lang="en-US"/>
              <a:t>-9999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isd-history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historico de las estaciones que han estado recolectando datos en el isd.</a:t>
            </a:r>
            <a:endParaRPr/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Los nombres de archivo  en isd-lite corresponden con los números de estación listados en el archivo isd-history.txt:</a:t>
            </a:r>
            <a:endParaRPr/>
          </a:p>
          <a:p>
            <a:pPr marL="0" indent="0">
              <a:buNone/>
              <a:defRPr/>
            </a:pPr>
            <a:r>
              <a:rPr/>
              <a:t>por ejemplo, 723150-03812-2006 corresponde con el número USAF 723150 y el número WBAN 03812.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190500"/>
            <a:ext cx="10972800" cy="582613"/>
          </a:xfrm>
        </p:spPr>
        <p:txBody>
          <a:bodyPr/>
          <a:p>
            <a:pPr>
              <a:defRPr/>
            </a:pPr>
            <a:r>
              <a:rPr/>
              <a:t>isd-history - Columnas de interes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marL="0" indent="0">
              <a:buNone/>
              <a:defRPr/>
            </a:pPr>
            <a:r>
              <a:rPr lang="en-US"/>
              <a:t>USAF =  </a:t>
            </a:r>
            <a:r>
              <a:rPr/>
              <a:t>Id estacion fuerza aerea </a:t>
            </a:r>
            <a:r>
              <a:rPr lang="en-US"/>
              <a:t> 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WBAN = </a:t>
            </a:r>
            <a:r>
              <a:rPr/>
              <a:t>numero</a:t>
            </a:r>
            <a:r>
              <a:rPr lang="en-US"/>
              <a:t> NCDC WBAN 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CTRY = </a:t>
            </a:r>
            <a:r>
              <a:rPr/>
              <a:t>Codigo de pais</a:t>
            </a:r>
            <a:endParaRPr/>
          </a:p>
          <a:p>
            <a:pPr marL="0" indent="0">
              <a:buNone/>
              <a:defRPr/>
            </a:pPr>
            <a:r>
              <a:rPr/>
              <a:t>LAT = Latitud en miles de grados decimales</a:t>
            </a:r>
            <a:endParaRPr/>
          </a:p>
          <a:p>
            <a:pPr marL="0" indent="0">
              <a:buNone/>
              <a:defRPr/>
            </a:pPr>
            <a:r>
              <a:rPr/>
              <a:t>LON = </a:t>
            </a:r>
            <a:r>
              <a:rPr/>
              <a:t>Longitud en miles de grados decimales</a:t>
            </a:r>
            <a:endParaRPr/>
          </a:p>
          <a:p>
            <a:pPr marL="0" indent="0">
              <a:buNone/>
              <a:defRPr/>
            </a:pPr>
            <a:r>
              <a:rPr/>
              <a:t>BEGIN = Inicio periodo del medidor</a:t>
            </a:r>
            <a:endParaRPr/>
          </a:p>
          <a:p>
            <a:pPr marL="0" indent="0">
              <a:buNone/>
              <a:defRPr/>
            </a:pPr>
            <a:r>
              <a:rPr/>
              <a:t>END = Fin del periodo del medidor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Logica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174749"/>
            <a:ext cx="10972800" cy="5434986"/>
          </a:xfrm>
        </p:spPr>
        <p:txBody>
          <a:bodyPr/>
          <a:p>
            <a:pPr marL="0" indent="0">
              <a:buNone/>
              <a:defRPr/>
            </a:pPr>
            <a:r>
              <a:rPr/>
              <a:t>Del isd-Lite solo se leeran los archivos correspondientes a a las estaciones con datos entre 2001 - 2010 y que estan en Estados Unidos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De los archivos(año de un sensor) se filtraran las medidas perdidas(DP = -9999) 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De cada dia se usara solo el bloque de horas entre 12 y 18 incluyendolos. Tomando entonces 7 medidas por dia. Esto significa de acuerdo a la grafica 1 que se tomara en cuenta solo el tiempo donde el dew point es alto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174749"/>
            <a:ext cx="10972800" cy="5234460"/>
          </a:xfrm>
        </p:spPr>
        <p:txBody>
          <a:bodyPr/>
          <a:lstStyle/>
          <a:p>
            <a:pPr>
              <a:defRPr/>
            </a:pPr>
            <a:r>
              <a:rPr/>
              <a:t>Con 7 medidas por dia, el año a 365 dias y 10 años de datos se tiene que el 100% del tiempo en numero de medidas donde el dew point es alto(12-18 horas)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Se tomaran en cuenta solo los sitios donde el sensor reporte mas del 50% del tiempo con dew point  superior a 17°C y menor a -1º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mas de 12782 medidas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Para encontrar el sitio con peor indice de confort se usara el promedio de la temperatura en el rango de horas con dewpoint mas alto por sensor.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