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70" r:id="rId5"/>
    <p:sldId id="259" r:id="rId6"/>
    <p:sldId id="271" r:id="rId7"/>
    <p:sldId id="261" r:id="rId8"/>
    <p:sldId id="264" r:id="rId9"/>
    <p:sldId id="269" r:id="rId10"/>
    <p:sldId id="265" r:id="rId11"/>
    <p:sldId id="267" r:id="rId12"/>
    <p:sldId id="268" r:id="rId13"/>
    <p:sldId id="263" r:id="rId14"/>
    <p:sldId id="266" r:id="rId15"/>
    <p:sldId id="262" r:id="rId1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3"/>
    <p:restoredTop sz="82938"/>
  </p:normalViewPr>
  <p:slideViewPr>
    <p:cSldViewPr snapToGrid="0">
      <p:cViewPr varScale="1">
        <p:scale>
          <a:sx n="94" d="100"/>
          <a:sy n="94" d="100"/>
        </p:scale>
        <p:origin x="22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F000D-6EDD-A74E-B09C-8DB30B79DFB8}"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AC9A7-9CF2-0549-A594-EBADA5950646}" type="slidenum">
              <a:rPr lang="en-US" smtClean="0"/>
              <a:t>‹#›</a:t>
            </a:fld>
            <a:endParaRPr lang="en-US"/>
          </a:p>
        </p:txBody>
      </p:sp>
    </p:spTree>
    <p:extLst>
      <p:ext uri="{BB962C8B-B14F-4D97-AF65-F5344CB8AC3E}">
        <p14:creationId xmlns:p14="http://schemas.microsoft.com/office/powerpoint/2010/main" val="99981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Competitors:</a:t>
            </a:r>
          </a:p>
          <a:p>
            <a:r>
              <a:rPr lang="en-US" dirty="0"/>
              <a:t>- DeepMind (</a:t>
            </a:r>
            <a:r>
              <a:rPr lang="en-US" dirty="0" err="1"/>
              <a:t>poduct</a:t>
            </a:r>
            <a:r>
              <a:rPr lang="en-US" dirty="0"/>
              <a:t>: Chinchilla)</a:t>
            </a:r>
          </a:p>
        </p:txBody>
      </p:sp>
      <p:sp>
        <p:nvSpPr>
          <p:cNvPr id="4" name="Slide Number Placeholder 3"/>
          <p:cNvSpPr>
            <a:spLocks noGrp="1"/>
          </p:cNvSpPr>
          <p:nvPr>
            <p:ph type="sldNum" sz="quarter" idx="5"/>
          </p:nvPr>
        </p:nvSpPr>
        <p:spPr/>
        <p:txBody>
          <a:bodyPr/>
          <a:lstStyle/>
          <a:p>
            <a:fld id="{85BAC9A7-9CF2-0549-A594-EBADA5950646}" type="slidenum">
              <a:rPr lang="en-US" smtClean="0"/>
              <a:t>2</a:t>
            </a:fld>
            <a:endParaRPr lang="en-US"/>
          </a:p>
        </p:txBody>
      </p:sp>
    </p:spTree>
    <p:extLst>
      <p:ext uri="{BB962C8B-B14F-4D97-AF65-F5344CB8AC3E}">
        <p14:creationId xmlns:p14="http://schemas.microsoft.com/office/powerpoint/2010/main" val="181246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 game with codex: </a:t>
            </a:r>
          </a:p>
          <a:p>
            <a:r>
              <a:rPr lang="en-US" dirty="0"/>
              <a:t>https://</a:t>
            </a:r>
            <a:r>
              <a:rPr lang="en-US" dirty="0" err="1"/>
              <a:t>www.youtube.com</a:t>
            </a:r>
            <a:r>
              <a:rPr lang="en-US" dirty="0"/>
              <a:t>/</a:t>
            </a:r>
            <a:r>
              <a:rPr lang="en-US" dirty="0" err="1"/>
              <a:t>watch?v</a:t>
            </a:r>
            <a:r>
              <a:rPr lang="en-US" dirty="0"/>
              <a:t>=</a:t>
            </a:r>
            <a:r>
              <a:rPr lang="en-US" dirty="0" err="1"/>
              <a:t>SGUCcjHTmGY</a:t>
            </a:r>
            <a:endParaRPr lang="en-US" dirty="0"/>
          </a:p>
        </p:txBody>
      </p:sp>
      <p:sp>
        <p:nvSpPr>
          <p:cNvPr id="4" name="Slide Number Placeholder 3"/>
          <p:cNvSpPr>
            <a:spLocks noGrp="1"/>
          </p:cNvSpPr>
          <p:nvPr>
            <p:ph type="sldNum" sz="quarter" idx="5"/>
          </p:nvPr>
        </p:nvSpPr>
        <p:spPr/>
        <p:txBody>
          <a:bodyPr/>
          <a:lstStyle/>
          <a:p>
            <a:fld id="{85BAC9A7-9CF2-0549-A594-EBADA5950646}" type="slidenum">
              <a:rPr lang="en-US" smtClean="0"/>
              <a:t>3</a:t>
            </a:fld>
            <a:endParaRPr lang="en-US"/>
          </a:p>
        </p:txBody>
      </p:sp>
    </p:spTree>
    <p:extLst>
      <p:ext uri="{BB962C8B-B14F-4D97-AF65-F5344CB8AC3E}">
        <p14:creationId xmlns:p14="http://schemas.microsoft.com/office/powerpoint/2010/main" val="200443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AC9A7-9CF2-0549-A594-EBADA5950646}" type="slidenum">
              <a:rPr lang="en-US" smtClean="0"/>
              <a:t>8</a:t>
            </a:fld>
            <a:endParaRPr lang="en-US"/>
          </a:p>
        </p:txBody>
      </p:sp>
    </p:spTree>
    <p:extLst>
      <p:ext uri="{BB962C8B-B14F-4D97-AF65-F5344CB8AC3E}">
        <p14:creationId xmlns:p14="http://schemas.microsoft.com/office/powerpoint/2010/main" val="146207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2831-109D-66E6-3DCE-E437684DD2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32287D0-1D57-730D-A541-8C8FCC507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704FBBE-E6F4-D8D6-3069-AE2B6BC723BF}"/>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9771A265-A584-D7A7-838A-9EBE890A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D6B7C-ED3B-36F2-2F95-BEBDB350329F}"/>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25235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9400-B603-8867-A2CC-9A89369AD16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08BF73-B19C-D882-3A1A-95FF0995A6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799CFA-C8DD-57F2-9DF5-03FE00842B16}"/>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9754C549-85E7-42E4-9600-D082986BE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98D2C-707C-2A49-1F5B-A6BDE487B987}"/>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390848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EBC3D-FEDA-CAA2-F27B-F9E951BD5E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C5D6C6-140C-A9ED-0D3E-2804E1EEE4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C9A619-4F12-14CD-52EE-4206B3F4ED75}"/>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0E1A5BA0-5C41-07DB-4029-F18DA9F6B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76F37-CE76-0965-2788-FDAF2BF8B002}"/>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112358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7BC4-9EB8-1ABA-4C77-B9703336A9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5B5CD6-9042-CEEF-9677-8B44FD8591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E24631-683A-E8AC-24CD-B8F71C2F99F3}"/>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BBD6B10A-626A-F2BB-E7F6-BE8531B50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AEB28-D198-5579-7D82-1125997BBBC5}"/>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403454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497A-32FB-A3F5-129E-6C57E2CB1B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65EED7F-27EC-4F9F-FBE2-27B26E39F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C28A87B-732A-0603-0620-E0961CCD7427}"/>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D1BB87F8-82F7-B941-C20B-10F5E6494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A3D7E-493D-9846-7695-25BD8A70514B}"/>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16173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3BB0-9447-1A3D-23C7-7B38415E9A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04E123-163C-81CD-179E-BFAC866AA2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96519AB-DBD7-F9A3-F72A-F2A42BCFB3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94C4A6-4AD6-55AB-0D29-5B85DB3D0CEF}"/>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6" name="Footer Placeholder 5">
            <a:extLst>
              <a:ext uri="{FF2B5EF4-FFF2-40B4-BE49-F238E27FC236}">
                <a16:creationId xmlns:a16="http://schemas.microsoft.com/office/drawing/2014/main" id="{601195C4-4F5D-24B4-4A3C-7E738889E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10466-B8DA-2600-1ACD-2AE23FDE5681}"/>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385158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EC58-AE44-4321-0C8B-ED5196E9ED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BA455D-B018-592A-374D-7C9C9B976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08211B0-8DE6-B42A-09CD-88D238F26C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E02E16-C7D8-B0FC-FB1B-6C20F735D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F53C359-51EB-3893-EE87-2A81B73DE0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FA43C31-7DF4-21D2-4C8B-D5EB95123D41}"/>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8" name="Footer Placeholder 7">
            <a:extLst>
              <a:ext uri="{FF2B5EF4-FFF2-40B4-BE49-F238E27FC236}">
                <a16:creationId xmlns:a16="http://schemas.microsoft.com/office/drawing/2014/main" id="{0C73F9DD-9E16-0BF5-DE77-920C447B84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46D0E-FAB2-8360-5895-DA4CC71209B4}"/>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49671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613D-2276-477A-DF3E-99077AD404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5DD4EE-A4E9-0CC8-E9A4-987B12C6DBD5}"/>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4" name="Footer Placeholder 3">
            <a:extLst>
              <a:ext uri="{FF2B5EF4-FFF2-40B4-BE49-F238E27FC236}">
                <a16:creationId xmlns:a16="http://schemas.microsoft.com/office/drawing/2014/main" id="{30392E15-2A88-0F6C-A18D-DE791D3E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975F6-5FE1-D07F-7FC4-F25D45F601B5}"/>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204951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53965-56F3-49B7-A5F9-C42EB7D98370}"/>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3" name="Footer Placeholder 2">
            <a:extLst>
              <a:ext uri="{FF2B5EF4-FFF2-40B4-BE49-F238E27FC236}">
                <a16:creationId xmlns:a16="http://schemas.microsoft.com/office/drawing/2014/main" id="{E9D03361-851E-B41F-3FC4-54BB28E4B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D24D8-02C0-C85C-4081-0936962F2439}"/>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403169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9892-EA20-D543-19E1-3334FAAF96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9852456-6649-3EA9-5518-5FED20444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ADAF15-05D5-FFD8-7DD2-DD8B39AE3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A4B9B6-0FC3-0E06-2FFC-1E3CEFF31177}"/>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6" name="Footer Placeholder 5">
            <a:extLst>
              <a:ext uri="{FF2B5EF4-FFF2-40B4-BE49-F238E27FC236}">
                <a16:creationId xmlns:a16="http://schemas.microsoft.com/office/drawing/2014/main" id="{4E945F1D-4532-7D40-B93B-D47A5F1F6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C0A16-74F3-4A35-C854-E0FF71A79D30}"/>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40452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1A39-1C4D-B6B3-0D19-82E4216BAF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3F3B4AB-0513-5DAE-7877-30F6A82FA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FD8A89-6F9C-D34F-C646-4244AB24B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29536-BBFD-C229-C993-08F6B341EDA9}"/>
              </a:ext>
            </a:extLst>
          </p:cNvPr>
          <p:cNvSpPr>
            <a:spLocks noGrp="1"/>
          </p:cNvSpPr>
          <p:nvPr>
            <p:ph type="dt" sz="half" idx="10"/>
          </p:nvPr>
        </p:nvSpPr>
        <p:spPr/>
        <p:txBody>
          <a:bodyPr/>
          <a:lstStyle/>
          <a:p>
            <a:fld id="{9B6C669A-F88E-A341-B404-EE09805083E6}" type="datetimeFigureOut">
              <a:rPr lang="en-US" smtClean="0"/>
              <a:t>2/13/23</a:t>
            </a:fld>
            <a:endParaRPr lang="en-US"/>
          </a:p>
        </p:txBody>
      </p:sp>
      <p:sp>
        <p:nvSpPr>
          <p:cNvPr id="6" name="Footer Placeholder 5">
            <a:extLst>
              <a:ext uri="{FF2B5EF4-FFF2-40B4-BE49-F238E27FC236}">
                <a16:creationId xmlns:a16="http://schemas.microsoft.com/office/drawing/2014/main" id="{E0E354D3-235C-29D0-2C0A-14B8047FB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27076-79BF-2447-C19A-B3A3B41BCEDE}"/>
              </a:ext>
            </a:extLst>
          </p:cNvPr>
          <p:cNvSpPr>
            <a:spLocks noGrp="1"/>
          </p:cNvSpPr>
          <p:nvPr>
            <p:ph type="sldNum" sz="quarter" idx="12"/>
          </p:nvPr>
        </p:nvSpPr>
        <p:spPr/>
        <p:txBody>
          <a:bodyPr/>
          <a:lstStyle/>
          <a:p>
            <a:fld id="{A95C1B30-555E-8544-A807-E357F1535E9D}" type="slidenum">
              <a:rPr lang="en-US" smtClean="0"/>
              <a:t>‹#›</a:t>
            </a:fld>
            <a:endParaRPr lang="en-US"/>
          </a:p>
        </p:txBody>
      </p:sp>
    </p:spTree>
    <p:extLst>
      <p:ext uri="{BB962C8B-B14F-4D97-AF65-F5344CB8AC3E}">
        <p14:creationId xmlns:p14="http://schemas.microsoft.com/office/powerpoint/2010/main" val="187087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91189-C7EE-20EF-D710-6FF380E72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634098-0511-12D6-6C7F-7E981F796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448FAE-1898-B8CB-6CC2-16669108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C669A-F88E-A341-B404-EE09805083E6}" type="datetimeFigureOut">
              <a:rPr lang="en-US" smtClean="0"/>
              <a:t>2/13/23</a:t>
            </a:fld>
            <a:endParaRPr lang="en-US"/>
          </a:p>
        </p:txBody>
      </p:sp>
      <p:sp>
        <p:nvSpPr>
          <p:cNvPr id="5" name="Footer Placeholder 4">
            <a:extLst>
              <a:ext uri="{FF2B5EF4-FFF2-40B4-BE49-F238E27FC236}">
                <a16:creationId xmlns:a16="http://schemas.microsoft.com/office/drawing/2014/main" id="{8A3B6F41-F39B-5280-C369-8C581DE7C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10ABF-22C7-58A5-A2AD-13DD50548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C1B30-555E-8544-A807-E357F1535E9D}" type="slidenum">
              <a:rPr lang="en-US" smtClean="0"/>
              <a:t>‹#›</a:t>
            </a:fld>
            <a:endParaRPr lang="en-US"/>
          </a:p>
        </p:txBody>
      </p:sp>
    </p:spTree>
    <p:extLst>
      <p:ext uri="{BB962C8B-B14F-4D97-AF65-F5344CB8AC3E}">
        <p14:creationId xmlns:p14="http://schemas.microsoft.com/office/powerpoint/2010/main" val="338593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q=http://labs.openai.com&amp;sa=D&amp;source=docs&amp;ust=1669833084818742&amp;usg=AOvVaw3xrSlGIVLLVKjnchqinjLs" TargetMode="External"/><Relationship Id="rId2" Type="http://schemas.openxmlformats.org/officeDocument/2006/relationships/hyperlink" Target="https://www.google.com/url?q=http://chat.openai.com&amp;sa=D&amp;source=docs&amp;ust=1669833084818926&amp;usg=AOvVaw13rLwSrAYiV5hOL5oPsYDq" TargetMode="External"/><Relationship Id="rId1" Type="http://schemas.openxmlformats.org/officeDocument/2006/relationships/slideLayout" Target="../slideLayouts/slideLayout6.xml"/><Relationship Id="rId4" Type="http://schemas.openxmlformats.org/officeDocument/2006/relationships/hyperlink" Target="https://www.google.com/url?q=http://beta.openai.com&amp;sa=D&amp;source=docs&amp;ust=1669833084818875&amp;usg=AOvVaw11EJaho-h4CU4I-OMT7x3j"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B808-8133-2A5D-A96D-89702CADD3A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8330F2-53C3-D15B-107A-CCDA5DEF58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798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718886" y="5444030"/>
            <a:ext cx="5013642" cy="1015663"/>
          </a:xfrm>
          <a:prstGeom prst="rect">
            <a:avLst/>
          </a:prstGeom>
          <a:noFill/>
        </p:spPr>
        <p:txBody>
          <a:bodyPr wrap="square">
            <a:spAutoFit/>
          </a:bodyPr>
          <a:lstStyle/>
          <a:p>
            <a:r>
              <a:rPr lang="en-GB" sz="1200" b="0" i="0" dirty="0">
                <a:solidFill>
                  <a:srgbClr val="353740"/>
                </a:solidFill>
                <a:effectLst/>
                <a:latin typeface="Roboto Mono" pitchFamily="49" charset="0"/>
              </a:rPr>
              <a:t>The following is a conversation with an AI assistant. The assistant is helpful, creative, clever, and very friendly.</a:t>
            </a:r>
          </a:p>
          <a:p>
            <a:endParaRPr lang="en-GB" sz="1200" b="0" i="0" dirty="0">
              <a:solidFill>
                <a:srgbClr val="353740"/>
              </a:solidFill>
              <a:effectLst/>
              <a:latin typeface="Roboto Mono" pitchFamily="49" charset="0"/>
            </a:endParaRPr>
          </a:p>
          <a:p>
            <a:r>
              <a:rPr lang="en-GB" sz="1200" b="0" i="0" dirty="0">
                <a:solidFill>
                  <a:srgbClr val="353740"/>
                </a:solidFill>
                <a:effectLst/>
                <a:latin typeface="Roboto Mono" pitchFamily="49" charset="0"/>
              </a:rPr>
              <a:t>Human: Hello, who are you?</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3</a:t>
            </a:r>
          </a:p>
        </p:txBody>
      </p:sp>
      <p:sp>
        <p:nvSpPr>
          <p:cNvPr id="5" name="TextBox 4">
            <a:extLst>
              <a:ext uri="{FF2B5EF4-FFF2-40B4-BE49-F238E27FC236}">
                <a16:creationId xmlns:a16="http://schemas.microsoft.com/office/drawing/2014/main" id="{6E77E2D4-54B6-4421-FC6B-B558E66FE9C4}"/>
              </a:ext>
            </a:extLst>
          </p:cNvPr>
          <p:cNvSpPr txBox="1"/>
          <p:nvPr/>
        </p:nvSpPr>
        <p:spPr>
          <a:xfrm>
            <a:off x="6752185" y="5444030"/>
            <a:ext cx="4376057" cy="830997"/>
          </a:xfrm>
          <a:prstGeom prst="rect">
            <a:avLst/>
          </a:prstGeom>
          <a:noFill/>
        </p:spPr>
        <p:txBody>
          <a:bodyPr wrap="square">
            <a:spAutoFit/>
          </a:bodyPr>
          <a:lstStyle/>
          <a:p>
            <a:r>
              <a:rPr lang="en-GB" sz="1200" b="0" i="0" dirty="0">
                <a:solidFill>
                  <a:srgbClr val="353740"/>
                </a:solidFill>
                <a:effectLst/>
                <a:latin typeface="Roboto Mono" pitchFamily="49" charset="0"/>
              </a:rPr>
              <a:t>Marv is a chatbot that reluctantly answers questions with sarcastic responses: </a:t>
            </a:r>
          </a:p>
          <a:p>
            <a:endParaRPr lang="en-GB" sz="1200" dirty="0">
              <a:solidFill>
                <a:srgbClr val="353740"/>
              </a:solidFill>
              <a:latin typeface="Roboto Mono" pitchFamily="49" charset="0"/>
            </a:endParaRPr>
          </a:p>
          <a:p>
            <a:r>
              <a:rPr lang="en-GB" sz="1200" b="0" i="0" dirty="0">
                <a:solidFill>
                  <a:srgbClr val="353740"/>
                </a:solidFill>
                <a:effectLst/>
                <a:latin typeface="Roboto Mono" pitchFamily="49" charset="0"/>
              </a:rPr>
              <a:t>You: How many pounds are in a kilogram?</a:t>
            </a:r>
            <a:endParaRPr lang="en-US" sz="1200" dirty="0"/>
          </a:p>
        </p:txBody>
      </p:sp>
    </p:spTree>
    <p:extLst>
      <p:ext uri="{BB962C8B-B14F-4D97-AF65-F5344CB8AC3E}">
        <p14:creationId xmlns:p14="http://schemas.microsoft.com/office/powerpoint/2010/main" val="310936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250423" y="4877922"/>
            <a:ext cx="9640071" cy="1754326"/>
          </a:xfrm>
          <a:prstGeom prst="rect">
            <a:avLst/>
          </a:prstGeom>
          <a:noFill/>
        </p:spPr>
        <p:txBody>
          <a:bodyPr wrap="square">
            <a:spAutoFit/>
          </a:bodyPr>
          <a:lstStyle/>
          <a:p>
            <a:r>
              <a:rPr lang="en-GB" sz="1200" b="0" i="0" dirty="0">
                <a:solidFill>
                  <a:srgbClr val="353740"/>
                </a:solidFill>
                <a:effectLst/>
                <a:latin typeface="Roboto Mono" pitchFamily="49" charset="0"/>
              </a:rPr>
              <a:t>Summarize this for a second-grade student:</a:t>
            </a:r>
          </a:p>
          <a:p>
            <a:endParaRPr lang="en-GB" sz="1200" b="0" i="0" dirty="0">
              <a:solidFill>
                <a:srgbClr val="353740"/>
              </a:solidFill>
              <a:effectLst/>
              <a:latin typeface="Roboto Mono" pitchFamily="49" charset="0"/>
            </a:endParaRPr>
          </a:p>
          <a:p>
            <a:r>
              <a:rPr lang="en-GB" sz="1200" b="0" i="0" dirty="0">
                <a:solidFill>
                  <a:srgbClr val="353740"/>
                </a:solidFill>
                <a:effectLst/>
                <a:latin typeface="Roboto Mono" pitchFamily="49" charset="0"/>
              </a:rPr>
              <a:t>Jupiter is the fifth planet from the Sun and the largest in the Solar System. It is a gas giant with a mass one-thousandth that of the Sun, but two-and-a-half times that of all the other planets in the Solar System combined. Jupiter is one of the brightest objects visible to the naked eye in the night sky, and has been known to ancient civilizations since before recorded history. It is named after the Roman god Jupiter.[19] When viewed from Earth, Jupiter can be bright enough for its reflected light to cast visible shadows,[20] and is on average the third-brightest natural object in the night sky after the Moon and Venus.</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4</a:t>
            </a:r>
          </a:p>
        </p:txBody>
      </p:sp>
    </p:spTree>
    <p:extLst>
      <p:ext uri="{BB962C8B-B14F-4D97-AF65-F5344CB8AC3E}">
        <p14:creationId xmlns:p14="http://schemas.microsoft.com/office/powerpoint/2010/main" val="377444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250423" y="5524252"/>
            <a:ext cx="9640071" cy="461665"/>
          </a:xfrm>
          <a:prstGeom prst="rect">
            <a:avLst/>
          </a:prstGeom>
          <a:noFill/>
        </p:spPr>
        <p:txBody>
          <a:bodyPr wrap="square">
            <a:spAutoFit/>
          </a:bodyPr>
          <a:lstStyle/>
          <a:p>
            <a:r>
              <a:rPr lang="en-GB" sz="1200" b="0" i="0" dirty="0">
                <a:solidFill>
                  <a:srgbClr val="353740"/>
                </a:solidFill>
                <a:effectLst/>
                <a:latin typeface="Roboto Mono" pitchFamily="49" charset="0"/>
              </a:rPr>
              <a:t>Vertical farming provides a novel solution for producing food locally, reducing transportation costs and</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5</a:t>
            </a:r>
          </a:p>
        </p:txBody>
      </p:sp>
    </p:spTree>
    <p:extLst>
      <p:ext uri="{BB962C8B-B14F-4D97-AF65-F5344CB8AC3E}">
        <p14:creationId xmlns:p14="http://schemas.microsoft.com/office/powerpoint/2010/main" val="18332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082358" y="5431919"/>
            <a:ext cx="5013642" cy="646331"/>
          </a:xfrm>
          <a:prstGeom prst="rect">
            <a:avLst/>
          </a:prstGeom>
          <a:noFill/>
        </p:spPr>
        <p:txBody>
          <a:bodyPr wrap="square">
            <a:spAutoFit/>
          </a:bodyPr>
          <a:lstStyle/>
          <a:p>
            <a:r>
              <a:rPr lang="en-GB" sz="1200" b="0" i="0" dirty="0">
                <a:solidFill>
                  <a:srgbClr val="353740"/>
                </a:solidFill>
                <a:effectLst/>
                <a:latin typeface="Roboto Mono" pitchFamily="49" charset="0"/>
              </a:rPr>
              <a:t>Decide whether a Tweet's sentiment is positive, neutral, or negative. </a:t>
            </a:r>
          </a:p>
          <a:p>
            <a:r>
              <a:rPr lang="en-GB" sz="1200" b="0" i="0" dirty="0">
                <a:solidFill>
                  <a:srgbClr val="353740"/>
                </a:solidFill>
                <a:effectLst/>
                <a:latin typeface="Roboto Mono" pitchFamily="49" charset="0"/>
              </a:rPr>
              <a:t>Tweet: I loved the new Batman movie! Sentiment:</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6</a:t>
            </a:r>
          </a:p>
        </p:txBody>
      </p:sp>
      <p:sp>
        <p:nvSpPr>
          <p:cNvPr id="5" name="TextBox 4">
            <a:extLst>
              <a:ext uri="{FF2B5EF4-FFF2-40B4-BE49-F238E27FC236}">
                <a16:creationId xmlns:a16="http://schemas.microsoft.com/office/drawing/2014/main" id="{3FD92405-E506-C24E-A7E3-A86D067295D4}"/>
              </a:ext>
            </a:extLst>
          </p:cNvPr>
          <p:cNvSpPr txBox="1"/>
          <p:nvPr/>
        </p:nvSpPr>
        <p:spPr>
          <a:xfrm>
            <a:off x="6340158" y="5497181"/>
            <a:ext cx="5013642" cy="830997"/>
          </a:xfrm>
          <a:prstGeom prst="rect">
            <a:avLst/>
          </a:prstGeom>
          <a:noFill/>
        </p:spPr>
        <p:txBody>
          <a:bodyPr wrap="square">
            <a:spAutoFit/>
          </a:bodyPr>
          <a:lstStyle/>
          <a:p>
            <a:r>
              <a:rPr lang="en-GB" sz="1200" b="0" i="0" dirty="0">
                <a:solidFill>
                  <a:srgbClr val="353740"/>
                </a:solidFill>
                <a:effectLst/>
                <a:latin typeface="Roboto Mono" pitchFamily="49" charset="0"/>
              </a:rPr>
              <a:t>Classify the sentiment in these tweets: </a:t>
            </a:r>
          </a:p>
          <a:p>
            <a:pPr marL="228600" indent="-228600">
              <a:buAutoNum type="arabicPeriod"/>
            </a:pPr>
            <a:r>
              <a:rPr lang="en-GB" sz="1200" b="0" i="0" dirty="0">
                <a:solidFill>
                  <a:srgbClr val="353740"/>
                </a:solidFill>
                <a:effectLst/>
                <a:latin typeface="Roboto Mono" pitchFamily="49" charset="0"/>
              </a:rPr>
              <a:t>"I can't stand homework" </a:t>
            </a:r>
          </a:p>
          <a:p>
            <a:pPr marL="228600" indent="-228600">
              <a:buAutoNum type="arabicPeriod"/>
            </a:pPr>
            <a:r>
              <a:rPr lang="en-GB" sz="1200" b="0" i="0" dirty="0">
                <a:solidFill>
                  <a:srgbClr val="353740"/>
                </a:solidFill>
                <a:effectLst/>
                <a:latin typeface="Roboto Mono" pitchFamily="49" charset="0"/>
              </a:rPr>
              <a:t>"This sucks. I'm bored </a:t>
            </a:r>
            <a:r>
              <a:rPr lang="en-NL" sz="1200" b="0" i="0" dirty="0">
                <a:solidFill>
                  <a:srgbClr val="353740"/>
                </a:solidFill>
                <a:effectLst/>
                <a:latin typeface="Roboto Mono" pitchFamily="49" charset="0"/>
              </a:rPr>
              <a:t>😠" </a:t>
            </a:r>
          </a:p>
          <a:p>
            <a:pPr marL="228600" indent="-228600">
              <a:buAutoNum type="arabicPeriod"/>
            </a:pPr>
            <a:r>
              <a:rPr lang="en-NL" sz="1200" b="0" i="0" dirty="0">
                <a:solidFill>
                  <a:srgbClr val="353740"/>
                </a:solidFill>
                <a:effectLst/>
                <a:latin typeface="Roboto Mono" pitchFamily="49" charset="0"/>
              </a:rPr>
              <a:t>"</a:t>
            </a:r>
            <a:r>
              <a:rPr lang="en-GB" sz="1200" b="0" i="0" dirty="0">
                <a:solidFill>
                  <a:srgbClr val="353740"/>
                </a:solidFill>
                <a:effectLst/>
                <a:latin typeface="Roboto Mono" pitchFamily="49" charset="0"/>
              </a:rPr>
              <a:t>I can't wait for Halloween!!!"</a:t>
            </a:r>
            <a:endParaRPr lang="en-US" sz="1200" dirty="0"/>
          </a:p>
        </p:txBody>
      </p:sp>
    </p:spTree>
    <p:extLst>
      <p:ext uri="{BB962C8B-B14F-4D97-AF65-F5344CB8AC3E}">
        <p14:creationId xmlns:p14="http://schemas.microsoft.com/office/powerpoint/2010/main" val="130020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082358" y="5431919"/>
            <a:ext cx="5013642" cy="461665"/>
          </a:xfrm>
          <a:prstGeom prst="rect">
            <a:avLst/>
          </a:prstGeom>
          <a:noFill/>
        </p:spPr>
        <p:txBody>
          <a:bodyPr wrap="square">
            <a:spAutoFit/>
          </a:bodyPr>
          <a:lstStyle/>
          <a:p>
            <a:r>
              <a:rPr lang="en-GB" sz="1200" b="0" i="0" dirty="0">
                <a:solidFill>
                  <a:srgbClr val="353740"/>
                </a:solidFill>
                <a:effectLst/>
                <a:latin typeface="Roboto Mono" pitchFamily="49" charset="0"/>
              </a:rPr>
              <a:t>Translate this into French, Spanish and Japanese: What rooms do you have available?</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7</a:t>
            </a:r>
          </a:p>
        </p:txBody>
      </p:sp>
      <p:sp>
        <p:nvSpPr>
          <p:cNvPr id="3" name="TextBox 2">
            <a:extLst>
              <a:ext uri="{FF2B5EF4-FFF2-40B4-BE49-F238E27FC236}">
                <a16:creationId xmlns:a16="http://schemas.microsoft.com/office/drawing/2014/main" id="{1D5661D7-FCAA-2638-7B98-1AAA3FDB5925}"/>
              </a:ext>
            </a:extLst>
          </p:cNvPr>
          <p:cNvSpPr txBox="1"/>
          <p:nvPr/>
        </p:nvSpPr>
        <p:spPr>
          <a:xfrm>
            <a:off x="6785148" y="5231865"/>
            <a:ext cx="4278086" cy="738664"/>
          </a:xfrm>
          <a:prstGeom prst="rect">
            <a:avLst/>
          </a:prstGeom>
          <a:noFill/>
        </p:spPr>
        <p:txBody>
          <a:bodyPr wrap="square">
            <a:spAutoFit/>
          </a:bodyPr>
          <a:lstStyle/>
          <a:p>
            <a:r>
              <a:rPr lang="en-GB" sz="1400" b="0" i="0" dirty="0">
                <a:solidFill>
                  <a:srgbClr val="353740"/>
                </a:solidFill>
                <a:effectLst/>
                <a:latin typeface="Roboto Mono" pitchFamily="49" charset="0"/>
              </a:rPr>
              <a:t>Convert movie titles into emoji. </a:t>
            </a:r>
          </a:p>
          <a:p>
            <a:r>
              <a:rPr lang="en-GB" sz="1400" b="0" i="0" dirty="0">
                <a:solidFill>
                  <a:srgbClr val="353740"/>
                </a:solidFill>
                <a:effectLst/>
                <a:latin typeface="Roboto Mono" pitchFamily="49" charset="0"/>
              </a:rPr>
              <a:t>Back to the Future: </a:t>
            </a:r>
            <a:r>
              <a:rPr lang="en-NL" sz="1400" b="0" i="0" dirty="0">
                <a:solidFill>
                  <a:srgbClr val="353740"/>
                </a:solidFill>
                <a:effectLst/>
                <a:latin typeface="Roboto Mono" pitchFamily="49" charset="0"/>
              </a:rPr>
              <a:t>👨👴🚗🕒 </a:t>
            </a:r>
          </a:p>
          <a:p>
            <a:r>
              <a:rPr lang="en-GB" sz="1400" b="0" i="0" dirty="0">
                <a:solidFill>
                  <a:srgbClr val="353740"/>
                </a:solidFill>
                <a:effectLst/>
                <a:latin typeface="Roboto Mono" pitchFamily="49" charset="0"/>
              </a:rPr>
              <a:t>Batman: </a:t>
            </a:r>
            <a:endParaRPr lang="en-US" sz="1400" dirty="0"/>
          </a:p>
        </p:txBody>
      </p:sp>
    </p:spTree>
    <p:extLst>
      <p:ext uri="{BB962C8B-B14F-4D97-AF65-F5344CB8AC3E}">
        <p14:creationId xmlns:p14="http://schemas.microsoft.com/office/powerpoint/2010/main" val="111007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98E1-E064-AC63-1D85-538F7FA0EC9F}"/>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61A79F85-DC90-E709-50A9-EB42A0D5551D}"/>
              </a:ext>
            </a:extLst>
          </p:cNvPr>
          <p:cNvSpPr txBox="1"/>
          <p:nvPr/>
        </p:nvSpPr>
        <p:spPr>
          <a:xfrm>
            <a:off x="3189515" y="1875282"/>
            <a:ext cx="6096000" cy="369332"/>
          </a:xfrm>
          <a:prstGeom prst="rect">
            <a:avLst/>
          </a:prstGeom>
          <a:noFill/>
        </p:spPr>
        <p:txBody>
          <a:bodyPr wrap="square">
            <a:spAutoFit/>
          </a:bodyPr>
          <a:lstStyle/>
          <a:p>
            <a:pPr algn="ctr"/>
            <a:r>
              <a:rPr lang="en-US" dirty="0"/>
              <a:t>https://</a:t>
            </a:r>
            <a:r>
              <a:rPr lang="en-US" dirty="0" err="1"/>
              <a:t>openai.com</a:t>
            </a:r>
            <a:r>
              <a:rPr lang="en-US" dirty="0"/>
              <a:t>/</a:t>
            </a:r>
            <a:r>
              <a:rPr lang="en-US" dirty="0" err="1"/>
              <a:t>api</a:t>
            </a:r>
            <a:r>
              <a:rPr lang="en-US" dirty="0"/>
              <a:t>/pricing/</a:t>
            </a:r>
          </a:p>
        </p:txBody>
      </p:sp>
      <p:pic>
        <p:nvPicPr>
          <p:cNvPr id="6" name="Picture 5" descr="Chart&#10;&#10;Description automatically generated">
            <a:extLst>
              <a:ext uri="{FF2B5EF4-FFF2-40B4-BE49-F238E27FC236}">
                <a16:creationId xmlns:a16="http://schemas.microsoft.com/office/drawing/2014/main" id="{C1B61EE6-79E7-4025-E9DB-A4E0F2095F77}"/>
              </a:ext>
            </a:extLst>
          </p:cNvPr>
          <p:cNvPicPr>
            <a:picLocks noChangeAspect="1"/>
          </p:cNvPicPr>
          <p:nvPr/>
        </p:nvPicPr>
        <p:blipFill>
          <a:blip r:embed="rId2"/>
          <a:stretch>
            <a:fillRect/>
          </a:stretch>
        </p:blipFill>
        <p:spPr>
          <a:xfrm>
            <a:off x="391885" y="2183194"/>
            <a:ext cx="11504568" cy="217326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A286470-A990-DDA8-E182-AE7F72B3B533}"/>
              </a:ext>
            </a:extLst>
          </p:cNvPr>
          <p:cNvPicPr>
            <a:picLocks noChangeAspect="1"/>
          </p:cNvPicPr>
          <p:nvPr/>
        </p:nvPicPr>
        <p:blipFill>
          <a:blip r:embed="rId3"/>
          <a:stretch>
            <a:fillRect/>
          </a:stretch>
        </p:blipFill>
        <p:spPr>
          <a:xfrm>
            <a:off x="391885" y="4674806"/>
            <a:ext cx="11504568" cy="1633011"/>
          </a:xfrm>
          <a:prstGeom prst="rect">
            <a:avLst/>
          </a:prstGeom>
        </p:spPr>
      </p:pic>
    </p:spTree>
    <p:extLst>
      <p:ext uri="{BB962C8B-B14F-4D97-AF65-F5344CB8AC3E}">
        <p14:creationId xmlns:p14="http://schemas.microsoft.com/office/powerpoint/2010/main" val="32376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1289-A89E-A50D-094F-41A6F4CBBB1C}"/>
              </a:ext>
            </a:extLst>
          </p:cNvPr>
          <p:cNvSpPr>
            <a:spLocks noGrp="1"/>
          </p:cNvSpPr>
          <p:nvPr>
            <p:ph type="title"/>
          </p:nvPr>
        </p:nvSpPr>
        <p:spPr/>
        <p:txBody>
          <a:bodyPr/>
          <a:lstStyle/>
          <a:p>
            <a:r>
              <a:rPr lang="en-US" dirty="0"/>
              <a:t>Timeline</a:t>
            </a:r>
          </a:p>
        </p:txBody>
      </p:sp>
      <p:sp>
        <p:nvSpPr>
          <p:cNvPr id="4" name="TextBox 3">
            <a:extLst>
              <a:ext uri="{FF2B5EF4-FFF2-40B4-BE49-F238E27FC236}">
                <a16:creationId xmlns:a16="http://schemas.microsoft.com/office/drawing/2014/main" id="{1EACA615-AA95-02D5-C3BA-05E0F098AC07}"/>
              </a:ext>
            </a:extLst>
          </p:cNvPr>
          <p:cNvSpPr txBox="1"/>
          <p:nvPr/>
        </p:nvSpPr>
        <p:spPr>
          <a:xfrm>
            <a:off x="838200" y="2256444"/>
            <a:ext cx="10515600" cy="4247317"/>
          </a:xfrm>
          <a:prstGeom prst="rect">
            <a:avLst/>
          </a:prstGeom>
          <a:noFill/>
        </p:spPr>
        <p:txBody>
          <a:bodyPr wrap="square">
            <a:spAutoFit/>
          </a:bodyPr>
          <a:lstStyle/>
          <a:p>
            <a:pPr algn="l"/>
            <a:r>
              <a:rPr lang="en-GB" b="0" i="0" dirty="0">
                <a:solidFill>
                  <a:srgbClr val="374151"/>
                </a:solidFill>
                <a:effectLst/>
                <a:latin typeface="Söhne"/>
              </a:rPr>
              <a:t>2015: </a:t>
            </a:r>
            <a:r>
              <a:rPr lang="en-GB" b="0" i="0" dirty="0" err="1">
                <a:solidFill>
                  <a:srgbClr val="374151"/>
                </a:solidFill>
                <a:effectLst/>
                <a:latin typeface="Söhne"/>
              </a:rPr>
              <a:t>OpenAI</a:t>
            </a:r>
            <a:r>
              <a:rPr lang="en-GB" b="0" i="0" dirty="0">
                <a:solidFill>
                  <a:srgbClr val="374151"/>
                </a:solidFill>
                <a:effectLst/>
                <a:latin typeface="Söhne"/>
              </a:rPr>
              <a:t> is founded by Elon Musk, Sam Altman, Greg Brockman, Ilya </a:t>
            </a:r>
            <a:r>
              <a:rPr lang="en-GB" b="0" i="0" dirty="0" err="1">
                <a:solidFill>
                  <a:srgbClr val="374151"/>
                </a:solidFill>
                <a:effectLst/>
                <a:latin typeface="Söhne"/>
              </a:rPr>
              <a:t>Sutskever</a:t>
            </a:r>
            <a:r>
              <a:rPr lang="en-GB" b="0" i="0" dirty="0">
                <a:solidFill>
                  <a:srgbClr val="374151"/>
                </a:solidFill>
                <a:effectLst/>
                <a:latin typeface="Söhne"/>
              </a:rPr>
              <a:t>, and Wojciech Zaremba.</a:t>
            </a:r>
          </a:p>
          <a:p>
            <a:pPr algn="l"/>
            <a:r>
              <a:rPr lang="en-GB" b="0" i="0" dirty="0">
                <a:solidFill>
                  <a:srgbClr val="374151"/>
                </a:solidFill>
                <a:effectLst/>
                <a:latin typeface="Söhne"/>
              </a:rPr>
              <a:t>2016: </a:t>
            </a:r>
            <a:r>
              <a:rPr lang="en-GB" b="0" i="0" dirty="0" err="1">
                <a:solidFill>
                  <a:srgbClr val="374151"/>
                </a:solidFill>
                <a:effectLst/>
                <a:latin typeface="Söhne"/>
              </a:rPr>
              <a:t>OpenAI</a:t>
            </a:r>
            <a:r>
              <a:rPr lang="en-GB" b="0" i="0" dirty="0">
                <a:solidFill>
                  <a:srgbClr val="374151"/>
                </a:solidFill>
                <a:effectLst/>
                <a:latin typeface="Söhne"/>
              </a:rPr>
              <a:t> releases the first version of its GPT (</a:t>
            </a:r>
            <a:r>
              <a:rPr lang="en-GB" b="1" i="0" u="sng" dirty="0">
                <a:solidFill>
                  <a:srgbClr val="374151"/>
                </a:solidFill>
                <a:effectLst/>
                <a:highlight>
                  <a:srgbClr val="FFFF00"/>
                </a:highlight>
                <a:latin typeface="Söhne"/>
              </a:rPr>
              <a:t>Generative Pretrained Transformer</a:t>
            </a:r>
            <a:r>
              <a:rPr lang="en-GB" b="0" i="0" dirty="0">
                <a:solidFill>
                  <a:srgbClr val="374151"/>
                </a:solidFill>
                <a:effectLst/>
                <a:latin typeface="Söhne"/>
              </a:rPr>
              <a:t>) language model, </a:t>
            </a:r>
            <a:r>
              <a:rPr lang="en-GB" b="0" i="0" dirty="0">
                <a:solidFill>
                  <a:srgbClr val="374151"/>
                </a:solidFill>
                <a:effectLst/>
                <a:highlight>
                  <a:srgbClr val="FFFF00"/>
                </a:highlight>
                <a:latin typeface="Söhne"/>
              </a:rPr>
              <a:t>GPT-1</a:t>
            </a:r>
            <a:r>
              <a:rPr lang="en-GB" b="0" i="0" dirty="0">
                <a:solidFill>
                  <a:srgbClr val="374151"/>
                </a:solidFill>
                <a:effectLst/>
                <a:latin typeface="Söhne"/>
              </a:rPr>
              <a:t>.</a:t>
            </a:r>
          </a:p>
          <a:p>
            <a:pPr algn="l"/>
            <a:r>
              <a:rPr lang="en-GB" b="0" i="0" dirty="0">
                <a:solidFill>
                  <a:srgbClr val="374151"/>
                </a:solidFill>
                <a:effectLst/>
                <a:latin typeface="Söhne"/>
              </a:rPr>
              <a:t>2018: </a:t>
            </a:r>
            <a:r>
              <a:rPr lang="en-GB" b="0" i="0" dirty="0" err="1">
                <a:solidFill>
                  <a:srgbClr val="374151"/>
                </a:solidFill>
                <a:effectLst/>
                <a:latin typeface="Söhne"/>
              </a:rPr>
              <a:t>OpenAI</a:t>
            </a:r>
            <a:r>
              <a:rPr lang="en-GB" b="0" i="0" dirty="0">
                <a:solidFill>
                  <a:srgbClr val="374151"/>
                </a:solidFill>
                <a:effectLst/>
                <a:latin typeface="Söhne"/>
              </a:rPr>
              <a:t> releases </a:t>
            </a:r>
            <a:r>
              <a:rPr lang="en-GB" b="0" i="0" dirty="0">
                <a:solidFill>
                  <a:srgbClr val="374151"/>
                </a:solidFill>
                <a:effectLst/>
                <a:highlight>
                  <a:srgbClr val="FFFF00"/>
                </a:highlight>
                <a:latin typeface="Söhne"/>
              </a:rPr>
              <a:t>GPT-2</a:t>
            </a:r>
            <a:r>
              <a:rPr lang="en-GB" b="0" i="0" dirty="0">
                <a:solidFill>
                  <a:srgbClr val="374151"/>
                </a:solidFill>
                <a:effectLst/>
                <a:latin typeface="Söhne"/>
              </a:rPr>
              <a:t>, a more advanced version of GPT-1 with over </a:t>
            </a:r>
            <a:r>
              <a:rPr lang="en-GB" b="0" i="0" dirty="0">
                <a:solidFill>
                  <a:srgbClr val="374151"/>
                </a:solidFill>
                <a:effectLst/>
                <a:highlight>
                  <a:srgbClr val="FFFF00"/>
                </a:highlight>
                <a:latin typeface="Söhne"/>
              </a:rPr>
              <a:t>1.5 billion parameters.</a:t>
            </a:r>
          </a:p>
          <a:p>
            <a:pPr algn="l"/>
            <a:r>
              <a:rPr lang="en-GB" b="0" i="0" dirty="0">
                <a:solidFill>
                  <a:srgbClr val="374151"/>
                </a:solidFill>
                <a:effectLst/>
                <a:latin typeface="Söhne"/>
              </a:rPr>
              <a:t>2019: </a:t>
            </a:r>
            <a:r>
              <a:rPr lang="en-GB" b="0" i="0" dirty="0" err="1">
                <a:solidFill>
                  <a:srgbClr val="374151"/>
                </a:solidFill>
                <a:effectLst/>
                <a:latin typeface="Söhne"/>
              </a:rPr>
              <a:t>OpenAI</a:t>
            </a:r>
            <a:r>
              <a:rPr lang="en-GB" b="0" i="0" dirty="0">
                <a:solidFill>
                  <a:srgbClr val="374151"/>
                </a:solidFill>
                <a:effectLst/>
                <a:latin typeface="Söhne"/>
              </a:rPr>
              <a:t> launches its first commercial product, </a:t>
            </a:r>
            <a:r>
              <a:rPr lang="en-GB" b="0" i="0" dirty="0" err="1">
                <a:solidFill>
                  <a:srgbClr val="374151"/>
                </a:solidFill>
                <a:effectLst/>
                <a:latin typeface="Söhne"/>
              </a:rPr>
              <a:t>OpenAI</a:t>
            </a:r>
            <a:r>
              <a:rPr lang="en-GB" b="0" i="0" dirty="0">
                <a:solidFill>
                  <a:srgbClr val="374151"/>
                </a:solidFill>
                <a:effectLst/>
                <a:latin typeface="Söhne"/>
              </a:rPr>
              <a:t> API, which allows developers to access the </a:t>
            </a:r>
            <a:r>
              <a:rPr lang="en-GB" b="0" i="0" dirty="0">
                <a:solidFill>
                  <a:srgbClr val="374151"/>
                </a:solidFill>
                <a:effectLst/>
                <a:highlight>
                  <a:srgbClr val="FFFF00"/>
                </a:highlight>
                <a:latin typeface="Söhne"/>
              </a:rPr>
              <a:t>GPT-3 </a:t>
            </a:r>
            <a:r>
              <a:rPr lang="en-GB" b="0" i="0" dirty="0">
                <a:solidFill>
                  <a:srgbClr val="374151"/>
                </a:solidFill>
                <a:effectLst/>
                <a:latin typeface="Söhne"/>
              </a:rPr>
              <a:t>language model to build AI applications.</a:t>
            </a:r>
          </a:p>
          <a:p>
            <a:r>
              <a:rPr lang="en-GB" b="0" i="0" dirty="0">
                <a:solidFill>
                  <a:srgbClr val="374151"/>
                </a:solidFill>
                <a:effectLst/>
                <a:latin typeface="Söhne"/>
              </a:rPr>
              <a:t>May/2020: </a:t>
            </a:r>
            <a:r>
              <a:rPr lang="en-GB" b="0" i="0" dirty="0" err="1">
                <a:solidFill>
                  <a:srgbClr val="374151"/>
                </a:solidFill>
                <a:effectLst/>
                <a:latin typeface="Söhne"/>
              </a:rPr>
              <a:t>OpenAI</a:t>
            </a:r>
            <a:r>
              <a:rPr lang="en-GB" b="0" i="0" dirty="0">
                <a:solidFill>
                  <a:srgbClr val="374151"/>
                </a:solidFill>
                <a:effectLst/>
                <a:latin typeface="Söhne"/>
              </a:rPr>
              <a:t> releases GPT-3, the largest language model to date with over </a:t>
            </a:r>
            <a:r>
              <a:rPr lang="en-GB" b="0" i="0" dirty="0">
                <a:solidFill>
                  <a:srgbClr val="374151"/>
                </a:solidFill>
                <a:effectLst/>
                <a:highlight>
                  <a:srgbClr val="FFFF00"/>
                </a:highlight>
                <a:latin typeface="Söhne"/>
              </a:rPr>
              <a:t>175 billion parameters. </a:t>
            </a:r>
            <a:r>
              <a:rPr lang="en-GB" b="0" i="0" dirty="0">
                <a:solidFill>
                  <a:srgbClr val="565867"/>
                </a:solidFill>
                <a:effectLst/>
                <a:latin typeface="proxima-nova"/>
              </a:rPr>
              <a:t>Reinforcement Learning with Human Feedback (RLHF) </a:t>
            </a:r>
            <a:endParaRPr lang="en-US" dirty="0"/>
          </a:p>
          <a:p>
            <a:pPr algn="l"/>
            <a:endParaRPr lang="en-GB" b="0" i="0" dirty="0">
              <a:solidFill>
                <a:srgbClr val="374151"/>
              </a:solidFill>
              <a:effectLst/>
              <a:highlight>
                <a:srgbClr val="FFFF00"/>
              </a:highlight>
              <a:latin typeface="Söhne"/>
            </a:endParaRPr>
          </a:p>
          <a:p>
            <a:pPr algn="l"/>
            <a:r>
              <a:rPr lang="en-GB" b="0" i="0" dirty="0">
                <a:solidFill>
                  <a:srgbClr val="374151"/>
                </a:solidFill>
                <a:effectLst/>
                <a:latin typeface="Söhne"/>
              </a:rPr>
              <a:t>2021: </a:t>
            </a:r>
            <a:r>
              <a:rPr lang="en-GB" b="0" i="0" dirty="0" err="1">
                <a:solidFill>
                  <a:srgbClr val="374151"/>
                </a:solidFill>
                <a:effectLst/>
                <a:latin typeface="Söhne"/>
              </a:rPr>
              <a:t>OpenAI</a:t>
            </a:r>
            <a:r>
              <a:rPr lang="en-GB" b="0" i="0" dirty="0">
                <a:solidFill>
                  <a:srgbClr val="374151"/>
                </a:solidFill>
                <a:effectLst/>
                <a:latin typeface="Söhne"/>
              </a:rPr>
              <a:t> releases "API 2.0," which includes new capabilities like natural language generation, language translation, and summarization.</a:t>
            </a:r>
          </a:p>
          <a:p>
            <a:pPr algn="l"/>
            <a:r>
              <a:rPr lang="en-GB" b="0" i="0" dirty="0">
                <a:solidFill>
                  <a:srgbClr val="374151"/>
                </a:solidFill>
                <a:effectLst/>
                <a:latin typeface="Söhne"/>
              </a:rPr>
              <a:t>2022: </a:t>
            </a:r>
            <a:r>
              <a:rPr lang="en-GB" b="0" i="0" dirty="0" err="1">
                <a:solidFill>
                  <a:srgbClr val="374151"/>
                </a:solidFill>
                <a:effectLst/>
                <a:latin typeface="Söhne"/>
              </a:rPr>
              <a:t>OpenAI</a:t>
            </a:r>
            <a:r>
              <a:rPr lang="en-GB" b="0" i="0" dirty="0">
                <a:solidFill>
                  <a:srgbClr val="374151"/>
                </a:solidFill>
                <a:effectLst/>
                <a:latin typeface="Söhne"/>
              </a:rPr>
              <a:t> launches a new conversational AI model, </a:t>
            </a:r>
            <a:r>
              <a:rPr lang="en-GB" b="0" i="0" dirty="0" err="1">
                <a:solidFill>
                  <a:srgbClr val="374151"/>
                </a:solidFill>
                <a:effectLst/>
                <a:highlight>
                  <a:srgbClr val="FFFF00"/>
                </a:highlight>
                <a:latin typeface="Söhne"/>
              </a:rPr>
              <a:t>ChatGPT</a:t>
            </a:r>
            <a:r>
              <a:rPr lang="en-GB" b="0" i="0" dirty="0">
                <a:solidFill>
                  <a:srgbClr val="374151"/>
                </a:solidFill>
                <a:effectLst/>
                <a:latin typeface="Söhne"/>
              </a:rPr>
              <a:t>, which is capable of generating human-like text in response to user inputs.</a:t>
            </a:r>
          </a:p>
          <a:p>
            <a:pPr algn="l"/>
            <a:endParaRPr lang="en-GB" b="0" i="0" dirty="0">
              <a:solidFill>
                <a:srgbClr val="374151"/>
              </a:solidFill>
              <a:effectLst/>
              <a:latin typeface="Söhne"/>
            </a:endParaRPr>
          </a:p>
          <a:p>
            <a:r>
              <a:rPr lang="en-GB" dirty="0">
                <a:solidFill>
                  <a:srgbClr val="374151"/>
                </a:solidFill>
                <a:latin typeface="Söhne"/>
              </a:rPr>
              <a:t>August/2021: </a:t>
            </a:r>
            <a:r>
              <a:rPr lang="en-GB" i="0" dirty="0" err="1">
                <a:solidFill>
                  <a:srgbClr val="0F0F0F"/>
                </a:solidFill>
                <a:effectLst/>
                <a:latin typeface="YouTube Sans"/>
              </a:rPr>
              <a:t>OpenAI</a:t>
            </a:r>
            <a:r>
              <a:rPr lang="en-GB" i="0" dirty="0">
                <a:solidFill>
                  <a:srgbClr val="0F0F0F"/>
                </a:solidFill>
                <a:effectLst/>
                <a:latin typeface="YouTube Sans"/>
              </a:rPr>
              <a:t> Codex Live Demo on </a:t>
            </a:r>
            <a:r>
              <a:rPr lang="en-GB" i="0" dirty="0" err="1">
                <a:solidFill>
                  <a:srgbClr val="0F0F0F"/>
                </a:solidFill>
                <a:effectLst/>
                <a:latin typeface="YouTube Sans"/>
              </a:rPr>
              <a:t>Youtube</a:t>
            </a:r>
            <a:r>
              <a:rPr lang="en-GB" i="0" dirty="0">
                <a:solidFill>
                  <a:srgbClr val="0F0F0F"/>
                </a:solidFill>
                <a:effectLst/>
                <a:latin typeface="YouTube Sans"/>
              </a:rPr>
              <a:t> (</a:t>
            </a:r>
            <a:r>
              <a:rPr lang="en-US" dirty="0"/>
              <a:t>https://</a:t>
            </a:r>
            <a:r>
              <a:rPr lang="en-US" dirty="0" err="1"/>
              <a:t>www.youtube.com</a:t>
            </a:r>
            <a:r>
              <a:rPr lang="en-US" dirty="0"/>
              <a:t>/</a:t>
            </a:r>
            <a:r>
              <a:rPr lang="en-US" dirty="0" err="1"/>
              <a:t>watch?v</a:t>
            </a:r>
            <a:r>
              <a:rPr lang="en-US" dirty="0"/>
              <a:t>=</a:t>
            </a:r>
            <a:r>
              <a:rPr lang="en-US" dirty="0" err="1"/>
              <a:t>SGUCcjHTmGY</a:t>
            </a:r>
            <a:r>
              <a:rPr lang="en-US" dirty="0"/>
              <a:t>)</a:t>
            </a:r>
            <a:endParaRPr lang="en-GB" i="0" dirty="0">
              <a:solidFill>
                <a:srgbClr val="0F0F0F"/>
              </a:solidFill>
              <a:effectLst/>
              <a:latin typeface="YouTube Sans"/>
            </a:endParaRPr>
          </a:p>
          <a:p>
            <a:r>
              <a:rPr lang="en-GB" i="0" dirty="0">
                <a:solidFill>
                  <a:srgbClr val="374151"/>
                </a:solidFill>
                <a:effectLst/>
                <a:latin typeface="Söhne"/>
              </a:rPr>
              <a:t>November/2022:</a:t>
            </a:r>
            <a:r>
              <a:rPr lang="en-GB" b="0" i="0" dirty="0">
                <a:solidFill>
                  <a:srgbClr val="374151"/>
                </a:solidFill>
                <a:effectLst/>
                <a:latin typeface="Söhne"/>
              </a:rPr>
              <a:t> </a:t>
            </a:r>
            <a:r>
              <a:rPr lang="en-GB" b="0" i="0" dirty="0" err="1">
                <a:solidFill>
                  <a:srgbClr val="374151"/>
                </a:solidFill>
                <a:effectLst/>
                <a:latin typeface="Söhne"/>
              </a:rPr>
              <a:t>OpenAI</a:t>
            </a:r>
            <a:r>
              <a:rPr lang="en-GB" b="0" i="0" dirty="0">
                <a:solidFill>
                  <a:srgbClr val="374151"/>
                </a:solidFill>
                <a:effectLst/>
                <a:latin typeface="Söhne"/>
              </a:rPr>
              <a:t> releases </a:t>
            </a:r>
            <a:r>
              <a:rPr lang="en-GB" b="0" i="0" dirty="0">
                <a:solidFill>
                  <a:srgbClr val="374151"/>
                </a:solidFill>
                <a:effectLst/>
                <a:highlight>
                  <a:srgbClr val="FFFF00"/>
                </a:highlight>
                <a:latin typeface="Söhne"/>
              </a:rPr>
              <a:t>GTP-3.5</a:t>
            </a:r>
            <a:endParaRPr lang="en-GB" b="0" i="0" dirty="0">
              <a:solidFill>
                <a:srgbClr val="374151"/>
              </a:solidFill>
              <a:effectLst/>
              <a:latin typeface="Söhne"/>
            </a:endParaRPr>
          </a:p>
        </p:txBody>
      </p:sp>
    </p:spTree>
    <p:extLst>
      <p:ext uri="{BB962C8B-B14F-4D97-AF65-F5344CB8AC3E}">
        <p14:creationId xmlns:p14="http://schemas.microsoft.com/office/powerpoint/2010/main" val="154129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195B-6041-D6BB-9888-10A230F25776}"/>
              </a:ext>
            </a:extLst>
          </p:cNvPr>
          <p:cNvSpPr>
            <a:spLocks noGrp="1"/>
          </p:cNvSpPr>
          <p:nvPr>
            <p:ph type="title"/>
          </p:nvPr>
        </p:nvSpPr>
        <p:spPr/>
        <p:txBody>
          <a:bodyPr/>
          <a:lstStyle/>
          <a:p>
            <a:r>
              <a:rPr lang="en-US" dirty="0"/>
              <a:t>Explaining </a:t>
            </a:r>
            <a:r>
              <a:rPr lang="en-US" dirty="0" err="1"/>
              <a:t>ChatGPT</a:t>
            </a:r>
            <a:r>
              <a:rPr lang="en-US" dirty="0"/>
              <a:t>*</a:t>
            </a:r>
          </a:p>
        </p:txBody>
      </p:sp>
      <p:pic>
        <p:nvPicPr>
          <p:cNvPr id="4" name="Picture 3" descr="A picture containing outdoor, sidewalk, street, walking&#10;&#10;Description automatically generated">
            <a:extLst>
              <a:ext uri="{FF2B5EF4-FFF2-40B4-BE49-F238E27FC236}">
                <a16:creationId xmlns:a16="http://schemas.microsoft.com/office/drawing/2014/main" id="{0F823DEB-5AC7-7219-85A6-5B2B11E7064B}"/>
              </a:ext>
            </a:extLst>
          </p:cNvPr>
          <p:cNvPicPr>
            <a:picLocks noChangeAspect="1"/>
          </p:cNvPicPr>
          <p:nvPr/>
        </p:nvPicPr>
        <p:blipFill>
          <a:blip r:embed="rId3"/>
          <a:stretch>
            <a:fillRect/>
          </a:stretch>
        </p:blipFill>
        <p:spPr>
          <a:xfrm>
            <a:off x="1009649" y="1875354"/>
            <a:ext cx="3448051" cy="3448051"/>
          </a:xfrm>
          <a:prstGeom prst="rect">
            <a:avLst/>
          </a:prstGeom>
        </p:spPr>
      </p:pic>
      <p:sp>
        <p:nvSpPr>
          <p:cNvPr id="6" name="TextBox 5">
            <a:extLst>
              <a:ext uri="{FF2B5EF4-FFF2-40B4-BE49-F238E27FC236}">
                <a16:creationId xmlns:a16="http://schemas.microsoft.com/office/drawing/2014/main" id="{8A56B143-6860-4196-90AF-B46ED76E5C11}"/>
              </a:ext>
            </a:extLst>
          </p:cNvPr>
          <p:cNvSpPr txBox="1"/>
          <p:nvPr/>
        </p:nvSpPr>
        <p:spPr>
          <a:xfrm>
            <a:off x="1009650" y="1506022"/>
            <a:ext cx="3448050" cy="369332"/>
          </a:xfrm>
          <a:prstGeom prst="rect">
            <a:avLst/>
          </a:prstGeom>
          <a:noFill/>
        </p:spPr>
        <p:txBody>
          <a:bodyPr wrap="square">
            <a:spAutoFit/>
          </a:bodyPr>
          <a:lstStyle/>
          <a:p>
            <a:r>
              <a:rPr lang="en-US" dirty="0"/>
              <a:t>To my daughter</a:t>
            </a:r>
          </a:p>
        </p:txBody>
      </p:sp>
      <p:sp>
        <p:nvSpPr>
          <p:cNvPr id="9" name="TextBox 8">
            <a:extLst>
              <a:ext uri="{FF2B5EF4-FFF2-40B4-BE49-F238E27FC236}">
                <a16:creationId xmlns:a16="http://schemas.microsoft.com/office/drawing/2014/main" id="{190ACA90-6AC6-312B-65FB-A8776D965EBA}"/>
              </a:ext>
            </a:extLst>
          </p:cNvPr>
          <p:cNvSpPr txBox="1"/>
          <p:nvPr/>
        </p:nvSpPr>
        <p:spPr>
          <a:xfrm>
            <a:off x="4968875" y="1506022"/>
            <a:ext cx="3448050" cy="369332"/>
          </a:xfrm>
          <a:prstGeom prst="rect">
            <a:avLst/>
          </a:prstGeom>
          <a:noFill/>
        </p:spPr>
        <p:txBody>
          <a:bodyPr wrap="square">
            <a:spAutoFit/>
          </a:bodyPr>
          <a:lstStyle/>
          <a:p>
            <a:r>
              <a:rPr lang="en-US" dirty="0"/>
              <a:t>To programmers</a:t>
            </a:r>
          </a:p>
        </p:txBody>
      </p:sp>
      <p:pic>
        <p:nvPicPr>
          <p:cNvPr id="11" name="Picture 10" descr="Logo, icon&#10;&#10;Description automatically generated">
            <a:extLst>
              <a:ext uri="{FF2B5EF4-FFF2-40B4-BE49-F238E27FC236}">
                <a16:creationId xmlns:a16="http://schemas.microsoft.com/office/drawing/2014/main" id="{24003CA7-E540-2ADC-0C12-361231B07295}"/>
              </a:ext>
            </a:extLst>
          </p:cNvPr>
          <p:cNvPicPr>
            <a:picLocks noChangeAspect="1"/>
          </p:cNvPicPr>
          <p:nvPr/>
        </p:nvPicPr>
        <p:blipFill>
          <a:blip r:embed="rId4"/>
          <a:stretch>
            <a:fillRect/>
          </a:stretch>
        </p:blipFill>
        <p:spPr>
          <a:xfrm>
            <a:off x="5075209" y="1973779"/>
            <a:ext cx="3251200" cy="3251200"/>
          </a:xfrm>
          <a:prstGeom prst="rect">
            <a:avLst/>
          </a:prstGeom>
        </p:spPr>
      </p:pic>
      <p:sp>
        <p:nvSpPr>
          <p:cNvPr id="12" name="TextBox 11">
            <a:extLst>
              <a:ext uri="{FF2B5EF4-FFF2-40B4-BE49-F238E27FC236}">
                <a16:creationId xmlns:a16="http://schemas.microsoft.com/office/drawing/2014/main" id="{B487ED15-6EB6-FB0E-8E71-1EC10CD1D3B5}"/>
              </a:ext>
            </a:extLst>
          </p:cNvPr>
          <p:cNvSpPr txBox="1"/>
          <p:nvPr/>
        </p:nvSpPr>
        <p:spPr>
          <a:xfrm>
            <a:off x="8928100" y="1506022"/>
            <a:ext cx="3059113" cy="369332"/>
          </a:xfrm>
          <a:prstGeom prst="rect">
            <a:avLst/>
          </a:prstGeom>
          <a:noFill/>
        </p:spPr>
        <p:txBody>
          <a:bodyPr wrap="square">
            <a:spAutoFit/>
          </a:bodyPr>
          <a:lstStyle/>
          <a:p>
            <a:r>
              <a:rPr lang="en-US" dirty="0"/>
              <a:t>To teachers</a:t>
            </a:r>
          </a:p>
        </p:txBody>
      </p:sp>
      <p:pic>
        <p:nvPicPr>
          <p:cNvPr id="14" name="Picture 13" descr="A picture containing container&#10;&#10;Description automatically generated">
            <a:extLst>
              <a:ext uri="{FF2B5EF4-FFF2-40B4-BE49-F238E27FC236}">
                <a16:creationId xmlns:a16="http://schemas.microsoft.com/office/drawing/2014/main" id="{D09505DD-3D19-471E-F154-C47C5DC9EA28}"/>
              </a:ext>
            </a:extLst>
          </p:cNvPr>
          <p:cNvPicPr>
            <a:picLocks noChangeAspect="1"/>
          </p:cNvPicPr>
          <p:nvPr/>
        </p:nvPicPr>
        <p:blipFill rotWithShape="1">
          <a:blip r:embed="rId5"/>
          <a:srcRect l="7129" t="22184" r="4735" b="12715"/>
          <a:stretch/>
        </p:blipFill>
        <p:spPr>
          <a:xfrm>
            <a:off x="9458510" y="1888988"/>
            <a:ext cx="1869379" cy="1380785"/>
          </a:xfrm>
          <a:prstGeom prst="rect">
            <a:avLst/>
          </a:prstGeom>
        </p:spPr>
      </p:pic>
      <p:pic>
        <p:nvPicPr>
          <p:cNvPr id="16" name="Picture 15" descr="Logo, company name&#10;&#10;Description automatically generated">
            <a:extLst>
              <a:ext uri="{FF2B5EF4-FFF2-40B4-BE49-F238E27FC236}">
                <a16:creationId xmlns:a16="http://schemas.microsoft.com/office/drawing/2014/main" id="{C1C7DF19-496E-1D3A-C73C-5DB74FB0D318}"/>
              </a:ext>
            </a:extLst>
          </p:cNvPr>
          <p:cNvPicPr>
            <a:picLocks noChangeAspect="1"/>
          </p:cNvPicPr>
          <p:nvPr/>
        </p:nvPicPr>
        <p:blipFill rotWithShape="1">
          <a:blip r:embed="rId6"/>
          <a:srcRect t="29412" b="29472"/>
          <a:stretch/>
        </p:blipFill>
        <p:spPr>
          <a:xfrm>
            <a:off x="8083200" y="3354564"/>
            <a:ext cx="3251200" cy="751923"/>
          </a:xfrm>
          <a:prstGeom prst="rect">
            <a:avLst/>
          </a:prstGeom>
        </p:spPr>
      </p:pic>
      <p:pic>
        <p:nvPicPr>
          <p:cNvPr id="18" name="Picture 17">
            <a:extLst>
              <a:ext uri="{FF2B5EF4-FFF2-40B4-BE49-F238E27FC236}">
                <a16:creationId xmlns:a16="http://schemas.microsoft.com/office/drawing/2014/main" id="{84FCB094-2511-6FAC-01B1-58D2DE8598D1}"/>
              </a:ext>
            </a:extLst>
          </p:cNvPr>
          <p:cNvPicPr>
            <a:picLocks noChangeAspect="1"/>
          </p:cNvPicPr>
          <p:nvPr/>
        </p:nvPicPr>
        <p:blipFill>
          <a:blip r:embed="rId7"/>
          <a:stretch>
            <a:fillRect/>
          </a:stretch>
        </p:blipFill>
        <p:spPr>
          <a:xfrm>
            <a:off x="10893174" y="3258799"/>
            <a:ext cx="1094039" cy="998310"/>
          </a:xfrm>
          <a:prstGeom prst="rect">
            <a:avLst/>
          </a:prstGeom>
        </p:spPr>
      </p:pic>
      <p:pic>
        <p:nvPicPr>
          <p:cNvPr id="22" name="Picture 21" descr="Logo, company name&#10;&#10;Description automatically generated">
            <a:extLst>
              <a:ext uri="{FF2B5EF4-FFF2-40B4-BE49-F238E27FC236}">
                <a16:creationId xmlns:a16="http://schemas.microsoft.com/office/drawing/2014/main" id="{103C4F45-1B91-0CBE-7F40-5BBECB2B3696}"/>
              </a:ext>
            </a:extLst>
          </p:cNvPr>
          <p:cNvPicPr>
            <a:picLocks noChangeAspect="1"/>
          </p:cNvPicPr>
          <p:nvPr/>
        </p:nvPicPr>
        <p:blipFill>
          <a:blip r:embed="rId8"/>
          <a:stretch>
            <a:fillRect/>
          </a:stretch>
        </p:blipFill>
        <p:spPr>
          <a:xfrm>
            <a:off x="8803948" y="4740924"/>
            <a:ext cx="3178502" cy="1295240"/>
          </a:xfrm>
          <a:prstGeom prst="rect">
            <a:avLst/>
          </a:prstGeom>
        </p:spPr>
      </p:pic>
      <p:sp>
        <p:nvSpPr>
          <p:cNvPr id="23" name="TextBox 22">
            <a:extLst>
              <a:ext uri="{FF2B5EF4-FFF2-40B4-BE49-F238E27FC236}">
                <a16:creationId xmlns:a16="http://schemas.microsoft.com/office/drawing/2014/main" id="{23FD21EC-854B-7A62-AC7F-8B3425981A1F}"/>
              </a:ext>
            </a:extLst>
          </p:cNvPr>
          <p:cNvSpPr txBox="1"/>
          <p:nvPr/>
        </p:nvSpPr>
        <p:spPr>
          <a:xfrm>
            <a:off x="4935240" y="5143443"/>
            <a:ext cx="994073" cy="369332"/>
          </a:xfrm>
          <a:prstGeom prst="rect">
            <a:avLst/>
          </a:prstGeom>
          <a:noFill/>
        </p:spPr>
        <p:txBody>
          <a:bodyPr wrap="square">
            <a:spAutoFit/>
          </a:bodyPr>
          <a:lstStyle/>
          <a:p>
            <a:r>
              <a:rPr lang="en-US" dirty="0"/>
              <a:t>*CODEX</a:t>
            </a:r>
          </a:p>
        </p:txBody>
      </p:sp>
      <p:pic>
        <p:nvPicPr>
          <p:cNvPr id="25" name="Picture 24" descr="A red and white flag&#10;&#10;Description automatically generated with medium confidence">
            <a:extLst>
              <a:ext uri="{FF2B5EF4-FFF2-40B4-BE49-F238E27FC236}">
                <a16:creationId xmlns:a16="http://schemas.microsoft.com/office/drawing/2014/main" id="{7775124F-4EDE-077D-DC8C-FE75B1D47F82}"/>
              </a:ext>
            </a:extLst>
          </p:cNvPr>
          <p:cNvPicPr>
            <a:picLocks noChangeAspect="1"/>
          </p:cNvPicPr>
          <p:nvPr/>
        </p:nvPicPr>
        <p:blipFill>
          <a:blip r:embed="rId9"/>
          <a:stretch>
            <a:fillRect/>
          </a:stretch>
        </p:blipFill>
        <p:spPr>
          <a:xfrm>
            <a:off x="10077600" y="4160636"/>
            <a:ext cx="760112" cy="526139"/>
          </a:xfrm>
          <a:prstGeom prst="rect">
            <a:avLst/>
          </a:prstGeom>
        </p:spPr>
      </p:pic>
      <p:pic>
        <p:nvPicPr>
          <p:cNvPr id="26" name="Picture 25" descr="A pile of red berries&#10;&#10;Description automatically generated with low confidence">
            <a:extLst>
              <a:ext uri="{FF2B5EF4-FFF2-40B4-BE49-F238E27FC236}">
                <a16:creationId xmlns:a16="http://schemas.microsoft.com/office/drawing/2014/main" id="{FD7D23EE-23A3-8033-C80D-2E6B18642E5F}"/>
              </a:ext>
            </a:extLst>
          </p:cNvPr>
          <p:cNvPicPr>
            <a:picLocks noChangeAspect="1"/>
          </p:cNvPicPr>
          <p:nvPr/>
        </p:nvPicPr>
        <p:blipFill>
          <a:blip r:embed="rId10"/>
          <a:stretch>
            <a:fillRect/>
          </a:stretch>
        </p:blipFill>
        <p:spPr>
          <a:xfrm>
            <a:off x="9954631" y="5620931"/>
            <a:ext cx="2054295" cy="1155182"/>
          </a:xfrm>
          <a:prstGeom prst="rect">
            <a:avLst/>
          </a:prstGeom>
        </p:spPr>
      </p:pic>
    </p:spTree>
    <p:extLst>
      <p:ext uri="{BB962C8B-B14F-4D97-AF65-F5344CB8AC3E}">
        <p14:creationId xmlns:p14="http://schemas.microsoft.com/office/powerpoint/2010/main" val="337233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EB7D-0B8E-9493-1F33-839EEA83C2CD}"/>
              </a:ext>
            </a:extLst>
          </p:cNvPr>
          <p:cNvSpPr>
            <a:spLocks noGrp="1"/>
          </p:cNvSpPr>
          <p:nvPr>
            <p:ph type="title"/>
          </p:nvPr>
        </p:nvSpPr>
        <p:spPr/>
        <p:txBody>
          <a:bodyPr/>
          <a:lstStyle/>
          <a:p>
            <a:r>
              <a:rPr lang="en-GB" b="0" i="0" dirty="0">
                <a:solidFill>
                  <a:srgbClr val="0F0F0F"/>
                </a:solidFill>
                <a:effectLst/>
                <a:latin typeface="Roboto" panose="02000000000000000000" pitchFamily="2" charset="0"/>
              </a:rPr>
              <a:t>What a time to be alive!</a:t>
            </a:r>
            <a:endParaRPr lang="en-US" dirty="0"/>
          </a:p>
        </p:txBody>
      </p:sp>
      <p:sp>
        <p:nvSpPr>
          <p:cNvPr id="3" name="Title 1">
            <a:extLst>
              <a:ext uri="{FF2B5EF4-FFF2-40B4-BE49-F238E27FC236}">
                <a16:creationId xmlns:a16="http://schemas.microsoft.com/office/drawing/2014/main" id="{6AE8D7AF-3488-2296-5D75-8750B6851828}"/>
              </a:ext>
            </a:extLst>
          </p:cNvPr>
          <p:cNvSpPr txBox="1">
            <a:spLocks/>
          </p:cNvSpPr>
          <p:nvPr/>
        </p:nvSpPr>
        <p:spPr>
          <a:xfrm>
            <a:off x="838200"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0F0F0F"/>
                </a:solidFill>
                <a:latin typeface="Roboto" panose="02000000000000000000" pitchFamily="2" charset="0"/>
              </a:rPr>
              <a:t>We are just scratching the surface!</a:t>
            </a:r>
            <a:endParaRPr lang="en-US" dirty="0"/>
          </a:p>
        </p:txBody>
      </p:sp>
    </p:spTree>
    <p:extLst>
      <p:ext uri="{BB962C8B-B14F-4D97-AF65-F5344CB8AC3E}">
        <p14:creationId xmlns:p14="http://schemas.microsoft.com/office/powerpoint/2010/main" val="372325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1B7E-35B9-BB4B-C52D-4A2BC22E7C38}"/>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EB6A4FA6-23CC-4ED0-30C0-CD14F9DB14F4}"/>
              </a:ext>
            </a:extLst>
          </p:cNvPr>
          <p:cNvSpPr txBox="1"/>
          <p:nvPr/>
        </p:nvSpPr>
        <p:spPr>
          <a:xfrm>
            <a:off x="1486238" y="1893730"/>
            <a:ext cx="8511950" cy="1815882"/>
          </a:xfrm>
          <a:prstGeom prst="rect">
            <a:avLst/>
          </a:prstGeom>
          <a:noFill/>
        </p:spPr>
        <p:txBody>
          <a:bodyPr wrap="square">
            <a:spAutoFit/>
          </a:bodyPr>
          <a:lstStyle/>
          <a:p>
            <a:pPr algn="ctr"/>
            <a:r>
              <a:rPr lang="en-GB" sz="2800" b="0" i="0" u="none" strike="noStrike" dirty="0">
                <a:solidFill>
                  <a:srgbClr val="0E0E1A"/>
                </a:solidFill>
                <a:effectLst/>
                <a:latin typeface="proxima-nova"/>
                <a:hlinkClick r:id="rId2"/>
              </a:rPr>
              <a:t>chat.openai.com</a:t>
            </a:r>
            <a:r>
              <a:rPr lang="en-US" sz="2800" u="none" strike="noStrike" dirty="0"/>
              <a:t> == </a:t>
            </a:r>
            <a:r>
              <a:rPr lang="en-US" sz="2800" u="none" strike="noStrike" dirty="0" err="1"/>
              <a:t>ChatGPT</a:t>
            </a:r>
            <a:endParaRPr lang="en-GB" sz="2800" b="0" i="0" dirty="0">
              <a:solidFill>
                <a:srgbClr val="0E0E1A"/>
              </a:solidFill>
              <a:effectLst/>
              <a:latin typeface="proxima-nova"/>
              <a:hlinkClick r:id="rId3"/>
            </a:endParaRPr>
          </a:p>
          <a:p>
            <a:pPr algn="ctr"/>
            <a:r>
              <a:rPr lang="en-GB" sz="2800" b="0" i="0" dirty="0">
                <a:solidFill>
                  <a:srgbClr val="0E0E1A"/>
                </a:solidFill>
                <a:effectLst/>
                <a:latin typeface="proxima-nova"/>
                <a:hlinkClick r:id="rId3"/>
              </a:rPr>
              <a:t>labs.openai.com</a:t>
            </a:r>
            <a:r>
              <a:rPr lang="en-GB" sz="2800" b="0" i="0" dirty="0">
                <a:solidFill>
                  <a:srgbClr val="0E0E1A"/>
                </a:solidFill>
                <a:effectLst/>
                <a:latin typeface="proxima-nova"/>
              </a:rPr>
              <a:t> == DALL-E</a:t>
            </a:r>
          </a:p>
          <a:p>
            <a:pPr algn="ctr"/>
            <a:r>
              <a:rPr lang="en-GB" sz="2800" b="0" i="0" strike="noStrike" dirty="0">
                <a:solidFill>
                  <a:srgbClr val="0E0E1A"/>
                </a:solidFill>
                <a:effectLst/>
                <a:latin typeface="proxima-nova"/>
                <a:hlinkClick r:id="rId4"/>
              </a:rPr>
              <a:t>beta.openai.com</a:t>
            </a:r>
            <a:r>
              <a:rPr lang="en-GB" sz="2800" b="0" i="0" strike="noStrike" dirty="0">
                <a:solidFill>
                  <a:srgbClr val="0E0E1A"/>
                </a:solidFill>
                <a:effectLst/>
                <a:latin typeface="proxima-nova"/>
              </a:rPr>
              <a:t> == </a:t>
            </a:r>
            <a:r>
              <a:rPr lang="en-GB" sz="2800" b="0" i="0" strike="noStrike" dirty="0" err="1">
                <a:solidFill>
                  <a:srgbClr val="0E0E1A"/>
                </a:solidFill>
                <a:effectLst/>
                <a:latin typeface="proxima-nova"/>
              </a:rPr>
              <a:t>platform.openai.com</a:t>
            </a:r>
            <a:r>
              <a:rPr lang="en-GB" sz="2800" b="0" i="0" strike="noStrike" dirty="0">
                <a:solidFill>
                  <a:srgbClr val="0E0E1A"/>
                </a:solidFill>
                <a:effectLst/>
                <a:latin typeface="proxima-nova"/>
              </a:rPr>
              <a:t> </a:t>
            </a:r>
            <a:r>
              <a:rPr lang="en-US" sz="2800" dirty="0"/>
              <a:t> -&gt; /playground</a:t>
            </a:r>
          </a:p>
          <a:p>
            <a:pPr algn="ctr"/>
            <a:endParaRPr lang="en-US" sz="2800" dirty="0"/>
          </a:p>
        </p:txBody>
      </p:sp>
      <p:sp>
        <p:nvSpPr>
          <p:cNvPr id="20" name="TextBox 19">
            <a:extLst>
              <a:ext uri="{FF2B5EF4-FFF2-40B4-BE49-F238E27FC236}">
                <a16:creationId xmlns:a16="http://schemas.microsoft.com/office/drawing/2014/main" id="{D889A19F-6F28-BA3C-234A-3CCEE469F066}"/>
              </a:ext>
            </a:extLst>
          </p:cNvPr>
          <p:cNvSpPr txBox="1"/>
          <p:nvPr/>
        </p:nvSpPr>
        <p:spPr>
          <a:xfrm>
            <a:off x="2852909" y="3211376"/>
            <a:ext cx="6093618" cy="369332"/>
          </a:xfrm>
          <a:prstGeom prst="rect">
            <a:avLst/>
          </a:prstGeom>
          <a:noFill/>
        </p:spPr>
        <p:txBody>
          <a:bodyPr wrap="square">
            <a:spAutoFit/>
          </a:bodyPr>
          <a:lstStyle/>
          <a:p>
            <a:r>
              <a:rPr lang="en-US" dirty="0"/>
              <a:t>https://</a:t>
            </a:r>
            <a:r>
              <a:rPr lang="en-US" dirty="0" err="1"/>
              <a:t>platform.openai.com</a:t>
            </a:r>
            <a:r>
              <a:rPr lang="en-US" dirty="0"/>
              <a:t>/examples</a:t>
            </a:r>
          </a:p>
        </p:txBody>
      </p:sp>
    </p:spTree>
    <p:extLst>
      <p:ext uri="{BB962C8B-B14F-4D97-AF65-F5344CB8AC3E}">
        <p14:creationId xmlns:p14="http://schemas.microsoft.com/office/powerpoint/2010/main" val="269558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89F-3B45-A3D2-29C7-EC109C9AE88A}"/>
              </a:ext>
            </a:extLst>
          </p:cNvPr>
          <p:cNvSpPr>
            <a:spLocks noGrp="1"/>
          </p:cNvSpPr>
          <p:nvPr>
            <p:ph type="title"/>
          </p:nvPr>
        </p:nvSpPr>
        <p:spPr/>
        <p:txBody>
          <a:bodyPr/>
          <a:lstStyle/>
          <a:p>
            <a:r>
              <a:rPr lang="en-US" dirty="0"/>
              <a:t>Errors and warnings</a:t>
            </a:r>
          </a:p>
        </p:txBody>
      </p:sp>
      <p:pic>
        <p:nvPicPr>
          <p:cNvPr id="3" name="Picture 2" descr="Graphical user interface, text, application&#10;&#10;Description automatically generated">
            <a:extLst>
              <a:ext uri="{FF2B5EF4-FFF2-40B4-BE49-F238E27FC236}">
                <a16:creationId xmlns:a16="http://schemas.microsoft.com/office/drawing/2014/main" id="{ECA0AD34-ECB5-E5BE-FE73-ED28A7B294E2}"/>
              </a:ext>
            </a:extLst>
          </p:cNvPr>
          <p:cNvPicPr>
            <a:picLocks noChangeAspect="1"/>
          </p:cNvPicPr>
          <p:nvPr/>
        </p:nvPicPr>
        <p:blipFill>
          <a:blip r:embed="rId2"/>
          <a:stretch>
            <a:fillRect/>
          </a:stretch>
        </p:blipFill>
        <p:spPr>
          <a:xfrm>
            <a:off x="2312988" y="5540966"/>
            <a:ext cx="7772400" cy="1017226"/>
          </a:xfrm>
          <a:prstGeom prst="rect">
            <a:avLst/>
          </a:prstGeom>
        </p:spPr>
      </p:pic>
      <p:pic>
        <p:nvPicPr>
          <p:cNvPr id="4" name="Picture 3" descr="Application&#10;&#10;Description automatically generated with medium confidence">
            <a:extLst>
              <a:ext uri="{FF2B5EF4-FFF2-40B4-BE49-F238E27FC236}">
                <a16:creationId xmlns:a16="http://schemas.microsoft.com/office/drawing/2014/main" id="{6D47C089-DF09-3E4C-9200-66AA39AF57E7}"/>
              </a:ext>
            </a:extLst>
          </p:cNvPr>
          <p:cNvPicPr>
            <a:picLocks noChangeAspect="1"/>
          </p:cNvPicPr>
          <p:nvPr/>
        </p:nvPicPr>
        <p:blipFill>
          <a:blip r:embed="rId3"/>
          <a:stretch>
            <a:fillRect/>
          </a:stretch>
        </p:blipFill>
        <p:spPr>
          <a:xfrm>
            <a:off x="2312988" y="4415706"/>
            <a:ext cx="7772400" cy="1020822"/>
          </a:xfrm>
          <a:prstGeom prst="rect">
            <a:avLst/>
          </a:prstGeom>
        </p:spPr>
      </p:pic>
      <p:pic>
        <p:nvPicPr>
          <p:cNvPr id="5" name="Picture 4">
            <a:extLst>
              <a:ext uri="{FF2B5EF4-FFF2-40B4-BE49-F238E27FC236}">
                <a16:creationId xmlns:a16="http://schemas.microsoft.com/office/drawing/2014/main" id="{E5DE7552-2928-52C0-FA58-77F7AB49E745}"/>
              </a:ext>
            </a:extLst>
          </p:cNvPr>
          <p:cNvPicPr>
            <a:picLocks noChangeAspect="1"/>
          </p:cNvPicPr>
          <p:nvPr/>
        </p:nvPicPr>
        <p:blipFill>
          <a:blip r:embed="rId4"/>
          <a:stretch>
            <a:fillRect/>
          </a:stretch>
        </p:blipFill>
        <p:spPr>
          <a:xfrm>
            <a:off x="2312988" y="1690688"/>
            <a:ext cx="5508171" cy="667336"/>
          </a:xfrm>
          <a:prstGeom prst="rect">
            <a:avLst/>
          </a:prstGeom>
        </p:spPr>
      </p:pic>
      <p:pic>
        <p:nvPicPr>
          <p:cNvPr id="6" name="Picture 5" descr="Text&#10;&#10;Description automatically generated">
            <a:extLst>
              <a:ext uri="{FF2B5EF4-FFF2-40B4-BE49-F238E27FC236}">
                <a16:creationId xmlns:a16="http://schemas.microsoft.com/office/drawing/2014/main" id="{8E2F48B4-D102-091C-2B3C-A1BEBC611B95}"/>
              </a:ext>
            </a:extLst>
          </p:cNvPr>
          <p:cNvPicPr>
            <a:picLocks noChangeAspect="1"/>
          </p:cNvPicPr>
          <p:nvPr/>
        </p:nvPicPr>
        <p:blipFill rotWithShape="1">
          <a:blip r:embed="rId5"/>
          <a:srcRect l="7302" t="8825" r="21445" b="44698"/>
          <a:stretch/>
        </p:blipFill>
        <p:spPr>
          <a:xfrm>
            <a:off x="2312988" y="2580439"/>
            <a:ext cx="3505200" cy="1709058"/>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F3886F70-5FE7-A855-F618-7C89803F2940}"/>
              </a:ext>
            </a:extLst>
          </p:cNvPr>
          <p:cNvPicPr>
            <a:picLocks noChangeAspect="1"/>
          </p:cNvPicPr>
          <p:nvPr/>
        </p:nvPicPr>
        <p:blipFill>
          <a:blip r:embed="rId6"/>
          <a:stretch>
            <a:fillRect/>
          </a:stretch>
        </p:blipFill>
        <p:spPr>
          <a:xfrm>
            <a:off x="8429743" y="737131"/>
            <a:ext cx="2898538" cy="3241786"/>
          </a:xfrm>
          <a:prstGeom prst="rect">
            <a:avLst/>
          </a:prstGeom>
        </p:spPr>
      </p:pic>
    </p:spTree>
    <p:extLst>
      <p:ext uri="{BB962C8B-B14F-4D97-AF65-F5344CB8AC3E}">
        <p14:creationId xmlns:p14="http://schemas.microsoft.com/office/powerpoint/2010/main" val="287538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F4C3-5491-1B15-08F9-C96A620D3FB3}"/>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77DD636A-80D6-1D3A-CA08-457FCCCD0F61}"/>
              </a:ext>
            </a:extLst>
          </p:cNvPr>
          <p:cNvSpPr txBox="1"/>
          <p:nvPr/>
        </p:nvSpPr>
        <p:spPr>
          <a:xfrm>
            <a:off x="7356928" y="4170256"/>
            <a:ext cx="3996871" cy="369332"/>
          </a:xfrm>
          <a:prstGeom prst="rect">
            <a:avLst/>
          </a:prstGeom>
          <a:noFill/>
        </p:spPr>
        <p:txBody>
          <a:bodyPr wrap="square">
            <a:spAutoFit/>
          </a:bodyPr>
          <a:lstStyle/>
          <a:p>
            <a:r>
              <a:rPr lang="en-GB" b="0" i="0" dirty="0">
                <a:solidFill>
                  <a:srgbClr val="353740"/>
                </a:solidFill>
                <a:effectLst/>
                <a:latin typeface="ColfaxAI"/>
              </a:rPr>
              <a:t>Model with lower latency and low costs</a:t>
            </a:r>
            <a:endParaRPr lang="en-US" dirty="0"/>
          </a:p>
        </p:txBody>
      </p:sp>
    </p:spTree>
    <p:extLst>
      <p:ext uri="{BB962C8B-B14F-4D97-AF65-F5344CB8AC3E}">
        <p14:creationId xmlns:p14="http://schemas.microsoft.com/office/powerpoint/2010/main" val="151738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691957" y="5616585"/>
            <a:ext cx="5013642" cy="276999"/>
          </a:xfrm>
          <a:prstGeom prst="rect">
            <a:avLst/>
          </a:prstGeom>
          <a:noFill/>
        </p:spPr>
        <p:txBody>
          <a:bodyPr wrap="square">
            <a:spAutoFit/>
          </a:bodyPr>
          <a:lstStyle/>
          <a:p>
            <a:r>
              <a:rPr lang="en-GB" sz="1200" b="0" i="0" dirty="0">
                <a:solidFill>
                  <a:srgbClr val="353740"/>
                </a:solidFill>
                <a:effectLst/>
                <a:latin typeface="Roboto Mono" pitchFamily="49" charset="0"/>
              </a:rPr>
              <a:t>Brainstorm some ideas combining VR and fitness:</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1</a:t>
            </a:r>
          </a:p>
        </p:txBody>
      </p:sp>
      <p:sp>
        <p:nvSpPr>
          <p:cNvPr id="10" name="TextBox 9">
            <a:extLst>
              <a:ext uri="{FF2B5EF4-FFF2-40B4-BE49-F238E27FC236}">
                <a16:creationId xmlns:a16="http://schemas.microsoft.com/office/drawing/2014/main" id="{D79727E3-A0A4-CB99-B822-1003251C51F9}"/>
              </a:ext>
            </a:extLst>
          </p:cNvPr>
          <p:cNvSpPr txBox="1"/>
          <p:nvPr/>
        </p:nvSpPr>
        <p:spPr>
          <a:xfrm>
            <a:off x="6991977" y="5493475"/>
            <a:ext cx="4071257" cy="523220"/>
          </a:xfrm>
          <a:prstGeom prst="rect">
            <a:avLst/>
          </a:prstGeom>
          <a:noFill/>
        </p:spPr>
        <p:txBody>
          <a:bodyPr wrap="square">
            <a:spAutoFit/>
          </a:bodyPr>
          <a:lstStyle/>
          <a:p>
            <a:r>
              <a:rPr lang="en-GB" sz="1400" b="0" i="0" dirty="0">
                <a:solidFill>
                  <a:srgbClr val="353740"/>
                </a:solidFill>
                <a:effectLst/>
                <a:latin typeface="Roboto Mono" pitchFamily="49" charset="0"/>
              </a:rPr>
              <a:t>import React from 'react’; </a:t>
            </a:r>
          </a:p>
          <a:p>
            <a:r>
              <a:rPr lang="en-GB" sz="1400" b="0" i="0" dirty="0" err="1">
                <a:solidFill>
                  <a:srgbClr val="353740"/>
                </a:solidFill>
                <a:effectLst/>
                <a:latin typeface="Roboto Mono" pitchFamily="49" charset="0"/>
              </a:rPr>
              <a:t>const</a:t>
            </a:r>
            <a:r>
              <a:rPr lang="en-GB" sz="1400" b="0" i="0" dirty="0">
                <a:solidFill>
                  <a:srgbClr val="353740"/>
                </a:solidFill>
                <a:effectLst/>
                <a:latin typeface="Roboto Mono" pitchFamily="49" charset="0"/>
              </a:rPr>
              <a:t> </a:t>
            </a:r>
            <a:r>
              <a:rPr lang="en-GB" sz="1400" b="0" i="0" dirty="0" err="1">
                <a:solidFill>
                  <a:srgbClr val="353740"/>
                </a:solidFill>
                <a:effectLst/>
                <a:latin typeface="Roboto Mono" pitchFamily="49" charset="0"/>
              </a:rPr>
              <a:t>HeaderComponent</a:t>
            </a:r>
            <a:r>
              <a:rPr lang="en-GB" sz="1400" b="0" i="0" dirty="0">
                <a:solidFill>
                  <a:srgbClr val="353740"/>
                </a:solidFill>
                <a:effectLst/>
                <a:latin typeface="Roboto Mono" pitchFamily="49" charset="0"/>
              </a:rPr>
              <a:t> = () =&gt; (</a:t>
            </a:r>
            <a:endParaRPr lang="en-US" sz="1400" dirty="0"/>
          </a:p>
        </p:txBody>
      </p:sp>
    </p:spTree>
    <p:extLst>
      <p:ext uri="{BB962C8B-B14F-4D97-AF65-F5344CB8AC3E}">
        <p14:creationId xmlns:p14="http://schemas.microsoft.com/office/powerpoint/2010/main" val="365941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CB8-A7BD-9BC4-559E-4A07BB394AC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C1305A2-D3FC-B906-25BA-B65CB958DD2B}"/>
              </a:ext>
            </a:extLst>
          </p:cNvPr>
          <p:cNvSpPr txBox="1"/>
          <p:nvPr/>
        </p:nvSpPr>
        <p:spPr>
          <a:xfrm>
            <a:off x="1077685" y="1968560"/>
            <a:ext cx="9985549" cy="2862322"/>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Natural language generation: </a:t>
            </a:r>
            <a:r>
              <a:rPr lang="en-GB" b="0" i="0" dirty="0" err="1">
                <a:solidFill>
                  <a:srgbClr val="374151"/>
                </a:solidFill>
                <a:effectLst/>
                <a:latin typeface="Söhne"/>
              </a:rPr>
              <a:t>ChatGPT</a:t>
            </a:r>
            <a:r>
              <a:rPr lang="en-GB" b="0" i="0" dirty="0">
                <a:solidFill>
                  <a:srgbClr val="374151"/>
                </a:solidFill>
                <a:effectLst/>
                <a:latin typeface="Söhne"/>
              </a:rPr>
              <a:t> can generate text that is similar to human writing based on a prompt or context.</a:t>
            </a:r>
          </a:p>
          <a:p>
            <a:pPr algn="l">
              <a:buFont typeface="+mj-lt"/>
              <a:buAutoNum type="arabicPeriod"/>
            </a:pPr>
            <a:r>
              <a:rPr lang="en-GB" b="1" i="0" dirty="0">
                <a:solidFill>
                  <a:srgbClr val="374151"/>
                </a:solidFill>
                <a:effectLst/>
                <a:latin typeface="Söhne"/>
              </a:rPr>
              <a:t>Question-answering: </a:t>
            </a:r>
            <a:r>
              <a:rPr lang="en-GB" b="0" i="0" dirty="0" err="1">
                <a:solidFill>
                  <a:srgbClr val="374151"/>
                </a:solidFill>
                <a:effectLst/>
                <a:latin typeface="Söhne"/>
              </a:rPr>
              <a:t>ChatGPT</a:t>
            </a:r>
            <a:r>
              <a:rPr lang="en-GB" b="0" i="0" dirty="0">
                <a:solidFill>
                  <a:srgbClr val="374151"/>
                </a:solidFill>
                <a:effectLst/>
                <a:latin typeface="Söhne"/>
              </a:rPr>
              <a:t> can provide answers to questions by </a:t>
            </a:r>
            <a:r>
              <a:rPr lang="en-GB" b="0" i="0" dirty="0" err="1">
                <a:solidFill>
                  <a:srgbClr val="374151"/>
                </a:solidFill>
                <a:effectLst/>
                <a:latin typeface="Söhne"/>
              </a:rPr>
              <a:t>analyzing</a:t>
            </a:r>
            <a:r>
              <a:rPr lang="en-GB" b="0" i="0" dirty="0">
                <a:solidFill>
                  <a:srgbClr val="374151"/>
                </a:solidFill>
                <a:effectLst/>
                <a:latin typeface="Söhne"/>
              </a:rPr>
              <a:t> the input and retrieving relevant information from its training data.</a:t>
            </a:r>
          </a:p>
          <a:p>
            <a:pPr algn="l">
              <a:buFont typeface="+mj-lt"/>
              <a:buAutoNum type="arabicPeriod"/>
            </a:pPr>
            <a:r>
              <a:rPr lang="en-GB" b="1" i="0" dirty="0">
                <a:solidFill>
                  <a:srgbClr val="374151"/>
                </a:solidFill>
                <a:effectLst/>
                <a:latin typeface="Söhne"/>
              </a:rPr>
              <a:t>Conversational response generation: </a:t>
            </a:r>
            <a:r>
              <a:rPr lang="en-GB" b="0" i="0" dirty="0" err="1">
                <a:solidFill>
                  <a:srgbClr val="374151"/>
                </a:solidFill>
                <a:effectLst/>
                <a:latin typeface="Söhne"/>
              </a:rPr>
              <a:t>ChatGPT</a:t>
            </a:r>
            <a:r>
              <a:rPr lang="en-GB" b="0" i="0" dirty="0">
                <a:solidFill>
                  <a:srgbClr val="374151"/>
                </a:solidFill>
                <a:effectLst/>
                <a:latin typeface="Söhne"/>
              </a:rPr>
              <a:t> can generate human-like responses in a conversational context, making it useful for chatbots and virtual assistants.</a:t>
            </a:r>
          </a:p>
          <a:p>
            <a:pPr algn="l">
              <a:buFont typeface="+mj-lt"/>
              <a:buAutoNum type="arabicPeriod"/>
            </a:pPr>
            <a:r>
              <a:rPr lang="en-GB" b="1" i="0" dirty="0">
                <a:solidFill>
                  <a:srgbClr val="374151"/>
                </a:solidFill>
                <a:effectLst/>
                <a:latin typeface="Söhne"/>
              </a:rPr>
              <a:t>Text summarization: </a:t>
            </a:r>
            <a:r>
              <a:rPr lang="en-GB" b="0" i="0" dirty="0" err="1">
                <a:solidFill>
                  <a:srgbClr val="374151"/>
                </a:solidFill>
                <a:effectLst/>
                <a:latin typeface="Söhne"/>
              </a:rPr>
              <a:t>ChatGPT</a:t>
            </a:r>
            <a:r>
              <a:rPr lang="en-GB" b="0" i="0" dirty="0">
                <a:solidFill>
                  <a:srgbClr val="374151"/>
                </a:solidFill>
                <a:effectLst/>
                <a:latin typeface="Söhne"/>
              </a:rPr>
              <a:t> can generate short and concise summaries of longer texts.</a:t>
            </a:r>
          </a:p>
          <a:p>
            <a:pPr algn="l">
              <a:buFont typeface="+mj-lt"/>
              <a:buAutoNum type="arabicPeriod"/>
            </a:pPr>
            <a:r>
              <a:rPr lang="en-GB" b="1" i="0" dirty="0">
                <a:solidFill>
                  <a:srgbClr val="374151"/>
                </a:solidFill>
                <a:effectLst/>
                <a:latin typeface="Söhne"/>
              </a:rPr>
              <a:t>Text completion: </a:t>
            </a:r>
            <a:r>
              <a:rPr lang="en-GB" b="0" i="0" dirty="0" err="1">
                <a:solidFill>
                  <a:srgbClr val="374151"/>
                </a:solidFill>
                <a:effectLst/>
                <a:latin typeface="Söhne"/>
              </a:rPr>
              <a:t>ChatGPT</a:t>
            </a:r>
            <a:r>
              <a:rPr lang="en-GB" b="0" i="0" dirty="0">
                <a:solidFill>
                  <a:srgbClr val="374151"/>
                </a:solidFill>
                <a:effectLst/>
                <a:latin typeface="Söhne"/>
              </a:rPr>
              <a:t> can suggest and complete sentences or paragraphs based on a partial input.</a:t>
            </a:r>
          </a:p>
          <a:p>
            <a:pPr algn="l">
              <a:buFont typeface="+mj-lt"/>
              <a:buAutoNum type="arabicPeriod"/>
            </a:pPr>
            <a:r>
              <a:rPr lang="en-GB" b="1" i="0" dirty="0">
                <a:solidFill>
                  <a:srgbClr val="374151"/>
                </a:solidFill>
                <a:effectLst/>
                <a:latin typeface="Söhne"/>
              </a:rPr>
              <a:t>Sentiment analysis: </a:t>
            </a:r>
            <a:r>
              <a:rPr lang="en-GB" b="0" i="0" dirty="0" err="1">
                <a:solidFill>
                  <a:srgbClr val="374151"/>
                </a:solidFill>
                <a:effectLst/>
                <a:latin typeface="Söhne"/>
              </a:rPr>
              <a:t>ChatGPT</a:t>
            </a:r>
            <a:r>
              <a:rPr lang="en-GB" b="0" i="0" dirty="0">
                <a:solidFill>
                  <a:srgbClr val="374151"/>
                </a:solidFill>
                <a:effectLst/>
                <a:latin typeface="Söhne"/>
              </a:rPr>
              <a:t> can determine the sentiment or emotion expressed in a given text.</a:t>
            </a:r>
          </a:p>
          <a:p>
            <a:pPr algn="l">
              <a:buFont typeface="+mj-lt"/>
              <a:buAutoNum type="arabicPeriod"/>
            </a:pPr>
            <a:r>
              <a:rPr lang="en-GB" b="1" i="0" dirty="0">
                <a:solidFill>
                  <a:srgbClr val="374151"/>
                </a:solidFill>
                <a:effectLst/>
                <a:latin typeface="Söhne"/>
              </a:rPr>
              <a:t>Translation: </a:t>
            </a:r>
            <a:r>
              <a:rPr lang="en-GB" b="0" i="0" dirty="0" err="1">
                <a:solidFill>
                  <a:srgbClr val="374151"/>
                </a:solidFill>
                <a:effectLst/>
                <a:latin typeface="Söhne"/>
              </a:rPr>
              <a:t>ChatGPT</a:t>
            </a:r>
            <a:r>
              <a:rPr lang="en-GB" b="0" i="0" dirty="0">
                <a:solidFill>
                  <a:srgbClr val="374151"/>
                </a:solidFill>
                <a:effectLst/>
                <a:latin typeface="Söhne"/>
              </a:rPr>
              <a:t> can translate text from one language to another.</a:t>
            </a:r>
          </a:p>
        </p:txBody>
      </p:sp>
      <p:sp>
        <p:nvSpPr>
          <p:cNvPr id="6" name="TextBox 5">
            <a:extLst>
              <a:ext uri="{FF2B5EF4-FFF2-40B4-BE49-F238E27FC236}">
                <a16:creationId xmlns:a16="http://schemas.microsoft.com/office/drawing/2014/main" id="{110FCEB3-EE24-09B1-3B62-F9329615FE12}"/>
              </a:ext>
            </a:extLst>
          </p:cNvPr>
          <p:cNvSpPr txBox="1"/>
          <p:nvPr/>
        </p:nvSpPr>
        <p:spPr>
          <a:xfrm>
            <a:off x="1718886" y="5444030"/>
            <a:ext cx="5013642" cy="461665"/>
          </a:xfrm>
          <a:prstGeom prst="rect">
            <a:avLst/>
          </a:prstGeom>
          <a:noFill/>
        </p:spPr>
        <p:txBody>
          <a:bodyPr wrap="square">
            <a:spAutoFit/>
          </a:bodyPr>
          <a:lstStyle/>
          <a:p>
            <a:r>
              <a:rPr lang="en-GB" sz="1200" b="0" i="0" dirty="0">
                <a:solidFill>
                  <a:srgbClr val="353740"/>
                </a:solidFill>
                <a:effectLst/>
                <a:latin typeface="Roboto Mono" pitchFamily="49" charset="0"/>
              </a:rPr>
              <a:t>Q: Who is Batman? </a:t>
            </a:r>
          </a:p>
          <a:p>
            <a:r>
              <a:rPr lang="en-GB" sz="1200" b="0" i="0" dirty="0">
                <a:solidFill>
                  <a:srgbClr val="353740"/>
                </a:solidFill>
                <a:effectLst/>
                <a:latin typeface="Roboto Mono" pitchFamily="49" charset="0"/>
              </a:rPr>
              <a:t>Q: Who is George Lucas?</a:t>
            </a:r>
            <a:endParaRPr lang="en-US" sz="1200" dirty="0"/>
          </a:p>
        </p:txBody>
      </p:sp>
      <p:sp>
        <p:nvSpPr>
          <p:cNvPr id="7" name="TextBox 6">
            <a:extLst>
              <a:ext uri="{FF2B5EF4-FFF2-40B4-BE49-F238E27FC236}">
                <a16:creationId xmlns:a16="http://schemas.microsoft.com/office/drawing/2014/main" id="{F3CC8988-5364-90BB-6AB7-DFB2F81D1CBC}"/>
              </a:ext>
            </a:extLst>
          </p:cNvPr>
          <p:cNvSpPr txBox="1"/>
          <p:nvPr/>
        </p:nvSpPr>
        <p:spPr>
          <a:xfrm>
            <a:off x="463414" y="5201087"/>
            <a:ext cx="614271" cy="1107996"/>
          </a:xfrm>
          <a:prstGeom prst="rect">
            <a:avLst/>
          </a:prstGeom>
          <a:noFill/>
        </p:spPr>
        <p:txBody>
          <a:bodyPr wrap="none" rtlCol="0">
            <a:spAutoFit/>
          </a:bodyPr>
          <a:lstStyle/>
          <a:p>
            <a:r>
              <a:rPr lang="en-US" sz="6600" dirty="0"/>
              <a:t>2</a:t>
            </a:r>
          </a:p>
        </p:txBody>
      </p:sp>
    </p:spTree>
    <p:extLst>
      <p:ext uri="{BB962C8B-B14F-4D97-AF65-F5344CB8AC3E}">
        <p14:creationId xmlns:p14="http://schemas.microsoft.com/office/powerpoint/2010/main" val="2052409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4338</TotalTime>
  <Words>1497</Words>
  <Application>Microsoft Macintosh PowerPoint</Application>
  <PresentationFormat>Widescreen</PresentationFormat>
  <Paragraphs>114</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ColfaxAI</vt:lpstr>
      <vt:lpstr>proxima-nova</vt:lpstr>
      <vt:lpstr>Roboto</vt:lpstr>
      <vt:lpstr>Roboto Mono</vt:lpstr>
      <vt:lpstr>Söhne</vt:lpstr>
      <vt:lpstr>YouTube Sans</vt:lpstr>
      <vt:lpstr>Office Theme</vt:lpstr>
      <vt:lpstr>PowerPoint Presentation</vt:lpstr>
      <vt:lpstr>Timeline</vt:lpstr>
      <vt:lpstr>Explaining ChatGPT*</vt:lpstr>
      <vt:lpstr>What a time to be alive!</vt:lpstr>
      <vt:lpstr>PowerPoint Presentation</vt:lpstr>
      <vt:lpstr>Errors and warnings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Jair Cardoso de Santanna</dc:creator>
  <cp:lastModifiedBy>Jair Cardoso de Santanna</cp:lastModifiedBy>
  <cp:revision>2</cp:revision>
  <dcterms:created xsi:type="dcterms:W3CDTF">2023-02-06T13:12:29Z</dcterms:created>
  <dcterms:modified xsi:type="dcterms:W3CDTF">2023-02-13T16:12:04Z</dcterms:modified>
</cp:coreProperties>
</file>