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2" r:id="rId2"/>
    <p:sldId id="257" r:id="rId3"/>
    <p:sldId id="261" r:id="rId4"/>
    <p:sldId id="264" r:id="rId5"/>
    <p:sldId id="269" r:id="rId6"/>
    <p:sldId id="258" r:id="rId7"/>
    <p:sldId id="274" r:id="rId8"/>
    <p:sldId id="273" r:id="rId9"/>
    <p:sldId id="275" r:id="rId10"/>
    <p:sldId id="306" r:id="rId11"/>
    <p:sldId id="303" r:id="rId12"/>
    <p:sldId id="270" r:id="rId13"/>
    <p:sldId id="277" r:id="rId14"/>
    <p:sldId id="278" r:id="rId15"/>
    <p:sldId id="280" r:id="rId16"/>
    <p:sldId id="283" r:id="rId17"/>
    <p:sldId id="290" r:id="rId18"/>
    <p:sldId id="281" r:id="rId19"/>
    <p:sldId id="282" r:id="rId20"/>
    <p:sldId id="291" r:id="rId21"/>
    <p:sldId id="301" r:id="rId22"/>
    <p:sldId id="307" r:id="rId23"/>
    <p:sldId id="293" r:id="rId24"/>
    <p:sldId id="296" r:id="rId25"/>
    <p:sldId id="297" r:id="rId26"/>
    <p:sldId id="302" r:id="rId27"/>
    <p:sldId id="305" r:id="rId28"/>
    <p:sldId id="267" r:id="rId29"/>
    <p:sldId id="285" r:id="rId30"/>
    <p:sldId id="298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A6"/>
    <a:srgbClr val="4B3EBB"/>
    <a:srgbClr val="3288BD"/>
    <a:srgbClr val="A9DB95"/>
    <a:srgbClr val="D53E4F"/>
    <a:srgbClr val="FF0000"/>
    <a:srgbClr val="FD9208"/>
    <a:srgbClr val="CC6480"/>
    <a:srgbClr val="D24427"/>
    <a:srgbClr val="FFD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7379" autoAdjust="0"/>
  </p:normalViewPr>
  <p:slideViewPr>
    <p:cSldViewPr showGuides="1">
      <p:cViewPr varScale="1">
        <p:scale>
          <a:sx n="87" d="100"/>
          <a:sy n="87" d="100"/>
        </p:scale>
        <p:origin x="1128" y="84"/>
      </p:cViewPr>
      <p:guideLst>
        <p:guide orient="horz" pos="667"/>
        <p:guide pos="2880"/>
        <p:guide orient="horz" pos="84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56C144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10-4A62-A885-C6395EB381A0}"/>
              </c:ext>
            </c:extLst>
          </c:dPt>
          <c:dPt>
            <c:idx val="1"/>
            <c:bubble3D val="0"/>
            <c:spPr>
              <a:solidFill>
                <a:srgbClr val="56C14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10-4A62-A885-C6395EB381A0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10-4A62-A885-C6395EB38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4B3EBB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9B-40B6-A164-AC6B96A47D46}"/>
              </c:ext>
            </c:extLst>
          </c:dPt>
          <c:dPt>
            <c:idx val="1"/>
            <c:bubble3D val="0"/>
            <c:spPr>
              <a:solidFill>
                <a:srgbClr val="4B3EB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9B-40B6-A164-AC6B96A47D46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9B-40B6-A164-AC6B96A47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6B8E2F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1-4F2E-BDF1-6CEECAB614C8}"/>
              </c:ext>
            </c:extLst>
          </c:dPt>
          <c:dPt>
            <c:idx val="1"/>
            <c:bubble3D val="0"/>
            <c:spPr>
              <a:solidFill>
                <a:srgbClr val="6B8E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1-4F2E-BDF1-6CEECAB614C8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11-4F2E-BDF1-6CEECAB614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905604985221096"/>
          <c:y val="8.9465368045525809E-2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D24427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01-4B2F-8EC1-A7121AD136A9}"/>
              </c:ext>
            </c:extLst>
          </c:dPt>
          <c:dPt>
            <c:idx val="1"/>
            <c:bubble3D val="0"/>
            <c:spPr>
              <a:solidFill>
                <a:srgbClr val="D2442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01-4B2F-8EC1-A7121AD136A9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01-4B2F-8EC1-A7121AD136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pattFill prst="dkUpDiag">
                <a:fgClr>
                  <a:srgbClr val="A03CB4"/>
                </a:fgClr>
                <a:bgClr>
                  <a:schemeClr val="bg1"/>
                </a:bgClr>
              </a:patt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00-4362-8A52-253B1E274534}"/>
              </c:ext>
            </c:extLst>
          </c:dPt>
          <c:dPt>
            <c:idx val="1"/>
            <c:bubble3D val="0"/>
            <c:spPr>
              <a:solidFill>
                <a:srgbClr val="A03CB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00-4362-8A52-253B1E274534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00-4362-8A52-253B1E274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00129094421345"/>
          <c:y val="5.3435648436777908E-2"/>
          <c:w val="0.48388558171670187"/>
          <c:h val="0.7752924227560342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98E0A-699C-461F-B60C-EBB6AF85ABDF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FC3DB-AB4A-4463-98AD-776CD3FB0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서울시 아동 복지 정책 방향제안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0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 근거입니다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두가지 방식으로 가중치를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청소년 행복실태를 연구한 논문 입니다</a:t>
            </a:r>
            <a:r>
              <a:rPr lang="en-US" altLang="ko-KR" dirty="0"/>
              <a:t>. </a:t>
            </a:r>
            <a:r>
              <a:rPr lang="ko-KR" altLang="en-US" dirty="0"/>
              <a:t>결과적으로 청소년 행복에 영향을 미치는 </a:t>
            </a:r>
            <a:r>
              <a:rPr lang="ko-KR" altLang="en-US" dirty="0" err="1"/>
              <a:t>변인을</a:t>
            </a:r>
            <a:r>
              <a:rPr lang="ko-KR" altLang="en-US" dirty="0"/>
              <a:t> 도출하여 청소년이 행복한 지역사회가 되기 위한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논문에서 도출한 요인들과 청소년 삶의 만족도에 대한 상관정도를 분석함으로써 가중치를 구했습니다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도시정책지표조사에서 실시한 연령별 행복지수 조사결과를 토대로 항목을 추출했고</a:t>
            </a:r>
            <a:r>
              <a:rPr lang="en-US" altLang="ko-KR" dirty="0"/>
              <a:t>, </a:t>
            </a:r>
            <a:r>
              <a:rPr lang="ko-KR" altLang="en-US" dirty="0"/>
              <a:t>그 항목에 대한 결과점수와 실제 삶의 만족도 항목과의 상관관계를 분석함으로써 가중치를 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가중치를 사용해도 자치구별 순위에는 변동 사항 없었지만 논문이 더 작은 오차범위안에 있어서 논문을 채택했습니다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4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78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6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84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4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클러스터링 하기위해 구한 항목별 </a:t>
            </a:r>
            <a:r>
              <a:rPr lang="en-US" altLang="ko-KR" dirty="0"/>
              <a:t>5</a:t>
            </a:r>
            <a:r>
              <a:rPr lang="ko-KR" altLang="en-US" dirty="0"/>
              <a:t>가지 항목별 간극입니다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3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2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81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최적의 군집화 개수 </a:t>
            </a:r>
            <a:r>
              <a:rPr lang="en-US" altLang="ko-KR" dirty="0"/>
              <a:t>K</a:t>
            </a:r>
            <a:r>
              <a:rPr lang="ko-KR" altLang="en-US" dirty="0"/>
              <a:t>를 찾기 위해 </a:t>
            </a:r>
            <a:r>
              <a:rPr lang="en-US" altLang="ko-KR" dirty="0"/>
              <a:t>Elbow-point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실루엣 평균값 도표화를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방식 모두 </a:t>
            </a:r>
            <a:r>
              <a:rPr lang="en-US" altLang="ko-KR" dirty="0"/>
              <a:t>2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에서 기울기가 크게 변경되거나 값이 높게 측정되어 최종적으로 </a:t>
            </a:r>
            <a:r>
              <a:rPr lang="en-US" altLang="ko-KR" dirty="0"/>
              <a:t>3</a:t>
            </a:r>
            <a:r>
              <a:rPr lang="ko-KR" altLang="en-US" dirty="0"/>
              <a:t>으로 선정했습니다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대위 팀의 구성과 역할은 보시는 바와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98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적절한 클러스터링 방법을 </a:t>
            </a:r>
            <a:r>
              <a:rPr lang="ko-KR" altLang="en-US" dirty="0" err="1"/>
              <a:t>찾기위해</a:t>
            </a:r>
            <a:r>
              <a:rPr lang="ko-KR" altLang="en-US" dirty="0"/>
              <a:t> 계층적 군집 </a:t>
            </a:r>
            <a:r>
              <a:rPr lang="en-US" altLang="ko-KR" dirty="0"/>
              <a:t>5</a:t>
            </a:r>
            <a:r>
              <a:rPr lang="ko-KR" altLang="en-US" dirty="0"/>
              <a:t>가지 방식과</a:t>
            </a:r>
            <a:r>
              <a:rPr lang="en-US" altLang="ko-KR" dirty="0"/>
              <a:t>(H-clustering) </a:t>
            </a:r>
            <a:r>
              <a:rPr lang="ko-KR" altLang="en-US" dirty="0"/>
              <a:t>프로토타입 기반 중 </a:t>
            </a:r>
            <a:r>
              <a:rPr lang="en-US" altLang="ko-KR" dirty="0"/>
              <a:t>K </a:t>
            </a:r>
            <a:r>
              <a:rPr lang="ko-KR" altLang="en-US" dirty="0"/>
              <a:t>중심</a:t>
            </a:r>
            <a:r>
              <a:rPr lang="en-US" altLang="ko-KR" dirty="0"/>
              <a:t>, </a:t>
            </a:r>
            <a:r>
              <a:rPr lang="ko-KR" altLang="en-US" dirty="0"/>
              <a:t>퍼지 군집 방식으로 클러스터링을 해본결과</a:t>
            </a:r>
            <a:endParaRPr lang="en-US" altLang="ko-KR" dirty="0"/>
          </a:p>
          <a:p>
            <a:r>
              <a:rPr lang="en-US" altLang="ko-KR" dirty="0"/>
              <a:t>K-means </a:t>
            </a:r>
            <a:r>
              <a:rPr lang="ko-KR" altLang="en-US" dirty="0"/>
              <a:t>방식을 채택했습니다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62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표를 보시면 각 항목별 클러스터링이 얼마나 잘 되어있는지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6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데이터 </a:t>
            </a:r>
            <a:r>
              <a:rPr lang="ko-KR" altLang="en-US" dirty="0" err="1"/>
              <a:t>날릴건지</a:t>
            </a:r>
            <a:r>
              <a:rPr lang="ko-KR" altLang="en-US" dirty="0"/>
              <a:t> </a:t>
            </a:r>
            <a:r>
              <a:rPr lang="ko-KR" altLang="en-US" dirty="0" err="1"/>
              <a:t>안날릴거임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0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관악구</a:t>
            </a:r>
            <a:r>
              <a:rPr lang="en-US" altLang="ko-KR" dirty="0"/>
              <a:t>, </a:t>
            </a:r>
            <a:r>
              <a:rPr lang="ko-KR" altLang="en-US" dirty="0"/>
              <a:t>동작구</a:t>
            </a:r>
            <a:r>
              <a:rPr lang="en-US" altLang="ko-KR" dirty="0"/>
              <a:t>, </a:t>
            </a:r>
            <a:r>
              <a:rPr lang="ko-KR" altLang="en-US" dirty="0"/>
              <a:t>영등포구</a:t>
            </a:r>
            <a:r>
              <a:rPr lang="en-US" altLang="ko-KR" dirty="0"/>
              <a:t>, </a:t>
            </a:r>
            <a:r>
              <a:rPr lang="ko-KR" altLang="en-US" dirty="0"/>
              <a:t>용산구</a:t>
            </a:r>
            <a:r>
              <a:rPr lang="en-US" altLang="ko-KR" dirty="0"/>
              <a:t>, </a:t>
            </a:r>
            <a:r>
              <a:rPr lang="ko-KR" altLang="en-US" dirty="0"/>
              <a:t>종로구</a:t>
            </a:r>
          </a:p>
          <a:p>
            <a:r>
              <a:rPr lang="en-US" altLang="ko-KR" dirty="0"/>
              <a:t>2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중구</a:t>
            </a:r>
            <a:r>
              <a:rPr lang="en-US" altLang="ko-KR" dirty="0"/>
              <a:t>, </a:t>
            </a:r>
            <a:r>
              <a:rPr lang="ko-KR" altLang="en-US" dirty="0"/>
              <a:t>금천구</a:t>
            </a:r>
            <a:r>
              <a:rPr lang="en-US" altLang="ko-KR" dirty="0"/>
              <a:t>, </a:t>
            </a:r>
            <a:r>
              <a:rPr lang="ko-KR" altLang="en-US" dirty="0"/>
              <a:t>성북구</a:t>
            </a:r>
            <a:r>
              <a:rPr lang="en-US" altLang="ko-KR" dirty="0"/>
              <a:t>, </a:t>
            </a:r>
            <a:r>
              <a:rPr lang="ko-KR" altLang="en-US" dirty="0"/>
              <a:t>양천구</a:t>
            </a:r>
            <a:r>
              <a:rPr lang="en-US" altLang="ko-KR" dirty="0"/>
              <a:t>, </a:t>
            </a:r>
            <a:r>
              <a:rPr lang="ko-KR" altLang="en-US" dirty="0"/>
              <a:t>강동구</a:t>
            </a:r>
            <a:r>
              <a:rPr lang="en-US" altLang="ko-KR" dirty="0"/>
              <a:t>, </a:t>
            </a:r>
            <a:r>
              <a:rPr lang="ko-KR" altLang="en-US" dirty="0"/>
              <a:t>마포구</a:t>
            </a:r>
            <a:r>
              <a:rPr lang="en-US" altLang="ko-KR" dirty="0"/>
              <a:t>, </a:t>
            </a:r>
            <a:r>
              <a:rPr lang="ko-KR" altLang="en-US" dirty="0"/>
              <a:t>서대문구</a:t>
            </a:r>
            <a:r>
              <a:rPr lang="en-US" altLang="ko-KR" dirty="0"/>
              <a:t>, </a:t>
            </a:r>
            <a:r>
              <a:rPr lang="ko-KR" altLang="en-US" dirty="0"/>
              <a:t>성동구</a:t>
            </a:r>
            <a:r>
              <a:rPr lang="en-US" altLang="ko-KR" dirty="0"/>
              <a:t>, </a:t>
            </a:r>
            <a:r>
              <a:rPr lang="ko-KR" altLang="en-US" dirty="0"/>
              <a:t>구로구</a:t>
            </a:r>
            <a:r>
              <a:rPr lang="en-US" altLang="ko-KR" dirty="0"/>
              <a:t>, </a:t>
            </a:r>
            <a:r>
              <a:rPr lang="ko-KR" altLang="en-US" dirty="0"/>
              <a:t>강남구</a:t>
            </a:r>
          </a:p>
          <a:p>
            <a:r>
              <a:rPr lang="en-US" altLang="ko-KR" dirty="0"/>
              <a:t>3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광진구</a:t>
            </a:r>
            <a:r>
              <a:rPr lang="en-US" altLang="ko-KR" dirty="0"/>
              <a:t>, </a:t>
            </a:r>
            <a:r>
              <a:rPr lang="ko-KR" altLang="en-US" dirty="0"/>
              <a:t>도봉구</a:t>
            </a:r>
            <a:r>
              <a:rPr lang="en-US" altLang="ko-KR" dirty="0"/>
              <a:t>, </a:t>
            </a:r>
            <a:r>
              <a:rPr lang="ko-KR" altLang="en-US" dirty="0"/>
              <a:t>동대문구</a:t>
            </a:r>
            <a:r>
              <a:rPr lang="en-US" altLang="ko-KR" dirty="0"/>
              <a:t>, </a:t>
            </a:r>
            <a:r>
              <a:rPr lang="ko-KR" altLang="en-US" dirty="0"/>
              <a:t>중랑구</a:t>
            </a:r>
            <a:r>
              <a:rPr lang="en-US" altLang="ko-KR" dirty="0"/>
              <a:t>, </a:t>
            </a:r>
            <a:r>
              <a:rPr lang="ko-KR" altLang="en-US" dirty="0"/>
              <a:t>강북구</a:t>
            </a:r>
            <a:r>
              <a:rPr lang="en-US" altLang="ko-KR" dirty="0"/>
              <a:t>, </a:t>
            </a:r>
            <a:r>
              <a:rPr lang="ko-KR" altLang="en-US" dirty="0"/>
              <a:t>서초구</a:t>
            </a:r>
            <a:r>
              <a:rPr lang="en-US" altLang="ko-KR" dirty="0"/>
              <a:t>, </a:t>
            </a:r>
            <a:r>
              <a:rPr lang="ko-KR" altLang="en-US" dirty="0"/>
              <a:t>강서구</a:t>
            </a:r>
            <a:r>
              <a:rPr lang="en-US" altLang="ko-KR" dirty="0"/>
              <a:t>, </a:t>
            </a:r>
            <a:r>
              <a:rPr lang="ko-KR" altLang="en-US" dirty="0"/>
              <a:t>노원구</a:t>
            </a:r>
            <a:r>
              <a:rPr lang="en-US" altLang="ko-KR" dirty="0"/>
              <a:t>, </a:t>
            </a:r>
            <a:r>
              <a:rPr lang="ko-KR" altLang="en-US" dirty="0"/>
              <a:t>은평구</a:t>
            </a:r>
            <a:r>
              <a:rPr lang="en-US" altLang="ko-KR" dirty="0"/>
              <a:t>, </a:t>
            </a:r>
            <a:r>
              <a:rPr lang="ko-KR" altLang="en-US" dirty="0"/>
              <a:t>송파구</a:t>
            </a:r>
          </a:p>
          <a:p>
            <a:endParaRPr lang="ko-KR" altLang="en-US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전체적으로 취약계층대비 복지서비스가 풍부한 지역 </a:t>
            </a:r>
            <a:r>
              <a:rPr lang="en-US" altLang="ko-KR" dirty="0"/>
              <a:t>-</a:t>
            </a:r>
            <a:r>
              <a:rPr lang="ko-KR" altLang="en-US" dirty="0"/>
              <a:t>복지서비스가 대체로 잘 되어 있음</a:t>
            </a:r>
          </a:p>
          <a:p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전체적으로 취약계층 대비 복지서비스가 적절한 지역</a:t>
            </a:r>
            <a:r>
              <a:rPr lang="en-US" altLang="ko-KR" dirty="0"/>
              <a:t>(</a:t>
            </a:r>
            <a:r>
              <a:rPr lang="ko-KR" altLang="en-US" dirty="0"/>
              <a:t>유사하게 분포되어 있음</a:t>
            </a:r>
            <a:r>
              <a:rPr lang="en-US" altLang="ko-KR" dirty="0"/>
              <a:t>), </a:t>
            </a:r>
            <a:r>
              <a:rPr lang="ko-KR" altLang="en-US" dirty="0"/>
              <a:t>다만 장애아동에 해당하는 복지서비스가 상대적으로 취약</a:t>
            </a:r>
          </a:p>
          <a:p>
            <a:endParaRPr lang="ko-KR" altLang="en-US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번군집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취약계층 대비 복지서비스가 부족한 지역</a:t>
            </a:r>
            <a:r>
              <a:rPr lang="en-US" altLang="ko-KR" dirty="0"/>
              <a:t>. </a:t>
            </a:r>
            <a:r>
              <a:rPr lang="ko-KR" altLang="en-US" dirty="0"/>
              <a:t>전체적으로 </a:t>
            </a:r>
            <a:r>
              <a:rPr lang="ko-KR" altLang="en-US" dirty="0" err="1"/>
              <a:t>복지서비가</a:t>
            </a:r>
            <a:r>
              <a:rPr lang="ko-KR" altLang="en-US" dirty="0"/>
              <a:t> 취약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5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5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05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91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07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주제선정으로부터 분석 </a:t>
            </a:r>
            <a:r>
              <a:rPr lang="ko-KR" altLang="en-US" dirty="0" err="1"/>
              <a:t>종합순이며</a:t>
            </a:r>
            <a:r>
              <a:rPr lang="en-US" altLang="ko-KR" dirty="0"/>
              <a:t>, </a:t>
            </a:r>
            <a:r>
              <a:rPr lang="ko-KR" altLang="en-US" dirty="0"/>
              <a:t>중간발표에서 수정된 부분과 추가 된 내용 위주로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2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분석배경입니다</a:t>
            </a:r>
            <a:r>
              <a:rPr lang="en-US" altLang="ko-KR" dirty="0"/>
              <a:t>. </a:t>
            </a:r>
            <a:r>
              <a:rPr lang="ko-KR" altLang="en-US" dirty="0"/>
              <a:t>대한민국 아동복지 수준이 낮다는 점을 시사하는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1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기획의도입니다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대한민국 아동이 충분한 복지를 누리고 </a:t>
            </a:r>
            <a:r>
              <a:rPr lang="ko-KR" altLang="en-US" dirty="0" err="1"/>
              <a:t>있는가라는</a:t>
            </a:r>
            <a:r>
              <a:rPr lang="ko-KR" altLang="en-US" dirty="0"/>
              <a:t> 물음으로 시작하여 서울시 취약계층 아동 분포와 제공되고 있는 복지서비스 그리고 그 사이의 간극을 파악함으로써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취약지역을 확인하고 해결방향을 제시하고자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3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 데이터입니다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선정과정은 보건복지부와 여가부에서 시행하는 아동관련 복지 대상자 항목과 복지서비스를 필요로 하는 아동을 대상으로 데이터를 수집했습니다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중간발표와 다른 점은 한부모 가정 아동 추가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1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항목별 시각화 자료입니다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8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1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항목별 가중치를 두고 종합한 최종 밀집지역입니다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FC3DB-AB4A-4463-98AD-776CD3FB08B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9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2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3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4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 userDrawn="1"/>
        </p:nvSpPr>
        <p:spPr>
          <a:xfrm rot="5400000">
            <a:off x="1226418" y="-1226418"/>
            <a:ext cx="5143500" cy="7596336"/>
          </a:xfrm>
          <a:prstGeom prst="flowChartManualInput">
            <a:avLst/>
          </a:prstGeom>
          <a:solidFill>
            <a:srgbClr val="FFDC6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323528" y="159482"/>
            <a:ext cx="8496944" cy="48245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 userDrawn="1"/>
        </p:nvSpPr>
        <p:spPr>
          <a:xfrm rot="5400000">
            <a:off x="1226418" y="-1226418"/>
            <a:ext cx="5143500" cy="7596336"/>
          </a:xfrm>
          <a:prstGeom prst="flowChartManualInput">
            <a:avLst/>
          </a:prstGeom>
          <a:solidFill>
            <a:srgbClr val="0045D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23528" y="159482"/>
            <a:ext cx="8496944" cy="48245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/>
          <p:cNvSpPr/>
          <p:nvPr userDrawn="1"/>
        </p:nvSpPr>
        <p:spPr>
          <a:xfrm rot="5400000">
            <a:off x="1226418" y="-1226418"/>
            <a:ext cx="5143500" cy="7596336"/>
          </a:xfrm>
          <a:prstGeom prst="flowChartManualInput">
            <a:avLst/>
          </a:prstGeom>
          <a:solidFill>
            <a:srgbClr val="0045D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03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0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2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6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17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C7FB-E92E-41D9-8A2C-BF1987BCD8F3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BC76-3C55-4530-A5C9-4FF886E84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33.png"/><Relationship Id="rId7" Type="http://schemas.openxmlformats.org/officeDocument/2006/relationships/chart" Target="../charts/chart2.xm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chart" Target="../charts/chart5.xml"/><Relationship Id="rId4" Type="http://schemas.openxmlformats.org/officeDocument/2006/relationships/image" Target="../media/image34.png"/><Relationship Id="rId9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chart" Target="../charts/chart6.xml"/><Relationship Id="rId10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27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f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31590"/>
            <a:ext cx="4505266" cy="37543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05" y="1131590"/>
            <a:ext cx="4505266" cy="381642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99592" y="339502"/>
            <a:ext cx="4464496" cy="4536504"/>
            <a:chOff x="5406873" y="1034799"/>
            <a:chExt cx="3276364" cy="3276364"/>
          </a:xfrm>
        </p:grpSpPr>
        <p:sp>
          <p:nvSpPr>
            <p:cNvPr id="10" name="타원 9"/>
            <p:cNvSpPr/>
            <p:nvPr userDrawn="1"/>
          </p:nvSpPr>
          <p:spPr>
            <a:xfrm>
              <a:off x="5406873" y="1034799"/>
              <a:ext cx="3276364" cy="327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200"/>
              </a:solidFill>
              <a:prstDash val="sysDash"/>
            </a:ln>
            <a:effectLst>
              <a:outerShdw blurRad="1270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5508104" y="1136030"/>
              <a:ext cx="3073902" cy="3073902"/>
            </a:xfrm>
            <a:prstGeom prst="ellipse">
              <a:avLst/>
            </a:prstGeom>
            <a:solidFill>
              <a:srgbClr val="FEC200"/>
            </a:solidFill>
            <a:ln w="38100" cap="rnd">
              <a:solidFill>
                <a:srgbClr val="FFCB2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rgbClr val="FEC200"/>
                </a:solidFill>
              </a:endParaRPr>
            </a:p>
          </p:txBody>
        </p:sp>
      </p:grpSp>
      <p:pic>
        <p:nvPicPr>
          <p:cNvPr id="33" name="Picture 3" descr="D:\Users\Owner\Desktop\그림1ㅏ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4" y="3628874"/>
            <a:ext cx="656051" cy="4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367206" y="1297670"/>
            <a:ext cx="3529265" cy="2191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7316" y="4126309"/>
            <a:ext cx="24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r>
              <a:rPr lang="ko-KR" altLang="en-US" sz="24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4159" y="1530946"/>
            <a:ext cx="3595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Cambria Math" panose="02040503050406030204" pitchFamily="18" charset="0"/>
                <a:ea typeface="휴먼모음T" panose="02030504000101010101" pitchFamily="18" charset="-127"/>
              </a:rPr>
              <a:t>서울특별시 </a:t>
            </a:r>
            <a:endParaRPr lang="en-US" altLang="ko-K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ko-KR" altLang="en-US" sz="3600" dirty="0">
                <a:solidFill>
                  <a:srgbClr val="034AA6"/>
                </a:solidFill>
                <a:latin typeface="Cambria Math" panose="02040503050406030204" pitchFamily="18" charset="0"/>
                <a:ea typeface="휴먼모음T" panose="02030504000101010101" pitchFamily="18" charset="-127"/>
              </a:rPr>
              <a:t>아동 복지 </a:t>
            </a:r>
            <a:r>
              <a:rPr lang="ko-KR" altLang="en-US" sz="3600" dirty="0">
                <a:latin typeface="Cambria Math" panose="02040503050406030204" pitchFamily="18" charset="0"/>
                <a:ea typeface="휴먼모음T" panose="02030504000101010101" pitchFamily="18" charset="-127"/>
              </a:rPr>
              <a:t>정책 </a:t>
            </a:r>
            <a:endParaRPr lang="en-US" altLang="ko-KR" sz="3600" dirty="0">
              <a:latin typeface="Cambria Math" panose="02040503050406030204" pitchFamily="18" charset="0"/>
              <a:ea typeface="휴먼모음T" panose="02030504000101010101" pitchFamily="18" charset="-127"/>
            </a:endParaRPr>
          </a:p>
          <a:p>
            <a:pPr algn="ctr"/>
            <a:r>
              <a:rPr lang="ko-KR" altLang="en-US" sz="3600" dirty="0">
                <a:solidFill>
                  <a:srgbClr val="D94929"/>
                </a:solidFill>
                <a:latin typeface="Cambria Math" panose="02040503050406030204" pitchFamily="18" charset="0"/>
                <a:ea typeface="휴먼모음T" panose="02030504000101010101" pitchFamily="18" charset="-127"/>
              </a:rPr>
              <a:t>방향 제안</a:t>
            </a:r>
            <a:r>
              <a:rPr lang="ko-KR" altLang="en-US" sz="3600" dirty="0">
                <a:solidFill>
                  <a:srgbClr val="003399"/>
                </a:solidFill>
                <a:latin typeface="Cambria Math" panose="02040503050406030204" pitchFamily="18" charset="0"/>
                <a:ea typeface="휴먼모음T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70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87081" y="345015"/>
            <a:ext cx="2618535" cy="2143886"/>
            <a:chOff x="424348" y="1705630"/>
            <a:chExt cx="3560953" cy="2520280"/>
          </a:xfrm>
        </p:grpSpPr>
        <p:sp>
          <p:nvSpPr>
            <p:cNvPr id="13" name="직사각형 12"/>
            <p:cNvSpPr/>
            <p:nvPr/>
          </p:nvSpPr>
          <p:spPr>
            <a:xfrm>
              <a:off x="424348" y="1705630"/>
              <a:ext cx="3560953" cy="2520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34A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833" b="84700"/>
            <a:stretch/>
          </p:blipFill>
          <p:spPr>
            <a:xfrm>
              <a:off x="528918" y="1777638"/>
              <a:ext cx="1008112" cy="28803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24"/>
            <a:stretch/>
          </p:blipFill>
          <p:spPr>
            <a:xfrm>
              <a:off x="456910" y="2065670"/>
              <a:ext cx="3456384" cy="123455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52" y="3300224"/>
              <a:ext cx="3096344" cy="859737"/>
            </a:xfrm>
            <a:prstGeom prst="rect">
              <a:avLst/>
            </a:prstGeom>
          </p:spPr>
        </p:pic>
      </p:grpSp>
      <p:sp>
        <p:nvSpPr>
          <p:cNvPr id="4" name="오각형 3"/>
          <p:cNvSpPr/>
          <p:nvPr/>
        </p:nvSpPr>
        <p:spPr>
          <a:xfrm>
            <a:off x="1" y="425347"/>
            <a:ext cx="1691679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3" y="413608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 취합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035340" y="1036041"/>
            <a:ext cx="6999965" cy="1446184"/>
            <a:chOff x="92823" y="756914"/>
            <a:chExt cx="8007569" cy="1647054"/>
          </a:xfrm>
        </p:grpSpPr>
        <p:grpSp>
          <p:nvGrpSpPr>
            <p:cNvPr id="32" name="그룹 31"/>
            <p:cNvGrpSpPr/>
            <p:nvPr/>
          </p:nvGrpSpPr>
          <p:grpSpPr>
            <a:xfrm>
              <a:off x="5582800" y="814680"/>
              <a:ext cx="2517592" cy="1547719"/>
              <a:chOff x="4000576" y="2643652"/>
              <a:chExt cx="2100608" cy="1545731"/>
            </a:xfrm>
          </p:grpSpPr>
          <p:graphicFrame>
            <p:nvGraphicFramePr>
              <p:cNvPr id="45" name="차트 44"/>
              <p:cNvGraphicFramePr/>
              <p:nvPr/>
            </p:nvGraphicFramePr>
            <p:xfrm>
              <a:off x="4000576" y="2643652"/>
              <a:ext cx="2100608" cy="154573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6" name="TextBox 45"/>
              <p:cNvSpPr txBox="1"/>
              <p:nvPr/>
            </p:nvSpPr>
            <p:spPr>
              <a:xfrm>
                <a:off x="4830078" y="2964751"/>
                <a:ext cx="504056" cy="7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건강수준 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14%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92823" y="767324"/>
              <a:ext cx="2534961" cy="1636644"/>
              <a:chOff x="5008688" y="2642670"/>
              <a:chExt cx="2100607" cy="1545732"/>
            </a:xfrm>
          </p:grpSpPr>
          <p:graphicFrame>
            <p:nvGraphicFramePr>
              <p:cNvPr id="43" name="차트 42"/>
              <p:cNvGraphicFramePr/>
              <p:nvPr/>
            </p:nvGraphicFramePr>
            <p:xfrm>
              <a:off x="5008688" y="2642670"/>
              <a:ext cx="2100607" cy="15457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5782120" y="2993542"/>
                <a:ext cx="661016" cy="52389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주변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환경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24%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846496" y="804644"/>
              <a:ext cx="2517592" cy="1547720"/>
              <a:chOff x="7107918" y="2636571"/>
              <a:chExt cx="2100608" cy="1545732"/>
            </a:xfrm>
          </p:grpSpPr>
          <p:graphicFrame>
            <p:nvGraphicFramePr>
              <p:cNvPr id="41" name="차트 40"/>
              <p:cNvGraphicFramePr/>
              <p:nvPr/>
            </p:nvGraphicFramePr>
            <p:xfrm>
              <a:off x="7107918" y="2636571"/>
              <a:ext cx="2100608" cy="15457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42" name="TextBox 41"/>
              <p:cNvSpPr txBox="1"/>
              <p:nvPr/>
            </p:nvSpPr>
            <p:spPr>
              <a:xfrm>
                <a:off x="7969232" y="2937491"/>
                <a:ext cx="504056" cy="7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경제수준 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21%</a:t>
                </a: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478344" y="756914"/>
              <a:ext cx="2517592" cy="1547720"/>
              <a:chOff x="7150439" y="2615982"/>
              <a:chExt cx="2100608" cy="1545732"/>
            </a:xfrm>
          </p:grpSpPr>
          <p:graphicFrame>
            <p:nvGraphicFramePr>
              <p:cNvPr id="39" name="차트 38"/>
              <p:cNvGraphicFramePr/>
              <p:nvPr/>
            </p:nvGraphicFramePr>
            <p:xfrm>
              <a:off x="7150439" y="2615982"/>
              <a:ext cx="2100608" cy="15457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40" name="TextBox 39"/>
              <p:cNvSpPr txBox="1"/>
              <p:nvPr/>
            </p:nvSpPr>
            <p:spPr>
              <a:xfrm>
                <a:off x="8014567" y="2994773"/>
                <a:ext cx="504056" cy="7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부모관계 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20%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214648" y="789939"/>
              <a:ext cx="2517592" cy="1547720"/>
              <a:chOff x="6088807" y="2643759"/>
              <a:chExt cx="2100608" cy="1545732"/>
            </a:xfrm>
          </p:grpSpPr>
          <p:graphicFrame>
            <p:nvGraphicFramePr>
              <p:cNvPr id="37" name="차트 36"/>
              <p:cNvGraphicFramePr/>
              <p:nvPr/>
            </p:nvGraphicFramePr>
            <p:xfrm>
              <a:off x="6088807" y="2643759"/>
              <a:ext cx="2100608" cy="15457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38" name="TextBox 37"/>
              <p:cNvSpPr txBox="1"/>
              <p:nvPr/>
            </p:nvSpPr>
            <p:spPr>
              <a:xfrm>
                <a:off x="6917781" y="2964714"/>
                <a:ext cx="504056" cy="73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가족관계</a:t>
                </a:r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21%</a:t>
                </a:r>
              </a:p>
            </p:txBody>
          </p:sp>
        </p:grp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02714"/>
              </p:ext>
            </p:extLst>
          </p:nvPr>
        </p:nvGraphicFramePr>
        <p:xfrm>
          <a:off x="1529823" y="2645304"/>
          <a:ext cx="6570569" cy="190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분석항목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요인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논문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설문조사</a:t>
                      </a:r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다문화 가정 아동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주변환경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0.24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0.23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한부모</a:t>
                      </a:r>
                      <a:r>
                        <a:rPr lang="ko-KR" altLang="en-US" sz="1200" dirty="0"/>
                        <a:t> 가정 아동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부모관계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0.20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0.22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기초 수급 아동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경제수준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0.21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0.16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가정 위탁 아동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가족관계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0.21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0.22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 아동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건강수준</a:t>
                      </a:r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0.14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0.17</a:t>
                      </a:r>
                      <a:endParaRPr lang="ko-KR" altLang="en-US" sz="1300" dirty="0"/>
                    </a:p>
                  </a:txBody>
                  <a:tcPr marL="117649" marR="117649" marT="58824" marB="588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1310976" y="2882487"/>
            <a:ext cx="6522047" cy="1523494"/>
            <a:chOff x="1794368" y="2838481"/>
            <a:chExt cx="6522047" cy="1523494"/>
          </a:xfrm>
        </p:grpSpPr>
        <p:sp>
          <p:nvSpPr>
            <p:cNvPr id="2" name="TextBox 1"/>
            <p:cNvSpPr txBox="1"/>
            <p:nvPr/>
          </p:nvSpPr>
          <p:spPr>
            <a:xfrm>
              <a:off x="1794368" y="2838481"/>
              <a:ext cx="6522047" cy="15234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600" b="1" dirty="0">
                  <a:latin typeface="+mn-ea"/>
                </a:rPr>
                <a:t> 가중치 취합 </a:t>
              </a:r>
              <a:r>
                <a:rPr lang="en-US" altLang="ko-KR" sz="1600" b="1" dirty="0">
                  <a:latin typeface="+mn-ea"/>
                </a:rPr>
                <a:t>Process</a:t>
              </a:r>
            </a:p>
            <a:p>
              <a:endParaRPr lang="en-US" altLang="ko-KR" sz="1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</a:rPr>
                <a:t> 1. </a:t>
              </a:r>
              <a:r>
                <a:rPr lang="ko-KR" altLang="en-US" sz="1400" b="1" dirty="0">
                  <a:latin typeface="+mn-ea"/>
                </a:rPr>
                <a:t>단위가 다른 각각의 기준에 대한 수치들을 표준화</a:t>
              </a:r>
              <a:endParaRPr lang="en-US" altLang="ko-KR" sz="1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</a:rPr>
                <a:t> 2. </a:t>
              </a:r>
              <a:r>
                <a:rPr lang="ko-KR" altLang="en-US" sz="1400" b="1" dirty="0">
                  <a:latin typeface="+mn-ea"/>
                </a:rPr>
                <a:t>표준화 데이터에 가중치를 곱하여 취합</a:t>
              </a:r>
              <a:endParaRPr lang="en-US" altLang="ko-KR" sz="1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+mn-ea"/>
                </a:rPr>
                <a:t> 3. </a:t>
              </a:r>
              <a:r>
                <a:rPr lang="ko-KR" altLang="en-US" sz="1400" b="1" dirty="0">
                  <a:latin typeface="+mn-ea"/>
                </a:rPr>
                <a:t>최종 수치를 다시 표준화 하여 취약계층 집중지역 도출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038" y="3147814"/>
              <a:ext cx="1571670" cy="661099"/>
            </a:xfrm>
            <a:prstGeom prst="rect">
              <a:avLst/>
            </a:prstGeom>
            <a:ln w="28575">
              <a:solidFill>
                <a:srgbClr val="C00000"/>
              </a:solidFill>
              <a:prstDash val="sysDash"/>
            </a:ln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08" y="425376"/>
            <a:ext cx="3388136" cy="2024794"/>
          </a:xfrm>
          <a:prstGeom prst="rect">
            <a:avLst/>
          </a:prstGeom>
          <a:ln w="19050">
            <a:solidFill>
              <a:srgbClr val="034AA6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889826" y="339502"/>
            <a:ext cx="261579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092681" y="2643188"/>
            <a:ext cx="1423535" cy="1872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48" grpId="0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3679" r="12006" b="8285"/>
          <a:stretch/>
        </p:blipFill>
        <p:spPr>
          <a:xfrm>
            <a:off x="325048" y="946087"/>
            <a:ext cx="5956819" cy="3502553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0" y="425347"/>
            <a:ext cx="2088233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8066" y="1515437"/>
            <a:ext cx="269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00621" y="1777047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8066" y="2798613"/>
            <a:ext cx="269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4EA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94941" y="3073191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종로구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서초구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용산구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서대문구</a:t>
            </a:r>
          </a:p>
        </p:txBody>
      </p:sp>
      <p:sp>
        <p:nvSpPr>
          <p:cNvPr id="10" name="포인트가 5개인 별 9"/>
          <p:cNvSpPr/>
          <p:nvPr/>
        </p:nvSpPr>
        <p:spPr>
          <a:xfrm>
            <a:off x="4541570" y="1477125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3196457" y="2269881"/>
            <a:ext cx="216024" cy="216024"/>
          </a:xfrm>
          <a:prstGeom prst="star5">
            <a:avLst/>
          </a:prstGeom>
          <a:solidFill>
            <a:srgbClr val="56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65804" y="1067981"/>
            <a:ext cx="924443" cy="584192"/>
            <a:chOff x="4572000" y="1048839"/>
            <a:chExt cx="1068459" cy="584192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062588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5590247" y="745613"/>
            <a:ext cx="31662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노원구</a:t>
            </a:r>
            <a:endParaRPr lang="en-US" altLang="ko-KR" sz="1050" b="1" dirty="0">
              <a:latin typeface="+mn-ea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서울시에서 취약계층 아동이 가장 많이 사는 지역</a:t>
            </a:r>
            <a:endParaRPr lang="ko-KR" altLang="en-US" sz="1050" b="1" dirty="0"/>
          </a:p>
        </p:txBody>
      </p:sp>
      <p:grpSp>
        <p:nvGrpSpPr>
          <p:cNvPr id="18" name="그룹 17"/>
          <p:cNvGrpSpPr/>
          <p:nvPr/>
        </p:nvGrpSpPr>
        <p:grpSpPr>
          <a:xfrm flipH="1">
            <a:off x="2299259" y="1811212"/>
            <a:ext cx="994649" cy="584192"/>
            <a:chOff x="4572000" y="1048839"/>
            <a:chExt cx="1081927" cy="584192"/>
          </a:xfrm>
        </p:grpSpPr>
        <p:cxnSp>
          <p:nvCxnSpPr>
            <p:cNvPr id="19" name="직선 연결선 18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076056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438734" y="1522671"/>
            <a:ext cx="194476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종로구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서울시에서 취약계층 아동이 </a:t>
            </a:r>
            <a:endParaRPr lang="en-US" altLang="ko-KR" sz="1050" b="1" dirty="0">
              <a:solidFill>
                <a:srgbClr val="56C144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가장 없는 지역</a:t>
            </a:r>
            <a:endParaRPr lang="ko-KR" altLang="en-US" sz="1050" b="1" dirty="0">
              <a:solidFill>
                <a:srgbClr val="56C14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1182" y="4388986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* </a:t>
            </a:r>
            <a:r>
              <a:rPr lang="ko-KR" altLang="en-US" sz="1100" i="1" dirty="0"/>
              <a:t>전체적으로 </a:t>
            </a:r>
            <a:r>
              <a:rPr lang="ko-KR" altLang="en-US" sz="1100" i="1" dirty="0">
                <a:solidFill>
                  <a:srgbClr val="C00000"/>
                </a:solidFill>
              </a:rPr>
              <a:t>노원구</a:t>
            </a:r>
            <a:r>
              <a:rPr lang="en-US" altLang="ko-KR" sz="1100" i="1" dirty="0">
                <a:solidFill>
                  <a:srgbClr val="C00000"/>
                </a:solidFill>
              </a:rPr>
              <a:t>, </a:t>
            </a:r>
            <a:r>
              <a:rPr lang="ko-KR" altLang="en-US" sz="1100" i="1" dirty="0">
                <a:solidFill>
                  <a:srgbClr val="C00000"/>
                </a:solidFill>
              </a:rPr>
              <a:t>은평구</a:t>
            </a:r>
            <a:r>
              <a:rPr lang="en-US" altLang="ko-KR" sz="1100" i="1" dirty="0">
                <a:solidFill>
                  <a:srgbClr val="C00000"/>
                </a:solidFill>
              </a:rPr>
              <a:t>,</a:t>
            </a:r>
            <a:r>
              <a:rPr lang="ko-KR" altLang="en-US" sz="1100" i="1" dirty="0">
                <a:solidFill>
                  <a:srgbClr val="C00000"/>
                </a:solidFill>
              </a:rPr>
              <a:t>중랑구</a:t>
            </a:r>
            <a:r>
              <a:rPr lang="ko-KR" altLang="en-US" sz="1100" i="1" dirty="0"/>
              <a:t>가 </a:t>
            </a:r>
            <a:endParaRPr lang="en-US" altLang="ko-KR" sz="1100" i="1" dirty="0"/>
          </a:p>
          <a:p>
            <a:r>
              <a:rPr lang="en-US" altLang="ko-KR" sz="1100" i="1" dirty="0"/>
              <a:t> </a:t>
            </a:r>
            <a:r>
              <a:rPr lang="ko-KR" altLang="en-US" sz="1100" i="1" dirty="0"/>
              <a:t>취약계층 아동 밀집지역으로 나타난다</a:t>
            </a:r>
            <a:r>
              <a:rPr lang="en-US" altLang="ko-KR" sz="1100" i="1" dirty="0"/>
              <a:t>.</a:t>
            </a:r>
            <a:endParaRPr lang="ko-KR" altLang="en-US" sz="1100" i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8" t="36658" r="2322" b="40174"/>
          <a:stretch/>
        </p:blipFill>
        <p:spPr>
          <a:xfrm>
            <a:off x="6081817" y="3060223"/>
            <a:ext cx="622965" cy="1168059"/>
          </a:xfrm>
          <a:prstGeom prst="rect">
            <a:avLst/>
          </a:prstGeom>
        </p:spPr>
      </p:pic>
      <p:sp>
        <p:nvSpPr>
          <p:cNvPr id="23" name="오각형 35">
            <a:extLst>
              <a:ext uri="{FF2B5EF4-FFF2-40B4-BE49-F238E27FC236}">
                <a16:creationId xmlns:a16="http://schemas.microsoft.com/office/drawing/2014/main" id="{45FD1138-94ED-4CCE-9910-B7BBD9B5882C}"/>
              </a:ext>
            </a:extLst>
          </p:cNvPr>
          <p:cNvSpPr/>
          <p:nvPr/>
        </p:nvSpPr>
        <p:spPr>
          <a:xfrm>
            <a:off x="0" y="425347"/>
            <a:ext cx="2299259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8A3EB-1D1D-4425-938C-A250F4490E74}"/>
              </a:ext>
            </a:extLst>
          </p:cNvPr>
          <p:cNvSpPr txBox="1"/>
          <p:nvPr/>
        </p:nvSpPr>
        <p:spPr>
          <a:xfrm>
            <a:off x="0" y="411510"/>
            <a:ext cx="214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 밀집지역 시각화</a:t>
            </a:r>
          </a:p>
        </p:txBody>
      </p:sp>
    </p:spTree>
    <p:extLst>
      <p:ext uri="{BB962C8B-B14F-4D97-AF65-F5344CB8AC3E}">
        <p14:creationId xmlns:p14="http://schemas.microsoft.com/office/powerpoint/2010/main" val="19120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 14"/>
          <p:cNvSpPr/>
          <p:nvPr/>
        </p:nvSpPr>
        <p:spPr>
          <a:xfrm>
            <a:off x="-6987" y="411510"/>
            <a:ext cx="2058707" cy="360040"/>
          </a:xfrm>
          <a:prstGeom prst="homePlate">
            <a:avLst/>
          </a:prstGeom>
          <a:solidFill>
            <a:srgbClr val="FEC200"/>
          </a:solidFill>
          <a:ln w="28575">
            <a:solidFill>
              <a:srgbClr val="FEC2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chemeClr val="tx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1151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 데이터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3339" y="1087726"/>
            <a:ext cx="2984576" cy="2777870"/>
          </a:xfrm>
          <a:prstGeom prst="roundRect">
            <a:avLst/>
          </a:prstGeom>
          <a:noFill/>
          <a:ln>
            <a:solidFill>
              <a:srgbClr val="61A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86886" y="1270524"/>
            <a:ext cx="3037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시설 대비 종사자 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1087726"/>
            <a:ext cx="2992342" cy="2777870"/>
          </a:xfrm>
          <a:prstGeom prst="roundRect">
            <a:avLst/>
          </a:prstGeom>
          <a:noFill/>
          <a:ln>
            <a:solidFill>
              <a:srgbClr val="C8C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4132" y="1299010"/>
            <a:ext cx="313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복지 시설 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31" y="1615048"/>
            <a:ext cx="1296144" cy="1270976"/>
          </a:xfrm>
          <a:prstGeom prst="rect">
            <a:avLst/>
          </a:prstGeom>
        </p:spPr>
      </p:pic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809563" y="1575382"/>
            <a:ext cx="1152128" cy="1270976"/>
            <a:chOff x="765" y="2501"/>
            <a:chExt cx="1180" cy="1362"/>
          </a:xfrm>
          <a:solidFill>
            <a:schemeClr val="tx1"/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765" y="2501"/>
              <a:ext cx="1" cy="1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0 w 4"/>
                <a:gd name="T5" fmla="*/ 0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4" y="1"/>
                  </a:lnTo>
                  <a:cubicBezTo>
                    <a:pt x="3" y="1"/>
                    <a:pt x="1" y="0"/>
                    <a:pt x="0" y="0"/>
                  </a:cubicBezTo>
                  <a:lnTo>
                    <a:pt x="0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flipV="1">
              <a:off x="1634" y="2514"/>
              <a:ext cx="311" cy="325"/>
            </a:xfrm>
            <a:custGeom>
              <a:avLst/>
              <a:gdLst>
                <a:gd name="T0" fmla="*/ 561 w 1359"/>
                <a:gd name="T1" fmla="*/ 1273 h 1423"/>
                <a:gd name="T2" fmla="*/ 807 w 1359"/>
                <a:gd name="T3" fmla="*/ 1423 h 1423"/>
                <a:gd name="T4" fmla="*/ 648 w 1359"/>
                <a:gd name="T5" fmla="*/ 779 h 1423"/>
                <a:gd name="T6" fmla="*/ 1359 w 1359"/>
                <a:gd name="T7" fmla="*/ 484 h 1423"/>
                <a:gd name="T8" fmla="*/ 1137 w 1359"/>
                <a:gd name="T9" fmla="*/ 352 h 1423"/>
                <a:gd name="T10" fmla="*/ 565 w 1359"/>
                <a:gd name="T11" fmla="*/ 588 h 1423"/>
                <a:gd name="T12" fmla="*/ 727 w 1359"/>
                <a:gd name="T13" fmla="*/ 104 h 1423"/>
                <a:gd name="T14" fmla="*/ 563 w 1359"/>
                <a:gd name="T15" fmla="*/ 0 h 1423"/>
                <a:gd name="T16" fmla="*/ 0 w 1359"/>
                <a:gd name="T17" fmla="*/ 937 h 1423"/>
                <a:gd name="T18" fmla="*/ 172 w 1359"/>
                <a:gd name="T19" fmla="*/ 1044 h 1423"/>
                <a:gd name="T20" fmla="*/ 402 w 1359"/>
                <a:gd name="T21" fmla="*/ 665 h 1423"/>
                <a:gd name="T22" fmla="*/ 561 w 1359"/>
                <a:gd name="T23" fmla="*/ 127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" h="1423">
                  <a:moveTo>
                    <a:pt x="561" y="1273"/>
                  </a:moveTo>
                  <a:cubicBezTo>
                    <a:pt x="643" y="1323"/>
                    <a:pt x="725" y="1372"/>
                    <a:pt x="807" y="1423"/>
                  </a:cubicBezTo>
                  <a:cubicBezTo>
                    <a:pt x="763" y="1205"/>
                    <a:pt x="667" y="1001"/>
                    <a:pt x="648" y="779"/>
                  </a:cubicBezTo>
                  <a:cubicBezTo>
                    <a:pt x="892" y="697"/>
                    <a:pt x="1114" y="562"/>
                    <a:pt x="1359" y="484"/>
                  </a:cubicBezTo>
                  <a:cubicBezTo>
                    <a:pt x="1284" y="442"/>
                    <a:pt x="1218" y="381"/>
                    <a:pt x="1137" y="352"/>
                  </a:cubicBezTo>
                  <a:cubicBezTo>
                    <a:pt x="940" y="416"/>
                    <a:pt x="763" y="529"/>
                    <a:pt x="565" y="588"/>
                  </a:cubicBezTo>
                  <a:cubicBezTo>
                    <a:pt x="482" y="398"/>
                    <a:pt x="659" y="264"/>
                    <a:pt x="727" y="104"/>
                  </a:cubicBezTo>
                  <a:cubicBezTo>
                    <a:pt x="673" y="69"/>
                    <a:pt x="618" y="34"/>
                    <a:pt x="563" y="0"/>
                  </a:cubicBezTo>
                  <a:cubicBezTo>
                    <a:pt x="362" y="304"/>
                    <a:pt x="189" y="626"/>
                    <a:pt x="0" y="937"/>
                  </a:cubicBezTo>
                  <a:cubicBezTo>
                    <a:pt x="57" y="973"/>
                    <a:pt x="114" y="1009"/>
                    <a:pt x="172" y="1044"/>
                  </a:cubicBezTo>
                  <a:cubicBezTo>
                    <a:pt x="254" y="921"/>
                    <a:pt x="325" y="791"/>
                    <a:pt x="402" y="665"/>
                  </a:cubicBezTo>
                  <a:cubicBezTo>
                    <a:pt x="467" y="862"/>
                    <a:pt x="514" y="1070"/>
                    <a:pt x="561" y="1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 flipV="1">
              <a:off x="1409" y="2669"/>
              <a:ext cx="265" cy="302"/>
            </a:xfrm>
            <a:custGeom>
              <a:avLst/>
              <a:gdLst>
                <a:gd name="T0" fmla="*/ 0 w 1162"/>
                <a:gd name="T1" fmla="*/ 937 h 1325"/>
                <a:gd name="T2" fmla="*/ 613 w 1162"/>
                <a:gd name="T3" fmla="*/ 1275 h 1325"/>
                <a:gd name="T4" fmla="*/ 931 w 1162"/>
                <a:gd name="T5" fmla="*/ 786 h 1325"/>
                <a:gd name="T6" fmla="*/ 1162 w 1162"/>
                <a:gd name="T7" fmla="*/ 659 h 1325"/>
                <a:gd name="T8" fmla="*/ 894 w 1162"/>
                <a:gd name="T9" fmla="*/ 599 h 1325"/>
                <a:gd name="T10" fmla="*/ 509 w 1162"/>
                <a:gd name="T11" fmla="*/ 478 h 1325"/>
                <a:gd name="T12" fmla="*/ 727 w 1162"/>
                <a:gd name="T13" fmla="*/ 91 h 1325"/>
                <a:gd name="T14" fmla="*/ 558 w 1162"/>
                <a:gd name="T15" fmla="*/ 0 h 1325"/>
                <a:gd name="T16" fmla="*/ 0 w 1162"/>
                <a:gd name="T17" fmla="*/ 937 h 1325"/>
                <a:gd name="T18" fmla="*/ 272 w 1162"/>
                <a:gd name="T19" fmla="*/ 889 h 1325"/>
                <a:gd name="T20" fmla="*/ 417 w 1162"/>
                <a:gd name="T21" fmla="*/ 643 h 1325"/>
                <a:gd name="T22" fmla="*/ 727 w 1162"/>
                <a:gd name="T23" fmla="*/ 840 h 1325"/>
                <a:gd name="T24" fmla="*/ 606 w 1162"/>
                <a:gd name="T25" fmla="*/ 1075 h 1325"/>
                <a:gd name="T26" fmla="*/ 272 w 1162"/>
                <a:gd name="T27" fmla="*/ 88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2" h="1325">
                  <a:moveTo>
                    <a:pt x="0" y="937"/>
                  </a:moveTo>
                  <a:cubicBezTo>
                    <a:pt x="204" y="1050"/>
                    <a:pt x="392" y="1197"/>
                    <a:pt x="613" y="1275"/>
                  </a:cubicBezTo>
                  <a:cubicBezTo>
                    <a:pt x="872" y="1325"/>
                    <a:pt x="1071" y="1004"/>
                    <a:pt x="931" y="786"/>
                  </a:cubicBezTo>
                  <a:cubicBezTo>
                    <a:pt x="1016" y="760"/>
                    <a:pt x="1093" y="715"/>
                    <a:pt x="1162" y="659"/>
                  </a:cubicBezTo>
                  <a:cubicBezTo>
                    <a:pt x="1068" y="666"/>
                    <a:pt x="975" y="648"/>
                    <a:pt x="894" y="599"/>
                  </a:cubicBezTo>
                  <a:cubicBezTo>
                    <a:pt x="749" y="674"/>
                    <a:pt x="630" y="537"/>
                    <a:pt x="509" y="478"/>
                  </a:cubicBezTo>
                  <a:cubicBezTo>
                    <a:pt x="582" y="350"/>
                    <a:pt x="684" y="232"/>
                    <a:pt x="727" y="91"/>
                  </a:cubicBezTo>
                  <a:cubicBezTo>
                    <a:pt x="670" y="62"/>
                    <a:pt x="614" y="32"/>
                    <a:pt x="558" y="0"/>
                  </a:cubicBezTo>
                  <a:cubicBezTo>
                    <a:pt x="371" y="312"/>
                    <a:pt x="186" y="625"/>
                    <a:pt x="0" y="937"/>
                  </a:cubicBezTo>
                  <a:moveTo>
                    <a:pt x="272" y="889"/>
                  </a:moveTo>
                  <a:cubicBezTo>
                    <a:pt x="320" y="807"/>
                    <a:pt x="370" y="726"/>
                    <a:pt x="417" y="643"/>
                  </a:cubicBezTo>
                  <a:cubicBezTo>
                    <a:pt x="518" y="713"/>
                    <a:pt x="632" y="763"/>
                    <a:pt x="727" y="840"/>
                  </a:cubicBezTo>
                  <a:cubicBezTo>
                    <a:pt x="832" y="916"/>
                    <a:pt x="728" y="1118"/>
                    <a:pt x="606" y="1075"/>
                  </a:cubicBezTo>
                  <a:cubicBezTo>
                    <a:pt x="488" y="1026"/>
                    <a:pt x="385" y="948"/>
                    <a:pt x="272" y="8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 flipV="1">
              <a:off x="1202" y="2797"/>
              <a:ext cx="270" cy="304"/>
            </a:xfrm>
            <a:custGeom>
              <a:avLst/>
              <a:gdLst>
                <a:gd name="T0" fmla="*/ 394 w 1183"/>
                <a:gd name="T1" fmla="*/ 1204 h 1333"/>
                <a:gd name="T2" fmla="*/ 1079 w 1183"/>
                <a:gd name="T3" fmla="*/ 486 h 1333"/>
                <a:gd name="T4" fmla="*/ 343 w 1183"/>
                <a:gd name="T5" fmla="*/ 157 h 1333"/>
                <a:gd name="T6" fmla="*/ 11 w 1183"/>
                <a:gd name="T7" fmla="*/ 725 h 1333"/>
                <a:gd name="T8" fmla="*/ 394 w 1183"/>
                <a:gd name="T9" fmla="*/ 1204 h 1333"/>
                <a:gd name="T10" fmla="*/ 464 w 1183"/>
                <a:gd name="T11" fmla="*/ 1029 h 1333"/>
                <a:gd name="T12" fmla="*/ 423 w 1183"/>
                <a:gd name="T13" fmla="*/ 345 h 1333"/>
                <a:gd name="T14" fmla="*/ 892 w 1183"/>
                <a:gd name="T15" fmla="*/ 620 h 1333"/>
                <a:gd name="T16" fmla="*/ 464 w 1183"/>
                <a:gd name="T17" fmla="*/ 102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3" h="1333">
                  <a:moveTo>
                    <a:pt x="394" y="1204"/>
                  </a:moveTo>
                  <a:cubicBezTo>
                    <a:pt x="800" y="1333"/>
                    <a:pt x="1183" y="869"/>
                    <a:pt x="1079" y="486"/>
                  </a:cubicBezTo>
                  <a:cubicBezTo>
                    <a:pt x="1006" y="183"/>
                    <a:pt x="617" y="0"/>
                    <a:pt x="343" y="157"/>
                  </a:cubicBezTo>
                  <a:cubicBezTo>
                    <a:pt x="141" y="265"/>
                    <a:pt x="0" y="494"/>
                    <a:pt x="11" y="725"/>
                  </a:cubicBezTo>
                  <a:cubicBezTo>
                    <a:pt x="2" y="949"/>
                    <a:pt x="184" y="1149"/>
                    <a:pt x="394" y="1204"/>
                  </a:cubicBezTo>
                  <a:moveTo>
                    <a:pt x="464" y="1029"/>
                  </a:moveTo>
                  <a:cubicBezTo>
                    <a:pt x="119" y="968"/>
                    <a:pt x="168" y="491"/>
                    <a:pt x="423" y="345"/>
                  </a:cubicBezTo>
                  <a:cubicBezTo>
                    <a:pt x="615" y="193"/>
                    <a:pt x="929" y="380"/>
                    <a:pt x="892" y="620"/>
                  </a:cubicBezTo>
                  <a:cubicBezTo>
                    <a:pt x="870" y="827"/>
                    <a:pt x="695" y="1064"/>
                    <a:pt x="464" y="10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 flipV="1">
              <a:off x="1464" y="2811"/>
              <a:ext cx="279" cy="375"/>
            </a:xfrm>
            <a:custGeom>
              <a:avLst/>
              <a:gdLst>
                <a:gd name="T0" fmla="*/ 631 w 1220"/>
                <a:gd name="T1" fmla="*/ 1344 h 1643"/>
                <a:gd name="T2" fmla="*/ 997 w 1220"/>
                <a:gd name="T3" fmla="*/ 1446 h 1643"/>
                <a:gd name="T4" fmla="*/ 1144 w 1220"/>
                <a:gd name="T5" fmla="*/ 782 h 1643"/>
                <a:gd name="T6" fmla="*/ 1096 w 1220"/>
                <a:gd name="T7" fmla="*/ 433 h 1643"/>
                <a:gd name="T8" fmla="*/ 327 w 1220"/>
                <a:gd name="T9" fmla="*/ 57 h 1643"/>
                <a:gd name="T10" fmla="*/ 150 w 1220"/>
                <a:gd name="T11" fmla="*/ 390 h 1643"/>
                <a:gd name="T12" fmla="*/ 761 w 1220"/>
                <a:gd name="T13" fmla="*/ 702 h 1643"/>
                <a:gd name="T14" fmla="*/ 631 w 1220"/>
                <a:gd name="T15" fmla="*/ 1344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0" h="1643">
                  <a:moveTo>
                    <a:pt x="631" y="1344"/>
                  </a:moveTo>
                  <a:cubicBezTo>
                    <a:pt x="601" y="1546"/>
                    <a:pt x="918" y="1643"/>
                    <a:pt x="997" y="1446"/>
                  </a:cubicBezTo>
                  <a:cubicBezTo>
                    <a:pt x="1067" y="1231"/>
                    <a:pt x="1087" y="1001"/>
                    <a:pt x="1144" y="782"/>
                  </a:cubicBezTo>
                  <a:cubicBezTo>
                    <a:pt x="1168" y="668"/>
                    <a:pt x="1220" y="507"/>
                    <a:pt x="1096" y="433"/>
                  </a:cubicBezTo>
                  <a:cubicBezTo>
                    <a:pt x="844" y="300"/>
                    <a:pt x="585" y="178"/>
                    <a:pt x="327" y="57"/>
                  </a:cubicBezTo>
                  <a:cubicBezTo>
                    <a:pt x="138" y="0"/>
                    <a:pt x="0" y="265"/>
                    <a:pt x="150" y="390"/>
                  </a:cubicBezTo>
                  <a:cubicBezTo>
                    <a:pt x="343" y="512"/>
                    <a:pt x="560" y="592"/>
                    <a:pt x="761" y="702"/>
                  </a:cubicBezTo>
                  <a:cubicBezTo>
                    <a:pt x="718" y="916"/>
                    <a:pt x="671" y="1129"/>
                    <a:pt x="631" y="1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 flipV="1">
              <a:off x="1700" y="2848"/>
              <a:ext cx="43" cy="44"/>
            </a:xfrm>
            <a:custGeom>
              <a:avLst/>
              <a:gdLst>
                <a:gd name="T0" fmla="*/ 7 w 186"/>
                <a:gd name="T1" fmla="*/ 183 h 194"/>
                <a:gd name="T2" fmla="*/ 7 w 186"/>
                <a:gd name="T3" fmla="*/ 18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194">
                  <a:moveTo>
                    <a:pt x="7" y="183"/>
                  </a:moveTo>
                  <a:cubicBezTo>
                    <a:pt x="186" y="194"/>
                    <a:pt x="0" y="0"/>
                    <a:pt x="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 flipV="1">
              <a:off x="860" y="2917"/>
              <a:ext cx="347" cy="343"/>
            </a:xfrm>
            <a:custGeom>
              <a:avLst/>
              <a:gdLst>
                <a:gd name="T0" fmla="*/ 1028 w 1517"/>
                <a:gd name="T1" fmla="*/ 1388 h 1500"/>
                <a:gd name="T2" fmla="*/ 1218 w 1517"/>
                <a:gd name="T3" fmla="*/ 1500 h 1500"/>
                <a:gd name="T4" fmla="*/ 1517 w 1517"/>
                <a:gd name="T5" fmla="*/ 404 h 1500"/>
                <a:gd name="T6" fmla="*/ 1355 w 1517"/>
                <a:gd name="T7" fmla="*/ 311 h 1500"/>
                <a:gd name="T8" fmla="*/ 768 w 1517"/>
                <a:gd name="T9" fmla="*/ 874 h 1500"/>
                <a:gd name="T10" fmla="*/ 977 w 1517"/>
                <a:gd name="T11" fmla="*/ 79 h 1500"/>
                <a:gd name="T12" fmla="*/ 818 w 1517"/>
                <a:gd name="T13" fmla="*/ 0 h 1500"/>
                <a:gd name="T14" fmla="*/ 0 w 1517"/>
                <a:gd name="T15" fmla="*/ 779 h 1500"/>
                <a:gd name="T16" fmla="*/ 186 w 1517"/>
                <a:gd name="T17" fmla="*/ 890 h 1500"/>
                <a:gd name="T18" fmla="*/ 711 w 1517"/>
                <a:gd name="T19" fmla="*/ 366 h 1500"/>
                <a:gd name="T20" fmla="*/ 516 w 1517"/>
                <a:gd name="T21" fmla="*/ 1072 h 1500"/>
                <a:gd name="T22" fmla="*/ 706 w 1517"/>
                <a:gd name="T23" fmla="*/ 1196 h 1500"/>
                <a:gd name="T24" fmla="*/ 1248 w 1517"/>
                <a:gd name="T25" fmla="*/ 678 h 1500"/>
                <a:gd name="T26" fmla="*/ 1028 w 1517"/>
                <a:gd name="T27" fmla="*/ 1388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7" h="1500">
                  <a:moveTo>
                    <a:pt x="1028" y="1388"/>
                  </a:moveTo>
                  <a:cubicBezTo>
                    <a:pt x="1091" y="1427"/>
                    <a:pt x="1154" y="1464"/>
                    <a:pt x="1218" y="1500"/>
                  </a:cubicBezTo>
                  <a:cubicBezTo>
                    <a:pt x="1320" y="1135"/>
                    <a:pt x="1415" y="769"/>
                    <a:pt x="1517" y="404"/>
                  </a:cubicBezTo>
                  <a:cubicBezTo>
                    <a:pt x="1463" y="373"/>
                    <a:pt x="1409" y="342"/>
                    <a:pt x="1355" y="311"/>
                  </a:cubicBezTo>
                  <a:cubicBezTo>
                    <a:pt x="1160" y="500"/>
                    <a:pt x="966" y="689"/>
                    <a:pt x="768" y="874"/>
                  </a:cubicBezTo>
                  <a:cubicBezTo>
                    <a:pt x="831" y="607"/>
                    <a:pt x="917" y="347"/>
                    <a:pt x="977" y="79"/>
                  </a:cubicBezTo>
                  <a:cubicBezTo>
                    <a:pt x="924" y="53"/>
                    <a:pt x="871" y="27"/>
                    <a:pt x="818" y="0"/>
                  </a:cubicBezTo>
                  <a:cubicBezTo>
                    <a:pt x="537" y="251"/>
                    <a:pt x="277" y="523"/>
                    <a:pt x="0" y="779"/>
                  </a:cubicBezTo>
                  <a:cubicBezTo>
                    <a:pt x="62" y="817"/>
                    <a:pt x="124" y="854"/>
                    <a:pt x="186" y="890"/>
                  </a:cubicBezTo>
                  <a:cubicBezTo>
                    <a:pt x="367" y="721"/>
                    <a:pt x="528" y="532"/>
                    <a:pt x="711" y="366"/>
                  </a:cubicBezTo>
                  <a:cubicBezTo>
                    <a:pt x="649" y="602"/>
                    <a:pt x="585" y="838"/>
                    <a:pt x="516" y="1072"/>
                  </a:cubicBezTo>
                  <a:cubicBezTo>
                    <a:pt x="572" y="1124"/>
                    <a:pt x="640" y="1160"/>
                    <a:pt x="706" y="1196"/>
                  </a:cubicBezTo>
                  <a:cubicBezTo>
                    <a:pt x="889" y="1026"/>
                    <a:pt x="1061" y="844"/>
                    <a:pt x="1248" y="678"/>
                  </a:cubicBezTo>
                  <a:cubicBezTo>
                    <a:pt x="1171" y="914"/>
                    <a:pt x="1106" y="1153"/>
                    <a:pt x="1028" y="13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 flipV="1">
              <a:off x="1662" y="2921"/>
              <a:ext cx="240" cy="288"/>
            </a:xfrm>
            <a:custGeom>
              <a:avLst/>
              <a:gdLst>
                <a:gd name="T0" fmla="*/ 278 w 1050"/>
                <a:gd name="T1" fmla="*/ 1130 h 1262"/>
                <a:gd name="T2" fmla="*/ 1018 w 1050"/>
                <a:gd name="T3" fmla="*/ 667 h 1262"/>
                <a:gd name="T4" fmla="*/ 688 w 1050"/>
                <a:gd name="T5" fmla="*/ 110 h 1262"/>
                <a:gd name="T6" fmla="*/ 0 w 1050"/>
                <a:gd name="T7" fmla="*/ 373 h 1262"/>
                <a:gd name="T8" fmla="*/ 356 w 1050"/>
                <a:gd name="T9" fmla="*/ 678 h 1262"/>
                <a:gd name="T10" fmla="*/ 278 w 1050"/>
                <a:gd name="T11" fmla="*/ 113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0" h="1262">
                  <a:moveTo>
                    <a:pt x="278" y="1130"/>
                  </a:moveTo>
                  <a:cubicBezTo>
                    <a:pt x="597" y="1262"/>
                    <a:pt x="1006" y="1018"/>
                    <a:pt x="1018" y="667"/>
                  </a:cubicBezTo>
                  <a:cubicBezTo>
                    <a:pt x="1050" y="433"/>
                    <a:pt x="904" y="198"/>
                    <a:pt x="688" y="110"/>
                  </a:cubicBezTo>
                  <a:cubicBezTo>
                    <a:pt x="442" y="0"/>
                    <a:pt x="87" y="110"/>
                    <a:pt x="0" y="373"/>
                  </a:cubicBezTo>
                  <a:cubicBezTo>
                    <a:pt x="140" y="437"/>
                    <a:pt x="348" y="491"/>
                    <a:pt x="356" y="678"/>
                  </a:cubicBezTo>
                  <a:cubicBezTo>
                    <a:pt x="344" y="830"/>
                    <a:pt x="298" y="978"/>
                    <a:pt x="278" y="1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flipV="1">
              <a:off x="1121" y="3036"/>
              <a:ext cx="583" cy="827"/>
            </a:xfrm>
            <a:custGeom>
              <a:avLst/>
              <a:gdLst>
                <a:gd name="T0" fmla="*/ 1445 w 2550"/>
                <a:gd name="T1" fmla="*/ 3524 h 3626"/>
                <a:gd name="T2" fmla="*/ 1944 w 2550"/>
                <a:gd name="T3" fmla="*/ 3586 h 3626"/>
                <a:gd name="T4" fmla="*/ 1557 w 2550"/>
                <a:gd name="T5" fmla="*/ 3306 h 3626"/>
                <a:gd name="T6" fmla="*/ 1846 w 2550"/>
                <a:gd name="T7" fmla="*/ 2982 h 3626"/>
                <a:gd name="T8" fmla="*/ 2225 w 2550"/>
                <a:gd name="T9" fmla="*/ 3163 h 3626"/>
                <a:gd name="T10" fmla="*/ 2409 w 2550"/>
                <a:gd name="T11" fmla="*/ 2196 h 3626"/>
                <a:gd name="T12" fmla="*/ 2267 w 2550"/>
                <a:gd name="T13" fmla="*/ 1925 h 3626"/>
                <a:gd name="T14" fmla="*/ 2147 w 2550"/>
                <a:gd name="T15" fmla="*/ 3040 h 3626"/>
                <a:gd name="T16" fmla="*/ 1349 w 2550"/>
                <a:gd name="T17" fmla="*/ 2210 h 3626"/>
                <a:gd name="T18" fmla="*/ 2550 w 2550"/>
                <a:gd name="T19" fmla="*/ 390 h 3626"/>
                <a:gd name="T20" fmla="*/ 1967 w 2550"/>
                <a:gd name="T21" fmla="*/ 287 h 3626"/>
                <a:gd name="T22" fmla="*/ 1468 w 2550"/>
                <a:gd name="T23" fmla="*/ 1443 h 3626"/>
                <a:gd name="T24" fmla="*/ 770 w 2550"/>
                <a:gd name="T25" fmla="*/ 322 h 3626"/>
                <a:gd name="T26" fmla="*/ 291 w 2550"/>
                <a:gd name="T27" fmla="*/ 125 h 3626"/>
                <a:gd name="T28" fmla="*/ 190 w 2550"/>
                <a:gd name="T29" fmla="*/ 654 h 3626"/>
                <a:gd name="T30" fmla="*/ 771 w 2550"/>
                <a:gd name="T31" fmla="*/ 1201 h 3626"/>
                <a:gd name="T32" fmla="*/ 799 w 2550"/>
                <a:gd name="T33" fmla="*/ 1657 h 3626"/>
                <a:gd name="T34" fmla="*/ 473 w 2550"/>
                <a:gd name="T35" fmla="*/ 2002 h 3626"/>
                <a:gd name="T36" fmla="*/ 461 w 2550"/>
                <a:gd name="T37" fmla="*/ 2430 h 3626"/>
                <a:gd name="T38" fmla="*/ 1445 w 2550"/>
                <a:gd name="T39" fmla="*/ 3524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0" h="3626">
                  <a:moveTo>
                    <a:pt x="1445" y="3524"/>
                  </a:moveTo>
                  <a:cubicBezTo>
                    <a:pt x="1593" y="3619"/>
                    <a:pt x="1777" y="3626"/>
                    <a:pt x="1944" y="3586"/>
                  </a:cubicBezTo>
                  <a:cubicBezTo>
                    <a:pt x="1836" y="3471"/>
                    <a:pt x="1625" y="3468"/>
                    <a:pt x="1557" y="3306"/>
                  </a:cubicBezTo>
                  <a:cubicBezTo>
                    <a:pt x="1463" y="3137"/>
                    <a:pt x="1667" y="2920"/>
                    <a:pt x="1846" y="2982"/>
                  </a:cubicBezTo>
                  <a:cubicBezTo>
                    <a:pt x="1976" y="3033"/>
                    <a:pt x="2097" y="3106"/>
                    <a:pt x="2225" y="3163"/>
                  </a:cubicBezTo>
                  <a:cubicBezTo>
                    <a:pt x="2335" y="2852"/>
                    <a:pt x="2376" y="2522"/>
                    <a:pt x="2409" y="2196"/>
                  </a:cubicBezTo>
                  <a:cubicBezTo>
                    <a:pt x="2375" y="2099"/>
                    <a:pt x="2323" y="2010"/>
                    <a:pt x="2267" y="1925"/>
                  </a:cubicBezTo>
                  <a:cubicBezTo>
                    <a:pt x="2096" y="2274"/>
                    <a:pt x="2255" y="2671"/>
                    <a:pt x="2147" y="3040"/>
                  </a:cubicBezTo>
                  <a:cubicBezTo>
                    <a:pt x="1918" y="2731"/>
                    <a:pt x="1582" y="2517"/>
                    <a:pt x="1349" y="2210"/>
                  </a:cubicBezTo>
                  <a:cubicBezTo>
                    <a:pt x="2104" y="1951"/>
                    <a:pt x="2477" y="1133"/>
                    <a:pt x="2550" y="390"/>
                  </a:cubicBezTo>
                  <a:cubicBezTo>
                    <a:pt x="2547" y="85"/>
                    <a:pt x="2073" y="0"/>
                    <a:pt x="1967" y="287"/>
                  </a:cubicBezTo>
                  <a:cubicBezTo>
                    <a:pt x="1881" y="699"/>
                    <a:pt x="1786" y="1141"/>
                    <a:pt x="1468" y="1443"/>
                  </a:cubicBezTo>
                  <a:cubicBezTo>
                    <a:pt x="1448" y="977"/>
                    <a:pt x="1124" y="594"/>
                    <a:pt x="770" y="322"/>
                  </a:cubicBezTo>
                  <a:cubicBezTo>
                    <a:pt x="630" y="222"/>
                    <a:pt x="481" y="63"/>
                    <a:pt x="291" y="125"/>
                  </a:cubicBezTo>
                  <a:cubicBezTo>
                    <a:pt x="63" y="179"/>
                    <a:pt x="0" y="519"/>
                    <a:pt x="190" y="654"/>
                  </a:cubicBezTo>
                  <a:cubicBezTo>
                    <a:pt x="408" y="807"/>
                    <a:pt x="626" y="974"/>
                    <a:pt x="771" y="1201"/>
                  </a:cubicBezTo>
                  <a:cubicBezTo>
                    <a:pt x="858" y="1333"/>
                    <a:pt x="890" y="1519"/>
                    <a:pt x="799" y="1657"/>
                  </a:cubicBezTo>
                  <a:cubicBezTo>
                    <a:pt x="716" y="1796"/>
                    <a:pt x="550" y="1859"/>
                    <a:pt x="473" y="2002"/>
                  </a:cubicBezTo>
                  <a:cubicBezTo>
                    <a:pt x="396" y="2131"/>
                    <a:pt x="399" y="2296"/>
                    <a:pt x="461" y="2430"/>
                  </a:cubicBezTo>
                  <a:cubicBezTo>
                    <a:pt x="676" y="2879"/>
                    <a:pt x="1024" y="3261"/>
                    <a:pt x="1445" y="35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9631" y="2938552"/>
            <a:ext cx="2992343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자치구별 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복지시설 분포 수</a:t>
            </a:r>
            <a:endParaRPr lang="en-US" altLang="ko-KR" sz="9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&gt;&gt; </a:t>
            </a:r>
            <a:r>
              <a:rPr lang="ko-KR" altLang="en-US" sz="1000" b="1" dirty="0">
                <a:latin typeface="+mn-ea"/>
              </a:rPr>
              <a:t>복지시설 밀집지역 파악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출처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열린데이터광장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6389" y="2932112"/>
            <a:ext cx="307847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자치구별 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시설대비 종사자 분포 수</a:t>
            </a:r>
            <a:endParaRPr lang="en-US" altLang="ko-KR" sz="9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&gt;&gt; </a:t>
            </a:r>
            <a:r>
              <a:rPr lang="ko-KR" altLang="en-US" sz="1000" b="1" dirty="0">
                <a:latin typeface="+mn-ea"/>
              </a:rPr>
              <a:t>시설대비 종사자 밀집지역 파악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출처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복지로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91679" y="4159438"/>
            <a:ext cx="5760641" cy="348301"/>
          </a:xfrm>
          <a:prstGeom prst="roundRect">
            <a:avLst/>
          </a:prstGeom>
          <a:noFill/>
          <a:ln cmpd="dbl">
            <a:solidFill>
              <a:srgbClr val="FEC2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1748" y="4187924"/>
            <a:ext cx="618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위 데이터들을 활용하여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복지 서비스 정도</a:t>
            </a:r>
            <a:r>
              <a:rPr lang="ko-KR" altLang="en-US" sz="1200" b="1" dirty="0">
                <a:latin typeface="+mn-ea"/>
              </a:rPr>
              <a:t>를 자치구별로 나타내었다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39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9416" b="6509"/>
          <a:stretch/>
        </p:blipFill>
        <p:spPr>
          <a:xfrm>
            <a:off x="684510" y="1367951"/>
            <a:ext cx="3526507" cy="219664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60" y="1780748"/>
            <a:ext cx="655200" cy="630475"/>
          </a:xfrm>
          <a:prstGeom prst="rect">
            <a:avLst/>
          </a:prstGeom>
        </p:spPr>
      </p:pic>
      <p:sp>
        <p:nvSpPr>
          <p:cNvPr id="15" name="오각형 14"/>
          <p:cNvSpPr/>
          <p:nvPr/>
        </p:nvSpPr>
        <p:spPr>
          <a:xfrm>
            <a:off x="-6987" y="411510"/>
            <a:ext cx="2274731" cy="360040"/>
          </a:xfrm>
          <a:prstGeom prst="homePlate">
            <a:avLst/>
          </a:prstGeom>
          <a:solidFill>
            <a:srgbClr val="FEC200"/>
          </a:solidFill>
          <a:ln w="28575">
            <a:solidFill>
              <a:srgbClr val="FEC2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chemeClr val="tx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22" y="420262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복지서비스 밀집지역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2" name="차트 41"/>
          <p:cNvGraphicFramePr/>
          <p:nvPr/>
        </p:nvGraphicFramePr>
        <p:xfrm>
          <a:off x="1835696" y="1492718"/>
          <a:ext cx="1800201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4510" y="1060174"/>
            <a:ext cx="35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복지 시설 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9490" y="1076170"/>
            <a:ext cx="359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시설대비 종사자 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59" y="915566"/>
            <a:ext cx="3672409" cy="3737278"/>
          </a:xfrm>
          <a:prstGeom prst="roundRect">
            <a:avLst/>
          </a:prstGeom>
          <a:noFill/>
          <a:ln w="57150">
            <a:solidFill>
              <a:srgbClr val="C8C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87336" y="915566"/>
            <a:ext cx="3672409" cy="3737278"/>
          </a:xfrm>
          <a:prstGeom prst="roundRect">
            <a:avLst/>
          </a:prstGeom>
          <a:noFill/>
          <a:ln w="57150">
            <a:solidFill>
              <a:srgbClr val="61A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r="11732" b="5826"/>
          <a:stretch/>
        </p:blipFill>
        <p:spPr>
          <a:xfrm>
            <a:off x="4973800" y="1363388"/>
            <a:ext cx="3499479" cy="22642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1" t="37108" r="2229" b="39537"/>
          <a:stretch/>
        </p:blipFill>
        <p:spPr>
          <a:xfrm>
            <a:off x="3347864" y="3587779"/>
            <a:ext cx="432048" cy="10081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6" t="38622" r="2646" b="41197"/>
          <a:stretch/>
        </p:blipFill>
        <p:spPr>
          <a:xfrm>
            <a:off x="7596336" y="3704941"/>
            <a:ext cx="576064" cy="8705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3608" y="360988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3871494"/>
            <a:ext cx="15841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관악구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성북구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 </a:t>
            </a:r>
            <a:r>
              <a:rPr lang="en-US" altLang="ko-KR" sz="1100" dirty="0"/>
              <a:t>&amp; </a:t>
            </a:r>
            <a:r>
              <a:rPr lang="ko-KR" altLang="en-US" sz="1100" dirty="0"/>
              <a:t>양천구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7396" y="360988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99833" y="3871494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용산구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영등포구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서대문구</a:t>
            </a:r>
          </a:p>
        </p:txBody>
      </p:sp>
      <p:pic>
        <p:nvPicPr>
          <p:cNvPr id="2" name="그림 1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8" y="2976566"/>
            <a:ext cx="684000" cy="4726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70" y="1950858"/>
            <a:ext cx="758219" cy="4428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251520" y="4731990"/>
            <a:ext cx="8640960" cy="276999"/>
            <a:chOff x="251520" y="4731990"/>
            <a:chExt cx="8640960" cy="276999"/>
          </a:xfrm>
        </p:grpSpPr>
        <p:sp>
          <p:nvSpPr>
            <p:cNvPr id="31" name="TextBox 30"/>
            <p:cNvSpPr txBox="1"/>
            <p:nvPr/>
          </p:nvSpPr>
          <p:spPr>
            <a:xfrm>
              <a:off x="251520" y="4731990"/>
              <a:ext cx="864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                                                        1</a:t>
              </a:r>
              <a:r>
                <a:rPr lang="ko-KR" altLang="en-US" sz="1200" dirty="0"/>
                <a:t>위 </a:t>
              </a:r>
              <a:r>
                <a:rPr lang="en-US" altLang="ko-KR" sz="1200" dirty="0"/>
                <a:t>:        2</a:t>
              </a:r>
              <a:r>
                <a:rPr lang="ko-KR" altLang="en-US" sz="1200" dirty="0"/>
                <a:t>위</a:t>
              </a:r>
              <a:r>
                <a:rPr lang="en-US" altLang="ko-KR" sz="1200" dirty="0"/>
                <a:t>:        3</a:t>
              </a:r>
              <a:r>
                <a:rPr lang="ko-KR" altLang="en-US" sz="1200" dirty="0"/>
                <a:t>위</a:t>
              </a:r>
              <a:r>
                <a:rPr lang="en-US" altLang="ko-KR" sz="1200" dirty="0"/>
                <a:t>:    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51273" y="4771408"/>
              <a:ext cx="185537" cy="1855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03977" y="4777720"/>
              <a:ext cx="185537" cy="185537"/>
            </a:xfrm>
            <a:prstGeom prst="rect">
              <a:avLst/>
            </a:prstGeom>
            <a:solidFill>
              <a:srgbClr val="FD9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08168" y="4777720"/>
              <a:ext cx="185537" cy="185537"/>
            </a:xfrm>
            <a:prstGeom prst="rect">
              <a:avLst/>
            </a:prstGeom>
            <a:solidFill>
              <a:srgbClr val="FDFA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80" y="2571749"/>
            <a:ext cx="579600" cy="378000"/>
          </a:xfrm>
          <a:prstGeom prst="rect">
            <a:avLst/>
          </a:prstGeom>
        </p:spPr>
      </p:pic>
      <p:pic>
        <p:nvPicPr>
          <p:cNvPr id="5" name="그림 4"/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65" y="2560799"/>
            <a:ext cx="558000" cy="5464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150681"/>
            <a:ext cx="547200" cy="433986"/>
          </a:xfrm>
          <a:prstGeom prst="rect">
            <a:avLst/>
          </a:prstGeom>
        </p:spPr>
      </p:pic>
      <p:pic>
        <p:nvPicPr>
          <p:cNvPr id="21" name="그림 20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64" y="2582549"/>
            <a:ext cx="543600" cy="356400"/>
          </a:xfrm>
          <a:prstGeom prst="rect">
            <a:avLst/>
          </a:prstGeom>
          <a:effectLst>
            <a:glow>
              <a:schemeClr val="accent1">
                <a:alpha val="3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8981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t="3781" r="12988" b="8298"/>
          <a:stretch/>
        </p:blipFill>
        <p:spPr>
          <a:xfrm>
            <a:off x="416517" y="843558"/>
            <a:ext cx="5883129" cy="3348977"/>
          </a:xfrm>
          <a:prstGeom prst="rect">
            <a:avLst/>
          </a:prstGeom>
        </p:spPr>
      </p:pic>
      <p:sp>
        <p:nvSpPr>
          <p:cNvPr id="15" name="오각형 14"/>
          <p:cNvSpPr/>
          <p:nvPr/>
        </p:nvSpPr>
        <p:spPr>
          <a:xfrm>
            <a:off x="-6987" y="411510"/>
            <a:ext cx="2274731" cy="360040"/>
          </a:xfrm>
          <a:prstGeom prst="homePlate">
            <a:avLst/>
          </a:prstGeom>
          <a:solidFill>
            <a:srgbClr val="FEC200"/>
          </a:solidFill>
          <a:ln w="28575">
            <a:solidFill>
              <a:srgbClr val="FEC2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chemeClr val="tx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22" y="42026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복지서비스 밀집지역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42" name="차트 41"/>
          <p:cNvGraphicFramePr/>
          <p:nvPr/>
        </p:nvGraphicFramePr>
        <p:xfrm>
          <a:off x="1835696" y="1492718"/>
          <a:ext cx="1800201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843558"/>
            <a:ext cx="269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84715" y="1105168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관악구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영등포구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동작구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용산구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구로구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126734"/>
            <a:ext cx="269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4EA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79035" y="2401312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서초구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광진구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2754099" y="3518991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 rot="10800000">
            <a:off x="2640012" y="3818636"/>
            <a:ext cx="307886" cy="437299"/>
            <a:chOff x="4572000" y="1048839"/>
            <a:chExt cx="1068459" cy="584192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5062588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845310" y="4147614"/>
            <a:ext cx="31181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>
                <a:latin typeface="+mn-ea"/>
              </a:rPr>
              <a:t>관악구</a:t>
            </a:r>
            <a:endParaRPr lang="en-US" altLang="ko-KR" sz="1050" b="1" dirty="0">
              <a:latin typeface="+mn-ea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서울시에서 복지서비스가 가장 잘 되어있는 지역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676362" y="3340894"/>
            <a:ext cx="216024" cy="216024"/>
          </a:xfrm>
          <a:prstGeom prst="star5">
            <a:avLst/>
          </a:prstGeom>
          <a:solidFill>
            <a:srgbClr val="56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 flipV="1">
            <a:off x="3802980" y="3499762"/>
            <a:ext cx="445518" cy="537136"/>
            <a:chOff x="4572000" y="1048839"/>
            <a:chExt cx="384796" cy="584192"/>
          </a:xfrm>
        </p:grpSpPr>
        <p:cxnSp>
          <p:nvCxnSpPr>
            <p:cNvPr id="26" name="직선 연결선 25"/>
            <p:cNvCxnSpPr/>
            <p:nvPr/>
          </p:nvCxnSpPr>
          <p:spPr>
            <a:xfrm flipV="1">
              <a:off x="4572000" y="1048839"/>
              <a:ext cx="135105" cy="58419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4707105" y="1048839"/>
              <a:ext cx="249691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4392870" y="3676029"/>
            <a:ext cx="28007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서초구</a:t>
            </a:r>
            <a:endParaRPr lang="en-US" altLang="ko-KR" sz="1050" b="1" dirty="0">
              <a:solidFill>
                <a:srgbClr val="56C144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latin typeface="+mn-ea"/>
              </a:rPr>
              <a:t>서울시에서 복지서비스가 가장 취약한 지역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909497" y="4344459"/>
            <a:ext cx="2845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* </a:t>
            </a:r>
            <a:r>
              <a:rPr lang="ko-KR" altLang="en-US" sz="1100" i="1" dirty="0"/>
              <a:t>전체적으로 </a:t>
            </a:r>
            <a:r>
              <a:rPr lang="ko-KR" altLang="en-US" sz="1100" i="1" dirty="0">
                <a:solidFill>
                  <a:srgbClr val="C00000"/>
                </a:solidFill>
              </a:rPr>
              <a:t>관악구</a:t>
            </a:r>
            <a:r>
              <a:rPr lang="en-US" altLang="ko-KR" sz="1100" i="1" dirty="0">
                <a:solidFill>
                  <a:srgbClr val="C00000"/>
                </a:solidFill>
              </a:rPr>
              <a:t>, </a:t>
            </a:r>
            <a:r>
              <a:rPr lang="ko-KR" altLang="en-US" sz="1100" i="1" dirty="0">
                <a:solidFill>
                  <a:srgbClr val="C00000"/>
                </a:solidFill>
              </a:rPr>
              <a:t>영등포구</a:t>
            </a:r>
            <a:r>
              <a:rPr lang="en-US" altLang="ko-KR" sz="1100" i="1" dirty="0">
                <a:solidFill>
                  <a:srgbClr val="C00000"/>
                </a:solidFill>
              </a:rPr>
              <a:t>,</a:t>
            </a:r>
            <a:r>
              <a:rPr lang="ko-KR" altLang="en-US" sz="1100" i="1" dirty="0">
                <a:solidFill>
                  <a:srgbClr val="C00000"/>
                </a:solidFill>
              </a:rPr>
              <a:t>동작구</a:t>
            </a:r>
            <a:r>
              <a:rPr lang="ko-KR" altLang="en-US" sz="1100" i="1" dirty="0"/>
              <a:t>가 </a:t>
            </a:r>
            <a:endParaRPr lang="en-US" altLang="ko-KR" sz="1100" i="1" dirty="0"/>
          </a:p>
          <a:p>
            <a:r>
              <a:rPr lang="en-US" altLang="ko-KR" sz="1100" i="1" dirty="0"/>
              <a:t> </a:t>
            </a:r>
            <a:r>
              <a:rPr lang="ko-KR" altLang="en-US" sz="1100" i="1" dirty="0"/>
              <a:t>복지 서비스 밀집지역으로 나타난다</a:t>
            </a:r>
            <a:r>
              <a:rPr lang="en-US" altLang="ko-KR" sz="1100" i="1" dirty="0"/>
              <a:t>.</a:t>
            </a:r>
            <a:endParaRPr lang="ko-KR" altLang="en-US" sz="1100" i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4" t="37553" r="2865" b="41608"/>
          <a:stretch/>
        </p:blipFill>
        <p:spPr>
          <a:xfrm>
            <a:off x="6163934" y="2821007"/>
            <a:ext cx="582707" cy="9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오각형 35"/>
          <p:cNvSpPr/>
          <p:nvPr/>
        </p:nvSpPr>
        <p:spPr>
          <a:xfrm>
            <a:off x="1" y="425347"/>
            <a:ext cx="1187624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44683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간극 파악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1677" y="151701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04093" y="151701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=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3547469"/>
            <a:ext cx="8496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&gt;&gt; </a:t>
            </a:r>
            <a:r>
              <a:rPr lang="ko-KR" altLang="en-US" sz="1600" dirty="0">
                <a:latin typeface="+mn-ea"/>
              </a:rPr>
              <a:t>위의 두 과정을 통해 도출된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지역별 취약계층 아동의 밀집 점수</a:t>
            </a:r>
            <a:r>
              <a:rPr lang="ko-KR" altLang="en-US" sz="1600" dirty="0">
                <a:latin typeface="+mn-ea"/>
              </a:rPr>
              <a:t>와 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아동 복지 서비스 점수</a:t>
            </a:r>
            <a:r>
              <a:rPr lang="ko-KR" altLang="en-US" sz="1600" dirty="0">
                <a:latin typeface="+mn-ea"/>
              </a:rPr>
              <a:t>를 이용하여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취약계층 아동들에게 복지서비스가 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충분히 제공되고 있는지</a:t>
            </a:r>
            <a:r>
              <a:rPr lang="ko-KR" altLang="en-US" sz="1600" dirty="0">
                <a:latin typeface="+mn-ea"/>
              </a:rPr>
              <a:t>에 대한 간극을 파악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5547" y="238387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Z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3509494" y="2383872"/>
            <a:ext cx="2526654" cy="637204"/>
            <a:chOff x="554366" y="2475251"/>
            <a:chExt cx="2526654" cy="637204"/>
          </a:xfrm>
        </p:grpSpPr>
        <p:sp>
          <p:nvSpPr>
            <p:cNvPr id="5" name="직사각형 4"/>
            <p:cNvSpPr/>
            <p:nvPr/>
          </p:nvSpPr>
          <p:spPr>
            <a:xfrm>
              <a:off x="1535420" y="2475251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Y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4366" y="2804678"/>
              <a:ext cx="25266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n-ea"/>
                </a:rPr>
                <a:t>취약계층 아동 밀집지역 파악</a:t>
              </a:r>
              <a:endParaRPr lang="ko-KR" altLang="en-US" sz="14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82043" y="2383872"/>
            <a:ext cx="2409634" cy="632730"/>
            <a:chOff x="3367183" y="2468559"/>
            <a:chExt cx="2409634" cy="632730"/>
          </a:xfrm>
        </p:grpSpPr>
        <p:sp>
          <p:nvSpPr>
            <p:cNvPr id="3" name="직사각형 2"/>
            <p:cNvSpPr/>
            <p:nvPr/>
          </p:nvSpPr>
          <p:spPr>
            <a:xfrm>
              <a:off x="4414943" y="2468559"/>
              <a:ext cx="33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X</a:t>
              </a:r>
              <a:endParaRPr lang="ko-KR" altLang="en-US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67183" y="2793512"/>
              <a:ext cx="24096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+mn-ea"/>
                </a:rPr>
                <a:t>복지 서비스 밀집지역 파악 </a:t>
              </a:r>
              <a:endParaRPr lang="ko-KR" altLang="en-US" sz="1400" b="1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003911" y="2708825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최종 취약지역 파악 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3679" r="12006" b="8285"/>
          <a:stretch/>
        </p:blipFill>
        <p:spPr>
          <a:xfrm>
            <a:off x="3296957" y="1049487"/>
            <a:ext cx="2269399" cy="1334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r="15120" b="7561"/>
          <a:stretch/>
        </p:blipFill>
        <p:spPr>
          <a:xfrm>
            <a:off x="6437045" y="994086"/>
            <a:ext cx="2244264" cy="13814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4058" r="12589" b="7907"/>
          <a:stretch/>
        </p:blipFill>
        <p:spPr>
          <a:xfrm>
            <a:off x="512417" y="1071101"/>
            <a:ext cx="2280076" cy="13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4" r="15120" b="7561"/>
          <a:stretch/>
        </p:blipFill>
        <p:spPr>
          <a:xfrm>
            <a:off x="395945" y="761378"/>
            <a:ext cx="5837918" cy="3593609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0" y="425347"/>
            <a:ext cx="1763687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446833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 간극 시각화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8066" y="1371421"/>
            <a:ext cx="269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00621" y="1633031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영등포구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용산구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동작구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종로구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관악구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28066" y="2654597"/>
            <a:ext cx="269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794941" y="2929175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</a:p>
        </p:txBody>
      </p:sp>
      <p:sp>
        <p:nvSpPr>
          <p:cNvPr id="11" name="포인트가 5개인 별 10"/>
          <p:cNvSpPr/>
          <p:nvPr/>
        </p:nvSpPr>
        <p:spPr>
          <a:xfrm>
            <a:off x="3740581" y="1622476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 rot="16200000" flipH="1">
            <a:off x="3833638" y="836350"/>
            <a:ext cx="789326" cy="687404"/>
            <a:chOff x="4572000" y="1048839"/>
            <a:chExt cx="1068459" cy="584192"/>
          </a:xfrm>
        </p:grpSpPr>
        <p:cxnSp>
          <p:nvCxnSpPr>
            <p:cNvPr id="13" name="직선 연결선 12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62588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48720" y="432702"/>
            <a:ext cx="207941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강북구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취약계층 아동 인구수에 비해</a:t>
            </a:r>
            <a:endParaRPr lang="en-US" altLang="ko-KR" sz="105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복지서비스가 가장 취약한 지역</a:t>
            </a:r>
            <a:endParaRPr lang="ko-KR" altLang="en-US" sz="1050" b="1" dirty="0"/>
          </a:p>
        </p:txBody>
      </p:sp>
      <p:sp>
        <p:nvSpPr>
          <p:cNvPr id="19" name="직사각형 18"/>
          <p:cNvSpPr/>
          <p:nvPr/>
        </p:nvSpPr>
        <p:spPr>
          <a:xfrm>
            <a:off x="311316" y="1332922"/>
            <a:ext cx="2079416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영등포구</a:t>
            </a:r>
            <a:endParaRPr lang="en-US" altLang="ko-KR" sz="1050" b="1" dirty="0">
              <a:solidFill>
                <a:srgbClr val="56C144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latin typeface="+mn-ea"/>
              </a:rPr>
              <a:t>취약계층 아동 인구 수에 비해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1050" b="1" dirty="0">
                <a:latin typeface="+mn-ea"/>
              </a:rPr>
              <a:t>복지서비스가 잘 되어있는 지역</a:t>
            </a:r>
            <a:endParaRPr lang="ko-KR" altLang="en-US" sz="1050" b="1" dirty="0"/>
          </a:p>
        </p:txBody>
      </p:sp>
      <p:sp>
        <p:nvSpPr>
          <p:cNvPr id="20" name="포인트가 5개인 별 19"/>
          <p:cNvSpPr/>
          <p:nvPr/>
        </p:nvSpPr>
        <p:spPr>
          <a:xfrm>
            <a:off x="2208245" y="2994911"/>
            <a:ext cx="275168" cy="275168"/>
          </a:xfrm>
          <a:prstGeom prst="star5">
            <a:avLst/>
          </a:prstGeom>
          <a:solidFill>
            <a:srgbClr val="56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61181" y="4388986"/>
            <a:ext cx="2721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* </a:t>
            </a:r>
            <a:r>
              <a:rPr lang="ko-KR" altLang="en-US" sz="1100" i="1" dirty="0"/>
              <a:t>전체적으로 </a:t>
            </a:r>
            <a:r>
              <a:rPr lang="ko-KR" altLang="en-US" sz="1100" i="1" dirty="0">
                <a:solidFill>
                  <a:srgbClr val="C00000"/>
                </a:solidFill>
              </a:rPr>
              <a:t>영등포구</a:t>
            </a:r>
            <a:r>
              <a:rPr lang="en-US" altLang="ko-KR" sz="1100" i="1" dirty="0">
                <a:solidFill>
                  <a:srgbClr val="C00000"/>
                </a:solidFill>
              </a:rPr>
              <a:t>, </a:t>
            </a:r>
            <a:r>
              <a:rPr lang="ko-KR" altLang="en-US" sz="1100" i="1" dirty="0">
                <a:solidFill>
                  <a:srgbClr val="C00000"/>
                </a:solidFill>
              </a:rPr>
              <a:t>용산구</a:t>
            </a:r>
            <a:r>
              <a:rPr lang="en-US" altLang="ko-KR" sz="1100" i="1" dirty="0">
                <a:solidFill>
                  <a:srgbClr val="C00000"/>
                </a:solidFill>
              </a:rPr>
              <a:t>,</a:t>
            </a:r>
            <a:r>
              <a:rPr lang="ko-KR" altLang="en-US" sz="1100" i="1" dirty="0">
                <a:solidFill>
                  <a:srgbClr val="C00000"/>
                </a:solidFill>
              </a:rPr>
              <a:t>동작구</a:t>
            </a:r>
            <a:r>
              <a:rPr lang="ko-KR" altLang="en-US" sz="1100" i="1" dirty="0"/>
              <a:t>가 </a:t>
            </a:r>
            <a:endParaRPr lang="en-US" altLang="ko-KR" sz="1100" i="1" dirty="0"/>
          </a:p>
          <a:p>
            <a:r>
              <a:rPr lang="en-US" altLang="ko-KR" sz="1100" i="1" dirty="0"/>
              <a:t> </a:t>
            </a:r>
            <a:r>
              <a:rPr lang="ko-KR" altLang="en-US" sz="1100" i="1" dirty="0"/>
              <a:t>취약계층 아동 밀집지역으로 나타난다</a:t>
            </a:r>
            <a:r>
              <a:rPr lang="en-US" altLang="ko-KR" sz="1100" i="1" dirty="0"/>
              <a:t>.</a:t>
            </a:r>
            <a:endParaRPr lang="ko-KR" altLang="en-US" sz="1100" i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5" t="38583" r="3759" b="42894"/>
          <a:stretch/>
        </p:blipFill>
        <p:spPr>
          <a:xfrm>
            <a:off x="6128066" y="3043036"/>
            <a:ext cx="738332" cy="922915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3DD1609-48D0-4B3D-9D99-4CDFFF9687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5914" y="2135035"/>
            <a:ext cx="1227889" cy="797668"/>
          </a:xfrm>
          <a:prstGeom prst="bentConnector3">
            <a:avLst>
              <a:gd name="adj1" fmla="val 99347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0" y="425347"/>
            <a:ext cx="2915816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446833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취약계층 분야별 복지 서비스 간극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65481" y="1074383"/>
            <a:ext cx="3666959" cy="2777870"/>
          </a:xfrm>
          <a:prstGeom prst="roundRect">
            <a:avLst/>
          </a:prstGeom>
          <a:noFill/>
          <a:ln>
            <a:solidFill>
              <a:srgbClr val="61A7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6886" y="1270524"/>
            <a:ext cx="3645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시설 대비 종사자 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5051" y="1087726"/>
            <a:ext cx="3683565" cy="2777870"/>
          </a:xfrm>
          <a:prstGeom prst="roundRect">
            <a:avLst/>
          </a:prstGeom>
          <a:noFill/>
          <a:ln>
            <a:solidFill>
              <a:srgbClr val="C8C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299010"/>
            <a:ext cx="375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분야별 복지 시설 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28" y="1614098"/>
            <a:ext cx="1296144" cy="1270976"/>
          </a:xfrm>
          <a:prstGeom prst="rect">
            <a:avLst/>
          </a:prstGeom>
        </p:spPr>
      </p:pic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5004048" y="1560620"/>
            <a:ext cx="1152128" cy="1270976"/>
            <a:chOff x="765" y="2501"/>
            <a:chExt cx="1180" cy="1362"/>
          </a:xfrm>
          <a:solidFill>
            <a:schemeClr val="tx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flipV="1">
              <a:off x="765" y="2501"/>
              <a:ext cx="1" cy="1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0 w 4"/>
                <a:gd name="T5" fmla="*/ 0 h 1"/>
                <a:gd name="T6" fmla="*/ 0 w 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4" y="1"/>
                  </a:lnTo>
                  <a:cubicBezTo>
                    <a:pt x="3" y="1"/>
                    <a:pt x="1" y="0"/>
                    <a:pt x="0" y="0"/>
                  </a:cubicBezTo>
                  <a:lnTo>
                    <a:pt x="0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flipV="1">
              <a:off x="1634" y="2514"/>
              <a:ext cx="311" cy="325"/>
            </a:xfrm>
            <a:custGeom>
              <a:avLst/>
              <a:gdLst>
                <a:gd name="T0" fmla="*/ 561 w 1359"/>
                <a:gd name="T1" fmla="*/ 1273 h 1423"/>
                <a:gd name="T2" fmla="*/ 807 w 1359"/>
                <a:gd name="T3" fmla="*/ 1423 h 1423"/>
                <a:gd name="T4" fmla="*/ 648 w 1359"/>
                <a:gd name="T5" fmla="*/ 779 h 1423"/>
                <a:gd name="T6" fmla="*/ 1359 w 1359"/>
                <a:gd name="T7" fmla="*/ 484 h 1423"/>
                <a:gd name="T8" fmla="*/ 1137 w 1359"/>
                <a:gd name="T9" fmla="*/ 352 h 1423"/>
                <a:gd name="T10" fmla="*/ 565 w 1359"/>
                <a:gd name="T11" fmla="*/ 588 h 1423"/>
                <a:gd name="T12" fmla="*/ 727 w 1359"/>
                <a:gd name="T13" fmla="*/ 104 h 1423"/>
                <a:gd name="T14" fmla="*/ 563 w 1359"/>
                <a:gd name="T15" fmla="*/ 0 h 1423"/>
                <a:gd name="T16" fmla="*/ 0 w 1359"/>
                <a:gd name="T17" fmla="*/ 937 h 1423"/>
                <a:gd name="T18" fmla="*/ 172 w 1359"/>
                <a:gd name="T19" fmla="*/ 1044 h 1423"/>
                <a:gd name="T20" fmla="*/ 402 w 1359"/>
                <a:gd name="T21" fmla="*/ 665 h 1423"/>
                <a:gd name="T22" fmla="*/ 561 w 1359"/>
                <a:gd name="T23" fmla="*/ 1273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9" h="1423">
                  <a:moveTo>
                    <a:pt x="561" y="1273"/>
                  </a:moveTo>
                  <a:cubicBezTo>
                    <a:pt x="643" y="1323"/>
                    <a:pt x="725" y="1372"/>
                    <a:pt x="807" y="1423"/>
                  </a:cubicBezTo>
                  <a:cubicBezTo>
                    <a:pt x="763" y="1205"/>
                    <a:pt x="667" y="1001"/>
                    <a:pt x="648" y="779"/>
                  </a:cubicBezTo>
                  <a:cubicBezTo>
                    <a:pt x="892" y="697"/>
                    <a:pt x="1114" y="562"/>
                    <a:pt x="1359" y="484"/>
                  </a:cubicBezTo>
                  <a:cubicBezTo>
                    <a:pt x="1284" y="442"/>
                    <a:pt x="1218" y="381"/>
                    <a:pt x="1137" y="352"/>
                  </a:cubicBezTo>
                  <a:cubicBezTo>
                    <a:pt x="940" y="416"/>
                    <a:pt x="763" y="529"/>
                    <a:pt x="565" y="588"/>
                  </a:cubicBezTo>
                  <a:cubicBezTo>
                    <a:pt x="482" y="398"/>
                    <a:pt x="659" y="264"/>
                    <a:pt x="727" y="104"/>
                  </a:cubicBezTo>
                  <a:cubicBezTo>
                    <a:pt x="673" y="69"/>
                    <a:pt x="618" y="34"/>
                    <a:pt x="563" y="0"/>
                  </a:cubicBezTo>
                  <a:cubicBezTo>
                    <a:pt x="362" y="304"/>
                    <a:pt x="189" y="626"/>
                    <a:pt x="0" y="937"/>
                  </a:cubicBezTo>
                  <a:cubicBezTo>
                    <a:pt x="57" y="973"/>
                    <a:pt x="114" y="1009"/>
                    <a:pt x="172" y="1044"/>
                  </a:cubicBezTo>
                  <a:cubicBezTo>
                    <a:pt x="254" y="921"/>
                    <a:pt x="325" y="791"/>
                    <a:pt x="402" y="665"/>
                  </a:cubicBezTo>
                  <a:cubicBezTo>
                    <a:pt x="467" y="862"/>
                    <a:pt x="514" y="1070"/>
                    <a:pt x="561" y="12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 flipV="1">
              <a:off x="1409" y="2669"/>
              <a:ext cx="265" cy="302"/>
            </a:xfrm>
            <a:custGeom>
              <a:avLst/>
              <a:gdLst>
                <a:gd name="T0" fmla="*/ 0 w 1162"/>
                <a:gd name="T1" fmla="*/ 937 h 1325"/>
                <a:gd name="T2" fmla="*/ 613 w 1162"/>
                <a:gd name="T3" fmla="*/ 1275 h 1325"/>
                <a:gd name="T4" fmla="*/ 931 w 1162"/>
                <a:gd name="T5" fmla="*/ 786 h 1325"/>
                <a:gd name="T6" fmla="*/ 1162 w 1162"/>
                <a:gd name="T7" fmla="*/ 659 h 1325"/>
                <a:gd name="T8" fmla="*/ 894 w 1162"/>
                <a:gd name="T9" fmla="*/ 599 h 1325"/>
                <a:gd name="T10" fmla="*/ 509 w 1162"/>
                <a:gd name="T11" fmla="*/ 478 h 1325"/>
                <a:gd name="T12" fmla="*/ 727 w 1162"/>
                <a:gd name="T13" fmla="*/ 91 h 1325"/>
                <a:gd name="T14" fmla="*/ 558 w 1162"/>
                <a:gd name="T15" fmla="*/ 0 h 1325"/>
                <a:gd name="T16" fmla="*/ 0 w 1162"/>
                <a:gd name="T17" fmla="*/ 937 h 1325"/>
                <a:gd name="T18" fmla="*/ 272 w 1162"/>
                <a:gd name="T19" fmla="*/ 889 h 1325"/>
                <a:gd name="T20" fmla="*/ 417 w 1162"/>
                <a:gd name="T21" fmla="*/ 643 h 1325"/>
                <a:gd name="T22" fmla="*/ 727 w 1162"/>
                <a:gd name="T23" fmla="*/ 840 h 1325"/>
                <a:gd name="T24" fmla="*/ 606 w 1162"/>
                <a:gd name="T25" fmla="*/ 1075 h 1325"/>
                <a:gd name="T26" fmla="*/ 272 w 1162"/>
                <a:gd name="T27" fmla="*/ 88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2" h="1325">
                  <a:moveTo>
                    <a:pt x="0" y="937"/>
                  </a:moveTo>
                  <a:cubicBezTo>
                    <a:pt x="204" y="1050"/>
                    <a:pt x="392" y="1197"/>
                    <a:pt x="613" y="1275"/>
                  </a:cubicBezTo>
                  <a:cubicBezTo>
                    <a:pt x="872" y="1325"/>
                    <a:pt x="1071" y="1004"/>
                    <a:pt x="931" y="786"/>
                  </a:cubicBezTo>
                  <a:cubicBezTo>
                    <a:pt x="1016" y="760"/>
                    <a:pt x="1093" y="715"/>
                    <a:pt x="1162" y="659"/>
                  </a:cubicBezTo>
                  <a:cubicBezTo>
                    <a:pt x="1068" y="666"/>
                    <a:pt x="975" y="648"/>
                    <a:pt x="894" y="599"/>
                  </a:cubicBezTo>
                  <a:cubicBezTo>
                    <a:pt x="749" y="674"/>
                    <a:pt x="630" y="537"/>
                    <a:pt x="509" y="478"/>
                  </a:cubicBezTo>
                  <a:cubicBezTo>
                    <a:pt x="582" y="350"/>
                    <a:pt x="684" y="232"/>
                    <a:pt x="727" y="91"/>
                  </a:cubicBezTo>
                  <a:cubicBezTo>
                    <a:pt x="670" y="62"/>
                    <a:pt x="614" y="32"/>
                    <a:pt x="558" y="0"/>
                  </a:cubicBezTo>
                  <a:cubicBezTo>
                    <a:pt x="371" y="312"/>
                    <a:pt x="186" y="625"/>
                    <a:pt x="0" y="937"/>
                  </a:cubicBezTo>
                  <a:moveTo>
                    <a:pt x="272" y="889"/>
                  </a:moveTo>
                  <a:cubicBezTo>
                    <a:pt x="320" y="807"/>
                    <a:pt x="370" y="726"/>
                    <a:pt x="417" y="643"/>
                  </a:cubicBezTo>
                  <a:cubicBezTo>
                    <a:pt x="518" y="713"/>
                    <a:pt x="632" y="763"/>
                    <a:pt x="727" y="840"/>
                  </a:cubicBezTo>
                  <a:cubicBezTo>
                    <a:pt x="832" y="916"/>
                    <a:pt x="728" y="1118"/>
                    <a:pt x="606" y="1075"/>
                  </a:cubicBezTo>
                  <a:cubicBezTo>
                    <a:pt x="488" y="1026"/>
                    <a:pt x="385" y="948"/>
                    <a:pt x="272" y="8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 flipV="1">
              <a:off x="1202" y="2797"/>
              <a:ext cx="270" cy="304"/>
            </a:xfrm>
            <a:custGeom>
              <a:avLst/>
              <a:gdLst>
                <a:gd name="T0" fmla="*/ 394 w 1183"/>
                <a:gd name="T1" fmla="*/ 1204 h 1333"/>
                <a:gd name="T2" fmla="*/ 1079 w 1183"/>
                <a:gd name="T3" fmla="*/ 486 h 1333"/>
                <a:gd name="T4" fmla="*/ 343 w 1183"/>
                <a:gd name="T5" fmla="*/ 157 h 1333"/>
                <a:gd name="T6" fmla="*/ 11 w 1183"/>
                <a:gd name="T7" fmla="*/ 725 h 1333"/>
                <a:gd name="T8" fmla="*/ 394 w 1183"/>
                <a:gd name="T9" fmla="*/ 1204 h 1333"/>
                <a:gd name="T10" fmla="*/ 464 w 1183"/>
                <a:gd name="T11" fmla="*/ 1029 h 1333"/>
                <a:gd name="T12" fmla="*/ 423 w 1183"/>
                <a:gd name="T13" fmla="*/ 345 h 1333"/>
                <a:gd name="T14" fmla="*/ 892 w 1183"/>
                <a:gd name="T15" fmla="*/ 620 h 1333"/>
                <a:gd name="T16" fmla="*/ 464 w 1183"/>
                <a:gd name="T17" fmla="*/ 1029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3" h="1333">
                  <a:moveTo>
                    <a:pt x="394" y="1204"/>
                  </a:moveTo>
                  <a:cubicBezTo>
                    <a:pt x="800" y="1333"/>
                    <a:pt x="1183" y="869"/>
                    <a:pt x="1079" y="486"/>
                  </a:cubicBezTo>
                  <a:cubicBezTo>
                    <a:pt x="1006" y="183"/>
                    <a:pt x="617" y="0"/>
                    <a:pt x="343" y="157"/>
                  </a:cubicBezTo>
                  <a:cubicBezTo>
                    <a:pt x="141" y="265"/>
                    <a:pt x="0" y="494"/>
                    <a:pt x="11" y="725"/>
                  </a:cubicBezTo>
                  <a:cubicBezTo>
                    <a:pt x="2" y="949"/>
                    <a:pt x="184" y="1149"/>
                    <a:pt x="394" y="1204"/>
                  </a:cubicBezTo>
                  <a:moveTo>
                    <a:pt x="464" y="1029"/>
                  </a:moveTo>
                  <a:cubicBezTo>
                    <a:pt x="119" y="968"/>
                    <a:pt x="168" y="491"/>
                    <a:pt x="423" y="345"/>
                  </a:cubicBezTo>
                  <a:cubicBezTo>
                    <a:pt x="615" y="193"/>
                    <a:pt x="929" y="380"/>
                    <a:pt x="892" y="620"/>
                  </a:cubicBezTo>
                  <a:cubicBezTo>
                    <a:pt x="870" y="827"/>
                    <a:pt x="695" y="1064"/>
                    <a:pt x="464" y="10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 flipV="1">
              <a:off x="1464" y="2811"/>
              <a:ext cx="279" cy="375"/>
            </a:xfrm>
            <a:custGeom>
              <a:avLst/>
              <a:gdLst>
                <a:gd name="T0" fmla="*/ 631 w 1220"/>
                <a:gd name="T1" fmla="*/ 1344 h 1643"/>
                <a:gd name="T2" fmla="*/ 997 w 1220"/>
                <a:gd name="T3" fmla="*/ 1446 h 1643"/>
                <a:gd name="T4" fmla="*/ 1144 w 1220"/>
                <a:gd name="T5" fmla="*/ 782 h 1643"/>
                <a:gd name="T6" fmla="*/ 1096 w 1220"/>
                <a:gd name="T7" fmla="*/ 433 h 1643"/>
                <a:gd name="T8" fmla="*/ 327 w 1220"/>
                <a:gd name="T9" fmla="*/ 57 h 1643"/>
                <a:gd name="T10" fmla="*/ 150 w 1220"/>
                <a:gd name="T11" fmla="*/ 390 h 1643"/>
                <a:gd name="T12" fmla="*/ 761 w 1220"/>
                <a:gd name="T13" fmla="*/ 702 h 1643"/>
                <a:gd name="T14" fmla="*/ 631 w 1220"/>
                <a:gd name="T15" fmla="*/ 1344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0" h="1643">
                  <a:moveTo>
                    <a:pt x="631" y="1344"/>
                  </a:moveTo>
                  <a:cubicBezTo>
                    <a:pt x="601" y="1546"/>
                    <a:pt x="918" y="1643"/>
                    <a:pt x="997" y="1446"/>
                  </a:cubicBezTo>
                  <a:cubicBezTo>
                    <a:pt x="1067" y="1231"/>
                    <a:pt x="1087" y="1001"/>
                    <a:pt x="1144" y="782"/>
                  </a:cubicBezTo>
                  <a:cubicBezTo>
                    <a:pt x="1168" y="668"/>
                    <a:pt x="1220" y="507"/>
                    <a:pt x="1096" y="433"/>
                  </a:cubicBezTo>
                  <a:cubicBezTo>
                    <a:pt x="844" y="300"/>
                    <a:pt x="585" y="178"/>
                    <a:pt x="327" y="57"/>
                  </a:cubicBezTo>
                  <a:cubicBezTo>
                    <a:pt x="138" y="0"/>
                    <a:pt x="0" y="265"/>
                    <a:pt x="150" y="390"/>
                  </a:cubicBezTo>
                  <a:cubicBezTo>
                    <a:pt x="343" y="512"/>
                    <a:pt x="560" y="592"/>
                    <a:pt x="761" y="702"/>
                  </a:cubicBezTo>
                  <a:cubicBezTo>
                    <a:pt x="718" y="916"/>
                    <a:pt x="671" y="1129"/>
                    <a:pt x="631" y="1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 flipV="1">
              <a:off x="1700" y="2848"/>
              <a:ext cx="43" cy="44"/>
            </a:xfrm>
            <a:custGeom>
              <a:avLst/>
              <a:gdLst>
                <a:gd name="T0" fmla="*/ 7 w 186"/>
                <a:gd name="T1" fmla="*/ 183 h 194"/>
                <a:gd name="T2" fmla="*/ 7 w 186"/>
                <a:gd name="T3" fmla="*/ 18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194">
                  <a:moveTo>
                    <a:pt x="7" y="183"/>
                  </a:moveTo>
                  <a:cubicBezTo>
                    <a:pt x="186" y="194"/>
                    <a:pt x="0" y="0"/>
                    <a:pt x="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 flipV="1">
              <a:off x="860" y="2917"/>
              <a:ext cx="347" cy="343"/>
            </a:xfrm>
            <a:custGeom>
              <a:avLst/>
              <a:gdLst>
                <a:gd name="T0" fmla="*/ 1028 w 1517"/>
                <a:gd name="T1" fmla="*/ 1388 h 1500"/>
                <a:gd name="T2" fmla="*/ 1218 w 1517"/>
                <a:gd name="T3" fmla="*/ 1500 h 1500"/>
                <a:gd name="T4" fmla="*/ 1517 w 1517"/>
                <a:gd name="T5" fmla="*/ 404 h 1500"/>
                <a:gd name="T6" fmla="*/ 1355 w 1517"/>
                <a:gd name="T7" fmla="*/ 311 h 1500"/>
                <a:gd name="T8" fmla="*/ 768 w 1517"/>
                <a:gd name="T9" fmla="*/ 874 h 1500"/>
                <a:gd name="T10" fmla="*/ 977 w 1517"/>
                <a:gd name="T11" fmla="*/ 79 h 1500"/>
                <a:gd name="T12" fmla="*/ 818 w 1517"/>
                <a:gd name="T13" fmla="*/ 0 h 1500"/>
                <a:gd name="T14" fmla="*/ 0 w 1517"/>
                <a:gd name="T15" fmla="*/ 779 h 1500"/>
                <a:gd name="T16" fmla="*/ 186 w 1517"/>
                <a:gd name="T17" fmla="*/ 890 h 1500"/>
                <a:gd name="T18" fmla="*/ 711 w 1517"/>
                <a:gd name="T19" fmla="*/ 366 h 1500"/>
                <a:gd name="T20" fmla="*/ 516 w 1517"/>
                <a:gd name="T21" fmla="*/ 1072 h 1500"/>
                <a:gd name="T22" fmla="*/ 706 w 1517"/>
                <a:gd name="T23" fmla="*/ 1196 h 1500"/>
                <a:gd name="T24" fmla="*/ 1248 w 1517"/>
                <a:gd name="T25" fmla="*/ 678 h 1500"/>
                <a:gd name="T26" fmla="*/ 1028 w 1517"/>
                <a:gd name="T27" fmla="*/ 1388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7" h="1500">
                  <a:moveTo>
                    <a:pt x="1028" y="1388"/>
                  </a:moveTo>
                  <a:cubicBezTo>
                    <a:pt x="1091" y="1427"/>
                    <a:pt x="1154" y="1464"/>
                    <a:pt x="1218" y="1500"/>
                  </a:cubicBezTo>
                  <a:cubicBezTo>
                    <a:pt x="1320" y="1135"/>
                    <a:pt x="1415" y="769"/>
                    <a:pt x="1517" y="404"/>
                  </a:cubicBezTo>
                  <a:cubicBezTo>
                    <a:pt x="1463" y="373"/>
                    <a:pt x="1409" y="342"/>
                    <a:pt x="1355" y="311"/>
                  </a:cubicBezTo>
                  <a:cubicBezTo>
                    <a:pt x="1160" y="500"/>
                    <a:pt x="966" y="689"/>
                    <a:pt x="768" y="874"/>
                  </a:cubicBezTo>
                  <a:cubicBezTo>
                    <a:pt x="831" y="607"/>
                    <a:pt x="917" y="347"/>
                    <a:pt x="977" y="79"/>
                  </a:cubicBezTo>
                  <a:cubicBezTo>
                    <a:pt x="924" y="53"/>
                    <a:pt x="871" y="27"/>
                    <a:pt x="818" y="0"/>
                  </a:cubicBezTo>
                  <a:cubicBezTo>
                    <a:pt x="537" y="251"/>
                    <a:pt x="277" y="523"/>
                    <a:pt x="0" y="779"/>
                  </a:cubicBezTo>
                  <a:cubicBezTo>
                    <a:pt x="62" y="817"/>
                    <a:pt x="124" y="854"/>
                    <a:pt x="186" y="890"/>
                  </a:cubicBezTo>
                  <a:cubicBezTo>
                    <a:pt x="367" y="721"/>
                    <a:pt x="528" y="532"/>
                    <a:pt x="711" y="366"/>
                  </a:cubicBezTo>
                  <a:cubicBezTo>
                    <a:pt x="649" y="602"/>
                    <a:pt x="585" y="838"/>
                    <a:pt x="516" y="1072"/>
                  </a:cubicBezTo>
                  <a:cubicBezTo>
                    <a:pt x="572" y="1124"/>
                    <a:pt x="640" y="1160"/>
                    <a:pt x="706" y="1196"/>
                  </a:cubicBezTo>
                  <a:cubicBezTo>
                    <a:pt x="889" y="1026"/>
                    <a:pt x="1061" y="844"/>
                    <a:pt x="1248" y="678"/>
                  </a:cubicBezTo>
                  <a:cubicBezTo>
                    <a:pt x="1171" y="914"/>
                    <a:pt x="1106" y="1153"/>
                    <a:pt x="1028" y="138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 flipV="1">
              <a:off x="1662" y="2921"/>
              <a:ext cx="240" cy="288"/>
            </a:xfrm>
            <a:custGeom>
              <a:avLst/>
              <a:gdLst>
                <a:gd name="T0" fmla="*/ 278 w 1050"/>
                <a:gd name="T1" fmla="*/ 1130 h 1262"/>
                <a:gd name="T2" fmla="*/ 1018 w 1050"/>
                <a:gd name="T3" fmla="*/ 667 h 1262"/>
                <a:gd name="T4" fmla="*/ 688 w 1050"/>
                <a:gd name="T5" fmla="*/ 110 h 1262"/>
                <a:gd name="T6" fmla="*/ 0 w 1050"/>
                <a:gd name="T7" fmla="*/ 373 h 1262"/>
                <a:gd name="T8" fmla="*/ 356 w 1050"/>
                <a:gd name="T9" fmla="*/ 678 h 1262"/>
                <a:gd name="T10" fmla="*/ 278 w 1050"/>
                <a:gd name="T11" fmla="*/ 113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0" h="1262">
                  <a:moveTo>
                    <a:pt x="278" y="1130"/>
                  </a:moveTo>
                  <a:cubicBezTo>
                    <a:pt x="597" y="1262"/>
                    <a:pt x="1006" y="1018"/>
                    <a:pt x="1018" y="667"/>
                  </a:cubicBezTo>
                  <a:cubicBezTo>
                    <a:pt x="1050" y="433"/>
                    <a:pt x="904" y="198"/>
                    <a:pt x="688" y="110"/>
                  </a:cubicBezTo>
                  <a:cubicBezTo>
                    <a:pt x="442" y="0"/>
                    <a:pt x="87" y="110"/>
                    <a:pt x="0" y="373"/>
                  </a:cubicBezTo>
                  <a:cubicBezTo>
                    <a:pt x="140" y="437"/>
                    <a:pt x="348" y="491"/>
                    <a:pt x="356" y="678"/>
                  </a:cubicBezTo>
                  <a:cubicBezTo>
                    <a:pt x="344" y="830"/>
                    <a:pt x="298" y="978"/>
                    <a:pt x="278" y="1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 flipV="1">
              <a:off x="1121" y="3036"/>
              <a:ext cx="583" cy="827"/>
            </a:xfrm>
            <a:custGeom>
              <a:avLst/>
              <a:gdLst>
                <a:gd name="T0" fmla="*/ 1445 w 2550"/>
                <a:gd name="T1" fmla="*/ 3524 h 3626"/>
                <a:gd name="T2" fmla="*/ 1944 w 2550"/>
                <a:gd name="T3" fmla="*/ 3586 h 3626"/>
                <a:gd name="T4" fmla="*/ 1557 w 2550"/>
                <a:gd name="T5" fmla="*/ 3306 h 3626"/>
                <a:gd name="T6" fmla="*/ 1846 w 2550"/>
                <a:gd name="T7" fmla="*/ 2982 h 3626"/>
                <a:gd name="T8" fmla="*/ 2225 w 2550"/>
                <a:gd name="T9" fmla="*/ 3163 h 3626"/>
                <a:gd name="T10" fmla="*/ 2409 w 2550"/>
                <a:gd name="T11" fmla="*/ 2196 h 3626"/>
                <a:gd name="T12" fmla="*/ 2267 w 2550"/>
                <a:gd name="T13" fmla="*/ 1925 h 3626"/>
                <a:gd name="T14" fmla="*/ 2147 w 2550"/>
                <a:gd name="T15" fmla="*/ 3040 h 3626"/>
                <a:gd name="T16" fmla="*/ 1349 w 2550"/>
                <a:gd name="T17" fmla="*/ 2210 h 3626"/>
                <a:gd name="T18" fmla="*/ 2550 w 2550"/>
                <a:gd name="T19" fmla="*/ 390 h 3626"/>
                <a:gd name="T20" fmla="*/ 1967 w 2550"/>
                <a:gd name="T21" fmla="*/ 287 h 3626"/>
                <a:gd name="T22" fmla="*/ 1468 w 2550"/>
                <a:gd name="T23" fmla="*/ 1443 h 3626"/>
                <a:gd name="T24" fmla="*/ 770 w 2550"/>
                <a:gd name="T25" fmla="*/ 322 h 3626"/>
                <a:gd name="T26" fmla="*/ 291 w 2550"/>
                <a:gd name="T27" fmla="*/ 125 h 3626"/>
                <a:gd name="T28" fmla="*/ 190 w 2550"/>
                <a:gd name="T29" fmla="*/ 654 h 3626"/>
                <a:gd name="T30" fmla="*/ 771 w 2550"/>
                <a:gd name="T31" fmla="*/ 1201 h 3626"/>
                <a:gd name="T32" fmla="*/ 799 w 2550"/>
                <a:gd name="T33" fmla="*/ 1657 h 3626"/>
                <a:gd name="T34" fmla="*/ 473 w 2550"/>
                <a:gd name="T35" fmla="*/ 2002 h 3626"/>
                <a:gd name="T36" fmla="*/ 461 w 2550"/>
                <a:gd name="T37" fmla="*/ 2430 h 3626"/>
                <a:gd name="T38" fmla="*/ 1445 w 2550"/>
                <a:gd name="T39" fmla="*/ 3524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0" h="3626">
                  <a:moveTo>
                    <a:pt x="1445" y="3524"/>
                  </a:moveTo>
                  <a:cubicBezTo>
                    <a:pt x="1593" y="3619"/>
                    <a:pt x="1777" y="3626"/>
                    <a:pt x="1944" y="3586"/>
                  </a:cubicBezTo>
                  <a:cubicBezTo>
                    <a:pt x="1836" y="3471"/>
                    <a:pt x="1625" y="3468"/>
                    <a:pt x="1557" y="3306"/>
                  </a:cubicBezTo>
                  <a:cubicBezTo>
                    <a:pt x="1463" y="3137"/>
                    <a:pt x="1667" y="2920"/>
                    <a:pt x="1846" y="2982"/>
                  </a:cubicBezTo>
                  <a:cubicBezTo>
                    <a:pt x="1976" y="3033"/>
                    <a:pt x="2097" y="3106"/>
                    <a:pt x="2225" y="3163"/>
                  </a:cubicBezTo>
                  <a:cubicBezTo>
                    <a:pt x="2335" y="2852"/>
                    <a:pt x="2376" y="2522"/>
                    <a:pt x="2409" y="2196"/>
                  </a:cubicBezTo>
                  <a:cubicBezTo>
                    <a:pt x="2375" y="2099"/>
                    <a:pt x="2323" y="2010"/>
                    <a:pt x="2267" y="1925"/>
                  </a:cubicBezTo>
                  <a:cubicBezTo>
                    <a:pt x="2096" y="2274"/>
                    <a:pt x="2255" y="2671"/>
                    <a:pt x="2147" y="3040"/>
                  </a:cubicBezTo>
                  <a:cubicBezTo>
                    <a:pt x="1918" y="2731"/>
                    <a:pt x="1582" y="2517"/>
                    <a:pt x="1349" y="2210"/>
                  </a:cubicBezTo>
                  <a:cubicBezTo>
                    <a:pt x="2104" y="1951"/>
                    <a:pt x="2477" y="1133"/>
                    <a:pt x="2550" y="390"/>
                  </a:cubicBezTo>
                  <a:cubicBezTo>
                    <a:pt x="2547" y="85"/>
                    <a:pt x="2073" y="0"/>
                    <a:pt x="1967" y="287"/>
                  </a:cubicBezTo>
                  <a:cubicBezTo>
                    <a:pt x="1881" y="699"/>
                    <a:pt x="1786" y="1141"/>
                    <a:pt x="1468" y="1443"/>
                  </a:cubicBezTo>
                  <a:cubicBezTo>
                    <a:pt x="1448" y="977"/>
                    <a:pt x="1124" y="594"/>
                    <a:pt x="770" y="322"/>
                  </a:cubicBezTo>
                  <a:cubicBezTo>
                    <a:pt x="630" y="222"/>
                    <a:pt x="481" y="63"/>
                    <a:pt x="291" y="125"/>
                  </a:cubicBezTo>
                  <a:cubicBezTo>
                    <a:pt x="63" y="179"/>
                    <a:pt x="0" y="519"/>
                    <a:pt x="190" y="654"/>
                  </a:cubicBezTo>
                  <a:cubicBezTo>
                    <a:pt x="408" y="807"/>
                    <a:pt x="626" y="974"/>
                    <a:pt x="771" y="1201"/>
                  </a:cubicBezTo>
                  <a:cubicBezTo>
                    <a:pt x="858" y="1333"/>
                    <a:pt x="890" y="1519"/>
                    <a:pt x="799" y="1657"/>
                  </a:cubicBezTo>
                  <a:cubicBezTo>
                    <a:pt x="716" y="1796"/>
                    <a:pt x="550" y="1859"/>
                    <a:pt x="473" y="2002"/>
                  </a:cubicBezTo>
                  <a:cubicBezTo>
                    <a:pt x="396" y="2131"/>
                    <a:pt x="399" y="2296"/>
                    <a:pt x="461" y="2430"/>
                  </a:cubicBezTo>
                  <a:cubicBezTo>
                    <a:pt x="676" y="2879"/>
                    <a:pt x="1024" y="3261"/>
                    <a:pt x="1445" y="35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5051" y="2938552"/>
            <a:ext cx="3683565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분야별 자치구 복지시설 분포 수</a:t>
            </a:r>
            <a:endParaRPr lang="en-US" altLang="ko-KR" sz="9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&gt;&gt;</a:t>
            </a:r>
            <a:r>
              <a:rPr lang="ko-KR" altLang="en-US" sz="1000" b="1" dirty="0">
                <a:latin typeface="+mn-ea"/>
              </a:rPr>
              <a:t>분야별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복지시설 밀집지역 파악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출처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 err="1">
                <a:latin typeface="+mn-ea"/>
              </a:rPr>
              <a:t>열린데이터광장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3338" y="2932112"/>
            <a:ext cx="3639102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+mn-ea"/>
              </a:rPr>
              <a:t>분야별 자치구 시설대비 종사자 분포 수</a:t>
            </a:r>
            <a:endParaRPr lang="en-US" altLang="ko-KR" sz="9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&gt;&gt; </a:t>
            </a:r>
            <a:r>
              <a:rPr lang="ko-KR" altLang="en-US" sz="1000" b="1" dirty="0">
                <a:latin typeface="+mn-ea"/>
              </a:rPr>
              <a:t>분야별 시설대비 종사자 밀집지역 파악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출처 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복지로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latin typeface="+mn-ea"/>
              </a:rPr>
              <a:t> 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691679" y="4455697"/>
            <a:ext cx="5760641" cy="348301"/>
          </a:xfrm>
          <a:prstGeom prst="roundRect">
            <a:avLst/>
          </a:prstGeom>
          <a:noFill/>
          <a:ln cmpd="dbl">
            <a:solidFill>
              <a:srgbClr val="FEC2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91679" y="4484183"/>
            <a:ext cx="5760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위 데이터들을 활용하여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분야별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복지 서비스 간극</a:t>
            </a:r>
            <a:r>
              <a:rPr lang="ko-KR" altLang="en-US" sz="1200" b="1" dirty="0">
                <a:latin typeface="+mn-ea"/>
              </a:rPr>
              <a:t>을 자치구별로 나타내었다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90262" y="1978679"/>
            <a:ext cx="294699" cy="582990"/>
            <a:chOff x="2584899" y="1574067"/>
            <a:chExt cx="294699" cy="61739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589686" y="1579342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584899" y="1574067"/>
              <a:ext cx="4787" cy="617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591597" y="1880672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589686" y="2191463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590811" y="2140404"/>
            <a:ext cx="1590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다문화 가정 복지시설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87177" y="2438882"/>
            <a:ext cx="1590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한부모</a:t>
            </a:r>
            <a:r>
              <a:rPr lang="ko-KR" altLang="en-US" sz="1000" b="1" dirty="0">
                <a:latin typeface="+mn-ea"/>
              </a:rPr>
              <a:t> 가정 복지시설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76990" y="1853754"/>
            <a:ext cx="1443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장애인 복지시설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278126" y="2002682"/>
            <a:ext cx="294699" cy="582990"/>
            <a:chOff x="2584899" y="1574067"/>
            <a:chExt cx="294699" cy="617396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2589686" y="1579342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2584899" y="1574067"/>
              <a:ext cx="4787" cy="6173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591597" y="1880672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89686" y="2191463"/>
              <a:ext cx="28800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500740" y="2171067"/>
            <a:ext cx="2073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다문화 가정 복지시설 종사자 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107" y="2469545"/>
            <a:ext cx="2076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한부모</a:t>
            </a:r>
            <a:r>
              <a:rPr lang="ko-KR" altLang="en-US" sz="1000" b="1" dirty="0">
                <a:latin typeface="+mn-ea"/>
              </a:rPr>
              <a:t> 가정 복지시설 종사자 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86920" y="1884417"/>
            <a:ext cx="1980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장애인 복지시설 종사자 수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172143" y="3544302"/>
            <a:ext cx="2900316" cy="7556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261483" y="3615953"/>
            <a:ext cx="1303562" cy="590065"/>
            <a:chOff x="3367183" y="2572779"/>
            <a:chExt cx="1303562" cy="590065"/>
          </a:xfrm>
        </p:grpSpPr>
        <p:sp>
          <p:nvSpPr>
            <p:cNvPr id="57" name="직사각형 56"/>
            <p:cNvSpPr/>
            <p:nvPr/>
          </p:nvSpPr>
          <p:spPr>
            <a:xfrm>
              <a:off x="3865727" y="2572779"/>
              <a:ext cx="27603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X</a:t>
              </a:r>
              <a:endParaRPr lang="ko-KR" altLang="en-US" sz="1050" b="1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367183" y="2793512"/>
              <a:ext cx="1303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latin typeface="+mn-ea"/>
                </a:rPr>
                <a:t>각 분야별</a:t>
              </a:r>
              <a:endParaRPr lang="en-US" altLang="ko-KR" sz="900" b="1" dirty="0">
                <a:latin typeface="+mn-ea"/>
              </a:endParaRPr>
            </a:p>
            <a:p>
              <a:pPr algn="ctr"/>
              <a:r>
                <a:rPr lang="ko-KR" altLang="en-US" sz="900" b="1" dirty="0">
                  <a:latin typeface="+mn-ea"/>
                </a:rPr>
                <a:t>복지 서비스 밀집지역</a:t>
              </a:r>
              <a:endParaRPr lang="ko-KR" altLang="en-US" sz="900" b="1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665190" y="3620968"/>
            <a:ext cx="1418978" cy="588971"/>
            <a:chOff x="554366" y="2601408"/>
            <a:chExt cx="1418978" cy="545075"/>
          </a:xfrm>
        </p:grpSpPr>
        <p:sp>
          <p:nvSpPr>
            <p:cNvPr id="60" name="직사각형 59"/>
            <p:cNvSpPr/>
            <p:nvPr/>
          </p:nvSpPr>
          <p:spPr>
            <a:xfrm>
              <a:off x="1114214" y="2601408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b="1" dirty="0">
                  <a:latin typeface="+mn-ea"/>
                </a:rPr>
                <a:t>Y</a:t>
              </a:r>
              <a:endParaRPr lang="ko-KR" altLang="en-US" sz="1050" b="1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4366" y="2804678"/>
              <a:ext cx="1418978" cy="341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b="1" dirty="0">
                  <a:latin typeface="+mn-ea"/>
                </a:rPr>
                <a:t>각 분야별</a:t>
              </a:r>
              <a:endParaRPr lang="en-US" altLang="ko-KR" sz="900" b="1" dirty="0">
                <a:latin typeface="+mn-ea"/>
              </a:endParaRPr>
            </a:p>
            <a:p>
              <a:r>
                <a:rPr lang="ko-KR" altLang="en-US" sz="900" b="1" dirty="0">
                  <a:latin typeface="+mn-ea"/>
                </a:rPr>
                <a:t>취약계층 아동 밀집지역</a:t>
              </a:r>
              <a:endParaRPr lang="ko-KR" altLang="en-US" sz="9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395824" y="355336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38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55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4445" r="11801" b="7237"/>
          <a:stretch/>
        </p:blipFill>
        <p:spPr>
          <a:xfrm>
            <a:off x="648034" y="1520525"/>
            <a:ext cx="3559591" cy="2101020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1" y="425347"/>
            <a:ext cx="1187624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44683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간극 파악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4720" y="1166191"/>
            <a:ext cx="35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장애 아동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복지 서비스간의 간극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8034" y="1166192"/>
            <a:ext cx="359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다문화 가정 아동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복지 서비스간의 간극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59" y="915566"/>
            <a:ext cx="3672409" cy="3737278"/>
          </a:xfrm>
          <a:prstGeom prst="roundRect">
            <a:avLst/>
          </a:prstGeom>
          <a:noFill/>
          <a:ln w="57150">
            <a:solidFill>
              <a:srgbClr val="4B3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87336" y="915566"/>
            <a:ext cx="3672409" cy="3737278"/>
          </a:xfrm>
          <a:prstGeom prst="roundRect">
            <a:avLst/>
          </a:prstGeom>
          <a:noFill/>
          <a:ln w="57150">
            <a:solidFill>
              <a:srgbClr val="56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93395" y="3714021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37390" y="3981810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구로구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1830" y="3714021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89477" y="3995576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성동구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                                                     1</a:t>
            </a:r>
            <a:r>
              <a:rPr lang="ko-KR" altLang="en-US" sz="1200" dirty="0"/>
              <a:t>위 </a:t>
            </a:r>
            <a:r>
              <a:rPr lang="en-US" altLang="ko-KR" sz="1200" dirty="0"/>
              <a:t>:        2</a:t>
            </a:r>
            <a:r>
              <a:rPr lang="ko-KR" altLang="en-US" sz="1200" dirty="0"/>
              <a:t>위</a:t>
            </a:r>
            <a:r>
              <a:rPr lang="en-US" altLang="ko-KR" sz="1200" dirty="0"/>
              <a:t>:        3</a:t>
            </a:r>
            <a:r>
              <a:rPr lang="ko-KR" altLang="en-US" sz="1200" dirty="0"/>
              <a:t>위</a:t>
            </a:r>
            <a:r>
              <a:rPr lang="en-US" altLang="ko-KR" sz="1200" dirty="0"/>
              <a:t>:    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851273" y="4771408"/>
            <a:ext cx="185537" cy="185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603977" y="4777720"/>
            <a:ext cx="185537" cy="185537"/>
          </a:xfrm>
          <a:prstGeom prst="rect">
            <a:avLst/>
          </a:prstGeom>
          <a:solidFill>
            <a:srgbClr val="FD9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08168" y="4777720"/>
            <a:ext cx="185537" cy="185537"/>
          </a:xfrm>
          <a:prstGeom prst="rect">
            <a:avLst/>
          </a:prstGeom>
          <a:solidFill>
            <a:srgbClr val="FDF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 preferRelativeResize="0">
            <a:picLocks/>
          </p:cNvPicPr>
          <p:nvPr/>
        </p:nvPicPr>
        <p:blipFill rotWithShape="1">
          <a:blip r:embed="rId4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t="3684" r="9973" b="7365"/>
          <a:stretch/>
        </p:blipFill>
        <p:spPr>
          <a:xfrm>
            <a:off x="4957573" y="1450058"/>
            <a:ext cx="3531934" cy="22322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1" t="37917" r="-199" b="41815"/>
          <a:stretch/>
        </p:blipFill>
        <p:spPr>
          <a:xfrm>
            <a:off x="7786783" y="3579862"/>
            <a:ext cx="514669" cy="93858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67" y="2103954"/>
            <a:ext cx="413982" cy="410870"/>
          </a:xfrm>
          <a:prstGeom prst="rect">
            <a:avLst/>
          </a:prstGeom>
        </p:spPr>
      </p:pic>
      <p:pic>
        <p:nvPicPr>
          <p:cNvPr id="19" name="그림 18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0" y="2480910"/>
            <a:ext cx="576000" cy="37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02" y="2206654"/>
            <a:ext cx="473034" cy="38731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10" t="38230" r="1754" b="40581"/>
          <a:stretch/>
        </p:blipFill>
        <p:spPr>
          <a:xfrm>
            <a:off x="3485585" y="3519536"/>
            <a:ext cx="544045" cy="952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89" y="2211710"/>
            <a:ext cx="487925" cy="3822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0" y="2231359"/>
            <a:ext cx="985270" cy="6077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6" t="26200" r="17462" b="40200"/>
          <a:stretch/>
        </p:blipFill>
        <p:spPr>
          <a:xfrm>
            <a:off x="563473" y="2037453"/>
            <a:ext cx="2764736" cy="14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2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5" t="3311" r="11303" b="8293"/>
          <a:stretch/>
        </p:blipFill>
        <p:spPr>
          <a:xfrm>
            <a:off x="3261521" y="1642996"/>
            <a:ext cx="2611730" cy="1545717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1" y="425347"/>
            <a:ext cx="1187624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04" y="44683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간극 파악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68" y="1167517"/>
            <a:ext cx="271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가정 위탁 아동</a:t>
            </a:r>
            <a:r>
              <a:rPr lang="en-US" altLang="ko-KR" sz="1200" b="1" dirty="0">
                <a:latin typeface="+mn-ea"/>
              </a:rPr>
              <a:t>,</a:t>
            </a:r>
          </a:p>
          <a:p>
            <a:pPr algn="ctr"/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복지 서비스간의 간극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1870" y="1145720"/>
            <a:ext cx="268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기초 생활 수급 아동</a:t>
            </a:r>
            <a:r>
              <a:rPr lang="en-US" altLang="ko-KR" sz="1200" b="1" dirty="0">
                <a:latin typeface="+mn-ea"/>
              </a:rPr>
              <a:t>,</a:t>
            </a:r>
          </a:p>
          <a:p>
            <a:pPr algn="ctr"/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복지 서비스간의 간극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8168" y="915566"/>
            <a:ext cx="2736274" cy="3737278"/>
          </a:xfrm>
          <a:prstGeom prst="roundRect">
            <a:avLst/>
          </a:prstGeom>
          <a:noFill/>
          <a:ln w="57150">
            <a:solidFill>
              <a:srgbClr val="A03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29905" y="913925"/>
            <a:ext cx="2710246" cy="3737278"/>
          </a:xfrm>
          <a:prstGeom prst="roundRect">
            <a:avLst/>
          </a:prstGeom>
          <a:noFill/>
          <a:ln w="57150">
            <a:solidFill>
              <a:srgbClr val="6B8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8167" y="3656280"/>
            <a:ext cx="2713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8167" y="3947182"/>
            <a:ext cx="27131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광진구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9904" y="3666347"/>
            <a:ext cx="2710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51870" y="3931215"/>
            <a:ext cx="26882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                                                     1</a:t>
            </a:r>
            <a:r>
              <a:rPr lang="ko-KR" altLang="en-US" sz="1200" dirty="0"/>
              <a:t>위 </a:t>
            </a:r>
            <a:r>
              <a:rPr lang="en-US" altLang="ko-KR" sz="1200" dirty="0"/>
              <a:t>:        2</a:t>
            </a:r>
            <a:r>
              <a:rPr lang="ko-KR" altLang="en-US" sz="1200" dirty="0"/>
              <a:t>위</a:t>
            </a:r>
            <a:r>
              <a:rPr lang="en-US" altLang="ko-KR" sz="1200" dirty="0"/>
              <a:t>:        3</a:t>
            </a:r>
            <a:r>
              <a:rPr lang="ko-KR" altLang="en-US" sz="1200" dirty="0"/>
              <a:t>위</a:t>
            </a:r>
            <a:r>
              <a:rPr lang="en-US" altLang="ko-KR" sz="1200" dirty="0"/>
              <a:t>:    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3851273" y="4771408"/>
            <a:ext cx="185537" cy="185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03977" y="4777720"/>
            <a:ext cx="185537" cy="185537"/>
          </a:xfrm>
          <a:prstGeom prst="rect">
            <a:avLst/>
          </a:prstGeom>
          <a:solidFill>
            <a:srgbClr val="FD9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08168" y="4777720"/>
            <a:ext cx="185537" cy="185537"/>
          </a:xfrm>
          <a:prstGeom prst="rect">
            <a:avLst/>
          </a:prstGeom>
          <a:solidFill>
            <a:srgbClr val="FDF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65086" y="1599740"/>
            <a:ext cx="2636185" cy="1715693"/>
            <a:chOff x="664775" y="1466974"/>
            <a:chExt cx="3560968" cy="23175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EBEBEB"/>
                </a:clrFrom>
                <a:clrTo>
                  <a:srgbClr val="EB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6" t="1717" r="12069" b="7684"/>
            <a:stretch/>
          </p:blipFill>
          <p:spPr>
            <a:xfrm>
              <a:off x="664775" y="1466974"/>
              <a:ext cx="3560968" cy="2317564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546" y="1663875"/>
              <a:ext cx="614286" cy="62565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163" y="2555917"/>
              <a:ext cx="504056" cy="4189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8359" y="2299461"/>
              <a:ext cx="462946" cy="405899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4600841" y="1656057"/>
            <a:ext cx="828681" cy="519454"/>
            <a:chOff x="6732484" y="1524292"/>
            <a:chExt cx="1100937" cy="73996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484" y="1638605"/>
              <a:ext cx="575820" cy="62565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051" y="1567734"/>
              <a:ext cx="599370" cy="669497"/>
            </a:xfrm>
            <a:prstGeom prst="rect">
              <a:avLst/>
            </a:prstGeom>
          </p:spPr>
        </p:pic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569" y="1524292"/>
              <a:ext cx="410743" cy="55835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045613" y="913925"/>
            <a:ext cx="2688280" cy="3737278"/>
          </a:xfrm>
          <a:prstGeom prst="roundRect">
            <a:avLst/>
          </a:prstGeom>
          <a:noFill/>
          <a:ln w="57150">
            <a:solidFill>
              <a:srgbClr val="CC6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077719" y="3667499"/>
            <a:ext cx="26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045613" y="3950159"/>
            <a:ext cx="26882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70903" y="1150390"/>
            <a:ext cx="26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</a:rPr>
              <a:t>한부모</a:t>
            </a:r>
            <a:r>
              <a:rPr lang="ko-KR" altLang="en-US" sz="1200" b="1" dirty="0">
                <a:latin typeface="+mn-ea"/>
              </a:rPr>
              <a:t> 가정 아동</a:t>
            </a:r>
            <a:r>
              <a:rPr lang="en-US" altLang="ko-KR" sz="1200" b="1" dirty="0">
                <a:latin typeface="+mn-ea"/>
              </a:rPr>
              <a:t>, </a:t>
            </a:r>
          </a:p>
          <a:p>
            <a:pPr algn="ctr"/>
            <a:r>
              <a:rPr lang="ko-KR" altLang="en-US" sz="1200" b="1" dirty="0">
                <a:latin typeface="+mn-ea"/>
              </a:rPr>
              <a:t>복지 서비스 간의 간극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2" t="37916" b="41676"/>
          <a:stretch/>
        </p:blipFill>
        <p:spPr>
          <a:xfrm>
            <a:off x="8115035" y="3075450"/>
            <a:ext cx="777445" cy="94670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3613" r="11984" b="8632"/>
          <a:stretch/>
        </p:blipFill>
        <p:spPr>
          <a:xfrm>
            <a:off x="6070903" y="1674722"/>
            <a:ext cx="2620186" cy="1543397"/>
          </a:xfrm>
          <a:prstGeom prst="rect">
            <a:avLst/>
          </a:prstGeom>
        </p:spPr>
      </p:pic>
      <p:pic>
        <p:nvPicPr>
          <p:cNvPr id="23" name="그림 22"/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12" y="1729020"/>
            <a:ext cx="432000" cy="446490"/>
          </a:xfrm>
          <a:prstGeom prst="rect">
            <a:avLst/>
          </a:prstGeom>
        </p:spPr>
      </p:pic>
      <p:pic>
        <p:nvPicPr>
          <p:cNvPr id="45" name="그림 44"/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473" y="1691197"/>
            <a:ext cx="306000" cy="396000"/>
          </a:xfrm>
          <a:prstGeom prst="rect">
            <a:avLst/>
          </a:prstGeom>
        </p:spPr>
      </p:pic>
      <p:pic>
        <p:nvPicPr>
          <p:cNvPr id="46" name="그림 45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86" y="1786153"/>
            <a:ext cx="429339" cy="41548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74" t="36708" r="1460" b="40383"/>
          <a:stretch/>
        </p:blipFill>
        <p:spPr>
          <a:xfrm>
            <a:off x="2616706" y="3186083"/>
            <a:ext cx="371118" cy="86204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83" t="36577" r="1135" b="39038"/>
          <a:stretch/>
        </p:blipFill>
        <p:spPr>
          <a:xfrm>
            <a:off x="5352980" y="3075450"/>
            <a:ext cx="534046" cy="10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0290" y="1055513"/>
            <a:ext cx="2151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r>
              <a:rPr lang="ko-KR" altLang="en-US" sz="7200" spc="-3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대위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98758" y="2255842"/>
            <a:ext cx="77812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spc="-3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: BIG DATA</a:t>
            </a:r>
            <a:r>
              <a:rPr lang="ko-KR" altLang="en-US" sz="6600" spc="-3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를 위하여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07218" y="3547780"/>
            <a:ext cx="2330760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팀장 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정찬오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4432" y="4039462"/>
            <a:ext cx="8070016" cy="473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 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정진섭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강인선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김서연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권오찬</a:t>
            </a:r>
            <a:r>
              <a:rPr lang="en-US" altLang="ko-KR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백소진 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2D496"/>
              </a:clrFrom>
              <a:clrTo>
                <a:srgbClr val="F2D4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99" r="63601" b="35601"/>
          <a:stretch/>
        </p:blipFill>
        <p:spPr>
          <a:xfrm rot="698061">
            <a:off x="7190768" y="1350539"/>
            <a:ext cx="1553139" cy="1134986"/>
          </a:xfrm>
          <a:prstGeom prst="rect">
            <a:avLst/>
          </a:prstGeom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347864" y="369319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총괄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7561" y="445499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(Clustering)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0439" y="4454991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(Geo visualization)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07253" y="446026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분석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2740" y="4454991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전처리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2939" y="445499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(PPT)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226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>
            <a:off x="0" y="425347"/>
            <a:ext cx="1979712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8" y="436090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적절한 군집 개수 찾기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4" r="3142"/>
          <a:stretch/>
        </p:blipFill>
        <p:spPr>
          <a:xfrm>
            <a:off x="654714" y="1246909"/>
            <a:ext cx="3672408" cy="2750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76" r="1849"/>
          <a:stretch/>
        </p:blipFill>
        <p:spPr>
          <a:xfrm>
            <a:off x="4788024" y="1449580"/>
            <a:ext cx="3874129" cy="2387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6096" y="3989015"/>
            <a:ext cx="271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WSS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3854" y="915566"/>
            <a:ext cx="3874129" cy="3630427"/>
          </a:xfrm>
          <a:prstGeom prst="roundRect">
            <a:avLst/>
          </a:prstGeom>
          <a:noFill/>
          <a:ln w="38100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88024" y="915566"/>
            <a:ext cx="3874129" cy="3630427"/>
          </a:xfrm>
          <a:prstGeom prst="roundRect">
            <a:avLst/>
          </a:prstGeom>
          <a:noFill/>
          <a:ln w="38100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3985635"/>
            <a:ext cx="2713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Elbow point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89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425347"/>
            <a:ext cx="2411760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62" y="436090"/>
            <a:ext cx="224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적절한 </a:t>
            </a:r>
            <a:r>
              <a:rPr lang="en-US" altLang="ko-KR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</a:t>
            </a:r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방법 찾기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3" y="2283718"/>
            <a:ext cx="3665538" cy="2461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25" y="774644"/>
            <a:ext cx="3414056" cy="24614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59" y="400099"/>
            <a:ext cx="3069252" cy="15826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669" r="-1"/>
          <a:stretch/>
        </p:blipFill>
        <p:spPr>
          <a:xfrm>
            <a:off x="5796136" y="2012598"/>
            <a:ext cx="2932630" cy="1832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4845" y="4121943"/>
            <a:ext cx="425199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50" i="1" dirty="0"/>
              <a:t>K -means , K – </a:t>
            </a:r>
            <a:r>
              <a:rPr lang="en-US" altLang="ko-KR" sz="1150" i="1" dirty="0" err="1"/>
              <a:t>medoid</a:t>
            </a:r>
            <a:r>
              <a:rPr lang="en-US" altLang="ko-KR" sz="1150" i="1" dirty="0"/>
              <a:t> , H-clustering 5 </a:t>
            </a:r>
            <a:r>
              <a:rPr lang="ko-KR" altLang="en-US" sz="1150" i="1" dirty="0"/>
              <a:t>가지를</a:t>
            </a:r>
            <a:r>
              <a:rPr lang="en-US" altLang="ko-KR" sz="1150" i="1" dirty="0"/>
              <a:t> </a:t>
            </a:r>
            <a:r>
              <a:rPr lang="ko-KR" altLang="en-US" sz="1150" i="1" dirty="0"/>
              <a:t>돌려보았고</a:t>
            </a:r>
            <a:r>
              <a:rPr lang="en-US" altLang="ko-KR" sz="1150" i="1" dirty="0"/>
              <a:t>,</a:t>
            </a:r>
          </a:p>
          <a:p>
            <a:r>
              <a:rPr lang="en-US" altLang="ko-KR" sz="1150" i="1" dirty="0"/>
              <a:t>   </a:t>
            </a:r>
            <a:r>
              <a:rPr lang="ko-KR" altLang="en-US" sz="1150" i="1" dirty="0"/>
              <a:t>최종적으로 </a:t>
            </a:r>
            <a:r>
              <a:rPr lang="en-US" altLang="ko-KR" sz="1150" i="1" dirty="0">
                <a:solidFill>
                  <a:srgbClr val="FF0000"/>
                </a:solidFill>
              </a:rPr>
              <a:t>K- means</a:t>
            </a:r>
            <a:r>
              <a:rPr lang="ko-KR" altLang="en-US" sz="1150" i="1" dirty="0">
                <a:solidFill>
                  <a:srgbClr val="FF0000"/>
                </a:solidFill>
              </a:rPr>
              <a:t>를 채택</a:t>
            </a:r>
            <a:r>
              <a:rPr lang="ko-KR" altLang="en-US" sz="1150" i="1" dirty="0"/>
              <a:t>하여 결과를 나타내었다</a:t>
            </a:r>
            <a:r>
              <a:rPr lang="en-US" altLang="ko-KR" sz="1150" i="1" dirty="0"/>
              <a:t>.</a:t>
            </a:r>
          </a:p>
          <a:p>
            <a:endParaRPr lang="ko-KR" altLang="en-US" sz="1150" i="1" dirty="0"/>
          </a:p>
        </p:txBody>
      </p:sp>
      <p:sp>
        <p:nvSpPr>
          <p:cNvPr id="12" name="직사각형 11"/>
          <p:cNvSpPr/>
          <p:nvPr/>
        </p:nvSpPr>
        <p:spPr>
          <a:xfrm>
            <a:off x="5721966" y="1982714"/>
            <a:ext cx="3006800" cy="1885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9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425347"/>
            <a:ext cx="2411760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62" y="436090"/>
            <a:ext cx="2249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적절한 </a:t>
            </a:r>
            <a:r>
              <a:rPr lang="en-US" altLang="ko-KR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</a:t>
            </a:r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방법 찾기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" t="669" r="-1"/>
          <a:stretch/>
        </p:blipFill>
        <p:spPr>
          <a:xfrm>
            <a:off x="467544" y="1394320"/>
            <a:ext cx="3996953" cy="24977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35"/>
          <a:stretch/>
        </p:blipFill>
        <p:spPr>
          <a:xfrm>
            <a:off x="4788024" y="1481312"/>
            <a:ext cx="3888432" cy="1440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65354" y="2802451"/>
            <a:ext cx="93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5354" y="3108905"/>
            <a:ext cx="93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8735" y="3632125"/>
            <a:ext cx="15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총 </a:t>
            </a:r>
            <a:r>
              <a:rPr lang="en-US" altLang="ko-KR" sz="1400" dirty="0">
                <a:latin typeface="+mn-ea"/>
              </a:rPr>
              <a:t>25</a:t>
            </a:r>
            <a:r>
              <a:rPr lang="ko-KR" altLang="en-US" sz="1400" dirty="0">
                <a:latin typeface="+mn-ea"/>
              </a:rPr>
              <a:t>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96136" y="2715766"/>
            <a:ext cx="360040" cy="20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32238" y="1779662"/>
            <a:ext cx="360040" cy="20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32238" y="1995686"/>
            <a:ext cx="360040" cy="20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04000" y="2484000"/>
            <a:ext cx="360040" cy="20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04000" y="2252234"/>
            <a:ext cx="360040" cy="205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3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446833"/>
            <a:ext cx="1979712" cy="338554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4683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Silhouette</a:t>
            </a:r>
            <a:endParaRPr lang="ko-KR" altLang="en-US" sz="1600" spc="-15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94153"/>
            <a:ext cx="7504072" cy="3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8975" r="10666" b="8462"/>
          <a:stretch/>
        </p:blipFill>
        <p:spPr>
          <a:xfrm>
            <a:off x="434031" y="459007"/>
            <a:ext cx="4968552" cy="3219299"/>
          </a:xfrm>
          <a:prstGeom prst="rect">
            <a:avLst/>
          </a:prstGeom>
        </p:spPr>
      </p:pic>
      <p:sp>
        <p:nvSpPr>
          <p:cNvPr id="6" name="오각형 5"/>
          <p:cNvSpPr/>
          <p:nvPr/>
        </p:nvSpPr>
        <p:spPr>
          <a:xfrm>
            <a:off x="0" y="446833"/>
            <a:ext cx="1835696" cy="338554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46833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</a:t>
            </a:r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시각화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6" y="3678306"/>
            <a:ext cx="5176956" cy="114585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580112" y="1059582"/>
            <a:ext cx="3210678" cy="711122"/>
            <a:chOff x="5768891" y="593072"/>
            <a:chExt cx="3210678" cy="711122"/>
          </a:xfrm>
        </p:grpSpPr>
        <p:sp>
          <p:nvSpPr>
            <p:cNvPr id="9" name="직사각형 8"/>
            <p:cNvSpPr/>
            <p:nvPr/>
          </p:nvSpPr>
          <p:spPr>
            <a:xfrm>
              <a:off x="6085844" y="616110"/>
              <a:ext cx="185537" cy="185537"/>
            </a:xfrm>
            <a:prstGeom prst="rect">
              <a:avLst/>
            </a:prstGeom>
            <a:solidFill>
              <a:srgbClr val="D53E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33201" y="593072"/>
              <a:ext cx="933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Cluster 1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768891" y="934862"/>
              <a:ext cx="3210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전체적으로 취약계층 아동 대비 복지서비스가 풍부한 지역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=&gt;</a:t>
              </a:r>
              <a:r>
                <a:rPr lang="en-US" altLang="ko-KR" sz="900" dirty="0">
                  <a:latin typeface="+mn-ea"/>
                </a:rPr>
                <a:t> 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복지서비스가 대체로 잘 되어 있음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64088" y="1917187"/>
            <a:ext cx="3483646" cy="1003359"/>
            <a:chOff x="5525148" y="1456265"/>
            <a:chExt cx="3483646" cy="1003359"/>
          </a:xfrm>
        </p:grpSpPr>
        <p:sp>
          <p:nvSpPr>
            <p:cNvPr id="10" name="직사각형 9"/>
            <p:cNvSpPr/>
            <p:nvPr/>
          </p:nvSpPr>
          <p:spPr>
            <a:xfrm>
              <a:off x="6071685" y="1481273"/>
              <a:ext cx="185537" cy="185537"/>
            </a:xfrm>
            <a:prstGeom prst="rect">
              <a:avLst/>
            </a:prstGeom>
            <a:solidFill>
              <a:srgbClr val="A9DB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0718" y="1456265"/>
              <a:ext cx="933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Cluster 2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5148" y="1813293"/>
              <a:ext cx="34836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전체적으로 취약계층 아동 대비 복지서비스가 적절한 지역</a:t>
              </a:r>
              <a:endParaRPr lang="en-US" altLang="ko-KR" sz="900" dirty="0">
                <a:latin typeface="+mn-ea"/>
              </a:endParaRPr>
            </a:p>
            <a:p>
              <a:pPr marL="171450" indent="-171450" algn="ctr">
                <a:buFont typeface="Symbol" panose="05050102010706020507" pitchFamily="18" charset="2"/>
                <a:buChar char="Þ"/>
              </a:pP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복지서비스와</a:t>
              </a:r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취약계층 아동 분포가 적절하게 분포되어 있음</a:t>
              </a:r>
              <a:endParaRPr lang="en-US" altLang="ko-KR" sz="900" dirty="0">
                <a:solidFill>
                  <a:srgbClr val="FF0000"/>
                </a:solidFill>
                <a:latin typeface="+mn-ea"/>
              </a:endParaRPr>
            </a:p>
            <a:p>
              <a:pPr marL="171450" indent="-171450" algn="ctr">
                <a:buFont typeface="Symbol" panose="05050102010706020507" pitchFamily="18" charset="2"/>
                <a:buChar char="Þ"/>
              </a:pP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>
                  <a:latin typeface="+mn-ea"/>
                </a:rPr>
                <a:t>다만</a:t>
              </a:r>
              <a:r>
                <a:rPr lang="en-US" altLang="ko-KR" sz="900" dirty="0">
                  <a:latin typeface="+mn-ea"/>
                </a:rPr>
                <a:t>, </a:t>
              </a:r>
              <a:r>
                <a:rPr lang="ko-KR" altLang="en-US" sz="900" dirty="0">
                  <a:latin typeface="+mn-ea"/>
                </a:rPr>
                <a:t>장애아동에 해당하는 복지서비스가 상대적으로 취약</a:t>
              </a:r>
              <a:r>
                <a:rPr lang="en-US" altLang="ko-KR" sz="900" dirty="0">
                  <a:latin typeface="+mn-ea"/>
                </a:rPr>
                <a:t>)</a:t>
              </a:r>
              <a:endParaRPr lang="ko-KR" altLang="en-US" sz="9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95876" y="3079293"/>
            <a:ext cx="3195106" cy="730601"/>
            <a:chOff x="5669419" y="2476851"/>
            <a:chExt cx="3195106" cy="730601"/>
          </a:xfrm>
        </p:grpSpPr>
        <p:sp>
          <p:nvSpPr>
            <p:cNvPr id="11" name="직사각형 10"/>
            <p:cNvSpPr/>
            <p:nvPr/>
          </p:nvSpPr>
          <p:spPr>
            <a:xfrm>
              <a:off x="6084168" y="2507194"/>
              <a:ext cx="185537" cy="185537"/>
            </a:xfrm>
            <a:prstGeom prst="rect">
              <a:avLst/>
            </a:prstGeom>
            <a:solidFill>
              <a:srgbClr val="3288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33200" y="2476851"/>
              <a:ext cx="933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+mn-ea"/>
                </a:rPr>
                <a:t>Cluster 3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69419" y="2838120"/>
              <a:ext cx="3195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전체적으로 취약계층 아동 대비 복지서비스가 부족한 지역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en-US" altLang="ko-KR" sz="900" dirty="0">
                  <a:solidFill>
                    <a:srgbClr val="FF0000"/>
                  </a:solidFill>
                  <a:latin typeface="+mn-ea"/>
                </a:rPr>
                <a:t>=&gt; </a:t>
              </a:r>
              <a:r>
                <a:rPr lang="ko-KR" altLang="en-US" sz="900" dirty="0">
                  <a:solidFill>
                    <a:srgbClr val="FF0000"/>
                  </a:solidFill>
                  <a:latin typeface="+mn-ea"/>
                </a:rPr>
                <a:t>비교적 복지서비스가 부족함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60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8" t="9636" r="9011" b="7938"/>
          <a:stretch/>
        </p:blipFill>
        <p:spPr>
          <a:xfrm>
            <a:off x="470920" y="402254"/>
            <a:ext cx="6963258" cy="4454570"/>
          </a:xfrm>
          <a:prstGeom prst="rect">
            <a:avLst/>
          </a:prstGeom>
        </p:spPr>
      </p:pic>
      <p:sp>
        <p:nvSpPr>
          <p:cNvPr id="4" name="오각형 3"/>
          <p:cNvSpPr/>
          <p:nvPr/>
        </p:nvSpPr>
        <p:spPr>
          <a:xfrm>
            <a:off x="0" y="425347"/>
            <a:ext cx="2123728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436090"/>
            <a:ext cx="182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 </a:t>
            </a:r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세부 시각화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6" t="38794" r="181" b="37223"/>
          <a:stretch/>
        </p:blipFill>
        <p:spPr>
          <a:xfrm>
            <a:off x="7469668" y="2643188"/>
            <a:ext cx="647058" cy="1663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4371950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0000"/>
                </a:solidFill>
              </a:rPr>
              <a:t>* </a:t>
            </a:r>
            <a:r>
              <a:rPr lang="ko-KR" altLang="en-US" sz="1100" i="1" dirty="0">
                <a:solidFill>
                  <a:srgbClr val="FF0000"/>
                </a:solidFill>
              </a:rPr>
              <a:t>숫자가 높을수록 복지 서비스가 부족한 지역</a:t>
            </a:r>
          </a:p>
        </p:txBody>
      </p:sp>
    </p:spTree>
    <p:extLst>
      <p:ext uri="{BB962C8B-B14F-4D97-AF65-F5344CB8AC3E}">
        <p14:creationId xmlns:p14="http://schemas.microsoft.com/office/powerpoint/2010/main" val="135475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>
            <a:off x="0" y="446833"/>
            <a:ext cx="1043608" cy="338554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074" y="446833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결론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70822" y="827974"/>
            <a:ext cx="3537790" cy="3630427"/>
          </a:xfrm>
          <a:prstGeom prst="roundRect">
            <a:avLst/>
          </a:prstGeom>
          <a:noFill/>
          <a:ln w="38100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2" y="827974"/>
            <a:ext cx="3537790" cy="3630427"/>
          </a:xfrm>
          <a:prstGeom prst="roundRect">
            <a:avLst/>
          </a:prstGeom>
          <a:noFill/>
          <a:ln w="38100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79288" y="520197"/>
            <a:ext cx="92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활용방안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2200" y="5201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한계점 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0822" y="1216952"/>
            <a:ext cx="35377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200" b="1" dirty="0">
                <a:latin typeface="+mn-ea"/>
              </a:rPr>
              <a:t>서울시 </a:t>
            </a:r>
            <a:r>
              <a:rPr lang="en-US" altLang="ko-KR" sz="1200" b="1" dirty="0">
                <a:latin typeface="+mn-ea"/>
              </a:rPr>
              <a:t>“</a:t>
            </a:r>
            <a:r>
              <a:rPr lang="ko-KR" altLang="en-US" sz="1200" b="1" dirty="0" err="1">
                <a:latin typeface="+mn-ea"/>
              </a:rPr>
              <a:t>공공형보육시설</a:t>
            </a:r>
            <a:r>
              <a:rPr lang="en-US" altLang="ko-KR" sz="1200" b="1" dirty="0">
                <a:latin typeface="+mn-ea"/>
              </a:rPr>
              <a:t>”</a:t>
            </a:r>
          </a:p>
          <a:p>
            <a:pPr marL="228600" indent="-228600" algn="ctr">
              <a:buAutoNum type="arabicPeriod"/>
            </a:pP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보건복지부 시행 사업인 </a:t>
            </a:r>
            <a:r>
              <a:rPr lang="en-US" altLang="ko-KR" sz="1000" dirty="0">
                <a:latin typeface="+mn-ea"/>
              </a:rPr>
              <a:t>‘</a:t>
            </a:r>
            <a:r>
              <a:rPr lang="ko-KR" altLang="en-US" sz="1000" dirty="0" err="1">
                <a:latin typeface="+mn-ea"/>
              </a:rPr>
              <a:t>공공형보육시설</a:t>
            </a:r>
            <a:r>
              <a:rPr lang="en-US" altLang="ko-KR" sz="1000" dirty="0">
                <a:latin typeface="+mn-ea"/>
              </a:rPr>
              <a:t>’</a:t>
            </a:r>
            <a:r>
              <a:rPr lang="ko-KR" altLang="en-US" sz="1000" dirty="0">
                <a:latin typeface="+mn-ea"/>
              </a:rPr>
              <a:t>은 양질의 보육을 아동에게 제공하는 등 우수 보육 인프라로서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기능할 수 있도록 하는 곳입니다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algn="ctr"/>
            <a:endParaRPr lang="en-US" altLang="ko-KR" sz="900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&gt;&gt; </a:t>
            </a:r>
            <a:r>
              <a:rPr lang="ko-KR" altLang="en-US" sz="900" b="1" dirty="0" err="1">
                <a:latin typeface="+mn-ea"/>
              </a:rPr>
              <a:t>공공형보육시설의</a:t>
            </a:r>
            <a:r>
              <a:rPr lang="ko-KR" altLang="en-US" sz="900" b="1" dirty="0">
                <a:latin typeface="+mn-ea"/>
              </a:rPr>
              <a:t> 입지 선정에 참고자료로 활용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934378" y="2606844"/>
            <a:ext cx="32106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rabicPeriod" startAt="2"/>
            </a:pPr>
            <a:r>
              <a:rPr lang="ko-KR" altLang="en-US" sz="1200" b="1" dirty="0">
                <a:latin typeface="+mn-ea"/>
              </a:rPr>
              <a:t>서울시 </a:t>
            </a:r>
            <a:r>
              <a:rPr lang="en-US" altLang="ko-KR" sz="1200" b="1" dirty="0">
                <a:latin typeface="+mn-ea"/>
              </a:rPr>
              <a:t>“</a:t>
            </a:r>
            <a:r>
              <a:rPr lang="ko-KR" altLang="en-US" sz="1200" b="1" dirty="0">
                <a:latin typeface="+mn-ea"/>
              </a:rPr>
              <a:t>빈곤아동청소년종합대책</a:t>
            </a:r>
            <a:r>
              <a:rPr lang="en-US" altLang="ko-KR" sz="1200" b="1" dirty="0">
                <a:latin typeface="+mn-ea"/>
              </a:rPr>
              <a:t>”</a:t>
            </a:r>
          </a:p>
          <a:p>
            <a:pPr marL="228600" indent="-228600" algn="ctr">
              <a:buAutoNum type="arabicPeriod" startAt="2"/>
            </a:pP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보건복지부 시행 사업인 빈곤아동청소년종합대책은 빈곤아동에 대해 소극적 기본 생활을 보장하고</a:t>
            </a:r>
            <a:r>
              <a:rPr lang="en-US" altLang="ko-KR" sz="1000" dirty="0">
                <a:latin typeface="+mn-ea"/>
              </a:rPr>
              <a:t>, </a:t>
            </a:r>
          </a:p>
          <a:p>
            <a:pPr algn="ctr"/>
            <a:r>
              <a:rPr lang="ko-KR" altLang="en-US" sz="1000" dirty="0">
                <a:latin typeface="+mn-ea"/>
              </a:rPr>
              <a:t>성장단계별로 신체적정신적 건강 성장을 보장하며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교육적으로도 성취가 가능하도록 </a:t>
            </a:r>
            <a:r>
              <a:rPr lang="ko-KR" altLang="en-US" sz="1000" dirty="0" err="1">
                <a:latin typeface="+mn-ea"/>
              </a:rPr>
              <a:t>어릴때부터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실질적 기회균등을 보장하는 제도이다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&gt;&gt; </a:t>
            </a:r>
            <a:r>
              <a:rPr lang="ko-KR" altLang="en-US" sz="900" b="1" dirty="0">
                <a:latin typeface="+mn-ea"/>
              </a:rPr>
              <a:t>빈곤아동청소년종합대책을 </a:t>
            </a:r>
            <a:r>
              <a:rPr lang="ko-KR" altLang="en-US" sz="900" b="1" dirty="0" err="1">
                <a:latin typeface="+mn-ea"/>
              </a:rPr>
              <a:t>이행할때</a:t>
            </a:r>
            <a:r>
              <a:rPr lang="ko-KR" altLang="en-US" sz="900" b="1" dirty="0">
                <a:latin typeface="+mn-ea"/>
              </a:rPr>
              <a:t> 참고자료로서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ko-KR" altLang="en-US" sz="900" b="1" dirty="0">
                <a:latin typeface="+mn-ea"/>
              </a:rPr>
              <a:t>정책보완에 기여할 것으로 기대한다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   </a:t>
            </a:r>
            <a:endParaRPr lang="ko-KR" altLang="en-US" sz="900" dirty="0"/>
          </a:p>
        </p:txBody>
      </p:sp>
      <p:sp>
        <p:nvSpPr>
          <p:cNvPr id="12" name="직사각형 11"/>
          <p:cNvSpPr/>
          <p:nvPr/>
        </p:nvSpPr>
        <p:spPr>
          <a:xfrm>
            <a:off x="4860032" y="1215827"/>
            <a:ext cx="353779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FontTx/>
              <a:buAutoNum type="arabicPeriod"/>
            </a:pPr>
            <a:r>
              <a:rPr lang="ko-KR" altLang="en-US" sz="1000" b="1" dirty="0">
                <a:latin typeface="+mn-ea"/>
              </a:rPr>
              <a:t>다문화가정 아동 데이터에서 영유아가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만 </a:t>
            </a:r>
            <a:r>
              <a:rPr lang="en-US" altLang="ko-KR" sz="1000" b="1" dirty="0">
                <a:latin typeface="+mn-ea"/>
              </a:rPr>
              <a:t>0</a:t>
            </a:r>
            <a:r>
              <a:rPr lang="ko-KR" altLang="en-US" sz="1000" b="1" dirty="0">
                <a:latin typeface="+mn-ea"/>
              </a:rPr>
              <a:t>세 </a:t>
            </a:r>
            <a:r>
              <a:rPr lang="en-US" altLang="ko-KR" sz="1000" b="1" dirty="0">
                <a:latin typeface="+mn-ea"/>
              </a:rPr>
              <a:t>~ 5</a:t>
            </a:r>
            <a:r>
              <a:rPr lang="ko-KR" altLang="en-US" sz="1000" b="1" dirty="0">
                <a:latin typeface="+mn-ea"/>
              </a:rPr>
              <a:t>세</a:t>
            </a:r>
            <a:r>
              <a:rPr lang="en-US" altLang="ko-KR" sz="1000" b="1" dirty="0">
                <a:latin typeface="+mn-ea"/>
              </a:rPr>
              <a:t>)</a:t>
            </a:r>
            <a:r>
              <a:rPr lang="ko-KR" altLang="en-US" sz="1000" b="1" dirty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포함되지 않는다</a:t>
            </a:r>
            <a:r>
              <a:rPr lang="en-US" altLang="ko-KR" sz="1000" b="1" dirty="0">
                <a:latin typeface="+mn-ea"/>
              </a:rPr>
              <a:t>.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2.  </a:t>
            </a:r>
            <a:r>
              <a:rPr lang="ko-KR" altLang="en-US" sz="1000" b="1" dirty="0">
                <a:latin typeface="+mn-ea"/>
              </a:rPr>
              <a:t>취약계층 아동이 밀집한 지역이더라도 인근 지역에 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이미 복지시설이 존재하는 경우</a:t>
            </a:r>
            <a:r>
              <a:rPr lang="en-US" altLang="ko-KR" sz="1000" b="1" dirty="0">
                <a:latin typeface="+mn-ea"/>
              </a:rPr>
              <a:t>, </a:t>
            </a:r>
          </a:p>
          <a:p>
            <a:pPr algn="ctr"/>
            <a:r>
              <a:rPr lang="ko-KR" altLang="en-US" sz="1000" b="1" dirty="0" err="1">
                <a:latin typeface="+mn-ea"/>
              </a:rPr>
              <a:t>접근성을</a:t>
            </a:r>
            <a:r>
              <a:rPr lang="ko-KR" altLang="en-US" sz="1000" b="1" dirty="0">
                <a:latin typeface="+mn-ea"/>
              </a:rPr>
              <a:t> 고려하여 복지시설 설립의 필요성이 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낮을 수 있다는 점을 고려하지 못함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marL="228600" indent="-228600" algn="ctr">
              <a:buAutoNum type="arabicPeriod" startAt="3"/>
            </a:pPr>
            <a:r>
              <a:rPr lang="ko-KR" altLang="en-US" sz="1000" b="1" dirty="0">
                <a:latin typeface="+mn-ea"/>
              </a:rPr>
              <a:t>각 구의 환경적 요인으로 복지시설 설립의 어려움이 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있을 수 있다는 점을 고려하지 못함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자치구별로 구별할 수 없는 입양 아동을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포함시키지 못함 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5. </a:t>
            </a:r>
            <a:r>
              <a:rPr lang="ko-KR" altLang="en-US" sz="1000" b="1" dirty="0">
                <a:latin typeface="+mn-ea"/>
              </a:rPr>
              <a:t>복지서비스의 정도를 판단할 수 있는 데이터 부족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( ex) </a:t>
            </a:r>
            <a:r>
              <a:rPr lang="ko-KR" altLang="en-US" sz="1000" b="1" dirty="0">
                <a:latin typeface="+mn-ea"/>
              </a:rPr>
              <a:t>예산 </a:t>
            </a:r>
            <a:r>
              <a:rPr lang="en-US" altLang="ko-KR" sz="1000" b="1" dirty="0">
                <a:latin typeface="+mn-ea"/>
              </a:rPr>
              <a:t>)</a:t>
            </a: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latin typeface="+mn-ea"/>
              </a:rPr>
              <a:t>6. </a:t>
            </a:r>
            <a:r>
              <a:rPr lang="ko-KR" altLang="en-US" sz="1000" b="1" dirty="0">
                <a:latin typeface="+mn-ea"/>
              </a:rPr>
              <a:t>데이터의 년도가 통합되지 않는다</a:t>
            </a:r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  <a:p>
            <a:pPr algn="ctr"/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682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각형 2"/>
          <p:cNvSpPr/>
          <p:nvPr/>
        </p:nvSpPr>
        <p:spPr>
          <a:xfrm>
            <a:off x="0" y="446833"/>
            <a:ext cx="1331640" cy="338554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273" y="446833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참고자료</a:t>
            </a:r>
            <a:endParaRPr lang="ko-KR" altLang="en-US" sz="1600" spc="-15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660232" y="590503"/>
            <a:ext cx="2048982" cy="4012173"/>
            <a:chOff x="6299198" y="719816"/>
            <a:chExt cx="2048982" cy="4012173"/>
          </a:xfrm>
        </p:grpSpPr>
        <p:grpSp>
          <p:nvGrpSpPr>
            <p:cNvPr id="8" name="그룹 7"/>
            <p:cNvGrpSpPr/>
            <p:nvPr/>
          </p:nvGrpSpPr>
          <p:grpSpPr>
            <a:xfrm>
              <a:off x="6316406" y="2211710"/>
              <a:ext cx="1937181" cy="1223776"/>
              <a:chOff x="6739275" y="2572110"/>
              <a:chExt cx="1937181" cy="122377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251" t="51699" r="14271" b="36664"/>
              <a:stretch/>
            </p:blipFill>
            <p:spPr>
              <a:xfrm>
                <a:off x="6739275" y="2572110"/>
                <a:ext cx="1872208" cy="79172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251" t="79211" r="14271" b="14439"/>
              <a:stretch/>
            </p:blipFill>
            <p:spPr>
              <a:xfrm>
                <a:off x="6804248" y="3363838"/>
                <a:ext cx="1872208" cy="432048"/>
              </a:xfrm>
              <a:prstGeom prst="rect">
                <a:avLst/>
              </a:prstGeom>
            </p:spPr>
          </p:pic>
        </p:grpSp>
        <p:sp>
          <p:nvSpPr>
            <p:cNvPr id="9" name="모서리가 둥근 직사각형 8"/>
            <p:cNvSpPr/>
            <p:nvPr/>
          </p:nvSpPr>
          <p:spPr>
            <a:xfrm>
              <a:off x="6299198" y="1058862"/>
              <a:ext cx="1980717" cy="3673127"/>
            </a:xfrm>
            <a:prstGeom prst="roundRect">
              <a:avLst/>
            </a:prstGeom>
            <a:noFill/>
            <a:ln>
              <a:solidFill>
                <a:srgbClr val="034A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264" y="3651870"/>
              <a:ext cx="927625" cy="94851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0251" t="37934" r="14271" b="49357"/>
            <a:stretch/>
          </p:blipFill>
          <p:spPr>
            <a:xfrm>
              <a:off x="6475972" y="1304101"/>
              <a:ext cx="1872208" cy="86466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61835" y="719816"/>
              <a:ext cx="1255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분석도구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904974"/>
            <a:ext cx="125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참고 문헌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231" y="2335411"/>
            <a:ext cx="125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활용데이터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972" y="1288030"/>
            <a:ext cx="9918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서정아•김희주(2016), "청소년이 행복한 지역사회 지표개발 및 조성사업 연구IV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-</a:t>
            </a:r>
            <a:r>
              <a:rPr lang="en-US" altLang="ko-KR" sz="1200" dirty="0"/>
              <a:t>&gt;</a:t>
            </a:r>
            <a:r>
              <a:rPr lang="ko-KR" altLang="en-US" sz="1200" dirty="0"/>
              <a:t> 청소년이 행복한 지역사회 지표 개발 및 진단", 한국청소년정책연구원 연구보고서</a:t>
            </a:r>
          </a:p>
          <a:p>
            <a:endParaRPr lang="ko-KR" altLang="en-US" sz="1200" dirty="0"/>
          </a:p>
          <a:p>
            <a:r>
              <a:rPr lang="ko-KR" altLang="en-US" sz="1200" dirty="0"/>
              <a:t>-  (주)월드리서치(2017), "도시정책지표", </a:t>
            </a:r>
            <a:r>
              <a:rPr lang="ko-KR" altLang="en-US" sz="1200" dirty="0" err="1"/>
              <a:t>서울서베이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81716"/>
              </p:ext>
            </p:extLst>
          </p:nvPr>
        </p:nvGraphicFramePr>
        <p:xfrm>
          <a:off x="1115616" y="2650158"/>
          <a:ext cx="4824536" cy="210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데이터명</a:t>
                      </a:r>
                      <a:endParaRPr lang="ko-KR" altLang="en-US" sz="1100" dirty="0"/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출처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기준년도</a:t>
                      </a:r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서울시 장애인 현황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연령별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 err="1"/>
                        <a:t>동별</a:t>
                      </a:r>
                      <a:r>
                        <a:rPr lang="en-US" altLang="ko-KR" sz="1000" b="1" dirty="0"/>
                        <a:t>)</a:t>
                      </a:r>
                      <a:r>
                        <a:rPr lang="ko-KR" altLang="en-US" sz="1000" b="1" dirty="0"/>
                        <a:t>통계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열린데이터광장</a:t>
                      </a:r>
                      <a:endParaRPr lang="ko-KR" altLang="en-US" sz="1000" b="1" dirty="0"/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2018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서울시 다문화가정 학생 현황 통계</a:t>
                      </a:r>
                      <a:endParaRPr lang="en-US" altLang="ko-KR" sz="1000" b="1" dirty="0"/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열린데이터광장</a:t>
                      </a:r>
                      <a:endParaRPr lang="ko-KR" altLang="en-US" sz="1000" b="1" dirty="0"/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2018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가정위탁보호아동 성별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연령구간별 </a:t>
                      </a:r>
                      <a:r>
                        <a:rPr lang="ko-KR" altLang="en-US" sz="1000" b="1" dirty="0" err="1"/>
                        <a:t>수급자</a:t>
                      </a:r>
                      <a:r>
                        <a:rPr lang="ko-KR" altLang="en-US" sz="1000" b="1" dirty="0"/>
                        <a:t> 수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복지로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2019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기초생활보장연령수급자</a:t>
                      </a:r>
                      <a:r>
                        <a:rPr lang="ko-KR" altLang="en-US" sz="1000" b="1" dirty="0"/>
                        <a:t> 수 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복지로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2019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서울시 저소득 </a:t>
                      </a:r>
                      <a:r>
                        <a:rPr lang="ko-KR" altLang="en-US" sz="1000" b="1" dirty="0" err="1"/>
                        <a:t>한부모가족</a:t>
                      </a:r>
                      <a:r>
                        <a:rPr lang="ko-KR" altLang="en-US" sz="1000" b="1" dirty="0"/>
                        <a:t> 통계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열린데이터광장</a:t>
                      </a:r>
                      <a:endParaRPr lang="ko-KR" altLang="en-US" sz="1000" b="1" dirty="0"/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2018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복지시설 시설유형별 시설 수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복지로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2019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복지시설 시설유형별 종사자 수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복지로</a:t>
                      </a:r>
                    </a:p>
                  </a:txBody>
                  <a:tcPr marL="64098" marR="64098" marT="32049" marB="3204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2019</a:t>
                      </a:r>
                      <a:endParaRPr lang="ko-KR" altLang="en-US" sz="1300" dirty="0"/>
                    </a:p>
                  </a:txBody>
                  <a:tcPr marL="64098" marR="64098" marT="32049" marB="320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0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55576" y="2275787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215900" algn="ctr" rotWithShape="0">
                    <a:prstClr val="black">
                      <a:alpha val="40000"/>
                    </a:prst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들어주셔서</a:t>
            </a:r>
            <a:r>
              <a:rPr lang="ko-KR" altLang="en-US" sz="3600" spc="-150" dirty="0">
                <a:gradFill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215900" algn="ctr" rotWithShape="0">
                    <a:prstClr val="black">
                      <a:alpha val="40000"/>
                    </a:prst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감사합니다</a:t>
            </a:r>
            <a:r>
              <a:rPr lang="en-US" altLang="ko-KR" sz="3600" spc="-150" dirty="0">
                <a:gradFill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effectLst>
                  <a:outerShdw blurRad="215900" algn="ctr" rotWithShape="0">
                    <a:prstClr val="black">
                      <a:alpha val="40000"/>
                    </a:prst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3600" spc="-150" dirty="0">
              <a:gradFill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0"/>
              </a:gradFill>
              <a:effectLst>
                <a:outerShdw blurRad="215900" algn="ctr" rotWithShape="0">
                  <a:prstClr val="black">
                    <a:alpha val="40000"/>
                  </a:prst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00500" y="1499533"/>
            <a:ext cx="2480276" cy="2520280"/>
            <a:chOff x="5406873" y="1034799"/>
            <a:chExt cx="3276364" cy="3276364"/>
          </a:xfrm>
        </p:grpSpPr>
        <p:sp>
          <p:nvSpPr>
            <p:cNvPr id="12" name="타원 11"/>
            <p:cNvSpPr/>
            <p:nvPr userDrawn="1"/>
          </p:nvSpPr>
          <p:spPr>
            <a:xfrm>
              <a:off x="5406873" y="1034799"/>
              <a:ext cx="3276364" cy="327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C200"/>
              </a:solidFill>
              <a:prstDash val="sysDash"/>
            </a:ln>
            <a:effectLst>
              <a:outerShdw blurRad="1270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5508104" y="1136030"/>
              <a:ext cx="3073902" cy="3073902"/>
            </a:xfrm>
            <a:prstGeom prst="ellipse">
              <a:avLst/>
            </a:prstGeom>
            <a:solidFill>
              <a:srgbClr val="FEC200"/>
            </a:solidFill>
            <a:ln w="38100" cap="rnd">
              <a:solidFill>
                <a:srgbClr val="FFCB2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rgbClr val="FEC200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5883173" y="2211710"/>
            <a:ext cx="1914929" cy="9964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Picture 3" descr="D:\Users\Owner\Desktop\그림1ㅏ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0981"/>
            <a:ext cx="396622" cy="3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67139" y="2353512"/>
            <a:ext cx="138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r>
              <a:rPr lang="ko-KR" altLang="en-US" sz="4400" spc="-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대위</a:t>
            </a:r>
          </a:p>
        </p:txBody>
      </p:sp>
    </p:spTree>
    <p:extLst>
      <p:ext uri="{BB962C8B-B14F-4D97-AF65-F5344CB8AC3E}">
        <p14:creationId xmlns:p14="http://schemas.microsoft.com/office/powerpoint/2010/main" val="314165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오각형 35"/>
          <p:cNvSpPr/>
          <p:nvPr/>
        </p:nvSpPr>
        <p:spPr>
          <a:xfrm>
            <a:off x="-6987" y="411510"/>
            <a:ext cx="2088233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536" y="41151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 데이터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8" y="1815649"/>
            <a:ext cx="1261700" cy="12617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27" y="1749281"/>
            <a:ext cx="1435224" cy="1435224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1004339" y="1120468"/>
            <a:ext cx="2089228" cy="2808287"/>
          </a:xfrm>
          <a:prstGeom prst="roundRect">
            <a:avLst/>
          </a:prstGeom>
          <a:noFill/>
          <a:ln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81807" y="1143307"/>
            <a:ext cx="2089226" cy="2785448"/>
          </a:xfrm>
          <a:prstGeom prst="roundRect">
            <a:avLst/>
          </a:prstGeom>
          <a:noFill/>
          <a:ln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41668" y="1143307"/>
            <a:ext cx="2097597" cy="2796868"/>
          </a:xfrm>
          <a:prstGeom prst="roundRect">
            <a:avLst/>
          </a:prstGeom>
          <a:noFill/>
          <a:ln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03" y="1860346"/>
            <a:ext cx="1618031" cy="121309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009665" y="1345951"/>
            <a:ext cx="2127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영유아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67168" y="1345951"/>
            <a:ext cx="2064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아동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1872" y="1345951"/>
            <a:ext cx="2089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청소년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9664" y="1576783"/>
            <a:ext cx="2127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만 </a:t>
            </a:r>
            <a:r>
              <a:rPr lang="en-US" altLang="ko-KR" sz="900" b="1" dirty="0">
                <a:latin typeface="+mn-ea"/>
              </a:rPr>
              <a:t>0~5</a:t>
            </a:r>
            <a:r>
              <a:rPr lang="ko-KR" altLang="en-US" sz="900" b="1" dirty="0">
                <a:latin typeface="+mn-ea"/>
              </a:rPr>
              <a:t>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36110" y="1572299"/>
            <a:ext cx="2087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만 </a:t>
            </a:r>
            <a:r>
              <a:rPr lang="en-US" altLang="ko-KR" sz="900" b="1" dirty="0">
                <a:latin typeface="+mn-ea"/>
              </a:rPr>
              <a:t>6~12</a:t>
            </a:r>
            <a:r>
              <a:rPr lang="ko-KR" altLang="en-US" sz="900" b="1" dirty="0">
                <a:latin typeface="+mn-ea"/>
              </a:rPr>
              <a:t>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91871" y="1579620"/>
            <a:ext cx="2089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만 </a:t>
            </a:r>
            <a:r>
              <a:rPr lang="en-US" altLang="ko-KR" sz="900" b="1" dirty="0">
                <a:latin typeface="+mn-ea"/>
              </a:rPr>
              <a:t>13~18</a:t>
            </a:r>
            <a:r>
              <a:rPr lang="ko-KR" altLang="en-US" sz="900" b="1" dirty="0">
                <a:latin typeface="+mn-ea"/>
              </a:rPr>
              <a:t>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915" y="304232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08362" y="3274332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동대문구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81359" y="304232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19806" y="3274332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6313" y="304232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394760" y="3274332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도봉구</a:t>
            </a:r>
          </a:p>
        </p:txBody>
      </p:sp>
    </p:spTree>
    <p:extLst>
      <p:ext uri="{BB962C8B-B14F-4D97-AF65-F5344CB8AC3E}">
        <p14:creationId xmlns:p14="http://schemas.microsoft.com/office/powerpoint/2010/main" val="27826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60988" y="2688556"/>
            <a:ext cx="0" cy="1800200"/>
          </a:xfrm>
          <a:prstGeom prst="line">
            <a:avLst/>
          </a:prstGeom>
          <a:ln w="19050">
            <a:solidFill>
              <a:srgbClr val="FFC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2203" y="438202"/>
            <a:ext cx="2380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>
                <a:solidFill>
                  <a:srgbClr val="FEC2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Contents</a:t>
            </a:r>
            <a:endParaRPr lang="ko-KR" altLang="en-US" sz="3600" spc="-150" dirty="0">
              <a:solidFill>
                <a:srgbClr val="FEC2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97981" y="3120603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0491" y="2209216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ko-KR" altLang="en-US" sz="2400" spc="-10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7981" y="3894691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661188" y="2652118"/>
            <a:ext cx="0" cy="1800200"/>
          </a:xfrm>
          <a:prstGeom prst="line">
            <a:avLst/>
          </a:prstGeom>
          <a:ln w="19050">
            <a:solidFill>
              <a:srgbClr val="FFC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598181" y="2895353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11760" y="221171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597290" y="3432886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615222" y="221170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269471" y="2644391"/>
            <a:ext cx="0" cy="1800200"/>
          </a:xfrm>
          <a:prstGeom prst="line">
            <a:avLst/>
          </a:prstGeom>
          <a:ln w="19050">
            <a:solidFill>
              <a:srgbClr val="FFC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7206464" y="2894963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025473" y="221171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04</a:t>
            </a:r>
            <a:endParaRPr lang="ko-KR" altLang="en-US" sz="2400" spc="-10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218923" y="3438995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47563" y="1693245"/>
            <a:ext cx="7848874" cy="360040"/>
            <a:chOff x="611559" y="1693245"/>
            <a:chExt cx="7848874" cy="360040"/>
          </a:xfrm>
          <a:effectLst>
            <a:outerShdw blurRad="50800" dist="50800" dir="17040000" algn="ctr" rotWithShape="0">
              <a:srgbClr val="000000">
                <a:alpha val="43000"/>
              </a:srgbClr>
            </a:outerShdw>
          </a:effectLst>
        </p:grpSpPr>
        <p:sp>
          <p:nvSpPr>
            <p:cNvPr id="2" name="오각형 1"/>
            <p:cNvSpPr/>
            <p:nvPr/>
          </p:nvSpPr>
          <p:spPr>
            <a:xfrm>
              <a:off x="611560" y="1693245"/>
              <a:ext cx="7848873" cy="360040"/>
            </a:xfrm>
            <a:prstGeom prst="homePlate">
              <a:avLst/>
            </a:prstGeom>
            <a:solidFill>
              <a:srgbClr val="FE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오각형 51"/>
            <p:cNvSpPr/>
            <p:nvPr/>
          </p:nvSpPr>
          <p:spPr>
            <a:xfrm>
              <a:off x="6372200" y="1693245"/>
              <a:ext cx="2088233" cy="360040"/>
            </a:xfrm>
            <a:prstGeom prst="homePlate">
              <a:avLst/>
            </a:prstGeom>
            <a:solidFill>
              <a:srgbClr val="FEC200"/>
            </a:solidFill>
            <a:ln w="3175">
              <a:noFill/>
            </a:ln>
            <a:effectLst>
              <a:outerShdw blurRad="50800" dist="38100" dir="2700000" algn="tl" rotWithShape="0">
                <a:srgbClr val="00339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1600" spc="-100">
                <a:solidFill>
                  <a:schemeClr val="tx1"/>
                </a:solidFill>
                <a:latin typeface="210 옴니고딕OTF 030" pitchFamily="18" charset="-127"/>
                <a:ea typeface="210 옴니고딕OTF 030" pitchFamily="18" charset="-127"/>
              </a:endParaRPr>
            </a:p>
          </p:txBody>
        </p:sp>
        <p:sp>
          <p:nvSpPr>
            <p:cNvPr id="51" name="오각형 50"/>
            <p:cNvSpPr/>
            <p:nvPr/>
          </p:nvSpPr>
          <p:spPr>
            <a:xfrm>
              <a:off x="4358569" y="1693245"/>
              <a:ext cx="2187269" cy="358414"/>
            </a:xfrm>
            <a:prstGeom prst="homePlat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srgbClr val="00339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1600" spc="-100">
                <a:solidFill>
                  <a:schemeClr val="tx1"/>
                </a:solidFill>
                <a:latin typeface="210 옴니고딕OTF 030" pitchFamily="18" charset="-127"/>
                <a:ea typeface="210 옴니고딕OTF 030" pitchFamily="18" charset="-127"/>
              </a:endParaRPr>
            </a:p>
          </p:txBody>
        </p:sp>
        <p:sp>
          <p:nvSpPr>
            <p:cNvPr id="50" name="오각형 49"/>
            <p:cNvSpPr/>
            <p:nvPr/>
          </p:nvSpPr>
          <p:spPr>
            <a:xfrm>
              <a:off x="2483768" y="1693245"/>
              <a:ext cx="2141761" cy="358414"/>
            </a:xfrm>
            <a:prstGeom prst="homePlate">
              <a:avLst/>
            </a:prstGeom>
            <a:solidFill>
              <a:srgbClr val="FEC200"/>
            </a:solidFill>
            <a:ln w="3175">
              <a:noFill/>
            </a:ln>
            <a:effectLst>
              <a:outerShdw blurRad="50800" dist="38100" dir="2700000" algn="tl" rotWithShape="0">
                <a:srgbClr val="00339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1600" spc="-100">
                <a:solidFill>
                  <a:schemeClr val="tx1"/>
                </a:solidFill>
                <a:latin typeface="210 옴니고딕OTF 030" pitchFamily="18" charset="-127"/>
                <a:ea typeface="210 옴니고딕OTF 030" pitchFamily="18" charset="-127"/>
              </a:endParaRPr>
            </a:p>
          </p:txBody>
        </p:sp>
        <p:sp>
          <p:nvSpPr>
            <p:cNvPr id="11" name="오각형 10"/>
            <p:cNvSpPr/>
            <p:nvPr/>
          </p:nvSpPr>
          <p:spPr>
            <a:xfrm>
              <a:off x="611559" y="1693245"/>
              <a:ext cx="2088233" cy="360040"/>
            </a:xfrm>
            <a:prstGeom prst="homePlat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50800" dist="38100" dir="2700000" algn="tl" rotWithShape="0">
                <a:srgbClr val="00339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1600" spc="-100">
                <a:solidFill>
                  <a:schemeClr val="tx1"/>
                </a:solidFill>
                <a:latin typeface="210 옴니고딕OTF 030" pitchFamily="18" charset="-127"/>
                <a:ea typeface="210 옴니고딕OTF 030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13074" y="304656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 배경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5287" y="3820649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 의도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1965" y="225538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7581" y="225787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취약 아동 분포 지역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87581" y="335216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 시각화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57825" y="2783275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 데이터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95757" y="3993475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62374" y="3888704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가중치 취합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8430" y="2257876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복지 서비스 밀집 지역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2320" y="225538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 종합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7276" y="375764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지역 시각화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04712" y="2958360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 데이터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4878698" y="2644391"/>
            <a:ext cx="0" cy="1800200"/>
          </a:xfrm>
          <a:prstGeom prst="line">
            <a:avLst/>
          </a:prstGeom>
          <a:ln w="19050">
            <a:solidFill>
              <a:srgbClr val="FFC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4815691" y="3076438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EC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815691" y="3850526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395485" y="278327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간극 파악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69035" y="3295838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Clustering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200896" y="3999681"/>
            <a:ext cx="126014" cy="126014"/>
          </a:xfrm>
          <a:prstGeom prst="ellipse">
            <a:avLst/>
          </a:prstGeom>
          <a:solidFill>
            <a:schemeClr val="bg1"/>
          </a:solidFill>
          <a:ln>
            <a:solidFill>
              <a:srgbClr val="FFCB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84593" y="3888704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결론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51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6" y="915566"/>
            <a:ext cx="5286749" cy="3677121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-6987" y="411510"/>
            <a:ext cx="2088233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852" y="389883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연령별 </a:t>
            </a:r>
            <a:r>
              <a:rPr lang="ko-KR" altLang="en-US" sz="2000" spc="-15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클러스터링</a:t>
            </a:r>
            <a:endParaRPr lang="ko-KR" altLang="en-US" sz="2000" spc="-15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003798"/>
            <a:ext cx="2872177" cy="12117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60" y="555526"/>
            <a:ext cx="2948622" cy="19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8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3731615"/>
            <a:ext cx="914501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2019</a:t>
            </a:r>
            <a:r>
              <a:rPr lang="ko-KR" altLang="en-US" sz="1500" b="1" dirty="0">
                <a:latin typeface="+mn-ea"/>
              </a:rPr>
              <a:t>년도 아동</a:t>
            </a:r>
            <a:r>
              <a:rPr lang="en-US" altLang="ko-KR" sz="1500" b="1" dirty="0">
                <a:latin typeface="+mn-ea"/>
              </a:rPr>
              <a:t>,</a:t>
            </a:r>
            <a:r>
              <a:rPr lang="ko-KR" altLang="en-US" sz="1500" b="1" dirty="0">
                <a:latin typeface="+mn-ea"/>
              </a:rPr>
              <a:t>보육 부문 예산은 </a:t>
            </a:r>
            <a:r>
              <a:rPr lang="en-US" altLang="ko-KR" sz="1500" b="1" dirty="0">
                <a:latin typeface="+mn-ea"/>
              </a:rPr>
              <a:t>8</a:t>
            </a:r>
            <a:r>
              <a:rPr lang="ko-KR" altLang="en-US" sz="1500" b="1" dirty="0">
                <a:latin typeface="+mn-ea"/>
              </a:rPr>
              <a:t>조</a:t>
            </a:r>
            <a:r>
              <a:rPr lang="en-US" altLang="ko-KR" sz="1500" b="1" dirty="0">
                <a:latin typeface="+mn-ea"/>
              </a:rPr>
              <a:t>1264</a:t>
            </a:r>
            <a:r>
              <a:rPr lang="ko-KR" altLang="en-US" sz="1500" b="1" dirty="0" err="1">
                <a:latin typeface="+mn-ea"/>
              </a:rPr>
              <a:t>억원으로</a:t>
            </a:r>
            <a:r>
              <a:rPr lang="en-US" altLang="ko-KR" sz="1500" b="1" dirty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+mn-ea"/>
              </a:rPr>
              <a:t>10</a:t>
            </a:r>
            <a:r>
              <a:rPr lang="ko-KR" altLang="en-US" sz="1500" b="1" dirty="0">
                <a:latin typeface="+mn-ea"/>
              </a:rPr>
              <a:t>년 전인 </a:t>
            </a:r>
            <a:r>
              <a:rPr lang="en-US" altLang="ko-KR" sz="1500" b="1" dirty="0">
                <a:latin typeface="+mn-ea"/>
              </a:rPr>
              <a:t>2010</a:t>
            </a:r>
            <a:r>
              <a:rPr lang="ko-KR" altLang="en-US" sz="1500" b="1" dirty="0">
                <a:latin typeface="+mn-ea"/>
              </a:rPr>
              <a:t>년</a:t>
            </a:r>
            <a:r>
              <a:rPr lang="en-US" altLang="ko-KR" sz="1500" b="1" dirty="0">
                <a:latin typeface="+mn-ea"/>
              </a:rPr>
              <a:t>(2</a:t>
            </a:r>
            <a:r>
              <a:rPr lang="ko-KR" altLang="en-US" sz="1500" b="1" dirty="0">
                <a:latin typeface="+mn-ea"/>
              </a:rPr>
              <a:t>조 </a:t>
            </a:r>
            <a:r>
              <a:rPr lang="en-US" altLang="ko-KR" sz="1500" b="1" dirty="0">
                <a:latin typeface="+mn-ea"/>
              </a:rPr>
              <a:t>1275</a:t>
            </a:r>
            <a:r>
              <a:rPr lang="ko-KR" altLang="en-US" sz="1500" b="1" dirty="0" err="1">
                <a:latin typeface="+mn-ea"/>
              </a:rPr>
              <a:t>억원</a:t>
            </a:r>
            <a:r>
              <a:rPr lang="en-US" altLang="ko-KR" sz="1500" b="1" dirty="0">
                <a:latin typeface="+mn-ea"/>
              </a:rPr>
              <a:t>)</a:t>
            </a:r>
            <a:r>
              <a:rPr lang="ko-KR" altLang="en-US" sz="1500" b="1" dirty="0">
                <a:latin typeface="+mn-ea"/>
              </a:rPr>
              <a:t>보다 </a:t>
            </a:r>
            <a:r>
              <a:rPr lang="en-US" altLang="ko-KR" sz="1500" b="1" dirty="0">
                <a:latin typeface="+mn-ea"/>
              </a:rPr>
              <a:t>281% </a:t>
            </a:r>
            <a:r>
              <a:rPr lang="ko-KR" altLang="en-US" sz="1500" b="1" dirty="0">
                <a:latin typeface="+mn-ea"/>
              </a:rPr>
              <a:t>늘었지만 </a:t>
            </a:r>
            <a:r>
              <a:rPr lang="en-US" altLang="ko-KR" sz="1500" b="1" dirty="0">
                <a:latin typeface="+mn-ea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여전히 취약계층 아동에 대한 지원은 부족하다고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느껴진다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37229" y="3723878"/>
            <a:ext cx="5393815" cy="1161059"/>
          </a:xfrm>
          <a:prstGeom prst="roundRect">
            <a:avLst/>
          </a:prstGeom>
          <a:noFill/>
          <a:ln cmpd="dbl">
            <a:solidFill>
              <a:srgbClr val="FEC2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11560" y="1724665"/>
            <a:ext cx="5206870" cy="761780"/>
            <a:chOff x="395536" y="3291830"/>
            <a:chExt cx="5555089" cy="777179"/>
          </a:xfrm>
        </p:grpSpPr>
        <p:grpSp>
          <p:nvGrpSpPr>
            <p:cNvPr id="6" name="그룹 5"/>
            <p:cNvGrpSpPr/>
            <p:nvPr/>
          </p:nvGrpSpPr>
          <p:grpSpPr>
            <a:xfrm>
              <a:off x="395536" y="3291830"/>
              <a:ext cx="5555089" cy="745275"/>
              <a:chOff x="846718" y="3398749"/>
              <a:chExt cx="7436543" cy="9976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18" y="4038271"/>
                <a:ext cx="2789162" cy="358171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738" y="3398749"/>
                <a:ext cx="7422523" cy="670618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457130" y="3786411"/>
              <a:ext cx="1395470" cy="282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</a:t>
              </a:r>
              <a:r>
                <a:rPr lang="en-US" altLang="ko-KR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1200" dirty="0" err="1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투데이</a:t>
              </a:r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신문 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216616" y="372775"/>
            <a:ext cx="6006540" cy="1334419"/>
            <a:chOff x="2018586" y="659794"/>
            <a:chExt cx="5702789" cy="12229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586" y="659794"/>
              <a:ext cx="5451198" cy="119436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542610" y="1605794"/>
              <a:ext cx="1178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</a:t>
              </a:r>
              <a:r>
                <a:rPr lang="en-US" altLang="ko-KR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연합뉴스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19214"/>
            <a:ext cx="2088233" cy="400110"/>
            <a:chOff x="0" y="419214"/>
            <a:chExt cx="2088233" cy="400110"/>
          </a:xfrm>
        </p:grpSpPr>
        <p:sp>
          <p:nvSpPr>
            <p:cNvPr id="15" name="오각형 14"/>
            <p:cNvSpPr/>
            <p:nvPr/>
          </p:nvSpPr>
          <p:spPr>
            <a:xfrm>
              <a:off x="0" y="419214"/>
              <a:ext cx="2088233" cy="360040"/>
            </a:xfrm>
            <a:prstGeom prst="homePlate">
              <a:avLst/>
            </a:prstGeom>
            <a:solidFill>
              <a:srgbClr val="FEC200"/>
            </a:solidFill>
            <a:ln w="28575">
              <a:solidFill>
                <a:srgbClr val="FEC2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endParaRPr lang="ko-KR" altLang="en-US" sz="1600" spc="-100">
                <a:ln>
                  <a:solidFill>
                    <a:srgbClr val="FEC200"/>
                  </a:solidFill>
                </a:ln>
                <a:solidFill>
                  <a:schemeClr val="tx1"/>
                </a:solidFill>
                <a:latin typeface="210 옴니고딕OTF 030" pitchFamily="18" charset="-127"/>
                <a:ea typeface="210 옴니고딕OTF 03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4531" y="419214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분석 배경</a:t>
              </a:r>
              <a:endPara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792819" y="2164381"/>
            <a:ext cx="4913151" cy="736481"/>
            <a:chOff x="810977" y="2423219"/>
            <a:chExt cx="4913151" cy="73648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977" y="2423219"/>
              <a:ext cx="4680520" cy="7364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4545363" y="2882701"/>
              <a:ext cx="1178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</a:t>
              </a:r>
              <a:r>
                <a:rPr lang="en-US" altLang="ko-KR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세계일보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28081" y="2627323"/>
            <a:ext cx="4248472" cy="880531"/>
            <a:chOff x="406009" y="1154427"/>
            <a:chExt cx="5834140" cy="115212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09" y="1154427"/>
              <a:ext cx="5639365" cy="11521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4650260" y="1938685"/>
              <a:ext cx="1589889" cy="367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</a:t>
              </a:r>
              <a:r>
                <a:rPr lang="en-US" altLang="ko-KR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12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미디어오늘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1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각형 14"/>
          <p:cNvSpPr/>
          <p:nvPr/>
        </p:nvSpPr>
        <p:spPr>
          <a:xfrm>
            <a:off x="0" y="411510"/>
            <a:ext cx="2088233" cy="360040"/>
          </a:xfrm>
          <a:prstGeom prst="homePlate">
            <a:avLst/>
          </a:prstGeom>
          <a:solidFill>
            <a:srgbClr val="FEC200"/>
          </a:solidFill>
          <a:ln w="28575">
            <a:solidFill>
              <a:srgbClr val="FEC2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chemeClr val="tx1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531" y="41151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 의도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4388" y="3392299"/>
            <a:ext cx="6763515" cy="962550"/>
            <a:chOff x="571937" y="4459470"/>
            <a:chExt cx="7799774" cy="894744"/>
          </a:xfrm>
        </p:grpSpPr>
        <p:grpSp>
          <p:nvGrpSpPr>
            <p:cNvPr id="5" name="그룹 4"/>
            <p:cNvGrpSpPr/>
            <p:nvPr/>
          </p:nvGrpSpPr>
          <p:grpSpPr>
            <a:xfrm>
              <a:off x="571937" y="4760766"/>
              <a:ext cx="7799774" cy="593448"/>
              <a:chOff x="571937" y="1676275"/>
              <a:chExt cx="7799774" cy="59344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571937" y="1676275"/>
                <a:ext cx="7799774" cy="5934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2556" y="1704449"/>
                <a:ext cx="7700344" cy="5435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+mj-ea"/>
                    <a:ea typeface="+mj-ea"/>
                  </a:rPr>
                  <a:t>충분한 복지 서비스가 이루어지고 있는지 알아 본 뒤</a:t>
                </a:r>
                <a:r>
                  <a:rPr lang="en-US" altLang="ko-KR" sz="1600" b="1" dirty="0">
                    <a:latin typeface="+mj-ea"/>
                    <a:ea typeface="+mj-ea"/>
                  </a:rPr>
                  <a:t>,</a:t>
                </a:r>
              </a:p>
              <a:p>
                <a:pPr algn="ctr"/>
                <a:r>
                  <a:rPr lang="ko-KR" altLang="en-US" sz="16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취약 지역에 해결 방향 제시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 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1937" y="4459470"/>
              <a:ext cx="1344249" cy="307777"/>
            </a:xfrm>
            <a:prstGeom prst="round1Rect">
              <a:avLst>
                <a:gd name="adj" fmla="val 50000"/>
              </a:avLst>
            </a:prstGeom>
            <a:solidFill>
              <a:srgbClr val="FEC2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bg1"/>
                  </a:solidFill>
                  <a:latin typeface="+mn-ea"/>
                </a:rPr>
                <a:t>Solution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464119" y="2007128"/>
            <a:ext cx="2387801" cy="335075"/>
          </a:xfrm>
          <a:prstGeom prst="rect">
            <a:avLst/>
          </a:prstGeom>
          <a:noFill/>
          <a:ln w="28575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취약계층 아동 분포 구역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61464" y="3026170"/>
            <a:ext cx="3763948" cy="568926"/>
            <a:chOff x="470696" y="3672864"/>
            <a:chExt cx="8042922" cy="492897"/>
          </a:xfrm>
        </p:grpSpPr>
        <p:cxnSp>
          <p:nvCxnSpPr>
            <p:cNvPr id="13" name="직선 화살표 연결선 12"/>
            <p:cNvCxnSpPr/>
            <p:nvPr/>
          </p:nvCxnSpPr>
          <p:spPr>
            <a:xfrm flipH="1">
              <a:off x="4339506" y="3807550"/>
              <a:ext cx="2690" cy="35821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70696" y="3672864"/>
              <a:ext cx="8042922" cy="133340"/>
              <a:chOff x="470696" y="3448800"/>
              <a:chExt cx="8178756" cy="154901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470696" y="3603701"/>
                <a:ext cx="817875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73631" y="3448800"/>
                <a:ext cx="0" cy="149375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8633483" y="3448800"/>
                <a:ext cx="0" cy="149375"/>
              </a:xfrm>
              <a:prstGeom prst="straightConnector1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1297064" y="978151"/>
            <a:ext cx="6519319" cy="677709"/>
            <a:chOff x="571936" y="4680485"/>
            <a:chExt cx="7941682" cy="705094"/>
          </a:xfrm>
        </p:grpSpPr>
        <p:grpSp>
          <p:nvGrpSpPr>
            <p:cNvPr id="21" name="그룹 20"/>
            <p:cNvGrpSpPr/>
            <p:nvPr/>
          </p:nvGrpSpPr>
          <p:grpSpPr>
            <a:xfrm>
              <a:off x="571936" y="4980532"/>
              <a:ext cx="7941682" cy="405047"/>
              <a:chOff x="571936" y="1896041"/>
              <a:chExt cx="7941682" cy="405047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71936" y="1896041"/>
                <a:ext cx="7941682" cy="405047"/>
              </a:xfrm>
              <a:prstGeom prst="rect">
                <a:avLst/>
              </a:prstGeom>
              <a:solidFill>
                <a:srgbClr val="FEC2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2555" y="1939208"/>
                <a:ext cx="7840442" cy="3202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+mj-lt"/>
                  </a:rPr>
                  <a:t>향후 국가의 주력이 되어야 할 아동의 복지 여건이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+mj-lt"/>
                  </a:rPr>
                  <a:t>최하위</a:t>
                </a:r>
                <a:r>
                  <a:rPr lang="ko-KR" altLang="en-US" sz="1400" b="1" dirty="0">
                    <a:latin typeface="+mj-lt"/>
                  </a:rPr>
                  <a:t>이다</a:t>
                </a:r>
                <a:endParaRPr lang="ko-KR" altLang="en-US" sz="1400" dirty="0">
                  <a:latin typeface="+mj-lt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71936" y="4680485"/>
              <a:ext cx="1334740" cy="320215"/>
            </a:xfrm>
            <a:prstGeom prst="round1Rect">
              <a:avLst>
                <a:gd name="adj" fmla="val 50000"/>
              </a:avLst>
            </a:prstGeom>
            <a:solidFill>
              <a:srgbClr val="FEC2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pc="-150" dirty="0">
                  <a:solidFill>
                    <a:schemeClr val="bg1"/>
                  </a:solidFill>
                  <a:latin typeface="+mn-ea"/>
                </a:rPr>
                <a:t>Problem</a:t>
              </a:r>
              <a:endParaRPr lang="ko-KR" altLang="en-US" sz="14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274792" y="1995610"/>
            <a:ext cx="2387801" cy="335075"/>
          </a:xfrm>
          <a:prstGeom prst="rect">
            <a:avLst/>
          </a:prstGeom>
          <a:noFill/>
          <a:ln w="28575">
            <a:solidFill>
              <a:srgbClr val="03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복지 서비스 제공 현황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57668" y="2403634"/>
            <a:ext cx="22007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j-ea"/>
                <a:ea typeface="+mj-ea"/>
              </a:rPr>
              <a:t>어느 지역에 취약계층 아동들이 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j-ea"/>
                <a:ea typeface="+mj-ea"/>
              </a:rPr>
              <a:t>밀집 되어 있는지 조사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220070" y="2370353"/>
            <a:ext cx="24972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j-ea"/>
                <a:ea typeface="+mj-ea"/>
              </a:rPr>
              <a:t>해당 지역에 적절한 복지 서비스가 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latin typeface="+mj-ea"/>
                <a:ea typeface="+mj-ea"/>
              </a:rPr>
              <a:t>이루어 지고 있는지 분석</a:t>
            </a:r>
          </a:p>
        </p:txBody>
      </p:sp>
    </p:spTree>
    <p:extLst>
      <p:ext uri="{BB962C8B-B14F-4D97-AF65-F5344CB8AC3E}">
        <p14:creationId xmlns:p14="http://schemas.microsoft.com/office/powerpoint/2010/main" val="404377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오각형 35"/>
          <p:cNvSpPr/>
          <p:nvPr/>
        </p:nvSpPr>
        <p:spPr>
          <a:xfrm>
            <a:off x="-6987" y="411510"/>
            <a:ext cx="2088233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5536" y="41151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 데이터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1246" y="1333041"/>
            <a:ext cx="16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다문화 가정 아동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주변 환경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5338" y="1333041"/>
            <a:ext cx="16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기초 수급 아동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경제 수준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4505" y="1339114"/>
            <a:ext cx="162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가정 위탁 아동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가족 관계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4248" y="3062034"/>
            <a:ext cx="21319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latin typeface="+mn-ea"/>
              </a:rPr>
              <a:t>자치구별 </a:t>
            </a:r>
            <a:r>
              <a:rPr lang="en-US" altLang="ko-KR" sz="700" dirty="0">
                <a:latin typeface="+mn-ea"/>
              </a:rPr>
              <a:t> </a:t>
            </a:r>
            <a:r>
              <a:rPr lang="ko-KR" altLang="en-US" sz="700" dirty="0">
                <a:latin typeface="+mn-ea"/>
              </a:rPr>
              <a:t>다문화 가정 아동 분포 수</a:t>
            </a:r>
            <a:endParaRPr lang="en-US" altLang="ko-KR" sz="7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700" b="1" dirty="0">
                <a:latin typeface="+mn-ea"/>
              </a:rPr>
              <a:t>&gt;&gt; </a:t>
            </a:r>
            <a:r>
              <a:rPr lang="ko-KR" altLang="en-US" sz="700" b="1" dirty="0">
                <a:latin typeface="+mn-ea"/>
              </a:rPr>
              <a:t>다문화 가정 아동 밀집지역 파악</a:t>
            </a:r>
            <a:endParaRPr lang="en-US" altLang="ko-KR" sz="700" b="1" dirty="0">
              <a:latin typeface="+mn-ea"/>
            </a:endParaRPr>
          </a:p>
          <a:p>
            <a:pPr algn="ctr"/>
            <a:endParaRPr lang="en-US" altLang="ko-KR" sz="800" dirty="0">
              <a:latin typeface="+mn-ea"/>
            </a:endParaRPr>
          </a:p>
          <a:p>
            <a:pPr algn="ctr"/>
            <a:endParaRPr lang="en-US" altLang="ko-KR" sz="6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출처 </a:t>
            </a:r>
            <a:r>
              <a:rPr lang="en-US" altLang="ko-KR" sz="700" dirty="0">
                <a:latin typeface="+mn-ea"/>
              </a:rPr>
              <a:t>: </a:t>
            </a:r>
            <a:r>
              <a:rPr lang="ko-KR" altLang="en-US" sz="700" dirty="0" err="1">
                <a:latin typeface="+mn-ea"/>
              </a:rPr>
              <a:t>열린데이터광장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  </a:t>
            </a:r>
            <a:r>
              <a:rPr lang="ko-KR" altLang="en-US" sz="800" dirty="0">
                <a:latin typeface="+mn-ea"/>
              </a:rPr>
              <a:t>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4742" y="3103962"/>
            <a:ext cx="216611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latin typeface="+mn-ea"/>
              </a:rPr>
              <a:t>자치구별 가정 위탁 아동 분포 수</a:t>
            </a:r>
            <a:endParaRPr lang="en-US" altLang="ko-KR" sz="7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&gt;&gt;</a:t>
            </a:r>
            <a:r>
              <a:rPr lang="ko-KR" altLang="en-US" sz="800" b="1" dirty="0">
                <a:latin typeface="+mn-ea"/>
              </a:rPr>
              <a:t>가정 위탁 아동 밀집지역 파악</a:t>
            </a:r>
            <a:endParaRPr lang="en-US" altLang="ko-KR" sz="800" b="1" dirty="0">
              <a:latin typeface="+mn-ea"/>
            </a:endParaRPr>
          </a:p>
          <a:p>
            <a:pPr algn="ctr"/>
            <a:endParaRPr lang="en-US" altLang="ko-KR" sz="600" dirty="0">
              <a:latin typeface="+mn-ea"/>
            </a:endParaRPr>
          </a:p>
          <a:p>
            <a:pPr algn="ctr"/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출처 </a:t>
            </a:r>
            <a:r>
              <a:rPr lang="en-US" altLang="ko-KR" sz="700" dirty="0">
                <a:latin typeface="+mn-ea"/>
              </a:rPr>
              <a:t>: </a:t>
            </a:r>
            <a:r>
              <a:rPr lang="ko-KR" altLang="en-US" sz="700" dirty="0">
                <a:latin typeface="+mn-ea"/>
              </a:rPr>
              <a:t>복지로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7004" y="3100740"/>
            <a:ext cx="2206637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latin typeface="+mn-ea"/>
              </a:rPr>
              <a:t>자치구별 기초 수급 아동 분포 수</a:t>
            </a:r>
            <a:endParaRPr lang="en-US" altLang="ko-KR" sz="7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&gt;&gt;</a:t>
            </a:r>
            <a:r>
              <a:rPr lang="ko-KR" altLang="en-US" sz="800" b="1" dirty="0">
                <a:latin typeface="+mn-ea"/>
              </a:rPr>
              <a:t>기초 수급 아동 밀집지역 파악</a:t>
            </a:r>
            <a:endParaRPr lang="en-US" altLang="ko-KR" sz="800" b="1" dirty="0">
              <a:latin typeface="+mn-ea"/>
            </a:endParaRPr>
          </a:p>
          <a:p>
            <a:pPr algn="ctr"/>
            <a:endParaRPr lang="en-US" altLang="ko-KR" sz="700" dirty="0">
              <a:latin typeface="+mn-ea"/>
            </a:endParaRPr>
          </a:p>
          <a:p>
            <a:pPr algn="ctr"/>
            <a:endParaRPr lang="en-US" altLang="ko-KR" sz="6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출처 </a:t>
            </a:r>
            <a:r>
              <a:rPr lang="en-US" altLang="ko-KR" sz="700" dirty="0">
                <a:latin typeface="+mn-ea"/>
              </a:rPr>
              <a:t>: </a:t>
            </a:r>
            <a:r>
              <a:rPr lang="ko-KR" altLang="en-US" sz="700" dirty="0">
                <a:latin typeface="+mn-ea"/>
              </a:rPr>
              <a:t>복지로</a:t>
            </a:r>
            <a:r>
              <a:rPr lang="en-US" altLang="ko-KR" sz="700" dirty="0">
                <a:latin typeface="+mn-ea"/>
              </a:rPr>
              <a:t> )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99" y="1589535"/>
            <a:ext cx="1209645" cy="12096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55" y="1721611"/>
            <a:ext cx="1876793" cy="10556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08" y="1842000"/>
            <a:ext cx="769631" cy="76963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072256" y="1131888"/>
            <a:ext cx="1617603" cy="2785448"/>
          </a:xfrm>
          <a:prstGeom prst="roundRect">
            <a:avLst/>
          </a:prstGeom>
          <a:noFill/>
          <a:ln>
            <a:solidFill>
              <a:srgbClr val="56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4506" y="1131887"/>
            <a:ext cx="1620219" cy="2780059"/>
          </a:xfrm>
          <a:prstGeom prst="roundRect">
            <a:avLst/>
          </a:prstGeom>
          <a:noFill/>
          <a:ln>
            <a:solidFill>
              <a:srgbClr val="A03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27968" y="1131886"/>
            <a:ext cx="1624713" cy="2780060"/>
          </a:xfrm>
          <a:prstGeom prst="roundRect">
            <a:avLst/>
          </a:prstGeom>
          <a:noFill/>
          <a:ln>
            <a:solidFill>
              <a:srgbClr val="6B8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91679" y="4159438"/>
            <a:ext cx="5760641" cy="348301"/>
          </a:xfrm>
          <a:prstGeom prst="roundRect">
            <a:avLst/>
          </a:prstGeom>
          <a:noFill/>
          <a:ln cmpd="dbl">
            <a:solidFill>
              <a:srgbClr val="FEC2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1748" y="4187924"/>
            <a:ext cx="618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위 데이터들을 활용하여 분야별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취약계층 아동 분포</a:t>
            </a:r>
            <a:r>
              <a:rPr lang="ko-KR" altLang="en-US" sz="1200" b="1" dirty="0">
                <a:latin typeface="+mn-ea"/>
              </a:rPr>
              <a:t>를 자치구별로 나타내었다</a:t>
            </a:r>
            <a:r>
              <a:rPr lang="en-US" altLang="ko-KR" sz="1200" b="1" dirty="0">
                <a:latin typeface="+mn-ea"/>
              </a:rPr>
              <a:t>.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02362" y="1131888"/>
            <a:ext cx="1969766" cy="2785448"/>
            <a:chOff x="246896" y="1090024"/>
            <a:chExt cx="1969766" cy="2802782"/>
          </a:xfrm>
        </p:grpSpPr>
        <p:sp>
          <p:nvSpPr>
            <p:cNvPr id="2" name="TextBox 1"/>
            <p:cNvSpPr txBox="1"/>
            <p:nvPr/>
          </p:nvSpPr>
          <p:spPr>
            <a:xfrm>
              <a:off x="447131" y="1298540"/>
              <a:ext cx="1607631" cy="37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1" dirty="0">
                  <a:latin typeface="+mn-ea"/>
                </a:rPr>
                <a:t>장애 아동</a:t>
              </a:r>
              <a:endParaRPr lang="en-US" altLang="ko-KR" sz="900" b="1" dirty="0">
                <a:latin typeface="+mn-ea"/>
              </a:endParaRPr>
            </a:p>
            <a:p>
              <a:pPr algn="ctr"/>
              <a:r>
                <a:rPr lang="en-US" altLang="ko-KR" sz="900" b="1" dirty="0">
                  <a:latin typeface="+mn-ea"/>
                </a:rPr>
                <a:t>(</a:t>
              </a:r>
              <a:r>
                <a:rPr lang="ko-KR" altLang="en-US" sz="900" b="1" dirty="0">
                  <a:latin typeface="+mn-ea"/>
                </a:rPr>
                <a:t>건강 수준</a:t>
              </a:r>
              <a:r>
                <a:rPr lang="en-US" altLang="ko-KR" sz="900" b="1" dirty="0">
                  <a:latin typeface="+mn-ea"/>
                </a:rPr>
                <a:t>)</a:t>
              </a:r>
              <a:endParaRPr lang="ko-KR" altLang="en-US" sz="900" b="1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896" y="3024058"/>
              <a:ext cx="1969766" cy="746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latin typeface="+mn-ea"/>
                </a:rPr>
                <a:t>자치구별 </a:t>
              </a:r>
              <a:r>
                <a:rPr lang="en-US" altLang="ko-KR" sz="700" dirty="0">
                  <a:latin typeface="+mn-ea"/>
                </a:rPr>
                <a:t> </a:t>
              </a:r>
              <a:r>
                <a:rPr lang="ko-KR" altLang="en-US" sz="700" dirty="0">
                  <a:latin typeface="+mn-ea"/>
                </a:rPr>
                <a:t>장애아동 분포 수</a:t>
              </a:r>
              <a:endParaRPr lang="en-US" altLang="ko-KR" sz="7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800" b="1" dirty="0">
                  <a:latin typeface="+mn-ea"/>
                </a:rPr>
                <a:t>&gt;&gt; </a:t>
              </a:r>
              <a:r>
                <a:rPr lang="ko-KR" altLang="en-US" sz="800" b="1" dirty="0">
                  <a:latin typeface="+mn-ea"/>
                </a:rPr>
                <a:t>장애 아동 밀집지역 파악</a:t>
              </a:r>
              <a:endParaRPr lang="en-US" altLang="ko-KR" sz="800" b="1" dirty="0">
                <a:latin typeface="+mn-ea"/>
              </a:endParaRPr>
            </a:p>
            <a:p>
              <a:pPr algn="ctr"/>
              <a:endParaRPr lang="en-US" altLang="ko-KR" sz="700" dirty="0">
                <a:latin typeface="+mn-ea"/>
              </a:endParaRPr>
            </a:p>
            <a:p>
              <a:pPr algn="ctr"/>
              <a:endParaRPr lang="en-US" altLang="ko-KR" sz="600" dirty="0">
                <a:latin typeface="+mn-ea"/>
              </a:endParaRPr>
            </a:p>
            <a:p>
              <a:pPr algn="ctr"/>
              <a:r>
                <a:rPr lang="en-US" altLang="ko-KR" sz="700" dirty="0">
                  <a:latin typeface="+mn-ea"/>
                </a:rPr>
                <a:t>(</a:t>
              </a:r>
              <a:r>
                <a:rPr lang="ko-KR" altLang="en-US" sz="700" dirty="0">
                  <a:latin typeface="+mn-ea"/>
                </a:rPr>
                <a:t>출처 </a:t>
              </a:r>
              <a:r>
                <a:rPr lang="en-US" altLang="ko-KR" sz="700" dirty="0">
                  <a:latin typeface="+mn-ea"/>
                </a:rPr>
                <a:t>: </a:t>
              </a:r>
              <a:r>
                <a:rPr lang="ko-KR" altLang="en-US" sz="700" dirty="0" err="1">
                  <a:latin typeface="+mn-ea"/>
                </a:rPr>
                <a:t>열린데이터광장</a:t>
              </a:r>
              <a:r>
                <a:rPr lang="en-US" altLang="ko-KR" sz="700" dirty="0">
                  <a:latin typeface="+mn-ea"/>
                </a:rPr>
                <a:t>)</a:t>
              </a:r>
              <a:r>
                <a:rPr lang="ko-KR" altLang="en-US" sz="700" dirty="0">
                  <a:latin typeface="+mn-ea"/>
                </a:rPr>
                <a:t> 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31" y="1708426"/>
              <a:ext cx="1340087" cy="893391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444077" y="1090024"/>
              <a:ext cx="1603624" cy="2802782"/>
            </a:xfrm>
            <a:prstGeom prst="roundRect">
              <a:avLst/>
            </a:prstGeom>
            <a:noFill/>
            <a:ln>
              <a:solidFill>
                <a:srgbClr val="4B3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077" y="3404195"/>
              <a:ext cx="16036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* </a:t>
              </a:r>
              <a:r>
                <a:rPr lang="ko-KR" altLang="en-US" sz="700" dirty="0"/>
                <a:t>만 </a:t>
              </a:r>
              <a:r>
                <a:rPr lang="en-US" altLang="ko-KR" sz="700" dirty="0"/>
                <a:t>0</a:t>
              </a:r>
              <a:r>
                <a:rPr lang="ko-KR" altLang="en-US" sz="700" dirty="0"/>
                <a:t>세 </a:t>
              </a:r>
              <a:r>
                <a:rPr lang="en-US" altLang="ko-KR" sz="700" dirty="0"/>
                <a:t>~ </a:t>
              </a:r>
              <a:r>
                <a:rPr lang="ko-KR" altLang="en-US" sz="700" dirty="0"/>
                <a:t>만 </a:t>
              </a:r>
              <a:r>
                <a:rPr lang="en-US" altLang="ko-KR" sz="700" dirty="0"/>
                <a:t>18</a:t>
              </a:r>
              <a:r>
                <a:rPr lang="ko-KR" altLang="en-US" sz="700" dirty="0"/>
                <a:t>세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80087" y="3428879"/>
            <a:ext cx="1966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* </a:t>
            </a:r>
            <a:r>
              <a:rPr lang="ko-KR" altLang="en-US" sz="700" dirty="0"/>
              <a:t>만 </a:t>
            </a:r>
            <a:r>
              <a:rPr lang="en-US" altLang="ko-KR" sz="700" dirty="0"/>
              <a:t>8</a:t>
            </a:r>
            <a:r>
              <a:rPr lang="ko-KR" altLang="en-US" sz="700" dirty="0"/>
              <a:t>세 </a:t>
            </a:r>
            <a:r>
              <a:rPr lang="en-US" altLang="ko-KR" sz="700" dirty="0"/>
              <a:t>~ </a:t>
            </a:r>
            <a:r>
              <a:rPr lang="ko-KR" altLang="en-US" sz="700" dirty="0"/>
              <a:t>만 </a:t>
            </a:r>
            <a:r>
              <a:rPr lang="en-US" altLang="ko-KR" sz="700" dirty="0"/>
              <a:t>18</a:t>
            </a:r>
            <a:r>
              <a:rPr lang="ko-KR" altLang="en-US" sz="700" dirty="0"/>
              <a:t>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56655" y="3479058"/>
            <a:ext cx="16189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* </a:t>
            </a:r>
            <a:r>
              <a:rPr lang="ko-KR" altLang="en-US" sz="700" dirty="0"/>
              <a:t>만 </a:t>
            </a:r>
            <a:r>
              <a:rPr lang="en-US" altLang="ko-KR" sz="700" dirty="0"/>
              <a:t>0</a:t>
            </a:r>
            <a:r>
              <a:rPr lang="ko-KR" altLang="en-US" sz="700" dirty="0"/>
              <a:t>세 </a:t>
            </a:r>
            <a:r>
              <a:rPr lang="en-US" altLang="ko-KR" sz="700" dirty="0"/>
              <a:t>~ </a:t>
            </a:r>
            <a:r>
              <a:rPr lang="ko-KR" altLang="en-US" sz="700" dirty="0"/>
              <a:t>만 </a:t>
            </a:r>
            <a:r>
              <a:rPr lang="en-US" altLang="ko-KR" sz="700" dirty="0"/>
              <a:t>18</a:t>
            </a:r>
            <a:r>
              <a:rPr lang="ko-KR" altLang="en-US" sz="700" dirty="0"/>
              <a:t>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28141" y="3473919"/>
            <a:ext cx="1966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* </a:t>
            </a:r>
            <a:r>
              <a:rPr lang="ko-KR" altLang="en-US" sz="700" dirty="0"/>
              <a:t>만 </a:t>
            </a:r>
            <a:r>
              <a:rPr lang="en-US" altLang="ko-KR" sz="700" dirty="0"/>
              <a:t>0</a:t>
            </a:r>
            <a:r>
              <a:rPr lang="ko-KR" altLang="en-US" sz="700" dirty="0"/>
              <a:t>세 </a:t>
            </a:r>
            <a:r>
              <a:rPr lang="en-US" altLang="ko-KR" sz="700" dirty="0"/>
              <a:t>~ </a:t>
            </a:r>
            <a:r>
              <a:rPr lang="ko-KR" altLang="en-US" sz="700" dirty="0"/>
              <a:t>만 </a:t>
            </a:r>
            <a:r>
              <a:rPr lang="en-US" altLang="ko-KR" sz="700" dirty="0"/>
              <a:t>18</a:t>
            </a:r>
            <a:r>
              <a:rPr lang="ko-KR" altLang="en-US" sz="700" dirty="0"/>
              <a:t>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19895" y="1143973"/>
            <a:ext cx="1587377" cy="2767973"/>
          </a:xfrm>
          <a:prstGeom prst="roundRect">
            <a:avLst/>
          </a:prstGeom>
          <a:noFill/>
          <a:ln>
            <a:solidFill>
              <a:srgbClr val="D2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86221" y="1339114"/>
            <a:ext cx="16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한부모</a:t>
            </a:r>
            <a:r>
              <a:rPr lang="ko-KR" altLang="en-US" sz="900" b="1" dirty="0">
                <a:latin typeface="+mn-ea"/>
              </a:rPr>
              <a:t> 가정 아동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부모 관계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3618" y="831082"/>
            <a:ext cx="336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* </a:t>
            </a:r>
            <a:r>
              <a:rPr lang="ko-KR" altLang="en-US" sz="1050" b="1" dirty="0"/>
              <a:t>아동 취약계층을 임의로 총 </a:t>
            </a:r>
            <a:r>
              <a:rPr lang="en-US" altLang="ko-KR" sz="1050" b="1" dirty="0"/>
              <a:t>5</a:t>
            </a:r>
            <a:r>
              <a:rPr lang="ko-KR" altLang="en-US" sz="1050" b="1" dirty="0"/>
              <a:t>가지 분야로 나누었다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18" y="1714547"/>
            <a:ext cx="1119160" cy="105570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12834" y="3103962"/>
            <a:ext cx="160362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latin typeface="+mn-ea"/>
              </a:rPr>
              <a:t>자치구별 </a:t>
            </a:r>
            <a:r>
              <a:rPr lang="ko-KR" altLang="en-US" sz="700" dirty="0" err="1">
                <a:latin typeface="+mn-ea"/>
              </a:rPr>
              <a:t>한부모</a:t>
            </a:r>
            <a:r>
              <a:rPr lang="ko-KR" altLang="en-US" sz="700" dirty="0">
                <a:latin typeface="+mn-ea"/>
              </a:rPr>
              <a:t> 아동 분포 수</a:t>
            </a:r>
            <a:endParaRPr lang="en-US" altLang="ko-KR" sz="7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&gt;&gt;</a:t>
            </a:r>
            <a:r>
              <a:rPr lang="ko-KR" altLang="en-US" sz="800" b="1" dirty="0" err="1">
                <a:latin typeface="+mn-ea"/>
              </a:rPr>
              <a:t>한부모</a:t>
            </a:r>
            <a:r>
              <a:rPr lang="ko-KR" altLang="en-US" sz="800" b="1" dirty="0">
                <a:latin typeface="+mn-ea"/>
              </a:rPr>
              <a:t> 아동 밀집지역 파악</a:t>
            </a:r>
            <a:endParaRPr lang="en-US" altLang="ko-KR" sz="800" b="1" dirty="0">
              <a:latin typeface="+mn-ea"/>
            </a:endParaRPr>
          </a:p>
          <a:p>
            <a:pPr algn="ctr"/>
            <a:endParaRPr lang="en-US" altLang="ko-KR" sz="600" dirty="0">
              <a:latin typeface="+mn-ea"/>
            </a:endParaRPr>
          </a:p>
          <a:p>
            <a:pPr algn="ctr"/>
            <a:endParaRPr lang="en-US" altLang="ko-KR" sz="700" dirty="0">
              <a:latin typeface="+mn-ea"/>
            </a:endParaRPr>
          </a:p>
          <a:p>
            <a:pPr algn="ctr"/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출처 </a:t>
            </a:r>
            <a:r>
              <a:rPr lang="en-US" altLang="ko-KR" sz="700" dirty="0">
                <a:latin typeface="+mn-ea"/>
              </a:rPr>
              <a:t>: </a:t>
            </a:r>
            <a:r>
              <a:rPr lang="ko-KR" altLang="en-US" sz="700" dirty="0" err="1">
                <a:latin typeface="+mn-ea"/>
              </a:rPr>
              <a:t>열린데이터광장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4016" y="3473919"/>
            <a:ext cx="15965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* </a:t>
            </a:r>
            <a:r>
              <a:rPr lang="ko-KR" altLang="en-US" sz="700" dirty="0"/>
              <a:t>만 </a:t>
            </a:r>
            <a:r>
              <a:rPr lang="en-US" altLang="ko-KR" sz="700" dirty="0"/>
              <a:t>0</a:t>
            </a:r>
            <a:r>
              <a:rPr lang="ko-KR" altLang="en-US" sz="700" dirty="0"/>
              <a:t>세 </a:t>
            </a:r>
            <a:r>
              <a:rPr lang="en-US" altLang="ko-KR" sz="700" dirty="0"/>
              <a:t>~ </a:t>
            </a:r>
            <a:r>
              <a:rPr lang="ko-KR" altLang="en-US" sz="700" dirty="0"/>
              <a:t>만 </a:t>
            </a:r>
            <a:r>
              <a:rPr lang="en-US" altLang="ko-KR" sz="700" dirty="0"/>
              <a:t>18</a:t>
            </a:r>
            <a:r>
              <a:rPr lang="ko-KR" altLang="en-US" sz="700" dirty="0"/>
              <a:t>세</a:t>
            </a:r>
          </a:p>
        </p:txBody>
      </p:sp>
    </p:spTree>
    <p:extLst>
      <p:ext uri="{BB962C8B-B14F-4D97-AF65-F5344CB8AC3E}">
        <p14:creationId xmlns:p14="http://schemas.microsoft.com/office/powerpoint/2010/main" val="2710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r="7475" b="7044"/>
          <a:stretch/>
        </p:blipFill>
        <p:spPr>
          <a:xfrm>
            <a:off x="4960286" y="1431463"/>
            <a:ext cx="3526508" cy="2148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75161" y="1066956"/>
            <a:ext cx="35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장애 아동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034" y="1073230"/>
            <a:ext cx="3599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다문화 가정 아동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170" r="8021" b="6874"/>
          <a:stretch/>
        </p:blipFill>
        <p:spPr>
          <a:xfrm>
            <a:off x="684509" y="1401612"/>
            <a:ext cx="3526508" cy="2148399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11559" y="915566"/>
            <a:ext cx="3672409" cy="3737278"/>
          </a:xfrm>
          <a:prstGeom prst="roundRect">
            <a:avLst/>
          </a:prstGeom>
          <a:noFill/>
          <a:ln w="57150">
            <a:solidFill>
              <a:srgbClr val="4B3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87336" y="915566"/>
            <a:ext cx="3672409" cy="3737278"/>
          </a:xfrm>
          <a:prstGeom prst="roundRect">
            <a:avLst/>
          </a:prstGeom>
          <a:noFill/>
          <a:ln w="57150">
            <a:solidFill>
              <a:srgbClr val="56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6" t="37881" r="1424" b="42872"/>
          <a:stretch/>
        </p:blipFill>
        <p:spPr>
          <a:xfrm>
            <a:off x="3355629" y="3570514"/>
            <a:ext cx="560534" cy="9310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2" t="38022" b="41960"/>
          <a:stretch/>
        </p:blipFill>
        <p:spPr>
          <a:xfrm>
            <a:off x="7767249" y="3609884"/>
            <a:ext cx="504870" cy="891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93705" y="362832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1654" y="3920318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송파구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3468" y="3619173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65905" y="3880783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구로구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8540" y="4451596"/>
            <a:ext cx="640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단위 </a:t>
            </a:r>
            <a:r>
              <a:rPr lang="en-US" altLang="ko-KR" sz="700" dirty="0"/>
              <a:t>: </a:t>
            </a:r>
            <a:r>
              <a:rPr lang="ko-KR" altLang="en-US" sz="700" dirty="0"/>
              <a:t>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99530" y="4431595"/>
            <a:ext cx="640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단위 </a:t>
            </a:r>
            <a:r>
              <a:rPr lang="en-US" altLang="ko-KR" sz="700" dirty="0"/>
              <a:t>: </a:t>
            </a:r>
            <a:r>
              <a:rPr lang="ko-KR" altLang="en-US" sz="700" dirty="0"/>
              <a:t>명</a:t>
            </a:r>
          </a:p>
        </p:txBody>
      </p:sp>
      <p:sp>
        <p:nvSpPr>
          <p:cNvPr id="21" name="오각형 20"/>
          <p:cNvSpPr/>
          <p:nvPr/>
        </p:nvSpPr>
        <p:spPr>
          <a:xfrm>
            <a:off x="0" y="425347"/>
            <a:ext cx="2627784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867" y="40531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취약계층 아동 밀집지역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15" y="2826454"/>
            <a:ext cx="726331" cy="35701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42" y="1809196"/>
            <a:ext cx="636996" cy="61295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42" y="2194090"/>
            <a:ext cx="900000" cy="5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15" y="1563638"/>
            <a:ext cx="574273" cy="63045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00" y="2675309"/>
            <a:ext cx="738000" cy="57738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1846021"/>
            <a:ext cx="648072" cy="62361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                                                      1</a:t>
            </a:r>
            <a:r>
              <a:rPr lang="ko-KR" altLang="en-US" sz="1200" dirty="0"/>
              <a:t>위 </a:t>
            </a:r>
            <a:r>
              <a:rPr lang="en-US" altLang="ko-KR" sz="1200" dirty="0"/>
              <a:t>:        2</a:t>
            </a:r>
            <a:r>
              <a:rPr lang="ko-KR" altLang="en-US" sz="1200" dirty="0"/>
              <a:t>위</a:t>
            </a:r>
            <a:r>
              <a:rPr lang="en-US" altLang="ko-KR" sz="1200" dirty="0"/>
              <a:t>:        3</a:t>
            </a:r>
            <a:r>
              <a:rPr lang="ko-KR" altLang="en-US" sz="1200" dirty="0"/>
              <a:t>위</a:t>
            </a:r>
            <a:r>
              <a:rPr lang="en-US" altLang="ko-KR" sz="1200" dirty="0"/>
              <a:t>:    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3851273" y="4771408"/>
            <a:ext cx="185537" cy="1855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603977" y="4777720"/>
            <a:ext cx="185537" cy="185537"/>
          </a:xfrm>
          <a:prstGeom prst="rect">
            <a:avLst/>
          </a:prstGeom>
          <a:solidFill>
            <a:srgbClr val="FD9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308168" y="4777720"/>
            <a:ext cx="185537" cy="185537"/>
          </a:xfrm>
          <a:prstGeom prst="rect">
            <a:avLst/>
          </a:prstGeom>
          <a:solidFill>
            <a:srgbClr val="FDF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0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72" t="37084" r="3261" b="42873"/>
          <a:stretch/>
        </p:blipFill>
        <p:spPr>
          <a:xfrm>
            <a:off x="5401200" y="2906818"/>
            <a:ext cx="513606" cy="6926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9" t="36742" r="3409" b="40500"/>
          <a:stretch/>
        </p:blipFill>
        <p:spPr>
          <a:xfrm>
            <a:off x="2627784" y="2937064"/>
            <a:ext cx="426740" cy="7268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553" y="3654192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43609" y="3915802"/>
            <a:ext cx="15841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관악구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</a:t>
            </a:r>
            <a:r>
              <a:rPr lang="en-US" altLang="ko-KR" sz="1100" dirty="0"/>
              <a:t>&amp;</a:t>
            </a:r>
            <a:r>
              <a:rPr lang="ko-KR" altLang="en-US" sz="1100" dirty="0"/>
              <a:t>노원구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2989" y="3678565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46486" y="3940175"/>
            <a:ext cx="14587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9553" y="915566"/>
            <a:ext cx="2603976" cy="3737278"/>
          </a:xfrm>
          <a:prstGeom prst="roundRect">
            <a:avLst/>
          </a:prstGeom>
          <a:noFill/>
          <a:ln w="57150">
            <a:solidFill>
              <a:srgbClr val="A03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32512" y="915566"/>
            <a:ext cx="2612765" cy="3737278"/>
          </a:xfrm>
          <a:prstGeom prst="roundRect">
            <a:avLst/>
          </a:prstGeom>
          <a:noFill/>
          <a:ln w="57150">
            <a:solidFill>
              <a:srgbClr val="6B8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0495" y="1060174"/>
            <a:ext cx="254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가정 위탁 아동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5856" y="1074126"/>
            <a:ext cx="269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기초생활수급 아동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3543" y="3636011"/>
            <a:ext cx="640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단위 </a:t>
            </a:r>
            <a:r>
              <a:rPr lang="en-US" altLang="ko-KR" sz="700" dirty="0"/>
              <a:t>: </a:t>
            </a:r>
            <a:r>
              <a:rPr lang="ko-KR" altLang="en-US" sz="700" dirty="0"/>
              <a:t>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4511" y="3566060"/>
            <a:ext cx="640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단위 </a:t>
            </a:r>
            <a:r>
              <a:rPr lang="en-US" altLang="ko-KR" sz="700" dirty="0"/>
              <a:t>: </a:t>
            </a:r>
            <a:r>
              <a:rPr lang="ko-KR" altLang="en-US" sz="700" dirty="0"/>
              <a:t>명</a:t>
            </a:r>
          </a:p>
        </p:txBody>
      </p:sp>
      <p:sp>
        <p:nvSpPr>
          <p:cNvPr id="21" name="오각형 20"/>
          <p:cNvSpPr/>
          <p:nvPr/>
        </p:nvSpPr>
        <p:spPr>
          <a:xfrm>
            <a:off x="0" y="425347"/>
            <a:ext cx="2627784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867" y="40531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취약계층 아동 밀집지역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1520" y="4731990"/>
            <a:ext cx="8640960" cy="276999"/>
            <a:chOff x="251520" y="4731990"/>
            <a:chExt cx="8640960" cy="276999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731990"/>
              <a:ext cx="864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                                                        1</a:t>
              </a:r>
              <a:r>
                <a:rPr lang="ko-KR" altLang="en-US" sz="1200" dirty="0"/>
                <a:t>위 </a:t>
              </a:r>
              <a:r>
                <a:rPr lang="en-US" altLang="ko-KR" sz="1200" dirty="0"/>
                <a:t>:        2</a:t>
              </a:r>
              <a:r>
                <a:rPr lang="ko-KR" altLang="en-US" sz="1200" dirty="0"/>
                <a:t>위</a:t>
              </a:r>
              <a:r>
                <a:rPr lang="en-US" altLang="ko-KR" sz="1200" dirty="0"/>
                <a:t>:        3</a:t>
              </a:r>
              <a:r>
                <a:rPr lang="ko-KR" altLang="en-US" sz="1200" dirty="0"/>
                <a:t>위</a:t>
              </a:r>
              <a:r>
                <a:rPr lang="en-US" altLang="ko-KR" sz="1200" dirty="0"/>
                <a:t>:    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51273" y="4771408"/>
              <a:ext cx="185537" cy="1855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03977" y="4777720"/>
              <a:ext cx="185537" cy="185537"/>
            </a:xfrm>
            <a:prstGeom prst="rect">
              <a:avLst/>
            </a:prstGeom>
            <a:solidFill>
              <a:srgbClr val="FD92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08168" y="4777720"/>
              <a:ext cx="185537" cy="185537"/>
            </a:xfrm>
            <a:prstGeom prst="rect">
              <a:avLst/>
            </a:prstGeom>
            <a:solidFill>
              <a:srgbClr val="FDFA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560" y="1467698"/>
            <a:ext cx="2448273" cy="1608108"/>
            <a:chOff x="789401" y="1401612"/>
            <a:chExt cx="3270841" cy="21483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EBEBEB"/>
                </a:clrFrom>
                <a:clrTo>
                  <a:srgbClr val="EB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0" r="15407" b="6607"/>
            <a:stretch/>
          </p:blipFill>
          <p:spPr>
            <a:xfrm>
              <a:off x="789401" y="1401612"/>
              <a:ext cx="3270841" cy="2148399"/>
            </a:xfrm>
            <a:prstGeom prst="rect">
              <a:avLst/>
            </a:prstGeom>
          </p:spPr>
        </p:pic>
        <p:pic>
          <p:nvPicPr>
            <p:cNvPr id="4" name="그림 3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98" y="2979344"/>
              <a:ext cx="709200" cy="446400"/>
            </a:xfrm>
            <a:prstGeom prst="rect">
              <a:avLst/>
            </a:prstGeom>
          </p:spPr>
        </p:pic>
        <p:pic>
          <p:nvPicPr>
            <p:cNvPr id="5" name="그림 4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323" y="1521811"/>
              <a:ext cx="612000" cy="954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029" y="1620844"/>
              <a:ext cx="540061" cy="577066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3419872" y="1461049"/>
            <a:ext cx="2448272" cy="1604190"/>
            <a:chOff x="5052356" y="1401612"/>
            <a:chExt cx="3370206" cy="2208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EBEBEB"/>
                </a:clrFrom>
                <a:clrTo>
                  <a:srgbClr val="EB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14516" b="6199"/>
            <a:stretch/>
          </p:blipFill>
          <p:spPr>
            <a:xfrm>
              <a:off x="5052356" y="1401612"/>
              <a:ext cx="3370206" cy="220827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2054" y="1824743"/>
              <a:ext cx="647373" cy="612958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815" y="1551652"/>
              <a:ext cx="574273" cy="630452"/>
            </a:xfrm>
            <a:prstGeom prst="rect">
              <a:avLst/>
            </a:prstGeom>
          </p:spPr>
        </p:pic>
        <p:pic>
          <p:nvPicPr>
            <p:cNvPr id="6" name="그림 5"/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2106154"/>
              <a:ext cx="414000" cy="401454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6134260" y="916732"/>
            <a:ext cx="2542196" cy="3671242"/>
          </a:xfrm>
          <a:prstGeom prst="roundRect">
            <a:avLst/>
          </a:prstGeom>
          <a:noFill/>
          <a:ln w="57150">
            <a:solidFill>
              <a:srgbClr val="D2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6226436" y="1510841"/>
            <a:ext cx="2378012" cy="1555748"/>
            <a:chOff x="2912596" y="1195021"/>
            <a:chExt cx="3281448" cy="214679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EBEBEB"/>
                </a:clrFrom>
                <a:clrTo>
                  <a:srgbClr val="EB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7" r="13005" b="5352"/>
            <a:stretch/>
          </p:blipFill>
          <p:spPr>
            <a:xfrm>
              <a:off x="2915008" y="1195021"/>
              <a:ext cx="3279036" cy="2146796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67" y="1349181"/>
              <a:ext cx="574273" cy="59645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596" y="1953818"/>
              <a:ext cx="936104" cy="614363"/>
            </a:xfrm>
            <a:prstGeom prst="rect">
              <a:avLst/>
            </a:prstGeom>
          </p:spPr>
        </p:pic>
        <p:pic>
          <p:nvPicPr>
            <p:cNvPr id="35" name="그림 34"/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981" y="1885713"/>
              <a:ext cx="396000" cy="3600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6129826" y="3660394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680791" y="3940175"/>
            <a:ext cx="158417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9625" y="1074126"/>
            <a:ext cx="352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한부모</a:t>
            </a:r>
            <a:r>
              <a:rPr lang="ko-KR" altLang="en-US" sz="1400" b="1" dirty="0">
                <a:latin typeface="+mn-ea"/>
              </a:rPr>
              <a:t> 가정 아동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52015" y="3524866"/>
            <a:ext cx="6403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단위 </a:t>
            </a:r>
            <a:r>
              <a:rPr lang="en-US" altLang="ko-KR" sz="700" dirty="0"/>
              <a:t>: </a:t>
            </a:r>
            <a:r>
              <a:rPr lang="ko-KR" altLang="en-US" sz="700" dirty="0"/>
              <a:t>명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09" t="37448" b="41587"/>
          <a:stretch/>
        </p:blipFill>
        <p:spPr>
          <a:xfrm>
            <a:off x="8217978" y="2925118"/>
            <a:ext cx="515697" cy="71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3679" r="12006" b="8285"/>
          <a:stretch/>
        </p:blipFill>
        <p:spPr>
          <a:xfrm>
            <a:off x="325048" y="946087"/>
            <a:ext cx="5956819" cy="3502553"/>
          </a:xfrm>
          <a:prstGeom prst="rect">
            <a:avLst/>
          </a:prstGeom>
        </p:spPr>
      </p:pic>
      <p:sp>
        <p:nvSpPr>
          <p:cNvPr id="36" name="오각형 35"/>
          <p:cNvSpPr/>
          <p:nvPr/>
        </p:nvSpPr>
        <p:spPr>
          <a:xfrm>
            <a:off x="0" y="425347"/>
            <a:ext cx="2299259" cy="360040"/>
          </a:xfrm>
          <a:prstGeom prst="homePlate">
            <a:avLst/>
          </a:prstGeom>
          <a:solidFill>
            <a:srgbClr val="034AA6"/>
          </a:solidFill>
          <a:ln w="28575">
            <a:solidFill>
              <a:srgbClr val="034AA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00"/>
              </a:lnSpc>
            </a:pPr>
            <a:endParaRPr lang="ko-KR" altLang="en-US" sz="1600" spc="-100">
              <a:ln>
                <a:solidFill>
                  <a:srgbClr val="FEC200"/>
                </a:solidFill>
              </a:ln>
              <a:solidFill>
                <a:srgbClr val="034AA6"/>
              </a:solidFill>
              <a:latin typeface="210 옴니고딕OTF 030" pitchFamily="18" charset="-127"/>
              <a:ea typeface="210 옴니고딕OTF 0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411510"/>
            <a:ext cx="214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 밀집지역 시각화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8066" y="1515437"/>
            <a:ext cx="2692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50944" y="1777047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노원구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은평구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중랑구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강서구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강북구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8066" y="2798613"/>
            <a:ext cx="2698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ko-KR" altLang="en-US" sz="1100" b="1" dirty="0">
                <a:solidFill>
                  <a:srgbClr val="4EA4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지역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구별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94941" y="3073191"/>
            <a:ext cx="145877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종로구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중구 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서초구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용산구</a:t>
            </a:r>
            <a:endParaRPr lang="en-US" altLang="ko-KR" sz="1100" dirty="0"/>
          </a:p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위 </a:t>
            </a:r>
            <a:r>
              <a:rPr lang="en-US" altLang="ko-KR" sz="1100" dirty="0"/>
              <a:t>: </a:t>
            </a:r>
            <a:r>
              <a:rPr lang="ko-KR" altLang="en-US" sz="1100" dirty="0"/>
              <a:t>서대문구</a:t>
            </a:r>
          </a:p>
        </p:txBody>
      </p:sp>
      <p:sp>
        <p:nvSpPr>
          <p:cNvPr id="10" name="포인트가 5개인 별 9"/>
          <p:cNvSpPr/>
          <p:nvPr/>
        </p:nvSpPr>
        <p:spPr>
          <a:xfrm>
            <a:off x="4541570" y="1477125"/>
            <a:ext cx="288032" cy="28803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3196457" y="2269881"/>
            <a:ext cx="216024" cy="216024"/>
          </a:xfrm>
          <a:prstGeom prst="star5">
            <a:avLst/>
          </a:prstGeom>
          <a:solidFill>
            <a:srgbClr val="56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665804" y="1067981"/>
            <a:ext cx="924443" cy="584192"/>
            <a:chOff x="4572000" y="1048839"/>
            <a:chExt cx="1068459" cy="584192"/>
          </a:xfrm>
        </p:grpSpPr>
        <p:cxnSp>
          <p:nvCxnSpPr>
            <p:cNvPr id="4" name="직선 연결선 3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062588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5590247" y="745613"/>
            <a:ext cx="31662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노원구</a:t>
            </a:r>
            <a:endParaRPr lang="en-US" altLang="ko-KR" sz="1050" b="1" dirty="0">
              <a:latin typeface="+mn-ea"/>
            </a:endParaRPr>
          </a:p>
          <a:p>
            <a:r>
              <a:rPr lang="ko-KR" altLang="en-US" sz="1050" b="1" dirty="0">
                <a:solidFill>
                  <a:srgbClr val="FF0000"/>
                </a:solidFill>
                <a:latin typeface="+mn-ea"/>
              </a:rPr>
              <a:t>서울시에서 취약계층 아동이 가장 많이 사는 지역</a:t>
            </a:r>
            <a:endParaRPr lang="ko-KR" altLang="en-US" sz="1050" b="1" dirty="0"/>
          </a:p>
        </p:txBody>
      </p:sp>
      <p:grpSp>
        <p:nvGrpSpPr>
          <p:cNvPr id="18" name="그룹 17"/>
          <p:cNvGrpSpPr/>
          <p:nvPr/>
        </p:nvGrpSpPr>
        <p:grpSpPr>
          <a:xfrm flipH="1">
            <a:off x="2299259" y="1811212"/>
            <a:ext cx="994649" cy="584192"/>
            <a:chOff x="4572000" y="1048839"/>
            <a:chExt cx="1081927" cy="584192"/>
          </a:xfrm>
        </p:grpSpPr>
        <p:cxnSp>
          <p:nvCxnSpPr>
            <p:cNvPr id="19" name="직선 연결선 18"/>
            <p:cNvCxnSpPr/>
            <p:nvPr/>
          </p:nvCxnSpPr>
          <p:spPr>
            <a:xfrm flipV="1">
              <a:off x="4572000" y="1059582"/>
              <a:ext cx="504056" cy="57344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076056" y="1048839"/>
              <a:ext cx="577871" cy="1074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438734" y="1522671"/>
            <a:ext cx="1944763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종로구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서울시에서 취약계층 아동이 </a:t>
            </a:r>
            <a:endParaRPr lang="en-US" altLang="ko-KR" sz="1050" b="1" dirty="0">
              <a:solidFill>
                <a:srgbClr val="56C144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rgbClr val="56C144"/>
                </a:solidFill>
                <a:latin typeface="+mn-ea"/>
              </a:rPr>
              <a:t>가장 없는 지역</a:t>
            </a:r>
            <a:endParaRPr lang="ko-KR" altLang="en-US" sz="1050" b="1" dirty="0">
              <a:solidFill>
                <a:srgbClr val="56C14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61182" y="4388986"/>
            <a:ext cx="2664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/>
              <a:t>* </a:t>
            </a:r>
            <a:r>
              <a:rPr lang="ko-KR" altLang="en-US" sz="1100" i="1" dirty="0"/>
              <a:t>전체적으로 </a:t>
            </a:r>
            <a:r>
              <a:rPr lang="ko-KR" altLang="en-US" sz="1100" i="1" dirty="0">
                <a:solidFill>
                  <a:srgbClr val="C00000"/>
                </a:solidFill>
              </a:rPr>
              <a:t>노원구</a:t>
            </a:r>
            <a:r>
              <a:rPr lang="en-US" altLang="ko-KR" sz="1100" i="1" dirty="0">
                <a:solidFill>
                  <a:srgbClr val="C00000"/>
                </a:solidFill>
              </a:rPr>
              <a:t>, </a:t>
            </a:r>
            <a:r>
              <a:rPr lang="ko-KR" altLang="en-US" sz="1100" i="1" dirty="0">
                <a:solidFill>
                  <a:srgbClr val="C00000"/>
                </a:solidFill>
              </a:rPr>
              <a:t>은평구</a:t>
            </a:r>
            <a:r>
              <a:rPr lang="en-US" altLang="ko-KR" sz="1100" i="1" dirty="0">
                <a:solidFill>
                  <a:srgbClr val="C00000"/>
                </a:solidFill>
              </a:rPr>
              <a:t>,</a:t>
            </a:r>
            <a:r>
              <a:rPr lang="ko-KR" altLang="en-US" sz="1100" i="1" dirty="0">
                <a:solidFill>
                  <a:srgbClr val="C00000"/>
                </a:solidFill>
              </a:rPr>
              <a:t>중랑구</a:t>
            </a:r>
            <a:r>
              <a:rPr lang="ko-KR" altLang="en-US" sz="1100" i="1" dirty="0"/>
              <a:t>가 </a:t>
            </a:r>
            <a:endParaRPr lang="en-US" altLang="ko-KR" sz="1100" i="1" dirty="0"/>
          </a:p>
          <a:p>
            <a:r>
              <a:rPr lang="en-US" altLang="ko-KR" sz="1100" i="1" dirty="0"/>
              <a:t> </a:t>
            </a:r>
            <a:r>
              <a:rPr lang="ko-KR" altLang="en-US" sz="1100" i="1" dirty="0"/>
              <a:t>취약계층 아동 밀집지역으로 나타난다</a:t>
            </a:r>
            <a:r>
              <a:rPr lang="en-US" altLang="ko-KR" sz="1100" i="1" dirty="0"/>
              <a:t>.</a:t>
            </a:r>
            <a:endParaRPr lang="ko-KR" altLang="en-US" sz="1100" i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8" t="36658" r="2322" b="40174"/>
          <a:stretch/>
        </p:blipFill>
        <p:spPr>
          <a:xfrm>
            <a:off x="6081817" y="3060223"/>
            <a:ext cx="622965" cy="11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2175</Words>
  <Application>Microsoft Office PowerPoint</Application>
  <PresentationFormat>화면 슬라이드 쇼(16:9)</PresentationFormat>
  <Paragraphs>537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210 옴니고딕OTF 030</vt:lpstr>
      <vt:lpstr>나눔바른펜</vt:lpstr>
      <vt:lpstr>맑은 고딕</vt:lpstr>
      <vt:lpstr>휴먼모음T</vt:lpstr>
      <vt:lpstr>Arial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정 찬오</cp:lastModifiedBy>
  <cp:revision>288</cp:revision>
  <dcterms:created xsi:type="dcterms:W3CDTF">2018-10-28T13:39:02Z</dcterms:created>
  <dcterms:modified xsi:type="dcterms:W3CDTF">2019-08-27T14:16:05Z</dcterms:modified>
</cp:coreProperties>
</file>