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8" r:id="rId2"/>
    <p:sldId id="274" r:id="rId3"/>
    <p:sldId id="272" r:id="rId4"/>
    <p:sldId id="267" r:id="rId5"/>
    <p:sldId id="273" r:id="rId6"/>
    <p:sldId id="270" r:id="rId7"/>
    <p:sldId id="27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548"/>
    <a:srgbClr val="00BDE3"/>
    <a:srgbClr val="60BB0E"/>
    <a:srgbClr val="000000"/>
    <a:srgbClr val="62AADC"/>
    <a:srgbClr val="007C83"/>
    <a:srgbClr val="51B7FB"/>
    <a:srgbClr val="059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32" autoAdjust="0"/>
    <p:restoredTop sz="76810" autoAdjust="0"/>
  </p:normalViewPr>
  <p:slideViewPr>
    <p:cSldViewPr>
      <p:cViewPr varScale="1">
        <p:scale>
          <a:sx n="68" d="100"/>
          <a:sy n="68" d="100"/>
        </p:scale>
        <p:origin x="667"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8" d="100"/>
          <a:sy n="68" d="100"/>
        </p:scale>
        <p:origin x="310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9ED2B-FDE0-4A14-9A27-1DBEB690CC86}" type="datetimeFigureOut">
              <a:rPr lang="en-US" smtClean="0"/>
              <a:t>4/25/2013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1B248C-EC3E-4241-A897-7D7836700C9B}" type="slidenum">
              <a:rPr lang="en-US" smtClean="0"/>
              <a:t>‹#›</a:t>
            </a:fld>
            <a:endParaRPr lang="en-US"/>
          </a:p>
        </p:txBody>
      </p:sp>
    </p:spTree>
    <p:extLst>
      <p:ext uri="{BB962C8B-B14F-4D97-AF65-F5344CB8AC3E}">
        <p14:creationId xmlns:p14="http://schemas.microsoft.com/office/powerpoint/2010/main" val="3497663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61301-18C9-4CA0-A0BF-791B6E0DDD4D}" type="datetimeFigureOut">
              <a:rPr lang="en-GB" smtClean="0"/>
              <a:t>25/04/2013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I say “site” because we are now</a:t>
            </a:r>
            <a:r>
              <a:rPr lang="en-GB" baseline="0" dirty="0" smtClean="0"/>
              <a:t> building </a:t>
            </a:r>
            <a:r>
              <a:rPr lang="en-GB" b="1" baseline="0" dirty="0" smtClean="0"/>
              <a:t>applications</a:t>
            </a:r>
            <a:r>
              <a:rPr lang="en-GB" baseline="0" dirty="0" smtClean="0"/>
              <a:t> in the browser. We are no longer just sprinkling in some </a:t>
            </a:r>
            <a:r>
              <a:rPr lang="en-GB" baseline="0" dirty="0" err="1" smtClean="0"/>
              <a:t>javascript</a:t>
            </a:r>
            <a:r>
              <a:rPr lang="en-GB" baseline="0" dirty="0" smtClean="0"/>
              <a:t> to do validations, etc. but our full presentation tier is built in </a:t>
            </a:r>
            <a:r>
              <a:rPr lang="en-GB" baseline="0" dirty="0" err="1" smtClean="0"/>
              <a:t>javascript</a:t>
            </a:r>
            <a:r>
              <a:rPr lang="en-GB" baseline="0" dirty="0" smtClean="0"/>
              <a:t>.</a:t>
            </a:r>
          </a:p>
          <a:p>
            <a:pPr marL="228600" indent="-228600">
              <a:buAutoNum type="arabicPeriod"/>
            </a:pPr>
            <a:r>
              <a:rPr lang="en-GB" baseline="0" dirty="0" smtClean="0"/>
              <a:t>We want to be able to create discrete </a:t>
            </a:r>
            <a:r>
              <a:rPr lang="en-GB" baseline="0" dirty="0" err="1" smtClean="0"/>
              <a:t>js</a:t>
            </a:r>
            <a:r>
              <a:rPr lang="en-GB" baseline="0" dirty="0" smtClean="0"/>
              <a:t> files that encapsulate our modules just like we do on the server-side</a:t>
            </a:r>
          </a:p>
          <a:p>
            <a:pPr marL="228600" indent="-228600">
              <a:buAutoNum type="arabicPeriod"/>
            </a:pPr>
            <a:r>
              <a:rPr lang="en-GB" baseline="0" dirty="0" smtClean="0"/>
              <a:t>But unlike our server code that gets compiled down to optimized binaries—we need a way for our </a:t>
            </a:r>
            <a:r>
              <a:rPr lang="en-GB" baseline="0" dirty="0" err="1" smtClean="0"/>
              <a:t>js</a:t>
            </a:r>
            <a:r>
              <a:rPr lang="en-GB" baseline="0" dirty="0" smtClean="0"/>
              <a:t> to be optimized in the browser</a:t>
            </a:r>
          </a:p>
        </p:txBody>
      </p:sp>
      <p:sp>
        <p:nvSpPr>
          <p:cNvPr id="4" name="Slide Number Placeholder 3"/>
          <p:cNvSpPr>
            <a:spLocks noGrp="1"/>
          </p:cNvSpPr>
          <p:nvPr>
            <p:ph type="sldNum" sz="quarter" idx="10"/>
          </p:nvPr>
        </p:nvSpPr>
        <p:spPr/>
        <p:txBody>
          <a:bodyPr/>
          <a:lstStyle/>
          <a:p>
            <a:fld id="{0BF20BA8-12AF-476D-99B2-894C09A4EE62}" type="slidenum">
              <a:rPr lang="en-GB" smtClean="0"/>
              <a:t>2</a:t>
            </a:fld>
            <a:endParaRPr lang="en-GB"/>
          </a:p>
        </p:txBody>
      </p:sp>
    </p:spTree>
    <p:extLst>
      <p:ext uri="{BB962C8B-B14F-4D97-AF65-F5344CB8AC3E}">
        <p14:creationId xmlns:p14="http://schemas.microsoft.com/office/powerpoint/2010/main" val="1967980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problem, what can we do to</a:t>
            </a:r>
            <a:r>
              <a:rPr lang="en-US" baseline="0" dirty="0" smtClean="0"/>
              <a:t> make our lives easier?</a:t>
            </a:r>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3</a:t>
            </a:fld>
            <a:endParaRPr lang="en-GB"/>
          </a:p>
        </p:txBody>
      </p:sp>
    </p:spTree>
    <p:extLst>
      <p:ext uri="{BB962C8B-B14F-4D97-AF65-F5344CB8AC3E}">
        <p14:creationId xmlns:p14="http://schemas.microsoft.com/office/powerpoint/2010/main" val="79984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Async</a:t>
            </a:r>
            <a:r>
              <a:rPr lang="en-GB" dirty="0" smtClean="0"/>
              <a:t>: Later on, I will do</a:t>
            </a:r>
            <a:r>
              <a:rPr lang="en-GB" baseline="0" dirty="0" smtClean="0"/>
              <a:t> a demo that shows the different ways the browser can load scripts and see why loading our scripts asynchronously is important. But don’t worry, by the time we are done, you won’t actually have think about it all!</a:t>
            </a:r>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5</a:t>
            </a:fld>
            <a:endParaRPr lang="en-GB"/>
          </a:p>
        </p:txBody>
      </p:sp>
    </p:spTree>
    <p:extLst>
      <p:ext uri="{BB962C8B-B14F-4D97-AF65-F5344CB8AC3E}">
        <p14:creationId xmlns:p14="http://schemas.microsoft.com/office/powerpoint/2010/main" val="273209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sync example demo</a:t>
            </a:r>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6</a:t>
            </a:fld>
            <a:endParaRPr lang="en-GB"/>
          </a:p>
        </p:txBody>
      </p:sp>
    </p:spTree>
    <p:extLst>
      <p:ext uri="{BB962C8B-B14F-4D97-AF65-F5344CB8AC3E}">
        <p14:creationId xmlns:p14="http://schemas.microsoft.com/office/powerpoint/2010/main" val="211022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7</a:t>
            </a:fld>
            <a:endParaRPr lang="en-GB"/>
          </a:p>
        </p:txBody>
      </p:sp>
    </p:spTree>
    <p:extLst>
      <p:ext uri="{BB962C8B-B14F-4D97-AF65-F5344CB8AC3E}">
        <p14:creationId xmlns:p14="http://schemas.microsoft.com/office/powerpoint/2010/main" val="211022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2"/>
          <p:cNvSpPr/>
          <p:nvPr userDrawn="1"/>
        </p:nvSpPr>
        <p:spPr>
          <a:xfrm>
            <a:off x="27508" y="-17760"/>
            <a:ext cx="916305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8"/>
          <p:cNvSpPr>
            <a:spLocks noGrp="1"/>
          </p:cNvSpPr>
          <p:nvPr>
            <p:ph type="title"/>
          </p:nvPr>
        </p:nvSpPr>
        <p:spPr>
          <a:xfrm>
            <a:off x="494233" y="2259484"/>
            <a:ext cx="8229600" cy="1143000"/>
          </a:xfrm>
          <a:prstGeom prst="rect">
            <a:avLst/>
          </a:prstGeom>
        </p:spPr>
        <p:txBody>
          <a:bodyPr/>
          <a:lstStyle>
            <a:lvl1pPr algn="ctr">
              <a:defRPr sz="4400">
                <a:latin typeface="Segoe UI Light" pitchFamily="34" charset="0"/>
              </a:defRPr>
            </a:lvl1pPr>
          </a:lstStyle>
          <a:p>
            <a:r>
              <a:rPr lang="en-US" dirty="0" smtClean="0"/>
              <a:t>Click to edit Master title style</a:t>
            </a:r>
            <a:endParaRPr lang="en-GB" dirty="0"/>
          </a:p>
        </p:txBody>
      </p:sp>
      <p:sp>
        <p:nvSpPr>
          <p:cNvPr id="12" name="Text Placeholder 11"/>
          <p:cNvSpPr>
            <a:spLocks noGrp="1"/>
          </p:cNvSpPr>
          <p:nvPr>
            <p:ph type="body" sz="quarter" idx="10"/>
          </p:nvPr>
        </p:nvSpPr>
        <p:spPr>
          <a:xfrm>
            <a:off x="1044550" y="3716338"/>
            <a:ext cx="7128966" cy="1008806"/>
          </a:xfrm>
          <a:prstGeom prst="rect">
            <a:avLst/>
          </a:prstGeom>
        </p:spPr>
        <p:txBody>
          <a:bodyPr/>
          <a:lstStyle>
            <a:lvl1pPr marL="0" indent="0" algn="ctr">
              <a:buNone/>
              <a:defRPr>
                <a:solidFill>
                  <a:schemeClr val="bg1">
                    <a:lumMod val="65000"/>
                  </a:schemeClr>
                </a:solidFill>
                <a:latin typeface="Segoe UI Light"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73260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628800"/>
            <a:ext cx="8229600"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6" name="Rectangle 5"/>
          <p:cNvSpPr/>
          <p:nvPr userDrawn="1"/>
        </p:nvSpPr>
        <p:spPr>
          <a:xfrm>
            <a:off x="0" y="260648"/>
            <a:ext cx="179512" cy="792088"/>
          </a:xfrm>
          <a:prstGeom prst="rect">
            <a:avLst/>
          </a:prstGeom>
          <a:gradFill>
            <a:gsLst>
              <a:gs pos="0">
                <a:srgbClr val="51B7FB">
                  <a:lumMod val="69000"/>
                  <a:lumOff val="31000"/>
                </a:srgbClr>
              </a:gs>
              <a:gs pos="100000">
                <a:srgbClr val="0597FA">
                  <a:lumMod val="8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
        <p:nvSpPr>
          <p:cNvPr id="7" name="Title 1"/>
          <p:cNvSpPr>
            <a:spLocks noGrp="1"/>
          </p:cNvSpPr>
          <p:nvPr>
            <p:ph type="title"/>
          </p:nvPr>
        </p:nvSpPr>
        <p:spPr>
          <a:xfrm>
            <a:off x="323528" y="260648"/>
            <a:ext cx="6480720" cy="778098"/>
          </a:xfrm>
          <a:prstGeom prst="rect">
            <a:avLst/>
          </a:prstGeom>
        </p:spPr>
        <p:txBody>
          <a:bodyPr anchor="ctr"/>
          <a:lstStyle>
            <a:lvl1pPr>
              <a:defRPr>
                <a:latin typeface="Segoe UI Light"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480720" cy="778098"/>
          </a:xfrm>
          <a:prstGeom prst="rect">
            <a:avLst/>
          </a:prstGeom>
        </p:spPr>
        <p:txBody>
          <a:bodyPr anchor="ctr"/>
          <a:lstStyle>
            <a:lvl1pPr>
              <a:defRPr>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6228184" y="1628800"/>
            <a:ext cx="2664296"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467544" y="1628800"/>
            <a:ext cx="5472608"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2"/>
          <p:cNvSpPr>
            <a:spLocks noGrp="1"/>
          </p:cNvSpPr>
          <p:nvPr>
            <p:ph idx="11"/>
          </p:nvPr>
        </p:nvSpPr>
        <p:spPr>
          <a:xfrm flipH="1">
            <a:off x="6228184" y="3933056"/>
            <a:ext cx="2664296"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179512" cy="792088"/>
          </a:xfrm>
          <a:prstGeom prst="rect">
            <a:avLst/>
          </a:prstGeom>
          <a:gradFill>
            <a:gsLst>
              <a:gs pos="0">
                <a:srgbClr val="51B7FB">
                  <a:lumMod val="69000"/>
                  <a:lumOff val="31000"/>
                </a:srgbClr>
              </a:gs>
              <a:gs pos="100000">
                <a:srgbClr val="0597FA">
                  <a:lumMod val="8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3 Objects">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480720" cy="778098"/>
          </a:xfrm>
          <a:prstGeom prst="rect">
            <a:avLst/>
          </a:prstGeom>
        </p:spPr>
        <p:txBody>
          <a:bodyPr anchor="ctr"/>
          <a:lstStyle>
            <a:lvl1pPr>
              <a:defRPr>
                <a:latin typeface="Segoe UI Light" pitchFamily="34" charset="0"/>
              </a:defRPr>
            </a:lvl1pPr>
          </a:lstStyle>
          <a:p>
            <a:r>
              <a:rPr lang="en-US" dirty="0" smtClean="0"/>
              <a:t>Click to edit Master title style</a:t>
            </a:r>
            <a:endParaRPr lang="en-GB" dirty="0"/>
          </a:p>
        </p:txBody>
      </p:sp>
      <p:sp>
        <p:nvSpPr>
          <p:cNvPr id="6" name="Content Placeholder 2"/>
          <p:cNvSpPr>
            <a:spLocks noGrp="1"/>
          </p:cNvSpPr>
          <p:nvPr>
            <p:ph idx="10"/>
          </p:nvPr>
        </p:nvSpPr>
        <p:spPr>
          <a:xfrm flipH="1">
            <a:off x="6588224" y="1916832"/>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8" name="Content Placeholder 2"/>
          <p:cNvSpPr>
            <a:spLocks noGrp="1"/>
          </p:cNvSpPr>
          <p:nvPr>
            <p:ph idx="1"/>
          </p:nvPr>
        </p:nvSpPr>
        <p:spPr>
          <a:xfrm>
            <a:off x="467544" y="1628800"/>
            <a:ext cx="5472608" cy="4525963"/>
          </a:xfrm>
          <a:prstGeom prst="rect">
            <a:avLst/>
          </a:prstGeom>
        </p:spPr>
        <p:txBody>
          <a:bodyPr/>
          <a:lstStyle>
            <a:lvl1pPr marL="0" indent="0">
              <a:buClr>
                <a:schemeClr val="tx1"/>
              </a:buClr>
              <a:buFontTx/>
              <a:buNone/>
              <a:defRPr>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Content Placeholder 2"/>
          <p:cNvSpPr>
            <a:spLocks noGrp="1"/>
          </p:cNvSpPr>
          <p:nvPr>
            <p:ph idx="11"/>
          </p:nvPr>
        </p:nvSpPr>
        <p:spPr>
          <a:xfrm flipH="1">
            <a:off x="6588224" y="3284984"/>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9" name="Content Placeholder 2"/>
          <p:cNvSpPr>
            <a:spLocks noGrp="1"/>
          </p:cNvSpPr>
          <p:nvPr>
            <p:ph idx="12"/>
          </p:nvPr>
        </p:nvSpPr>
        <p:spPr>
          <a:xfrm flipH="1">
            <a:off x="6588224" y="4653136"/>
            <a:ext cx="1728192" cy="1152128"/>
          </a:xfrm>
          <a:prstGeom prst="rect">
            <a:avLst/>
          </a:prstGeom>
          <a:solidFill>
            <a:schemeClr val="tx1">
              <a:lumMod val="95000"/>
              <a:lumOff val="5000"/>
              <a:alpha val="54000"/>
            </a:schemeClr>
          </a:solidFill>
        </p:spPr>
        <p:txBody>
          <a:bodyPr anchor="b"/>
          <a:lstStyle>
            <a:lvl1pPr marL="0" indent="0">
              <a:buClr>
                <a:schemeClr val="tx1"/>
              </a:buClr>
              <a:buFontTx/>
              <a:buNone/>
              <a:defRPr sz="24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endParaRPr lang="en-US" dirty="0" smtClean="0"/>
          </a:p>
        </p:txBody>
      </p:sp>
      <p:sp>
        <p:nvSpPr>
          <p:cNvPr id="11" name="Rectangle 10"/>
          <p:cNvSpPr/>
          <p:nvPr userDrawn="1"/>
        </p:nvSpPr>
        <p:spPr>
          <a:xfrm>
            <a:off x="0" y="260648"/>
            <a:ext cx="179512" cy="792088"/>
          </a:xfrm>
          <a:prstGeom prst="rect">
            <a:avLst/>
          </a:prstGeom>
          <a:gradFill>
            <a:gsLst>
              <a:gs pos="0">
                <a:srgbClr val="51B7FB">
                  <a:lumMod val="69000"/>
                  <a:lumOff val="31000"/>
                </a:srgbClr>
              </a:gs>
              <a:gs pos="100000">
                <a:srgbClr val="0597FA">
                  <a:lumMod val="8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WP" pitchFamily="34" charset="0"/>
            </a:endParaRPr>
          </a:p>
        </p:txBody>
      </p:sp>
    </p:spTree>
    <p:extLst>
      <p:ext uri="{BB962C8B-B14F-4D97-AF65-F5344CB8AC3E}">
        <p14:creationId xmlns:p14="http://schemas.microsoft.com/office/powerpoint/2010/main" val="3678172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userDrawn="1"/>
        </p:nvSpPr>
        <p:spPr>
          <a:xfrm>
            <a:off x="-19050" y="0"/>
            <a:ext cx="9163050" cy="6858000"/>
          </a:xfrm>
          <a:prstGeom prst="rect">
            <a:avLst/>
          </a:prstGeom>
          <a:solidFill>
            <a:srgbClr val="000000">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52" r:id="rId3"/>
    <p:sldLayoutId id="2147483653"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4233" y="1916832"/>
            <a:ext cx="8229600" cy="1485652"/>
          </a:xfrm>
        </p:spPr>
        <p:txBody>
          <a:bodyPr/>
          <a:lstStyle/>
          <a:p>
            <a:r>
              <a:rPr lang="en-US" dirty="0"/>
              <a:t>Writing Modular </a:t>
            </a:r>
            <a:r>
              <a:rPr lang="en-US" dirty="0" err="1"/>
              <a:t>Javascript</a:t>
            </a:r>
            <a:r>
              <a:rPr lang="en-US" dirty="0"/>
              <a:t> with AMD and </a:t>
            </a:r>
            <a:r>
              <a:rPr lang="en-US" dirty="0" err="1"/>
              <a:t>RequireJS</a:t>
            </a:r>
            <a:r>
              <a:rPr lang="en-GB" dirty="0" smtClean="0"/>
              <a:t>	</a:t>
            </a:r>
            <a:endParaRPr lang="en-GB" dirty="0"/>
          </a:p>
        </p:txBody>
      </p:sp>
      <p:sp>
        <p:nvSpPr>
          <p:cNvPr id="3" name="Text Placeholder 2"/>
          <p:cNvSpPr>
            <a:spLocks noGrp="1"/>
          </p:cNvSpPr>
          <p:nvPr>
            <p:ph type="body" sz="quarter" idx="10"/>
          </p:nvPr>
        </p:nvSpPr>
        <p:spPr>
          <a:xfrm>
            <a:off x="899592" y="3645024"/>
            <a:ext cx="7128966" cy="1008806"/>
          </a:xfrm>
        </p:spPr>
        <p:txBody>
          <a:bodyPr/>
          <a:lstStyle/>
          <a:p>
            <a:r>
              <a:rPr lang="en-GB" dirty="0"/>
              <a:t>http://</a:t>
            </a:r>
            <a:r>
              <a:rPr lang="en-GB" dirty="0" smtClean="0"/>
              <a:t>bit.ly/12Lf9qy</a:t>
            </a:r>
            <a:endParaRPr lang="en-GB" dirty="0"/>
          </a:p>
        </p:txBody>
      </p:sp>
      <p:sp>
        <p:nvSpPr>
          <p:cNvPr id="4" name="Text Placeholder 2"/>
          <p:cNvSpPr txBox="1">
            <a:spLocks/>
          </p:cNvSpPr>
          <p:nvPr/>
        </p:nvSpPr>
        <p:spPr>
          <a:xfrm>
            <a:off x="1048494" y="4437112"/>
            <a:ext cx="7128966" cy="1368152"/>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bg1">
                    <a:lumMod val="65000"/>
                  </a:schemeClr>
                </a:solidFill>
                <a:latin typeface="Segoe UI Light"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Josh Schlesinger</a:t>
            </a:r>
          </a:p>
          <a:p>
            <a:r>
              <a:rPr lang="en-GB" dirty="0" smtClean="0"/>
              <a:t>Josh Rack</a:t>
            </a:r>
            <a:endParaRPr lang="en-GB" dirty="0"/>
          </a:p>
        </p:txBody>
      </p:sp>
    </p:spTree>
    <p:extLst>
      <p:ext uri="{BB962C8B-B14F-4D97-AF65-F5344CB8AC3E}">
        <p14:creationId xmlns:p14="http://schemas.microsoft.com/office/powerpoint/2010/main" val="3708521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1268760"/>
            <a:ext cx="8229600" cy="1152128"/>
          </a:xfrm>
        </p:spPr>
        <p:txBody>
          <a:bodyPr/>
          <a:lstStyle/>
          <a:p>
            <a:r>
              <a:rPr lang="en-GB" dirty="0" smtClean="0"/>
              <a:t>As your web “site” grows, so does your code complexity</a:t>
            </a:r>
            <a:endParaRPr lang="en-US" dirty="0" smtClean="0"/>
          </a:p>
        </p:txBody>
      </p:sp>
      <p:sp>
        <p:nvSpPr>
          <p:cNvPr id="2" name="Title 1"/>
          <p:cNvSpPr>
            <a:spLocks noGrp="1"/>
          </p:cNvSpPr>
          <p:nvPr>
            <p:ph type="title"/>
          </p:nvPr>
        </p:nvSpPr>
        <p:spPr>
          <a:xfrm>
            <a:off x="323528" y="274638"/>
            <a:ext cx="8229600" cy="778098"/>
          </a:xfrm>
          <a:prstGeom prst="rect">
            <a:avLst/>
          </a:prstGeom>
        </p:spPr>
        <p:txBody>
          <a:bodyPr/>
          <a:lstStyle/>
          <a:p>
            <a:r>
              <a:rPr lang="en-GB" dirty="0" smtClean="0"/>
              <a:t>SO HERE’S </a:t>
            </a:r>
            <a:r>
              <a:rPr lang="en-GB" dirty="0" smtClean="0"/>
              <a:t>THE PROBLEM…</a:t>
            </a:r>
            <a:endParaRPr lang="en-GB" dirty="0"/>
          </a:p>
        </p:txBody>
      </p:sp>
      <p:sp>
        <p:nvSpPr>
          <p:cNvPr id="5" name="Rectangle 4"/>
          <p:cNvSpPr/>
          <p:nvPr/>
        </p:nvSpPr>
        <p:spPr>
          <a:xfrm>
            <a:off x="2597229" y="6021288"/>
            <a:ext cx="3949543" cy="584775"/>
          </a:xfrm>
          <a:prstGeom prst="rect">
            <a:avLst/>
          </a:prstGeom>
        </p:spPr>
        <p:txBody>
          <a:bodyPr wrap="none">
            <a:spAutoFit/>
          </a:bodyPr>
          <a:lstStyle/>
          <a:p>
            <a:r>
              <a:rPr lang="en-US" sz="3200" dirty="0">
                <a:solidFill>
                  <a:prstClr val="white"/>
                </a:solidFill>
                <a:latin typeface="Segoe UI Light" pitchFamily="34" charset="0"/>
                <a:cs typeface="Segoe UI" pitchFamily="34" charset="0"/>
              </a:rPr>
              <a:t>And then there’s this…</a:t>
            </a:r>
            <a:endParaRPr lang="en-US" dirty="0"/>
          </a:p>
        </p:txBody>
      </p:sp>
      <p:sp>
        <p:nvSpPr>
          <p:cNvPr id="7" name="Rectangle 6"/>
          <p:cNvSpPr/>
          <p:nvPr/>
        </p:nvSpPr>
        <p:spPr>
          <a:xfrm>
            <a:off x="503040" y="4149080"/>
            <a:ext cx="8050087" cy="1077218"/>
          </a:xfrm>
          <a:prstGeom prst="rect">
            <a:avLst/>
          </a:prstGeom>
        </p:spPr>
        <p:txBody>
          <a:bodyPr wrap="square">
            <a:spAutoFit/>
          </a:bodyPr>
          <a:lstStyle/>
          <a:p>
            <a:pPr lvl="0">
              <a:spcBef>
                <a:spcPct val="20000"/>
              </a:spcBef>
              <a:buClr>
                <a:prstClr val="black"/>
              </a:buClr>
            </a:pPr>
            <a:r>
              <a:rPr lang="en-US" sz="3200" dirty="0">
                <a:solidFill>
                  <a:prstClr val="white"/>
                </a:solidFill>
                <a:latin typeface="Segoe UI Light" pitchFamily="34" charset="0"/>
                <a:cs typeface="Segoe UI" pitchFamily="34" charset="0"/>
              </a:rPr>
              <a:t>…but in production, we want optimized code that is downloaded in a few HTTP calls</a:t>
            </a:r>
          </a:p>
        </p:txBody>
      </p:sp>
      <p:sp>
        <p:nvSpPr>
          <p:cNvPr id="9" name="Rectangle 8"/>
          <p:cNvSpPr/>
          <p:nvPr/>
        </p:nvSpPr>
        <p:spPr>
          <a:xfrm>
            <a:off x="503039" y="2711822"/>
            <a:ext cx="8050087" cy="1077218"/>
          </a:xfrm>
          <a:prstGeom prst="rect">
            <a:avLst/>
          </a:prstGeom>
        </p:spPr>
        <p:txBody>
          <a:bodyPr wrap="square">
            <a:spAutoFit/>
          </a:bodyPr>
          <a:lstStyle/>
          <a:p>
            <a:pPr lvl="0">
              <a:spcBef>
                <a:spcPct val="20000"/>
              </a:spcBef>
              <a:buClr>
                <a:prstClr val="black"/>
              </a:buClr>
            </a:pPr>
            <a:r>
              <a:rPr lang="en-US" sz="3200" dirty="0">
                <a:solidFill>
                  <a:prstClr val="white"/>
                </a:solidFill>
                <a:latin typeface="Segoe UI Light" pitchFamily="34" charset="0"/>
                <a:cs typeface="Segoe UI" pitchFamily="34" charset="0"/>
              </a:rPr>
              <a:t>As developers, we want modularized source files</a:t>
            </a:r>
            <a:endParaRPr lang="da-DK" sz="3200" dirty="0">
              <a:solidFill>
                <a:prstClr val="white"/>
              </a:solidFill>
              <a:latin typeface="Segoe UI Light" pitchFamily="34" charset="0"/>
              <a:cs typeface="Segoe UI" pitchFamily="34" charset="0"/>
            </a:endParaRPr>
          </a:p>
        </p:txBody>
      </p:sp>
    </p:spTree>
    <p:extLst>
      <p:ext uri="{BB962C8B-B14F-4D97-AF65-F5344CB8AC3E}">
        <p14:creationId xmlns:p14="http://schemas.microsoft.com/office/powerpoint/2010/main" val="2849083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anim calcmode="lin" valueType="num">
                                      <p:cBhvr>
                                        <p:cTn id="23" dur="2000" fill="hold"/>
                                        <p:tgtEl>
                                          <p:spTgt spid="5"/>
                                        </p:tgtEl>
                                        <p:attrNameLst>
                                          <p:attrName>ppt_x</p:attrName>
                                        </p:attrNameLst>
                                      </p:cBhvr>
                                      <p:tavLst>
                                        <p:tav tm="0">
                                          <p:val>
                                            <p:strVal val="#ppt_x"/>
                                          </p:val>
                                        </p:tav>
                                        <p:tav tm="100000">
                                          <p:val>
                                            <p:strVal val="#ppt_x"/>
                                          </p:val>
                                        </p:tav>
                                      </p:tavLst>
                                    </p:anim>
                                    <p:anim calcmode="lin" valueType="num">
                                      <p:cBhvr>
                                        <p:cTn id="24" dur="2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76250" y="486460"/>
            <a:ext cx="8191500" cy="5238750"/>
          </a:xfrm>
          <a:prstGeom prst="rect">
            <a:avLst/>
          </a:prstGeom>
        </p:spPr>
      </p:pic>
      <p:sp>
        <p:nvSpPr>
          <p:cNvPr id="9" name="Rectangle 8"/>
          <p:cNvSpPr/>
          <p:nvPr/>
        </p:nvSpPr>
        <p:spPr>
          <a:xfrm>
            <a:off x="3117211" y="5949280"/>
            <a:ext cx="2909579" cy="584775"/>
          </a:xfrm>
          <a:prstGeom prst="rect">
            <a:avLst/>
          </a:prstGeom>
        </p:spPr>
        <p:txBody>
          <a:bodyPr wrap="none">
            <a:spAutoFit/>
          </a:bodyPr>
          <a:lstStyle/>
          <a:p>
            <a:pPr lvl="0">
              <a:spcBef>
                <a:spcPct val="20000"/>
              </a:spcBef>
              <a:buClr>
                <a:prstClr val="black"/>
              </a:buClr>
            </a:pPr>
            <a:r>
              <a:rPr lang="en-US" sz="3200" dirty="0" smtClean="0">
                <a:solidFill>
                  <a:prstClr val="white"/>
                </a:solidFill>
                <a:latin typeface="Segoe UI Light" pitchFamily="34" charset="0"/>
                <a:cs typeface="Segoe UI" pitchFamily="34" charset="0"/>
              </a:rPr>
              <a:t>…if you’re lucky </a:t>
            </a:r>
            <a:endParaRPr lang="en-GB" sz="3200" dirty="0">
              <a:solidFill>
                <a:prstClr val="white"/>
              </a:solidFill>
              <a:latin typeface="Segoe UI Light" pitchFamily="34" charset="0"/>
              <a:cs typeface="Segoe UI" pitchFamily="34" charset="0"/>
            </a:endParaRPr>
          </a:p>
        </p:txBody>
      </p:sp>
    </p:spTree>
    <p:extLst>
      <p:ext uri="{BB962C8B-B14F-4D97-AF65-F5344CB8AC3E}">
        <p14:creationId xmlns:p14="http://schemas.microsoft.com/office/powerpoint/2010/main" val="3777754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100"/>
                                        <p:tgtEl>
                                          <p:spTgt spid="9"/>
                                        </p:tgtEl>
                                      </p:cBhvr>
                                    </p:animEffect>
                                    <p:anim calcmode="lin" valueType="num">
                                      <p:cBhvr>
                                        <p:cTn id="8" dur="1100" fill="hold"/>
                                        <p:tgtEl>
                                          <p:spTgt spid="9"/>
                                        </p:tgtEl>
                                        <p:attrNameLst>
                                          <p:attrName>ppt_x</p:attrName>
                                        </p:attrNameLst>
                                      </p:cBhvr>
                                      <p:tavLst>
                                        <p:tav tm="0">
                                          <p:val>
                                            <p:strVal val="#ppt_x"/>
                                          </p:val>
                                        </p:tav>
                                        <p:tav tm="100000">
                                          <p:val>
                                            <p:strVal val="#ppt_x"/>
                                          </p:val>
                                        </p:tav>
                                      </p:tavLst>
                                    </p:anim>
                                    <p:anim calcmode="lin" valueType="num">
                                      <p:cBhvr>
                                        <p:cTn id="9" dur="11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1304764"/>
            <a:ext cx="8229600" cy="1944216"/>
          </a:xfrm>
        </p:spPr>
        <p:txBody>
          <a:bodyPr/>
          <a:lstStyle/>
          <a:p>
            <a:r>
              <a:rPr lang="en-GB" dirty="0" smtClean="0"/>
              <a:t>What is AMD?</a:t>
            </a:r>
            <a:r>
              <a:rPr lang="en-GB" dirty="0"/>
              <a:t> </a:t>
            </a:r>
          </a:p>
          <a:p>
            <a:pPr lvl="1"/>
            <a:r>
              <a:rPr lang="en-US" dirty="0" smtClean="0"/>
              <a:t>A module format designed specifically for the web browser to overcome the problem of managing a bunch of script tags and their order</a:t>
            </a:r>
          </a:p>
        </p:txBody>
      </p:sp>
      <p:sp>
        <p:nvSpPr>
          <p:cNvPr id="2" name="Title 1"/>
          <p:cNvSpPr>
            <a:spLocks noGrp="1"/>
          </p:cNvSpPr>
          <p:nvPr>
            <p:ph type="title"/>
          </p:nvPr>
        </p:nvSpPr>
        <p:spPr>
          <a:xfrm>
            <a:off x="323528" y="274638"/>
            <a:ext cx="8373616" cy="778098"/>
          </a:xfrm>
          <a:prstGeom prst="rect">
            <a:avLst/>
          </a:prstGeom>
        </p:spPr>
        <p:txBody>
          <a:bodyPr/>
          <a:lstStyle/>
          <a:p>
            <a:r>
              <a:rPr lang="en-GB" dirty="0" smtClean="0"/>
              <a:t>AMD - </a:t>
            </a:r>
            <a:r>
              <a:rPr lang="da-DK" dirty="0" smtClean="0"/>
              <a:t>ASYNCHRONOUS MODULE DEFINITION</a:t>
            </a:r>
            <a:endParaRPr lang="en-GB" dirty="0"/>
          </a:p>
        </p:txBody>
      </p:sp>
      <p:sp>
        <p:nvSpPr>
          <p:cNvPr id="5" name="Rectangle 4"/>
          <p:cNvSpPr/>
          <p:nvPr/>
        </p:nvSpPr>
        <p:spPr>
          <a:xfrm>
            <a:off x="467544" y="3365295"/>
            <a:ext cx="8229600" cy="1963614"/>
          </a:xfrm>
          <a:prstGeom prst="rect">
            <a:avLst/>
          </a:prstGeom>
        </p:spPr>
        <p:txBody>
          <a:bodyPr wrap="square">
            <a:spAutoFit/>
          </a:bodyPr>
          <a:lstStyle/>
          <a:p>
            <a:pPr lvl="0">
              <a:spcBef>
                <a:spcPct val="20000"/>
              </a:spcBef>
              <a:buClr>
                <a:prstClr val="black"/>
              </a:buClr>
            </a:pPr>
            <a:r>
              <a:rPr lang="en-US" sz="3200" dirty="0">
                <a:solidFill>
                  <a:prstClr val="white"/>
                </a:solidFill>
                <a:latin typeface="Segoe UI Light" pitchFamily="34" charset="0"/>
                <a:cs typeface="Segoe UI" pitchFamily="34" charset="0"/>
              </a:rPr>
              <a:t>What is a module?</a:t>
            </a:r>
            <a:endParaRPr lang="da-DK" sz="3200" dirty="0">
              <a:solidFill>
                <a:prstClr val="white"/>
              </a:solidFill>
              <a:latin typeface="Segoe UI Light" pitchFamily="34" charset="0"/>
              <a:cs typeface="Segoe UI" pitchFamily="34" charset="0"/>
            </a:endParaRPr>
          </a:p>
          <a:p>
            <a:pPr marL="254250" lvl="1">
              <a:spcBef>
                <a:spcPct val="20000"/>
              </a:spcBef>
              <a:buClr>
                <a:prstClr val="black"/>
              </a:buClr>
            </a:pPr>
            <a:r>
              <a:rPr lang="en-US" sz="2800" dirty="0">
                <a:solidFill>
                  <a:prstClr val="white">
                    <a:lumMod val="75000"/>
                  </a:prstClr>
                </a:solidFill>
                <a:latin typeface="Segoe UI Light" pitchFamily="34" charset="0"/>
                <a:cs typeface="Segoe UI" pitchFamily="34" charset="0"/>
              </a:rPr>
              <a:t>A reusable “unit of code”--in the context of building web apps, this can be a combination of </a:t>
            </a:r>
            <a:r>
              <a:rPr lang="en-US" sz="2800" dirty="0" err="1">
                <a:solidFill>
                  <a:prstClr val="white">
                    <a:lumMod val="75000"/>
                  </a:prstClr>
                </a:solidFill>
                <a:latin typeface="Segoe UI Light" pitchFamily="34" charset="0"/>
                <a:cs typeface="Segoe UI" pitchFamily="34" charset="0"/>
              </a:rPr>
              <a:t>js</a:t>
            </a:r>
            <a:r>
              <a:rPr lang="en-US" sz="2800" dirty="0">
                <a:solidFill>
                  <a:prstClr val="white">
                    <a:lumMod val="75000"/>
                  </a:prstClr>
                </a:solidFill>
                <a:latin typeface="Segoe UI Light" pitchFamily="34" charset="0"/>
                <a:cs typeface="Segoe UI" pitchFamily="34" charset="0"/>
              </a:rPr>
              <a:t>, </a:t>
            </a:r>
            <a:r>
              <a:rPr lang="en-US" sz="2800" dirty="0" err="1">
                <a:solidFill>
                  <a:prstClr val="white">
                    <a:lumMod val="75000"/>
                  </a:prstClr>
                </a:solidFill>
                <a:latin typeface="Segoe UI Light" pitchFamily="34" charset="0"/>
                <a:cs typeface="Segoe UI" pitchFamily="34" charset="0"/>
              </a:rPr>
              <a:t>css</a:t>
            </a:r>
            <a:r>
              <a:rPr lang="en-US" sz="2800" dirty="0">
                <a:solidFill>
                  <a:prstClr val="white">
                    <a:lumMod val="75000"/>
                  </a:prstClr>
                </a:solidFill>
                <a:latin typeface="Segoe UI Light" pitchFamily="34" charset="0"/>
                <a:cs typeface="Segoe UI" pitchFamily="34" charset="0"/>
              </a:rPr>
              <a:t>, and html</a:t>
            </a:r>
            <a:endParaRPr lang="en-GB" sz="2800" dirty="0">
              <a:solidFill>
                <a:prstClr val="white">
                  <a:lumMod val="75000"/>
                </a:prstClr>
              </a:solidFill>
              <a:latin typeface="Segoe UI Light" pitchFamily="34" charset="0"/>
              <a:cs typeface="Segoe UI" pitchFamily="34" charset="0"/>
            </a:endParaRPr>
          </a:p>
        </p:txBody>
      </p:sp>
      <p:sp>
        <p:nvSpPr>
          <p:cNvPr id="6" name="Rectangle 5"/>
          <p:cNvSpPr/>
          <p:nvPr/>
        </p:nvSpPr>
        <p:spPr>
          <a:xfrm>
            <a:off x="467544" y="5445224"/>
            <a:ext cx="8229600" cy="1101840"/>
          </a:xfrm>
          <a:prstGeom prst="rect">
            <a:avLst/>
          </a:prstGeom>
        </p:spPr>
        <p:txBody>
          <a:bodyPr wrap="square">
            <a:spAutoFit/>
          </a:bodyPr>
          <a:lstStyle/>
          <a:p>
            <a:pPr lvl="0">
              <a:spcBef>
                <a:spcPct val="20000"/>
              </a:spcBef>
              <a:buClr>
                <a:prstClr val="black"/>
              </a:buClr>
            </a:pPr>
            <a:r>
              <a:rPr lang="en-US" sz="3200" dirty="0" err="1" smtClean="0">
                <a:solidFill>
                  <a:prstClr val="white"/>
                </a:solidFill>
                <a:latin typeface="Segoe UI Light" pitchFamily="34" charset="0"/>
                <a:cs typeface="Segoe UI" pitchFamily="34" charset="0"/>
              </a:rPr>
              <a:t>Asynchronicity</a:t>
            </a:r>
            <a:endParaRPr lang="en-US" sz="3200" dirty="0" smtClean="0">
              <a:solidFill>
                <a:prstClr val="white"/>
              </a:solidFill>
              <a:latin typeface="Segoe UI Light" pitchFamily="34" charset="0"/>
              <a:cs typeface="Segoe UI" pitchFamily="34" charset="0"/>
            </a:endParaRPr>
          </a:p>
          <a:p>
            <a:pPr marL="254250" lvl="1">
              <a:spcBef>
                <a:spcPct val="20000"/>
              </a:spcBef>
              <a:buClr>
                <a:prstClr val="black"/>
              </a:buClr>
            </a:pPr>
            <a:r>
              <a:rPr lang="en-US" sz="2800" dirty="0" smtClean="0">
                <a:solidFill>
                  <a:prstClr val="white">
                    <a:lumMod val="75000"/>
                  </a:prstClr>
                </a:solidFill>
                <a:latin typeface="Segoe UI Light" pitchFamily="34" charset="0"/>
                <a:cs typeface="Segoe UI" pitchFamily="34" charset="0"/>
              </a:rPr>
              <a:t>Scripts are loaded asynchronously</a:t>
            </a:r>
            <a:endParaRPr lang="en-GB" sz="2800" dirty="0">
              <a:solidFill>
                <a:prstClr val="white">
                  <a:lumMod val="75000"/>
                </a:prstClr>
              </a:solidFill>
              <a:latin typeface="Segoe UI Light" pitchFamily="34" charset="0"/>
              <a:cs typeface="Segoe UI" pitchFamily="34" charset="0"/>
            </a:endParaRPr>
          </a:p>
        </p:txBody>
      </p:sp>
    </p:spTree>
    <p:extLst>
      <p:ext uri="{BB962C8B-B14F-4D97-AF65-F5344CB8AC3E}">
        <p14:creationId xmlns:p14="http://schemas.microsoft.com/office/powerpoint/2010/main" val="4056809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67544" y="1309119"/>
            <a:ext cx="8229600" cy="1615825"/>
          </a:xfrm>
        </p:spPr>
        <p:txBody>
          <a:bodyPr/>
          <a:lstStyle/>
          <a:p>
            <a:r>
              <a:rPr lang="en-GB" dirty="0" smtClean="0"/>
              <a:t>Manages script loading</a:t>
            </a:r>
            <a:r>
              <a:rPr lang="en-GB" dirty="0"/>
              <a:t> </a:t>
            </a:r>
          </a:p>
          <a:p>
            <a:pPr lvl="1"/>
            <a:r>
              <a:rPr lang="en-US" dirty="0" smtClean="0"/>
              <a:t>All of those script tags in your html go away, along with having to manage their order</a:t>
            </a:r>
          </a:p>
        </p:txBody>
      </p:sp>
      <p:sp>
        <p:nvSpPr>
          <p:cNvPr id="2" name="Title 1"/>
          <p:cNvSpPr>
            <a:spLocks noGrp="1"/>
          </p:cNvSpPr>
          <p:nvPr>
            <p:ph type="title"/>
          </p:nvPr>
        </p:nvSpPr>
        <p:spPr>
          <a:xfrm>
            <a:off x="323528" y="274638"/>
            <a:ext cx="8373616" cy="778098"/>
          </a:xfrm>
          <a:prstGeom prst="rect">
            <a:avLst/>
          </a:prstGeom>
        </p:spPr>
        <p:txBody>
          <a:bodyPr/>
          <a:lstStyle/>
          <a:p>
            <a:r>
              <a:rPr lang="en-US" dirty="0" smtClean="0"/>
              <a:t>REQUIREJS – AN AMD SCRIPT LOADER</a:t>
            </a:r>
            <a:endParaRPr lang="en-GB" dirty="0"/>
          </a:p>
        </p:txBody>
      </p:sp>
      <p:sp>
        <p:nvSpPr>
          <p:cNvPr id="5" name="Content Placeholder 2"/>
          <p:cNvSpPr txBox="1">
            <a:spLocks/>
          </p:cNvSpPr>
          <p:nvPr/>
        </p:nvSpPr>
        <p:spPr>
          <a:xfrm>
            <a:off x="467544" y="3181327"/>
            <a:ext cx="8229600" cy="1584176"/>
          </a:xfrm>
          <a:prstGeom prst="rect">
            <a:avLst/>
          </a:prstGeom>
        </p:spPr>
        <p:txBody>
          <a:bodyPr/>
          <a:lstStyle>
            <a:lvl1pPr marL="0" indent="0" algn="l" defTabSz="914400" rtl="0" eaLnBrk="1" latinLnBrk="0" hangingPunct="1">
              <a:spcBef>
                <a:spcPct val="20000"/>
              </a:spcBef>
              <a:buClr>
                <a:schemeClr val="tx1"/>
              </a:buClr>
              <a:buFontTx/>
              <a:buNone/>
              <a:defRPr sz="32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Manages module dependencies </a:t>
            </a:r>
          </a:p>
          <a:p>
            <a:pPr lvl="1"/>
            <a:r>
              <a:rPr lang="en-US" dirty="0" smtClean="0"/>
              <a:t>When you define your module with require, you also register it’s dependencies</a:t>
            </a:r>
            <a:endParaRPr lang="en-US" dirty="0" smtClean="0"/>
          </a:p>
        </p:txBody>
      </p:sp>
      <p:sp>
        <p:nvSpPr>
          <p:cNvPr id="6" name="Content Placeholder 2"/>
          <p:cNvSpPr txBox="1">
            <a:spLocks/>
          </p:cNvSpPr>
          <p:nvPr/>
        </p:nvSpPr>
        <p:spPr>
          <a:xfrm>
            <a:off x="467544" y="5025535"/>
            <a:ext cx="8229600" cy="1552527"/>
          </a:xfrm>
          <a:prstGeom prst="rect">
            <a:avLst/>
          </a:prstGeom>
        </p:spPr>
        <p:txBody>
          <a:bodyPr/>
          <a:lstStyle>
            <a:lvl1pPr marL="0" indent="0" algn="l" defTabSz="914400" rtl="0" eaLnBrk="1" latinLnBrk="0" hangingPunct="1">
              <a:spcBef>
                <a:spcPct val="20000"/>
              </a:spcBef>
              <a:buClr>
                <a:schemeClr val="tx1"/>
              </a:buClr>
              <a:buFontTx/>
              <a:buNone/>
              <a:defRPr sz="3200" kern="1200">
                <a:solidFill>
                  <a:schemeClr val="bg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800" kern="1200">
                <a:solidFill>
                  <a:schemeClr val="bg1">
                    <a:lumMod val="7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Cleans up the global namespace </a:t>
            </a:r>
          </a:p>
          <a:p>
            <a:pPr lvl="1"/>
            <a:r>
              <a:rPr lang="en-US" dirty="0" smtClean="0"/>
              <a:t>By encapsulating our code in modules, require is able to keep our code isolated</a:t>
            </a:r>
            <a:endParaRPr lang="en-US" dirty="0" smtClean="0"/>
          </a:p>
        </p:txBody>
      </p:sp>
    </p:spTree>
    <p:extLst>
      <p:ext uri="{BB962C8B-B14F-4D97-AF65-F5344CB8AC3E}">
        <p14:creationId xmlns:p14="http://schemas.microsoft.com/office/powerpoint/2010/main" val="333978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BASICS OF SCRIPT LOADING</a:t>
            </a:r>
            <a:endParaRPr lang="en-GB" dirty="0"/>
          </a:p>
        </p:txBody>
      </p:sp>
      <p:sp>
        <p:nvSpPr>
          <p:cNvPr id="3" name="Content Placeholder 2"/>
          <p:cNvSpPr>
            <a:spLocks noGrp="1"/>
          </p:cNvSpPr>
          <p:nvPr>
            <p:ph idx="10"/>
          </p:nvPr>
        </p:nvSpPr>
        <p:spPr>
          <a:solidFill>
            <a:srgbClr val="60BB0E"/>
          </a:solidFill>
        </p:spPr>
        <p:txBody>
          <a:bodyPr anchor="b"/>
          <a:lstStyle/>
          <a:p>
            <a:r>
              <a:rPr lang="en-GB" sz="2000" dirty="0" smtClean="0"/>
              <a:t>SYNC</a:t>
            </a:r>
            <a:endParaRPr lang="en-GB" sz="2000" dirty="0"/>
          </a:p>
        </p:txBody>
      </p:sp>
      <p:sp>
        <p:nvSpPr>
          <p:cNvPr id="4" name="Content Placeholder 2"/>
          <p:cNvSpPr>
            <a:spLocks noGrp="1"/>
          </p:cNvSpPr>
          <p:nvPr>
            <p:ph idx="1"/>
          </p:nvPr>
        </p:nvSpPr>
        <p:spPr>
          <a:xfrm>
            <a:off x="467544" y="1628800"/>
            <a:ext cx="5472608" cy="4752528"/>
          </a:xfrm>
        </p:spPr>
        <p:txBody>
          <a:bodyPr/>
          <a:lstStyle/>
          <a:p>
            <a:r>
              <a:rPr lang="da-DK" sz="2800" dirty="0" smtClean="0"/>
              <a:t>&lt;script src=”...”&gt;&lt;/script&gt;</a:t>
            </a:r>
            <a:endParaRPr lang="da-DK" sz="2800" dirty="0" smtClean="0"/>
          </a:p>
          <a:p>
            <a:pPr lvl="1"/>
            <a:r>
              <a:rPr lang="en-US" sz="2400" dirty="0"/>
              <a:t>b</a:t>
            </a:r>
            <a:r>
              <a:rPr lang="en-US" sz="2400" dirty="0" smtClean="0"/>
              <a:t>locks everything (including rendering) until the script is loading and executes immediately when loaded</a:t>
            </a:r>
            <a:endParaRPr lang="en-GB" sz="2400" dirty="0" smtClean="0"/>
          </a:p>
          <a:p>
            <a:r>
              <a:rPr lang="da-DK" sz="2800" dirty="0"/>
              <a:t>&lt;script src</a:t>
            </a:r>
            <a:r>
              <a:rPr lang="da-DK" sz="2800" dirty="0" smtClean="0"/>
              <a:t>=”...” defer&gt;&lt;/</a:t>
            </a:r>
            <a:r>
              <a:rPr lang="da-DK" sz="2800" dirty="0"/>
              <a:t>script&gt;</a:t>
            </a:r>
          </a:p>
          <a:p>
            <a:pPr lvl="1"/>
            <a:r>
              <a:rPr lang="en-US" sz="2400" dirty="0" smtClean="0"/>
              <a:t>Defers script execution until everything is loaded and rendered</a:t>
            </a:r>
            <a:endParaRPr lang="en-GB" dirty="0"/>
          </a:p>
          <a:p>
            <a:r>
              <a:rPr lang="da-DK" sz="2800" dirty="0"/>
              <a:t>&lt;script src=”...” </a:t>
            </a:r>
            <a:r>
              <a:rPr lang="da-DK" sz="2800" dirty="0" smtClean="0"/>
              <a:t>async&gt;&lt;/</a:t>
            </a:r>
            <a:r>
              <a:rPr lang="da-DK" sz="2800" dirty="0"/>
              <a:t>script&gt;</a:t>
            </a:r>
          </a:p>
          <a:p>
            <a:pPr lvl="1"/>
            <a:r>
              <a:rPr lang="en-US" sz="2400" dirty="0" smtClean="0"/>
              <a:t>Script executes immediately when loaded, but doesn’t block rendering or other script loading/execution</a:t>
            </a:r>
            <a:endParaRPr lang="en-GB" sz="2400" dirty="0"/>
          </a:p>
          <a:p>
            <a:pPr lvl="1"/>
            <a:endParaRPr lang="en-GB" sz="2400" dirty="0"/>
          </a:p>
        </p:txBody>
      </p:sp>
      <p:sp>
        <p:nvSpPr>
          <p:cNvPr id="5" name="Content Placeholder 4"/>
          <p:cNvSpPr>
            <a:spLocks noGrp="1"/>
          </p:cNvSpPr>
          <p:nvPr>
            <p:ph idx="11"/>
          </p:nvPr>
        </p:nvSpPr>
        <p:spPr>
          <a:solidFill>
            <a:srgbClr val="00BDE3"/>
          </a:solidFill>
        </p:spPr>
        <p:txBody>
          <a:bodyPr anchor="b"/>
          <a:lstStyle/>
          <a:p>
            <a:r>
              <a:rPr lang="en-GB" sz="2400" dirty="0" smtClean="0"/>
              <a:t>DEFER</a:t>
            </a:r>
            <a:endParaRPr lang="en-GB" sz="2400" dirty="0"/>
          </a:p>
        </p:txBody>
      </p:sp>
      <p:sp>
        <p:nvSpPr>
          <p:cNvPr id="6" name="Content Placeholder 5"/>
          <p:cNvSpPr>
            <a:spLocks noGrp="1"/>
          </p:cNvSpPr>
          <p:nvPr>
            <p:ph idx="12"/>
          </p:nvPr>
        </p:nvSpPr>
        <p:spPr>
          <a:solidFill>
            <a:srgbClr val="CD2548"/>
          </a:solidFill>
        </p:spPr>
        <p:txBody>
          <a:bodyPr anchor="b"/>
          <a:lstStyle/>
          <a:p>
            <a:r>
              <a:rPr lang="en-GB" sz="2400" dirty="0" smtClean="0"/>
              <a:t>ASYNC</a:t>
            </a:r>
            <a:endParaRPr lang="en-GB" sz="2400" dirty="0"/>
          </a:p>
        </p:txBody>
      </p:sp>
    </p:spTree>
    <p:extLst>
      <p:ext uri="{BB962C8B-B14F-4D97-AF65-F5344CB8AC3E}">
        <p14:creationId xmlns:p14="http://schemas.microsoft.com/office/powerpoint/2010/main" val="1495428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229600" cy="778098"/>
          </a:xfrm>
          <a:prstGeom prst="rect">
            <a:avLst/>
          </a:prstGeom>
        </p:spPr>
        <p:txBody>
          <a:bodyPr/>
          <a:lstStyle/>
          <a:p>
            <a:r>
              <a:rPr lang="en-GB" dirty="0" smtClean="0"/>
              <a:t>DEMO</a:t>
            </a:r>
            <a:endParaRPr lang="en-GB" dirty="0"/>
          </a:p>
        </p:txBody>
      </p:sp>
    </p:spTree>
    <p:extLst>
      <p:ext uri="{BB962C8B-B14F-4D97-AF65-F5344CB8AC3E}">
        <p14:creationId xmlns:p14="http://schemas.microsoft.com/office/powerpoint/2010/main" val="474702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13981</TotalTime>
  <Words>361</Words>
  <Application>Microsoft Office PowerPoint</Application>
  <PresentationFormat>On-screen Show (4:3)</PresentationFormat>
  <Paragraphs>47</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Segoe WP</vt:lpstr>
      <vt:lpstr>Office Theme</vt:lpstr>
      <vt:lpstr>Writing Modular Javascript with AMD and RequireJS </vt:lpstr>
      <vt:lpstr>SO HERE’S THE PROBLEM…</vt:lpstr>
      <vt:lpstr>PowerPoint Presentation</vt:lpstr>
      <vt:lpstr>AMD - ASYNCHRONOUS MODULE DEFINITION</vt:lpstr>
      <vt:lpstr>REQUIREJS – AN AMD SCRIPT LOADER</vt:lpstr>
      <vt:lpstr>THE BASICS OF SCRIPT LOADING</vt:lpstr>
      <vt:lpstr>DEMO</vt:lpstr>
    </vt:vector>
  </TitlesOfParts>
  <Company>Scott Logic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Eberhardt</dc:creator>
  <cp:lastModifiedBy>Josh Schlesinger</cp:lastModifiedBy>
  <cp:revision>108</cp:revision>
  <dcterms:created xsi:type="dcterms:W3CDTF">2011-06-17T08:37:44Z</dcterms:created>
  <dcterms:modified xsi:type="dcterms:W3CDTF">2013-04-26T18:46:31Z</dcterms:modified>
</cp:coreProperties>
</file>