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6" r:id="rId5"/>
    <p:sldId id="259" r:id="rId6"/>
    <p:sldId id="260" r:id="rId7"/>
    <p:sldId id="261" r:id="rId8"/>
    <p:sldId id="267" r:id="rId9"/>
    <p:sldId id="262" r:id="rId10"/>
    <p:sldId id="263" r:id="rId11"/>
    <p:sldId id="264" r:id="rId12"/>
    <p:sldId id="268"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ffer, Joseph J Jr" initials="SJJJ" lastIdx="8" clrIdx="0">
    <p:extLst>
      <p:ext uri="{19B8F6BF-5375-455C-9EA6-DF929625EA0E}">
        <p15:presenceInfo xmlns:p15="http://schemas.microsoft.com/office/powerpoint/2012/main" userId="Shaffer, Joseph J J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9" d="100"/>
          <a:sy n="69" d="100"/>
        </p:scale>
        <p:origin x="72"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2-01T09:51:18.482" idx="6">
    <p:pos x="3709" y="2522"/>
    <p:text>The test group is actually optional, just set these to 0 to not include it. The training and verification sets are not. Likewise the number of participants in a category must be greater than the size of the test + verification sets for that category or else this will fail.</p:text>
    <p:extLst>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12-01T09:33:19.129" idx="1">
    <p:pos x="4072" y="3488"/>
    <p:text>In the source code, I have mistakenly switched what a "test" and "verification" set are technically. If I have time I will attempt to fix this, but it is currently unaddressed.</p:text>
    <p:extLst>
      <p:ext uri="{C676402C-5697-4E1C-873F-D02D1690AC5C}">
        <p15:threadingInfo xmlns:p15="http://schemas.microsoft.com/office/powerpoint/2012/main" timeZoneBias="360"/>
      </p:ext>
    </p:extLst>
  </p:cm>
  <p:cm authorId="1" dt="2020-12-01T09:34:13.226" idx="4">
    <p:pos x="7078" y="3491"/>
    <p:text>In order to read a saved model, it is necessary to know the size of the input, hidden, and output layers, which is why this is stored in the name. The function RISE.RISE_Test_Model will read these values from the model's filename.</p:text>
    <p:extLst>
      <p:ext uri="{C676402C-5697-4E1C-873F-D02D1690AC5C}">
        <p15:threadingInfo xmlns:p15="http://schemas.microsoft.com/office/powerpoint/2012/main" timeZoneBias="3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12-01T09:38:34.494" idx="5">
    <p:pos x="4669" y="2470"/>
    <p:text>Here used correctly for the technical definition, but will be "switched" in the filenames of the data I've generated previously. I'm hoping to fix the program for future runs</p:text>
    <p:extLst>
      <p:ext uri="{C676402C-5697-4E1C-873F-D02D1690AC5C}">
        <p15:threadingInfo xmlns:p15="http://schemas.microsoft.com/office/powerpoint/2012/main" timeZoneBias="3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12-01T10:44:14.358" idx="7">
    <p:pos x="5455" y="2147"/>
    <p:text>That is the number of feature reductions included for the participant</p:text>
    <p:extLst>
      <p:ext uri="{C676402C-5697-4E1C-873F-D02D1690AC5C}">
        <p15:threadingInfo xmlns:p15="http://schemas.microsoft.com/office/powerpoint/2012/main" timeZoneBias="360"/>
      </p:ext>
    </p:extLst>
  </p:cm>
  <p:cm authorId="1" dt="2020-12-01T10:44:52.203" idx="8">
    <p:pos x="4364" y="2147"/>
    <p:text>This could be one output from compile_subject_frequencies, or you could create a dataframe with the results of multiple feature reductions</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C38A25-445C-4D98-B940-62581F7D971D}" type="datetimeFigureOut">
              <a:rPr lang="en-US" smtClean="0"/>
              <a:t>12/9/2020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9E3563-1B8B-4D35-BE98-A5B960F70FF6}" type="slidenum">
              <a:rPr lang="en-US" smtClean="0"/>
              <a:t>‹#›</a:t>
            </a:fld>
            <a:endParaRPr lang="en-US"/>
          </a:p>
        </p:txBody>
      </p:sp>
    </p:spTree>
    <p:extLst>
      <p:ext uri="{BB962C8B-B14F-4D97-AF65-F5344CB8AC3E}">
        <p14:creationId xmlns:p14="http://schemas.microsoft.com/office/powerpoint/2010/main" val="954353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2E432-E623-4206-9CBD-44E937F5EA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5DD61C-EF19-4105-8506-5BA919D6C7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B8667C-F9F2-47BC-9F91-71B748C82384}"/>
              </a:ext>
            </a:extLst>
          </p:cNvPr>
          <p:cNvSpPr>
            <a:spLocks noGrp="1"/>
          </p:cNvSpPr>
          <p:nvPr>
            <p:ph type="dt" sz="half" idx="10"/>
          </p:nvPr>
        </p:nvSpPr>
        <p:spPr/>
        <p:txBody>
          <a:bodyPr/>
          <a:lstStyle/>
          <a:p>
            <a:fld id="{2716E146-9660-4341-B590-0E99178C9E0F}" type="datetimeFigureOut">
              <a:rPr lang="en-US" smtClean="0"/>
              <a:t>12/9/2020</a:t>
            </a:fld>
            <a:endParaRPr lang="en-US"/>
          </a:p>
        </p:txBody>
      </p:sp>
      <p:sp>
        <p:nvSpPr>
          <p:cNvPr id="5" name="Footer Placeholder 4">
            <a:extLst>
              <a:ext uri="{FF2B5EF4-FFF2-40B4-BE49-F238E27FC236}">
                <a16:creationId xmlns:a16="http://schemas.microsoft.com/office/drawing/2014/main" id="{1D7F3374-C378-4256-A686-23CEE39587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D84F-F9F5-4108-B0E5-8721DE5853E0}"/>
              </a:ext>
            </a:extLst>
          </p:cNvPr>
          <p:cNvSpPr>
            <a:spLocks noGrp="1"/>
          </p:cNvSpPr>
          <p:nvPr>
            <p:ph type="sldNum" sz="quarter" idx="12"/>
          </p:nvPr>
        </p:nvSpPr>
        <p:spPr/>
        <p:txBody>
          <a:bodyPr/>
          <a:lstStyle/>
          <a:p>
            <a:fld id="{8D1A74C0-1AC7-4F16-A5D7-F7163B3A9359}" type="slidenum">
              <a:rPr lang="en-US" smtClean="0"/>
              <a:t>‹#›</a:t>
            </a:fld>
            <a:endParaRPr lang="en-US"/>
          </a:p>
        </p:txBody>
      </p:sp>
    </p:spTree>
    <p:extLst>
      <p:ext uri="{BB962C8B-B14F-4D97-AF65-F5344CB8AC3E}">
        <p14:creationId xmlns:p14="http://schemas.microsoft.com/office/powerpoint/2010/main" val="2255960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F3040-BC5F-4C0B-A3C2-915E87158D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A9077B-729C-4F1F-9FEE-D1395CFBFD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24E751-CA42-43B5-B84E-4748E2911D5C}"/>
              </a:ext>
            </a:extLst>
          </p:cNvPr>
          <p:cNvSpPr>
            <a:spLocks noGrp="1"/>
          </p:cNvSpPr>
          <p:nvPr>
            <p:ph type="dt" sz="half" idx="10"/>
          </p:nvPr>
        </p:nvSpPr>
        <p:spPr/>
        <p:txBody>
          <a:bodyPr/>
          <a:lstStyle/>
          <a:p>
            <a:fld id="{2716E146-9660-4341-B590-0E99178C9E0F}" type="datetimeFigureOut">
              <a:rPr lang="en-US" smtClean="0"/>
              <a:t>12/9/2020</a:t>
            </a:fld>
            <a:endParaRPr lang="en-US"/>
          </a:p>
        </p:txBody>
      </p:sp>
      <p:sp>
        <p:nvSpPr>
          <p:cNvPr id="5" name="Footer Placeholder 4">
            <a:extLst>
              <a:ext uri="{FF2B5EF4-FFF2-40B4-BE49-F238E27FC236}">
                <a16:creationId xmlns:a16="http://schemas.microsoft.com/office/drawing/2014/main" id="{40223579-BE4F-426E-87BD-13C3A3D41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86853-EC28-4BA7-B99A-A1FFE3B4A562}"/>
              </a:ext>
            </a:extLst>
          </p:cNvPr>
          <p:cNvSpPr>
            <a:spLocks noGrp="1"/>
          </p:cNvSpPr>
          <p:nvPr>
            <p:ph type="sldNum" sz="quarter" idx="12"/>
          </p:nvPr>
        </p:nvSpPr>
        <p:spPr/>
        <p:txBody>
          <a:bodyPr/>
          <a:lstStyle/>
          <a:p>
            <a:fld id="{8D1A74C0-1AC7-4F16-A5D7-F7163B3A9359}" type="slidenum">
              <a:rPr lang="en-US" smtClean="0"/>
              <a:t>‹#›</a:t>
            </a:fld>
            <a:endParaRPr lang="en-US"/>
          </a:p>
        </p:txBody>
      </p:sp>
    </p:spTree>
    <p:extLst>
      <p:ext uri="{BB962C8B-B14F-4D97-AF65-F5344CB8AC3E}">
        <p14:creationId xmlns:p14="http://schemas.microsoft.com/office/powerpoint/2010/main" val="1323758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43D42E-C1D6-404F-A9F3-2704ECE362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9F39E0-9CF4-4B9A-A9A5-4668850601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A70887-FF8D-4489-BEEA-F26A31791F1C}"/>
              </a:ext>
            </a:extLst>
          </p:cNvPr>
          <p:cNvSpPr>
            <a:spLocks noGrp="1"/>
          </p:cNvSpPr>
          <p:nvPr>
            <p:ph type="dt" sz="half" idx="10"/>
          </p:nvPr>
        </p:nvSpPr>
        <p:spPr/>
        <p:txBody>
          <a:bodyPr/>
          <a:lstStyle/>
          <a:p>
            <a:fld id="{2716E146-9660-4341-B590-0E99178C9E0F}" type="datetimeFigureOut">
              <a:rPr lang="en-US" smtClean="0"/>
              <a:t>12/9/2020</a:t>
            </a:fld>
            <a:endParaRPr lang="en-US"/>
          </a:p>
        </p:txBody>
      </p:sp>
      <p:sp>
        <p:nvSpPr>
          <p:cNvPr id="5" name="Footer Placeholder 4">
            <a:extLst>
              <a:ext uri="{FF2B5EF4-FFF2-40B4-BE49-F238E27FC236}">
                <a16:creationId xmlns:a16="http://schemas.microsoft.com/office/drawing/2014/main" id="{AFA3C5B8-0891-4B3B-944A-A34D32CD0B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E803C-EA82-4AA2-82D4-3B238868D1A9}"/>
              </a:ext>
            </a:extLst>
          </p:cNvPr>
          <p:cNvSpPr>
            <a:spLocks noGrp="1"/>
          </p:cNvSpPr>
          <p:nvPr>
            <p:ph type="sldNum" sz="quarter" idx="12"/>
          </p:nvPr>
        </p:nvSpPr>
        <p:spPr/>
        <p:txBody>
          <a:bodyPr/>
          <a:lstStyle/>
          <a:p>
            <a:fld id="{8D1A74C0-1AC7-4F16-A5D7-F7163B3A9359}" type="slidenum">
              <a:rPr lang="en-US" smtClean="0"/>
              <a:t>‹#›</a:t>
            </a:fld>
            <a:endParaRPr lang="en-US"/>
          </a:p>
        </p:txBody>
      </p:sp>
    </p:spTree>
    <p:extLst>
      <p:ext uri="{BB962C8B-B14F-4D97-AF65-F5344CB8AC3E}">
        <p14:creationId xmlns:p14="http://schemas.microsoft.com/office/powerpoint/2010/main" val="1726200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718BC-E321-4B01-BAFE-3FD0313EFB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796299-15BC-4807-9B92-7B1F0034B2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4B68DA-0FB3-45CF-95DF-5EA1248B6AA7}"/>
              </a:ext>
            </a:extLst>
          </p:cNvPr>
          <p:cNvSpPr>
            <a:spLocks noGrp="1"/>
          </p:cNvSpPr>
          <p:nvPr>
            <p:ph type="dt" sz="half" idx="10"/>
          </p:nvPr>
        </p:nvSpPr>
        <p:spPr/>
        <p:txBody>
          <a:bodyPr/>
          <a:lstStyle/>
          <a:p>
            <a:fld id="{2716E146-9660-4341-B590-0E99178C9E0F}" type="datetimeFigureOut">
              <a:rPr lang="en-US" smtClean="0"/>
              <a:t>12/9/2020</a:t>
            </a:fld>
            <a:endParaRPr lang="en-US"/>
          </a:p>
        </p:txBody>
      </p:sp>
      <p:sp>
        <p:nvSpPr>
          <p:cNvPr id="5" name="Footer Placeholder 4">
            <a:extLst>
              <a:ext uri="{FF2B5EF4-FFF2-40B4-BE49-F238E27FC236}">
                <a16:creationId xmlns:a16="http://schemas.microsoft.com/office/drawing/2014/main" id="{C780EACB-2879-487E-893F-88A75A65E3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047A45-5FA2-4B20-A165-7B1304393B85}"/>
              </a:ext>
            </a:extLst>
          </p:cNvPr>
          <p:cNvSpPr>
            <a:spLocks noGrp="1"/>
          </p:cNvSpPr>
          <p:nvPr>
            <p:ph type="sldNum" sz="quarter" idx="12"/>
          </p:nvPr>
        </p:nvSpPr>
        <p:spPr/>
        <p:txBody>
          <a:bodyPr/>
          <a:lstStyle/>
          <a:p>
            <a:fld id="{8D1A74C0-1AC7-4F16-A5D7-F7163B3A9359}" type="slidenum">
              <a:rPr lang="en-US" smtClean="0"/>
              <a:t>‹#›</a:t>
            </a:fld>
            <a:endParaRPr lang="en-US"/>
          </a:p>
        </p:txBody>
      </p:sp>
    </p:spTree>
    <p:extLst>
      <p:ext uri="{BB962C8B-B14F-4D97-AF65-F5344CB8AC3E}">
        <p14:creationId xmlns:p14="http://schemas.microsoft.com/office/powerpoint/2010/main" val="864323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D233F-7944-429F-A712-28985F1951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171954-AAA0-4E0A-81B7-367C4C39B8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841427-D2E6-4D37-A402-63021A2D1EBB}"/>
              </a:ext>
            </a:extLst>
          </p:cNvPr>
          <p:cNvSpPr>
            <a:spLocks noGrp="1"/>
          </p:cNvSpPr>
          <p:nvPr>
            <p:ph type="dt" sz="half" idx="10"/>
          </p:nvPr>
        </p:nvSpPr>
        <p:spPr/>
        <p:txBody>
          <a:bodyPr/>
          <a:lstStyle/>
          <a:p>
            <a:fld id="{2716E146-9660-4341-B590-0E99178C9E0F}" type="datetimeFigureOut">
              <a:rPr lang="en-US" smtClean="0"/>
              <a:t>12/9/2020</a:t>
            </a:fld>
            <a:endParaRPr lang="en-US"/>
          </a:p>
        </p:txBody>
      </p:sp>
      <p:sp>
        <p:nvSpPr>
          <p:cNvPr id="5" name="Footer Placeholder 4">
            <a:extLst>
              <a:ext uri="{FF2B5EF4-FFF2-40B4-BE49-F238E27FC236}">
                <a16:creationId xmlns:a16="http://schemas.microsoft.com/office/drawing/2014/main" id="{B5F46A84-A6EC-4608-9E8B-BE19E4DF83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487D16-FE5B-43E0-B749-442D457ECEEF}"/>
              </a:ext>
            </a:extLst>
          </p:cNvPr>
          <p:cNvSpPr>
            <a:spLocks noGrp="1"/>
          </p:cNvSpPr>
          <p:nvPr>
            <p:ph type="sldNum" sz="quarter" idx="12"/>
          </p:nvPr>
        </p:nvSpPr>
        <p:spPr/>
        <p:txBody>
          <a:bodyPr/>
          <a:lstStyle/>
          <a:p>
            <a:fld id="{8D1A74C0-1AC7-4F16-A5D7-F7163B3A9359}" type="slidenum">
              <a:rPr lang="en-US" smtClean="0"/>
              <a:t>‹#›</a:t>
            </a:fld>
            <a:endParaRPr lang="en-US"/>
          </a:p>
        </p:txBody>
      </p:sp>
    </p:spTree>
    <p:extLst>
      <p:ext uri="{BB962C8B-B14F-4D97-AF65-F5344CB8AC3E}">
        <p14:creationId xmlns:p14="http://schemas.microsoft.com/office/powerpoint/2010/main" val="1439186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EB04D-C037-4846-BB54-D42D1EC202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B9A56C-FB87-4408-969D-AE494F4881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10078E-E032-49D1-A929-14FA9BA8D4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2005DD-0639-46DB-9AE8-99EDDFA9E880}"/>
              </a:ext>
            </a:extLst>
          </p:cNvPr>
          <p:cNvSpPr>
            <a:spLocks noGrp="1"/>
          </p:cNvSpPr>
          <p:nvPr>
            <p:ph type="dt" sz="half" idx="10"/>
          </p:nvPr>
        </p:nvSpPr>
        <p:spPr/>
        <p:txBody>
          <a:bodyPr/>
          <a:lstStyle/>
          <a:p>
            <a:fld id="{2716E146-9660-4341-B590-0E99178C9E0F}" type="datetimeFigureOut">
              <a:rPr lang="en-US" smtClean="0"/>
              <a:t>12/9/2020</a:t>
            </a:fld>
            <a:endParaRPr lang="en-US"/>
          </a:p>
        </p:txBody>
      </p:sp>
      <p:sp>
        <p:nvSpPr>
          <p:cNvPr id="6" name="Footer Placeholder 5">
            <a:extLst>
              <a:ext uri="{FF2B5EF4-FFF2-40B4-BE49-F238E27FC236}">
                <a16:creationId xmlns:a16="http://schemas.microsoft.com/office/drawing/2014/main" id="{CE2CF1A9-E214-4775-8874-D202C24389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3B65AF-AED2-46BF-881D-4C97B9D38260}"/>
              </a:ext>
            </a:extLst>
          </p:cNvPr>
          <p:cNvSpPr>
            <a:spLocks noGrp="1"/>
          </p:cNvSpPr>
          <p:nvPr>
            <p:ph type="sldNum" sz="quarter" idx="12"/>
          </p:nvPr>
        </p:nvSpPr>
        <p:spPr/>
        <p:txBody>
          <a:bodyPr/>
          <a:lstStyle/>
          <a:p>
            <a:fld id="{8D1A74C0-1AC7-4F16-A5D7-F7163B3A9359}" type="slidenum">
              <a:rPr lang="en-US" smtClean="0"/>
              <a:t>‹#›</a:t>
            </a:fld>
            <a:endParaRPr lang="en-US"/>
          </a:p>
        </p:txBody>
      </p:sp>
    </p:spTree>
    <p:extLst>
      <p:ext uri="{BB962C8B-B14F-4D97-AF65-F5344CB8AC3E}">
        <p14:creationId xmlns:p14="http://schemas.microsoft.com/office/powerpoint/2010/main" val="2922820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01FD-96BE-422E-8296-5EEE422784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3F2C0C-E3AF-4D0C-86C2-90D24B6B34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278583-75C4-451A-937E-FBBF9CE6F2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863E17-1ECF-480C-A413-DA4E9B2186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244F55-6BEB-4865-9625-4C932A8364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D25DA6-1FBE-4D36-8EEA-71A985304368}"/>
              </a:ext>
            </a:extLst>
          </p:cNvPr>
          <p:cNvSpPr>
            <a:spLocks noGrp="1"/>
          </p:cNvSpPr>
          <p:nvPr>
            <p:ph type="dt" sz="half" idx="10"/>
          </p:nvPr>
        </p:nvSpPr>
        <p:spPr/>
        <p:txBody>
          <a:bodyPr/>
          <a:lstStyle/>
          <a:p>
            <a:fld id="{2716E146-9660-4341-B590-0E99178C9E0F}" type="datetimeFigureOut">
              <a:rPr lang="en-US" smtClean="0"/>
              <a:t>12/9/2020</a:t>
            </a:fld>
            <a:endParaRPr lang="en-US"/>
          </a:p>
        </p:txBody>
      </p:sp>
      <p:sp>
        <p:nvSpPr>
          <p:cNvPr id="8" name="Footer Placeholder 7">
            <a:extLst>
              <a:ext uri="{FF2B5EF4-FFF2-40B4-BE49-F238E27FC236}">
                <a16:creationId xmlns:a16="http://schemas.microsoft.com/office/drawing/2014/main" id="{219A9561-EC04-4A96-A7B4-4810A8CAA3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8E2F38-C6E2-45D0-83ED-6FDB2FD48F1A}"/>
              </a:ext>
            </a:extLst>
          </p:cNvPr>
          <p:cNvSpPr>
            <a:spLocks noGrp="1"/>
          </p:cNvSpPr>
          <p:nvPr>
            <p:ph type="sldNum" sz="quarter" idx="12"/>
          </p:nvPr>
        </p:nvSpPr>
        <p:spPr/>
        <p:txBody>
          <a:bodyPr/>
          <a:lstStyle/>
          <a:p>
            <a:fld id="{8D1A74C0-1AC7-4F16-A5D7-F7163B3A9359}" type="slidenum">
              <a:rPr lang="en-US" smtClean="0"/>
              <a:t>‹#›</a:t>
            </a:fld>
            <a:endParaRPr lang="en-US"/>
          </a:p>
        </p:txBody>
      </p:sp>
    </p:spTree>
    <p:extLst>
      <p:ext uri="{BB962C8B-B14F-4D97-AF65-F5344CB8AC3E}">
        <p14:creationId xmlns:p14="http://schemas.microsoft.com/office/powerpoint/2010/main" val="904211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327C7-6AF2-41D7-B8E2-8CD59B35A6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23F5A3-BEFE-44D3-849E-D1928381DE2C}"/>
              </a:ext>
            </a:extLst>
          </p:cNvPr>
          <p:cNvSpPr>
            <a:spLocks noGrp="1"/>
          </p:cNvSpPr>
          <p:nvPr>
            <p:ph type="dt" sz="half" idx="10"/>
          </p:nvPr>
        </p:nvSpPr>
        <p:spPr/>
        <p:txBody>
          <a:bodyPr/>
          <a:lstStyle/>
          <a:p>
            <a:fld id="{2716E146-9660-4341-B590-0E99178C9E0F}" type="datetimeFigureOut">
              <a:rPr lang="en-US" smtClean="0"/>
              <a:t>12/9/2020</a:t>
            </a:fld>
            <a:endParaRPr lang="en-US"/>
          </a:p>
        </p:txBody>
      </p:sp>
      <p:sp>
        <p:nvSpPr>
          <p:cNvPr id="4" name="Footer Placeholder 3">
            <a:extLst>
              <a:ext uri="{FF2B5EF4-FFF2-40B4-BE49-F238E27FC236}">
                <a16:creationId xmlns:a16="http://schemas.microsoft.com/office/drawing/2014/main" id="{44D46FE6-11A9-4E53-B21F-CDD04664E5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41FEE3-D986-40B4-B0EE-64D38BBB0D0B}"/>
              </a:ext>
            </a:extLst>
          </p:cNvPr>
          <p:cNvSpPr>
            <a:spLocks noGrp="1"/>
          </p:cNvSpPr>
          <p:nvPr>
            <p:ph type="sldNum" sz="quarter" idx="12"/>
          </p:nvPr>
        </p:nvSpPr>
        <p:spPr/>
        <p:txBody>
          <a:bodyPr/>
          <a:lstStyle/>
          <a:p>
            <a:fld id="{8D1A74C0-1AC7-4F16-A5D7-F7163B3A9359}" type="slidenum">
              <a:rPr lang="en-US" smtClean="0"/>
              <a:t>‹#›</a:t>
            </a:fld>
            <a:endParaRPr lang="en-US"/>
          </a:p>
        </p:txBody>
      </p:sp>
    </p:spTree>
    <p:extLst>
      <p:ext uri="{BB962C8B-B14F-4D97-AF65-F5344CB8AC3E}">
        <p14:creationId xmlns:p14="http://schemas.microsoft.com/office/powerpoint/2010/main" val="1485545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D1409F-6AB9-4BE5-AC45-B83534763D72}"/>
              </a:ext>
            </a:extLst>
          </p:cNvPr>
          <p:cNvSpPr>
            <a:spLocks noGrp="1"/>
          </p:cNvSpPr>
          <p:nvPr>
            <p:ph type="dt" sz="half" idx="10"/>
          </p:nvPr>
        </p:nvSpPr>
        <p:spPr/>
        <p:txBody>
          <a:bodyPr/>
          <a:lstStyle/>
          <a:p>
            <a:fld id="{2716E146-9660-4341-B590-0E99178C9E0F}" type="datetimeFigureOut">
              <a:rPr lang="en-US" smtClean="0"/>
              <a:t>12/9/2020</a:t>
            </a:fld>
            <a:endParaRPr lang="en-US"/>
          </a:p>
        </p:txBody>
      </p:sp>
      <p:sp>
        <p:nvSpPr>
          <p:cNvPr id="3" name="Footer Placeholder 2">
            <a:extLst>
              <a:ext uri="{FF2B5EF4-FFF2-40B4-BE49-F238E27FC236}">
                <a16:creationId xmlns:a16="http://schemas.microsoft.com/office/drawing/2014/main" id="{D137C77A-2809-4610-AD00-C89C46B51C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C8ACA4-B9F4-4D4E-AEA0-3451C72270AB}"/>
              </a:ext>
            </a:extLst>
          </p:cNvPr>
          <p:cNvSpPr>
            <a:spLocks noGrp="1"/>
          </p:cNvSpPr>
          <p:nvPr>
            <p:ph type="sldNum" sz="quarter" idx="12"/>
          </p:nvPr>
        </p:nvSpPr>
        <p:spPr/>
        <p:txBody>
          <a:bodyPr/>
          <a:lstStyle/>
          <a:p>
            <a:fld id="{8D1A74C0-1AC7-4F16-A5D7-F7163B3A9359}" type="slidenum">
              <a:rPr lang="en-US" smtClean="0"/>
              <a:t>‹#›</a:t>
            </a:fld>
            <a:endParaRPr lang="en-US"/>
          </a:p>
        </p:txBody>
      </p:sp>
    </p:spTree>
    <p:extLst>
      <p:ext uri="{BB962C8B-B14F-4D97-AF65-F5344CB8AC3E}">
        <p14:creationId xmlns:p14="http://schemas.microsoft.com/office/powerpoint/2010/main" val="3381132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BE9A1-0415-488D-A023-E0424C41B4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75F447-1640-4D50-994E-31DA60A97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4D7A59-5132-4B81-9501-C4C0CAC5B8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788DAD-F79A-4E5F-8D54-855DADC4C5B8}"/>
              </a:ext>
            </a:extLst>
          </p:cNvPr>
          <p:cNvSpPr>
            <a:spLocks noGrp="1"/>
          </p:cNvSpPr>
          <p:nvPr>
            <p:ph type="dt" sz="half" idx="10"/>
          </p:nvPr>
        </p:nvSpPr>
        <p:spPr/>
        <p:txBody>
          <a:bodyPr/>
          <a:lstStyle/>
          <a:p>
            <a:fld id="{2716E146-9660-4341-B590-0E99178C9E0F}" type="datetimeFigureOut">
              <a:rPr lang="en-US" smtClean="0"/>
              <a:t>12/9/2020</a:t>
            </a:fld>
            <a:endParaRPr lang="en-US"/>
          </a:p>
        </p:txBody>
      </p:sp>
      <p:sp>
        <p:nvSpPr>
          <p:cNvPr id="6" name="Footer Placeholder 5">
            <a:extLst>
              <a:ext uri="{FF2B5EF4-FFF2-40B4-BE49-F238E27FC236}">
                <a16:creationId xmlns:a16="http://schemas.microsoft.com/office/drawing/2014/main" id="{B9975DFD-B5FB-42B0-AEFE-7776855FF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FF7EED-68A9-470D-BEDF-6D68AAD52BE9}"/>
              </a:ext>
            </a:extLst>
          </p:cNvPr>
          <p:cNvSpPr>
            <a:spLocks noGrp="1"/>
          </p:cNvSpPr>
          <p:nvPr>
            <p:ph type="sldNum" sz="quarter" idx="12"/>
          </p:nvPr>
        </p:nvSpPr>
        <p:spPr/>
        <p:txBody>
          <a:bodyPr/>
          <a:lstStyle/>
          <a:p>
            <a:fld id="{8D1A74C0-1AC7-4F16-A5D7-F7163B3A9359}" type="slidenum">
              <a:rPr lang="en-US" smtClean="0"/>
              <a:t>‹#›</a:t>
            </a:fld>
            <a:endParaRPr lang="en-US"/>
          </a:p>
        </p:txBody>
      </p:sp>
    </p:spTree>
    <p:extLst>
      <p:ext uri="{BB962C8B-B14F-4D97-AF65-F5344CB8AC3E}">
        <p14:creationId xmlns:p14="http://schemas.microsoft.com/office/powerpoint/2010/main" val="2143235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7A1CB-9AA1-493C-9656-EB37A36573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6BD245-F636-40A4-8B34-79B3086B16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67216D-9EE0-4F8F-8045-F58CC39A3E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A70CF1-5859-4FDB-92F8-59EA094D0F8E}"/>
              </a:ext>
            </a:extLst>
          </p:cNvPr>
          <p:cNvSpPr>
            <a:spLocks noGrp="1"/>
          </p:cNvSpPr>
          <p:nvPr>
            <p:ph type="dt" sz="half" idx="10"/>
          </p:nvPr>
        </p:nvSpPr>
        <p:spPr/>
        <p:txBody>
          <a:bodyPr/>
          <a:lstStyle/>
          <a:p>
            <a:fld id="{2716E146-9660-4341-B590-0E99178C9E0F}" type="datetimeFigureOut">
              <a:rPr lang="en-US" smtClean="0"/>
              <a:t>12/9/2020</a:t>
            </a:fld>
            <a:endParaRPr lang="en-US"/>
          </a:p>
        </p:txBody>
      </p:sp>
      <p:sp>
        <p:nvSpPr>
          <p:cNvPr id="6" name="Footer Placeholder 5">
            <a:extLst>
              <a:ext uri="{FF2B5EF4-FFF2-40B4-BE49-F238E27FC236}">
                <a16:creationId xmlns:a16="http://schemas.microsoft.com/office/drawing/2014/main" id="{F8C01689-9DD7-476D-8CE0-4BEB884B0B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F5E138-242F-488E-A8CD-74C4FFC05DD5}"/>
              </a:ext>
            </a:extLst>
          </p:cNvPr>
          <p:cNvSpPr>
            <a:spLocks noGrp="1"/>
          </p:cNvSpPr>
          <p:nvPr>
            <p:ph type="sldNum" sz="quarter" idx="12"/>
          </p:nvPr>
        </p:nvSpPr>
        <p:spPr/>
        <p:txBody>
          <a:bodyPr/>
          <a:lstStyle/>
          <a:p>
            <a:fld id="{8D1A74C0-1AC7-4F16-A5D7-F7163B3A9359}" type="slidenum">
              <a:rPr lang="en-US" smtClean="0"/>
              <a:t>‹#›</a:t>
            </a:fld>
            <a:endParaRPr lang="en-US"/>
          </a:p>
        </p:txBody>
      </p:sp>
    </p:spTree>
    <p:extLst>
      <p:ext uri="{BB962C8B-B14F-4D97-AF65-F5344CB8AC3E}">
        <p14:creationId xmlns:p14="http://schemas.microsoft.com/office/powerpoint/2010/main" val="257646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FBDC52-A731-4BA9-AB84-61E51911C2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4AF167-59AD-4946-A6B7-FAAC91E990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193CF7-3081-4218-BE6A-B2EA75977A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16E146-9660-4341-B590-0E99178C9E0F}" type="datetimeFigureOut">
              <a:rPr lang="en-US" smtClean="0"/>
              <a:t>12/9/2020</a:t>
            </a:fld>
            <a:endParaRPr lang="en-US"/>
          </a:p>
        </p:txBody>
      </p:sp>
      <p:sp>
        <p:nvSpPr>
          <p:cNvPr id="5" name="Footer Placeholder 4">
            <a:extLst>
              <a:ext uri="{FF2B5EF4-FFF2-40B4-BE49-F238E27FC236}">
                <a16:creationId xmlns:a16="http://schemas.microsoft.com/office/drawing/2014/main" id="{6C29A867-3B70-487C-A3F3-436040DB43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2575AC-AB8F-4C60-BB57-F7AB52A93C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1A74C0-1AC7-4F16-A5D7-F7163B3A9359}" type="slidenum">
              <a:rPr lang="en-US" smtClean="0"/>
              <a:t>‹#›</a:t>
            </a:fld>
            <a:endParaRPr lang="en-US"/>
          </a:p>
        </p:txBody>
      </p:sp>
    </p:spTree>
    <p:extLst>
      <p:ext uri="{BB962C8B-B14F-4D97-AF65-F5344CB8AC3E}">
        <p14:creationId xmlns:p14="http://schemas.microsoft.com/office/powerpoint/2010/main" val="653482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FC0C5-4A70-4F14-A612-D15871991A8F}"/>
              </a:ext>
            </a:extLst>
          </p:cNvPr>
          <p:cNvSpPr>
            <a:spLocks noGrp="1"/>
          </p:cNvSpPr>
          <p:nvPr>
            <p:ph type="ctrTitle"/>
          </p:nvPr>
        </p:nvSpPr>
        <p:spPr/>
        <p:txBody>
          <a:bodyPr/>
          <a:lstStyle/>
          <a:p>
            <a:r>
              <a:rPr lang="en-US" dirty="0"/>
              <a:t>Using the RISE Functions</a:t>
            </a:r>
          </a:p>
        </p:txBody>
      </p:sp>
      <p:sp>
        <p:nvSpPr>
          <p:cNvPr id="3" name="Subtitle 2">
            <a:extLst>
              <a:ext uri="{FF2B5EF4-FFF2-40B4-BE49-F238E27FC236}">
                <a16:creationId xmlns:a16="http://schemas.microsoft.com/office/drawing/2014/main" id="{5D13A85D-3C92-42D1-B300-E99576C9768F}"/>
              </a:ext>
            </a:extLst>
          </p:cNvPr>
          <p:cNvSpPr>
            <a:spLocks noGrp="1"/>
          </p:cNvSpPr>
          <p:nvPr>
            <p:ph type="subTitle" idx="1"/>
          </p:nvPr>
        </p:nvSpPr>
        <p:spPr/>
        <p:txBody>
          <a:bodyPr/>
          <a:lstStyle/>
          <a:p>
            <a:r>
              <a:rPr lang="en-US" dirty="0"/>
              <a:t>Joe Shaffer</a:t>
            </a:r>
          </a:p>
          <a:p>
            <a:r>
              <a:rPr lang="en-US" dirty="0"/>
              <a:t>December 2020</a:t>
            </a:r>
          </a:p>
        </p:txBody>
      </p:sp>
    </p:spTree>
    <p:extLst>
      <p:ext uri="{BB962C8B-B14F-4D97-AF65-F5344CB8AC3E}">
        <p14:creationId xmlns:p14="http://schemas.microsoft.com/office/powerpoint/2010/main" val="1772649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51872-9FEC-4E03-B34D-2FF92C8F15E9}"/>
              </a:ext>
            </a:extLst>
          </p:cNvPr>
          <p:cNvSpPr>
            <a:spLocks noGrp="1"/>
          </p:cNvSpPr>
          <p:nvPr>
            <p:ph type="title"/>
          </p:nvPr>
        </p:nvSpPr>
        <p:spPr/>
        <p:txBody>
          <a:bodyPr/>
          <a:lstStyle/>
          <a:p>
            <a:r>
              <a:rPr lang="en-US" dirty="0"/>
              <a:t>Cluster Implementation</a:t>
            </a:r>
          </a:p>
        </p:txBody>
      </p:sp>
      <p:sp>
        <p:nvSpPr>
          <p:cNvPr id="3" name="Content Placeholder 2">
            <a:extLst>
              <a:ext uri="{FF2B5EF4-FFF2-40B4-BE49-F238E27FC236}">
                <a16:creationId xmlns:a16="http://schemas.microsoft.com/office/drawing/2014/main" id="{5FF9E69A-C382-468D-85C4-3DAF47D4DA46}"/>
              </a:ext>
            </a:extLst>
          </p:cNvPr>
          <p:cNvSpPr>
            <a:spLocks noGrp="1"/>
          </p:cNvSpPr>
          <p:nvPr>
            <p:ph idx="1"/>
          </p:nvPr>
        </p:nvSpPr>
        <p:spPr/>
        <p:txBody>
          <a:bodyPr/>
          <a:lstStyle/>
          <a:p>
            <a:r>
              <a:rPr lang="en-US" dirty="0"/>
              <a:t>Both of these two steps: generating the models and running RISE should be able to be run in parallel by submitting </a:t>
            </a:r>
            <a:r>
              <a:rPr lang="en-US" i="1" dirty="0"/>
              <a:t>/MRRCdata/Bipolar_R01/scripts/MachineLearning/iterativeclustersubmit.sh to Argon using </a:t>
            </a:r>
            <a:r>
              <a:rPr lang="en-US" i="1" dirty="0" err="1"/>
              <a:t>qsub</a:t>
            </a:r>
            <a:endParaRPr lang="en-US" i="1" dirty="0"/>
          </a:p>
          <a:p>
            <a:r>
              <a:rPr lang="en-US" i="1" dirty="0"/>
              <a:t>Setting this up for each cycle of feature reductions will require you to edit the stored variables within that bash script each time. Future work could be done to allow you to pass a configuration file or something, but that isn’t implemented right now. </a:t>
            </a:r>
          </a:p>
        </p:txBody>
      </p:sp>
    </p:spTree>
    <p:extLst>
      <p:ext uri="{BB962C8B-B14F-4D97-AF65-F5344CB8AC3E}">
        <p14:creationId xmlns:p14="http://schemas.microsoft.com/office/powerpoint/2010/main" val="237521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C9AE4-10ED-441D-A0A5-468FA881542A}"/>
              </a:ext>
            </a:extLst>
          </p:cNvPr>
          <p:cNvSpPr>
            <a:spLocks noGrp="1"/>
          </p:cNvSpPr>
          <p:nvPr>
            <p:ph type="title"/>
          </p:nvPr>
        </p:nvSpPr>
        <p:spPr/>
        <p:txBody>
          <a:bodyPr/>
          <a:lstStyle/>
          <a:p>
            <a:r>
              <a:rPr lang="en-US" dirty="0"/>
              <a:t>Feature reduction</a:t>
            </a:r>
          </a:p>
        </p:txBody>
      </p:sp>
      <p:sp>
        <p:nvSpPr>
          <p:cNvPr id="3" name="Content Placeholder 2">
            <a:extLst>
              <a:ext uri="{FF2B5EF4-FFF2-40B4-BE49-F238E27FC236}">
                <a16:creationId xmlns:a16="http://schemas.microsoft.com/office/drawing/2014/main" id="{6483A932-CA03-4EEC-ACC7-D6CEEC16ACC6}"/>
              </a:ext>
            </a:extLst>
          </p:cNvPr>
          <p:cNvSpPr>
            <a:spLocks noGrp="1"/>
          </p:cNvSpPr>
          <p:nvPr>
            <p:ph idx="1"/>
          </p:nvPr>
        </p:nvSpPr>
        <p:spPr/>
        <p:txBody>
          <a:bodyPr>
            <a:normAutofit fontScale="77500" lnSpcReduction="20000"/>
          </a:bodyPr>
          <a:lstStyle/>
          <a:p>
            <a:r>
              <a:rPr lang="en-US" dirty="0"/>
              <a:t>After running RISE for each model, you will want to identify the most important features within these models.</a:t>
            </a:r>
          </a:p>
          <a:p>
            <a:r>
              <a:rPr lang="en-US" dirty="0" err="1"/>
              <a:t>get_best_models</a:t>
            </a:r>
            <a:r>
              <a:rPr lang="en-US" dirty="0"/>
              <a:t>(‘directory/path/to/model/files’, </a:t>
            </a:r>
            <a:r>
              <a:rPr lang="en-US" dirty="0" err="1"/>
              <a:t>num_models_in_directory</a:t>
            </a:r>
            <a:r>
              <a:rPr lang="en-US" dirty="0"/>
              <a:t>, </a:t>
            </a:r>
            <a:r>
              <a:rPr lang="en-US" dirty="0" err="1"/>
              <a:t>verification_set_accuracy_threshold</a:t>
            </a:r>
            <a:r>
              <a:rPr lang="en-US" dirty="0"/>
              <a:t>, </a:t>
            </a:r>
            <a:r>
              <a:rPr lang="en-US" dirty="0" err="1"/>
              <a:t>test_set_accuracy_threshold</a:t>
            </a:r>
            <a:r>
              <a:rPr lang="en-US" dirty="0"/>
              <a:t>) allows you to threshold the models in a provided directory based on their accuracy on both the verification and test datasets</a:t>
            </a:r>
          </a:p>
          <a:p>
            <a:r>
              <a:rPr lang="en-US" dirty="0" err="1"/>
              <a:t>find_Consensus_Results</a:t>
            </a:r>
            <a:r>
              <a:rPr lang="en-US" dirty="0"/>
              <a:t>(‘directory/path/to/model/files’, </a:t>
            </a:r>
            <a:r>
              <a:rPr lang="en-US" dirty="0" err="1"/>
              <a:t>list_of_best_model_name_prefixes</a:t>
            </a:r>
            <a:r>
              <a:rPr lang="en-US" dirty="0"/>
              <a:t>, </a:t>
            </a:r>
            <a:r>
              <a:rPr lang="en-US" dirty="0" err="1"/>
              <a:t>list_of_column_names</a:t>
            </a:r>
            <a:r>
              <a:rPr lang="en-US" dirty="0"/>
              <a:t>, ‘</a:t>
            </a:r>
            <a:r>
              <a:rPr lang="en-US" dirty="0" err="1"/>
              <a:t>Title_of_figure</a:t>
            </a:r>
            <a:r>
              <a:rPr lang="en-US" dirty="0"/>
              <a:t>') reads in a list of models (by prefix – output of </a:t>
            </a:r>
            <a:r>
              <a:rPr lang="en-US" dirty="0" err="1"/>
              <a:t>get_best_models</a:t>
            </a:r>
            <a:r>
              <a:rPr lang="en-US" dirty="0"/>
              <a:t>()) from a provided directory. It sorts the features based on the sum of their contributions to the models in the list, then graphs them. You will also need to provide a list of column names which can be provided by </a:t>
            </a:r>
            <a:r>
              <a:rPr lang="en-US" dirty="0" err="1"/>
              <a:t>get_column_labels</a:t>
            </a:r>
            <a:r>
              <a:rPr lang="en-US" dirty="0"/>
              <a:t>(). </a:t>
            </a:r>
          </a:p>
          <a:p>
            <a:r>
              <a:rPr lang="en-US" i="1" dirty="0" err="1"/>
              <a:t>select_key_features</a:t>
            </a:r>
            <a:r>
              <a:rPr lang="en-US" i="1" dirty="0"/>
              <a:t>(‘previous_data_file.csv’, </a:t>
            </a:r>
            <a:r>
              <a:rPr lang="en-US" i="1" dirty="0" err="1"/>
              <a:t>sorted_results</a:t>
            </a:r>
            <a:r>
              <a:rPr lang="en-US" i="1" dirty="0"/>
              <a:t>, ‘new_data_file_to_be_created.csv’) </a:t>
            </a:r>
            <a:r>
              <a:rPr lang="en-US" dirty="0"/>
              <a:t>Takes in the previous .csv file and the sorted output and generates a new .csv file with only the above-average features. This .csv can then be used in the next feature reduction cycle.</a:t>
            </a:r>
          </a:p>
        </p:txBody>
      </p:sp>
    </p:spTree>
    <p:extLst>
      <p:ext uri="{BB962C8B-B14F-4D97-AF65-F5344CB8AC3E}">
        <p14:creationId xmlns:p14="http://schemas.microsoft.com/office/powerpoint/2010/main" val="2477545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6B968-AB07-4C1E-BCC0-23A966D12E8C}"/>
              </a:ext>
            </a:extLst>
          </p:cNvPr>
          <p:cNvSpPr>
            <a:spLocks noGrp="1"/>
          </p:cNvSpPr>
          <p:nvPr>
            <p:ph type="title"/>
          </p:nvPr>
        </p:nvSpPr>
        <p:spPr>
          <a:xfrm>
            <a:off x="838200" y="365125"/>
            <a:ext cx="10515600" cy="3063875"/>
          </a:xfrm>
        </p:spPr>
        <p:txBody>
          <a:bodyPr>
            <a:normAutofit fontScale="90000"/>
          </a:bodyPr>
          <a:lstStyle/>
          <a:p>
            <a:r>
              <a:rPr lang="en-US" dirty="0"/>
              <a:t>Example graph of the relative importance (z-score scaled) of features (x-axis). Each color represents the contribution to a different “good” model. Results are sorted by the sum of contribution across all included models. </a:t>
            </a:r>
          </a:p>
        </p:txBody>
      </p:sp>
      <p:pic>
        <p:nvPicPr>
          <p:cNvPr id="5" name="Content Placeholder 4" descr="A picture containing text, writing implement, stationary, pencil&#10;&#10;Description automatically generated">
            <a:extLst>
              <a:ext uri="{FF2B5EF4-FFF2-40B4-BE49-F238E27FC236}">
                <a16:creationId xmlns:a16="http://schemas.microsoft.com/office/drawing/2014/main" id="{C5583648-9289-40E0-9D65-50E5F6E712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0549" y="3429000"/>
            <a:ext cx="13373098" cy="2786062"/>
          </a:xfrm>
        </p:spPr>
      </p:pic>
    </p:spTree>
    <p:extLst>
      <p:ext uri="{BB962C8B-B14F-4D97-AF65-F5344CB8AC3E}">
        <p14:creationId xmlns:p14="http://schemas.microsoft.com/office/powerpoint/2010/main" val="2555951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D40B4-94AD-4693-960B-7A872C4D50EC}"/>
              </a:ext>
            </a:extLst>
          </p:cNvPr>
          <p:cNvSpPr>
            <a:spLocks noGrp="1"/>
          </p:cNvSpPr>
          <p:nvPr>
            <p:ph type="title"/>
          </p:nvPr>
        </p:nvSpPr>
        <p:spPr/>
        <p:txBody>
          <a:bodyPr/>
          <a:lstStyle/>
          <a:p>
            <a:r>
              <a:rPr lang="en-US" dirty="0"/>
              <a:t>Other useful functions</a:t>
            </a:r>
          </a:p>
        </p:txBody>
      </p:sp>
      <p:sp>
        <p:nvSpPr>
          <p:cNvPr id="3" name="Content Placeholder 2">
            <a:extLst>
              <a:ext uri="{FF2B5EF4-FFF2-40B4-BE49-F238E27FC236}">
                <a16:creationId xmlns:a16="http://schemas.microsoft.com/office/drawing/2014/main" id="{3AE13F91-21CC-4068-AECF-29C734310BD9}"/>
              </a:ext>
            </a:extLst>
          </p:cNvPr>
          <p:cNvSpPr>
            <a:spLocks noGrp="1"/>
          </p:cNvSpPr>
          <p:nvPr>
            <p:ph idx="1"/>
          </p:nvPr>
        </p:nvSpPr>
        <p:spPr/>
        <p:txBody>
          <a:bodyPr/>
          <a:lstStyle/>
          <a:p>
            <a:r>
              <a:rPr lang="en-US" dirty="0" err="1"/>
              <a:t>Frequency_list</a:t>
            </a:r>
            <a:r>
              <a:rPr lang="en-US" dirty="0"/>
              <a:t>=</a:t>
            </a:r>
            <a:r>
              <a:rPr lang="en-US" dirty="0" err="1"/>
              <a:t>compile_subject_frequencies</a:t>
            </a:r>
            <a:r>
              <a:rPr lang="en-US" dirty="0"/>
              <a:t>(‘./</a:t>
            </a:r>
            <a:r>
              <a:rPr lang="en-US" dirty="0" err="1"/>
              <a:t>model_directory</a:t>
            </a:r>
            <a:r>
              <a:rPr lang="en-US" dirty="0"/>
              <a:t>’, </a:t>
            </a:r>
            <a:r>
              <a:rPr lang="en-US" dirty="0" err="1"/>
              <a:t>threshold_value</a:t>
            </a:r>
            <a:r>
              <a:rPr lang="en-US" dirty="0"/>
              <a:t>): This will generate the frequency with which each participant was included in the verification set for models with accuracy &gt;= </a:t>
            </a:r>
            <a:r>
              <a:rPr lang="en-US" dirty="0" err="1"/>
              <a:t>threshold_value</a:t>
            </a:r>
            <a:endParaRPr lang="en-US" dirty="0"/>
          </a:p>
          <a:p>
            <a:r>
              <a:rPr lang="en-US" dirty="0" err="1"/>
              <a:t>graph_subject_influence</a:t>
            </a:r>
            <a:r>
              <a:rPr lang="en-US" dirty="0"/>
              <a:t>(</a:t>
            </a:r>
            <a:r>
              <a:rPr lang="en-US" dirty="0" err="1"/>
              <a:t>Frequency_list</a:t>
            </a:r>
            <a:r>
              <a:rPr lang="en-US" dirty="0"/>
              <a:t>, </a:t>
            </a:r>
            <a:r>
              <a:rPr lang="en-US" dirty="0" err="1"/>
              <a:t>num_trials</a:t>
            </a:r>
            <a:r>
              <a:rPr lang="en-US" dirty="0"/>
              <a:t>, </a:t>
            </a:r>
            <a:r>
              <a:rPr lang="en-US" dirty="0" err="1"/>
              <a:t>label_list</a:t>
            </a:r>
            <a:r>
              <a:rPr lang="en-US" dirty="0"/>
              <a:t>, ‘</a:t>
            </a:r>
            <a:r>
              <a:rPr lang="en-US" dirty="0" err="1"/>
              <a:t>output_prefix</a:t>
            </a:r>
            <a:r>
              <a:rPr lang="en-US" dirty="0"/>
              <a:t>')</a:t>
            </a:r>
          </a:p>
        </p:txBody>
      </p:sp>
    </p:spTree>
    <p:extLst>
      <p:ext uri="{BB962C8B-B14F-4D97-AF65-F5344CB8AC3E}">
        <p14:creationId xmlns:p14="http://schemas.microsoft.com/office/powerpoint/2010/main" val="3926701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6C111-6D22-4BCD-AAA2-A92C6F8E1674}"/>
              </a:ext>
            </a:extLst>
          </p:cNvPr>
          <p:cNvSpPr>
            <a:spLocks noGrp="1"/>
          </p:cNvSpPr>
          <p:nvPr>
            <p:ph type="title"/>
          </p:nvPr>
        </p:nvSpPr>
        <p:spPr/>
        <p:txBody>
          <a:bodyPr/>
          <a:lstStyle/>
          <a:p>
            <a:r>
              <a:rPr lang="en-US" dirty="0"/>
              <a:t>Software Used</a:t>
            </a:r>
          </a:p>
        </p:txBody>
      </p:sp>
      <p:sp>
        <p:nvSpPr>
          <p:cNvPr id="3" name="Content Placeholder 2">
            <a:extLst>
              <a:ext uri="{FF2B5EF4-FFF2-40B4-BE49-F238E27FC236}">
                <a16:creationId xmlns:a16="http://schemas.microsoft.com/office/drawing/2014/main" id="{55A22FB9-A3C5-444A-B5D9-4DCEF09FD97D}"/>
              </a:ext>
            </a:extLst>
          </p:cNvPr>
          <p:cNvSpPr>
            <a:spLocks noGrp="1"/>
          </p:cNvSpPr>
          <p:nvPr>
            <p:ph idx="1"/>
          </p:nvPr>
        </p:nvSpPr>
        <p:spPr/>
        <p:txBody>
          <a:bodyPr>
            <a:normAutofit lnSpcReduction="10000"/>
          </a:bodyPr>
          <a:lstStyle/>
          <a:p>
            <a:r>
              <a:rPr lang="en-US" dirty="0"/>
              <a:t>The RISE programs are written in Python 3.6 and use </a:t>
            </a:r>
            <a:r>
              <a:rPr lang="en-US" dirty="0" err="1"/>
              <a:t>PyTorch</a:t>
            </a:r>
            <a:r>
              <a:rPr lang="en-US" dirty="0"/>
              <a:t> as the framework for machine learning</a:t>
            </a:r>
          </a:p>
          <a:p>
            <a:r>
              <a:rPr lang="en-US" dirty="0"/>
              <a:t>The </a:t>
            </a:r>
            <a:r>
              <a:rPr lang="en-US" b="1" dirty="0"/>
              <a:t>ML_Binary_Classifier.py </a:t>
            </a:r>
            <a:r>
              <a:rPr lang="en-US" dirty="0"/>
              <a:t>program contains a binary classifier class and several functions used for loading input data, saving outputs, and reading saved models</a:t>
            </a:r>
          </a:p>
          <a:p>
            <a:r>
              <a:rPr lang="en-US" dirty="0"/>
              <a:t>The </a:t>
            </a:r>
            <a:r>
              <a:rPr lang="en-US" b="1" dirty="0"/>
              <a:t>RISE.py </a:t>
            </a:r>
            <a:r>
              <a:rPr lang="en-US" dirty="0"/>
              <a:t>file contains functions for performing RISE analysis to identify important features using the </a:t>
            </a:r>
            <a:r>
              <a:rPr lang="en-US" dirty="0" err="1"/>
              <a:t>ML_Binary_Classifier</a:t>
            </a:r>
            <a:r>
              <a:rPr lang="en-US" dirty="0"/>
              <a:t> class. </a:t>
            </a:r>
          </a:p>
          <a:p>
            <a:r>
              <a:rPr lang="en-US" dirty="0"/>
              <a:t>Future machine learning problems (such as ones that need to predict a continuous value) may require implementing a different classifier class along with some modification of the source code to use that classifier instead</a:t>
            </a:r>
          </a:p>
        </p:txBody>
      </p:sp>
    </p:spTree>
    <p:extLst>
      <p:ext uri="{BB962C8B-B14F-4D97-AF65-F5344CB8AC3E}">
        <p14:creationId xmlns:p14="http://schemas.microsoft.com/office/powerpoint/2010/main" val="2855906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AE0B0-4EBB-4354-A4DB-DC8162D1761E}"/>
              </a:ext>
            </a:extLst>
          </p:cNvPr>
          <p:cNvSpPr>
            <a:spLocks noGrp="1"/>
          </p:cNvSpPr>
          <p:nvPr>
            <p:ph type="title"/>
          </p:nvPr>
        </p:nvSpPr>
        <p:spPr/>
        <p:txBody>
          <a:bodyPr/>
          <a:lstStyle/>
          <a:p>
            <a:r>
              <a:rPr lang="en-US" dirty="0"/>
              <a:t>General Overview</a:t>
            </a:r>
          </a:p>
        </p:txBody>
      </p:sp>
      <p:sp>
        <p:nvSpPr>
          <p:cNvPr id="3" name="Content Placeholder 2">
            <a:extLst>
              <a:ext uri="{FF2B5EF4-FFF2-40B4-BE49-F238E27FC236}">
                <a16:creationId xmlns:a16="http://schemas.microsoft.com/office/drawing/2014/main" id="{74F89CF4-CB6C-4626-B55D-05508FDCE3A3}"/>
              </a:ext>
            </a:extLst>
          </p:cNvPr>
          <p:cNvSpPr>
            <a:spLocks noGrp="1"/>
          </p:cNvSpPr>
          <p:nvPr>
            <p:ph idx="1"/>
          </p:nvPr>
        </p:nvSpPr>
        <p:spPr/>
        <p:txBody>
          <a:bodyPr>
            <a:normAutofit fontScale="92500" lnSpcReduction="10000"/>
          </a:bodyPr>
          <a:lstStyle/>
          <a:p>
            <a:r>
              <a:rPr lang="en-US" dirty="0"/>
              <a:t>The “</a:t>
            </a:r>
            <a:r>
              <a:rPr lang="en-US" dirty="0" err="1"/>
              <a:t>generate_BinaryClassifier_model</a:t>
            </a:r>
            <a:r>
              <a:rPr lang="en-US" dirty="0"/>
              <a:t>” function from “</a:t>
            </a:r>
            <a:r>
              <a:rPr lang="en-US" dirty="0" err="1"/>
              <a:t>ML_Binary_Classifier</a:t>
            </a:r>
            <a:r>
              <a:rPr lang="en-US" dirty="0"/>
              <a:t>” can be used to generate a single randomized machine learning model based on input data. An example function call is below:</a:t>
            </a:r>
          </a:p>
          <a:p>
            <a:pPr lvl="1"/>
            <a:r>
              <a:rPr lang="en-US" dirty="0"/>
              <a:t>model, prediction, hits, </a:t>
            </a:r>
            <a:r>
              <a:rPr lang="en-US" dirty="0" err="1"/>
              <a:t>false_pos</a:t>
            </a:r>
            <a:r>
              <a:rPr lang="en-US" dirty="0"/>
              <a:t>, </a:t>
            </a:r>
            <a:r>
              <a:rPr lang="en-US" dirty="0" err="1"/>
              <a:t>false_neg</a:t>
            </a:r>
            <a:r>
              <a:rPr lang="en-US" dirty="0"/>
              <a:t> = </a:t>
            </a:r>
            <a:r>
              <a:rPr lang="en-US" b="1" dirty="0" err="1"/>
              <a:t>generate_BinaryClassifier_model</a:t>
            </a:r>
            <a:r>
              <a:rPr lang="en-US" dirty="0"/>
              <a:t>(‘input_data.csv’, </a:t>
            </a:r>
            <a:r>
              <a:rPr lang="en-US" dirty="0" err="1"/>
              <a:t>training_group_size_a</a:t>
            </a:r>
            <a:r>
              <a:rPr lang="en-US" dirty="0"/>
              <a:t>, </a:t>
            </a:r>
            <a:r>
              <a:rPr lang="en-US" dirty="0" err="1"/>
              <a:t>training_group_size_b</a:t>
            </a:r>
            <a:r>
              <a:rPr lang="en-US" dirty="0"/>
              <a:t>, </a:t>
            </a:r>
            <a:r>
              <a:rPr lang="en-US" dirty="0" err="1"/>
              <a:t>verification_group_size_a</a:t>
            </a:r>
            <a:r>
              <a:rPr lang="en-US" dirty="0"/>
              <a:t>, </a:t>
            </a:r>
            <a:r>
              <a:rPr lang="en-US" dirty="0" err="1"/>
              <a:t>verification_group_size_b</a:t>
            </a:r>
            <a:r>
              <a:rPr lang="en-US" dirty="0"/>
              <a:t>, </a:t>
            </a:r>
            <a:r>
              <a:rPr lang="en-US" dirty="0" err="1"/>
              <a:t>test_group_size_a</a:t>
            </a:r>
            <a:r>
              <a:rPr lang="en-US" dirty="0"/>
              <a:t>, </a:t>
            </a:r>
            <a:r>
              <a:rPr lang="en-US" dirty="0" err="1"/>
              <a:t>test_group_size_b</a:t>
            </a:r>
            <a:r>
              <a:rPr lang="en-US" dirty="0"/>
              <a:t>, ‘</a:t>
            </a:r>
            <a:r>
              <a:rPr lang="en-US" dirty="0" err="1"/>
              <a:t>Variable_of_interest_name</a:t>
            </a:r>
            <a:r>
              <a:rPr lang="en-US" dirty="0"/>
              <a:t>', ‘</a:t>
            </a:r>
            <a:r>
              <a:rPr lang="en-US" dirty="0" err="1"/>
              <a:t>first_column_name_of_imaging_data</a:t>
            </a:r>
            <a:r>
              <a:rPr lang="en-US" dirty="0"/>
              <a:t>', ‘</a:t>
            </a:r>
            <a:r>
              <a:rPr lang="en-US" dirty="0" err="1"/>
              <a:t>last_column_name_of_imaging_data</a:t>
            </a:r>
            <a:r>
              <a:rPr lang="en-US" dirty="0"/>
              <a:t>’, </a:t>
            </a:r>
            <a:r>
              <a:rPr lang="en-US" dirty="0" err="1"/>
              <a:t>num_iterations</a:t>
            </a:r>
            <a:r>
              <a:rPr lang="en-US" dirty="0"/>
              <a:t>, ‘</a:t>
            </a:r>
            <a:r>
              <a:rPr lang="en-US" dirty="0" err="1"/>
              <a:t>output_prefix</a:t>
            </a:r>
            <a:r>
              <a:rPr lang="en-US" dirty="0"/>
              <a:t>’, </a:t>
            </a:r>
            <a:r>
              <a:rPr lang="en-US" dirty="0" err="1"/>
              <a:t>iteration_index</a:t>
            </a:r>
            <a:r>
              <a:rPr lang="en-US" dirty="0"/>
              <a:t>)</a:t>
            </a:r>
          </a:p>
          <a:p>
            <a:r>
              <a:rPr lang="en-US" dirty="0"/>
              <a:t>This function can be called in a loop in order to generate n randomized models. Pass the loop index as “</a:t>
            </a:r>
            <a:r>
              <a:rPr lang="en-US" dirty="0" err="1"/>
              <a:t>iteration_index</a:t>
            </a:r>
            <a:r>
              <a:rPr lang="en-US" dirty="0"/>
              <a:t>” to allow it to name output files correctly</a:t>
            </a:r>
          </a:p>
        </p:txBody>
      </p:sp>
    </p:spTree>
    <p:extLst>
      <p:ext uri="{BB962C8B-B14F-4D97-AF65-F5344CB8AC3E}">
        <p14:creationId xmlns:p14="http://schemas.microsoft.com/office/powerpoint/2010/main" val="981800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62D8A558-BD5F-419E-95D7-DF8A89073A16}"/>
              </a:ext>
            </a:extLst>
          </p:cNvPr>
          <p:cNvSpPr/>
          <p:nvPr/>
        </p:nvSpPr>
        <p:spPr>
          <a:xfrm>
            <a:off x="4264338" y="1737538"/>
            <a:ext cx="7379976" cy="47838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EF4CC3E4-E0DC-4E83-AC15-E1253A429E67}"/>
              </a:ext>
            </a:extLst>
          </p:cNvPr>
          <p:cNvSpPr/>
          <p:nvPr/>
        </p:nvSpPr>
        <p:spPr>
          <a:xfrm>
            <a:off x="9060177" y="1902004"/>
            <a:ext cx="2470436" cy="438041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F04A3C82-851B-4A39-9234-7ABFE805FFEF}"/>
              </a:ext>
            </a:extLst>
          </p:cNvPr>
          <p:cNvSpPr/>
          <p:nvPr/>
        </p:nvSpPr>
        <p:spPr>
          <a:xfrm>
            <a:off x="1299562" y="1719263"/>
            <a:ext cx="2720307" cy="2395537"/>
          </a:xfrm>
          <a:prstGeom prst="rect">
            <a:avLst/>
          </a:prstGeom>
          <a:solidFill>
            <a:srgbClr val="FF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76AB5D-9F81-41B6-B67D-A6E2D672990B}"/>
              </a:ext>
            </a:extLst>
          </p:cNvPr>
          <p:cNvSpPr>
            <a:spLocks noGrp="1"/>
          </p:cNvSpPr>
          <p:nvPr>
            <p:ph type="title"/>
          </p:nvPr>
        </p:nvSpPr>
        <p:spPr>
          <a:xfrm>
            <a:off x="-3" y="630496"/>
            <a:ext cx="11725275" cy="415036"/>
          </a:xfrm>
        </p:spPr>
        <p:txBody>
          <a:bodyPr>
            <a:normAutofit fontScale="90000"/>
          </a:bodyPr>
          <a:lstStyle/>
          <a:p>
            <a:r>
              <a:rPr lang="en-US" sz="3200" dirty="0"/>
              <a:t>RISE Feature Reduction Approach</a:t>
            </a:r>
          </a:p>
        </p:txBody>
      </p:sp>
      <p:sp>
        <p:nvSpPr>
          <p:cNvPr id="4" name="Rectangle 3">
            <a:extLst>
              <a:ext uri="{FF2B5EF4-FFF2-40B4-BE49-F238E27FC236}">
                <a16:creationId xmlns:a16="http://schemas.microsoft.com/office/drawing/2014/main" id="{8E06CAE0-93C1-4BDB-9262-2E0FFFE9BF52}"/>
              </a:ext>
            </a:extLst>
          </p:cNvPr>
          <p:cNvSpPr/>
          <p:nvPr/>
        </p:nvSpPr>
        <p:spPr>
          <a:xfrm>
            <a:off x="-1" y="1047751"/>
            <a:ext cx="11725275" cy="55483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261FA6E1-8B70-4F21-A27F-63C95BF1DECC}"/>
              </a:ext>
            </a:extLst>
          </p:cNvPr>
          <p:cNvSpPr/>
          <p:nvPr/>
        </p:nvSpPr>
        <p:spPr>
          <a:xfrm>
            <a:off x="1640793" y="2483165"/>
            <a:ext cx="2114550" cy="108585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Verify, and Test 1000 Binary Classifier Models</a:t>
            </a:r>
          </a:p>
        </p:txBody>
      </p:sp>
      <p:sp>
        <p:nvSpPr>
          <p:cNvPr id="6" name="Rectangle 5">
            <a:extLst>
              <a:ext uri="{FF2B5EF4-FFF2-40B4-BE49-F238E27FC236}">
                <a16:creationId xmlns:a16="http://schemas.microsoft.com/office/drawing/2014/main" id="{CEA89D0F-2FAF-4EB2-BFF9-6F73E2542C00}"/>
              </a:ext>
            </a:extLst>
          </p:cNvPr>
          <p:cNvSpPr/>
          <p:nvPr/>
        </p:nvSpPr>
        <p:spPr>
          <a:xfrm>
            <a:off x="5180916" y="2495520"/>
            <a:ext cx="1743075" cy="1085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 RISE on “best” models</a:t>
            </a:r>
          </a:p>
        </p:txBody>
      </p:sp>
      <p:sp>
        <p:nvSpPr>
          <p:cNvPr id="7" name="Rectangle 6">
            <a:extLst>
              <a:ext uri="{FF2B5EF4-FFF2-40B4-BE49-F238E27FC236}">
                <a16:creationId xmlns:a16="http://schemas.microsoft.com/office/drawing/2014/main" id="{A5023441-5B66-4C1E-BF4E-978B1B87BD68}"/>
              </a:ext>
            </a:extLst>
          </p:cNvPr>
          <p:cNvSpPr/>
          <p:nvPr/>
        </p:nvSpPr>
        <p:spPr>
          <a:xfrm>
            <a:off x="9377363" y="2505850"/>
            <a:ext cx="1914525" cy="1085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Combine features of best models</a:t>
            </a:r>
          </a:p>
        </p:txBody>
      </p:sp>
      <p:sp>
        <p:nvSpPr>
          <p:cNvPr id="8" name="Rectangle 7">
            <a:extLst>
              <a:ext uri="{FF2B5EF4-FFF2-40B4-BE49-F238E27FC236}">
                <a16:creationId xmlns:a16="http://schemas.microsoft.com/office/drawing/2014/main" id="{62FF2E16-66C1-4E12-9372-89E73565694E}"/>
              </a:ext>
            </a:extLst>
          </p:cNvPr>
          <p:cNvSpPr/>
          <p:nvPr/>
        </p:nvSpPr>
        <p:spPr>
          <a:xfrm>
            <a:off x="9377362" y="5047487"/>
            <a:ext cx="1914525" cy="1085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Sort features</a:t>
            </a:r>
          </a:p>
        </p:txBody>
      </p:sp>
      <p:sp>
        <p:nvSpPr>
          <p:cNvPr id="9" name="Rectangle 8">
            <a:extLst>
              <a:ext uri="{FF2B5EF4-FFF2-40B4-BE49-F238E27FC236}">
                <a16:creationId xmlns:a16="http://schemas.microsoft.com/office/drawing/2014/main" id="{AA6B0E25-4D08-4A9F-BD31-3DC8C66BAD94}"/>
              </a:ext>
            </a:extLst>
          </p:cNvPr>
          <p:cNvSpPr/>
          <p:nvPr/>
        </p:nvSpPr>
        <p:spPr>
          <a:xfrm>
            <a:off x="5186362" y="5047487"/>
            <a:ext cx="1737629" cy="1085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Remove least helpful features</a:t>
            </a:r>
          </a:p>
        </p:txBody>
      </p:sp>
      <p:cxnSp>
        <p:nvCxnSpPr>
          <p:cNvPr id="11" name="Straight Arrow Connector 10">
            <a:extLst>
              <a:ext uri="{FF2B5EF4-FFF2-40B4-BE49-F238E27FC236}">
                <a16:creationId xmlns:a16="http://schemas.microsoft.com/office/drawing/2014/main" id="{4D91137F-E608-403F-A413-44E658ACCD7C}"/>
              </a:ext>
            </a:extLst>
          </p:cNvPr>
          <p:cNvCxnSpPr>
            <a:stCxn id="5" idx="3"/>
            <a:endCxn id="6" idx="1"/>
          </p:cNvCxnSpPr>
          <p:nvPr/>
        </p:nvCxnSpPr>
        <p:spPr>
          <a:xfrm>
            <a:off x="3755343" y="3026090"/>
            <a:ext cx="1425573" cy="123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7D65775-DF8D-4555-B041-B30C527A0D3C}"/>
              </a:ext>
            </a:extLst>
          </p:cNvPr>
          <p:cNvCxnSpPr>
            <a:cxnSpLocks/>
            <a:stCxn id="6" idx="3"/>
            <a:endCxn id="7" idx="1"/>
          </p:cNvCxnSpPr>
          <p:nvPr/>
        </p:nvCxnSpPr>
        <p:spPr>
          <a:xfrm>
            <a:off x="6923991" y="3038445"/>
            <a:ext cx="2453372" cy="103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0B1A8F0-02C9-4683-9621-54652F91AE45}"/>
              </a:ext>
            </a:extLst>
          </p:cNvPr>
          <p:cNvCxnSpPr>
            <a:cxnSpLocks/>
            <a:stCxn id="7" idx="2"/>
            <a:endCxn id="8" idx="0"/>
          </p:cNvCxnSpPr>
          <p:nvPr/>
        </p:nvCxnSpPr>
        <p:spPr>
          <a:xfrm flipH="1">
            <a:off x="10334625" y="3591700"/>
            <a:ext cx="1" cy="14557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BFAFD7B-C2DD-481A-BA1F-FE16C3EA2B9D}"/>
              </a:ext>
            </a:extLst>
          </p:cNvPr>
          <p:cNvCxnSpPr>
            <a:cxnSpLocks/>
            <a:stCxn id="8" idx="1"/>
            <a:endCxn id="9" idx="3"/>
          </p:cNvCxnSpPr>
          <p:nvPr/>
        </p:nvCxnSpPr>
        <p:spPr>
          <a:xfrm flipH="1">
            <a:off x="6923991" y="5590412"/>
            <a:ext cx="24533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61F8FB3-3212-4A17-BDBE-6963D46BD6EA}"/>
              </a:ext>
            </a:extLst>
          </p:cNvPr>
          <p:cNvCxnSpPr>
            <a:cxnSpLocks/>
            <a:stCxn id="9" idx="1"/>
            <a:endCxn id="5" idx="2"/>
          </p:cNvCxnSpPr>
          <p:nvPr/>
        </p:nvCxnSpPr>
        <p:spPr>
          <a:xfrm rot="10800000">
            <a:off x="2698068" y="3569016"/>
            <a:ext cx="2488294" cy="202139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A196475-8410-4C1C-85DA-52D1EAAB0243}"/>
              </a:ext>
            </a:extLst>
          </p:cNvPr>
          <p:cNvSpPr txBox="1"/>
          <p:nvPr/>
        </p:nvSpPr>
        <p:spPr>
          <a:xfrm>
            <a:off x="5303104" y="2222889"/>
            <a:ext cx="1379930" cy="276999"/>
          </a:xfrm>
          <a:prstGeom prst="rect">
            <a:avLst/>
          </a:prstGeom>
          <a:noFill/>
        </p:spPr>
        <p:txBody>
          <a:bodyPr wrap="none" rtlCol="0">
            <a:spAutoFit/>
          </a:bodyPr>
          <a:lstStyle/>
          <a:p>
            <a:r>
              <a:rPr lang="en-US" sz="1200" b="1" dirty="0" err="1"/>
              <a:t>RISE_Test_Model</a:t>
            </a:r>
            <a:r>
              <a:rPr lang="en-US" sz="1200" b="1" dirty="0"/>
              <a:t>()</a:t>
            </a:r>
            <a:endParaRPr lang="en-US" sz="1200" dirty="0"/>
          </a:p>
        </p:txBody>
      </p:sp>
      <p:sp>
        <p:nvSpPr>
          <p:cNvPr id="28" name="TextBox 27">
            <a:extLst>
              <a:ext uri="{FF2B5EF4-FFF2-40B4-BE49-F238E27FC236}">
                <a16:creationId xmlns:a16="http://schemas.microsoft.com/office/drawing/2014/main" id="{F2DE8B9A-5869-4A32-9305-7804BC210786}"/>
              </a:ext>
            </a:extLst>
          </p:cNvPr>
          <p:cNvSpPr txBox="1"/>
          <p:nvPr/>
        </p:nvSpPr>
        <p:spPr>
          <a:xfrm>
            <a:off x="1550089" y="2241289"/>
            <a:ext cx="2293000" cy="276999"/>
          </a:xfrm>
          <a:prstGeom prst="rect">
            <a:avLst/>
          </a:prstGeom>
          <a:noFill/>
        </p:spPr>
        <p:txBody>
          <a:bodyPr wrap="none" rtlCol="0">
            <a:spAutoFit/>
          </a:bodyPr>
          <a:lstStyle/>
          <a:p>
            <a:r>
              <a:rPr lang="en-US" sz="1200" b="1" dirty="0" err="1"/>
              <a:t>generate_BinaryClassifier_model</a:t>
            </a:r>
            <a:endParaRPr lang="en-US" sz="1200" dirty="0"/>
          </a:p>
        </p:txBody>
      </p:sp>
      <p:sp>
        <p:nvSpPr>
          <p:cNvPr id="31" name="TextBox 30">
            <a:extLst>
              <a:ext uri="{FF2B5EF4-FFF2-40B4-BE49-F238E27FC236}">
                <a16:creationId xmlns:a16="http://schemas.microsoft.com/office/drawing/2014/main" id="{F5574124-C106-4193-B284-09FC4CB57499}"/>
              </a:ext>
            </a:extLst>
          </p:cNvPr>
          <p:cNvSpPr txBox="1"/>
          <p:nvPr/>
        </p:nvSpPr>
        <p:spPr>
          <a:xfrm>
            <a:off x="1299562" y="1737538"/>
            <a:ext cx="2404056" cy="369332"/>
          </a:xfrm>
          <a:prstGeom prst="rect">
            <a:avLst/>
          </a:prstGeom>
          <a:noFill/>
        </p:spPr>
        <p:txBody>
          <a:bodyPr wrap="none" rtlCol="0">
            <a:spAutoFit/>
          </a:bodyPr>
          <a:lstStyle/>
          <a:p>
            <a:r>
              <a:rPr lang="en-US" dirty="0"/>
              <a:t>ML_Binary_Classifier.py</a:t>
            </a:r>
          </a:p>
        </p:txBody>
      </p:sp>
      <p:sp>
        <p:nvSpPr>
          <p:cNvPr id="32" name="TextBox 31">
            <a:extLst>
              <a:ext uri="{FF2B5EF4-FFF2-40B4-BE49-F238E27FC236}">
                <a16:creationId xmlns:a16="http://schemas.microsoft.com/office/drawing/2014/main" id="{D8ADD131-49BC-49F4-9242-710459529284}"/>
              </a:ext>
            </a:extLst>
          </p:cNvPr>
          <p:cNvSpPr txBox="1"/>
          <p:nvPr/>
        </p:nvSpPr>
        <p:spPr>
          <a:xfrm>
            <a:off x="4283388" y="1737538"/>
            <a:ext cx="867995" cy="369332"/>
          </a:xfrm>
          <a:prstGeom prst="rect">
            <a:avLst/>
          </a:prstGeom>
          <a:noFill/>
        </p:spPr>
        <p:txBody>
          <a:bodyPr wrap="none" rtlCol="0">
            <a:spAutoFit/>
          </a:bodyPr>
          <a:lstStyle/>
          <a:p>
            <a:r>
              <a:rPr lang="en-US" dirty="0"/>
              <a:t>RISE.py</a:t>
            </a:r>
          </a:p>
        </p:txBody>
      </p:sp>
      <p:sp>
        <p:nvSpPr>
          <p:cNvPr id="34" name="TextBox 33">
            <a:extLst>
              <a:ext uri="{FF2B5EF4-FFF2-40B4-BE49-F238E27FC236}">
                <a16:creationId xmlns:a16="http://schemas.microsoft.com/office/drawing/2014/main" id="{8E9D8646-D281-4EDD-90AE-8CF529F9E75D}"/>
              </a:ext>
            </a:extLst>
          </p:cNvPr>
          <p:cNvSpPr txBox="1"/>
          <p:nvPr/>
        </p:nvSpPr>
        <p:spPr>
          <a:xfrm>
            <a:off x="1603052" y="5590412"/>
            <a:ext cx="2187074" cy="369332"/>
          </a:xfrm>
          <a:prstGeom prst="rect">
            <a:avLst/>
          </a:prstGeom>
          <a:noFill/>
        </p:spPr>
        <p:txBody>
          <a:bodyPr wrap="none" rtlCol="0">
            <a:spAutoFit/>
          </a:bodyPr>
          <a:lstStyle/>
          <a:p>
            <a:r>
              <a:rPr lang="en-US" dirty="0"/>
              <a:t>reduced_features.csv</a:t>
            </a:r>
          </a:p>
        </p:txBody>
      </p:sp>
      <p:sp>
        <p:nvSpPr>
          <p:cNvPr id="40" name="TextBox 39">
            <a:extLst>
              <a:ext uri="{FF2B5EF4-FFF2-40B4-BE49-F238E27FC236}">
                <a16:creationId xmlns:a16="http://schemas.microsoft.com/office/drawing/2014/main" id="{D3988F1F-8CDC-49EA-857F-84403943E9AE}"/>
              </a:ext>
            </a:extLst>
          </p:cNvPr>
          <p:cNvSpPr txBox="1"/>
          <p:nvPr/>
        </p:nvSpPr>
        <p:spPr>
          <a:xfrm>
            <a:off x="7270983" y="2761446"/>
            <a:ext cx="1355820" cy="276999"/>
          </a:xfrm>
          <a:prstGeom prst="rect">
            <a:avLst/>
          </a:prstGeom>
          <a:noFill/>
        </p:spPr>
        <p:txBody>
          <a:bodyPr wrap="none" rtlCol="0">
            <a:spAutoFit/>
          </a:bodyPr>
          <a:lstStyle/>
          <a:p>
            <a:r>
              <a:rPr lang="en-US" sz="1200" dirty="0" err="1"/>
              <a:t>get_best_models</a:t>
            </a:r>
            <a:r>
              <a:rPr lang="en-US" sz="1200" dirty="0"/>
              <a:t>()</a:t>
            </a:r>
          </a:p>
        </p:txBody>
      </p:sp>
      <p:sp>
        <p:nvSpPr>
          <p:cNvPr id="59" name="TextBox 58">
            <a:extLst>
              <a:ext uri="{FF2B5EF4-FFF2-40B4-BE49-F238E27FC236}">
                <a16:creationId xmlns:a16="http://schemas.microsoft.com/office/drawing/2014/main" id="{A4882277-9CE3-4FA6-8E9D-B3DCB8DA1C9B}"/>
              </a:ext>
            </a:extLst>
          </p:cNvPr>
          <p:cNvSpPr txBox="1"/>
          <p:nvPr/>
        </p:nvSpPr>
        <p:spPr>
          <a:xfrm>
            <a:off x="7220264" y="3048775"/>
            <a:ext cx="1457258" cy="276999"/>
          </a:xfrm>
          <a:prstGeom prst="rect">
            <a:avLst/>
          </a:prstGeom>
          <a:noFill/>
        </p:spPr>
        <p:txBody>
          <a:bodyPr wrap="none" rtlCol="0">
            <a:spAutoFit/>
          </a:bodyPr>
          <a:lstStyle/>
          <a:p>
            <a:r>
              <a:rPr lang="en-US" sz="1200" dirty="0" err="1"/>
              <a:t>get_column_labels</a:t>
            </a:r>
            <a:r>
              <a:rPr lang="en-US" sz="1200" dirty="0"/>
              <a:t>()</a:t>
            </a:r>
          </a:p>
        </p:txBody>
      </p:sp>
      <p:sp>
        <p:nvSpPr>
          <p:cNvPr id="64" name="TextBox 63">
            <a:extLst>
              <a:ext uri="{FF2B5EF4-FFF2-40B4-BE49-F238E27FC236}">
                <a16:creationId xmlns:a16="http://schemas.microsoft.com/office/drawing/2014/main" id="{70FF2368-7A57-43BC-B40C-3E82EED27865}"/>
              </a:ext>
            </a:extLst>
          </p:cNvPr>
          <p:cNvSpPr txBox="1"/>
          <p:nvPr/>
        </p:nvSpPr>
        <p:spPr>
          <a:xfrm>
            <a:off x="5370301" y="6151612"/>
            <a:ext cx="1521186" cy="276999"/>
          </a:xfrm>
          <a:prstGeom prst="rect">
            <a:avLst/>
          </a:prstGeom>
          <a:noFill/>
        </p:spPr>
        <p:txBody>
          <a:bodyPr wrap="none" rtlCol="0">
            <a:spAutoFit/>
          </a:bodyPr>
          <a:lstStyle/>
          <a:p>
            <a:r>
              <a:rPr lang="en-US" sz="1200" dirty="0" err="1"/>
              <a:t>select_key_features</a:t>
            </a:r>
            <a:r>
              <a:rPr lang="en-US" sz="1200" dirty="0"/>
              <a:t>()</a:t>
            </a:r>
          </a:p>
        </p:txBody>
      </p:sp>
      <p:sp>
        <p:nvSpPr>
          <p:cNvPr id="65" name="TextBox 64">
            <a:extLst>
              <a:ext uri="{FF2B5EF4-FFF2-40B4-BE49-F238E27FC236}">
                <a16:creationId xmlns:a16="http://schemas.microsoft.com/office/drawing/2014/main" id="{BCA0A6E6-FFFA-49AC-B907-AF44C2F45055}"/>
              </a:ext>
            </a:extLst>
          </p:cNvPr>
          <p:cNvSpPr txBox="1"/>
          <p:nvPr/>
        </p:nvSpPr>
        <p:spPr>
          <a:xfrm>
            <a:off x="9377362" y="2228852"/>
            <a:ext cx="1820691" cy="276999"/>
          </a:xfrm>
          <a:prstGeom prst="rect">
            <a:avLst/>
          </a:prstGeom>
          <a:noFill/>
        </p:spPr>
        <p:txBody>
          <a:bodyPr wrap="none" rtlCol="0">
            <a:spAutoFit/>
          </a:bodyPr>
          <a:lstStyle/>
          <a:p>
            <a:r>
              <a:rPr lang="en-US" sz="1200" b="1" dirty="0" err="1"/>
              <a:t>find_Consensus_Results</a:t>
            </a:r>
            <a:r>
              <a:rPr lang="en-US" sz="1200" b="1" dirty="0"/>
              <a:t>()</a:t>
            </a:r>
          </a:p>
        </p:txBody>
      </p:sp>
      <p:sp>
        <p:nvSpPr>
          <p:cNvPr id="66" name="TextBox 65">
            <a:extLst>
              <a:ext uri="{FF2B5EF4-FFF2-40B4-BE49-F238E27FC236}">
                <a16:creationId xmlns:a16="http://schemas.microsoft.com/office/drawing/2014/main" id="{8F417823-3992-44DC-8655-7AF73C23870D}"/>
              </a:ext>
            </a:extLst>
          </p:cNvPr>
          <p:cNvSpPr txBox="1"/>
          <p:nvPr/>
        </p:nvSpPr>
        <p:spPr>
          <a:xfrm>
            <a:off x="7509440" y="5289600"/>
            <a:ext cx="1080232" cy="276999"/>
          </a:xfrm>
          <a:prstGeom prst="rect">
            <a:avLst/>
          </a:prstGeom>
          <a:noFill/>
        </p:spPr>
        <p:txBody>
          <a:bodyPr wrap="none" rtlCol="0">
            <a:spAutoFit/>
          </a:bodyPr>
          <a:lstStyle/>
          <a:p>
            <a:r>
              <a:rPr lang="en-US" sz="1200" dirty="0" err="1"/>
              <a:t>sorted_results</a:t>
            </a:r>
            <a:endParaRPr lang="en-US" sz="1200" dirty="0"/>
          </a:p>
        </p:txBody>
      </p:sp>
      <p:sp>
        <p:nvSpPr>
          <p:cNvPr id="68" name="TextBox 67">
            <a:extLst>
              <a:ext uri="{FF2B5EF4-FFF2-40B4-BE49-F238E27FC236}">
                <a16:creationId xmlns:a16="http://schemas.microsoft.com/office/drawing/2014/main" id="{514CCE6E-875A-4372-B0E1-6B754161B368}"/>
              </a:ext>
            </a:extLst>
          </p:cNvPr>
          <p:cNvSpPr txBox="1"/>
          <p:nvPr/>
        </p:nvSpPr>
        <p:spPr>
          <a:xfrm>
            <a:off x="0" y="1050357"/>
            <a:ext cx="1936812" cy="369332"/>
          </a:xfrm>
          <a:prstGeom prst="rect">
            <a:avLst/>
          </a:prstGeom>
          <a:noFill/>
        </p:spPr>
        <p:txBody>
          <a:bodyPr wrap="none" rtlCol="0">
            <a:spAutoFit/>
          </a:bodyPr>
          <a:lstStyle/>
          <a:p>
            <a:r>
              <a:rPr lang="en-US" dirty="0"/>
              <a:t>initial_features.csv</a:t>
            </a:r>
          </a:p>
        </p:txBody>
      </p:sp>
      <p:cxnSp>
        <p:nvCxnSpPr>
          <p:cNvPr id="69" name="Connector: Elbow 68">
            <a:extLst>
              <a:ext uri="{FF2B5EF4-FFF2-40B4-BE49-F238E27FC236}">
                <a16:creationId xmlns:a16="http://schemas.microsoft.com/office/drawing/2014/main" id="{692D7524-3516-43B6-90EF-7DE885D1B004}"/>
              </a:ext>
            </a:extLst>
          </p:cNvPr>
          <p:cNvCxnSpPr>
            <a:cxnSpLocks/>
            <a:stCxn id="68" idx="2"/>
            <a:endCxn id="5" idx="1"/>
          </p:cNvCxnSpPr>
          <p:nvPr/>
        </p:nvCxnSpPr>
        <p:spPr>
          <a:xfrm rot="16200000" flipH="1">
            <a:off x="501399" y="1886695"/>
            <a:ext cx="1606401" cy="67238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79D5359D-EEE7-40FD-AB27-7B2AB86AD00C}"/>
              </a:ext>
            </a:extLst>
          </p:cNvPr>
          <p:cNvSpPr txBox="1"/>
          <p:nvPr/>
        </p:nvSpPr>
        <p:spPr>
          <a:xfrm>
            <a:off x="3755342" y="2771776"/>
            <a:ext cx="1419428" cy="276999"/>
          </a:xfrm>
          <a:prstGeom prst="rect">
            <a:avLst/>
          </a:prstGeom>
          <a:noFill/>
        </p:spPr>
        <p:txBody>
          <a:bodyPr wrap="none" rtlCol="0">
            <a:spAutoFit/>
          </a:bodyPr>
          <a:lstStyle/>
          <a:p>
            <a:r>
              <a:rPr lang="en-US" sz="1200" dirty="0"/>
              <a:t>Directory of models</a:t>
            </a:r>
          </a:p>
        </p:txBody>
      </p:sp>
    </p:spTree>
    <p:extLst>
      <p:ext uri="{BB962C8B-B14F-4D97-AF65-F5344CB8AC3E}">
        <p14:creationId xmlns:p14="http://schemas.microsoft.com/office/powerpoint/2010/main" val="256173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9FD31-BD71-4903-94D3-36D56EEEFFFC}"/>
              </a:ext>
            </a:extLst>
          </p:cNvPr>
          <p:cNvSpPr>
            <a:spLocks noGrp="1"/>
          </p:cNvSpPr>
          <p:nvPr>
            <p:ph type="title"/>
          </p:nvPr>
        </p:nvSpPr>
        <p:spPr/>
        <p:txBody>
          <a:bodyPr/>
          <a:lstStyle/>
          <a:p>
            <a:r>
              <a:rPr lang="en-US" dirty="0" err="1"/>
              <a:t>generate_BinaryClassifier_model</a:t>
            </a:r>
            <a:endParaRPr lang="en-US" dirty="0"/>
          </a:p>
        </p:txBody>
      </p:sp>
      <p:sp>
        <p:nvSpPr>
          <p:cNvPr id="3" name="Content Placeholder 2">
            <a:extLst>
              <a:ext uri="{FF2B5EF4-FFF2-40B4-BE49-F238E27FC236}">
                <a16:creationId xmlns:a16="http://schemas.microsoft.com/office/drawing/2014/main" id="{487D348E-FA2D-4E05-BE51-B216CF3D7EE4}"/>
              </a:ext>
            </a:extLst>
          </p:cNvPr>
          <p:cNvSpPr>
            <a:spLocks noGrp="1"/>
          </p:cNvSpPr>
          <p:nvPr>
            <p:ph idx="1"/>
          </p:nvPr>
        </p:nvSpPr>
        <p:spPr/>
        <p:txBody>
          <a:bodyPr>
            <a:normAutofit lnSpcReduction="10000"/>
          </a:bodyPr>
          <a:lstStyle/>
          <a:p>
            <a:r>
              <a:rPr lang="en-US" dirty="0"/>
              <a:t>This function takes the input data and separates it into training, verification, and test datasets according to the sizes specified. These sets are randomized based on the variable of interest (i.e. ‘Group’). This means that for each model generated, a slightly different set of data is used to help average out outlier individual participants</a:t>
            </a:r>
          </a:p>
          <a:p>
            <a:r>
              <a:rPr lang="en-US" dirty="0"/>
              <a:t>Once training, verification, and test sets are generated, this function trains a </a:t>
            </a:r>
            <a:r>
              <a:rPr lang="en-US" dirty="0" err="1"/>
              <a:t>BinaryClassifier</a:t>
            </a:r>
            <a:r>
              <a:rPr lang="en-US" dirty="0"/>
              <a:t> for </a:t>
            </a:r>
            <a:r>
              <a:rPr lang="en-US" i="1" dirty="0" err="1"/>
              <a:t>num_iterations</a:t>
            </a:r>
            <a:r>
              <a:rPr lang="en-US" dirty="0"/>
              <a:t> epochs using the training dataset. It then uses the verification and test sets to calculate how good the model is at predicting the data</a:t>
            </a:r>
          </a:p>
          <a:p>
            <a:r>
              <a:rPr lang="en-US" dirty="0"/>
              <a:t>The function then saves each of these models, training, verification, and test sets and stores the accuracy and network size in the filename</a:t>
            </a:r>
          </a:p>
        </p:txBody>
      </p:sp>
    </p:spTree>
    <p:extLst>
      <p:ext uri="{BB962C8B-B14F-4D97-AF65-F5344CB8AC3E}">
        <p14:creationId xmlns:p14="http://schemas.microsoft.com/office/powerpoint/2010/main" val="4025483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01492-E083-4D38-A04A-37A25AEE3211}"/>
              </a:ext>
            </a:extLst>
          </p:cNvPr>
          <p:cNvSpPr>
            <a:spLocks noGrp="1"/>
          </p:cNvSpPr>
          <p:nvPr>
            <p:ph type="title"/>
          </p:nvPr>
        </p:nvSpPr>
        <p:spPr/>
        <p:txBody>
          <a:bodyPr/>
          <a:lstStyle/>
          <a:p>
            <a:r>
              <a:rPr lang="en-US" dirty="0"/>
              <a:t>In use</a:t>
            </a:r>
          </a:p>
        </p:txBody>
      </p:sp>
      <p:sp>
        <p:nvSpPr>
          <p:cNvPr id="3" name="Content Placeholder 2">
            <a:extLst>
              <a:ext uri="{FF2B5EF4-FFF2-40B4-BE49-F238E27FC236}">
                <a16:creationId xmlns:a16="http://schemas.microsoft.com/office/drawing/2014/main" id="{E34F9464-B26F-4ED0-B0C7-C8AE68F3771C}"/>
              </a:ext>
            </a:extLst>
          </p:cNvPr>
          <p:cNvSpPr>
            <a:spLocks noGrp="1"/>
          </p:cNvSpPr>
          <p:nvPr>
            <p:ph idx="1"/>
          </p:nvPr>
        </p:nvSpPr>
        <p:spPr/>
        <p:txBody>
          <a:bodyPr/>
          <a:lstStyle/>
          <a:p>
            <a:r>
              <a:rPr lang="en-US" dirty="0"/>
              <a:t>I have typically called this function to generate 1000 random models for each cycle of using RISE for feature reduction. </a:t>
            </a:r>
          </a:p>
          <a:p>
            <a:r>
              <a:rPr lang="en-US" dirty="0"/>
              <a:t>After generating 1000 models, I use the “best” for RISE so that we can calculate which features were the best amongst the best models. </a:t>
            </a:r>
          </a:p>
          <a:p>
            <a:pPr lvl="1"/>
            <a:r>
              <a:rPr lang="en-US" dirty="0"/>
              <a:t>“Best” is currently very subjective. In my last run, I started with a threshold of verification accuracy &gt;= 0.65 and test accuracy &gt;= 0.55 with 1114 features, but then increased these thresholds. I ended up with a threshold of 0.77 and 0.67 respectively on the final reduction (to 14 features). The first few cycles seem to be flat and I’ve stopped when the reduction gets roughly “worse” – but again, this is somewhat subjective. A more hard and fast rule could be adopted.</a:t>
            </a:r>
          </a:p>
        </p:txBody>
      </p:sp>
    </p:spTree>
    <p:extLst>
      <p:ext uri="{BB962C8B-B14F-4D97-AF65-F5344CB8AC3E}">
        <p14:creationId xmlns:p14="http://schemas.microsoft.com/office/powerpoint/2010/main" val="4269226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CB045-0DE9-4088-9CE0-745A7B1C7D20}"/>
              </a:ext>
            </a:extLst>
          </p:cNvPr>
          <p:cNvSpPr>
            <a:spLocks noGrp="1"/>
          </p:cNvSpPr>
          <p:nvPr>
            <p:ph type="title"/>
          </p:nvPr>
        </p:nvSpPr>
        <p:spPr/>
        <p:txBody>
          <a:bodyPr/>
          <a:lstStyle/>
          <a:p>
            <a:r>
              <a:rPr lang="en-US" dirty="0"/>
              <a:t>RISE</a:t>
            </a:r>
          </a:p>
        </p:txBody>
      </p:sp>
      <p:sp>
        <p:nvSpPr>
          <p:cNvPr id="3" name="Content Placeholder 2">
            <a:extLst>
              <a:ext uri="{FF2B5EF4-FFF2-40B4-BE49-F238E27FC236}">
                <a16:creationId xmlns:a16="http://schemas.microsoft.com/office/drawing/2014/main" id="{332B7B28-E365-495D-AC75-A8B6B2908540}"/>
              </a:ext>
            </a:extLst>
          </p:cNvPr>
          <p:cNvSpPr>
            <a:spLocks noGrp="1"/>
          </p:cNvSpPr>
          <p:nvPr>
            <p:ph idx="1"/>
          </p:nvPr>
        </p:nvSpPr>
        <p:spPr/>
        <p:txBody>
          <a:bodyPr>
            <a:normAutofit fontScale="92500" lnSpcReduction="20000"/>
          </a:bodyPr>
          <a:lstStyle/>
          <a:p>
            <a:r>
              <a:rPr lang="en-US" dirty="0"/>
              <a:t>For each of the “best” models, the RISE protocol is performed as follows for n iterations (I’ve been using 10000):</a:t>
            </a:r>
          </a:p>
          <a:p>
            <a:pPr lvl="1"/>
            <a:r>
              <a:rPr lang="en-US" dirty="0"/>
              <a:t>A random binary mask is generated to zero out ~50% of the input features</a:t>
            </a:r>
          </a:p>
          <a:p>
            <a:pPr lvl="1"/>
            <a:r>
              <a:rPr lang="en-US" dirty="0"/>
              <a:t>The model is tested using its verification set</a:t>
            </a:r>
          </a:p>
          <a:p>
            <a:pPr lvl="1"/>
            <a:r>
              <a:rPr lang="en-US" dirty="0"/>
              <a:t>The model prediction is compared with the expected outcome</a:t>
            </a:r>
          </a:p>
          <a:p>
            <a:pPr lvl="1"/>
            <a:r>
              <a:rPr lang="en-US" dirty="0"/>
              <a:t>For each feature included in the input and for each participant correctly predicted, a counter is incremented.</a:t>
            </a:r>
          </a:p>
          <a:p>
            <a:r>
              <a:rPr lang="en-US" dirty="0"/>
              <a:t>The sum of these counter matrices from each of the n iterations is calculated, creating a matrix showing which features were important for predicting each individual. </a:t>
            </a:r>
          </a:p>
          <a:p>
            <a:r>
              <a:rPr lang="en-US" dirty="0"/>
              <a:t>These values are normalized by converting them to a z-statistic. The importance of each feature can be calculated by adding up the columns; the importance of each participant in the prediction can be calculated by adding up the rows. </a:t>
            </a:r>
          </a:p>
        </p:txBody>
      </p:sp>
    </p:spTree>
    <p:extLst>
      <p:ext uri="{BB962C8B-B14F-4D97-AF65-F5344CB8AC3E}">
        <p14:creationId xmlns:p14="http://schemas.microsoft.com/office/powerpoint/2010/main" val="1785047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18EFA-18B3-4C0F-986C-5E1C922F361C}"/>
              </a:ext>
            </a:extLst>
          </p:cNvPr>
          <p:cNvSpPr>
            <a:spLocks noGrp="1"/>
          </p:cNvSpPr>
          <p:nvPr>
            <p:ph type="title"/>
          </p:nvPr>
        </p:nvSpPr>
        <p:spPr/>
        <p:txBody>
          <a:bodyPr/>
          <a:lstStyle/>
          <a:p>
            <a:r>
              <a:rPr lang="en-US" dirty="0"/>
              <a:t>Example Matrix of RISE output (z-score scaled and </a:t>
            </a:r>
            <a:r>
              <a:rPr lang="en-US" dirty="0" err="1"/>
              <a:t>thresholded</a:t>
            </a:r>
            <a:r>
              <a:rPr lang="en-US" dirty="0"/>
              <a:t>) for a single model</a:t>
            </a:r>
          </a:p>
        </p:txBody>
      </p:sp>
      <p:pic>
        <p:nvPicPr>
          <p:cNvPr id="5" name="Content Placeholder 4" descr="A picture containing graphical user interface&#10;&#10;Description automatically generated">
            <a:extLst>
              <a:ext uri="{FF2B5EF4-FFF2-40B4-BE49-F238E27FC236}">
                <a16:creationId xmlns:a16="http://schemas.microsoft.com/office/drawing/2014/main" id="{69C2B840-64F9-419E-AB53-95B45BC86A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7746" y="1690688"/>
            <a:ext cx="13738857" cy="2862262"/>
          </a:xfrm>
        </p:spPr>
      </p:pic>
    </p:spTree>
    <p:extLst>
      <p:ext uri="{BB962C8B-B14F-4D97-AF65-F5344CB8AC3E}">
        <p14:creationId xmlns:p14="http://schemas.microsoft.com/office/powerpoint/2010/main" val="2886323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8A56A-8D26-4E14-B943-F64B841A3E01}"/>
              </a:ext>
            </a:extLst>
          </p:cNvPr>
          <p:cNvSpPr>
            <a:spLocks noGrp="1"/>
          </p:cNvSpPr>
          <p:nvPr>
            <p:ph type="title"/>
          </p:nvPr>
        </p:nvSpPr>
        <p:spPr/>
        <p:txBody>
          <a:bodyPr/>
          <a:lstStyle/>
          <a:p>
            <a:r>
              <a:rPr lang="en-US" dirty="0"/>
              <a:t>Running RISE</a:t>
            </a:r>
          </a:p>
        </p:txBody>
      </p:sp>
      <p:sp>
        <p:nvSpPr>
          <p:cNvPr id="3" name="Content Placeholder 2">
            <a:extLst>
              <a:ext uri="{FF2B5EF4-FFF2-40B4-BE49-F238E27FC236}">
                <a16:creationId xmlns:a16="http://schemas.microsoft.com/office/drawing/2014/main" id="{72E206BB-2AAE-4BC5-B037-2B99AF0ED387}"/>
              </a:ext>
            </a:extLst>
          </p:cNvPr>
          <p:cNvSpPr>
            <a:spLocks noGrp="1"/>
          </p:cNvSpPr>
          <p:nvPr>
            <p:ph idx="1"/>
          </p:nvPr>
        </p:nvSpPr>
        <p:spPr/>
        <p:txBody>
          <a:bodyPr/>
          <a:lstStyle/>
          <a:p>
            <a:r>
              <a:rPr lang="en-US" dirty="0"/>
              <a:t>Currently I am running the RISE test using the ‘</a:t>
            </a:r>
            <a:r>
              <a:rPr lang="en-US" dirty="0" err="1"/>
              <a:t>MRRCdata</a:t>
            </a:r>
            <a:r>
              <a:rPr lang="en-US" dirty="0"/>
              <a:t>/Bipolar_R01/scripts/</a:t>
            </a:r>
            <a:r>
              <a:rPr lang="en-US" dirty="0" err="1"/>
              <a:t>MachineLearning</a:t>
            </a:r>
            <a:r>
              <a:rPr lang="en-US" dirty="0"/>
              <a:t>/iterativeclustersubmit.sh’ script to submit to Argon. The actual function call is as follows:</a:t>
            </a:r>
          </a:p>
          <a:p>
            <a:pPr lvl="1"/>
            <a:r>
              <a:rPr lang="en-US" dirty="0"/>
              <a:t>out = </a:t>
            </a:r>
            <a:r>
              <a:rPr lang="en-US" dirty="0" err="1"/>
              <a:t>RISE.</a:t>
            </a:r>
            <a:r>
              <a:rPr lang="en-US" b="1" dirty="0" err="1"/>
              <a:t>RISE_Test_Model</a:t>
            </a:r>
            <a:r>
              <a:rPr lang="en-US" dirty="0"/>
              <a:t>(‘saved_model.pt’, ‘</a:t>
            </a:r>
            <a:r>
              <a:rPr lang="en-US" dirty="0" err="1"/>
              <a:t>first_column_name_of_imaging_data</a:t>
            </a:r>
            <a:r>
              <a:rPr lang="en-US" dirty="0"/>
              <a:t>', ‘</a:t>
            </a:r>
            <a:r>
              <a:rPr lang="en-US" dirty="0" err="1"/>
              <a:t>last_column_name_of_imaging_data</a:t>
            </a:r>
            <a:r>
              <a:rPr lang="en-US" dirty="0"/>
              <a:t>’, </a:t>
            </a:r>
            <a:r>
              <a:rPr lang="en-US" dirty="0" err="1"/>
              <a:t>verification_set_accuracy_threshold</a:t>
            </a:r>
            <a:r>
              <a:rPr lang="en-US" dirty="0"/>
              <a:t>)</a:t>
            </a:r>
          </a:p>
          <a:p>
            <a:pPr lvl="1"/>
            <a:r>
              <a:rPr lang="en-US" dirty="0"/>
              <a:t>Note that this is called for each model generated by </a:t>
            </a:r>
            <a:r>
              <a:rPr lang="en-US" dirty="0" err="1"/>
              <a:t>generate_BinaryClassifier_model</a:t>
            </a:r>
            <a:r>
              <a:rPr lang="en-US" dirty="0"/>
              <a:t> that you want to run RISE on. The </a:t>
            </a:r>
            <a:r>
              <a:rPr lang="en-US" i="1" dirty="0" err="1"/>
              <a:t>verification_set_accuracy_threshold</a:t>
            </a:r>
            <a:r>
              <a:rPr lang="en-US" dirty="0"/>
              <a:t> allows the bash script to simply loop through all of them and only run on the ones that have sufficient accuracy on predicting the verification set. </a:t>
            </a:r>
          </a:p>
        </p:txBody>
      </p:sp>
    </p:spTree>
    <p:extLst>
      <p:ext uri="{BB962C8B-B14F-4D97-AF65-F5344CB8AC3E}">
        <p14:creationId xmlns:p14="http://schemas.microsoft.com/office/powerpoint/2010/main" val="481021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10827</TotalTime>
  <Words>1467</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Using the RISE Functions</vt:lpstr>
      <vt:lpstr>Software Used</vt:lpstr>
      <vt:lpstr>General Overview</vt:lpstr>
      <vt:lpstr>RISE Feature Reduction Approach</vt:lpstr>
      <vt:lpstr>generate_BinaryClassifier_model</vt:lpstr>
      <vt:lpstr>In use</vt:lpstr>
      <vt:lpstr>RISE</vt:lpstr>
      <vt:lpstr>Example Matrix of RISE output (z-score scaled and thresholded) for a single model</vt:lpstr>
      <vt:lpstr>Running RISE</vt:lpstr>
      <vt:lpstr>Cluster Implementation</vt:lpstr>
      <vt:lpstr>Feature reduction</vt:lpstr>
      <vt:lpstr>Example graph of the relative importance (z-score scaled) of features (x-axis). Each color represents the contribution to a different “good” model. Results are sorted by the sum of contribution across all included models. </vt:lpstr>
      <vt:lpstr>Other useful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RISE Functions</dc:title>
  <dc:creator>Shaffer, Joseph J Jr</dc:creator>
  <cp:lastModifiedBy>Shaffer, Joseph J Jr</cp:lastModifiedBy>
  <cp:revision>21</cp:revision>
  <dcterms:created xsi:type="dcterms:W3CDTF">2020-12-01T15:21:21Z</dcterms:created>
  <dcterms:modified xsi:type="dcterms:W3CDTF">2020-12-09T16:05:20Z</dcterms:modified>
</cp:coreProperties>
</file>