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0" r:id="rId4"/>
    <p:sldId id="258" r:id="rId5"/>
    <p:sldId id="259" r:id="rId6"/>
    <p:sldId id="257" r:id="rId7"/>
    <p:sldId id="260" r:id="rId8"/>
    <p:sldId id="261" r:id="rId9"/>
    <p:sldId id="262" r:id="rId10"/>
    <p:sldId id="263" r:id="rId11"/>
    <p:sldId id="264" r:id="rId12"/>
    <p:sldId id="265" r:id="rId13"/>
    <p:sldId id="266" r:id="rId14"/>
    <p:sldId id="267" r:id="rId15"/>
    <p:sldId id="269" r:id="rId16"/>
    <p:sldId id="278" r:id="rId17"/>
    <p:sldId id="279" r:id="rId18"/>
    <p:sldId id="268" r:id="rId19"/>
    <p:sldId id="270" r:id="rId20"/>
    <p:sldId id="272" r:id="rId21"/>
    <p:sldId id="274" r:id="rId22"/>
    <p:sldId id="275" r:id="rId23"/>
    <p:sldId id="273"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ffer, Joseph J Jr" initials="SJJJ" lastIdx="5" clrIdx="0">
    <p:extLst/>
  </p:cmAuthor>
  <p:cmAuthor id="2" name="Shaffer , Joseph J"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5" d="100"/>
          <a:sy n="95" d="100"/>
        </p:scale>
        <p:origin x="-96" y="-12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2-11T10:02:00.947" idx="1">
    <p:pos x="4646" y="685"/>
    <p:text>No mask needed for resting state matrices</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02T13:29:11.243" idx="1">
    <p:pos x="6968" y="1624"/>
    <p:text>I like to use the command "find . -type d -maxdepth 2 -mindepth 2" from the $PROJECT_DIR/BEHAV to list the subjects and sessions and then generate these lists using excel. I left an example excel sheet in SCZ_TMS_TIMING/BEHAV</p:text>
    <p:extLst>
      <p:ext uri="{C676402C-5697-4E1C-873F-D02D1690AC5C}">
        <p15:threadingInfo xmlns:p15="http://schemas.microsoft.com/office/powerpoint/2012/main" timeZoneBias="360"/>
      </p:ext>
    </p:extLst>
  </p:cm>
  <p:cm authorId="1" dt="2020-12-02T13:31:37.955" idx="2">
    <p:pos x="6968" y="1720"/>
    <p:text>text to columns, find/replace, etc make this easier</p:text>
    <p:extLst>
      <p:ext uri="{C676402C-5697-4E1C-873F-D02D1690AC5C}">
        <p15:threadingInfo xmlns:p15="http://schemas.microsoft.com/office/powerpoint/2012/main" timeZoneBias="3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04T13:33:47.196" idx="4">
    <p:pos x="10" y="10"/>
    <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04T13:36:17.333" idx="5">
    <p:pos x="3160" y="1664"/>
    <p:text>Right now the SessionList calls this column Session. You will need to correct this manually if I don't fix it in time.</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2-03T09:25:20.149" idx="3">
    <p:pos x="1440" y="1667"/>
    <p:text>Note that this is a somewhat slow process. This step could likely be optimized by making it run in parallel using the cluster.</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2-04T13:36:17.333" idx="5">
    <p:pos x="3160" y="1664"/>
    <p:text>Right now the SessionList calls this column Session. You will need to correct this manually if I don't fix it in time.</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2C2982-D3C4-4208-9DA9-6E303B4AF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F39542A-5611-4F60-88AD-42F3DA096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3DBB305-8288-4394-B0BE-8797FC3836A1}"/>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7DAD66CB-4850-4E46-98F5-37674E7F5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18612C3-A91B-4EFC-8B05-C0C54A9E3026}"/>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27805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6FF8A8-4769-4C97-BBB1-B48911B1D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C7B4E19-B847-439D-B49D-FBC4D8E01A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E8FE5B3-9537-48D9-A725-0E70231BA579}"/>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F3159EB7-9FD9-4C9E-B730-8F41C8640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495E081-B39D-404E-A5A5-C0C0368BEDFD}"/>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84608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96D4F3B-6FDC-44D2-BC0D-881A5458E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A4F5625-9EC5-48F0-A5A8-5FBDEB399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F4FE390-696C-4409-BEB0-535AB5C26A0A}"/>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4405ABD9-19D3-48C0-8BE7-663031B4A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6A0DF0-4C73-419C-8518-40A449C6408C}"/>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1961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92545E-984F-4952-8866-DDD5DF6B2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743C998-9F4E-4161-84B3-6CBF69DD34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7F6E837-4458-4B7C-BC5D-206A631B5553}"/>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3CCEAE91-F2D9-457B-9E67-2DED395B8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A78E196-6A6B-4D16-88F6-77538C8FBEA3}"/>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8559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8284C5-745A-4DC3-BC72-B3B6C979E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A0EF2CA-2EE7-4342-B5B1-99AA6120D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D063D82-3EEE-4970-B729-A370C441E41A}"/>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6C13E0EA-B381-4AD9-8370-4AA8FA1F7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C8D005E-3443-496B-856F-D68CEE0E47D1}"/>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45708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EDB0B3-3930-46E2-BCA8-9617A2080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C863045-5F10-4D01-B084-F03A243CB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F2EE2B3-6A6A-4B71-BE0E-1B2AC920C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EA55B52-C30D-434C-B9D2-22C651B1ECC7}"/>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6" name="Footer Placeholder 5">
            <a:extLst>
              <a:ext uri="{FF2B5EF4-FFF2-40B4-BE49-F238E27FC236}">
                <a16:creationId xmlns="" xmlns:a16="http://schemas.microsoft.com/office/drawing/2014/main" id="{F31A1407-4ACC-4FF7-BA5D-4A5EFAE2A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9AC0131-0F43-446D-8845-3EDDD62FC878}"/>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43477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C060A4-D006-42B4-92E9-E5F566FC6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8CED78A-AA89-463F-BE68-A64FB60BE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4629A36-755D-4134-8475-A081DC2625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D4417BB-EF13-4C38-8DB3-F6C3A3743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BFAAEF9-9F9F-4839-9B82-ADE2E2F24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7729D85-77D5-481D-B029-0406B31414C0}"/>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8" name="Footer Placeholder 7">
            <a:extLst>
              <a:ext uri="{FF2B5EF4-FFF2-40B4-BE49-F238E27FC236}">
                <a16:creationId xmlns="" xmlns:a16="http://schemas.microsoft.com/office/drawing/2014/main" id="{039F5678-03DF-4BC5-80DC-63AC158485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7FF3AF8-8393-4D40-8BC3-5940B7F69880}"/>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192849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057D07-5799-467D-9F96-C16C1CEE7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0C3ED37-CD82-4A5F-A6E9-75BC90B6AA23}"/>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4" name="Footer Placeholder 3">
            <a:extLst>
              <a:ext uri="{FF2B5EF4-FFF2-40B4-BE49-F238E27FC236}">
                <a16:creationId xmlns="" xmlns:a16="http://schemas.microsoft.com/office/drawing/2014/main" id="{10808633-8B82-4245-B0A5-6ACDF684AD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AD8E835-22C1-40EC-AC6D-9BB2F7C9E70C}"/>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9180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A7DE083-09A0-4F37-A180-25FE73782C63}"/>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3" name="Footer Placeholder 2">
            <a:extLst>
              <a:ext uri="{FF2B5EF4-FFF2-40B4-BE49-F238E27FC236}">
                <a16:creationId xmlns="" xmlns:a16="http://schemas.microsoft.com/office/drawing/2014/main" id="{9C3D6721-125A-4AAF-B75A-F0BEA75AAC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8E10642-E906-42A7-A9F6-7172F90BFCD7}"/>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32476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0B83D9-D45A-4A81-9772-081925F8F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AB1C5AE-B6CD-4183-9E9C-F65181FFC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98D6EB0-2398-4554-944B-E79192AB7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A16B0D-386C-4B29-9667-E3CD17EBF369}"/>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6" name="Footer Placeholder 5">
            <a:extLst>
              <a:ext uri="{FF2B5EF4-FFF2-40B4-BE49-F238E27FC236}">
                <a16:creationId xmlns="" xmlns:a16="http://schemas.microsoft.com/office/drawing/2014/main" id="{7A9223D2-9EFA-457D-A0BD-FE20EC05F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58358C9-D6A1-42BF-8C7D-57438371BC0E}"/>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45324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E274A1-6B9C-474F-9083-4F2EBFEA3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C812EED-70DC-49A3-9F79-9E0713351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002493F-1FCC-4FE0-ADE7-459F4CE00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8C4C478-C96B-4EE5-9D44-B1BDB7837A19}"/>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6" name="Footer Placeholder 5">
            <a:extLst>
              <a:ext uri="{FF2B5EF4-FFF2-40B4-BE49-F238E27FC236}">
                <a16:creationId xmlns="" xmlns:a16="http://schemas.microsoft.com/office/drawing/2014/main" id="{82AA8F5C-22E1-4BFA-BCDF-FC0A5F8F7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BEB1156-E419-44A9-AD8C-CEAF9623C0DA}"/>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6119479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4572317-9E20-42D4-A62D-D41D331F9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E36F780-78BE-4660-9EC9-71A52F74E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8A1AC71-0EAB-4D62-B1AB-F00A65BAB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03E1FF58-C560-4565-9EE7-FE4BFF63B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5790D51-B949-47F4-A3CE-60E2742E8A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CC794-DECC-485B-B3D4-282B9C5A7878}" type="slidenum">
              <a:rPr lang="en-US" smtClean="0"/>
              <a:t>‹#›</a:t>
            </a:fld>
            <a:endParaRPr lang="en-US"/>
          </a:p>
        </p:txBody>
      </p:sp>
    </p:spTree>
    <p:extLst>
      <p:ext uri="{BB962C8B-B14F-4D97-AF65-F5344CB8AC3E}">
        <p14:creationId xmlns:p14="http://schemas.microsoft.com/office/powerpoint/2010/main" val="17066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itrc.org/projects/bn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57804-6AF0-42A6-B70D-E1EFAB90F375}"/>
              </a:ext>
            </a:extLst>
          </p:cNvPr>
          <p:cNvSpPr>
            <a:spLocks noGrp="1"/>
          </p:cNvSpPr>
          <p:nvPr>
            <p:ph type="ctrTitle"/>
          </p:nvPr>
        </p:nvSpPr>
        <p:spPr/>
        <p:txBody>
          <a:bodyPr/>
          <a:lstStyle/>
          <a:p>
            <a:r>
              <a:rPr lang="en-US" dirty="0"/>
              <a:t>Data Processing TMS Study</a:t>
            </a:r>
          </a:p>
        </p:txBody>
      </p:sp>
      <p:sp>
        <p:nvSpPr>
          <p:cNvPr id="3" name="Subtitle 2">
            <a:extLst>
              <a:ext uri="{FF2B5EF4-FFF2-40B4-BE49-F238E27FC236}">
                <a16:creationId xmlns="" xmlns:a16="http://schemas.microsoft.com/office/drawing/2014/main" id="{3FD5B89A-2CEC-41AE-971D-6009650AD061}"/>
              </a:ext>
            </a:extLst>
          </p:cNvPr>
          <p:cNvSpPr>
            <a:spLocks noGrp="1"/>
          </p:cNvSpPr>
          <p:nvPr>
            <p:ph type="subTitle" idx="1"/>
          </p:nvPr>
        </p:nvSpPr>
        <p:spPr/>
        <p:txBody>
          <a:bodyPr/>
          <a:lstStyle/>
          <a:p>
            <a:r>
              <a:rPr lang="en-US" dirty="0"/>
              <a:t>Joe Shaffer</a:t>
            </a:r>
          </a:p>
          <a:p>
            <a:r>
              <a:rPr lang="en-US" dirty="0"/>
              <a:t>December 2020</a:t>
            </a:r>
          </a:p>
        </p:txBody>
      </p:sp>
    </p:spTree>
    <p:extLst>
      <p:ext uri="{BB962C8B-B14F-4D97-AF65-F5344CB8AC3E}">
        <p14:creationId xmlns:p14="http://schemas.microsoft.com/office/powerpoint/2010/main" val="15185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C6751C-DFF7-4294-965C-8A3FABA30F52}"/>
              </a:ext>
            </a:extLst>
          </p:cNvPr>
          <p:cNvSpPr>
            <a:spLocks noGrp="1"/>
          </p:cNvSpPr>
          <p:nvPr>
            <p:ph type="title"/>
          </p:nvPr>
        </p:nvSpPr>
        <p:spPr/>
        <p:txBody>
          <a:bodyPr/>
          <a:lstStyle/>
          <a:p>
            <a:r>
              <a:rPr lang="en-US" dirty="0"/>
              <a:t>Timing Task</a:t>
            </a:r>
          </a:p>
        </p:txBody>
      </p:sp>
      <p:sp>
        <p:nvSpPr>
          <p:cNvPr id="3" name="Content Placeholder 2">
            <a:extLst>
              <a:ext uri="{FF2B5EF4-FFF2-40B4-BE49-F238E27FC236}">
                <a16:creationId xmlns="" xmlns:a16="http://schemas.microsoft.com/office/drawing/2014/main" id="{B53FF256-76D0-4C1A-B23A-D47FC40B1A67}"/>
              </a:ext>
            </a:extLst>
          </p:cNvPr>
          <p:cNvSpPr>
            <a:spLocks noGrp="1"/>
          </p:cNvSpPr>
          <p:nvPr>
            <p:ph idx="1"/>
          </p:nvPr>
        </p:nvSpPr>
        <p:spPr/>
        <p:txBody>
          <a:bodyPr>
            <a:normAutofit fontScale="85000" lnSpcReduction="20000"/>
          </a:bodyPr>
          <a:lstStyle/>
          <a:p>
            <a:r>
              <a:rPr lang="en-US" dirty="0"/>
              <a:t>The Behavioral data generated by </a:t>
            </a:r>
            <a:r>
              <a:rPr lang="en-US" dirty="0" err="1"/>
              <a:t>ePrime</a:t>
            </a:r>
            <a:r>
              <a:rPr lang="en-US" dirty="0"/>
              <a:t> is necessary for completing this step. There should be a file named TimingTaskRun#-SubjID-Session#.txt for each of the 4 runs, subject, and session (1 or 2)</a:t>
            </a:r>
          </a:p>
          <a:p>
            <a:pPr lvl="1"/>
            <a:r>
              <a:rPr lang="en-US" dirty="0"/>
              <a:t>For example TimingTaskRun3-0671-1.txt is the file for the third run of the task for participant 0671 during their first imaging (pre TMS) session. </a:t>
            </a:r>
          </a:p>
          <a:p>
            <a:r>
              <a:rPr lang="en-US" dirty="0"/>
              <a:t>These files will need to be uploaded to the $PROJECT_DIR/BEHAV folder and sorted into folders for each subject and session (see the files already in this directory for an example)</a:t>
            </a:r>
          </a:p>
          <a:p>
            <a:r>
              <a:rPr lang="en-US" dirty="0"/>
              <a:t>The script </a:t>
            </a:r>
            <a:r>
              <a:rPr lang="en-US" i="1" dirty="0"/>
              <a:t>moveBehavFiles.sh</a:t>
            </a:r>
            <a:r>
              <a:rPr lang="en-US" dirty="0"/>
              <a:t> should be able to do this. You will need to pass the subject ID# (as written in the </a:t>
            </a:r>
            <a:r>
              <a:rPr lang="en-US" dirty="0" err="1"/>
              <a:t>TimingTaskRun</a:t>
            </a:r>
            <a:r>
              <a:rPr lang="en-US" dirty="0"/>
              <a:t> filenames). It uses the data directory to lookup the session numbers, so you will want to have downloaded the imaging data first. For controls – or for subjects from the Bipolar_R01, you will need to un-comment alternative definitions of the variable </a:t>
            </a:r>
            <a:r>
              <a:rPr lang="en-US" dirty="0" err="1"/>
              <a:t>subjectID</a:t>
            </a:r>
            <a:r>
              <a:rPr lang="en-US" dirty="0"/>
              <a:t> within the script to work correctly (i.e. set the CBM or CTL prefixes)</a:t>
            </a:r>
          </a:p>
        </p:txBody>
      </p:sp>
    </p:spTree>
    <p:extLst>
      <p:ext uri="{BB962C8B-B14F-4D97-AF65-F5344CB8AC3E}">
        <p14:creationId xmlns:p14="http://schemas.microsoft.com/office/powerpoint/2010/main" val="34027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EF8DF-49ED-48E6-A846-A2BFE4F1231F}"/>
              </a:ext>
            </a:extLst>
          </p:cNvPr>
          <p:cNvSpPr>
            <a:spLocks noGrp="1"/>
          </p:cNvSpPr>
          <p:nvPr>
            <p:ph type="title"/>
          </p:nvPr>
        </p:nvSpPr>
        <p:spPr/>
        <p:txBody>
          <a:bodyPr/>
          <a:lstStyle/>
          <a:p>
            <a:r>
              <a:rPr lang="en-US" dirty="0"/>
              <a:t>Timing Task – Behavior Parsing</a:t>
            </a:r>
          </a:p>
        </p:txBody>
      </p:sp>
      <p:sp>
        <p:nvSpPr>
          <p:cNvPr id="3" name="Content Placeholder 2">
            <a:extLst>
              <a:ext uri="{FF2B5EF4-FFF2-40B4-BE49-F238E27FC236}">
                <a16:creationId xmlns="" xmlns:a16="http://schemas.microsoft.com/office/drawing/2014/main" id="{20F2ED06-EEDA-453E-BB37-1A41A63A7A5B}"/>
              </a:ext>
            </a:extLst>
          </p:cNvPr>
          <p:cNvSpPr>
            <a:spLocks noGrp="1"/>
          </p:cNvSpPr>
          <p:nvPr>
            <p:ph idx="1"/>
          </p:nvPr>
        </p:nvSpPr>
        <p:spPr/>
        <p:txBody>
          <a:bodyPr>
            <a:normAutofit fontScale="77500" lnSpcReduction="20000"/>
          </a:bodyPr>
          <a:lstStyle/>
          <a:p>
            <a:r>
              <a:rPr lang="en-US" dirty="0"/>
              <a:t>Once the data is sorted into these folders, scripts for parsing these behavioral files into the form that is needed for doing imaging analysis can be found in $PROJECT_DIR/scripts/</a:t>
            </a:r>
            <a:r>
              <a:rPr lang="en-US" dirty="0" err="1"/>
              <a:t>FuncPipeline</a:t>
            </a:r>
            <a:endParaRPr lang="en-US" dirty="0"/>
          </a:p>
          <a:p>
            <a:r>
              <a:rPr lang="en-US" dirty="0"/>
              <a:t>Edit </a:t>
            </a:r>
            <a:r>
              <a:rPr lang="en-US" dirty="0" err="1"/>
              <a:t>parseAllBehav.m</a:t>
            </a:r>
            <a:r>
              <a:rPr lang="en-US" dirty="0"/>
              <a:t> in </a:t>
            </a:r>
            <a:r>
              <a:rPr lang="en-US" dirty="0" err="1"/>
              <a:t>Matlab</a:t>
            </a:r>
            <a:r>
              <a:rPr lang="en-US" dirty="0"/>
              <a:t> such that: Subject is an array of the full subject IDs (should match the data folder), Session is an array of the imaging session ID (should match the data folder), and </a:t>
            </a:r>
            <a:r>
              <a:rPr lang="en-US" dirty="0" err="1"/>
              <a:t>SubjID</a:t>
            </a:r>
            <a:r>
              <a:rPr lang="en-US" dirty="0"/>
              <a:t> matches the appropriate truncated Subject ID and session number that matches the </a:t>
            </a:r>
            <a:r>
              <a:rPr lang="en-US" dirty="0" err="1"/>
              <a:t>ePrime</a:t>
            </a:r>
            <a:r>
              <a:rPr lang="en-US" dirty="0"/>
              <a:t> file (letters aren’t allowed in </a:t>
            </a:r>
            <a:r>
              <a:rPr lang="en-US" dirty="0" err="1"/>
              <a:t>ePrime</a:t>
            </a:r>
            <a:r>
              <a:rPr lang="en-US" dirty="0"/>
              <a:t> subject IDs). </a:t>
            </a:r>
          </a:p>
          <a:p>
            <a:pPr lvl="1"/>
            <a:r>
              <a:rPr lang="en-US" dirty="0"/>
              <a:t>For example, to parse TimingTaskRun3-0671-1.txt and TimingTaskRun3-0671-2.txt, we would set Subject = {‘CBM0671’, ‘CBM0671’}; Session = {‘20201112’, ‘20201120’}; </a:t>
            </a:r>
            <a:r>
              <a:rPr lang="en-US" dirty="0" err="1"/>
              <a:t>SubjID</a:t>
            </a:r>
            <a:r>
              <a:rPr lang="en-US" dirty="0"/>
              <a:t> = {‘0671-1’, ‘0671-2’};</a:t>
            </a:r>
          </a:p>
          <a:p>
            <a:r>
              <a:rPr lang="en-US" i="1" dirty="0" err="1"/>
              <a:t>parseAllBehav.m</a:t>
            </a:r>
            <a:r>
              <a:rPr lang="en-US" i="1" dirty="0"/>
              <a:t> </a:t>
            </a:r>
            <a:r>
              <a:rPr lang="en-US" dirty="0"/>
              <a:t>calls </a:t>
            </a:r>
            <a:r>
              <a:rPr lang="en-US" i="1" dirty="0" err="1"/>
              <a:t>parseBehav.m</a:t>
            </a:r>
            <a:r>
              <a:rPr lang="en-US" i="1" dirty="0"/>
              <a:t> </a:t>
            </a:r>
            <a:r>
              <a:rPr lang="en-US" dirty="0"/>
              <a:t>which calls </a:t>
            </a:r>
            <a:r>
              <a:rPr lang="en-US" i="1" dirty="0" err="1"/>
              <a:t>readTimingRun.m</a:t>
            </a:r>
            <a:endParaRPr lang="en-US" i="1" dirty="0"/>
          </a:p>
          <a:p>
            <a:r>
              <a:rPr lang="en-US" i="1" dirty="0"/>
              <a:t>Note: there are two “types” of conditions listed. The ones beginning with “o” are timed to match the onset of the stimulus, the ones beginning with “r” are timed to match the onset of the response. “f” = fixation, 0 = immediate response, 3 = 3second condition, 12 = 12 second condition</a:t>
            </a:r>
          </a:p>
        </p:txBody>
      </p:sp>
    </p:spTree>
    <p:extLst>
      <p:ext uri="{BB962C8B-B14F-4D97-AF65-F5344CB8AC3E}">
        <p14:creationId xmlns:p14="http://schemas.microsoft.com/office/powerpoint/2010/main" val="208244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95047-F1C2-4268-917A-B0F13C177594}"/>
              </a:ext>
            </a:extLst>
          </p:cNvPr>
          <p:cNvSpPr>
            <a:spLocks noGrp="1"/>
          </p:cNvSpPr>
          <p:nvPr>
            <p:ph type="title"/>
          </p:nvPr>
        </p:nvSpPr>
        <p:spPr/>
        <p:txBody>
          <a:bodyPr/>
          <a:lstStyle/>
          <a:p>
            <a:r>
              <a:rPr lang="en-US" dirty="0"/>
              <a:t>Timing Task Image Preprocessing</a:t>
            </a:r>
          </a:p>
        </p:txBody>
      </p:sp>
      <p:sp>
        <p:nvSpPr>
          <p:cNvPr id="3" name="Content Placeholder 2">
            <a:extLst>
              <a:ext uri="{FF2B5EF4-FFF2-40B4-BE49-F238E27FC236}">
                <a16:creationId xmlns="" xmlns:a16="http://schemas.microsoft.com/office/drawing/2014/main" id="{AE047C76-FEE6-440F-93C7-AED04FA8D3F0}"/>
              </a:ext>
            </a:extLst>
          </p:cNvPr>
          <p:cNvSpPr>
            <a:spLocks noGrp="1"/>
          </p:cNvSpPr>
          <p:nvPr>
            <p:ph idx="1"/>
          </p:nvPr>
        </p:nvSpPr>
        <p:spPr/>
        <p:txBody>
          <a:bodyPr>
            <a:normAutofit fontScale="92500"/>
          </a:bodyPr>
          <a:lstStyle/>
          <a:p>
            <a:r>
              <a:rPr lang="en-US" dirty="0"/>
              <a:t>Scripts are located in $PROJECT_DIR/scripts/</a:t>
            </a:r>
            <a:r>
              <a:rPr lang="en-US" dirty="0" err="1"/>
              <a:t>FuncPipeline</a:t>
            </a:r>
            <a:endParaRPr lang="en-US" dirty="0"/>
          </a:p>
          <a:p>
            <a:r>
              <a:rPr lang="en-US" dirty="0"/>
              <a:t>Parallels the layout of the resting state analysis: </a:t>
            </a:r>
            <a:r>
              <a:rPr lang="en-US" i="1" dirty="0"/>
              <a:t>iterativeClusterSubmit.sh </a:t>
            </a:r>
            <a:r>
              <a:rPr lang="en-US" dirty="0"/>
              <a:t>is used to loop over the subject indices in </a:t>
            </a:r>
            <a:r>
              <a:rPr lang="en-US" i="1" dirty="0"/>
              <a:t>readBIDS_forTimingTask.sh </a:t>
            </a:r>
            <a:r>
              <a:rPr lang="en-US" dirty="0"/>
              <a:t>which calls </a:t>
            </a:r>
            <a:r>
              <a:rPr lang="en-US" i="1" dirty="0"/>
              <a:t>run_afni_proc.sh</a:t>
            </a:r>
          </a:p>
          <a:p>
            <a:r>
              <a:rPr lang="en-US" dirty="0"/>
              <a:t>As before, you will need to update the iterative job loop in</a:t>
            </a:r>
            <a:r>
              <a:rPr lang="en-US" i="1" dirty="0"/>
              <a:t> iterativeClusterSubmit.sh</a:t>
            </a:r>
          </a:p>
          <a:p>
            <a:r>
              <a:rPr lang="en-US" i="1" dirty="0"/>
              <a:t>Selecting Onset or Response requires commenting out/uncommenting the settings for the stimulus and output directories in run_afni_proc.sh</a:t>
            </a:r>
          </a:p>
          <a:p>
            <a:r>
              <a:rPr lang="en-US" dirty="0"/>
              <a:t>Outputs will be placed in </a:t>
            </a:r>
            <a:r>
              <a:rPr lang="en-US" i="1" dirty="0"/>
              <a:t>$PROJECT_DIR/derivatives/</a:t>
            </a:r>
            <a:r>
              <a:rPr lang="en-US" i="1" dirty="0" err="1"/>
              <a:t>TimingTask_Onset</a:t>
            </a:r>
            <a:r>
              <a:rPr lang="en-US" i="1" dirty="0"/>
              <a:t> or $PROJECT_DIR/derivatives/</a:t>
            </a:r>
            <a:r>
              <a:rPr lang="en-US" i="1" dirty="0" err="1"/>
              <a:t>TimingTask_Response</a:t>
            </a:r>
            <a:endParaRPr lang="en-US" i="1" dirty="0"/>
          </a:p>
        </p:txBody>
      </p:sp>
    </p:spTree>
    <p:extLst>
      <p:ext uri="{BB962C8B-B14F-4D97-AF65-F5344CB8AC3E}">
        <p14:creationId xmlns:p14="http://schemas.microsoft.com/office/powerpoint/2010/main" val="278173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48FA98-9861-42AC-A3AE-11DEC6029341}"/>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 xmlns:a16="http://schemas.microsoft.com/office/drawing/2014/main" id="{5E696252-60F7-4DD6-9A6D-E43E25C2D106}"/>
              </a:ext>
            </a:extLst>
          </p:cNvPr>
          <p:cNvSpPr>
            <a:spLocks noGrp="1"/>
          </p:cNvSpPr>
          <p:nvPr>
            <p:ph idx="1"/>
          </p:nvPr>
        </p:nvSpPr>
        <p:spPr/>
        <p:txBody>
          <a:bodyPr>
            <a:normAutofit lnSpcReduction="10000"/>
          </a:bodyPr>
          <a:lstStyle/>
          <a:p>
            <a:r>
              <a:rPr lang="en-US" dirty="0"/>
              <a:t>Regression Analysis scripts are written in </a:t>
            </a:r>
            <a:r>
              <a:rPr lang="en-US" dirty="0" err="1"/>
              <a:t>Matlab</a:t>
            </a:r>
            <a:endParaRPr lang="en-US" dirty="0"/>
          </a:p>
          <a:p>
            <a:r>
              <a:rPr lang="en-US" dirty="0"/>
              <a:t>Processing requires generating a .csv spreadsheet that lists the necessary demographic/clinical ratings for each participant and a matched .mat file that contains the appropriate imaging data. These files must match – i.e. the order of the subjects/sessions must match in order to ensure that the appropriate demographic information gets used with the correct imaging data</a:t>
            </a:r>
          </a:p>
          <a:p>
            <a:r>
              <a:rPr lang="en-US" dirty="0"/>
              <a:t>FMRI and T1rho analysis also requires a mask that indicates where brain voxels are located in the imaging data to avoid running regression models on non-brain voxels (which improves processing speed)</a:t>
            </a:r>
          </a:p>
        </p:txBody>
      </p:sp>
    </p:spTree>
    <p:extLst>
      <p:ext uri="{BB962C8B-B14F-4D97-AF65-F5344CB8AC3E}">
        <p14:creationId xmlns:p14="http://schemas.microsoft.com/office/powerpoint/2010/main" val="379045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5F804-5381-4A0C-9059-3A93B03FB530}"/>
              </a:ext>
            </a:extLst>
          </p:cNvPr>
          <p:cNvSpPr>
            <a:spLocks noGrp="1"/>
          </p:cNvSpPr>
          <p:nvPr>
            <p:ph type="title"/>
          </p:nvPr>
        </p:nvSpPr>
        <p:spPr/>
        <p:txBody>
          <a:bodyPr/>
          <a:lstStyle/>
          <a:p>
            <a:r>
              <a:rPr lang="en-US" dirty="0"/>
              <a:t>Resting State</a:t>
            </a:r>
          </a:p>
        </p:txBody>
      </p:sp>
      <p:sp>
        <p:nvSpPr>
          <p:cNvPr id="3" name="Content Placeholder 2">
            <a:extLst>
              <a:ext uri="{FF2B5EF4-FFF2-40B4-BE49-F238E27FC236}">
                <a16:creationId xmlns="" xmlns:a16="http://schemas.microsoft.com/office/drawing/2014/main" id="{860774F5-89E8-4B64-9409-27BDB48B5F83}"/>
              </a:ext>
            </a:extLst>
          </p:cNvPr>
          <p:cNvSpPr>
            <a:spLocks noGrp="1"/>
          </p:cNvSpPr>
          <p:nvPr>
            <p:ph idx="1"/>
          </p:nvPr>
        </p:nvSpPr>
        <p:spPr/>
        <p:txBody>
          <a:bodyPr>
            <a:normAutofit fontScale="92500"/>
          </a:bodyPr>
          <a:lstStyle/>
          <a:p>
            <a:r>
              <a:rPr lang="en-US" dirty="0"/>
              <a:t>First compile pre-processed images into </a:t>
            </a:r>
            <a:r>
              <a:rPr lang="en-US" dirty="0" err="1"/>
              <a:t>Matlab</a:t>
            </a:r>
            <a:r>
              <a:rPr lang="en-US" dirty="0"/>
              <a:t> datafile – scripts are located within the </a:t>
            </a:r>
            <a:r>
              <a:rPr lang="en-US" i="1" dirty="0" err="1"/>
              <a:t>CompilePreprocessedImagingData</a:t>
            </a:r>
            <a:r>
              <a:rPr lang="en-US" i="1" dirty="0"/>
              <a:t> </a:t>
            </a:r>
            <a:r>
              <a:rPr lang="en-US" dirty="0"/>
              <a:t> folder</a:t>
            </a:r>
          </a:p>
          <a:p>
            <a:pPr lvl="1"/>
            <a:r>
              <a:rPr lang="en-US" dirty="0"/>
              <a:t>Edit </a:t>
            </a:r>
            <a:r>
              <a:rPr lang="en-US" i="1" dirty="0" err="1"/>
              <a:t>read_all_netcc.m</a:t>
            </a:r>
            <a:r>
              <a:rPr lang="en-US" i="1" dirty="0"/>
              <a:t> </a:t>
            </a:r>
            <a:r>
              <a:rPr lang="en-US" dirty="0"/>
              <a:t>to include the scans you are interested in as an array for the variable </a:t>
            </a:r>
            <a:r>
              <a:rPr lang="en-US" i="1" dirty="0"/>
              <a:t>SCANS</a:t>
            </a:r>
            <a:r>
              <a:rPr lang="en-US" dirty="0"/>
              <a:t>. Generally there are two different lists, one for BD/SCZ(first session only) vs HC and one for the TMS effect with only BD/SCZ participants with a pre and post session. Uncomment the appropriate </a:t>
            </a:r>
            <a:r>
              <a:rPr lang="en-US" i="1" dirty="0" err="1"/>
              <a:t>Outprefix</a:t>
            </a:r>
            <a:r>
              <a:rPr lang="en-US" i="1" dirty="0"/>
              <a:t> </a:t>
            </a:r>
            <a:r>
              <a:rPr lang="en-US" dirty="0"/>
              <a:t>value. </a:t>
            </a:r>
          </a:p>
          <a:p>
            <a:pPr lvl="1"/>
            <a:r>
              <a:rPr lang="en-US" dirty="0"/>
              <a:t>For BD, you will also need to adjust the </a:t>
            </a:r>
            <a:r>
              <a:rPr lang="en-US" dirty="0" err="1"/>
              <a:t>ctrl_index</a:t>
            </a:r>
            <a:r>
              <a:rPr lang="en-US" dirty="0"/>
              <a:t> to match the first control participant’s index in the </a:t>
            </a:r>
            <a:r>
              <a:rPr lang="en-US" i="1" dirty="0"/>
              <a:t>SCANS</a:t>
            </a:r>
            <a:r>
              <a:rPr lang="en-US" dirty="0"/>
              <a:t> array because the control data is located within the SCZ project directories. NOTE: Controls must all appear at the end of the list for this index to work</a:t>
            </a:r>
          </a:p>
          <a:p>
            <a:pPr lvl="1"/>
            <a:r>
              <a:rPr lang="en-US" dirty="0"/>
              <a:t>The outputs will be saved to the derivatives/AAL_RESULTS folder (if using another atlas, you may need to adjust the </a:t>
            </a:r>
            <a:r>
              <a:rPr lang="en-US" dirty="0" err="1"/>
              <a:t>read_all_netcc</a:t>
            </a:r>
            <a:r>
              <a:rPr lang="en-US" dirty="0"/>
              <a:t> file to change the matrix size variable). </a:t>
            </a:r>
          </a:p>
          <a:p>
            <a:pPr lvl="1"/>
            <a:endParaRPr lang="en-US" dirty="0"/>
          </a:p>
          <a:p>
            <a:pPr lvl="1"/>
            <a:endParaRPr lang="en-US" dirty="0"/>
          </a:p>
        </p:txBody>
      </p:sp>
    </p:spTree>
    <p:extLst>
      <p:ext uri="{BB962C8B-B14F-4D97-AF65-F5344CB8AC3E}">
        <p14:creationId xmlns:p14="http://schemas.microsoft.com/office/powerpoint/2010/main" val="364543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B21DC0-00CD-4DEE-90CB-FA3B7364B016}"/>
              </a:ext>
            </a:extLst>
          </p:cNvPr>
          <p:cNvSpPr>
            <a:spLocks noGrp="1"/>
          </p:cNvSpPr>
          <p:nvPr>
            <p:ph type="title"/>
          </p:nvPr>
        </p:nvSpPr>
        <p:spPr/>
        <p:txBody>
          <a:bodyPr/>
          <a:lstStyle/>
          <a:p>
            <a:r>
              <a:rPr lang="en-US" dirty="0"/>
              <a:t>Resting State</a:t>
            </a:r>
          </a:p>
        </p:txBody>
      </p:sp>
      <p:sp>
        <p:nvSpPr>
          <p:cNvPr id="3" name="Content Placeholder 2">
            <a:extLst>
              <a:ext uri="{FF2B5EF4-FFF2-40B4-BE49-F238E27FC236}">
                <a16:creationId xmlns="" xmlns:a16="http://schemas.microsoft.com/office/drawing/2014/main" id="{89A88D10-02EA-4783-BCEA-618D919BCFA8}"/>
              </a:ext>
            </a:extLst>
          </p:cNvPr>
          <p:cNvSpPr>
            <a:spLocks noGrp="1"/>
          </p:cNvSpPr>
          <p:nvPr>
            <p:ph idx="1"/>
          </p:nvPr>
        </p:nvSpPr>
        <p:spPr/>
        <p:txBody>
          <a:bodyPr>
            <a:normAutofit fontScale="92500" lnSpcReduction="20000"/>
          </a:bodyPr>
          <a:lstStyle/>
          <a:p>
            <a:r>
              <a:rPr lang="en-US" dirty="0"/>
              <a:t>Align any demographic data to the rows of the session list file generated by running </a:t>
            </a:r>
            <a:r>
              <a:rPr lang="en-US" dirty="0" err="1"/>
              <a:t>read_all_netcc</a:t>
            </a:r>
            <a:r>
              <a:rPr lang="en-US" dirty="0"/>
              <a:t>. Note that the column labels must be Subject, </a:t>
            </a:r>
            <a:r>
              <a:rPr lang="en-US" dirty="0" err="1"/>
              <a:t>SessionID</a:t>
            </a:r>
            <a:r>
              <a:rPr lang="en-US" dirty="0"/>
              <a:t>, Session, Group (1 for BD or SCZ, 0 for HC), Age, Sex (1 for male, 2 for female), and Treatment (0 = sham, 1 = TMS) in order to work correctly. Save a copy of this excel sheet as a tab-delimited .txt file. </a:t>
            </a:r>
          </a:p>
          <a:p>
            <a:r>
              <a:rPr lang="en-US" dirty="0"/>
              <a:t>Edit </a:t>
            </a:r>
            <a:r>
              <a:rPr lang="en-US" dirty="0" err="1"/>
              <a:t>RestingStateAnalysis.m</a:t>
            </a:r>
            <a:r>
              <a:rPr lang="en-US" dirty="0"/>
              <a:t> to appropriately reference the demographic.txt file and imaging </a:t>
            </a:r>
            <a:r>
              <a:rPr lang="en-US" dirty="0" err="1"/>
              <a:t>data.m</a:t>
            </a:r>
            <a:r>
              <a:rPr lang="en-US" dirty="0"/>
              <a:t> files and to perform the desired regression analysis. You will need to provide the null and experimental models using </a:t>
            </a:r>
            <a:r>
              <a:rPr lang="en-US" dirty="0" err="1"/>
              <a:t>Matlab’s</a:t>
            </a:r>
            <a:r>
              <a:rPr lang="en-US" dirty="0"/>
              <a:t> formatting. The scripts are currently set up to perform BD/SCZ vs HC with age, sex as covariates using 1</a:t>
            </a:r>
            <a:r>
              <a:rPr lang="en-US" baseline="30000" dirty="0"/>
              <a:t>st</a:t>
            </a:r>
            <a:r>
              <a:rPr lang="en-US" dirty="0"/>
              <a:t> imaging scans and to perform TMS vs Sham as the interaction between Treatment and imaging session within the BD/SCZ group only for individuals who completed pre and post sessions. Additional comparisons may require more involved editing</a:t>
            </a:r>
          </a:p>
        </p:txBody>
      </p:sp>
    </p:spTree>
    <p:extLst>
      <p:ext uri="{BB962C8B-B14F-4D97-AF65-F5344CB8AC3E}">
        <p14:creationId xmlns:p14="http://schemas.microsoft.com/office/powerpoint/2010/main" val="4239640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5C5BB8-A92D-4CBD-929A-249E74430FD7}"/>
              </a:ext>
            </a:extLst>
          </p:cNvPr>
          <p:cNvSpPr>
            <a:spLocks noGrp="1"/>
          </p:cNvSpPr>
          <p:nvPr>
            <p:ph type="title"/>
          </p:nvPr>
        </p:nvSpPr>
        <p:spPr/>
        <p:txBody>
          <a:bodyPr/>
          <a:lstStyle/>
          <a:p>
            <a:r>
              <a:rPr lang="en-US" dirty="0"/>
              <a:t>Resting State</a:t>
            </a:r>
          </a:p>
        </p:txBody>
      </p:sp>
      <p:sp>
        <p:nvSpPr>
          <p:cNvPr id="3" name="Content Placeholder 2">
            <a:extLst>
              <a:ext uri="{FF2B5EF4-FFF2-40B4-BE49-F238E27FC236}">
                <a16:creationId xmlns="" xmlns:a16="http://schemas.microsoft.com/office/drawing/2014/main" id="{33F3A57E-75D2-420C-A55C-E5CBF16A65E5}"/>
              </a:ext>
            </a:extLst>
          </p:cNvPr>
          <p:cNvSpPr>
            <a:spLocks noGrp="1"/>
          </p:cNvSpPr>
          <p:nvPr>
            <p:ph idx="1"/>
          </p:nvPr>
        </p:nvSpPr>
        <p:spPr/>
        <p:txBody>
          <a:bodyPr/>
          <a:lstStyle/>
          <a:p>
            <a:r>
              <a:rPr lang="en-US" dirty="0"/>
              <a:t>To run the analysis, submit iterativeClusterSubmit.sh to the cluster or run locally (edit the DATA_DIR path as necessary and pass the desired row # to the function). </a:t>
            </a:r>
          </a:p>
          <a:p>
            <a:r>
              <a:rPr lang="en-US" dirty="0"/>
              <a:t>This will execute each row of the matrix in parallel. After this is completely you will need to put them back together using </a:t>
            </a:r>
            <a:r>
              <a:rPr lang="en-US" dirty="0" err="1"/>
              <a:t>runPostProcessing.m</a:t>
            </a:r>
            <a:r>
              <a:rPr lang="en-US" dirty="0"/>
              <a:t>, which will assemble the images, run FDR correction, and generate the needed files for visualizing with </a:t>
            </a:r>
            <a:r>
              <a:rPr lang="en-US" dirty="0" err="1"/>
              <a:t>BrainNet</a:t>
            </a:r>
            <a:endParaRPr lang="en-US" dirty="0"/>
          </a:p>
        </p:txBody>
      </p:sp>
    </p:spTree>
    <p:extLst>
      <p:ext uri="{BB962C8B-B14F-4D97-AF65-F5344CB8AC3E}">
        <p14:creationId xmlns:p14="http://schemas.microsoft.com/office/powerpoint/2010/main" val="2907505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combineConnectivityRows.m</a:t>
            </a:r>
            <a:r>
              <a:rPr lang="en-US" dirty="0"/>
              <a:t> – puts all the slices from the regression analysis back together into a single matrix</a:t>
            </a:r>
          </a:p>
          <a:p>
            <a:r>
              <a:rPr lang="en-US" dirty="0" err="1"/>
              <a:t>makeAALMatrix.m</a:t>
            </a:r>
            <a:r>
              <a:rPr lang="en-US" dirty="0"/>
              <a:t> – generates a figure showing the connectivity matrix for AAL atlas with summary labeling</a:t>
            </a:r>
          </a:p>
          <a:p>
            <a:r>
              <a:rPr lang="en-US" dirty="0" err="1"/>
              <a:t>runFDRCorrection.m</a:t>
            </a:r>
            <a:r>
              <a:rPr lang="en-US" dirty="0"/>
              <a:t> – runs FDR correction on full AAL matrix</a:t>
            </a:r>
          </a:p>
          <a:p>
            <a:r>
              <a:rPr lang="en-US" dirty="0" err="1"/>
              <a:t>stripSelfCorr.m</a:t>
            </a:r>
            <a:r>
              <a:rPr lang="en-US" dirty="0"/>
              <a:t> – can be used to reset the self-correlation line y = x</a:t>
            </a:r>
          </a:p>
          <a:p>
            <a:r>
              <a:rPr lang="en-US" dirty="0" err="1"/>
              <a:t>thresholdMaps.m</a:t>
            </a:r>
            <a:r>
              <a:rPr lang="en-US" dirty="0"/>
              <a:t> – used to apply a threshold mask to the matrix</a:t>
            </a:r>
          </a:p>
          <a:p>
            <a:r>
              <a:rPr lang="en-US" dirty="0" err="1"/>
              <a:t>maskImage.m</a:t>
            </a:r>
            <a:r>
              <a:rPr lang="en-US" dirty="0"/>
              <a:t> – used to apply a region mask to the matrix (e.g. AAL-</a:t>
            </a:r>
            <a:r>
              <a:rPr lang="en-US" dirty="0" err="1"/>
              <a:t>cbmMask.mat</a:t>
            </a:r>
            <a:r>
              <a:rPr lang="en-US" dirty="0"/>
              <a:t>, AAL-</a:t>
            </a:r>
            <a:r>
              <a:rPr lang="en-US" dirty="0" err="1"/>
              <a:t>VermisMask.mat</a:t>
            </a:r>
            <a:r>
              <a:rPr lang="en-US" dirty="0"/>
              <a:t>)</a:t>
            </a:r>
          </a:p>
          <a:p>
            <a:r>
              <a:rPr lang="en-US" dirty="0" err="1"/>
              <a:t>runMaskedFDRCorrection.m</a:t>
            </a:r>
            <a:r>
              <a:rPr lang="en-US" dirty="0"/>
              <a:t> – runs FDR correction using a mask to exclude matrix entries that aren’t part of the mask from the calculation</a:t>
            </a:r>
          </a:p>
          <a:p>
            <a:endParaRPr lang="en-US" dirty="0"/>
          </a:p>
        </p:txBody>
      </p:sp>
    </p:spTree>
    <p:extLst>
      <p:ext uri="{BB962C8B-B14F-4D97-AF65-F5344CB8AC3E}">
        <p14:creationId xmlns:p14="http://schemas.microsoft.com/office/powerpoint/2010/main" val="359386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0A945B-D569-4AD1-9652-20968317B4AF}"/>
              </a:ext>
            </a:extLst>
          </p:cNvPr>
          <p:cNvSpPr>
            <a:spLocks noGrp="1"/>
          </p:cNvSpPr>
          <p:nvPr>
            <p:ph type="title"/>
          </p:nvPr>
        </p:nvSpPr>
        <p:spPr/>
        <p:txBody>
          <a:bodyPr/>
          <a:lstStyle/>
          <a:p>
            <a:r>
              <a:rPr lang="en-US" dirty="0"/>
              <a:t>Timing Task – Compile Data</a:t>
            </a:r>
          </a:p>
        </p:txBody>
      </p:sp>
      <p:sp>
        <p:nvSpPr>
          <p:cNvPr id="3" name="Content Placeholder 2">
            <a:extLst>
              <a:ext uri="{FF2B5EF4-FFF2-40B4-BE49-F238E27FC236}">
                <a16:creationId xmlns="" xmlns:a16="http://schemas.microsoft.com/office/drawing/2014/main" id="{8437794C-E775-4631-8707-F412C7AADF36}"/>
              </a:ext>
            </a:extLst>
          </p:cNvPr>
          <p:cNvSpPr>
            <a:spLocks noGrp="1"/>
          </p:cNvSpPr>
          <p:nvPr>
            <p:ph idx="1"/>
          </p:nvPr>
        </p:nvSpPr>
        <p:spPr/>
        <p:txBody>
          <a:bodyPr>
            <a:normAutofit fontScale="92500" lnSpcReduction="10000"/>
          </a:bodyPr>
          <a:lstStyle/>
          <a:p>
            <a:r>
              <a:rPr lang="en-US" dirty="0"/>
              <a:t>First compile pre-processed images into </a:t>
            </a:r>
            <a:r>
              <a:rPr lang="en-US" dirty="0" err="1"/>
              <a:t>Matlab</a:t>
            </a:r>
            <a:r>
              <a:rPr lang="en-US" dirty="0"/>
              <a:t> datafile – scripts are located within the </a:t>
            </a:r>
            <a:r>
              <a:rPr lang="en-US" i="1" dirty="0" err="1"/>
              <a:t>CompilePreprocessedImagingData</a:t>
            </a:r>
            <a:r>
              <a:rPr lang="en-US" i="1" dirty="0"/>
              <a:t> </a:t>
            </a:r>
            <a:r>
              <a:rPr lang="en-US" dirty="0"/>
              <a:t> folder</a:t>
            </a:r>
          </a:p>
          <a:p>
            <a:pPr lvl="1"/>
            <a:r>
              <a:rPr lang="en-US" dirty="0"/>
              <a:t>Edit </a:t>
            </a:r>
            <a:r>
              <a:rPr lang="en-US" i="1" dirty="0"/>
              <a:t>copyAllFuncImages.sh</a:t>
            </a:r>
            <a:r>
              <a:rPr lang="en-US" dirty="0"/>
              <a:t> to include required subjects and sessions and then run it. This script calls </a:t>
            </a:r>
            <a:r>
              <a:rPr lang="en-US" i="1" dirty="0"/>
              <a:t>copyFuncImages.sh</a:t>
            </a:r>
            <a:r>
              <a:rPr lang="en-US" dirty="0"/>
              <a:t> to convert the functional images from AFNI format to NIFTI and selects the relevant task comparisons from the functional data. </a:t>
            </a:r>
          </a:p>
          <a:p>
            <a:pPr lvl="1"/>
            <a:r>
              <a:rPr lang="en-US" dirty="0"/>
              <a:t>Edit </a:t>
            </a:r>
            <a:r>
              <a:rPr lang="en-US" dirty="0" err="1"/>
              <a:t>combine_Functional_Images.m</a:t>
            </a:r>
            <a:r>
              <a:rPr lang="en-US" dirty="0"/>
              <a:t> to include the scans you are interested in as an array for the variable SCANS. You will want to choose the appropriate value for DATA_DIR as well. Run this by providing a contrast (‘L’, ‘I’, ‘F’, ‘S’, ‘L-I’, ‘L-F’, </a:t>
            </a:r>
            <a:r>
              <a:rPr lang="en-US" dirty="0" err="1"/>
              <a:t>etc</a:t>
            </a:r>
            <a:r>
              <a:rPr lang="en-US" dirty="0"/>
              <a:t>) and a prefix for the output file. This script relies on NIFTI Tools for </a:t>
            </a:r>
            <a:r>
              <a:rPr lang="en-US" dirty="0" err="1"/>
              <a:t>Matlab</a:t>
            </a:r>
            <a:r>
              <a:rPr lang="en-US" dirty="0"/>
              <a:t> and generates a data file, a csv that lists the subjects in order, and a consensus mask of brain areas included in those subjects (i.e. voxels included in &gt;95% of participants). The files are generated within the derivatives/</a:t>
            </a:r>
            <a:r>
              <a:rPr lang="en-US" dirty="0" err="1"/>
              <a:t>TimingTask_Onset</a:t>
            </a:r>
            <a:r>
              <a:rPr lang="en-US" dirty="0"/>
              <a:t> (or Response) folder. For BD, you will need to provide an index for where in the list controls begin (and they must all be at the end of the list) because they are stored in the SCZ directory. </a:t>
            </a:r>
          </a:p>
        </p:txBody>
      </p:sp>
    </p:spTree>
    <p:extLst>
      <p:ext uri="{BB962C8B-B14F-4D97-AF65-F5344CB8AC3E}">
        <p14:creationId xmlns:p14="http://schemas.microsoft.com/office/powerpoint/2010/main" val="252665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B21DC0-00CD-4DEE-90CB-FA3B7364B016}"/>
              </a:ext>
            </a:extLst>
          </p:cNvPr>
          <p:cNvSpPr>
            <a:spLocks noGrp="1"/>
          </p:cNvSpPr>
          <p:nvPr>
            <p:ph type="title"/>
          </p:nvPr>
        </p:nvSpPr>
        <p:spPr/>
        <p:txBody>
          <a:bodyPr/>
          <a:lstStyle/>
          <a:p>
            <a:r>
              <a:rPr lang="en-US" dirty="0"/>
              <a:t>Timing Task – Regression Analysis</a:t>
            </a:r>
          </a:p>
        </p:txBody>
      </p:sp>
      <p:sp>
        <p:nvSpPr>
          <p:cNvPr id="3" name="Content Placeholder 2">
            <a:extLst>
              <a:ext uri="{FF2B5EF4-FFF2-40B4-BE49-F238E27FC236}">
                <a16:creationId xmlns="" xmlns:a16="http://schemas.microsoft.com/office/drawing/2014/main" id="{89A88D10-02EA-4783-BCEA-618D919BCFA8}"/>
              </a:ext>
            </a:extLst>
          </p:cNvPr>
          <p:cNvSpPr>
            <a:spLocks noGrp="1"/>
          </p:cNvSpPr>
          <p:nvPr>
            <p:ph idx="1"/>
          </p:nvPr>
        </p:nvSpPr>
        <p:spPr/>
        <p:txBody>
          <a:bodyPr>
            <a:normAutofit fontScale="92500" lnSpcReduction="20000"/>
          </a:bodyPr>
          <a:lstStyle/>
          <a:p>
            <a:r>
              <a:rPr lang="en-US" dirty="0"/>
              <a:t>Align any demographic data to the rows of the session list file generated by running </a:t>
            </a:r>
            <a:r>
              <a:rPr lang="en-US" dirty="0" err="1"/>
              <a:t>read_all_netcc</a:t>
            </a:r>
            <a:r>
              <a:rPr lang="en-US" dirty="0"/>
              <a:t>. Note that the column labels must be Subject, </a:t>
            </a:r>
            <a:r>
              <a:rPr lang="en-US" dirty="0" err="1"/>
              <a:t>SessionID</a:t>
            </a:r>
            <a:r>
              <a:rPr lang="en-US" dirty="0"/>
              <a:t>, Session, Group (1 for BD or SCZ, 0 for HC), Age, Sex (1 for male, 2 for female), and Treatment (0 = sham, 1 = TMS) in order to work correctly. Save a copy of this excel sheet as a tab-delimited .txt file</a:t>
            </a:r>
          </a:p>
          <a:p>
            <a:r>
              <a:rPr lang="en-US" dirty="0"/>
              <a:t>Edit </a:t>
            </a:r>
            <a:r>
              <a:rPr lang="en-US" dirty="0" err="1"/>
              <a:t>TimingTaskAnalysis.m</a:t>
            </a:r>
            <a:r>
              <a:rPr lang="en-US" dirty="0"/>
              <a:t> to appropriately reference the demographic.txt file and imaging </a:t>
            </a:r>
            <a:r>
              <a:rPr lang="en-US" dirty="0" err="1"/>
              <a:t>data.m</a:t>
            </a:r>
            <a:r>
              <a:rPr lang="en-US" dirty="0"/>
              <a:t> files and to perform the desired regression analysis. You will need to provide the null and experimental models using </a:t>
            </a:r>
            <a:r>
              <a:rPr lang="en-US" dirty="0" err="1"/>
              <a:t>Matlab’s</a:t>
            </a:r>
            <a:r>
              <a:rPr lang="en-US" dirty="0"/>
              <a:t> formatting. The scripts are currently set up to perform BD/SCZ vs HC with age, sex as covariates using 1</a:t>
            </a:r>
            <a:r>
              <a:rPr lang="en-US" baseline="30000" dirty="0"/>
              <a:t>st</a:t>
            </a:r>
            <a:r>
              <a:rPr lang="en-US" dirty="0"/>
              <a:t> imaging scans and to perform TMS vs Sham as the interaction between Treatment and imaging session within the BD/SCZ group only for individuals who completed pre and post sessions. It is set up to do this in the Long – Immediate and Long – Fixation conditions. Additional comparisons may require more involved editing</a:t>
            </a:r>
          </a:p>
          <a:p>
            <a:pPr marL="0" indent="0">
              <a:buNone/>
            </a:pPr>
            <a:endParaRPr lang="en-US" dirty="0"/>
          </a:p>
        </p:txBody>
      </p:sp>
    </p:spTree>
    <p:extLst>
      <p:ext uri="{BB962C8B-B14F-4D97-AF65-F5344CB8AC3E}">
        <p14:creationId xmlns:p14="http://schemas.microsoft.com/office/powerpoint/2010/main" val="410633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BFB813-9E42-4410-89C6-5CC8644BA245}"/>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 xmlns:a16="http://schemas.microsoft.com/office/drawing/2014/main" id="{1E0AC509-F652-46D2-BA25-19EBEDF8C0C9}"/>
              </a:ext>
            </a:extLst>
          </p:cNvPr>
          <p:cNvSpPr>
            <a:spLocks noGrp="1"/>
          </p:cNvSpPr>
          <p:nvPr>
            <p:ph idx="1"/>
          </p:nvPr>
        </p:nvSpPr>
        <p:spPr/>
        <p:txBody>
          <a:bodyPr>
            <a:normAutofit fontScale="92500" lnSpcReduction="10000"/>
          </a:bodyPr>
          <a:lstStyle/>
          <a:p>
            <a:r>
              <a:rPr lang="en-US" dirty="0"/>
              <a:t>These scripts are largely intended to run on Argon (hpc.iowa.edu) and are built to optimize using parallel resources to run. Some of the others are intended to run locally either within </a:t>
            </a:r>
            <a:r>
              <a:rPr lang="en-US" dirty="0" err="1"/>
              <a:t>Matlab</a:t>
            </a:r>
            <a:r>
              <a:rPr lang="en-US" dirty="0"/>
              <a:t> or through a </a:t>
            </a:r>
            <a:r>
              <a:rPr lang="en-US" dirty="0" err="1"/>
              <a:t>linux</a:t>
            </a:r>
            <a:r>
              <a:rPr lang="en-US" dirty="0"/>
              <a:t>/mac terminal. </a:t>
            </a:r>
          </a:p>
          <a:p>
            <a:r>
              <a:rPr lang="en-US" dirty="0"/>
              <a:t>This pipeline will require the installation of AFNI, </a:t>
            </a:r>
            <a:r>
              <a:rPr lang="en-US" dirty="0" err="1"/>
              <a:t>Freesurfer</a:t>
            </a:r>
            <a:r>
              <a:rPr lang="en-US" dirty="0"/>
              <a:t>, and Anaconda (with a Python 2 environment) to your Argon account. </a:t>
            </a:r>
          </a:p>
          <a:p>
            <a:r>
              <a:rPr lang="en-US" dirty="0"/>
              <a:t>Regression analysis and visualization also rely on </a:t>
            </a:r>
            <a:r>
              <a:rPr lang="en-US" dirty="0" err="1"/>
              <a:t>Nifti</a:t>
            </a:r>
            <a:r>
              <a:rPr lang="en-US" dirty="0"/>
              <a:t> Tools (https://www.mathworks.com/matlabcentral/fileexchange/8797-tools-for-nifti-and-analyze-image) and </a:t>
            </a:r>
            <a:r>
              <a:rPr lang="en-US" dirty="0" err="1"/>
              <a:t>BrainNet</a:t>
            </a:r>
            <a:r>
              <a:rPr lang="en-US" dirty="0"/>
              <a:t> viewer (</a:t>
            </a:r>
            <a:r>
              <a:rPr lang="en-US" dirty="0">
                <a:hlinkClick r:id="rId2"/>
              </a:rPr>
              <a:t>https://www.nitrc.org/projects/bnv/</a:t>
            </a:r>
            <a:r>
              <a:rPr lang="en-US" dirty="0"/>
              <a:t>) within </a:t>
            </a:r>
            <a:r>
              <a:rPr lang="en-US" dirty="0" err="1"/>
              <a:t>Matlab</a:t>
            </a:r>
            <a:endParaRPr lang="en-US" dirty="0"/>
          </a:p>
          <a:p>
            <a:r>
              <a:rPr lang="en-US" dirty="0"/>
              <a:t>Copies of many of these scripts can also be found in my </a:t>
            </a:r>
            <a:r>
              <a:rPr lang="en-US" dirty="0" err="1"/>
              <a:t>Github</a:t>
            </a:r>
            <a:r>
              <a:rPr lang="en-US" dirty="0"/>
              <a:t> account: https://github.com/jjshaffer</a:t>
            </a:r>
          </a:p>
        </p:txBody>
      </p:sp>
    </p:spTree>
    <p:extLst>
      <p:ext uri="{BB962C8B-B14F-4D97-AF65-F5344CB8AC3E}">
        <p14:creationId xmlns:p14="http://schemas.microsoft.com/office/powerpoint/2010/main" val="469675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90F4DE-CE79-4AB6-8ADF-5B94BEE2367C}"/>
              </a:ext>
            </a:extLst>
          </p:cNvPr>
          <p:cNvSpPr>
            <a:spLocks noGrp="1"/>
          </p:cNvSpPr>
          <p:nvPr>
            <p:ph type="title"/>
          </p:nvPr>
        </p:nvSpPr>
        <p:spPr/>
        <p:txBody>
          <a:bodyPr/>
          <a:lstStyle/>
          <a:p>
            <a:r>
              <a:rPr lang="en-US" dirty="0"/>
              <a:t>Timing Task – Regression Analysis</a:t>
            </a:r>
          </a:p>
        </p:txBody>
      </p:sp>
      <p:sp>
        <p:nvSpPr>
          <p:cNvPr id="3" name="Content Placeholder 2">
            <a:extLst>
              <a:ext uri="{FF2B5EF4-FFF2-40B4-BE49-F238E27FC236}">
                <a16:creationId xmlns="" xmlns:a16="http://schemas.microsoft.com/office/drawing/2014/main" id="{B6B70219-028D-481B-8D14-9E10261DCE8E}"/>
              </a:ext>
            </a:extLst>
          </p:cNvPr>
          <p:cNvSpPr>
            <a:spLocks noGrp="1"/>
          </p:cNvSpPr>
          <p:nvPr>
            <p:ph idx="1"/>
          </p:nvPr>
        </p:nvSpPr>
        <p:spPr/>
        <p:txBody>
          <a:bodyPr>
            <a:normAutofit fontScale="92500" lnSpcReduction="20000"/>
          </a:bodyPr>
          <a:lstStyle/>
          <a:p>
            <a:r>
              <a:rPr lang="en-US" dirty="0"/>
              <a:t>To run the analysis, submit iterativeClusterSubmit.sh to the cluster. This will run the analysis in parallel with 1 cluster job per “slice” by iterating on the x axis. </a:t>
            </a:r>
          </a:p>
          <a:p>
            <a:r>
              <a:rPr lang="en-US" dirty="0"/>
              <a:t>After analysis is complete, there will be 61 “slices” (each corresponding to an x index in the image. These slices can be put back together by using the </a:t>
            </a:r>
            <a:r>
              <a:rPr lang="en-US" i="1" dirty="0" err="1"/>
              <a:t>combineSlices</a:t>
            </a:r>
            <a:r>
              <a:rPr lang="en-US" dirty="0"/>
              <a:t> function. You will need to pass it the appropriate prefix (everything before “_slice …”) and the number of slices (61). This will generate a single 4d image matrix (</a:t>
            </a:r>
            <a:r>
              <a:rPr lang="en-US" dirty="0" err="1"/>
              <a:t>x,y,z</a:t>
            </a:r>
            <a:r>
              <a:rPr lang="en-US" dirty="0"/>
              <a:t>, statistical values). </a:t>
            </a:r>
          </a:p>
          <a:p>
            <a:r>
              <a:rPr lang="en-US" dirty="0"/>
              <a:t>Generating separate images for each statistical score can be done using </a:t>
            </a:r>
            <a:r>
              <a:rPr lang="en-US" i="1" dirty="0" err="1"/>
              <a:t>makeImages.m</a:t>
            </a:r>
            <a:r>
              <a:rPr lang="en-US" i="1" dirty="0"/>
              <a:t>. </a:t>
            </a:r>
            <a:r>
              <a:rPr lang="en-US" dirty="0"/>
              <a:t>This will require that you provide a NIFTI image as a “template” because the NIFTI tools do not maintain appropriate header values. I generally use the timing task preprocessing “stats” file for one of the participants created by </a:t>
            </a:r>
            <a:r>
              <a:rPr lang="en-US" i="1" dirty="0"/>
              <a:t>copyAllFuncImages.sh </a:t>
            </a:r>
            <a:r>
              <a:rPr lang="en-US" dirty="0"/>
              <a:t>because it should be in the appropriate orientation and resolution as the template. </a:t>
            </a:r>
          </a:p>
        </p:txBody>
      </p:sp>
    </p:spTree>
    <p:extLst>
      <p:ext uri="{BB962C8B-B14F-4D97-AF65-F5344CB8AC3E}">
        <p14:creationId xmlns:p14="http://schemas.microsoft.com/office/powerpoint/2010/main" val="252631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917A1B-93F5-4406-AEBD-FE87FDD93507}"/>
              </a:ext>
            </a:extLst>
          </p:cNvPr>
          <p:cNvSpPr>
            <a:spLocks noGrp="1"/>
          </p:cNvSpPr>
          <p:nvPr>
            <p:ph type="title"/>
          </p:nvPr>
        </p:nvSpPr>
        <p:spPr/>
        <p:txBody>
          <a:bodyPr/>
          <a:lstStyle/>
          <a:p>
            <a:r>
              <a:rPr lang="en-US" dirty="0"/>
              <a:t>Timing Task – Multiple Corrections</a:t>
            </a:r>
          </a:p>
        </p:txBody>
      </p:sp>
      <p:sp>
        <p:nvSpPr>
          <p:cNvPr id="3" name="Content Placeholder 2">
            <a:extLst>
              <a:ext uri="{FF2B5EF4-FFF2-40B4-BE49-F238E27FC236}">
                <a16:creationId xmlns="" xmlns:a16="http://schemas.microsoft.com/office/drawing/2014/main" id="{31FBE4D2-51E8-4729-A93B-D788BF5693EA}"/>
              </a:ext>
            </a:extLst>
          </p:cNvPr>
          <p:cNvSpPr>
            <a:spLocks noGrp="1"/>
          </p:cNvSpPr>
          <p:nvPr>
            <p:ph idx="1"/>
          </p:nvPr>
        </p:nvSpPr>
        <p:spPr/>
        <p:txBody>
          <a:bodyPr>
            <a:normAutofit fontScale="85000" lnSpcReduction="10000"/>
          </a:bodyPr>
          <a:lstStyle/>
          <a:p>
            <a:r>
              <a:rPr lang="en-US" dirty="0"/>
              <a:t>False Discovery rate correction can be performed using </a:t>
            </a:r>
            <a:r>
              <a:rPr lang="en-US" dirty="0" err="1"/>
              <a:t>runFDRCorrection.m</a:t>
            </a:r>
            <a:r>
              <a:rPr lang="en-US" dirty="0"/>
              <a:t>. This will require the image mask used to avoid correcting for non-brain voxels. Like </a:t>
            </a:r>
            <a:r>
              <a:rPr lang="en-US" dirty="0" err="1"/>
              <a:t>makeImages.m</a:t>
            </a:r>
            <a:r>
              <a:rPr lang="en-US" dirty="0"/>
              <a:t>, this will also require a NIFTI image as a template. </a:t>
            </a:r>
          </a:p>
          <a:p>
            <a:r>
              <a:rPr lang="en-US" dirty="0"/>
              <a:t>Several of these steps are combined in </a:t>
            </a:r>
            <a:r>
              <a:rPr lang="en-US" dirty="0" err="1"/>
              <a:t>runPostProcessing.m</a:t>
            </a:r>
            <a:r>
              <a:rPr lang="en-US" dirty="0"/>
              <a:t>. </a:t>
            </a:r>
            <a:r>
              <a:rPr lang="en-US"/>
              <a:t>You will need to run toBucket.sh afterwards</a:t>
            </a:r>
            <a:endParaRPr lang="en-US" dirty="0"/>
          </a:p>
          <a:p>
            <a:r>
              <a:rPr lang="en-US" dirty="0"/>
              <a:t>Once this has been done, you can combine all of the different images that you are interested in using </a:t>
            </a:r>
            <a:r>
              <a:rPr lang="en-US" i="1" dirty="0"/>
              <a:t>toBucket.sh. </a:t>
            </a:r>
            <a:r>
              <a:rPr lang="en-US" dirty="0"/>
              <a:t>At a minimum you will want to include the t-statistic, 1-p value, and FDR-corrected 1-p value images for your variable of interest. You will need to edit the script to ensure the names are correct.</a:t>
            </a:r>
          </a:p>
          <a:p>
            <a:r>
              <a:rPr lang="en-US" i="1" dirty="0"/>
              <a:t>Once this has been done, you can use AFNI for visualization with the t-statistic as the “overlay” and the FDR corrected 1-p value image as the “threshold.”</a:t>
            </a:r>
          </a:p>
        </p:txBody>
      </p:sp>
    </p:spTree>
    <p:extLst>
      <p:ext uri="{BB962C8B-B14F-4D97-AF65-F5344CB8AC3E}">
        <p14:creationId xmlns:p14="http://schemas.microsoft.com/office/powerpoint/2010/main" val="2783867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8CD11-6575-4820-8499-AA6A078BEAAE}"/>
              </a:ext>
            </a:extLst>
          </p:cNvPr>
          <p:cNvSpPr>
            <a:spLocks noGrp="1"/>
          </p:cNvSpPr>
          <p:nvPr>
            <p:ph type="title"/>
          </p:nvPr>
        </p:nvSpPr>
        <p:spPr/>
        <p:txBody>
          <a:bodyPr/>
          <a:lstStyle/>
          <a:p>
            <a:r>
              <a:rPr lang="en-US" dirty="0"/>
              <a:t>Alignment Issues</a:t>
            </a:r>
          </a:p>
        </p:txBody>
      </p:sp>
      <p:sp>
        <p:nvSpPr>
          <p:cNvPr id="3" name="Content Placeholder 2">
            <a:extLst>
              <a:ext uri="{FF2B5EF4-FFF2-40B4-BE49-F238E27FC236}">
                <a16:creationId xmlns="" xmlns:a16="http://schemas.microsoft.com/office/drawing/2014/main" id="{B1D4F893-B86B-4612-B813-1CBC4F8572B7}"/>
              </a:ext>
            </a:extLst>
          </p:cNvPr>
          <p:cNvSpPr>
            <a:spLocks noGrp="1"/>
          </p:cNvSpPr>
          <p:nvPr>
            <p:ph idx="1"/>
          </p:nvPr>
        </p:nvSpPr>
        <p:spPr/>
        <p:txBody>
          <a:bodyPr/>
          <a:lstStyle/>
          <a:p>
            <a:r>
              <a:rPr lang="en-US" dirty="0"/>
              <a:t>There are sometimes alignment issues between the functional image created by toBucket.sh and the desired anatomical image. If this occurs, you may need to use Afni’s 3dinfo to ensure that the orientations, template space, </a:t>
            </a:r>
            <a:r>
              <a:rPr lang="en-US" dirty="0" err="1"/>
              <a:t>etc</a:t>
            </a:r>
            <a:r>
              <a:rPr lang="en-US" dirty="0"/>
              <a:t> of these images match. These can be corrected with Afni’s 3drefit Remember that anatomical images are usually at 1mm</a:t>
            </a:r>
            <a:r>
              <a:rPr lang="en-US" baseline="30000" dirty="0"/>
              <a:t>3</a:t>
            </a:r>
            <a:r>
              <a:rPr lang="en-US" dirty="0"/>
              <a:t> voxel sizes while the functional images are in the 3-4mm</a:t>
            </a:r>
            <a:r>
              <a:rPr lang="en-US" baseline="30000" dirty="0"/>
              <a:t>3</a:t>
            </a:r>
            <a:r>
              <a:rPr lang="en-US" dirty="0"/>
              <a:t> range. </a:t>
            </a:r>
          </a:p>
        </p:txBody>
      </p:sp>
    </p:spTree>
    <p:extLst>
      <p:ext uri="{BB962C8B-B14F-4D97-AF65-F5344CB8AC3E}">
        <p14:creationId xmlns:p14="http://schemas.microsoft.com/office/powerpoint/2010/main" val="741151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136B1-9730-46FA-8C03-C39C352AFC1F}"/>
              </a:ext>
            </a:extLst>
          </p:cNvPr>
          <p:cNvSpPr>
            <a:spLocks noGrp="1"/>
          </p:cNvSpPr>
          <p:nvPr>
            <p:ph type="title"/>
          </p:nvPr>
        </p:nvSpPr>
        <p:spPr/>
        <p:txBody>
          <a:bodyPr/>
          <a:lstStyle/>
          <a:p>
            <a:r>
              <a:rPr lang="en-US" dirty="0"/>
              <a:t>T1rho</a:t>
            </a:r>
          </a:p>
        </p:txBody>
      </p:sp>
      <p:sp>
        <p:nvSpPr>
          <p:cNvPr id="3" name="Content Placeholder 2">
            <a:extLst>
              <a:ext uri="{FF2B5EF4-FFF2-40B4-BE49-F238E27FC236}">
                <a16:creationId xmlns="" xmlns:a16="http://schemas.microsoft.com/office/drawing/2014/main" id="{0C7F9166-CF1E-469F-8AA7-32C73D4AE666}"/>
              </a:ext>
            </a:extLst>
          </p:cNvPr>
          <p:cNvSpPr>
            <a:spLocks noGrp="1"/>
          </p:cNvSpPr>
          <p:nvPr>
            <p:ph idx="1"/>
          </p:nvPr>
        </p:nvSpPr>
        <p:spPr/>
        <p:txBody>
          <a:bodyPr>
            <a:normAutofit fontScale="92500" lnSpcReduction="10000"/>
          </a:bodyPr>
          <a:lstStyle/>
          <a:p>
            <a:r>
              <a:rPr lang="en-US" dirty="0"/>
              <a:t>First compile the images – unlike the previous methods, the T1rho pipeline is able to read the </a:t>
            </a:r>
            <a:r>
              <a:rPr lang="en-US" dirty="0" err="1"/>
              <a:t>Sessionlist</a:t>
            </a:r>
            <a:r>
              <a:rPr lang="en-US" dirty="0"/>
              <a:t> files in order to generate the needed files. Copy the </a:t>
            </a:r>
            <a:r>
              <a:rPr lang="en-US" dirty="0" err="1"/>
              <a:t>sessionlist</a:t>
            </a:r>
            <a:r>
              <a:rPr lang="en-US" dirty="0"/>
              <a:t> .txt files you used for regression for resting state or the Timing Task to the scripts/T1rhoPipeline/</a:t>
            </a:r>
            <a:r>
              <a:rPr lang="en-US" dirty="0" err="1"/>
              <a:t>CombineSubjectData</a:t>
            </a:r>
            <a:r>
              <a:rPr lang="en-US" dirty="0"/>
              <a:t> directory and run </a:t>
            </a:r>
            <a:r>
              <a:rPr lang="en-US" i="1" dirty="0" err="1"/>
              <a:t>createDataFile.m</a:t>
            </a:r>
            <a:r>
              <a:rPr lang="en-US" dirty="0"/>
              <a:t>. Since these images are considerably larger, you can also use </a:t>
            </a:r>
            <a:r>
              <a:rPr lang="en-US" i="1" dirty="0"/>
              <a:t>iterativeClusterSubmit.sh</a:t>
            </a:r>
            <a:r>
              <a:rPr lang="en-US" dirty="0"/>
              <a:t> to do this on the cluster. For BD, you will need to also edit the Control Subject index where control subjects start in the spreadsheet (note, Controls need to be last in the list). However this approach does not yet create a mask file. You will need to make it with </a:t>
            </a:r>
            <a:r>
              <a:rPr lang="en-US" i="1" dirty="0" err="1"/>
              <a:t>makeMask.m</a:t>
            </a:r>
            <a:endParaRPr lang="en-US" i="1" dirty="0"/>
          </a:p>
          <a:p>
            <a:r>
              <a:rPr lang="en-US" dirty="0"/>
              <a:t>You can also use read_all_T1rho.m just as previous scripts for compiling rest and </a:t>
            </a:r>
            <a:r>
              <a:rPr lang="en-US" dirty="0" err="1"/>
              <a:t>TimingTask</a:t>
            </a:r>
            <a:r>
              <a:rPr lang="en-US" dirty="0"/>
              <a:t> data. This will generate a mask.</a:t>
            </a:r>
          </a:p>
        </p:txBody>
      </p:sp>
    </p:spTree>
    <p:extLst>
      <p:ext uri="{BB962C8B-B14F-4D97-AF65-F5344CB8AC3E}">
        <p14:creationId xmlns:p14="http://schemas.microsoft.com/office/powerpoint/2010/main" val="314427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B69A66-4A6B-4F9C-80B0-614E647792AC}"/>
              </a:ext>
            </a:extLst>
          </p:cNvPr>
          <p:cNvSpPr>
            <a:spLocks noGrp="1"/>
          </p:cNvSpPr>
          <p:nvPr>
            <p:ph type="title"/>
          </p:nvPr>
        </p:nvSpPr>
        <p:spPr/>
        <p:txBody>
          <a:bodyPr/>
          <a:lstStyle/>
          <a:p>
            <a:r>
              <a:rPr lang="en-US" dirty="0"/>
              <a:t>T1rho Regression Analysis</a:t>
            </a:r>
          </a:p>
        </p:txBody>
      </p:sp>
      <p:sp>
        <p:nvSpPr>
          <p:cNvPr id="3" name="Content Placeholder 2">
            <a:extLst>
              <a:ext uri="{FF2B5EF4-FFF2-40B4-BE49-F238E27FC236}">
                <a16:creationId xmlns="" xmlns:a16="http://schemas.microsoft.com/office/drawing/2014/main" id="{D85EF1DB-F68D-4046-B122-AB588DA9B635}"/>
              </a:ext>
            </a:extLst>
          </p:cNvPr>
          <p:cNvSpPr>
            <a:spLocks noGrp="1"/>
          </p:cNvSpPr>
          <p:nvPr>
            <p:ph idx="1"/>
          </p:nvPr>
        </p:nvSpPr>
        <p:spPr/>
        <p:txBody>
          <a:bodyPr>
            <a:normAutofit fontScale="92500" lnSpcReduction="10000"/>
          </a:bodyPr>
          <a:lstStyle/>
          <a:p>
            <a:r>
              <a:rPr lang="en-US" dirty="0"/>
              <a:t>As before, T1rhoAnalysis.m needs to be edited to include the appropriate demographic .txt file, imaging data .mat file, and mask .mat file. Any changes to the regression model should be made here. If you add variables you will also need to edit batchT1rhoContrast.m</a:t>
            </a:r>
          </a:p>
          <a:p>
            <a:r>
              <a:rPr lang="en-US" dirty="0"/>
              <a:t>This should run in parallel and create 193 slices of output. These slices can be put together using </a:t>
            </a:r>
            <a:r>
              <a:rPr lang="en-US" dirty="0" err="1"/>
              <a:t>combineSlices.m</a:t>
            </a:r>
            <a:r>
              <a:rPr lang="en-US" dirty="0"/>
              <a:t>. Then run </a:t>
            </a:r>
            <a:r>
              <a:rPr lang="en-US" dirty="0" err="1"/>
              <a:t>makeImages.m</a:t>
            </a:r>
            <a:r>
              <a:rPr lang="en-US" dirty="0"/>
              <a:t>, </a:t>
            </a:r>
            <a:r>
              <a:rPr lang="en-US" dirty="0" err="1"/>
              <a:t>runFDRCorrection.m</a:t>
            </a:r>
            <a:r>
              <a:rPr lang="en-US" dirty="0"/>
              <a:t>, and then toBucket.sh. You may need to edit toBucket.sh to correspond with the naming of your output files. </a:t>
            </a:r>
          </a:p>
          <a:p>
            <a:r>
              <a:rPr lang="en-US" dirty="0"/>
              <a:t>Several of these steps are combined in </a:t>
            </a:r>
            <a:r>
              <a:rPr lang="en-US" dirty="0" err="1"/>
              <a:t>runPostProcessing.m</a:t>
            </a:r>
            <a:r>
              <a:rPr lang="en-US" dirty="0"/>
              <a:t>. You will need to run toBucket.sh afterwards</a:t>
            </a:r>
          </a:p>
          <a:p>
            <a:r>
              <a:rPr lang="en-US" dirty="0"/>
              <a:t>Visualization and thresholding can then be performed using AFNI</a:t>
            </a:r>
          </a:p>
        </p:txBody>
      </p:sp>
    </p:spTree>
    <p:extLst>
      <p:ext uri="{BB962C8B-B14F-4D97-AF65-F5344CB8AC3E}">
        <p14:creationId xmlns:p14="http://schemas.microsoft.com/office/powerpoint/2010/main" val="184419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0007600" y="701039"/>
            <a:ext cx="1706880" cy="3789681"/>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43840" y="684998"/>
            <a:ext cx="2184400" cy="1702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Download DICOMs from </a:t>
            </a:r>
            <a:r>
              <a:rPr lang="en-US" dirty="0" err="1" smtClean="0"/>
              <a:t>Xnat</a:t>
            </a:r>
            <a:r>
              <a:rPr lang="en-US" dirty="0" smtClean="0"/>
              <a:t> &amp; convert to NIFTI in BIDS </a:t>
            </a:r>
            <a:r>
              <a:rPr lang="en-US" dirty="0" err="1" smtClean="0"/>
              <a:t>filestructure</a:t>
            </a:r>
            <a:endParaRPr lang="en-US" dirty="0" smtClean="0"/>
          </a:p>
          <a:p>
            <a:pPr algn="ctr"/>
            <a:endParaRPr lang="en-US" dirty="0"/>
          </a:p>
          <a:p>
            <a:pPr algn="ctr"/>
            <a:r>
              <a:rPr lang="en-US" dirty="0" smtClean="0"/>
              <a:t>(</a:t>
            </a:r>
            <a:r>
              <a:rPr lang="en-US" dirty="0" err="1" smtClean="0"/>
              <a:t>Project_name_data</a:t>
            </a:r>
            <a:r>
              <a:rPr lang="en-US" dirty="0" smtClean="0"/>
              <a:t>)</a:t>
            </a:r>
            <a:endParaRPr lang="en-US" dirty="0"/>
          </a:p>
        </p:txBody>
      </p:sp>
      <p:sp>
        <p:nvSpPr>
          <p:cNvPr id="9" name="Rectangle 8"/>
          <p:cNvSpPr/>
          <p:nvPr/>
        </p:nvSpPr>
        <p:spPr>
          <a:xfrm>
            <a:off x="4805679" y="701040"/>
            <a:ext cx="1794577" cy="15940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 Imaging and Demographic Data</a:t>
            </a:r>
            <a:endParaRPr lang="en-US" dirty="0"/>
          </a:p>
        </p:txBody>
      </p:sp>
      <p:sp>
        <p:nvSpPr>
          <p:cNvPr id="10" name="Rectangle 9"/>
          <p:cNvSpPr/>
          <p:nvPr/>
        </p:nvSpPr>
        <p:spPr>
          <a:xfrm>
            <a:off x="10129520" y="833120"/>
            <a:ext cx="1457158" cy="12336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Put Regression Results back together</a:t>
            </a:r>
            <a:endParaRPr lang="en-US" dirty="0"/>
          </a:p>
        </p:txBody>
      </p:sp>
      <p:sp>
        <p:nvSpPr>
          <p:cNvPr id="11" name="Rectangle 10"/>
          <p:cNvSpPr/>
          <p:nvPr/>
        </p:nvSpPr>
        <p:spPr>
          <a:xfrm>
            <a:off x="7967045" y="701040"/>
            <a:ext cx="1420795" cy="53067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Regression in Parallel </a:t>
            </a:r>
          </a:p>
          <a:p>
            <a:pPr algn="ctr"/>
            <a:r>
              <a:rPr lang="en-US" dirty="0" smtClean="0"/>
              <a:t>(by “slice”)</a:t>
            </a:r>
            <a:endParaRPr lang="en-US" dirty="0"/>
          </a:p>
        </p:txBody>
      </p:sp>
      <p:sp>
        <p:nvSpPr>
          <p:cNvPr id="13" name="Rectangle 12"/>
          <p:cNvSpPr/>
          <p:nvPr/>
        </p:nvSpPr>
        <p:spPr>
          <a:xfrm>
            <a:off x="10129520" y="2225040"/>
            <a:ext cx="1457158" cy="1111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FDR Correction, </a:t>
            </a:r>
            <a:r>
              <a:rPr lang="en-US" dirty="0" err="1" smtClean="0"/>
              <a:t>thresholding</a:t>
            </a:r>
            <a:endParaRPr lang="en-US" dirty="0"/>
          </a:p>
        </p:txBody>
      </p:sp>
      <p:sp>
        <p:nvSpPr>
          <p:cNvPr id="14" name="Rectangle 13"/>
          <p:cNvSpPr/>
          <p:nvPr/>
        </p:nvSpPr>
        <p:spPr>
          <a:xfrm>
            <a:off x="10129520" y="3495040"/>
            <a:ext cx="1457158" cy="9085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Make NIFTI images</a:t>
            </a:r>
            <a:endParaRPr lang="en-US" dirty="0"/>
          </a:p>
        </p:txBody>
      </p:sp>
      <p:sp>
        <p:nvSpPr>
          <p:cNvPr id="15" name="Rectangle 14"/>
          <p:cNvSpPr/>
          <p:nvPr/>
        </p:nvSpPr>
        <p:spPr>
          <a:xfrm>
            <a:off x="10170160" y="4856480"/>
            <a:ext cx="1416518" cy="14833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“Bucket” for AFNI visualization</a:t>
            </a:r>
            <a:endParaRPr lang="en-US" dirty="0"/>
          </a:p>
        </p:txBody>
      </p:sp>
      <p:sp>
        <p:nvSpPr>
          <p:cNvPr id="18" name="TextBox 17"/>
          <p:cNvSpPr txBox="1"/>
          <p:nvPr/>
        </p:nvSpPr>
        <p:spPr>
          <a:xfrm>
            <a:off x="10109200" y="406400"/>
            <a:ext cx="1499103" cy="276999"/>
          </a:xfrm>
          <a:prstGeom prst="rect">
            <a:avLst/>
          </a:prstGeom>
          <a:noFill/>
        </p:spPr>
        <p:txBody>
          <a:bodyPr wrap="none" rtlCol="0">
            <a:spAutoFit/>
          </a:bodyPr>
          <a:lstStyle/>
          <a:p>
            <a:r>
              <a:rPr lang="en-US" sz="1200" dirty="0" err="1" smtClean="0"/>
              <a:t>runPostProcessing.m</a:t>
            </a:r>
            <a:endParaRPr lang="en-US" sz="1200" dirty="0"/>
          </a:p>
        </p:txBody>
      </p:sp>
      <p:sp>
        <p:nvSpPr>
          <p:cNvPr id="19" name="TextBox 18"/>
          <p:cNvSpPr txBox="1"/>
          <p:nvPr/>
        </p:nvSpPr>
        <p:spPr>
          <a:xfrm>
            <a:off x="10353040" y="6289040"/>
            <a:ext cx="924953" cy="276999"/>
          </a:xfrm>
          <a:prstGeom prst="rect">
            <a:avLst/>
          </a:prstGeom>
          <a:noFill/>
        </p:spPr>
        <p:txBody>
          <a:bodyPr wrap="none" rtlCol="0">
            <a:spAutoFit/>
          </a:bodyPr>
          <a:lstStyle/>
          <a:p>
            <a:r>
              <a:rPr lang="en-US" sz="1200" dirty="0" err="1" smtClean="0"/>
              <a:t>toBucket.sh</a:t>
            </a:r>
            <a:endParaRPr lang="en-US" sz="1200" dirty="0"/>
          </a:p>
        </p:txBody>
      </p:sp>
      <p:cxnSp>
        <p:nvCxnSpPr>
          <p:cNvPr id="21" name="Straight Arrow Connector 20"/>
          <p:cNvCxnSpPr>
            <a:stCxn id="16" idx="2"/>
            <a:endCxn id="15" idx="0"/>
          </p:cNvCxnSpPr>
          <p:nvPr/>
        </p:nvCxnSpPr>
        <p:spPr>
          <a:xfrm>
            <a:off x="10861040" y="4490720"/>
            <a:ext cx="17379" cy="36576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0" idx="1"/>
          </p:cNvCxnSpPr>
          <p:nvPr/>
        </p:nvCxnSpPr>
        <p:spPr>
          <a:xfrm flipV="1">
            <a:off x="9408160" y="1449940"/>
            <a:ext cx="721360" cy="450382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0" idx="1"/>
          </p:cNvCxnSpPr>
          <p:nvPr/>
        </p:nvCxnSpPr>
        <p:spPr>
          <a:xfrm>
            <a:off x="9418320" y="680720"/>
            <a:ext cx="711200" cy="76922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7660640" y="396240"/>
            <a:ext cx="2086403" cy="276999"/>
          </a:xfrm>
          <a:prstGeom prst="rect">
            <a:avLst/>
          </a:prstGeom>
          <a:noFill/>
        </p:spPr>
        <p:txBody>
          <a:bodyPr wrap="none" rtlCol="0">
            <a:spAutoFit/>
          </a:bodyPr>
          <a:lstStyle/>
          <a:p>
            <a:r>
              <a:rPr lang="en-US" sz="1200" dirty="0" err="1" smtClean="0"/>
              <a:t>Xanalysis.m</a:t>
            </a:r>
            <a:r>
              <a:rPr lang="en-US" sz="1200" dirty="0" smtClean="0"/>
              <a:t>, </a:t>
            </a:r>
            <a:r>
              <a:rPr lang="en-US" sz="1200" dirty="0" err="1" smtClean="0"/>
              <a:t>batchXAnalysis.m</a:t>
            </a:r>
            <a:endParaRPr lang="en-US" sz="1200" dirty="0"/>
          </a:p>
        </p:txBody>
      </p:sp>
      <p:cxnSp>
        <p:nvCxnSpPr>
          <p:cNvPr id="31" name="Straight Arrow Connector 30"/>
          <p:cNvCxnSpPr>
            <a:stCxn id="9" idx="3"/>
          </p:cNvCxnSpPr>
          <p:nvPr/>
        </p:nvCxnSpPr>
        <p:spPr>
          <a:xfrm flipV="1">
            <a:off x="6600256" y="1493520"/>
            <a:ext cx="1324544" cy="454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675120" y="680720"/>
            <a:ext cx="1290663" cy="646331"/>
          </a:xfrm>
          <a:prstGeom prst="rect">
            <a:avLst/>
          </a:prstGeom>
          <a:noFill/>
        </p:spPr>
        <p:txBody>
          <a:bodyPr wrap="none" rtlCol="0">
            <a:spAutoFit/>
          </a:bodyPr>
          <a:lstStyle/>
          <a:p>
            <a:r>
              <a:rPr lang="en-US" sz="1200" dirty="0" err="1" smtClean="0"/>
              <a:t>Data.mat</a:t>
            </a:r>
            <a:endParaRPr lang="en-US" sz="1200" dirty="0" smtClean="0"/>
          </a:p>
          <a:p>
            <a:r>
              <a:rPr lang="en-US" sz="1200" dirty="0" err="1" smtClean="0"/>
              <a:t>Demographics.txt</a:t>
            </a:r>
            <a:endParaRPr lang="en-US" sz="1200" dirty="0" smtClean="0"/>
          </a:p>
          <a:p>
            <a:r>
              <a:rPr lang="en-US" sz="1200" dirty="0" err="1" smtClean="0"/>
              <a:t>BrainMask.mat</a:t>
            </a:r>
            <a:endParaRPr lang="en-US" sz="1200" dirty="0"/>
          </a:p>
        </p:txBody>
      </p:sp>
      <p:sp>
        <p:nvSpPr>
          <p:cNvPr id="36" name="TextBox 35"/>
          <p:cNvSpPr txBox="1"/>
          <p:nvPr/>
        </p:nvSpPr>
        <p:spPr>
          <a:xfrm>
            <a:off x="4653280" y="0"/>
            <a:ext cx="2095445" cy="276999"/>
          </a:xfrm>
          <a:prstGeom prst="rect">
            <a:avLst/>
          </a:prstGeom>
          <a:noFill/>
        </p:spPr>
        <p:txBody>
          <a:bodyPr wrap="none" rtlCol="0">
            <a:spAutoFit/>
          </a:bodyPr>
          <a:lstStyle/>
          <a:p>
            <a:r>
              <a:rPr lang="en-US" sz="1200" dirty="0" err="1"/>
              <a:t>C</a:t>
            </a:r>
            <a:r>
              <a:rPr lang="en-US" sz="1200" dirty="0" err="1" smtClean="0"/>
              <a:t>ombineSubjectData</a:t>
            </a:r>
            <a:r>
              <a:rPr lang="en-US" sz="1200" dirty="0" smtClean="0"/>
              <a:t> directory</a:t>
            </a:r>
            <a:endParaRPr lang="en-US" sz="1200" dirty="0"/>
          </a:p>
        </p:txBody>
      </p:sp>
      <p:sp>
        <p:nvSpPr>
          <p:cNvPr id="37" name="TextBox 36"/>
          <p:cNvSpPr txBox="1"/>
          <p:nvPr/>
        </p:nvSpPr>
        <p:spPr>
          <a:xfrm>
            <a:off x="8950960" y="0"/>
            <a:ext cx="1980029" cy="276999"/>
          </a:xfrm>
          <a:prstGeom prst="rect">
            <a:avLst/>
          </a:prstGeom>
          <a:noFill/>
        </p:spPr>
        <p:txBody>
          <a:bodyPr wrap="none" rtlCol="0">
            <a:spAutoFit/>
          </a:bodyPr>
          <a:lstStyle/>
          <a:p>
            <a:r>
              <a:rPr lang="en-US" sz="1200" dirty="0" err="1" smtClean="0"/>
              <a:t>RegressionAnalysis</a:t>
            </a:r>
            <a:r>
              <a:rPr lang="en-US" sz="1200" dirty="0" smtClean="0"/>
              <a:t> directory</a:t>
            </a:r>
            <a:endParaRPr lang="en-US" sz="1200" dirty="0"/>
          </a:p>
        </p:txBody>
      </p:sp>
      <p:sp>
        <p:nvSpPr>
          <p:cNvPr id="38" name="TextBox 37"/>
          <p:cNvSpPr txBox="1"/>
          <p:nvPr/>
        </p:nvSpPr>
        <p:spPr>
          <a:xfrm>
            <a:off x="5191760" y="436880"/>
            <a:ext cx="1008735" cy="276999"/>
          </a:xfrm>
          <a:prstGeom prst="rect">
            <a:avLst/>
          </a:prstGeom>
          <a:noFill/>
        </p:spPr>
        <p:txBody>
          <a:bodyPr wrap="none" rtlCol="0">
            <a:spAutoFit/>
          </a:bodyPr>
          <a:lstStyle/>
          <a:p>
            <a:r>
              <a:rPr lang="en-US" sz="1200" dirty="0" err="1" smtClean="0"/>
              <a:t>read_all_X.m</a:t>
            </a:r>
            <a:endParaRPr lang="en-US" sz="1200" dirty="0"/>
          </a:p>
        </p:txBody>
      </p:sp>
      <p:sp>
        <p:nvSpPr>
          <p:cNvPr id="39" name="TextBox 38"/>
          <p:cNvSpPr txBox="1"/>
          <p:nvPr/>
        </p:nvSpPr>
        <p:spPr>
          <a:xfrm>
            <a:off x="2834640" y="0"/>
            <a:ext cx="1377300" cy="276999"/>
          </a:xfrm>
          <a:prstGeom prst="rect">
            <a:avLst/>
          </a:prstGeom>
          <a:noFill/>
        </p:spPr>
        <p:txBody>
          <a:bodyPr wrap="none" rtlCol="0">
            <a:spAutoFit/>
          </a:bodyPr>
          <a:lstStyle/>
          <a:p>
            <a:r>
              <a:rPr lang="en-US" sz="1200" dirty="0" err="1" smtClean="0"/>
              <a:t>XPipeline</a:t>
            </a:r>
            <a:r>
              <a:rPr lang="en-US" sz="1200" dirty="0" smtClean="0"/>
              <a:t> directory</a:t>
            </a:r>
            <a:endParaRPr lang="en-US" sz="1200" dirty="0"/>
          </a:p>
        </p:txBody>
      </p:sp>
      <p:sp>
        <p:nvSpPr>
          <p:cNvPr id="41" name="Rectangle 40"/>
          <p:cNvSpPr/>
          <p:nvPr/>
        </p:nvSpPr>
        <p:spPr>
          <a:xfrm>
            <a:off x="2763521" y="680720"/>
            <a:ext cx="1524000" cy="53067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Preprocessing in parallel</a:t>
            </a:r>
          </a:p>
          <a:p>
            <a:pPr algn="ctr"/>
            <a:r>
              <a:rPr lang="en-US" dirty="0" smtClean="0"/>
              <a:t> (by subject)</a:t>
            </a:r>
            <a:endParaRPr lang="en-US" dirty="0"/>
          </a:p>
        </p:txBody>
      </p:sp>
      <p:cxnSp>
        <p:nvCxnSpPr>
          <p:cNvPr id="42" name="Straight Arrow Connector 41"/>
          <p:cNvCxnSpPr>
            <a:endCxn id="9" idx="1"/>
          </p:cNvCxnSpPr>
          <p:nvPr/>
        </p:nvCxnSpPr>
        <p:spPr>
          <a:xfrm flipV="1">
            <a:off x="4297680" y="1498066"/>
            <a:ext cx="507999" cy="4476014"/>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endCxn id="9" idx="1"/>
          </p:cNvCxnSpPr>
          <p:nvPr/>
        </p:nvCxnSpPr>
        <p:spPr>
          <a:xfrm>
            <a:off x="4307840" y="701040"/>
            <a:ext cx="497839" cy="79702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75920" y="30480"/>
            <a:ext cx="1915909" cy="276999"/>
          </a:xfrm>
          <a:prstGeom prst="rect">
            <a:avLst/>
          </a:prstGeom>
          <a:noFill/>
        </p:spPr>
        <p:txBody>
          <a:bodyPr wrap="none" rtlCol="0">
            <a:spAutoFit/>
          </a:bodyPr>
          <a:lstStyle/>
          <a:p>
            <a:r>
              <a:rPr lang="en-US" sz="1200" dirty="0" err="1" smtClean="0"/>
              <a:t>xnat_downloader</a:t>
            </a:r>
            <a:r>
              <a:rPr lang="en-US" sz="1200" dirty="0" smtClean="0"/>
              <a:t> directory</a:t>
            </a:r>
            <a:endParaRPr lang="en-US" sz="1200" dirty="0"/>
          </a:p>
        </p:txBody>
      </p:sp>
      <p:cxnSp>
        <p:nvCxnSpPr>
          <p:cNvPr id="47" name="Straight Arrow Connector 46"/>
          <p:cNvCxnSpPr>
            <a:stCxn id="4" idx="3"/>
          </p:cNvCxnSpPr>
          <p:nvPr/>
        </p:nvCxnSpPr>
        <p:spPr>
          <a:xfrm>
            <a:off x="2428240" y="1536299"/>
            <a:ext cx="365760" cy="8021"/>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885440" y="406400"/>
            <a:ext cx="1275484" cy="276999"/>
          </a:xfrm>
          <a:prstGeom prst="rect">
            <a:avLst/>
          </a:prstGeom>
          <a:noFill/>
        </p:spPr>
        <p:txBody>
          <a:bodyPr wrap="none" rtlCol="0">
            <a:spAutoFit/>
          </a:bodyPr>
          <a:lstStyle/>
          <a:p>
            <a:r>
              <a:rPr lang="en-US" sz="1200" dirty="0" err="1" smtClean="0"/>
              <a:t>readBIDS_forX.sh</a:t>
            </a:r>
            <a:endParaRPr lang="en-US" sz="1200" dirty="0"/>
          </a:p>
        </p:txBody>
      </p:sp>
      <p:sp>
        <p:nvSpPr>
          <p:cNvPr id="51" name="TextBox 50"/>
          <p:cNvSpPr txBox="1"/>
          <p:nvPr/>
        </p:nvSpPr>
        <p:spPr>
          <a:xfrm>
            <a:off x="223520" y="386080"/>
            <a:ext cx="2018326" cy="276999"/>
          </a:xfrm>
          <a:prstGeom prst="rect">
            <a:avLst/>
          </a:prstGeom>
          <a:noFill/>
        </p:spPr>
        <p:txBody>
          <a:bodyPr wrap="none" rtlCol="0">
            <a:spAutoFit/>
          </a:bodyPr>
          <a:lstStyle/>
          <a:p>
            <a:r>
              <a:rPr lang="en-US" sz="1200" dirty="0" err="1" smtClean="0"/>
              <a:t>runIterative_XDownloader.sh</a:t>
            </a:r>
            <a:endParaRPr lang="en-US" sz="1200" dirty="0"/>
          </a:p>
        </p:txBody>
      </p:sp>
      <p:sp>
        <p:nvSpPr>
          <p:cNvPr id="52" name="TextBox 51"/>
          <p:cNvSpPr txBox="1"/>
          <p:nvPr/>
        </p:nvSpPr>
        <p:spPr>
          <a:xfrm>
            <a:off x="152400" y="6461760"/>
            <a:ext cx="6596678" cy="276999"/>
          </a:xfrm>
          <a:prstGeom prst="rect">
            <a:avLst/>
          </a:prstGeom>
          <a:noFill/>
        </p:spPr>
        <p:txBody>
          <a:bodyPr wrap="none" rtlCol="0">
            <a:spAutoFit/>
          </a:bodyPr>
          <a:lstStyle/>
          <a:p>
            <a:r>
              <a:rPr lang="en-US" sz="1200" dirty="0" smtClean="0"/>
              <a:t>Cluster submission scripts are all named </a:t>
            </a:r>
            <a:r>
              <a:rPr lang="en-US" sz="1200" dirty="0" err="1" smtClean="0"/>
              <a:t>iterativeClusterSubmit.sh</a:t>
            </a:r>
            <a:r>
              <a:rPr lang="en-US" sz="1200" dirty="0" smtClean="0"/>
              <a:t> and exist within relevant directories</a:t>
            </a:r>
            <a:endParaRPr lang="en-US" sz="1200" dirty="0"/>
          </a:p>
        </p:txBody>
      </p:sp>
      <p:sp>
        <p:nvSpPr>
          <p:cNvPr id="53" name="TextBox 52"/>
          <p:cNvSpPr txBox="1"/>
          <p:nvPr/>
        </p:nvSpPr>
        <p:spPr>
          <a:xfrm>
            <a:off x="4897121" y="2346960"/>
            <a:ext cx="1605280" cy="1015663"/>
          </a:xfrm>
          <a:prstGeom prst="rect">
            <a:avLst/>
          </a:prstGeom>
          <a:noFill/>
        </p:spPr>
        <p:txBody>
          <a:bodyPr wrap="square" rtlCol="0">
            <a:spAutoFit/>
          </a:bodyPr>
          <a:lstStyle/>
          <a:p>
            <a:r>
              <a:rPr lang="en-US" sz="1200" dirty="0" smtClean="0"/>
              <a:t>Note: This step is the easiest target for future automation. It is currently labor intensive and fiddly</a:t>
            </a:r>
            <a:endParaRPr lang="en-US" sz="1200" dirty="0"/>
          </a:p>
        </p:txBody>
      </p:sp>
    </p:spTree>
    <p:extLst>
      <p:ext uri="{BB962C8B-B14F-4D97-AF65-F5344CB8AC3E}">
        <p14:creationId xmlns:p14="http://schemas.microsoft.com/office/powerpoint/2010/main" val="16713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E3291-BD68-4D8F-B2C3-3D9342BA6F41}"/>
              </a:ext>
            </a:extLst>
          </p:cNvPr>
          <p:cNvSpPr>
            <a:spLocks noGrp="1"/>
          </p:cNvSpPr>
          <p:nvPr>
            <p:ph type="title"/>
          </p:nvPr>
        </p:nvSpPr>
        <p:spPr/>
        <p:txBody>
          <a:bodyPr/>
          <a:lstStyle/>
          <a:p>
            <a:r>
              <a:rPr lang="en-US" dirty="0"/>
              <a:t>Data Download</a:t>
            </a:r>
          </a:p>
        </p:txBody>
      </p:sp>
      <p:sp>
        <p:nvSpPr>
          <p:cNvPr id="3" name="Content Placeholder 2">
            <a:extLst>
              <a:ext uri="{FF2B5EF4-FFF2-40B4-BE49-F238E27FC236}">
                <a16:creationId xmlns="" xmlns:a16="http://schemas.microsoft.com/office/drawing/2014/main" id="{8C6221A5-6AD4-424C-95C1-9837471E70FA}"/>
              </a:ext>
            </a:extLst>
          </p:cNvPr>
          <p:cNvSpPr>
            <a:spLocks noGrp="1"/>
          </p:cNvSpPr>
          <p:nvPr>
            <p:ph idx="1"/>
          </p:nvPr>
        </p:nvSpPr>
        <p:spPr/>
        <p:txBody>
          <a:bodyPr>
            <a:normAutofit fontScale="62500" lnSpcReduction="20000"/>
          </a:bodyPr>
          <a:lstStyle/>
          <a:p>
            <a:r>
              <a:rPr lang="en-US" dirty="0"/>
              <a:t>Find </a:t>
            </a:r>
            <a:r>
              <a:rPr lang="en-US" dirty="0" err="1"/>
              <a:t>xnat</a:t>
            </a:r>
            <a:r>
              <a:rPr lang="en-US" dirty="0"/>
              <a:t> in /</a:t>
            </a:r>
            <a:r>
              <a:rPr lang="en-US" dirty="0" err="1"/>
              <a:t>mrrcdata</a:t>
            </a:r>
            <a:r>
              <a:rPr lang="en-US" dirty="0"/>
              <a:t>/SCZ_TMS_TIMING/scripts/</a:t>
            </a:r>
            <a:r>
              <a:rPr lang="en-US" dirty="0" err="1"/>
              <a:t>xnat_downloader</a:t>
            </a:r>
            <a:r>
              <a:rPr lang="en-US" dirty="0"/>
              <a:t> or /</a:t>
            </a:r>
            <a:r>
              <a:rPr lang="en-US" dirty="0" err="1"/>
              <a:t>mrrcdata</a:t>
            </a:r>
            <a:r>
              <a:rPr lang="en-US" dirty="0"/>
              <a:t>/BD_TMS_TIMING/scripts/</a:t>
            </a:r>
            <a:r>
              <a:rPr lang="en-US" dirty="0" err="1"/>
              <a:t>xnat_downloader</a:t>
            </a:r>
            <a:endParaRPr lang="en-US" dirty="0"/>
          </a:p>
          <a:p>
            <a:r>
              <a:rPr lang="en-US" dirty="0"/>
              <a:t>Edit the SUBJECTS array in runIterative_SCZ_TMSDownloader.sh or runIterative_BD_TMSDownloader.sh to include subject IDs of new participants (check </a:t>
            </a:r>
            <a:r>
              <a:rPr lang="en-US" dirty="0" err="1"/>
              <a:t>xnat</a:t>
            </a:r>
            <a:r>
              <a:rPr lang="en-US" dirty="0"/>
              <a:t> if you need IDs)</a:t>
            </a:r>
          </a:p>
          <a:p>
            <a:r>
              <a:rPr lang="en-US" dirty="0"/>
              <a:t>Activate a python 2 environment using anaconda i.e. </a:t>
            </a:r>
            <a:r>
              <a:rPr lang="en-US" i="1" dirty="0" err="1"/>
              <a:t>conda</a:t>
            </a:r>
            <a:r>
              <a:rPr lang="en-US" i="1" dirty="0"/>
              <a:t> activate mypython2</a:t>
            </a:r>
            <a:r>
              <a:rPr lang="en-US" dirty="0"/>
              <a:t> – if you don’t do this, </a:t>
            </a:r>
            <a:r>
              <a:rPr lang="en-US" dirty="0" err="1"/>
              <a:t>xnat_downloader</a:t>
            </a:r>
            <a:r>
              <a:rPr lang="en-US" dirty="0"/>
              <a:t> will fail. It cannot use python 3, so if you have loaded python 3 modules, this can also fail</a:t>
            </a:r>
          </a:p>
          <a:p>
            <a:r>
              <a:rPr lang="en-US" dirty="0"/>
              <a:t>Run the </a:t>
            </a:r>
            <a:r>
              <a:rPr lang="en-US" dirty="0" err="1"/>
              <a:t>runIterative</a:t>
            </a:r>
            <a:r>
              <a:rPr lang="en-US" dirty="0"/>
              <a:t> script you edited earlier for each subject while passing the index for the new subjects in the SUBJECTS array. This will require you to login to </a:t>
            </a:r>
            <a:r>
              <a:rPr lang="en-US" dirty="0" err="1"/>
              <a:t>xnat</a:t>
            </a:r>
            <a:r>
              <a:rPr lang="en-US" dirty="0"/>
              <a:t> in the terminal. You can create a config file containing your username and password, but I do not recommend storing that file on the data share.</a:t>
            </a:r>
          </a:p>
          <a:p>
            <a:r>
              <a:rPr lang="en-US" dirty="0"/>
              <a:t>If the scan names change (which happens sometimes with scanner updates), you can update your definitions in the .json configuration files; </a:t>
            </a:r>
            <a:r>
              <a:rPr lang="en-US" i="1" dirty="0"/>
              <a:t>TMS_CRBL_12-31-2019.json </a:t>
            </a:r>
            <a:r>
              <a:rPr lang="en-US" dirty="0"/>
              <a:t>(for BD) or </a:t>
            </a:r>
            <a:r>
              <a:rPr lang="en-US" i="1" dirty="0"/>
              <a:t>TMS_SCZ_12-31-2019.json</a:t>
            </a:r>
          </a:p>
          <a:p>
            <a:r>
              <a:rPr lang="en-US" dirty="0"/>
              <a:t>This should download the data and convert it from DICOMs to .nii.gz images and place them in the BIDS format in the /</a:t>
            </a:r>
            <a:r>
              <a:rPr lang="en-US" dirty="0" err="1"/>
              <a:t>mrrcdata</a:t>
            </a:r>
            <a:r>
              <a:rPr lang="en-US" dirty="0"/>
              <a:t>/SCZ_TMS_TIMING/</a:t>
            </a:r>
            <a:r>
              <a:rPr lang="en-US" dirty="0" err="1"/>
              <a:t>SCZ_TMS_data</a:t>
            </a:r>
            <a:r>
              <a:rPr lang="en-US" dirty="0"/>
              <a:t> or /</a:t>
            </a:r>
            <a:r>
              <a:rPr lang="en-US" dirty="0" err="1"/>
              <a:t>mrrcdata</a:t>
            </a:r>
            <a:r>
              <a:rPr lang="en-US" dirty="0"/>
              <a:t>/BD_TMS_TIMING/</a:t>
            </a:r>
            <a:r>
              <a:rPr lang="en-US" dirty="0" err="1"/>
              <a:t>BD_TMS_data</a:t>
            </a:r>
            <a:r>
              <a:rPr lang="en-US" dirty="0"/>
              <a:t> directories. Within these folders, DICOMS are stored in /</a:t>
            </a:r>
            <a:r>
              <a:rPr lang="en-US" dirty="0" err="1"/>
              <a:t>sourcedata</a:t>
            </a:r>
            <a:r>
              <a:rPr lang="en-US" dirty="0"/>
              <a:t> while each participant will have a folder with subdirectories for each session, data type according to the BIDS format. You will want to double check that all of your data was downloaded correctly. </a:t>
            </a:r>
          </a:p>
        </p:txBody>
      </p:sp>
    </p:spTree>
    <p:extLst>
      <p:ext uri="{BB962C8B-B14F-4D97-AF65-F5344CB8AC3E}">
        <p14:creationId xmlns:p14="http://schemas.microsoft.com/office/powerpoint/2010/main" val="59958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DF16E3-3530-41BE-81CA-87FE88BD8E6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 xmlns:a16="http://schemas.microsoft.com/office/drawing/2014/main" id="{7F4322D6-9967-4699-B7BF-3E5A9210389B}"/>
              </a:ext>
            </a:extLst>
          </p:cNvPr>
          <p:cNvSpPr>
            <a:spLocks noGrp="1"/>
          </p:cNvSpPr>
          <p:nvPr>
            <p:ph idx="1"/>
          </p:nvPr>
        </p:nvSpPr>
        <p:spPr/>
        <p:txBody>
          <a:bodyPr/>
          <a:lstStyle/>
          <a:p>
            <a:r>
              <a:rPr lang="en-US" dirty="0"/>
              <a:t>Note 1: Running many of these scripts on the cluster vs. locally may require editing one of the scripts to set the DATA_DIR variable. This is usually in the </a:t>
            </a:r>
            <a:r>
              <a:rPr lang="en-US" dirty="0" err="1"/>
              <a:t>readBIDS</a:t>
            </a:r>
            <a:r>
              <a:rPr lang="en-US" dirty="0"/>
              <a:t>… script, but also in the getSubjectIndex.sh script</a:t>
            </a:r>
          </a:p>
          <a:p>
            <a:r>
              <a:rPr lang="en-US" dirty="0"/>
              <a:t>$PROJECT_DIR is either /</a:t>
            </a:r>
            <a:r>
              <a:rPr lang="en-US" dirty="0" err="1"/>
              <a:t>mrrcdata</a:t>
            </a:r>
            <a:r>
              <a:rPr lang="en-US" dirty="0"/>
              <a:t>/BD_TMS_DATA or /</a:t>
            </a:r>
            <a:r>
              <a:rPr lang="en-US" dirty="0" err="1"/>
              <a:t>mrrcdata</a:t>
            </a:r>
            <a:r>
              <a:rPr lang="en-US" dirty="0"/>
              <a:t>/SCZ_TMS_DATA as appropriate. The </a:t>
            </a:r>
            <a:r>
              <a:rPr lang="en-US" dirty="0" err="1"/>
              <a:t>datastructures</a:t>
            </a:r>
            <a:r>
              <a:rPr lang="en-US" dirty="0"/>
              <a:t> are strongly parallel, with healthy control data stored in the SCZ project. </a:t>
            </a:r>
          </a:p>
          <a:p>
            <a:r>
              <a:rPr lang="en-US" dirty="0"/>
              <a:t>You will need to have AFNI and </a:t>
            </a:r>
            <a:r>
              <a:rPr lang="en-US" dirty="0" err="1"/>
              <a:t>Freesurfer</a:t>
            </a:r>
            <a:r>
              <a:rPr lang="en-US" dirty="0"/>
              <a:t> installed to your cluster account/environment to run these. </a:t>
            </a:r>
          </a:p>
        </p:txBody>
      </p:sp>
    </p:spTree>
    <p:extLst>
      <p:ext uri="{BB962C8B-B14F-4D97-AF65-F5344CB8AC3E}">
        <p14:creationId xmlns:p14="http://schemas.microsoft.com/office/powerpoint/2010/main" val="185961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30330-9F27-4160-80A3-7E24454D6357}"/>
              </a:ext>
            </a:extLst>
          </p:cNvPr>
          <p:cNvSpPr>
            <a:spLocks noGrp="1"/>
          </p:cNvSpPr>
          <p:nvPr>
            <p:ph type="title"/>
          </p:nvPr>
        </p:nvSpPr>
        <p:spPr/>
        <p:txBody>
          <a:bodyPr/>
          <a:lstStyle/>
          <a:p>
            <a:r>
              <a:rPr lang="en-US" dirty="0" err="1"/>
              <a:t>Freesurfer</a:t>
            </a:r>
            <a:r>
              <a:rPr lang="en-US" dirty="0"/>
              <a:t>/Rest</a:t>
            </a:r>
          </a:p>
        </p:txBody>
      </p:sp>
      <p:sp>
        <p:nvSpPr>
          <p:cNvPr id="3" name="Content Placeholder 2">
            <a:extLst>
              <a:ext uri="{FF2B5EF4-FFF2-40B4-BE49-F238E27FC236}">
                <a16:creationId xmlns="" xmlns:a16="http://schemas.microsoft.com/office/drawing/2014/main" id="{E7163BD1-39BB-4F2E-9CB5-8239C3E3B726}"/>
              </a:ext>
            </a:extLst>
          </p:cNvPr>
          <p:cNvSpPr>
            <a:spLocks noGrp="1"/>
          </p:cNvSpPr>
          <p:nvPr>
            <p:ph idx="1"/>
          </p:nvPr>
        </p:nvSpPr>
        <p:spPr/>
        <p:txBody>
          <a:bodyPr>
            <a:normAutofit fontScale="92500" lnSpcReduction="10000"/>
          </a:bodyPr>
          <a:lstStyle/>
          <a:p>
            <a:r>
              <a:rPr lang="en-US" dirty="0"/>
              <a:t>Scripts located in /</a:t>
            </a:r>
            <a:r>
              <a:rPr lang="en-US" dirty="0" err="1"/>
              <a:t>mrrcdata</a:t>
            </a:r>
            <a:r>
              <a:rPr lang="en-US" dirty="0"/>
              <a:t>/SCZ_TMS_TIMING/scripts/</a:t>
            </a:r>
            <a:r>
              <a:rPr lang="en-US" dirty="0" err="1"/>
              <a:t>RestPipeline</a:t>
            </a:r>
            <a:r>
              <a:rPr lang="en-US" dirty="0"/>
              <a:t> or /</a:t>
            </a:r>
            <a:r>
              <a:rPr lang="en-US" dirty="0" err="1"/>
              <a:t>mrrcdata</a:t>
            </a:r>
            <a:r>
              <a:rPr lang="en-US" dirty="0"/>
              <a:t>/BD_TMS_TIMING/scripts/</a:t>
            </a:r>
            <a:r>
              <a:rPr lang="en-US" dirty="0" err="1"/>
              <a:t>RestPipeline</a:t>
            </a:r>
            <a:endParaRPr lang="en-US" dirty="0"/>
          </a:p>
          <a:p>
            <a:r>
              <a:rPr lang="en-US" dirty="0"/>
              <a:t>Edit the iterative submission line in </a:t>
            </a:r>
            <a:r>
              <a:rPr lang="en-US" i="1" dirty="0"/>
              <a:t>iterativeClusterSubmit.sh </a:t>
            </a:r>
            <a:r>
              <a:rPr lang="en-US" dirty="0"/>
              <a:t>to include the index # of the new subjects’ files in the data directory. These numbers shift as you download more data. You can use the </a:t>
            </a:r>
            <a:r>
              <a:rPr lang="en-US" i="1" dirty="0"/>
              <a:t>getSubjectIndex.sh </a:t>
            </a:r>
            <a:r>
              <a:rPr lang="en-US" dirty="0"/>
              <a:t>script to get a ballpark number, but this sometimes is off by 1 depending on when the “</a:t>
            </a:r>
            <a:r>
              <a:rPr lang="en-US" dirty="0" err="1"/>
              <a:t>sourcedata</a:t>
            </a:r>
            <a:r>
              <a:rPr lang="en-US" dirty="0"/>
              <a:t>” folder gets counted.</a:t>
            </a:r>
          </a:p>
          <a:p>
            <a:r>
              <a:rPr lang="en-US" i="1" dirty="0"/>
              <a:t>iterativeClusterSubmit.sh </a:t>
            </a:r>
            <a:r>
              <a:rPr lang="en-US" dirty="0"/>
              <a:t>calls</a:t>
            </a:r>
            <a:r>
              <a:rPr lang="en-US" i="1" dirty="0"/>
              <a:t> readBIDS_forRestingState2.sh </a:t>
            </a:r>
            <a:r>
              <a:rPr lang="en-US" dirty="0"/>
              <a:t>which in turn calls</a:t>
            </a:r>
            <a:r>
              <a:rPr lang="en-US" i="1" dirty="0"/>
              <a:t> run_FreeSurfer.sh, run_FreeSurfer_singleSession.sh, </a:t>
            </a:r>
            <a:r>
              <a:rPr lang="en-US" dirty="0"/>
              <a:t>and/or </a:t>
            </a:r>
            <a:r>
              <a:rPr lang="en-US" i="1" dirty="0" err="1"/>
              <a:t>run_afni_proc_rest</a:t>
            </a:r>
            <a:endParaRPr lang="en-US" i="1" dirty="0"/>
          </a:p>
          <a:p>
            <a:r>
              <a:rPr lang="en-US" dirty="0"/>
              <a:t>If you need to run less than the full analysis, editing </a:t>
            </a:r>
            <a:r>
              <a:rPr lang="en-US" i="1" dirty="0"/>
              <a:t>readBIDS_forRestingState2.sh </a:t>
            </a:r>
            <a:r>
              <a:rPr lang="en-US" dirty="0"/>
              <a:t>is probably your best bet</a:t>
            </a:r>
          </a:p>
        </p:txBody>
      </p:sp>
    </p:spTree>
    <p:extLst>
      <p:ext uri="{BB962C8B-B14F-4D97-AF65-F5344CB8AC3E}">
        <p14:creationId xmlns:p14="http://schemas.microsoft.com/office/powerpoint/2010/main" val="231331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E910F-3EA1-4261-BA3C-2947A05ACEE1}"/>
              </a:ext>
            </a:extLst>
          </p:cNvPr>
          <p:cNvSpPr>
            <a:spLocks noGrp="1"/>
          </p:cNvSpPr>
          <p:nvPr>
            <p:ph type="title"/>
          </p:nvPr>
        </p:nvSpPr>
        <p:spPr/>
        <p:txBody>
          <a:bodyPr/>
          <a:lstStyle/>
          <a:p>
            <a:r>
              <a:rPr lang="en-US" dirty="0" err="1"/>
              <a:t>Freesurfer</a:t>
            </a:r>
            <a:r>
              <a:rPr lang="en-US" dirty="0"/>
              <a:t>/Rest</a:t>
            </a:r>
          </a:p>
        </p:txBody>
      </p:sp>
      <p:sp>
        <p:nvSpPr>
          <p:cNvPr id="3" name="Content Placeholder 2">
            <a:extLst>
              <a:ext uri="{FF2B5EF4-FFF2-40B4-BE49-F238E27FC236}">
                <a16:creationId xmlns="" xmlns:a16="http://schemas.microsoft.com/office/drawing/2014/main" id="{59B24EB6-D4E0-4A73-BDB5-77BBD71701CB}"/>
              </a:ext>
            </a:extLst>
          </p:cNvPr>
          <p:cNvSpPr>
            <a:spLocks noGrp="1"/>
          </p:cNvSpPr>
          <p:nvPr>
            <p:ph idx="1"/>
          </p:nvPr>
        </p:nvSpPr>
        <p:spPr>
          <a:xfrm>
            <a:off x="838200" y="1876425"/>
            <a:ext cx="10515600" cy="4351338"/>
          </a:xfrm>
        </p:spPr>
        <p:txBody>
          <a:bodyPr>
            <a:normAutofit fontScale="92500" lnSpcReduction="10000"/>
          </a:bodyPr>
          <a:lstStyle/>
          <a:p>
            <a:r>
              <a:rPr lang="en-US" dirty="0"/>
              <a:t>The readBIDS_forRestingState2.sh script essentially creates an array of filenames in the data directory and then runs analysis for the </a:t>
            </a:r>
            <a:r>
              <a:rPr lang="en-US" i="1" dirty="0" err="1"/>
              <a:t>i</a:t>
            </a:r>
            <a:r>
              <a:rPr lang="en-US" dirty="0" err="1"/>
              <a:t>th</a:t>
            </a:r>
            <a:r>
              <a:rPr lang="en-US" dirty="0"/>
              <a:t> filename (subject ID) in that list. You can call this script directly by passing an integer to tell it which filename to run on in the command line. </a:t>
            </a:r>
          </a:p>
          <a:p>
            <a:r>
              <a:rPr lang="en-US" dirty="0"/>
              <a:t>For the appropriate subject, the script finds the appropriate anatomical and resting-state images, runs </a:t>
            </a:r>
            <a:r>
              <a:rPr lang="en-US" dirty="0" err="1"/>
              <a:t>freesurfer</a:t>
            </a:r>
            <a:r>
              <a:rPr lang="en-US" dirty="0"/>
              <a:t>, and then runs the resting-state analysis. </a:t>
            </a:r>
          </a:p>
          <a:p>
            <a:r>
              <a:rPr lang="en-US" dirty="0"/>
              <a:t>Note that for the TMS study, a T1 image is collected in the first session and a T2 in the second. </a:t>
            </a:r>
            <a:r>
              <a:rPr lang="en-US" i="1" dirty="0"/>
              <a:t>run_FreeSurfer.sh </a:t>
            </a:r>
            <a:r>
              <a:rPr lang="en-US" dirty="0"/>
              <a:t>accounts for this by aligning the T2 image to the T1 image and calling </a:t>
            </a:r>
            <a:r>
              <a:rPr lang="en-US" dirty="0" err="1"/>
              <a:t>freesurfer</a:t>
            </a:r>
            <a:r>
              <a:rPr lang="en-US" dirty="0"/>
              <a:t> with both. For subjects that drop out or where a T2 isn’t available, </a:t>
            </a:r>
            <a:r>
              <a:rPr lang="en-US" i="1" dirty="0"/>
              <a:t>run_FreeSurfer_singleSession.sh </a:t>
            </a:r>
            <a:r>
              <a:rPr lang="en-US" dirty="0"/>
              <a:t>is called instead, which only uses the T1.</a:t>
            </a:r>
          </a:p>
        </p:txBody>
      </p:sp>
    </p:spTree>
    <p:extLst>
      <p:ext uri="{BB962C8B-B14F-4D97-AF65-F5344CB8AC3E}">
        <p14:creationId xmlns:p14="http://schemas.microsoft.com/office/powerpoint/2010/main" val="76823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C7504-3E96-421C-B25F-DEFE451BA660}"/>
              </a:ext>
            </a:extLst>
          </p:cNvPr>
          <p:cNvSpPr>
            <a:spLocks noGrp="1"/>
          </p:cNvSpPr>
          <p:nvPr>
            <p:ph type="title"/>
          </p:nvPr>
        </p:nvSpPr>
        <p:spPr/>
        <p:txBody>
          <a:bodyPr/>
          <a:lstStyle/>
          <a:p>
            <a:r>
              <a:rPr lang="en-US" dirty="0" err="1"/>
              <a:t>Freesurfer</a:t>
            </a:r>
            <a:r>
              <a:rPr lang="en-US" dirty="0"/>
              <a:t>/Rest</a:t>
            </a:r>
          </a:p>
        </p:txBody>
      </p:sp>
      <p:sp>
        <p:nvSpPr>
          <p:cNvPr id="3" name="Content Placeholder 2">
            <a:extLst>
              <a:ext uri="{FF2B5EF4-FFF2-40B4-BE49-F238E27FC236}">
                <a16:creationId xmlns="" xmlns:a16="http://schemas.microsoft.com/office/drawing/2014/main" id="{C62D8C3F-1C1C-4C92-88E3-5E98CFE7C084}"/>
              </a:ext>
            </a:extLst>
          </p:cNvPr>
          <p:cNvSpPr>
            <a:spLocks noGrp="1"/>
          </p:cNvSpPr>
          <p:nvPr>
            <p:ph idx="1"/>
          </p:nvPr>
        </p:nvSpPr>
        <p:spPr/>
        <p:txBody>
          <a:bodyPr/>
          <a:lstStyle/>
          <a:p>
            <a:r>
              <a:rPr lang="en-US" dirty="0"/>
              <a:t>The results of these will go into the $PROJECT_DIR/derivatives/</a:t>
            </a:r>
            <a:r>
              <a:rPr lang="en-US" dirty="0" err="1"/>
              <a:t>FreeSurfer</a:t>
            </a:r>
            <a:r>
              <a:rPr lang="en-US" dirty="0"/>
              <a:t> and $PROJECT_DIR/</a:t>
            </a:r>
            <a:r>
              <a:rPr lang="en-US" dirty="0" err="1"/>
              <a:t>AFNI_Rest</a:t>
            </a:r>
            <a:r>
              <a:rPr lang="en-US" dirty="0"/>
              <a:t> directories. You should check that all of the data is present. There should be a “SUMA” folder within </a:t>
            </a:r>
            <a:r>
              <a:rPr lang="en-US" dirty="0" err="1"/>
              <a:t>FreeSurfer</a:t>
            </a:r>
            <a:r>
              <a:rPr lang="en-US" dirty="0"/>
              <a:t> that has files within it and there should be a </a:t>
            </a:r>
            <a:r>
              <a:rPr lang="en-US" dirty="0" err="1"/>
              <a:t>stats.errts</a:t>
            </a:r>
            <a:r>
              <a:rPr lang="en-US" dirty="0"/>
              <a:t>… file within the </a:t>
            </a:r>
            <a:r>
              <a:rPr lang="en-US" dirty="0" err="1"/>
              <a:t>AFNI_Rest</a:t>
            </a:r>
            <a:r>
              <a:rPr lang="en-US" dirty="0"/>
              <a:t> directory for each subject/session. </a:t>
            </a:r>
          </a:p>
          <a:p>
            <a:r>
              <a:rPr lang="en-US" dirty="0"/>
              <a:t>Note: If processing fails for a given subject/session, you will need to delete the output directory for that subject/session and the generated script in the </a:t>
            </a:r>
            <a:r>
              <a:rPr lang="en-US" dirty="0" err="1"/>
              <a:t>AFNI_Rest</a:t>
            </a:r>
            <a:r>
              <a:rPr lang="en-US" dirty="0"/>
              <a:t> folder or else subsequent attempts will refuse to overwrite these outputs. </a:t>
            </a:r>
          </a:p>
        </p:txBody>
      </p:sp>
    </p:spTree>
    <p:extLst>
      <p:ext uri="{BB962C8B-B14F-4D97-AF65-F5344CB8AC3E}">
        <p14:creationId xmlns:p14="http://schemas.microsoft.com/office/powerpoint/2010/main" val="72455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119F19-4FC0-45DA-8E3C-8899FB27BA88}"/>
              </a:ext>
            </a:extLst>
          </p:cNvPr>
          <p:cNvSpPr>
            <a:spLocks noGrp="1"/>
          </p:cNvSpPr>
          <p:nvPr>
            <p:ph type="title"/>
          </p:nvPr>
        </p:nvSpPr>
        <p:spPr/>
        <p:txBody>
          <a:bodyPr/>
          <a:lstStyle/>
          <a:p>
            <a:r>
              <a:rPr lang="en-US" dirty="0"/>
              <a:t>T1rho Analysis</a:t>
            </a:r>
          </a:p>
        </p:txBody>
      </p:sp>
      <p:sp>
        <p:nvSpPr>
          <p:cNvPr id="3" name="Content Placeholder 2">
            <a:extLst>
              <a:ext uri="{FF2B5EF4-FFF2-40B4-BE49-F238E27FC236}">
                <a16:creationId xmlns="" xmlns:a16="http://schemas.microsoft.com/office/drawing/2014/main" id="{C5282584-6E40-41C2-833D-56FCDC52AF59}"/>
              </a:ext>
            </a:extLst>
          </p:cNvPr>
          <p:cNvSpPr>
            <a:spLocks noGrp="1"/>
          </p:cNvSpPr>
          <p:nvPr>
            <p:ph idx="1"/>
          </p:nvPr>
        </p:nvSpPr>
        <p:spPr/>
        <p:txBody>
          <a:bodyPr/>
          <a:lstStyle/>
          <a:p>
            <a:r>
              <a:rPr lang="en-US" dirty="0"/>
              <a:t>Scripts are located in $PROJECT_DIR/scripts/T1rhoPipeline</a:t>
            </a:r>
          </a:p>
          <a:p>
            <a:r>
              <a:rPr lang="en-US" dirty="0"/>
              <a:t>The format of this analysis parallels the </a:t>
            </a:r>
            <a:r>
              <a:rPr lang="en-US" dirty="0" err="1"/>
              <a:t>Freesurfer</a:t>
            </a:r>
            <a:r>
              <a:rPr lang="en-US" dirty="0"/>
              <a:t>/Rest analysis</a:t>
            </a:r>
          </a:p>
          <a:p>
            <a:r>
              <a:rPr lang="en-US" dirty="0" err="1"/>
              <a:t>Freesurfer</a:t>
            </a:r>
            <a:r>
              <a:rPr lang="en-US" dirty="0"/>
              <a:t> MUST be performed first, or T1rho analysis will fail</a:t>
            </a:r>
          </a:p>
          <a:p>
            <a:r>
              <a:rPr lang="en-US" i="1" dirty="0"/>
              <a:t>iterativeClusterSubmit.sh </a:t>
            </a:r>
            <a:r>
              <a:rPr lang="en-US" dirty="0"/>
              <a:t>runs the </a:t>
            </a:r>
            <a:r>
              <a:rPr lang="en-US" i="1" dirty="0"/>
              <a:t>readBIDS_forT1rho.sh </a:t>
            </a:r>
            <a:r>
              <a:rPr lang="en-US" dirty="0"/>
              <a:t>script which in turn calls </a:t>
            </a:r>
            <a:r>
              <a:rPr lang="en-US" i="1" dirty="0"/>
              <a:t>processT1rho.sh</a:t>
            </a:r>
          </a:p>
          <a:p>
            <a:r>
              <a:rPr lang="en-US" dirty="0"/>
              <a:t>As before, you will need to edit iterativeClusterSubmit.sh to include the appropriate subject indices in the iterative submission line. These indices </a:t>
            </a:r>
            <a:r>
              <a:rPr lang="en-US" i="1" dirty="0"/>
              <a:t>should</a:t>
            </a:r>
            <a:r>
              <a:rPr lang="en-US" dirty="0"/>
              <a:t> be the same as in the </a:t>
            </a:r>
            <a:r>
              <a:rPr lang="en-US" dirty="0" err="1"/>
              <a:t>RestPipeline</a:t>
            </a:r>
            <a:endParaRPr lang="en-US" dirty="0"/>
          </a:p>
          <a:p>
            <a:r>
              <a:rPr lang="en-US" dirty="0"/>
              <a:t>Output goes to $PROJECT_DIR/derivatives/T1rho</a:t>
            </a:r>
          </a:p>
        </p:txBody>
      </p:sp>
    </p:spTree>
    <p:extLst>
      <p:ext uri="{BB962C8B-B14F-4D97-AF65-F5344CB8AC3E}">
        <p14:creationId xmlns:p14="http://schemas.microsoft.com/office/powerpoint/2010/main" val="2656725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7276</TotalTime>
  <Words>3428</Words>
  <Application>Microsoft Macintosh PowerPoint</Application>
  <PresentationFormat>Custom</PresentationFormat>
  <Paragraphs>131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Data Processing TMS Study</vt:lpstr>
      <vt:lpstr>Notes</vt:lpstr>
      <vt:lpstr>PowerPoint Presentation</vt:lpstr>
      <vt:lpstr>Data Download</vt:lpstr>
      <vt:lpstr>Data Preprocessing</vt:lpstr>
      <vt:lpstr>Freesurfer/Rest</vt:lpstr>
      <vt:lpstr>Freesurfer/Rest</vt:lpstr>
      <vt:lpstr>Freesurfer/Rest</vt:lpstr>
      <vt:lpstr>T1rho Analysis</vt:lpstr>
      <vt:lpstr>Timing Task</vt:lpstr>
      <vt:lpstr>Timing Task – Behavior Parsing</vt:lpstr>
      <vt:lpstr>Timing Task Image Preprocessing</vt:lpstr>
      <vt:lpstr>Regression Analysis</vt:lpstr>
      <vt:lpstr>Resting State</vt:lpstr>
      <vt:lpstr>Resting State</vt:lpstr>
      <vt:lpstr>Resting State</vt:lpstr>
      <vt:lpstr>Functions</vt:lpstr>
      <vt:lpstr>Timing Task – Compile Data</vt:lpstr>
      <vt:lpstr>Timing Task – Regression Analysis</vt:lpstr>
      <vt:lpstr>Timing Task – Regression Analysis</vt:lpstr>
      <vt:lpstr>Timing Task – Multiple Corrections</vt:lpstr>
      <vt:lpstr>Alignment Issues</vt:lpstr>
      <vt:lpstr>T1rho</vt:lpstr>
      <vt:lpstr>T1rho Regression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TMS Study</dc:title>
  <dc:creator>Shaffer, Joseph J Jr</dc:creator>
  <cp:lastModifiedBy>Shaffer , Joseph J</cp:lastModifiedBy>
  <cp:revision>47</cp:revision>
  <dcterms:created xsi:type="dcterms:W3CDTF">2020-12-02T15:22:27Z</dcterms:created>
  <dcterms:modified xsi:type="dcterms:W3CDTF">2020-12-11T16:11:18Z</dcterms:modified>
</cp:coreProperties>
</file>