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7" r:id="rId3"/>
    <p:sldId id="279" r:id="rId4"/>
    <p:sldId id="258" r:id="rId5"/>
    <p:sldId id="259" r:id="rId6"/>
    <p:sldId id="257" r:id="rId7"/>
    <p:sldId id="260" r:id="rId8"/>
    <p:sldId id="261" r:id="rId9"/>
    <p:sldId id="262" r:id="rId10"/>
    <p:sldId id="266" r:id="rId11"/>
    <p:sldId id="267" r:id="rId12"/>
    <p:sldId id="269" r:id="rId13"/>
    <p:sldId id="271" r:id="rId14"/>
    <p:sldId id="278" r:id="rId15"/>
    <p:sldId id="273" r:id="rId16"/>
    <p:sldId id="27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affer, Joseph J Jr" initials="SJJJ" lastIdx="5" clrIdx="0">
    <p:extLst/>
  </p:cmAuthor>
  <p:cmAuthor id="2" name="Shaffer , Joseph J"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p:scale>
          <a:sx n="125" d="100"/>
          <a:sy n="125" d="100"/>
        </p:scale>
        <p:origin x="-1376" y="-81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printerSettings" Target="printerSettings/printerSettings1.bin"/><Relationship Id="rId19" Type="http://schemas.openxmlformats.org/officeDocument/2006/relationships/commentAuthors" Target="commentAuthor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0-12-11T10:02:00.947" idx="1">
    <p:pos x="4646" y="685"/>
    <p:text>No mask needed for resting state matrices</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20-12-04T13:33:47.196" idx="4">
    <p:pos x="10" y="10"/>
    <p:text/>
    <p:extLst>
      <p:ext uri="{C676402C-5697-4E1C-873F-D02D1690AC5C}">
        <p15:threadingInfo xmlns:p15="http://schemas.microsoft.com/office/powerpoint/2012/main" timeZoneBias="36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0-12-04T13:36:17.333" idx="5">
    <p:pos x="3193" y="1673"/>
    <p:text>Right now the SessionList calls this column Session. You will need to correct this manually if I don't fix it in time.</p:text>
    <p:extLst mod="1">
      <p:ext uri="{C676402C-5697-4E1C-873F-D02D1690AC5C}">
        <p15:threadingInfo xmlns:p15="http://schemas.microsoft.com/office/powerpoint/2012/main" timeZoneBias="36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A2C2982-D3C4-4208-9DA9-6E303B4AF6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AF39542A-5611-4F60-88AD-42F3DA0960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A3DBB305-8288-4394-B0BE-8797FC3836A1}"/>
              </a:ext>
            </a:extLst>
          </p:cNvPr>
          <p:cNvSpPr>
            <a:spLocks noGrp="1"/>
          </p:cNvSpPr>
          <p:nvPr>
            <p:ph type="dt" sz="half" idx="10"/>
          </p:nvPr>
        </p:nvSpPr>
        <p:spPr/>
        <p:txBody>
          <a:bodyPr/>
          <a:lstStyle/>
          <a:p>
            <a:fld id="{09E1EE9D-105D-48C0-A53F-C575D13EB0C6}" type="datetimeFigureOut">
              <a:rPr lang="en-US" smtClean="0"/>
              <a:t>12/11/20</a:t>
            </a:fld>
            <a:endParaRPr lang="en-US"/>
          </a:p>
        </p:txBody>
      </p:sp>
      <p:sp>
        <p:nvSpPr>
          <p:cNvPr id="5" name="Footer Placeholder 4">
            <a:extLst>
              <a:ext uri="{FF2B5EF4-FFF2-40B4-BE49-F238E27FC236}">
                <a16:creationId xmlns="" xmlns:a16="http://schemas.microsoft.com/office/drawing/2014/main" id="{7DAD66CB-4850-4E46-98F5-37674E7F52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E18612C3-A91B-4EFC-8B05-C0C54A9E3026}"/>
              </a:ext>
            </a:extLst>
          </p:cNvPr>
          <p:cNvSpPr>
            <a:spLocks noGrp="1"/>
          </p:cNvSpPr>
          <p:nvPr>
            <p:ph type="sldNum" sz="quarter" idx="12"/>
          </p:nvPr>
        </p:nvSpPr>
        <p:spPr/>
        <p:txBody>
          <a:bodyPr/>
          <a:lstStyle/>
          <a:p>
            <a:fld id="{B16CC794-DECC-485B-B3D4-282B9C5A7878}" type="slidenum">
              <a:rPr lang="en-US" smtClean="0"/>
              <a:t>‹#›</a:t>
            </a:fld>
            <a:endParaRPr lang="en-US"/>
          </a:p>
        </p:txBody>
      </p:sp>
    </p:spTree>
    <p:extLst>
      <p:ext uri="{BB962C8B-B14F-4D97-AF65-F5344CB8AC3E}">
        <p14:creationId xmlns:p14="http://schemas.microsoft.com/office/powerpoint/2010/main" val="2278052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E6FF8A8-4769-4C97-BBB1-B48911B1D6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CC7B4E19-B847-439D-B49D-FBC4D8E01A6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FE8FE5B3-9537-48D9-A725-0E70231BA579}"/>
              </a:ext>
            </a:extLst>
          </p:cNvPr>
          <p:cNvSpPr>
            <a:spLocks noGrp="1"/>
          </p:cNvSpPr>
          <p:nvPr>
            <p:ph type="dt" sz="half" idx="10"/>
          </p:nvPr>
        </p:nvSpPr>
        <p:spPr/>
        <p:txBody>
          <a:bodyPr/>
          <a:lstStyle/>
          <a:p>
            <a:fld id="{09E1EE9D-105D-48C0-A53F-C575D13EB0C6}" type="datetimeFigureOut">
              <a:rPr lang="en-US" smtClean="0"/>
              <a:t>12/11/20</a:t>
            </a:fld>
            <a:endParaRPr lang="en-US"/>
          </a:p>
        </p:txBody>
      </p:sp>
      <p:sp>
        <p:nvSpPr>
          <p:cNvPr id="5" name="Footer Placeholder 4">
            <a:extLst>
              <a:ext uri="{FF2B5EF4-FFF2-40B4-BE49-F238E27FC236}">
                <a16:creationId xmlns="" xmlns:a16="http://schemas.microsoft.com/office/drawing/2014/main" id="{F3159EB7-9FD9-4C9E-B730-8F41C86400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1495E081-B39D-404E-A5A5-C0C0368BEDFD}"/>
              </a:ext>
            </a:extLst>
          </p:cNvPr>
          <p:cNvSpPr>
            <a:spLocks noGrp="1"/>
          </p:cNvSpPr>
          <p:nvPr>
            <p:ph type="sldNum" sz="quarter" idx="12"/>
          </p:nvPr>
        </p:nvSpPr>
        <p:spPr/>
        <p:txBody>
          <a:bodyPr/>
          <a:lstStyle/>
          <a:p>
            <a:fld id="{B16CC794-DECC-485B-B3D4-282B9C5A7878}" type="slidenum">
              <a:rPr lang="en-US" smtClean="0"/>
              <a:t>‹#›</a:t>
            </a:fld>
            <a:endParaRPr lang="en-US"/>
          </a:p>
        </p:txBody>
      </p:sp>
    </p:spTree>
    <p:extLst>
      <p:ext uri="{BB962C8B-B14F-4D97-AF65-F5344CB8AC3E}">
        <p14:creationId xmlns:p14="http://schemas.microsoft.com/office/powerpoint/2010/main" val="846084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596D4F3B-6FDC-44D2-BC0D-881A5458E7E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FA4F5625-9EC5-48F0-A5A8-5FBDEB3999A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7F4FE390-696C-4409-BEB0-535AB5C26A0A}"/>
              </a:ext>
            </a:extLst>
          </p:cNvPr>
          <p:cNvSpPr>
            <a:spLocks noGrp="1"/>
          </p:cNvSpPr>
          <p:nvPr>
            <p:ph type="dt" sz="half" idx="10"/>
          </p:nvPr>
        </p:nvSpPr>
        <p:spPr/>
        <p:txBody>
          <a:bodyPr/>
          <a:lstStyle/>
          <a:p>
            <a:fld id="{09E1EE9D-105D-48C0-A53F-C575D13EB0C6}" type="datetimeFigureOut">
              <a:rPr lang="en-US" smtClean="0"/>
              <a:t>12/11/20</a:t>
            </a:fld>
            <a:endParaRPr lang="en-US"/>
          </a:p>
        </p:txBody>
      </p:sp>
      <p:sp>
        <p:nvSpPr>
          <p:cNvPr id="5" name="Footer Placeholder 4">
            <a:extLst>
              <a:ext uri="{FF2B5EF4-FFF2-40B4-BE49-F238E27FC236}">
                <a16:creationId xmlns="" xmlns:a16="http://schemas.microsoft.com/office/drawing/2014/main" id="{4405ABD9-19D3-48C0-8BE7-663031B4A0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B86A0DF0-4C73-419C-8518-40A449C6408C}"/>
              </a:ext>
            </a:extLst>
          </p:cNvPr>
          <p:cNvSpPr>
            <a:spLocks noGrp="1"/>
          </p:cNvSpPr>
          <p:nvPr>
            <p:ph type="sldNum" sz="quarter" idx="12"/>
          </p:nvPr>
        </p:nvSpPr>
        <p:spPr/>
        <p:txBody>
          <a:bodyPr/>
          <a:lstStyle/>
          <a:p>
            <a:fld id="{B16CC794-DECC-485B-B3D4-282B9C5A7878}" type="slidenum">
              <a:rPr lang="en-US" smtClean="0"/>
              <a:t>‹#›</a:t>
            </a:fld>
            <a:endParaRPr lang="en-US"/>
          </a:p>
        </p:txBody>
      </p:sp>
    </p:spTree>
    <p:extLst>
      <p:ext uri="{BB962C8B-B14F-4D97-AF65-F5344CB8AC3E}">
        <p14:creationId xmlns:p14="http://schemas.microsoft.com/office/powerpoint/2010/main" val="219619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A92545E-984F-4952-8866-DDD5DF6B21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6743C998-9F4E-4161-84B3-6CBF69DD34C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F7F6E837-4458-4B7C-BC5D-206A631B5553}"/>
              </a:ext>
            </a:extLst>
          </p:cNvPr>
          <p:cNvSpPr>
            <a:spLocks noGrp="1"/>
          </p:cNvSpPr>
          <p:nvPr>
            <p:ph type="dt" sz="half" idx="10"/>
          </p:nvPr>
        </p:nvSpPr>
        <p:spPr/>
        <p:txBody>
          <a:bodyPr/>
          <a:lstStyle/>
          <a:p>
            <a:fld id="{09E1EE9D-105D-48C0-A53F-C575D13EB0C6}" type="datetimeFigureOut">
              <a:rPr lang="en-US" smtClean="0"/>
              <a:t>12/11/20</a:t>
            </a:fld>
            <a:endParaRPr lang="en-US"/>
          </a:p>
        </p:txBody>
      </p:sp>
      <p:sp>
        <p:nvSpPr>
          <p:cNvPr id="5" name="Footer Placeholder 4">
            <a:extLst>
              <a:ext uri="{FF2B5EF4-FFF2-40B4-BE49-F238E27FC236}">
                <a16:creationId xmlns="" xmlns:a16="http://schemas.microsoft.com/office/drawing/2014/main" id="{3CCEAE91-F2D9-457B-9E67-2DED395B84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CA78E196-6A6B-4D16-88F6-77538C8FBEA3}"/>
              </a:ext>
            </a:extLst>
          </p:cNvPr>
          <p:cNvSpPr>
            <a:spLocks noGrp="1"/>
          </p:cNvSpPr>
          <p:nvPr>
            <p:ph type="sldNum" sz="quarter" idx="12"/>
          </p:nvPr>
        </p:nvSpPr>
        <p:spPr/>
        <p:txBody>
          <a:bodyPr/>
          <a:lstStyle/>
          <a:p>
            <a:fld id="{B16CC794-DECC-485B-B3D4-282B9C5A7878}" type="slidenum">
              <a:rPr lang="en-US" smtClean="0"/>
              <a:t>‹#›</a:t>
            </a:fld>
            <a:endParaRPr lang="en-US"/>
          </a:p>
        </p:txBody>
      </p:sp>
    </p:spTree>
    <p:extLst>
      <p:ext uri="{BB962C8B-B14F-4D97-AF65-F5344CB8AC3E}">
        <p14:creationId xmlns:p14="http://schemas.microsoft.com/office/powerpoint/2010/main" val="285593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B8284C5-745A-4DC3-BC72-B3B6C979E9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8A0EF2CA-2EE7-4342-B5B1-99AA6120DD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9D063D82-3EEE-4970-B729-A370C441E41A}"/>
              </a:ext>
            </a:extLst>
          </p:cNvPr>
          <p:cNvSpPr>
            <a:spLocks noGrp="1"/>
          </p:cNvSpPr>
          <p:nvPr>
            <p:ph type="dt" sz="half" idx="10"/>
          </p:nvPr>
        </p:nvSpPr>
        <p:spPr/>
        <p:txBody>
          <a:bodyPr/>
          <a:lstStyle/>
          <a:p>
            <a:fld id="{09E1EE9D-105D-48C0-A53F-C575D13EB0C6}" type="datetimeFigureOut">
              <a:rPr lang="en-US" smtClean="0"/>
              <a:t>12/11/20</a:t>
            </a:fld>
            <a:endParaRPr lang="en-US"/>
          </a:p>
        </p:txBody>
      </p:sp>
      <p:sp>
        <p:nvSpPr>
          <p:cNvPr id="5" name="Footer Placeholder 4">
            <a:extLst>
              <a:ext uri="{FF2B5EF4-FFF2-40B4-BE49-F238E27FC236}">
                <a16:creationId xmlns="" xmlns:a16="http://schemas.microsoft.com/office/drawing/2014/main" id="{6C13E0EA-B381-4AD9-8370-4AA8FA1F75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5C8D005E-3443-496B-856F-D68CEE0E47D1}"/>
              </a:ext>
            </a:extLst>
          </p:cNvPr>
          <p:cNvSpPr>
            <a:spLocks noGrp="1"/>
          </p:cNvSpPr>
          <p:nvPr>
            <p:ph type="sldNum" sz="quarter" idx="12"/>
          </p:nvPr>
        </p:nvSpPr>
        <p:spPr/>
        <p:txBody>
          <a:bodyPr/>
          <a:lstStyle/>
          <a:p>
            <a:fld id="{B16CC794-DECC-485B-B3D4-282B9C5A7878}" type="slidenum">
              <a:rPr lang="en-US" smtClean="0"/>
              <a:t>‹#›</a:t>
            </a:fld>
            <a:endParaRPr lang="en-US"/>
          </a:p>
        </p:txBody>
      </p:sp>
    </p:spTree>
    <p:extLst>
      <p:ext uri="{BB962C8B-B14F-4D97-AF65-F5344CB8AC3E}">
        <p14:creationId xmlns:p14="http://schemas.microsoft.com/office/powerpoint/2010/main" val="2457085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8EDB0B3-3930-46E2-BCA8-9617A2080C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9C863045-5F10-4D01-B084-F03A243CB0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5F2EE2B3-6A6A-4B71-BE0E-1B2AC920C3C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0EA55B52-C30D-434C-B9D2-22C651B1ECC7}"/>
              </a:ext>
            </a:extLst>
          </p:cNvPr>
          <p:cNvSpPr>
            <a:spLocks noGrp="1"/>
          </p:cNvSpPr>
          <p:nvPr>
            <p:ph type="dt" sz="half" idx="10"/>
          </p:nvPr>
        </p:nvSpPr>
        <p:spPr/>
        <p:txBody>
          <a:bodyPr/>
          <a:lstStyle/>
          <a:p>
            <a:fld id="{09E1EE9D-105D-48C0-A53F-C575D13EB0C6}" type="datetimeFigureOut">
              <a:rPr lang="en-US" smtClean="0"/>
              <a:t>12/11/20</a:t>
            </a:fld>
            <a:endParaRPr lang="en-US"/>
          </a:p>
        </p:txBody>
      </p:sp>
      <p:sp>
        <p:nvSpPr>
          <p:cNvPr id="6" name="Footer Placeholder 5">
            <a:extLst>
              <a:ext uri="{FF2B5EF4-FFF2-40B4-BE49-F238E27FC236}">
                <a16:creationId xmlns="" xmlns:a16="http://schemas.microsoft.com/office/drawing/2014/main" id="{F31A1407-4ACC-4FF7-BA5D-4A5EFAE2A7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A9AC0131-0F43-446D-8845-3EDDD62FC878}"/>
              </a:ext>
            </a:extLst>
          </p:cNvPr>
          <p:cNvSpPr>
            <a:spLocks noGrp="1"/>
          </p:cNvSpPr>
          <p:nvPr>
            <p:ph type="sldNum" sz="quarter" idx="12"/>
          </p:nvPr>
        </p:nvSpPr>
        <p:spPr/>
        <p:txBody>
          <a:bodyPr/>
          <a:lstStyle/>
          <a:p>
            <a:fld id="{B16CC794-DECC-485B-B3D4-282B9C5A7878}" type="slidenum">
              <a:rPr lang="en-US" smtClean="0"/>
              <a:t>‹#›</a:t>
            </a:fld>
            <a:endParaRPr lang="en-US"/>
          </a:p>
        </p:txBody>
      </p:sp>
    </p:spTree>
    <p:extLst>
      <p:ext uri="{BB962C8B-B14F-4D97-AF65-F5344CB8AC3E}">
        <p14:creationId xmlns:p14="http://schemas.microsoft.com/office/powerpoint/2010/main" val="434773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BC060A4-D006-42B4-92E9-E5F566FC649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28CED78A-AA89-463F-BE68-A64FB60BE2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A4629A36-755D-4134-8475-A081DC26258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ED4417BB-EF13-4C38-8DB3-F6C3A3743F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ABFAAEF9-9F9F-4839-9B82-ADE2E2F24A2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A7729D85-77D5-481D-B029-0406B31414C0}"/>
              </a:ext>
            </a:extLst>
          </p:cNvPr>
          <p:cNvSpPr>
            <a:spLocks noGrp="1"/>
          </p:cNvSpPr>
          <p:nvPr>
            <p:ph type="dt" sz="half" idx="10"/>
          </p:nvPr>
        </p:nvSpPr>
        <p:spPr/>
        <p:txBody>
          <a:bodyPr/>
          <a:lstStyle/>
          <a:p>
            <a:fld id="{09E1EE9D-105D-48C0-A53F-C575D13EB0C6}" type="datetimeFigureOut">
              <a:rPr lang="en-US" smtClean="0"/>
              <a:t>12/11/20</a:t>
            </a:fld>
            <a:endParaRPr lang="en-US"/>
          </a:p>
        </p:txBody>
      </p:sp>
      <p:sp>
        <p:nvSpPr>
          <p:cNvPr id="8" name="Footer Placeholder 7">
            <a:extLst>
              <a:ext uri="{FF2B5EF4-FFF2-40B4-BE49-F238E27FC236}">
                <a16:creationId xmlns="" xmlns:a16="http://schemas.microsoft.com/office/drawing/2014/main" id="{039F5678-03DF-4BC5-80DC-63AC158485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E7FF3AF8-8393-4D40-8BC3-5940B7F69880}"/>
              </a:ext>
            </a:extLst>
          </p:cNvPr>
          <p:cNvSpPr>
            <a:spLocks noGrp="1"/>
          </p:cNvSpPr>
          <p:nvPr>
            <p:ph type="sldNum" sz="quarter" idx="12"/>
          </p:nvPr>
        </p:nvSpPr>
        <p:spPr/>
        <p:txBody>
          <a:bodyPr/>
          <a:lstStyle/>
          <a:p>
            <a:fld id="{B16CC794-DECC-485B-B3D4-282B9C5A7878}" type="slidenum">
              <a:rPr lang="en-US" smtClean="0"/>
              <a:t>‹#›</a:t>
            </a:fld>
            <a:endParaRPr lang="en-US"/>
          </a:p>
        </p:txBody>
      </p:sp>
    </p:spTree>
    <p:extLst>
      <p:ext uri="{BB962C8B-B14F-4D97-AF65-F5344CB8AC3E}">
        <p14:creationId xmlns:p14="http://schemas.microsoft.com/office/powerpoint/2010/main" val="1928497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4057D07-5799-467D-9F96-C16C1CEE739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90C3ED37-CD82-4A5F-A6E9-75BC90B6AA23}"/>
              </a:ext>
            </a:extLst>
          </p:cNvPr>
          <p:cNvSpPr>
            <a:spLocks noGrp="1"/>
          </p:cNvSpPr>
          <p:nvPr>
            <p:ph type="dt" sz="half" idx="10"/>
          </p:nvPr>
        </p:nvSpPr>
        <p:spPr/>
        <p:txBody>
          <a:bodyPr/>
          <a:lstStyle/>
          <a:p>
            <a:fld id="{09E1EE9D-105D-48C0-A53F-C575D13EB0C6}" type="datetimeFigureOut">
              <a:rPr lang="en-US" smtClean="0"/>
              <a:t>12/11/20</a:t>
            </a:fld>
            <a:endParaRPr lang="en-US"/>
          </a:p>
        </p:txBody>
      </p:sp>
      <p:sp>
        <p:nvSpPr>
          <p:cNvPr id="4" name="Footer Placeholder 3">
            <a:extLst>
              <a:ext uri="{FF2B5EF4-FFF2-40B4-BE49-F238E27FC236}">
                <a16:creationId xmlns="" xmlns:a16="http://schemas.microsoft.com/office/drawing/2014/main" id="{10808633-8B82-4245-B0A5-6ACDF684ADB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6AD8E835-22C1-40EC-AC6D-9BB2F7C9E70C}"/>
              </a:ext>
            </a:extLst>
          </p:cNvPr>
          <p:cNvSpPr>
            <a:spLocks noGrp="1"/>
          </p:cNvSpPr>
          <p:nvPr>
            <p:ph type="sldNum" sz="quarter" idx="12"/>
          </p:nvPr>
        </p:nvSpPr>
        <p:spPr/>
        <p:txBody>
          <a:bodyPr/>
          <a:lstStyle/>
          <a:p>
            <a:fld id="{B16CC794-DECC-485B-B3D4-282B9C5A7878}" type="slidenum">
              <a:rPr lang="en-US" smtClean="0"/>
              <a:t>‹#›</a:t>
            </a:fld>
            <a:endParaRPr lang="en-US"/>
          </a:p>
        </p:txBody>
      </p:sp>
    </p:spTree>
    <p:extLst>
      <p:ext uri="{BB962C8B-B14F-4D97-AF65-F5344CB8AC3E}">
        <p14:creationId xmlns:p14="http://schemas.microsoft.com/office/powerpoint/2010/main" val="29180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FA7DE083-09A0-4F37-A180-25FE73782C63}"/>
              </a:ext>
            </a:extLst>
          </p:cNvPr>
          <p:cNvSpPr>
            <a:spLocks noGrp="1"/>
          </p:cNvSpPr>
          <p:nvPr>
            <p:ph type="dt" sz="half" idx="10"/>
          </p:nvPr>
        </p:nvSpPr>
        <p:spPr/>
        <p:txBody>
          <a:bodyPr/>
          <a:lstStyle/>
          <a:p>
            <a:fld id="{09E1EE9D-105D-48C0-A53F-C575D13EB0C6}" type="datetimeFigureOut">
              <a:rPr lang="en-US" smtClean="0"/>
              <a:t>12/11/20</a:t>
            </a:fld>
            <a:endParaRPr lang="en-US"/>
          </a:p>
        </p:txBody>
      </p:sp>
      <p:sp>
        <p:nvSpPr>
          <p:cNvPr id="3" name="Footer Placeholder 2">
            <a:extLst>
              <a:ext uri="{FF2B5EF4-FFF2-40B4-BE49-F238E27FC236}">
                <a16:creationId xmlns="" xmlns:a16="http://schemas.microsoft.com/office/drawing/2014/main" id="{9C3D6721-125A-4AAF-B75A-F0BEA75AACB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E8E10642-E906-42A7-A9F6-7172F90BFCD7}"/>
              </a:ext>
            </a:extLst>
          </p:cNvPr>
          <p:cNvSpPr>
            <a:spLocks noGrp="1"/>
          </p:cNvSpPr>
          <p:nvPr>
            <p:ph type="sldNum" sz="quarter" idx="12"/>
          </p:nvPr>
        </p:nvSpPr>
        <p:spPr/>
        <p:txBody>
          <a:bodyPr/>
          <a:lstStyle/>
          <a:p>
            <a:fld id="{B16CC794-DECC-485B-B3D4-282B9C5A7878}" type="slidenum">
              <a:rPr lang="en-US" smtClean="0"/>
              <a:t>‹#›</a:t>
            </a:fld>
            <a:endParaRPr lang="en-US"/>
          </a:p>
        </p:txBody>
      </p:sp>
    </p:spTree>
    <p:extLst>
      <p:ext uri="{BB962C8B-B14F-4D97-AF65-F5344CB8AC3E}">
        <p14:creationId xmlns:p14="http://schemas.microsoft.com/office/powerpoint/2010/main" val="2324769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A0B83D9-D45A-4A81-9772-081925F8F3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AAB1C5AE-B6CD-4183-9E9C-F65181FFCA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F98D6EB0-2398-4554-944B-E79192AB76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92A16B0D-386C-4B29-9667-E3CD17EBF369}"/>
              </a:ext>
            </a:extLst>
          </p:cNvPr>
          <p:cNvSpPr>
            <a:spLocks noGrp="1"/>
          </p:cNvSpPr>
          <p:nvPr>
            <p:ph type="dt" sz="half" idx="10"/>
          </p:nvPr>
        </p:nvSpPr>
        <p:spPr/>
        <p:txBody>
          <a:bodyPr/>
          <a:lstStyle/>
          <a:p>
            <a:fld id="{09E1EE9D-105D-48C0-A53F-C575D13EB0C6}" type="datetimeFigureOut">
              <a:rPr lang="en-US" smtClean="0"/>
              <a:t>12/11/20</a:t>
            </a:fld>
            <a:endParaRPr lang="en-US"/>
          </a:p>
        </p:txBody>
      </p:sp>
      <p:sp>
        <p:nvSpPr>
          <p:cNvPr id="6" name="Footer Placeholder 5">
            <a:extLst>
              <a:ext uri="{FF2B5EF4-FFF2-40B4-BE49-F238E27FC236}">
                <a16:creationId xmlns="" xmlns:a16="http://schemas.microsoft.com/office/drawing/2014/main" id="{7A9223D2-9EFA-457D-A0BD-FE20EC05F5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758358C9-D6A1-42BF-8C7D-57438371BC0E}"/>
              </a:ext>
            </a:extLst>
          </p:cNvPr>
          <p:cNvSpPr>
            <a:spLocks noGrp="1"/>
          </p:cNvSpPr>
          <p:nvPr>
            <p:ph type="sldNum" sz="quarter" idx="12"/>
          </p:nvPr>
        </p:nvSpPr>
        <p:spPr/>
        <p:txBody>
          <a:bodyPr/>
          <a:lstStyle/>
          <a:p>
            <a:fld id="{B16CC794-DECC-485B-B3D4-282B9C5A7878}" type="slidenum">
              <a:rPr lang="en-US" smtClean="0"/>
              <a:t>‹#›</a:t>
            </a:fld>
            <a:endParaRPr lang="en-US"/>
          </a:p>
        </p:txBody>
      </p:sp>
    </p:spTree>
    <p:extLst>
      <p:ext uri="{BB962C8B-B14F-4D97-AF65-F5344CB8AC3E}">
        <p14:creationId xmlns:p14="http://schemas.microsoft.com/office/powerpoint/2010/main" val="453246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EE274A1-6B9C-474F-9083-4F2EBFEA35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6C812EED-70DC-49A3-9F79-9E07133512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D002493F-1FCC-4FE0-ADE7-459F4CE000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28C4C478-C96B-4EE5-9D44-B1BDB7837A19}"/>
              </a:ext>
            </a:extLst>
          </p:cNvPr>
          <p:cNvSpPr>
            <a:spLocks noGrp="1"/>
          </p:cNvSpPr>
          <p:nvPr>
            <p:ph type="dt" sz="half" idx="10"/>
          </p:nvPr>
        </p:nvSpPr>
        <p:spPr/>
        <p:txBody>
          <a:bodyPr/>
          <a:lstStyle/>
          <a:p>
            <a:fld id="{09E1EE9D-105D-48C0-A53F-C575D13EB0C6}" type="datetimeFigureOut">
              <a:rPr lang="en-US" smtClean="0"/>
              <a:t>12/11/20</a:t>
            </a:fld>
            <a:endParaRPr lang="en-US"/>
          </a:p>
        </p:txBody>
      </p:sp>
      <p:sp>
        <p:nvSpPr>
          <p:cNvPr id="6" name="Footer Placeholder 5">
            <a:extLst>
              <a:ext uri="{FF2B5EF4-FFF2-40B4-BE49-F238E27FC236}">
                <a16:creationId xmlns="" xmlns:a16="http://schemas.microsoft.com/office/drawing/2014/main" id="{82AA8F5C-22E1-4BFA-BCDF-FC0A5F8F7D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CBEB1156-E419-44A9-AD8C-CEAF9623C0DA}"/>
              </a:ext>
            </a:extLst>
          </p:cNvPr>
          <p:cNvSpPr>
            <a:spLocks noGrp="1"/>
          </p:cNvSpPr>
          <p:nvPr>
            <p:ph type="sldNum" sz="quarter" idx="12"/>
          </p:nvPr>
        </p:nvSpPr>
        <p:spPr/>
        <p:txBody>
          <a:bodyPr/>
          <a:lstStyle/>
          <a:p>
            <a:fld id="{B16CC794-DECC-485B-B3D4-282B9C5A7878}" type="slidenum">
              <a:rPr lang="en-US" smtClean="0"/>
              <a:t>‹#›</a:t>
            </a:fld>
            <a:endParaRPr lang="en-US"/>
          </a:p>
        </p:txBody>
      </p:sp>
    </p:spTree>
    <p:extLst>
      <p:ext uri="{BB962C8B-B14F-4D97-AF65-F5344CB8AC3E}">
        <p14:creationId xmlns:p14="http://schemas.microsoft.com/office/powerpoint/2010/main" val="261194790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24572317-9E20-42D4-A62D-D41D331F97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3E36F780-78BE-4660-9EC9-71A52F74E2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D8A1AC71-0EAB-4D62-B1AB-F00A65BAB9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E1EE9D-105D-48C0-A53F-C575D13EB0C6}" type="datetimeFigureOut">
              <a:rPr lang="en-US" smtClean="0"/>
              <a:t>12/11/20</a:t>
            </a:fld>
            <a:endParaRPr lang="en-US"/>
          </a:p>
        </p:txBody>
      </p:sp>
      <p:sp>
        <p:nvSpPr>
          <p:cNvPr id="5" name="Footer Placeholder 4">
            <a:extLst>
              <a:ext uri="{FF2B5EF4-FFF2-40B4-BE49-F238E27FC236}">
                <a16:creationId xmlns="" xmlns:a16="http://schemas.microsoft.com/office/drawing/2014/main" id="{03E1FF58-C560-4565-9EE7-FE4BFF63B0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15790D51-B949-47F4-A3CE-60E2742E8A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6CC794-DECC-485B-B3D4-282B9C5A7878}" type="slidenum">
              <a:rPr lang="en-US" smtClean="0"/>
              <a:t>‹#›</a:t>
            </a:fld>
            <a:endParaRPr lang="en-US"/>
          </a:p>
        </p:txBody>
      </p:sp>
    </p:spTree>
    <p:extLst>
      <p:ext uri="{BB962C8B-B14F-4D97-AF65-F5344CB8AC3E}">
        <p14:creationId xmlns:p14="http://schemas.microsoft.com/office/powerpoint/2010/main" val="1706630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nitrc.org/projects/bnv/"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E157804-6AF0-42A6-B70D-E1EFAB90F375}"/>
              </a:ext>
            </a:extLst>
          </p:cNvPr>
          <p:cNvSpPr>
            <a:spLocks noGrp="1"/>
          </p:cNvSpPr>
          <p:nvPr>
            <p:ph type="ctrTitle"/>
          </p:nvPr>
        </p:nvSpPr>
        <p:spPr/>
        <p:txBody>
          <a:bodyPr/>
          <a:lstStyle/>
          <a:p>
            <a:r>
              <a:rPr lang="en-US" dirty="0"/>
              <a:t>Data Processing </a:t>
            </a:r>
            <a:r>
              <a:rPr lang="en-US" dirty="0" smtClean="0"/>
              <a:t>Pipelines</a:t>
            </a:r>
            <a:endParaRPr lang="en-US" dirty="0"/>
          </a:p>
        </p:txBody>
      </p:sp>
      <p:sp>
        <p:nvSpPr>
          <p:cNvPr id="3" name="Subtitle 2">
            <a:extLst>
              <a:ext uri="{FF2B5EF4-FFF2-40B4-BE49-F238E27FC236}">
                <a16:creationId xmlns="" xmlns:a16="http://schemas.microsoft.com/office/drawing/2014/main" id="{3FD5B89A-2CEC-41AE-971D-6009650AD061}"/>
              </a:ext>
            </a:extLst>
          </p:cNvPr>
          <p:cNvSpPr>
            <a:spLocks noGrp="1"/>
          </p:cNvSpPr>
          <p:nvPr>
            <p:ph type="subTitle" idx="1"/>
          </p:nvPr>
        </p:nvSpPr>
        <p:spPr/>
        <p:txBody>
          <a:bodyPr/>
          <a:lstStyle/>
          <a:p>
            <a:r>
              <a:rPr lang="en-US" dirty="0"/>
              <a:t>Joe Shaffer</a:t>
            </a:r>
          </a:p>
          <a:p>
            <a:r>
              <a:rPr lang="en-US" dirty="0"/>
              <a:t>December 2020</a:t>
            </a:r>
          </a:p>
        </p:txBody>
      </p:sp>
    </p:spTree>
    <p:extLst>
      <p:ext uri="{BB962C8B-B14F-4D97-AF65-F5344CB8AC3E}">
        <p14:creationId xmlns:p14="http://schemas.microsoft.com/office/powerpoint/2010/main" val="1518525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548FA98-9861-42AC-A3AE-11DEC6029341}"/>
              </a:ext>
            </a:extLst>
          </p:cNvPr>
          <p:cNvSpPr>
            <a:spLocks noGrp="1"/>
          </p:cNvSpPr>
          <p:nvPr>
            <p:ph type="title"/>
          </p:nvPr>
        </p:nvSpPr>
        <p:spPr/>
        <p:txBody>
          <a:bodyPr/>
          <a:lstStyle/>
          <a:p>
            <a:r>
              <a:rPr lang="en-US" dirty="0"/>
              <a:t>Regression Analysis</a:t>
            </a:r>
          </a:p>
        </p:txBody>
      </p:sp>
      <p:sp>
        <p:nvSpPr>
          <p:cNvPr id="3" name="Content Placeholder 2">
            <a:extLst>
              <a:ext uri="{FF2B5EF4-FFF2-40B4-BE49-F238E27FC236}">
                <a16:creationId xmlns="" xmlns:a16="http://schemas.microsoft.com/office/drawing/2014/main" id="{5E696252-60F7-4DD6-9A6D-E43E25C2D106}"/>
              </a:ext>
            </a:extLst>
          </p:cNvPr>
          <p:cNvSpPr>
            <a:spLocks noGrp="1"/>
          </p:cNvSpPr>
          <p:nvPr>
            <p:ph idx="1"/>
          </p:nvPr>
        </p:nvSpPr>
        <p:spPr/>
        <p:txBody>
          <a:bodyPr>
            <a:normAutofit/>
          </a:bodyPr>
          <a:lstStyle/>
          <a:p>
            <a:r>
              <a:rPr lang="en-US" dirty="0"/>
              <a:t>Regression Analysis scripts are written in </a:t>
            </a:r>
            <a:r>
              <a:rPr lang="en-US" dirty="0" err="1"/>
              <a:t>Matlab</a:t>
            </a:r>
            <a:endParaRPr lang="en-US" dirty="0"/>
          </a:p>
          <a:p>
            <a:r>
              <a:rPr lang="en-US" dirty="0"/>
              <a:t>Processing requires generating a .csv spreadsheet that lists the necessary demographic/clinical ratings for each participant and a matched .mat file that contains the appropriate imaging data. These files must match – i.e. the order of the subjects/sessions must match in order to ensure that the appropriate demographic information gets used with the correct imaging data</a:t>
            </a:r>
          </a:p>
          <a:p>
            <a:r>
              <a:rPr lang="en-US" dirty="0" smtClean="0"/>
              <a:t>T1rho </a:t>
            </a:r>
            <a:r>
              <a:rPr lang="en-US" dirty="0"/>
              <a:t>analysis also requires a mask that indicates where brain voxels are located in the imaging data to avoid running regression models on non-brain voxels (which improves processing speed)</a:t>
            </a:r>
          </a:p>
        </p:txBody>
      </p:sp>
    </p:spTree>
    <p:extLst>
      <p:ext uri="{BB962C8B-B14F-4D97-AF65-F5344CB8AC3E}">
        <p14:creationId xmlns:p14="http://schemas.microsoft.com/office/powerpoint/2010/main" val="37904557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615F804-5381-4A0C-9059-3A93B03FB530}"/>
              </a:ext>
            </a:extLst>
          </p:cNvPr>
          <p:cNvSpPr>
            <a:spLocks noGrp="1"/>
          </p:cNvSpPr>
          <p:nvPr>
            <p:ph type="title"/>
          </p:nvPr>
        </p:nvSpPr>
        <p:spPr/>
        <p:txBody>
          <a:bodyPr/>
          <a:lstStyle/>
          <a:p>
            <a:r>
              <a:rPr lang="en-US" dirty="0"/>
              <a:t>Resting State</a:t>
            </a:r>
          </a:p>
        </p:txBody>
      </p:sp>
      <p:sp>
        <p:nvSpPr>
          <p:cNvPr id="3" name="Content Placeholder 2">
            <a:extLst>
              <a:ext uri="{FF2B5EF4-FFF2-40B4-BE49-F238E27FC236}">
                <a16:creationId xmlns="" xmlns:a16="http://schemas.microsoft.com/office/drawing/2014/main" id="{860774F5-89E8-4B64-9409-27BDB48B5F83}"/>
              </a:ext>
            </a:extLst>
          </p:cNvPr>
          <p:cNvSpPr>
            <a:spLocks noGrp="1"/>
          </p:cNvSpPr>
          <p:nvPr>
            <p:ph idx="1"/>
          </p:nvPr>
        </p:nvSpPr>
        <p:spPr/>
        <p:txBody>
          <a:bodyPr>
            <a:normAutofit/>
          </a:bodyPr>
          <a:lstStyle/>
          <a:p>
            <a:r>
              <a:rPr lang="en-US" dirty="0"/>
              <a:t>First compile pre-processed images into </a:t>
            </a:r>
            <a:r>
              <a:rPr lang="en-US" dirty="0" err="1"/>
              <a:t>Matlab</a:t>
            </a:r>
            <a:r>
              <a:rPr lang="en-US" dirty="0"/>
              <a:t> datafile – scripts are located within the </a:t>
            </a:r>
            <a:r>
              <a:rPr lang="en-US" i="1" dirty="0" err="1"/>
              <a:t>CompilePreprocessedImagingData</a:t>
            </a:r>
            <a:r>
              <a:rPr lang="en-US" i="1" dirty="0"/>
              <a:t> </a:t>
            </a:r>
            <a:r>
              <a:rPr lang="en-US" dirty="0"/>
              <a:t> folder</a:t>
            </a:r>
          </a:p>
          <a:p>
            <a:pPr lvl="1"/>
            <a:r>
              <a:rPr lang="en-US" dirty="0"/>
              <a:t>Edit </a:t>
            </a:r>
            <a:r>
              <a:rPr lang="en-US" i="1" dirty="0" err="1"/>
              <a:t>read_all_netcc.m</a:t>
            </a:r>
            <a:r>
              <a:rPr lang="en-US" i="1" dirty="0"/>
              <a:t> </a:t>
            </a:r>
            <a:r>
              <a:rPr lang="en-US" dirty="0"/>
              <a:t>to include the scans you are interested in as an array for the variable </a:t>
            </a:r>
            <a:r>
              <a:rPr lang="en-US" i="1" dirty="0"/>
              <a:t>SCANS</a:t>
            </a:r>
            <a:r>
              <a:rPr lang="en-US" dirty="0"/>
              <a:t>. </a:t>
            </a:r>
            <a:endParaRPr lang="en-US" dirty="0" smtClean="0"/>
          </a:p>
          <a:p>
            <a:pPr lvl="1"/>
            <a:r>
              <a:rPr lang="en-US" dirty="0" smtClean="0"/>
              <a:t>The </a:t>
            </a:r>
            <a:r>
              <a:rPr lang="en-US" dirty="0"/>
              <a:t>outputs will be saved to the derivatives/AAL_RESULTS folder (if using another atlas, you may need to adjust the </a:t>
            </a:r>
            <a:r>
              <a:rPr lang="en-US" dirty="0" err="1"/>
              <a:t>read_all_netcc</a:t>
            </a:r>
            <a:r>
              <a:rPr lang="en-US" dirty="0"/>
              <a:t> file to change the matrix size variable). </a:t>
            </a:r>
          </a:p>
          <a:p>
            <a:pPr lvl="1"/>
            <a:endParaRPr lang="en-US" dirty="0"/>
          </a:p>
          <a:p>
            <a:pPr lvl="1"/>
            <a:endParaRPr lang="en-US" dirty="0"/>
          </a:p>
        </p:txBody>
      </p:sp>
    </p:spTree>
    <p:extLst>
      <p:ext uri="{BB962C8B-B14F-4D97-AF65-F5344CB8AC3E}">
        <p14:creationId xmlns:p14="http://schemas.microsoft.com/office/powerpoint/2010/main" val="36454390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DB21DC0-00CD-4DEE-90CB-FA3B7364B016}"/>
              </a:ext>
            </a:extLst>
          </p:cNvPr>
          <p:cNvSpPr>
            <a:spLocks noGrp="1"/>
          </p:cNvSpPr>
          <p:nvPr>
            <p:ph type="title"/>
          </p:nvPr>
        </p:nvSpPr>
        <p:spPr/>
        <p:txBody>
          <a:bodyPr/>
          <a:lstStyle/>
          <a:p>
            <a:r>
              <a:rPr lang="en-US" dirty="0"/>
              <a:t>Resting State</a:t>
            </a:r>
          </a:p>
        </p:txBody>
      </p:sp>
      <p:sp>
        <p:nvSpPr>
          <p:cNvPr id="3" name="Content Placeholder 2">
            <a:extLst>
              <a:ext uri="{FF2B5EF4-FFF2-40B4-BE49-F238E27FC236}">
                <a16:creationId xmlns="" xmlns:a16="http://schemas.microsoft.com/office/drawing/2014/main" id="{89A88D10-02EA-4783-BCEA-618D919BCFA8}"/>
              </a:ext>
            </a:extLst>
          </p:cNvPr>
          <p:cNvSpPr>
            <a:spLocks noGrp="1"/>
          </p:cNvSpPr>
          <p:nvPr>
            <p:ph idx="1"/>
          </p:nvPr>
        </p:nvSpPr>
        <p:spPr/>
        <p:txBody>
          <a:bodyPr>
            <a:normAutofit fontScale="92500" lnSpcReduction="10000"/>
          </a:bodyPr>
          <a:lstStyle/>
          <a:p>
            <a:r>
              <a:rPr lang="en-US" dirty="0"/>
              <a:t>Align any demographic data to the rows of the session list file generated by running </a:t>
            </a:r>
            <a:r>
              <a:rPr lang="en-US" dirty="0" err="1"/>
              <a:t>read_all_netcc</a:t>
            </a:r>
            <a:r>
              <a:rPr lang="en-US" dirty="0"/>
              <a:t>. Note that the column </a:t>
            </a:r>
            <a:r>
              <a:rPr lang="en-US" dirty="0" smtClean="0"/>
              <a:t>labels currently included in </a:t>
            </a:r>
            <a:r>
              <a:rPr lang="en-US" dirty="0" err="1" smtClean="0"/>
              <a:t>batchRestingStateContrast</a:t>
            </a:r>
            <a:r>
              <a:rPr lang="en-US" dirty="0" smtClean="0"/>
              <a:t> are: </a:t>
            </a:r>
            <a:br>
              <a:rPr lang="en-US" dirty="0" smtClean="0"/>
            </a:br>
            <a:endParaRPr lang="en-US" dirty="0" smtClean="0"/>
          </a:p>
          <a:p>
            <a:r>
              <a:rPr lang="en-US" dirty="0" smtClean="0"/>
              <a:t>SUBJID</a:t>
            </a:r>
            <a:r>
              <a:rPr lang="en-US" dirty="0"/>
              <a:t>, </a:t>
            </a:r>
            <a:r>
              <a:rPr lang="en-US" dirty="0" smtClean="0"/>
              <a:t>BD (1 BD </a:t>
            </a:r>
            <a:r>
              <a:rPr lang="en-US" dirty="0" err="1" smtClean="0"/>
              <a:t>vs</a:t>
            </a:r>
            <a:r>
              <a:rPr lang="en-US" dirty="0" smtClean="0"/>
              <a:t> 0 HC), Age</a:t>
            </a:r>
            <a:r>
              <a:rPr lang="en-US" dirty="0"/>
              <a:t>, </a:t>
            </a:r>
            <a:r>
              <a:rPr lang="en-US" dirty="0" smtClean="0"/>
              <a:t>Sex</a:t>
            </a:r>
            <a:r>
              <a:rPr lang="en-US" dirty="0"/>
              <a:t>, </a:t>
            </a:r>
            <a:r>
              <a:rPr lang="en-US" dirty="0" smtClean="0"/>
              <a:t>MADRS</a:t>
            </a:r>
            <a:r>
              <a:rPr lang="en-US" dirty="0"/>
              <a:t>, </a:t>
            </a:r>
            <a:r>
              <a:rPr lang="en-US" dirty="0" smtClean="0"/>
              <a:t>YMRS</a:t>
            </a:r>
            <a:r>
              <a:rPr lang="en-US" dirty="0"/>
              <a:t>, </a:t>
            </a:r>
            <a:r>
              <a:rPr lang="en-US" dirty="0" err="1" smtClean="0"/>
              <a:t>TotalAttempts</a:t>
            </a:r>
            <a:r>
              <a:rPr lang="en-US" dirty="0"/>
              <a:t>, </a:t>
            </a:r>
            <a:r>
              <a:rPr lang="en-US" dirty="0" smtClean="0"/>
              <a:t>Mood</a:t>
            </a:r>
            <a:r>
              <a:rPr lang="en-US" dirty="0"/>
              <a:t>, </a:t>
            </a:r>
            <a:r>
              <a:rPr lang="en-US" dirty="0" smtClean="0"/>
              <a:t>D (1 v 0), M (1v0), E (1v0), HC (1v0), </a:t>
            </a:r>
            <a:r>
              <a:rPr lang="en-US" dirty="0" err="1" smtClean="0"/>
              <a:t>PrevAttempt</a:t>
            </a:r>
            <a:r>
              <a:rPr lang="en-US" dirty="0" smtClean="0"/>
              <a:t> (1v0)</a:t>
            </a:r>
            <a:endParaRPr lang="en-US" dirty="0"/>
          </a:p>
          <a:p>
            <a:r>
              <a:rPr lang="en-US" dirty="0" smtClean="0"/>
              <a:t>These values should be saved in a spreadsheet for demographic data as a </a:t>
            </a:r>
            <a:r>
              <a:rPr lang="en-US" dirty="0"/>
              <a:t>tab-delimited .txt file. </a:t>
            </a:r>
          </a:p>
          <a:p>
            <a:r>
              <a:rPr lang="en-US" dirty="0"/>
              <a:t>Edit </a:t>
            </a:r>
            <a:r>
              <a:rPr lang="en-US" dirty="0" err="1"/>
              <a:t>RestingStateAnalysis.m</a:t>
            </a:r>
            <a:r>
              <a:rPr lang="en-US" dirty="0"/>
              <a:t> to appropriately reference the demographic.txt file and imaging </a:t>
            </a:r>
            <a:r>
              <a:rPr lang="en-US" dirty="0" err="1"/>
              <a:t>data.m</a:t>
            </a:r>
            <a:r>
              <a:rPr lang="en-US" dirty="0"/>
              <a:t> files and to perform the desired regression analysis. You will need to provide the null and experimental models using </a:t>
            </a:r>
            <a:r>
              <a:rPr lang="en-US" dirty="0" err="1"/>
              <a:t>Matlab’s</a:t>
            </a:r>
            <a:r>
              <a:rPr lang="en-US" dirty="0"/>
              <a:t> formatting. </a:t>
            </a:r>
          </a:p>
        </p:txBody>
      </p:sp>
    </p:spTree>
    <p:extLst>
      <p:ext uri="{BB962C8B-B14F-4D97-AF65-F5344CB8AC3E}">
        <p14:creationId xmlns:p14="http://schemas.microsoft.com/office/powerpoint/2010/main" val="4239640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A5C5BB8-A92D-4CBD-929A-249E74430FD7}"/>
              </a:ext>
            </a:extLst>
          </p:cNvPr>
          <p:cNvSpPr>
            <a:spLocks noGrp="1"/>
          </p:cNvSpPr>
          <p:nvPr>
            <p:ph type="title"/>
          </p:nvPr>
        </p:nvSpPr>
        <p:spPr/>
        <p:txBody>
          <a:bodyPr/>
          <a:lstStyle/>
          <a:p>
            <a:r>
              <a:rPr lang="en-US" dirty="0"/>
              <a:t>Resting State</a:t>
            </a:r>
          </a:p>
        </p:txBody>
      </p:sp>
      <p:sp>
        <p:nvSpPr>
          <p:cNvPr id="3" name="Content Placeholder 2">
            <a:extLst>
              <a:ext uri="{FF2B5EF4-FFF2-40B4-BE49-F238E27FC236}">
                <a16:creationId xmlns="" xmlns:a16="http://schemas.microsoft.com/office/drawing/2014/main" id="{33F3A57E-75D2-420C-A55C-E5CBF16A65E5}"/>
              </a:ext>
            </a:extLst>
          </p:cNvPr>
          <p:cNvSpPr>
            <a:spLocks noGrp="1"/>
          </p:cNvSpPr>
          <p:nvPr>
            <p:ph idx="1"/>
          </p:nvPr>
        </p:nvSpPr>
        <p:spPr/>
        <p:txBody>
          <a:bodyPr/>
          <a:lstStyle/>
          <a:p>
            <a:r>
              <a:rPr lang="en-US" dirty="0"/>
              <a:t>To run the analysis, submit iterativeClusterSubmit.sh to the cluster or run locally (edit the DATA_DIR path as necessary and pass the desired row # to the function). </a:t>
            </a:r>
          </a:p>
          <a:p>
            <a:r>
              <a:rPr lang="en-US" dirty="0"/>
              <a:t>This will execute each row of the matrix in parallel. After this is completely you will need to put them back together using </a:t>
            </a:r>
            <a:r>
              <a:rPr lang="en-US" dirty="0" err="1"/>
              <a:t>runPostProcessing.m</a:t>
            </a:r>
            <a:r>
              <a:rPr lang="en-US" dirty="0"/>
              <a:t>, which will assemble the images, run FDR correction, and generate the needed files for visualizing with </a:t>
            </a:r>
            <a:r>
              <a:rPr lang="en-US" dirty="0" err="1"/>
              <a:t>BrainNet</a:t>
            </a:r>
            <a:endParaRPr lang="en-US" dirty="0"/>
          </a:p>
        </p:txBody>
      </p:sp>
    </p:spTree>
    <p:extLst>
      <p:ext uri="{BB962C8B-B14F-4D97-AF65-F5344CB8AC3E}">
        <p14:creationId xmlns:p14="http://schemas.microsoft.com/office/powerpoint/2010/main" val="4108446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endParaRPr lang="en-US" dirty="0"/>
          </a:p>
        </p:txBody>
      </p:sp>
      <p:sp>
        <p:nvSpPr>
          <p:cNvPr id="3" name="Content Placeholder 2"/>
          <p:cNvSpPr>
            <a:spLocks noGrp="1"/>
          </p:cNvSpPr>
          <p:nvPr>
            <p:ph idx="1"/>
          </p:nvPr>
        </p:nvSpPr>
        <p:spPr/>
        <p:txBody>
          <a:bodyPr>
            <a:normAutofit fontScale="92500" lnSpcReduction="10000"/>
          </a:bodyPr>
          <a:lstStyle/>
          <a:p>
            <a:r>
              <a:rPr lang="en-US" dirty="0" err="1"/>
              <a:t>combineConnectivityRows.m</a:t>
            </a:r>
            <a:r>
              <a:rPr lang="en-US" dirty="0"/>
              <a:t> – puts all the slices from the regression analysis back together into a single matrix</a:t>
            </a:r>
          </a:p>
          <a:p>
            <a:r>
              <a:rPr lang="en-US" dirty="0" err="1"/>
              <a:t>makeAALMatrix.m</a:t>
            </a:r>
            <a:r>
              <a:rPr lang="en-US" dirty="0"/>
              <a:t> – generates a figure showing the connectivity matrix for AAL atlas with summary labeling</a:t>
            </a:r>
          </a:p>
          <a:p>
            <a:r>
              <a:rPr lang="en-US" dirty="0" err="1"/>
              <a:t>runFDRCorrection.m</a:t>
            </a:r>
            <a:r>
              <a:rPr lang="en-US" dirty="0"/>
              <a:t> – runs FDR correction on full AAL matrix</a:t>
            </a:r>
          </a:p>
          <a:p>
            <a:r>
              <a:rPr lang="en-US" dirty="0" err="1"/>
              <a:t>stripSelfCorr.m</a:t>
            </a:r>
            <a:r>
              <a:rPr lang="en-US" dirty="0"/>
              <a:t> – can be used to reset the self-correlation line y = x</a:t>
            </a:r>
          </a:p>
          <a:p>
            <a:r>
              <a:rPr lang="en-US" dirty="0" err="1"/>
              <a:t>thresholdMaps.m</a:t>
            </a:r>
            <a:r>
              <a:rPr lang="en-US" dirty="0"/>
              <a:t> – used to apply a threshold mask to the matrix</a:t>
            </a:r>
          </a:p>
          <a:p>
            <a:r>
              <a:rPr lang="en-US" dirty="0" err="1"/>
              <a:t>maskImage.m</a:t>
            </a:r>
            <a:r>
              <a:rPr lang="en-US" dirty="0"/>
              <a:t> – used to apply a region mask to the matrix (e.g. AAL-</a:t>
            </a:r>
            <a:r>
              <a:rPr lang="en-US" dirty="0" err="1"/>
              <a:t>cbmMask.mat</a:t>
            </a:r>
            <a:r>
              <a:rPr lang="en-US" dirty="0"/>
              <a:t>, AAL-</a:t>
            </a:r>
            <a:r>
              <a:rPr lang="en-US" dirty="0" err="1"/>
              <a:t>VermisMask.mat</a:t>
            </a:r>
            <a:r>
              <a:rPr lang="en-US" dirty="0"/>
              <a:t>)</a:t>
            </a:r>
          </a:p>
          <a:p>
            <a:r>
              <a:rPr lang="en-US" dirty="0" err="1"/>
              <a:t>runMaskedFDRCorrection.m</a:t>
            </a:r>
            <a:r>
              <a:rPr lang="en-US" dirty="0"/>
              <a:t> – runs FDR correction using a mask to exclude matrix entries that aren’t part of the mask from the calculation</a:t>
            </a:r>
          </a:p>
          <a:p>
            <a:endParaRPr lang="en-US" dirty="0"/>
          </a:p>
        </p:txBody>
      </p:sp>
    </p:spTree>
    <p:extLst>
      <p:ext uri="{BB962C8B-B14F-4D97-AF65-F5344CB8AC3E}">
        <p14:creationId xmlns:p14="http://schemas.microsoft.com/office/powerpoint/2010/main" val="37543233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A8136B1-9730-46FA-8C03-C39C352AFC1F}"/>
              </a:ext>
            </a:extLst>
          </p:cNvPr>
          <p:cNvSpPr>
            <a:spLocks noGrp="1"/>
          </p:cNvSpPr>
          <p:nvPr>
            <p:ph type="title"/>
          </p:nvPr>
        </p:nvSpPr>
        <p:spPr/>
        <p:txBody>
          <a:bodyPr/>
          <a:lstStyle/>
          <a:p>
            <a:r>
              <a:rPr lang="en-US" dirty="0"/>
              <a:t>T1rho</a:t>
            </a:r>
          </a:p>
        </p:txBody>
      </p:sp>
      <p:sp>
        <p:nvSpPr>
          <p:cNvPr id="3" name="Content Placeholder 2">
            <a:extLst>
              <a:ext uri="{FF2B5EF4-FFF2-40B4-BE49-F238E27FC236}">
                <a16:creationId xmlns="" xmlns:a16="http://schemas.microsoft.com/office/drawing/2014/main" id="{0C7F9166-CF1E-469F-8AA7-32C73D4AE666}"/>
              </a:ext>
            </a:extLst>
          </p:cNvPr>
          <p:cNvSpPr>
            <a:spLocks noGrp="1"/>
          </p:cNvSpPr>
          <p:nvPr>
            <p:ph idx="1"/>
          </p:nvPr>
        </p:nvSpPr>
        <p:spPr/>
        <p:txBody>
          <a:bodyPr>
            <a:normAutofit fontScale="92500" lnSpcReduction="10000"/>
          </a:bodyPr>
          <a:lstStyle/>
          <a:p>
            <a:r>
              <a:rPr lang="en-US" dirty="0"/>
              <a:t>First compile the images – unlike the previous methods, the T1rho pipeline is able to read the </a:t>
            </a:r>
            <a:r>
              <a:rPr lang="en-US" dirty="0" err="1"/>
              <a:t>Sessionlist</a:t>
            </a:r>
            <a:r>
              <a:rPr lang="en-US" dirty="0"/>
              <a:t> files in order to generate the needed files. Copy the </a:t>
            </a:r>
            <a:r>
              <a:rPr lang="en-US" dirty="0" err="1"/>
              <a:t>sessionlist</a:t>
            </a:r>
            <a:r>
              <a:rPr lang="en-US" dirty="0"/>
              <a:t> .txt files you used for regression for resting state or the Timing Task to the scripts/T1rhoPipeline/</a:t>
            </a:r>
            <a:r>
              <a:rPr lang="en-US" dirty="0" err="1"/>
              <a:t>CombineSubjectData</a:t>
            </a:r>
            <a:r>
              <a:rPr lang="en-US" dirty="0"/>
              <a:t> directory and run </a:t>
            </a:r>
            <a:r>
              <a:rPr lang="en-US" i="1" dirty="0" err="1"/>
              <a:t>createDataFile.m</a:t>
            </a:r>
            <a:r>
              <a:rPr lang="en-US" dirty="0"/>
              <a:t>. Since these images are considerably larger, you can also use </a:t>
            </a:r>
            <a:r>
              <a:rPr lang="en-US" i="1" dirty="0"/>
              <a:t>iterativeClusterSubmit.sh</a:t>
            </a:r>
            <a:r>
              <a:rPr lang="en-US" dirty="0"/>
              <a:t> to do this on the cluster. For BD, you will need to also edit the Control Subject index where control subjects start in the spreadsheet (note, Controls need to be last in the list). However this approach does not yet create a mask file. You will need to make it with </a:t>
            </a:r>
            <a:r>
              <a:rPr lang="en-US" i="1" dirty="0" err="1"/>
              <a:t>makeMask.m</a:t>
            </a:r>
            <a:endParaRPr lang="en-US" i="1" dirty="0"/>
          </a:p>
          <a:p>
            <a:r>
              <a:rPr lang="en-US" dirty="0"/>
              <a:t>You can also use read_all_T1rho.m just as previous scripts for compiling </a:t>
            </a:r>
            <a:r>
              <a:rPr lang="en-US" dirty="0" smtClean="0"/>
              <a:t>rest. </a:t>
            </a:r>
            <a:r>
              <a:rPr lang="en-US" dirty="0"/>
              <a:t>This will generate a mask.</a:t>
            </a:r>
          </a:p>
        </p:txBody>
      </p:sp>
    </p:spTree>
    <p:extLst>
      <p:ext uri="{BB962C8B-B14F-4D97-AF65-F5344CB8AC3E}">
        <p14:creationId xmlns:p14="http://schemas.microsoft.com/office/powerpoint/2010/main" val="31442787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0B69A66-4A6B-4F9C-80B0-614E647792AC}"/>
              </a:ext>
            </a:extLst>
          </p:cNvPr>
          <p:cNvSpPr>
            <a:spLocks noGrp="1"/>
          </p:cNvSpPr>
          <p:nvPr>
            <p:ph type="title"/>
          </p:nvPr>
        </p:nvSpPr>
        <p:spPr/>
        <p:txBody>
          <a:bodyPr/>
          <a:lstStyle/>
          <a:p>
            <a:r>
              <a:rPr lang="en-US" dirty="0"/>
              <a:t>T1rho Regression Analysis</a:t>
            </a:r>
          </a:p>
        </p:txBody>
      </p:sp>
      <p:sp>
        <p:nvSpPr>
          <p:cNvPr id="3" name="Content Placeholder 2">
            <a:extLst>
              <a:ext uri="{FF2B5EF4-FFF2-40B4-BE49-F238E27FC236}">
                <a16:creationId xmlns="" xmlns:a16="http://schemas.microsoft.com/office/drawing/2014/main" id="{D85EF1DB-F68D-4046-B122-AB588DA9B635}"/>
              </a:ext>
            </a:extLst>
          </p:cNvPr>
          <p:cNvSpPr>
            <a:spLocks noGrp="1"/>
          </p:cNvSpPr>
          <p:nvPr>
            <p:ph idx="1"/>
          </p:nvPr>
        </p:nvSpPr>
        <p:spPr/>
        <p:txBody>
          <a:bodyPr>
            <a:normAutofit fontScale="92500" lnSpcReduction="10000"/>
          </a:bodyPr>
          <a:lstStyle/>
          <a:p>
            <a:r>
              <a:rPr lang="en-US" dirty="0"/>
              <a:t>As before, T1rhoAnalysis.m needs to be edited to include the appropriate demographic .txt file, imaging data .mat file, and mask .mat file. Any changes to the regression model should be made here. If you add variables you will also need to edit batchT1rhoContrast.m</a:t>
            </a:r>
          </a:p>
          <a:p>
            <a:r>
              <a:rPr lang="en-US" dirty="0"/>
              <a:t>This should run in parallel and create 193 slices of output. These slices can be put together using </a:t>
            </a:r>
            <a:r>
              <a:rPr lang="en-US" dirty="0" err="1"/>
              <a:t>combineSlices.m</a:t>
            </a:r>
            <a:r>
              <a:rPr lang="en-US" dirty="0"/>
              <a:t>. Then run </a:t>
            </a:r>
            <a:r>
              <a:rPr lang="en-US" dirty="0" err="1"/>
              <a:t>makeImages.m</a:t>
            </a:r>
            <a:r>
              <a:rPr lang="en-US" dirty="0"/>
              <a:t>, </a:t>
            </a:r>
            <a:r>
              <a:rPr lang="en-US" dirty="0" err="1"/>
              <a:t>runFDRCorrection.m</a:t>
            </a:r>
            <a:r>
              <a:rPr lang="en-US" dirty="0"/>
              <a:t>, and then toBucket.sh. You may need to edit toBucket.sh to correspond with the naming of your output files. </a:t>
            </a:r>
          </a:p>
          <a:p>
            <a:r>
              <a:rPr lang="en-US" dirty="0"/>
              <a:t>Several of these steps are combined in </a:t>
            </a:r>
            <a:r>
              <a:rPr lang="en-US" dirty="0" err="1"/>
              <a:t>runPostProcessing.m</a:t>
            </a:r>
            <a:r>
              <a:rPr lang="en-US" dirty="0"/>
              <a:t>. You will need to run toBucket.sh afterwards</a:t>
            </a:r>
          </a:p>
          <a:p>
            <a:r>
              <a:rPr lang="en-US" dirty="0"/>
              <a:t>Visualization and thresholding can then be performed using AFNI</a:t>
            </a:r>
          </a:p>
        </p:txBody>
      </p:sp>
    </p:spTree>
    <p:extLst>
      <p:ext uri="{BB962C8B-B14F-4D97-AF65-F5344CB8AC3E}">
        <p14:creationId xmlns:p14="http://schemas.microsoft.com/office/powerpoint/2010/main" val="1844199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BBFB813-9E42-4410-89C6-5CC8644BA245}"/>
              </a:ext>
            </a:extLst>
          </p:cNvPr>
          <p:cNvSpPr>
            <a:spLocks noGrp="1"/>
          </p:cNvSpPr>
          <p:nvPr>
            <p:ph type="title"/>
          </p:nvPr>
        </p:nvSpPr>
        <p:spPr/>
        <p:txBody>
          <a:bodyPr/>
          <a:lstStyle/>
          <a:p>
            <a:r>
              <a:rPr lang="en-US" dirty="0"/>
              <a:t>Notes</a:t>
            </a:r>
          </a:p>
        </p:txBody>
      </p:sp>
      <p:sp>
        <p:nvSpPr>
          <p:cNvPr id="3" name="Content Placeholder 2">
            <a:extLst>
              <a:ext uri="{FF2B5EF4-FFF2-40B4-BE49-F238E27FC236}">
                <a16:creationId xmlns="" xmlns:a16="http://schemas.microsoft.com/office/drawing/2014/main" id="{1E0AC509-F652-46D2-BA25-19EBEDF8C0C9}"/>
              </a:ext>
            </a:extLst>
          </p:cNvPr>
          <p:cNvSpPr>
            <a:spLocks noGrp="1"/>
          </p:cNvSpPr>
          <p:nvPr>
            <p:ph idx="1"/>
          </p:nvPr>
        </p:nvSpPr>
        <p:spPr/>
        <p:txBody>
          <a:bodyPr>
            <a:normAutofit fontScale="92500" lnSpcReduction="10000"/>
          </a:bodyPr>
          <a:lstStyle/>
          <a:p>
            <a:r>
              <a:rPr lang="en-US" dirty="0"/>
              <a:t>These scripts are largely intended to run on Argon (hpc.iowa.edu) and are built to optimize using parallel resources to run. Some of the others are intended to run locally either within </a:t>
            </a:r>
            <a:r>
              <a:rPr lang="en-US" dirty="0" err="1"/>
              <a:t>Matlab</a:t>
            </a:r>
            <a:r>
              <a:rPr lang="en-US" dirty="0"/>
              <a:t> or through a </a:t>
            </a:r>
            <a:r>
              <a:rPr lang="en-US" dirty="0" err="1"/>
              <a:t>linux</a:t>
            </a:r>
            <a:r>
              <a:rPr lang="en-US" dirty="0"/>
              <a:t>/mac terminal. </a:t>
            </a:r>
          </a:p>
          <a:p>
            <a:r>
              <a:rPr lang="en-US" dirty="0"/>
              <a:t>This pipeline will require the installation of AFNI, </a:t>
            </a:r>
            <a:r>
              <a:rPr lang="en-US" dirty="0" err="1"/>
              <a:t>Freesurfer</a:t>
            </a:r>
            <a:r>
              <a:rPr lang="en-US" dirty="0"/>
              <a:t>, and Anaconda (with a Python 2 environment) to your Argon account. </a:t>
            </a:r>
          </a:p>
          <a:p>
            <a:r>
              <a:rPr lang="en-US" dirty="0"/>
              <a:t>Regression analysis and visualization also rely on </a:t>
            </a:r>
            <a:r>
              <a:rPr lang="en-US" dirty="0" err="1"/>
              <a:t>Nifti</a:t>
            </a:r>
            <a:r>
              <a:rPr lang="en-US" dirty="0"/>
              <a:t> Tools (https://www.mathworks.com/matlabcentral/fileexchange/8797-tools-for-nifti-and-analyze-image) and </a:t>
            </a:r>
            <a:r>
              <a:rPr lang="en-US" dirty="0" err="1"/>
              <a:t>BrainNet</a:t>
            </a:r>
            <a:r>
              <a:rPr lang="en-US" dirty="0"/>
              <a:t> viewer (</a:t>
            </a:r>
            <a:r>
              <a:rPr lang="en-US" dirty="0">
                <a:hlinkClick r:id="rId2"/>
              </a:rPr>
              <a:t>https://www.nitrc.org/projects/bnv/</a:t>
            </a:r>
            <a:r>
              <a:rPr lang="en-US" dirty="0"/>
              <a:t>) within </a:t>
            </a:r>
            <a:r>
              <a:rPr lang="en-US" dirty="0" err="1"/>
              <a:t>Matlab</a:t>
            </a:r>
            <a:endParaRPr lang="en-US" dirty="0"/>
          </a:p>
          <a:p>
            <a:r>
              <a:rPr lang="en-US" dirty="0"/>
              <a:t>Copies of many of these scripts can also be found in my </a:t>
            </a:r>
            <a:r>
              <a:rPr lang="en-US" dirty="0" err="1"/>
              <a:t>Github</a:t>
            </a:r>
            <a:r>
              <a:rPr lang="en-US" dirty="0"/>
              <a:t> account: https://github.com/jjshaffer</a:t>
            </a:r>
          </a:p>
        </p:txBody>
      </p:sp>
    </p:spTree>
    <p:extLst>
      <p:ext uri="{BB962C8B-B14F-4D97-AF65-F5344CB8AC3E}">
        <p14:creationId xmlns:p14="http://schemas.microsoft.com/office/powerpoint/2010/main" val="469675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10007600" y="701039"/>
            <a:ext cx="1706880" cy="3789681"/>
          </a:xfrm>
          <a:prstGeom prst="rect">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ectangle 3"/>
          <p:cNvSpPr/>
          <p:nvPr/>
        </p:nvSpPr>
        <p:spPr>
          <a:xfrm>
            <a:off x="243840" y="684998"/>
            <a:ext cx="2184400" cy="170260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Download DICOMs from </a:t>
            </a:r>
            <a:r>
              <a:rPr lang="en-US" dirty="0" err="1" smtClean="0"/>
              <a:t>Xnat</a:t>
            </a:r>
            <a:r>
              <a:rPr lang="en-US" dirty="0" smtClean="0"/>
              <a:t> &amp; convert to NIFTI in BIDS </a:t>
            </a:r>
            <a:r>
              <a:rPr lang="en-US" dirty="0" err="1" smtClean="0"/>
              <a:t>filestructure</a:t>
            </a:r>
            <a:endParaRPr lang="en-US" dirty="0" smtClean="0"/>
          </a:p>
          <a:p>
            <a:pPr algn="ctr"/>
            <a:endParaRPr lang="en-US" dirty="0"/>
          </a:p>
          <a:p>
            <a:pPr algn="ctr"/>
            <a:r>
              <a:rPr lang="en-US" dirty="0" smtClean="0"/>
              <a:t>(</a:t>
            </a:r>
            <a:r>
              <a:rPr lang="en-US" dirty="0" err="1" smtClean="0"/>
              <a:t>Project_name_data</a:t>
            </a:r>
            <a:r>
              <a:rPr lang="en-US" dirty="0" smtClean="0"/>
              <a:t>)</a:t>
            </a:r>
            <a:endParaRPr lang="en-US" dirty="0"/>
          </a:p>
        </p:txBody>
      </p:sp>
      <p:sp>
        <p:nvSpPr>
          <p:cNvPr id="9" name="Rectangle 8"/>
          <p:cNvSpPr/>
          <p:nvPr/>
        </p:nvSpPr>
        <p:spPr>
          <a:xfrm>
            <a:off x="4805679" y="701040"/>
            <a:ext cx="1794577" cy="159405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Compile Imaging and Demographic Data</a:t>
            </a:r>
            <a:endParaRPr lang="en-US" dirty="0"/>
          </a:p>
        </p:txBody>
      </p:sp>
      <p:sp>
        <p:nvSpPr>
          <p:cNvPr id="10" name="Rectangle 9"/>
          <p:cNvSpPr/>
          <p:nvPr/>
        </p:nvSpPr>
        <p:spPr>
          <a:xfrm>
            <a:off x="10129520" y="833120"/>
            <a:ext cx="1457158" cy="123363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Put Regression Results back together</a:t>
            </a:r>
            <a:endParaRPr lang="en-US" dirty="0"/>
          </a:p>
        </p:txBody>
      </p:sp>
      <p:sp>
        <p:nvSpPr>
          <p:cNvPr id="11" name="Rectangle 10"/>
          <p:cNvSpPr/>
          <p:nvPr/>
        </p:nvSpPr>
        <p:spPr>
          <a:xfrm>
            <a:off x="7967045" y="701040"/>
            <a:ext cx="1420795" cy="53067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Run Regression in Parallel </a:t>
            </a:r>
          </a:p>
          <a:p>
            <a:pPr algn="ctr"/>
            <a:r>
              <a:rPr lang="en-US" dirty="0" smtClean="0"/>
              <a:t>(by “slice”)</a:t>
            </a:r>
            <a:endParaRPr lang="en-US" dirty="0"/>
          </a:p>
        </p:txBody>
      </p:sp>
      <p:sp>
        <p:nvSpPr>
          <p:cNvPr id="13" name="Rectangle 12"/>
          <p:cNvSpPr/>
          <p:nvPr/>
        </p:nvSpPr>
        <p:spPr>
          <a:xfrm>
            <a:off x="10129520" y="2225040"/>
            <a:ext cx="1457158" cy="111171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FDR Correction, </a:t>
            </a:r>
            <a:r>
              <a:rPr lang="en-US" dirty="0" err="1" smtClean="0"/>
              <a:t>thresholding</a:t>
            </a:r>
            <a:endParaRPr lang="en-US" dirty="0"/>
          </a:p>
        </p:txBody>
      </p:sp>
      <p:sp>
        <p:nvSpPr>
          <p:cNvPr id="14" name="Rectangle 13"/>
          <p:cNvSpPr/>
          <p:nvPr/>
        </p:nvSpPr>
        <p:spPr>
          <a:xfrm>
            <a:off x="10129520" y="3495040"/>
            <a:ext cx="1457158" cy="90851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Make NIFTI images</a:t>
            </a:r>
            <a:endParaRPr lang="en-US" dirty="0"/>
          </a:p>
        </p:txBody>
      </p:sp>
      <p:sp>
        <p:nvSpPr>
          <p:cNvPr id="15" name="Rectangle 14"/>
          <p:cNvSpPr/>
          <p:nvPr/>
        </p:nvSpPr>
        <p:spPr>
          <a:xfrm>
            <a:off x="10170160" y="4856480"/>
            <a:ext cx="1416518" cy="148336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Create “Bucket” for AFNI visualization</a:t>
            </a:r>
            <a:endParaRPr lang="en-US" dirty="0"/>
          </a:p>
        </p:txBody>
      </p:sp>
      <p:sp>
        <p:nvSpPr>
          <p:cNvPr id="18" name="TextBox 17"/>
          <p:cNvSpPr txBox="1"/>
          <p:nvPr/>
        </p:nvSpPr>
        <p:spPr>
          <a:xfrm>
            <a:off x="10109200" y="406400"/>
            <a:ext cx="1499103" cy="276999"/>
          </a:xfrm>
          <a:prstGeom prst="rect">
            <a:avLst/>
          </a:prstGeom>
          <a:noFill/>
        </p:spPr>
        <p:txBody>
          <a:bodyPr wrap="none" rtlCol="0">
            <a:spAutoFit/>
          </a:bodyPr>
          <a:lstStyle/>
          <a:p>
            <a:r>
              <a:rPr lang="en-US" sz="1200" dirty="0" err="1" smtClean="0"/>
              <a:t>runPostProcessing.m</a:t>
            </a:r>
            <a:endParaRPr lang="en-US" sz="1200" dirty="0"/>
          </a:p>
        </p:txBody>
      </p:sp>
      <p:sp>
        <p:nvSpPr>
          <p:cNvPr id="19" name="TextBox 18"/>
          <p:cNvSpPr txBox="1"/>
          <p:nvPr/>
        </p:nvSpPr>
        <p:spPr>
          <a:xfrm>
            <a:off x="10353040" y="6289040"/>
            <a:ext cx="924953" cy="276999"/>
          </a:xfrm>
          <a:prstGeom prst="rect">
            <a:avLst/>
          </a:prstGeom>
          <a:noFill/>
        </p:spPr>
        <p:txBody>
          <a:bodyPr wrap="none" rtlCol="0">
            <a:spAutoFit/>
          </a:bodyPr>
          <a:lstStyle/>
          <a:p>
            <a:r>
              <a:rPr lang="en-US" sz="1200" dirty="0" err="1" smtClean="0"/>
              <a:t>toBucket.sh</a:t>
            </a:r>
            <a:endParaRPr lang="en-US" sz="1200" dirty="0"/>
          </a:p>
        </p:txBody>
      </p:sp>
      <p:cxnSp>
        <p:nvCxnSpPr>
          <p:cNvPr id="21" name="Straight Arrow Connector 20"/>
          <p:cNvCxnSpPr>
            <a:stCxn id="16" idx="2"/>
            <a:endCxn id="15" idx="0"/>
          </p:cNvCxnSpPr>
          <p:nvPr/>
        </p:nvCxnSpPr>
        <p:spPr>
          <a:xfrm>
            <a:off x="10861040" y="4490720"/>
            <a:ext cx="17379" cy="365760"/>
          </a:xfrm>
          <a:prstGeom prst="straightConnector1">
            <a:avLst/>
          </a:prstGeom>
          <a:ln w="381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endCxn id="10" idx="1"/>
          </p:cNvCxnSpPr>
          <p:nvPr/>
        </p:nvCxnSpPr>
        <p:spPr>
          <a:xfrm flipV="1">
            <a:off x="9408160" y="1449940"/>
            <a:ext cx="721360" cy="4503820"/>
          </a:xfrm>
          <a:prstGeom prst="straightConnector1">
            <a:avLst/>
          </a:prstGeom>
          <a:ln w="381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endCxn id="10" idx="1"/>
          </p:cNvCxnSpPr>
          <p:nvPr/>
        </p:nvCxnSpPr>
        <p:spPr>
          <a:xfrm>
            <a:off x="9418320" y="680720"/>
            <a:ext cx="711200" cy="769220"/>
          </a:xfrm>
          <a:prstGeom prst="straightConnector1">
            <a:avLst/>
          </a:prstGeom>
          <a:ln w="381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7660640" y="396240"/>
            <a:ext cx="2086403" cy="276999"/>
          </a:xfrm>
          <a:prstGeom prst="rect">
            <a:avLst/>
          </a:prstGeom>
          <a:noFill/>
        </p:spPr>
        <p:txBody>
          <a:bodyPr wrap="none" rtlCol="0">
            <a:spAutoFit/>
          </a:bodyPr>
          <a:lstStyle/>
          <a:p>
            <a:r>
              <a:rPr lang="en-US" sz="1200" dirty="0" err="1" smtClean="0"/>
              <a:t>Xanalysis.m</a:t>
            </a:r>
            <a:r>
              <a:rPr lang="en-US" sz="1200" dirty="0" smtClean="0"/>
              <a:t>, </a:t>
            </a:r>
            <a:r>
              <a:rPr lang="en-US" sz="1200" dirty="0" err="1" smtClean="0"/>
              <a:t>batchXAnalysis.m</a:t>
            </a:r>
            <a:endParaRPr lang="en-US" sz="1200" dirty="0"/>
          </a:p>
        </p:txBody>
      </p:sp>
      <p:cxnSp>
        <p:nvCxnSpPr>
          <p:cNvPr id="31" name="Straight Arrow Connector 30"/>
          <p:cNvCxnSpPr>
            <a:stCxn id="9" idx="3"/>
          </p:cNvCxnSpPr>
          <p:nvPr/>
        </p:nvCxnSpPr>
        <p:spPr>
          <a:xfrm flipV="1">
            <a:off x="6600256" y="1493520"/>
            <a:ext cx="1324544" cy="4546"/>
          </a:xfrm>
          <a:prstGeom prst="straightConnector1">
            <a:avLst/>
          </a:prstGeom>
          <a:ln w="381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6675120" y="680720"/>
            <a:ext cx="1290663" cy="646331"/>
          </a:xfrm>
          <a:prstGeom prst="rect">
            <a:avLst/>
          </a:prstGeom>
          <a:noFill/>
        </p:spPr>
        <p:txBody>
          <a:bodyPr wrap="none" rtlCol="0">
            <a:spAutoFit/>
          </a:bodyPr>
          <a:lstStyle/>
          <a:p>
            <a:r>
              <a:rPr lang="en-US" sz="1200" dirty="0" err="1" smtClean="0"/>
              <a:t>Data.mat</a:t>
            </a:r>
            <a:endParaRPr lang="en-US" sz="1200" dirty="0" smtClean="0"/>
          </a:p>
          <a:p>
            <a:r>
              <a:rPr lang="en-US" sz="1200" dirty="0" err="1" smtClean="0"/>
              <a:t>Demographics.txt</a:t>
            </a:r>
            <a:endParaRPr lang="en-US" sz="1200" dirty="0" smtClean="0"/>
          </a:p>
          <a:p>
            <a:r>
              <a:rPr lang="en-US" sz="1200" dirty="0" err="1" smtClean="0"/>
              <a:t>BrainMask.mat</a:t>
            </a:r>
            <a:endParaRPr lang="en-US" sz="1200" dirty="0"/>
          </a:p>
        </p:txBody>
      </p:sp>
      <p:sp>
        <p:nvSpPr>
          <p:cNvPr id="36" name="TextBox 35"/>
          <p:cNvSpPr txBox="1"/>
          <p:nvPr/>
        </p:nvSpPr>
        <p:spPr>
          <a:xfrm>
            <a:off x="4653280" y="0"/>
            <a:ext cx="2095445" cy="276999"/>
          </a:xfrm>
          <a:prstGeom prst="rect">
            <a:avLst/>
          </a:prstGeom>
          <a:noFill/>
        </p:spPr>
        <p:txBody>
          <a:bodyPr wrap="none" rtlCol="0">
            <a:spAutoFit/>
          </a:bodyPr>
          <a:lstStyle/>
          <a:p>
            <a:r>
              <a:rPr lang="en-US" sz="1200" dirty="0" err="1"/>
              <a:t>C</a:t>
            </a:r>
            <a:r>
              <a:rPr lang="en-US" sz="1200" dirty="0" err="1" smtClean="0"/>
              <a:t>ombineSubjectData</a:t>
            </a:r>
            <a:r>
              <a:rPr lang="en-US" sz="1200" dirty="0" smtClean="0"/>
              <a:t> directory</a:t>
            </a:r>
            <a:endParaRPr lang="en-US" sz="1200" dirty="0"/>
          </a:p>
        </p:txBody>
      </p:sp>
      <p:sp>
        <p:nvSpPr>
          <p:cNvPr id="37" name="TextBox 36"/>
          <p:cNvSpPr txBox="1"/>
          <p:nvPr/>
        </p:nvSpPr>
        <p:spPr>
          <a:xfrm>
            <a:off x="8950960" y="0"/>
            <a:ext cx="1980029" cy="276999"/>
          </a:xfrm>
          <a:prstGeom prst="rect">
            <a:avLst/>
          </a:prstGeom>
          <a:noFill/>
        </p:spPr>
        <p:txBody>
          <a:bodyPr wrap="none" rtlCol="0">
            <a:spAutoFit/>
          </a:bodyPr>
          <a:lstStyle/>
          <a:p>
            <a:r>
              <a:rPr lang="en-US" sz="1200" dirty="0" err="1" smtClean="0"/>
              <a:t>RegressionAnalysis</a:t>
            </a:r>
            <a:r>
              <a:rPr lang="en-US" sz="1200" dirty="0" smtClean="0"/>
              <a:t> directory</a:t>
            </a:r>
            <a:endParaRPr lang="en-US" sz="1200" dirty="0"/>
          </a:p>
        </p:txBody>
      </p:sp>
      <p:sp>
        <p:nvSpPr>
          <p:cNvPr id="38" name="TextBox 37"/>
          <p:cNvSpPr txBox="1"/>
          <p:nvPr/>
        </p:nvSpPr>
        <p:spPr>
          <a:xfrm>
            <a:off x="5191760" y="436880"/>
            <a:ext cx="1008735" cy="276999"/>
          </a:xfrm>
          <a:prstGeom prst="rect">
            <a:avLst/>
          </a:prstGeom>
          <a:noFill/>
        </p:spPr>
        <p:txBody>
          <a:bodyPr wrap="none" rtlCol="0">
            <a:spAutoFit/>
          </a:bodyPr>
          <a:lstStyle/>
          <a:p>
            <a:r>
              <a:rPr lang="en-US" sz="1200" dirty="0" err="1" smtClean="0"/>
              <a:t>read_all_X.m</a:t>
            </a:r>
            <a:endParaRPr lang="en-US" sz="1200" dirty="0"/>
          </a:p>
        </p:txBody>
      </p:sp>
      <p:sp>
        <p:nvSpPr>
          <p:cNvPr id="39" name="TextBox 38"/>
          <p:cNvSpPr txBox="1"/>
          <p:nvPr/>
        </p:nvSpPr>
        <p:spPr>
          <a:xfrm>
            <a:off x="2834640" y="0"/>
            <a:ext cx="1377300" cy="276999"/>
          </a:xfrm>
          <a:prstGeom prst="rect">
            <a:avLst/>
          </a:prstGeom>
          <a:noFill/>
        </p:spPr>
        <p:txBody>
          <a:bodyPr wrap="none" rtlCol="0">
            <a:spAutoFit/>
          </a:bodyPr>
          <a:lstStyle/>
          <a:p>
            <a:r>
              <a:rPr lang="en-US" sz="1200" dirty="0" err="1" smtClean="0"/>
              <a:t>XPipeline</a:t>
            </a:r>
            <a:r>
              <a:rPr lang="en-US" sz="1200" dirty="0" smtClean="0"/>
              <a:t> directory</a:t>
            </a:r>
            <a:endParaRPr lang="en-US" sz="1200" dirty="0"/>
          </a:p>
        </p:txBody>
      </p:sp>
      <p:sp>
        <p:nvSpPr>
          <p:cNvPr id="41" name="Rectangle 40"/>
          <p:cNvSpPr/>
          <p:nvPr/>
        </p:nvSpPr>
        <p:spPr>
          <a:xfrm>
            <a:off x="2763521" y="680720"/>
            <a:ext cx="1524000" cy="53067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Run Preprocessing in parallel</a:t>
            </a:r>
          </a:p>
          <a:p>
            <a:pPr algn="ctr"/>
            <a:r>
              <a:rPr lang="en-US" dirty="0" smtClean="0"/>
              <a:t> (by subject)</a:t>
            </a:r>
            <a:endParaRPr lang="en-US" dirty="0"/>
          </a:p>
        </p:txBody>
      </p:sp>
      <p:cxnSp>
        <p:nvCxnSpPr>
          <p:cNvPr id="42" name="Straight Arrow Connector 41"/>
          <p:cNvCxnSpPr>
            <a:endCxn id="9" idx="1"/>
          </p:cNvCxnSpPr>
          <p:nvPr/>
        </p:nvCxnSpPr>
        <p:spPr>
          <a:xfrm flipV="1">
            <a:off x="4297680" y="1498066"/>
            <a:ext cx="507999" cy="4476014"/>
          </a:xfrm>
          <a:prstGeom prst="straightConnector1">
            <a:avLst/>
          </a:prstGeom>
          <a:ln w="381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a:endCxn id="9" idx="1"/>
          </p:cNvCxnSpPr>
          <p:nvPr/>
        </p:nvCxnSpPr>
        <p:spPr>
          <a:xfrm>
            <a:off x="4307840" y="701040"/>
            <a:ext cx="497839" cy="797026"/>
          </a:xfrm>
          <a:prstGeom prst="straightConnector1">
            <a:avLst/>
          </a:prstGeom>
          <a:ln w="381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375920" y="30480"/>
            <a:ext cx="1915909" cy="276999"/>
          </a:xfrm>
          <a:prstGeom prst="rect">
            <a:avLst/>
          </a:prstGeom>
          <a:noFill/>
        </p:spPr>
        <p:txBody>
          <a:bodyPr wrap="none" rtlCol="0">
            <a:spAutoFit/>
          </a:bodyPr>
          <a:lstStyle/>
          <a:p>
            <a:r>
              <a:rPr lang="en-US" sz="1200" dirty="0" err="1" smtClean="0"/>
              <a:t>xnat_downloader</a:t>
            </a:r>
            <a:r>
              <a:rPr lang="en-US" sz="1200" dirty="0" smtClean="0"/>
              <a:t> directory</a:t>
            </a:r>
            <a:endParaRPr lang="en-US" sz="1200" dirty="0"/>
          </a:p>
        </p:txBody>
      </p:sp>
      <p:cxnSp>
        <p:nvCxnSpPr>
          <p:cNvPr id="47" name="Straight Arrow Connector 46"/>
          <p:cNvCxnSpPr>
            <a:stCxn id="4" idx="3"/>
          </p:cNvCxnSpPr>
          <p:nvPr/>
        </p:nvCxnSpPr>
        <p:spPr>
          <a:xfrm>
            <a:off x="2428240" y="1536299"/>
            <a:ext cx="365760" cy="8021"/>
          </a:xfrm>
          <a:prstGeom prst="straightConnector1">
            <a:avLst/>
          </a:prstGeom>
          <a:ln w="381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50" name="TextBox 49"/>
          <p:cNvSpPr txBox="1"/>
          <p:nvPr/>
        </p:nvSpPr>
        <p:spPr>
          <a:xfrm>
            <a:off x="2885440" y="406400"/>
            <a:ext cx="1275484" cy="276999"/>
          </a:xfrm>
          <a:prstGeom prst="rect">
            <a:avLst/>
          </a:prstGeom>
          <a:noFill/>
        </p:spPr>
        <p:txBody>
          <a:bodyPr wrap="none" rtlCol="0">
            <a:spAutoFit/>
          </a:bodyPr>
          <a:lstStyle/>
          <a:p>
            <a:r>
              <a:rPr lang="en-US" sz="1200" dirty="0" err="1" smtClean="0"/>
              <a:t>readBIDS_forX.sh</a:t>
            </a:r>
            <a:endParaRPr lang="en-US" sz="1200" dirty="0"/>
          </a:p>
        </p:txBody>
      </p:sp>
      <p:sp>
        <p:nvSpPr>
          <p:cNvPr id="51" name="TextBox 50"/>
          <p:cNvSpPr txBox="1"/>
          <p:nvPr/>
        </p:nvSpPr>
        <p:spPr>
          <a:xfrm>
            <a:off x="223520" y="386080"/>
            <a:ext cx="2224437" cy="276999"/>
          </a:xfrm>
          <a:prstGeom prst="rect">
            <a:avLst/>
          </a:prstGeom>
          <a:noFill/>
        </p:spPr>
        <p:txBody>
          <a:bodyPr wrap="none" rtlCol="0">
            <a:spAutoFit/>
          </a:bodyPr>
          <a:lstStyle/>
          <a:p>
            <a:r>
              <a:rPr lang="en-US" sz="1200" dirty="0" err="1" smtClean="0"/>
              <a:t>runIterative_xnatDownloader.sh</a:t>
            </a:r>
            <a:endParaRPr lang="en-US" sz="1200" dirty="0"/>
          </a:p>
        </p:txBody>
      </p:sp>
      <p:sp>
        <p:nvSpPr>
          <p:cNvPr id="52" name="TextBox 51"/>
          <p:cNvSpPr txBox="1"/>
          <p:nvPr/>
        </p:nvSpPr>
        <p:spPr>
          <a:xfrm>
            <a:off x="152400" y="6461760"/>
            <a:ext cx="6596678" cy="276999"/>
          </a:xfrm>
          <a:prstGeom prst="rect">
            <a:avLst/>
          </a:prstGeom>
          <a:noFill/>
        </p:spPr>
        <p:txBody>
          <a:bodyPr wrap="none" rtlCol="0">
            <a:spAutoFit/>
          </a:bodyPr>
          <a:lstStyle/>
          <a:p>
            <a:r>
              <a:rPr lang="en-US" sz="1200" dirty="0" smtClean="0"/>
              <a:t>Cluster submission scripts are all named </a:t>
            </a:r>
            <a:r>
              <a:rPr lang="en-US" sz="1200" dirty="0" err="1" smtClean="0"/>
              <a:t>iterativeClusterSubmit.sh</a:t>
            </a:r>
            <a:r>
              <a:rPr lang="en-US" sz="1200" dirty="0" smtClean="0"/>
              <a:t> and exist within relevant directories</a:t>
            </a:r>
            <a:endParaRPr lang="en-US" sz="1200" dirty="0"/>
          </a:p>
        </p:txBody>
      </p:sp>
      <p:sp>
        <p:nvSpPr>
          <p:cNvPr id="53" name="TextBox 52"/>
          <p:cNvSpPr txBox="1"/>
          <p:nvPr/>
        </p:nvSpPr>
        <p:spPr>
          <a:xfrm>
            <a:off x="4897121" y="2346960"/>
            <a:ext cx="1605280" cy="1015663"/>
          </a:xfrm>
          <a:prstGeom prst="rect">
            <a:avLst/>
          </a:prstGeom>
          <a:noFill/>
        </p:spPr>
        <p:txBody>
          <a:bodyPr wrap="square" rtlCol="0">
            <a:spAutoFit/>
          </a:bodyPr>
          <a:lstStyle/>
          <a:p>
            <a:r>
              <a:rPr lang="en-US" sz="1200" dirty="0" smtClean="0"/>
              <a:t>Note: This step is the easiest target for future automation. It is currently labor intensive and fiddly</a:t>
            </a:r>
            <a:endParaRPr lang="en-US" sz="1200" dirty="0"/>
          </a:p>
        </p:txBody>
      </p:sp>
    </p:spTree>
    <p:extLst>
      <p:ext uri="{BB962C8B-B14F-4D97-AF65-F5344CB8AC3E}">
        <p14:creationId xmlns:p14="http://schemas.microsoft.com/office/powerpoint/2010/main" val="2110391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87E3291-BD68-4D8F-B2C3-3D9342BA6F41}"/>
              </a:ext>
            </a:extLst>
          </p:cNvPr>
          <p:cNvSpPr>
            <a:spLocks noGrp="1"/>
          </p:cNvSpPr>
          <p:nvPr>
            <p:ph type="title"/>
          </p:nvPr>
        </p:nvSpPr>
        <p:spPr/>
        <p:txBody>
          <a:bodyPr/>
          <a:lstStyle/>
          <a:p>
            <a:r>
              <a:rPr lang="en-US" dirty="0"/>
              <a:t>Data Download</a:t>
            </a:r>
          </a:p>
        </p:txBody>
      </p:sp>
      <p:sp>
        <p:nvSpPr>
          <p:cNvPr id="3" name="Content Placeholder 2">
            <a:extLst>
              <a:ext uri="{FF2B5EF4-FFF2-40B4-BE49-F238E27FC236}">
                <a16:creationId xmlns="" xmlns:a16="http://schemas.microsoft.com/office/drawing/2014/main" id="{8C6221A5-6AD4-424C-95C1-9837471E70FA}"/>
              </a:ext>
            </a:extLst>
          </p:cNvPr>
          <p:cNvSpPr>
            <a:spLocks noGrp="1"/>
          </p:cNvSpPr>
          <p:nvPr>
            <p:ph idx="1"/>
          </p:nvPr>
        </p:nvSpPr>
        <p:spPr/>
        <p:txBody>
          <a:bodyPr>
            <a:normAutofit fontScale="62500" lnSpcReduction="20000"/>
          </a:bodyPr>
          <a:lstStyle/>
          <a:p>
            <a:r>
              <a:rPr lang="en-US" dirty="0"/>
              <a:t>Find </a:t>
            </a:r>
            <a:r>
              <a:rPr lang="en-US" dirty="0" err="1"/>
              <a:t>xnat</a:t>
            </a:r>
            <a:r>
              <a:rPr lang="en-US" dirty="0"/>
              <a:t> in /</a:t>
            </a:r>
            <a:r>
              <a:rPr lang="en-US" dirty="0" err="1"/>
              <a:t>mrrcdata</a:t>
            </a:r>
            <a:r>
              <a:rPr lang="en-US" dirty="0" smtClean="0"/>
              <a:t>/Bipolar_R01/</a:t>
            </a:r>
            <a:r>
              <a:rPr lang="en-US" dirty="0"/>
              <a:t>scripts/</a:t>
            </a:r>
            <a:r>
              <a:rPr lang="en-US" dirty="0" err="1"/>
              <a:t>xnat_downloader</a:t>
            </a:r>
            <a:r>
              <a:rPr lang="en-US" dirty="0"/>
              <a:t> </a:t>
            </a:r>
            <a:endParaRPr lang="en-US" dirty="0" smtClean="0"/>
          </a:p>
          <a:p>
            <a:r>
              <a:rPr lang="en-US" dirty="0" smtClean="0"/>
              <a:t>Edit </a:t>
            </a:r>
            <a:r>
              <a:rPr lang="en-US" dirty="0"/>
              <a:t>the SUBJECTS array in </a:t>
            </a:r>
            <a:r>
              <a:rPr lang="en-US" dirty="0" err="1" smtClean="0"/>
              <a:t>runIterative_xnatDownloader.sh</a:t>
            </a:r>
            <a:r>
              <a:rPr lang="en-US" dirty="0" smtClean="0"/>
              <a:t> </a:t>
            </a:r>
            <a:r>
              <a:rPr lang="en-US" dirty="0"/>
              <a:t>or runIterative_BD_TMSDownloader.sh to include subject IDs of new participants (check </a:t>
            </a:r>
            <a:r>
              <a:rPr lang="en-US" dirty="0" err="1"/>
              <a:t>xnat</a:t>
            </a:r>
            <a:r>
              <a:rPr lang="en-US" dirty="0"/>
              <a:t> if you need IDs)</a:t>
            </a:r>
          </a:p>
          <a:p>
            <a:r>
              <a:rPr lang="en-US" dirty="0"/>
              <a:t>Activate a python 2 environment using anaconda i.e. </a:t>
            </a:r>
            <a:r>
              <a:rPr lang="en-US" i="1" dirty="0" err="1"/>
              <a:t>conda</a:t>
            </a:r>
            <a:r>
              <a:rPr lang="en-US" i="1" dirty="0"/>
              <a:t> activate mypython2</a:t>
            </a:r>
            <a:r>
              <a:rPr lang="en-US" dirty="0"/>
              <a:t> – if you don’t do this, </a:t>
            </a:r>
            <a:r>
              <a:rPr lang="en-US" dirty="0" err="1"/>
              <a:t>xnat_downloader</a:t>
            </a:r>
            <a:r>
              <a:rPr lang="en-US" dirty="0"/>
              <a:t> will fail. It cannot use python 3, so if you have loaded python 3 modules, this can also fail</a:t>
            </a:r>
          </a:p>
          <a:p>
            <a:r>
              <a:rPr lang="en-US" dirty="0"/>
              <a:t>Run the </a:t>
            </a:r>
            <a:r>
              <a:rPr lang="en-US" dirty="0" err="1"/>
              <a:t>runIterative</a:t>
            </a:r>
            <a:r>
              <a:rPr lang="en-US" dirty="0"/>
              <a:t> script you edited earlier for each subject while passing the index for the new subjects in the SUBJECTS array. This will require you to login to </a:t>
            </a:r>
            <a:r>
              <a:rPr lang="en-US" dirty="0" err="1"/>
              <a:t>xnat</a:t>
            </a:r>
            <a:r>
              <a:rPr lang="en-US" dirty="0"/>
              <a:t> in the terminal. You can create a config file containing your username and password, but I do not recommend storing that file on the data share.</a:t>
            </a:r>
          </a:p>
          <a:p>
            <a:r>
              <a:rPr lang="en-US" dirty="0"/>
              <a:t>If the scan names change (which happens sometimes with scanner updates), you can update your definitions in the .json configuration </a:t>
            </a:r>
            <a:r>
              <a:rPr lang="en-US" dirty="0" smtClean="0"/>
              <a:t>file; BIPOLAR_CRBL_2-19-2019.json</a:t>
            </a:r>
          </a:p>
          <a:p>
            <a:r>
              <a:rPr lang="en-US" dirty="0" smtClean="0"/>
              <a:t>This </a:t>
            </a:r>
            <a:r>
              <a:rPr lang="en-US" dirty="0"/>
              <a:t>should download the data and convert it from DICOMs to .nii.gz images and place them in the BIDS format in the /</a:t>
            </a:r>
            <a:r>
              <a:rPr lang="en-US" dirty="0" err="1"/>
              <a:t>mrrcdata</a:t>
            </a:r>
            <a:r>
              <a:rPr lang="en-US" dirty="0" smtClean="0"/>
              <a:t>/Bipolar_R01/BD_R01_data. </a:t>
            </a:r>
            <a:r>
              <a:rPr lang="en-US" dirty="0"/>
              <a:t>Within these folders, DICOMS are stored in /</a:t>
            </a:r>
            <a:r>
              <a:rPr lang="en-US" dirty="0" err="1"/>
              <a:t>sourcedata</a:t>
            </a:r>
            <a:r>
              <a:rPr lang="en-US" dirty="0"/>
              <a:t> while each participant will have a folder with subdirectories for each session, data type according to the BIDS format. You will want to double check that all of your data was downloaded correctly. </a:t>
            </a:r>
          </a:p>
        </p:txBody>
      </p:sp>
    </p:spTree>
    <p:extLst>
      <p:ext uri="{BB962C8B-B14F-4D97-AF65-F5344CB8AC3E}">
        <p14:creationId xmlns:p14="http://schemas.microsoft.com/office/powerpoint/2010/main" val="599588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4DF16E3-3530-41BE-81CA-87FE88BD8E6B}"/>
              </a:ext>
            </a:extLst>
          </p:cNvPr>
          <p:cNvSpPr>
            <a:spLocks noGrp="1"/>
          </p:cNvSpPr>
          <p:nvPr>
            <p:ph type="title"/>
          </p:nvPr>
        </p:nvSpPr>
        <p:spPr/>
        <p:txBody>
          <a:bodyPr/>
          <a:lstStyle/>
          <a:p>
            <a:r>
              <a:rPr lang="en-US" dirty="0"/>
              <a:t>Data Preprocessing</a:t>
            </a:r>
          </a:p>
        </p:txBody>
      </p:sp>
      <p:sp>
        <p:nvSpPr>
          <p:cNvPr id="3" name="Content Placeholder 2">
            <a:extLst>
              <a:ext uri="{FF2B5EF4-FFF2-40B4-BE49-F238E27FC236}">
                <a16:creationId xmlns="" xmlns:a16="http://schemas.microsoft.com/office/drawing/2014/main" id="{7F4322D6-9967-4699-B7BF-3E5A9210389B}"/>
              </a:ext>
            </a:extLst>
          </p:cNvPr>
          <p:cNvSpPr>
            <a:spLocks noGrp="1"/>
          </p:cNvSpPr>
          <p:nvPr>
            <p:ph idx="1"/>
          </p:nvPr>
        </p:nvSpPr>
        <p:spPr/>
        <p:txBody>
          <a:bodyPr/>
          <a:lstStyle/>
          <a:p>
            <a:r>
              <a:rPr lang="en-US" dirty="0"/>
              <a:t>Note 1: Running many of these scripts on the cluster vs. locally may require editing one of the scripts to set the DATA_DIR variable. This is usually in the </a:t>
            </a:r>
            <a:r>
              <a:rPr lang="en-US" dirty="0" err="1"/>
              <a:t>readBIDS</a:t>
            </a:r>
            <a:r>
              <a:rPr lang="en-US" dirty="0"/>
              <a:t>… script, but also in the getSubjectIndex.sh script</a:t>
            </a:r>
          </a:p>
          <a:p>
            <a:r>
              <a:rPr lang="en-US" dirty="0"/>
              <a:t>$PROJECT_DIR is </a:t>
            </a:r>
            <a:r>
              <a:rPr lang="en-US" dirty="0" smtClean="0"/>
              <a:t>typically /Shared/</a:t>
            </a:r>
            <a:r>
              <a:rPr lang="en-US" dirty="0" err="1" smtClean="0"/>
              <a:t>MRRCdata</a:t>
            </a:r>
            <a:r>
              <a:rPr lang="en-US" dirty="0" smtClean="0"/>
              <a:t>/BD_R01_data</a:t>
            </a:r>
          </a:p>
          <a:p>
            <a:r>
              <a:rPr lang="en-US" dirty="0" smtClean="0"/>
              <a:t>You </a:t>
            </a:r>
            <a:r>
              <a:rPr lang="en-US" dirty="0"/>
              <a:t>will need to have AFNI and </a:t>
            </a:r>
            <a:r>
              <a:rPr lang="en-US" dirty="0" err="1"/>
              <a:t>Freesurfer</a:t>
            </a:r>
            <a:r>
              <a:rPr lang="en-US" dirty="0"/>
              <a:t> installed to your cluster account/environment to run these. </a:t>
            </a:r>
          </a:p>
        </p:txBody>
      </p:sp>
    </p:spTree>
    <p:extLst>
      <p:ext uri="{BB962C8B-B14F-4D97-AF65-F5344CB8AC3E}">
        <p14:creationId xmlns:p14="http://schemas.microsoft.com/office/powerpoint/2010/main" val="1859617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F30330-9F27-4160-80A3-7E24454D6357}"/>
              </a:ext>
            </a:extLst>
          </p:cNvPr>
          <p:cNvSpPr>
            <a:spLocks noGrp="1"/>
          </p:cNvSpPr>
          <p:nvPr>
            <p:ph type="title"/>
          </p:nvPr>
        </p:nvSpPr>
        <p:spPr/>
        <p:txBody>
          <a:bodyPr/>
          <a:lstStyle/>
          <a:p>
            <a:r>
              <a:rPr lang="en-US" dirty="0" err="1"/>
              <a:t>Freesurfer</a:t>
            </a:r>
            <a:r>
              <a:rPr lang="en-US" dirty="0"/>
              <a:t>/</a:t>
            </a:r>
            <a:r>
              <a:rPr lang="en-US" dirty="0" smtClean="0"/>
              <a:t>Rest/</a:t>
            </a:r>
            <a:r>
              <a:rPr lang="en-US" dirty="0" err="1" smtClean="0"/>
              <a:t>fALFF</a:t>
            </a:r>
            <a:endParaRPr lang="en-US" dirty="0"/>
          </a:p>
        </p:txBody>
      </p:sp>
      <p:sp>
        <p:nvSpPr>
          <p:cNvPr id="3" name="Content Placeholder 2">
            <a:extLst>
              <a:ext uri="{FF2B5EF4-FFF2-40B4-BE49-F238E27FC236}">
                <a16:creationId xmlns="" xmlns:a16="http://schemas.microsoft.com/office/drawing/2014/main" id="{E7163BD1-39BB-4F2E-9CB5-8239C3E3B726}"/>
              </a:ext>
            </a:extLst>
          </p:cNvPr>
          <p:cNvSpPr>
            <a:spLocks noGrp="1"/>
          </p:cNvSpPr>
          <p:nvPr>
            <p:ph idx="1"/>
          </p:nvPr>
        </p:nvSpPr>
        <p:spPr/>
        <p:txBody>
          <a:bodyPr>
            <a:normAutofit fontScale="77500" lnSpcReduction="20000"/>
          </a:bodyPr>
          <a:lstStyle/>
          <a:p>
            <a:r>
              <a:rPr lang="en-US" dirty="0"/>
              <a:t>Scripts located in /</a:t>
            </a:r>
            <a:r>
              <a:rPr lang="en-US" dirty="0" err="1"/>
              <a:t>mrrcdata</a:t>
            </a:r>
            <a:r>
              <a:rPr lang="en-US" dirty="0" smtClean="0"/>
              <a:t>//</a:t>
            </a:r>
            <a:r>
              <a:rPr lang="en-US" dirty="0"/>
              <a:t>scripts/</a:t>
            </a:r>
            <a:r>
              <a:rPr lang="en-US" dirty="0" err="1"/>
              <a:t>RestPipeline</a:t>
            </a:r>
            <a:r>
              <a:rPr lang="en-US" dirty="0"/>
              <a:t> or /</a:t>
            </a:r>
            <a:r>
              <a:rPr lang="en-US" dirty="0" err="1"/>
              <a:t>mrrcdata</a:t>
            </a:r>
            <a:r>
              <a:rPr lang="en-US" dirty="0"/>
              <a:t>/BD_TMS_TIMING/scripts/</a:t>
            </a:r>
            <a:r>
              <a:rPr lang="en-US" dirty="0" err="1"/>
              <a:t>RestPipeline</a:t>
            </a:r>
            <a:endParaRPr lang="en-US" dirty="0"/>
          </a:p>
          <a:p>
            <a:r>
              <a:rPr lang="en-US" dirty="0"/>
              <a:t>Edit the iterative submission line in </a:t>
            </a:r>
            <a:r>
              <a:rPr lang="en-US" i="1" dirty="0"/>
              <a:t>iterativeClusterSubmit.sh </a:t>
            </a:r>
            <a:r>
              <a:rPr lang="en-US" dirty="0"/>
              <a:t>to include the index # of the new subjects’ files in the data directory. These numbers shift as you download more data. You can use the </a:t>
            </a:r>
            <a:r>
              <a:rPr lang="en-US" i="1" dirty="0"/>
              <a:t>getSubjectIndex.sh </a:t>
            </a:r>
            <a:r>
              <a:rPr lang="en-US" dirty="0"/>
              <a:t>script to get a ballpark number, but this sometimes is off by 1 depending on when the “</a:t>
            </a:r>
            <a:r>
              <a:rPr lang="en-US" dirty="0" err="1"/>
              <a:t>sourcedata</a:t>
            </a:r>
            <a:r>
              <a:rPr lang="en-US" dirty="0"/>
              <a:t>” folder gets counted.</a:t>
            </a:r>
          </a:p>
          <a:p>
            <a:r>
              <a:rPr lang="en-US" i="1" dirty="0"/>
              <a:t>iterativeClusterSubmit.sh </a:t>
            </a:r>
            <a:r>
              <a:rPr lang="en-US" dirty="0"/>
              <a:t>calls</a:t>
            </a:r>
            <a:r>
              <a:rPr lang="en-US" i="1" dirty="0"/>
              <a:t> </a:t>
            </a:r>
            <a:r>
              <a:rPr lang="en-US" i="1" dirty="0" err="1" smtClean="0"/>
              <a:t>readBIDS_forFreesurfer.sh</a:t>
            </a:r>
            <a:r>
              <a:rPr lang="en-US" i="1" dirty="0" smtClean="0"/>
              <a:t> </a:t>
            </a:r>
            <a:r>
              <a:rPr lang="en-US" dirty="0"/>
              <a:t>which in turn calls</a:t>
            </a:r>
            <a:r>
              <a:rPr lang="en-US" i="1" dirty="0"/>
              <a:t> run_FreeSurfer.sh, </a:t>
            </a:r>
            <a:r>
              <a:rPr lang="en-US" i="1" dirty="0" err="1" smtClean="0"/>
              <a:t>run_afni_proc_rest</a:t>
            </a:r>
            <a:r>
              <a:rPr lang="en-US" i="1" dirty="0" smtClean="0"/>
              <a:t>, </a:t>
            </a:r>
            <a:r>
              <a:rPr lang="en-US" i="1" dirty="0" err="1" smtClean="0"/>
              <a:t>create_correlations.sh</a:t>
            </a:r>
            <a:r>
              <a:rPr lang="en-US" i="1" dirty="0" smtClean="0"/>
              <a:t>, and </a:t>
            </a:r>
            <a:r>
              <a:rPr lang="en-US" i="1" dirty="0" err="1" smtClean="0"/>
              <a:t>run_afni_proc_fALFF</a:t>
            </a:r>
            <a:r>
              <a:rPr lang="en-US" i="1" dirty="0" smtClean="0"/>
              <a:t> 	(i.e. this runs </a:t>
            </a:r>
            <a:r>
              <a:rPr lang="en-US" i="1" dirty="0" err="1" smtClean="0"/>
              <a:t>Freesurfer</a:t>
            </a:r>
            <a:r>
              <a:rPr lang="en-US" i="1" dirty="0" smtClean="0"/>
              <a:t>, the resting state connectivity analysis, and </a:t>
            </a:r>
            <a:r>
              <a:rPr lang="en-US" i="1" dirty="0" err="1" smtClean="0"/>
              <a:t>fALFF</a:t>
            </a:r>
            <a:r>
              <a:rPr lang="en-US" i="1" dirty="0" smtClean="0"/>
              <a:t> analysis all in one go). </a:t>
            </a:r>
            <a:endParaRPr lang="en-US" i="1" dirty="0"/>
          </a:p>
          <a:p>
            <a:r>
              <a:rPr lang="en-US" dirty="0"/>
              <a:t>If you need to run less than the full analysis, editing </a:t>
            </a:r>
            <a:r>
              <a:rPr lang="en-US" i="1" dirty="0" err="1" smtClean="0"/>
              <a:t>readBIDS_forFreesurfer.sh</a:t>
            </a:r>
            <a:r>
              <a:rPr lang="en-US" i="1" dirty="0" smtClean="0"/>
              <a:t> </a:t>
            </a:r>
            <a:r>
              <a:rPr lang="en-US" dirty="0"/>
              <a:t>is probably your best </a:t>
            </a:r>
            <a:r>
              <a:rPr lang="en-US" dirty="0" smtClean="0"/>
              <a:t>bet</a:t>
            </a:r>
          </a:p>
          <a:p>
            <a:r>
              <a:rPr lang="en-US" dirty="0" smtClean="0"/>
              <a:t>If you want to use a different atlas than AAL for resting state, edit </a:t>
            </a:r>
            <a:r>
              <a:rPr lang="en-US" dirty="0" err="1" smtClean="0"/>
              <a:t>create_correlations.sh</a:t>
            </a:r>
            <a:endParaRPr lang="en-US" dirty="0"/>
          </a:p>
        </p:txBody>
      </p:sp>
    </p:spTree>
    <p:extLst>
      <p:ext uri="{BB962C8B-B14F-4D97-AF65-F5344CB8AC3E}">
        <p14:creationId xmlns:p14="http://schemas.microsoft.com/office/powerpoint/2010/main" val="2313310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F3E910F-3EA1-4261-BA3C-2947A05ACEE1}"/>
              </a:ext>
            </a:extLst>
          </p:cNvPr>
          <p:cNvSpPr>
            <a:spLocks noGrp="1"/>
          </p:cNvSpPr>
          <p:nvPr>
            <p:ph type="title"/>
          </p:nvPr>
        </p:nvSpPr>
        <p:spPr/>
        <p:txBody>
          <a:bodyPr/>
          <a:lstStyle/>
          <a:p>
            <a:r>
              <a:rPr lang="en-US" dirty="0" err="1"/>
              <a:t>Freesurfer</a:t>
            </a:r>
            <a:r>
              <a:rPr lang="en-US" dirty="0"/>
              <a:t>/</a:t>
            </a:r>
            <a:r>
              <a:rPr lang="en-US" dirty="0" smtClean="0"/>
              <a:t>Rest/</a:t>
            </a:r>
            <a:r>
              <a:rPr lang="en-US" dirty="0" err="1" smtClean="0"/>
              <a:t>fALFF</a:t>
            </a:r>
            <a:endParaRPr lang="en-US" dirty="0"/>
          </a:p>
        </p:txBody>
      </p:sp>
      <p:sp>
        <p:nvSpPr>
          <p:cNvPr id="3" name="Content Placeholder 2">
            <a:extLst>
              <a:ext uri="{FF2B5EF4-FFF2-40B4-BE49-F238E27FC236}">
                <a16:creationId xmlns="" xmlns:a16="http://schemas.microsoft.com/office/drawing/2014/main" id="{59B24EB6-D4E0-4A73-BDB5-77BBD71701CB}"/>
              </a:ext>
            </a:extLst>
          </p:cNvPr>
          <p:cNvSpPr>
            <a:spLocks noGrp="1"/>
          </p:cNvSpPr>
          <p:nvPr>
            <p:ph idx="1"/>
          </p:nvPr>
        </p:nvSpPr>
        <p:spPr>
          <a:xfrm>
            <a:off x="838200" y="1876425"/>
            <a:ext cx="10515600" cy="4351338"/>
          </a:xfrm>
        </p:spPr>
        <p:txBody>
          <a:bodyPr>
            <a:normAutofit/>
          </a:bodyPr>
          <a:lstStyle/>
          <a:p>
            <a:r>
              <a:rPr lang="en-US" dirty="0"/>
              <a:t>The </a:t>
            </a:r>
            <a:r>
              <a:rPr lang="en-US" dirty="0" err="1" smtClean="0"/>
              <a:t>readBIDS_forFreesurfer.sh</a:t>
            </a:r>
            <a:r>
              <a:rPr lang="en-US" dirty="0" smtClean="0"/>
              <a:t> </a:t>
            </a:r>
            <a:r>
              <a:rPr lang="en-US" dirty="0"/>
              <a:t>script essentially creates an array of filenames in the data directory and then runs analysis for the </a:t>
            </a:r>
            <a:r>
              <a:rPr lang="en-US" i="1" dirty="0" err="1"/>
              <a:t>i</a:t>
            </a:r>
            <a:r>
              <a:rPr lang="en-US" dirty="0" err="1"/>
              <a:t>th</a:t>
            </a:r>
            <a:r>
              <a:rPr lang="en-US" dirty="0"/>
              <a:t> filename (subject ID) in that list. You can call this script directly by passing an integer to tell it which filename to run on in the command line. </a:t>
            </a:r>
          </a:p>
          <a:p>
            <a:r>
              <a:rPr lang="en-US" dirty="0"/>
              <a:t>For the appropriate subject, the script finds the appropriate anatomical and resting-state images, runs </a:t>
            </a:r>
            <a:r>
              <a:rPr lang="en-US" dirty="0" err="1"/>
              <a:t>freesurfer</a:t>
            </a:r>
            <a:r>
              <a:rPr lang="en-US" dirty="0"/>
              <a:t>, and then runs the resting-state analysis. </a:t>
            </a:r>
            <a:r>
              <a:rPr lang="en-US" dirty="0" err="1" smtClean="0"/>
              <a:t>getSubjectIndex.sh</a:t>
            </a:r>
            <a:r>
              <a:rPr lang="en-US" dirty="0" smtClean="0"/>
              <a:t> can be used to find the index of a given participant, but may be off by 1, depending on the operating system environment. </a:t>
            </a:r>
            <a:endParaRPr lang="en-US" dirty="0"/>
          </a:p>
          <a:p>
            <a:pPr marL="0" indent="0">
              <a:buNone/>
            </a:pPr>
            <a:endParaRPr lang="en-US" dirty="0"/>
          </a:p>
        </p:txBody>
      </p:sp>
    </p:spTree>
    <p:extLst>
      <p:ext uri="{BB962C8B-B14F-4D97-AF65-F5344CB8AC3E}">
        <p14:creationId xmlns:p14="http://schemas.microsoft.com/office/powerpoint/2010/main" val="768238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BC7504-3E96-421C-B25F-DEFE451BA660}"/>
              </a:ext>
            </a:extLst>
          </p:cNvPr>
          <p:cNvSpPr>
            <a:spLocks noGrp="1"/>
          </p:cNvSpPr>
          <p:nvPr>
            <p:ph type="title"/>
          </p:nvPr>
        </p:nvSpPr>
        <p:spPr/>
        <p:txBody>
          <a:bodyPr/>
          <a:lstStyle/>
          <a:p>
            <a:r>
              <a:rPr lang="en-US" dirty="0" err="1"/>
              <a:t>Freesurfer</a:t>
            </a:r>
            <a:r>
              <a:rPr lang="en-US" dirty="0"/>
              <a:t>/Rest</a:t>
            </a:r>
          </a:p>
        </p:txBody>
      </p:sp>
      <p:sp>
        <p:nvSpPr>
          <p:cNvPr id="3" name="Content Placeholder 2">
            <a:extLst>
              <a:ext uri="{FF2B5EF4-FFF2-40B4-BE49-F238E27FC236}">
                <a16:creationId xmlns="" xmlns:a16="http://schemas.microsoft.com/office/drawing/2014/main" id="{C62D8C3F-1C1C-4C92-88E3-5E98CFE7C084}"/>
              </a:ext>
            </a:extLst>
          </p:cNvPr>
          <p:cNvSpPr>
            <a:spLocks noGrp="1"/>
          </p:cNvSpPr>
          <p:nvPr>
            <p:ph idx="1"/>
          </p:nvPr>
        </p:nvSpPr>
        <p:spPr/>
        <p:txBody>
          <a:bodyPr/>
          <a:lstStyle/>
          <a:p>
            <a:r>
              <a:rPr lang="en-US" dirty="0"/>
              <a:t>The results of these will go into the $PROJECT_DIR/derivatives/</a:t>
            </a:r>
            <a:r>
              <a:rPr lang="en-US" dirty="0" err="1"/>
              <a:t>FreeSurfer</a:t>
            </a:r>
            <a:r>
              <a:rPr lang="en-US" dirty="0"/>
              <a:t> and $PROJECT_DIR/</a:t>
            </a:r>
            <a:r>
              <a:rPr lang="en-US" dirty="0" err="1"/>
              <a:t>AFNI_Rest</a:t>
            </a:r>
            <a:r>
              <a:rPr lang="en-US" dirty="0"/>
              <a:t> directories. You should check that all of the data is present. There should be a “SUMA” folder within </a:t>
            </a:r>
            <a:r>
              <a:rPr lang="en-US" dirty="0" err="1"/>
              <a:t>FreeSurfer</a:t>
            </a:r>
            <a:r>
              <a:rPr lang="en-US" dirty="0"/>
              <a:t> that has files within it and there should be a </a:t>
            </a:r>
            <a:r>
              <a:rPr lang="en-US" dirty="0" err="1"/>
              <a:t>stats.errts</a:t>
            </a:r>
            <a:r>
              <a:rPr lang="en-US" dirty="0"/>
              <a:t>… file within the </a:t>
            </a:r>
            <a:r>
              <a:rPr lang="en-US" dirty="0" err="1"/>
              <a:t>AFNI_Rest</a:t>
            </a:r>
            <a:r>
              <a:rPr lang="en-US" dirty="0"/>
              <a:t> directory for each subject/session. </a:t>
            </a:r>
          </a:p>
          <a:p>
            <a:r>
              <a:rPr lang="en-US" dirty="0"/>
              <a:t>Note: If processing fails for a given subject/session, you will need to delete the output directory for that subject/session and the generated script in the </a:t>
            </a:r>
            <a:r>
              <a:rPr lang="en-US" dirty="0" err="1"/>
              <a:t>AFNI_Rest</a:t>
            </a:r>
            <a:r>
              <a:rPr lang="en-US" dirty="0"/>
              <a:t> folder or else subsequent attempts will refuse to overwrite these outputs. </a:t>
            </a:r>
          </a:p>
        </p:txBody>
      </p:sp>
    </p:spTree>
    <p:extLst>
      <p:ext uri="{BB962C8B-B14F-4D97-AF65-F5344CB8AC3E}">
        <p14:creationId xmlns:p14="http://schemas.microsoft.com/office/powerpoint/2010/main" val="724557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7119F19-4FC0-45DA-8E3C-8899FB27BA88}"/>
              </a:ext>
            </a:extLst>
          </p:cNvPr>
          <p:cNvSpPr>
            <a:spLocks noGrp="1"/>
          </p:cNvSpPr>
          <p:nvPr>
            <p:ph type="title"/>
          </p:nvPr>
        </p:nvSpPr>
        <p:spPr/>
        <p:txBody>
          <a:bodyPr/>
          <a:lstStyle/>
          <a:p>
            <a:r>
              <a:rPr lang="en-US" dirty="0"/>
              <a:t>T1rho Analysis</a:t>
            </a:r>
          </a:p>
        </p:txBody>
      </p:sp>
      <p:sp>
        <p:nvSpPr>
          <p:cNvPr id="3" name="Content Placeholder 2">
            <a:extLst>
              <a:ext uri="{FF2B5EF4-FFF2-40B4-BE49-F238E27FC236}">
                <a16:creationId xmlns="" xmlns:a16="http://schemas.microsoft.com/office/drawing/2014/main" id="{C5282584-6E40-41C2-833D-56FCDC52AF59}"/>
              </a:ext>
            </a:extLst>
          </p:cNvPr>
          <p:cNvSpPr>
            <a:spLocks noGrp="1"/>
          </p:cNvSpPr>
          <p:nvPr>
            <p:ph idx="1"/>
          </p:nvPr>
        </p:nvSpPr>
        <p:spPr/>
        <p:txBody>
          <a:bodyPr/>
          <a:lstStyle/>
          <a:p>
            <a:r>
              <a:rPr lang="en-US" dirty="0"/>
              <a:t>Scripts are located in $PROJECT_DIR/scripts/T1rhoPipeline</a:t>
            </a:r>
          </a:p>
          <a:p>
            <a:r>
              <a:rPr lang="en-US" dirty="0"/>
              <a:t>The format of this analysis parallels the </a:t>
            </a:r>
            <a:r>
              <a:rPr lang="en-US" dirty="0" err="1"/>
              <a:t>Freesurfer</a:t>
            </a:r>
            <a:r>
              <a:rPr lang="en-US" dirty="0"/>
              <a:t>/Rest analysis</a:t>
            </a:r>
          </a:p>
          <a:p>
            <a:r>
              <a:rPr lang="en-US" dirty="0" err="1"/>
              <a:t>Freesurfer</a:t>
            </a:r>
            <a:r>
              <a:rPr lang="en-US" dirty="0"/>
              <a:t> MUST be performed first, or T1rho analysis will fail</a:t>
            </a:r>
          </a:p>
          <a:p>
            <a:r>
              <a:rPr lang="en-US" i="1" dirty="0"/>
              <a:t>iterativeClusterSubmit.sh </a:t>
            </a:r>
            <a:r>
              <a:rPr lang="en-US" dirty="0"/>
              <a:t>runs the </a:t>
            </a:r>
            <a:r>
              <a:rPr lang="en-US" i="1" dirty="0"/>
              <a:t>readBIDS_forT1rho.sh </a:t>
            </a:r>
            <a:r>
              <a:rPr lang="en-US" dirty="0"/>
              <a:t>script which in turn calls </a:t>
            </a:r>
            <a:r>
              <a:rPr lang="en-US" i="1" dirty="0"/>
              <a:t>processT1rho.sh</a:t>
            </a:r>
          </a:p>
          <a:p>
            <a:r>
              <a:rPr lang="en-US" dirty="0"/>
              <a:t>As before, you will need to edit iterativeClusterSubmit.sh to include the appropriate subject indices in the iterative submission line. These indices </a:t>
            </a:r>
            <a:r>
              <a:rPr lang="en-US" i="1" dirty="0"/>
              <a:t>should</a:t>
            </a:r>
            <a:r>
              <a:rPr lang="en-US" dirty="0"/>
              <a:t> be the same as in the </a:t>
            </a:r>
            <a:r>
              <a:rPr lang="en-US" dirty="0" err="1"/>
              <a:t>RestPipeline</a:t>
            </a:r>
            <a:endParaRPr lang="en-US" dirty="0"/>
          </a:p>
          <a:p>
            <a:r>
              <a:rPr lang="en-US" dirty="0"/>
              <a:t>Output goes to $PROJECT_DIR/derivatives/T1rho</a:t>
            </a:r>
          </a:p>
        </p:txBody>
      </p:sp>
    </p:spTree>
    <p:extLst>
      <p:ext uri="{BB962C8B-B14F-4D97-AF65-F5344CB8AC3E}">
        <p14:creationId xmlns:p14="http://schemas.microsoft.com/office/powerpoint/2010/main" val="26567257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7509</TotalTime>
  <Words>1653</Words>
  <Application>Microsoft Macintosh PowerPoint</Application>
  <PresentationFormat>Custom</PresentationFormat>
  <Paragraphs>97</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Data Processing Pipelines</vt:lpstr>
      <vt:lpstr>Notes</vt:lpstr>
      <vt:lpstr>PowerPoint Presentation</vt:lpstr>
      <vt:lpstr>Data Download</vt:lpstr>
      <vt:lpstr>Data Preprocessing</vt:lpstr>
      <vt:lpstr>Freesurfer/Rest/fALFF</vt:lpstr>
      <vt:lpstr>Freesurfer/Rest/fALFF</vt:lpstr>
      <vt:lpstr>Freesurfer/Rest</vt:lpstr>
      <vt:lpstr>T1rho Analysis</vt:lpstr>
      <vt:lpstr>Regression Analysis</vt:lpstr>
      <vt:lpstr>Resting State</vt:lpstr>
      <vt:lpstr>Resting State</vt:lpstr>
      <vt:lpstr>Resting State</vt:lpstr>
      <vt:lpstr>Functions</vt:lpstr>
      <vt:lpstr>T1rho</vt:lpstr>
      <vt:lpstr>T1rho Regression Analysis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Processing TMS Study</dc:title>
  <dc:creator>Shaffer, Joseph J Jr</dc:creator>
  <cp:lastModifiedBy>Shaffer , Joseph J</cp:lastModifiedBy>
  <cp:revision>54</cp:revision>
  <dcterms:created xsi:type="dcterms:W3CDTF">2020-12-02T15:22:27Z</dcterms:created>
  <dcterms:modified xsi:type="dcterms:W3CDTF">2020-12-11T16:13:17Z</dcterms:modified>
</cp:coreProperties>
</file>