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A+v3EjQrmOC9yL4lzvT68ss8t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b21d8e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7ab21d8ef6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ab21d8ef6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7ab21d8ef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ab4f300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ab4f300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ab21d8ef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7ab21d8ef6_0_2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ab21d8ef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7ab21d8ef6_0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ab21d8ef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7ab21d8ef6_0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ab21d8ef6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ab21d8ef6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ab21d8ef6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7ab21d8ef6_0_5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ab21d8ef6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analysis of the data provided by Centro yielded 3 recommendations, which are summarized here. We propose to #1) Allocate budget according to changes in the 10-year US Treasury rate #2) select properties that include fitness centers and business center amenities; and #3) invest in properties that have either over 45% in 4-bedroom units, or have a fair mix of all kinds of units.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7ab21d8ef6_0_5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ab21d8ef6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ab21d8ef6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ab21d8e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g7ab21d8ef6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ab21d8ef6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g7ab21d8ef6_0_5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ab21d8ef6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g7ab21d8ef6_0_5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bf422ec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bf422ec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b21d8ef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b21d8ef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b21d8ef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analysis of the data provided by Centro yielded 3 recommendations, which are summarized here. We propose to #1) Allocate budget according to changes in the 10-year US Treasury rate #2) select properties that include fitness centers and business center amenities; and #3) invest in properties that have either over 45% in 4-bedroom units, or have a fair mix of all kinds of units.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7ab21d8ef6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b21d8ef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ab21d8ef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b21d8ef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7ab21d8ef6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ab21d8ef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7ab21d8ef6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b21d8ef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7ab21d8ef6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ab21d8ef6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7ab21d8ef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8"/>
          <p:cNvSpPr txBox="1"/>
          <p:nvPr>
            <p:ph idx="1" type="body"/>
          </p:nvPr>
        </p:nvSpPr>
        <p:spPr>
          <a:xfrm>
            <a:off x="4572000" y="2859782"/>
            <a:ext cx="4320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2" type="body"/>
          </p:nvPr>
        </p:nvSpPr>
        <p:spPr>
          <a:xfrm>
            <a:off x="4571852" y="4083918"/>
            <a:ext cx="4320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Layout">
  <p:cSld name="4_Image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>
            <p:ph idx="2" type="pic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2"/>
          <p:cNvSpPr/>
          <p:nvPr>
            <p:ph idx="3" type="pic"/>
          </p:nvPr>
        </p:nvSpPr>
        <p:spPr>
          <a:xfrm>
            <a:off x="5940152" y="400075"/>
            <a:ext cx="26982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2"/>
          <p:cNvSpPr/>
          <p:nvPr>
            <p:ph idx="4" type="pic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Layout">
  <p:cSld name="6_Image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3"/>
          <p:cNvSpPr/>
          <p:nvPr>
            <p:ph idx="3" type="pic"/>
          </p:nvPr>
        </p:nvSpPr>
        <p:spPr>
          <a:xfrm>
            <a:off x="2771800" y="1404764"/>
            <a:ext cx="6372300" cy="302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1691680" y="123478"/>
            <a:ext cx="7452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1691680" y="699542"/>
            <a:ext cx="745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0" y="3516367"/>
            <a:ext cx="91440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5"/>
          <p:cNvSpPr txBox="1"/>
          <p:nvPr>
            <p:ph idx="2" type="body"/>
          </p:nvPr>
        </p:nvSpPr>
        <p:spPr>
          <a:xfrm>
            <a:off x="-148" y="4161602"/>
            <a:ext cx="9144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19\07-real\real-item01.png" id="49" name="Google Shape;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7599" y="665634"/>
            <a:ext cx="2518322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ab21d8ef6_0_65"/>
          <p:cNvSpPr/>
          <p:nvPr/>
        </p:nvSpPr>
        <p:spPr>
          <a:xfrm>
            <a:off x="467544" y="339502"/>
            <a:ext cx="2008635" cy="4504668"/>
          </a:xfrm>
          <a:custGeom>
            <a:rect b="b" l="l" r="r" t="t"/>
            <a:pathLst>
              <a:path extrusionOk="0" h="4766844" w="2125540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r" dir="81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7ab21d8ef6_0_103"/>
          <p:cNvSpPr txBox="1"/>
          <p:nvPr>
            <p:ph idx="1" type="body"/>
          </p:nvPr>
        </p:nvSpPr>
        <p:spPr>
          <a:xfrm>
            <a:off x="0" y="11538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g7ab21d8ef6_0_103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7ab21d8ef6_0_106"/>
          <p:cNvSpPr txBox="1"/>
          <p:nvPr>
            <p:ph idx="1" type="body"/>
          </p:nvPr>
        </p:nvSpPr>
        <p:spPr>
          <a:xfrm>
            <a:off x="1691680" y="123478"/>
            <a:ext cx="7452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7ab21d8ef6_0_106"/>
          <p:cNvSpPr txBox="1"/>
          <p:nvPr>
            <p:ph idx="2" type="body"/>
          </p:nvPr>
        </p:nvSpPr>
        <p:spPr>
          <a:xfrm>
            <a:off x="1691680" y="699542"/>
            <a:ext cx="745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Layout">
  <p:cSld name="4_Images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ab21d8ef6_0_306"/>
          <p:cNvSpPr/>
          <p:nvPr>
            <p:ph idx="2" type="pic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7ab21d8ef6_0_306"/>
          <p:cNvSpPr/>
          <p:nvPr>
            <p:ph idx="3" type="pic"/>
          </p:nvPr>
        </p:nvSpPr>
        <p:spPr>
          <a:xfrm>
            <a:off x="5940152" y="400075"/>
            <a:ext cx="26982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g7ab21d8ef6_0_306"/>
          <p:cNvSpPr/>
          <p:nvPr>
            <p:ph idx="4" type="pic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Layout">
  <p:cSld name="6_Images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ab21d8ef6_0_310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7ab21d8ef6_0_310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7ab21d8ef6_0_310"/>
          <p:cNvSpPr/>
          <p:nvPr>
            <p:ph idx="3" type="pic"/>
          </p:nvPr>
        </p:nvSpPr>
        <p:spPr>
          <a:xfrm>
            <a:off x="2771800" y="1404764"/>
            <a:ext cx="6372300" cy="302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ab21d8ef6_0_611"/>
          <p:cNvSpPr txBox="1"/>
          <p:nvPr>
            <p:ph idx="1" type="body"/>
          </p:nvPr>
        </p:nvSpPr>
        <p:spPr>
          <a:xfrm>
            <a:off x="0" y="3516367"/>
            <a:ext cx="91440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7ab21d8ef6_0_611"/>
          <p:cNvSpPr txBox="1"/>
          <p:nvPr>
            <p:ph idx="2" type="body"/>
          </p:nvPr>
        </p:nvSpPr>
        <p:spPr>
          <a:xfrm>
            <a:off x="-148" y="4161602"/>
            <a:ext cx="9144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19\07-real\real-item01.png" id="28" name="Google Shape;28;g7ab21d8ef6_0_6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97599" y="665634"/>
            <a:ext cx="2518322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>
            <a:off x="467544" y="339502"/>
            <a:ext cx="2008635" cy="4504668"/>
          </a:xfrm>
          <a:custGeom>
            <a:rect b="b" l="l" r="r" t="t"/>
            <a:pathLst>
              <a:path extrusionOk="0" h="4766844" w="2125540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r" dir="81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0" y="11538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20.png"/><Relationship Id="rId5" Type="http://schemas.openxmlformats.org/officeDocument/2006/relationships/image" Target="../media/image39.png"/><Relationship Id="rId6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jpg"/><Relationship Id="rId4" Type="http://schemas.openxmlformats.org/officeDocument/2006/relationships/image" Target="../media/image23.jpg"/><Relationship Id="rId5" Type="http://schemas.openxmlformats.org/officeDocument/2006/relationships/image" Target="../media/image26.jpg"/><Relationship Id="rId6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ab21d8ef6_0_4"/>
          <p:cNvSpPr txBox="1"/>
          <p:nvPr>
            <p:ph idx="1" type="body"/>
          </p:nvPr>
        </p:nvSpPr>
        <p:spPr>
          <a:xfrm>
            <a:off x="4320475" y="553675"/>
            <a:ext cx="4500000" cy="27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Data-Driven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Real Estate Investing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g7ab21d8ef6_0_4"/>
          <p:cNvSpPr txBox="1"/>
          <p:nvPr>
            <p:ph idx="2" type="body"/>
          </p:nvPr>
        </p:nvSpPr>
        <p:spPr>
          <a:xfrm>
            <a:off x="5775475" y="3259950"/>
            <a:ext cx="30450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b="1" lang="en" sz="1800">
                <a:latin typeface="Avenir"/>
                <a:ea typeface="Avenir"/>
                <a:cs typeface="Avenir"/>
                <a:sym typeface="Avenir"/>
              </a:rPr>
              <a:t> </a:t>
            </a:r>
            <a:endParaRPr b="1"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b="1" lang="en" sz="1800">
                <a:latin typeface="Avenir"/>
                <a:ea typeface="Avenir"/>
                <a:cs typeface="Avenir"/>
                <a:sym typeface="Avenir"/>
              </a:rPr>
              <a:t>Jenny Shang</a:t>
            </a:r>
            <a:endParaRPr b="1"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b="1" lang="en" sz="1800">
                <a:latin typeface="Avenir"/>
                <a:ea typeface="Avenir"/>
                <a:cs typeface="Avenir"/>
                <a:sym typeface="Avenir"/>
              </a:rPr>
              <a:t>Wanyi (Evelyn) Dong</a:t>
            </a:r>
            <a:endParaRPr b="1"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b="1" lang="en" sz="1800">
                <a:latin typeface="Avenir"/>
                <a:ea typeface="Avenir"/>
                <a:cs typeface="Avenir"/>
                <a:sym typeface="Avenir"/>
              </a:rPr>
              <a:t>Shih-Hung (Angela) Ma</a:t>
            </a:r>
            <a:endParaRPr b="1"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b="1" lang="en" sz="1800">
                <a:latin typeface="Avenir"/>
                <a:ea typeface="Avenir"/>
                <a:cs typeface="Avenir"/>
                <a:sym typeface="Avenir"/>
              </a:rPr>
              <a:t>Yi ran (Jenny) Wang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b="1" lang="en" sz="1800">
                <a:latin typeface="Avenir"/>
                <a:ea typeface="Avenir"/>
                <a:cs typeface="Avenir"/>
                <a:sym typeface="Avenir"/>
              </a:rPr>
              <a:t>Kai ping (Rory) Wang</a:t>
            </a:r>
            <a:endParaRPr b="1"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t/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6" name="Google Shape;56;g7ab21d8ef6_0_4"/>
          <p:cNvPicPr preferRelativeResize="0"/>
          <p:nvPr/>
        </p:nvPicPr>
        <p:blipFill rotWithShape="1">
          <a:blip r:embed="rId3">
            <a:alphaModFix/>
          </a:blip>
          <a:srcRect b="0" l="64214" r="0" t="0"/>
          <a:stretch/>
        </p:blipFill>
        <p:spPr>
          <a:xfrm>
            <a:off x="0" y="0"/>
            <a:ext cx="39675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7ab21d8ef6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350" y="398000"/>
            <a:ext cx="2352525" cy="5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ab21d8ef6_0_204"/>
          <p:cNvSpPr txBox="1"/>
          <p:nvPr/>
        </p:nvSpPr>
        <p:spPr>
          <a:xfrm>
            <a:off x="289025" y="86325"/>
            <a:ext cx="8266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Amenities Analysis - Recommendation 2</a:t>
            </a:r>
            <a:endParaRPr sz="3000"/>
          </a:p>
        </p:txBody>
      </p:sp>
      <p:sp>
        <p:nvSpPr>
          <p:cNvPr id="189" name="Google Shape;189;g7ab21d8ef6_0_204"/>
          <p:cNvSpPr/>
          <p:nvPr/>
        </p:nvSpPr>
        <p:spPr>
          <a:xfrm>
            <a:off x="967706" y="3172454"/>
            <a:ext cx="3096000" cy="1816500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7ab21d8ef6_0_204"/>
          <p:cNvSpPr/>
          <p:nvPr/>
        </p:nvSpPr>
        <p:spPr>
          <a:xfrm>
            <a:off x="5200171" y="3165179"/>
            <a:ext cx="3125400" cy="1816500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7ab21d8ef6_0_204"/>
          <p:cNvSpPr/>
          <p:nvPr/>
        </p:nvSpPr>
        <p:spPr>
          <a:xfrm>
            <a:off x="5170426" y="1029103"/>
            <a:ext cx="3125400" cy="1816500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7ab21d8ef6_0_204"/>
          <p:cNvSpPr/>
          <p:nvPr/>
        </p:nvSpPr>
        <p:spPr>
          <a:xfrm>
            <a:off x="967706" y="1029103"/>
            <a:ext cx="3096000" cy="1816500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7ab21d8ef6_0_204"/>
          <p:cNvSpPr txBox="1"/>
          <p:nvPr/>
        </p:nvSpPr>
        <p:spPr>
          <a:xfrm rot="-5400000">
            <a:off x="-491167" y="3709800"/>
            <a:ext cx="23883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Texas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" name="Google Shape;194;g7ab21d8ef6_0_204"/>
          <p:cNvSpPr txBox="1"/>
          <p:nvPr/>
        </p:nvSpPr>
        <p:spPr>
          <a:xfrm rot="-5400000">
            <a:off x="-506200" y="1540880"/>
            <a:ext cx="23883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Florida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g7ab21d8ef6_0_204"/>
          <p:cNvSpPr txBox="1"/>
          <p:nvPr/>
        </p:nvSpPr>
        <p:spPr>
          <a:xfrm rot="-5400000">
            <a:off x="3769133" y="3709950"/>
            <a:ext cx="2388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Georgia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g7ab21d8ef6_0_204"/>
          <p:cNvSpPr txBox="1"/>
          <p:nvPr/>
        </p:nvSpPr>
        <p:spPr>
          <a:xfrm rot="-5400000">
            <a:off x="3754100" y="1541030"/>
            <a:ext cx="2388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North Carolina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7" name="Google Shape;197;g7ab21d8ef6_0_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06" y="809841"/>
            <a:ext cx="3095991" cy="192901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8" name="Google Shape;198;g7ab21d8ef6_0_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963" y="2931671"/>
            <a:ext cx="3095988" cy="192901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9" name="Google Shape;199;g7ab21d8ef6_0_2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6963" y="783211"/>
            <a:ext cx="3095991" cy="192901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g7ab21d8ef6_0_2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206" y="2959959"/>
            <a:ext cx="3095990" cy="192901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g7ab21d8ef6_0_204"/>
          <p:cNvSpPr/>
          <p:nvPr/>
        </p:nvSpPr>
        <p:spPr>
          <a:xfrm>
            <a:off x="1211841" y="1059357"/>
            <a:ext cx="1117500" cy="151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7ab21d8ef6_0_204"/>
          <p:cNvSpPr/>
          <p:nvPr/>
        </p:nvSpPr>
        <p:spPr>
          <a:xfrm>
            <a:off x="5528672" y="1059357"/>
            <a:ext cx="1117500" cy="151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7ab21d8ef6_0_204"/>
          <p:cNvSpPr/>
          <p:nvPr/>
        </p:nvSpPr>
        <p:spPr>
          <a:xfrm>
            <a:off x="5528672" y="3193625"/>
            <a:ext cx="1117500" cy="151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7ab21d8ef6_0_204"/>
          <p:cNvSpPr/>
          <p:nvPr/>
        </p:nvSpPr>
        <p:spPr>
          <a:xfrm>
            <a:off x="1211841" y="3193625"/>
            <a:ext cx="1117500" cy="151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ab4f3005d_0_0"/>
          <p:cNvSpPr txBox="1"/>
          <p:nvPr/>
        </p:nvSpPr>
        <p:spPr>
          <a:xfrm>
            <a:off x="289025" y="238725"/>
            <a:ext cx="8266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Amenities Analysis - Recommendation 2</a:t>
            </a:r>
            <a:endParaRPr sz="3000"/>
          </a:p>
        </p:txBody>
      </p:sp>
      <p:sp>
        <p:nvSpPr>
          <p:cNvPr id="210" name="Google Shape;210;g7ab4f3005d_0_0"/>
          <p:cNvSpPr txBox="1"/>
          <p:nvPr/>
        </p:nvSpPr>
        <p:spPr>
          <a:xfrm>
            <a:off x="212825" y="1758075"/>
            <a:ext cx="69828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84A1"/>
              </a:buClr>
              <a:buSzPts val="1400"/>
              <a:buFont typeface="Avenir"/>
              <a:buChar char="●"/>
            </a:pPr>
            <a:r>
              <a:rPr b="1" lang="en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Fitness center increases price per sqft by </a:t>
            </a:r>
            <a:r>
              <a:rPr b="1" lang="en" sz="2200">
                <a:solidFill>
                  <a:srgbClr val="1155CC"/>
                </a:solidFill>
                <a:latin typeface="Avenir"/>
                <a:ea typeface="Avenir"/>
                <a:cs typeface="Avenir"/>
                <a:sym typeface="Avenir"/>
              </a:rPr>
              <a:t>$38</a:t>
            </a:r>
            <a:r>
              <a:rPr b="1" lang="en" sz="2800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1" lang="en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on average </a:t>
            </a:r>
            <a:endParaRPr b="1">
              <a:solidFill>
                <a:srgbClr val="4784A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venir"/>
              <a:buChar char="●"/>
            </a:pPr>
            <a:r>
              <a:rPr b="1" lang="en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Business center increases price per sqft by </a:t>
            </a:r>
            <a:r>
              <a:rPr b="1" lang="en" sz="2200">
                <a:solidFill>
                  <a:srgbClr val="1155CC"/>
                </a:solidFill>
                <a:latin typeface="Avenir"/>
                <a:ea typeface="Avenir"/>
                <a:cs typeface="Avenir"/>
                <a:sym typeface="Avenir"/>
              </a:rPr>
              <a:t>$26</a:t>
            </a:r>
            <a:r>
              <a:rPr b="1" lang="en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 on average </a:t>
            </a:r>
            <a:endParaRPr b="1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784A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g7ab4f3005d_0_0"/>
          <p:cNvSpPr txBox="1"/>
          <p:nvPr/>
        </p:nvSpPr>
        <p:spPr>
          <a:xfrm>
            <a:off x="392125" y="1269375"/>
            <a:ext cx="1976400" cy="4173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Insight</a:t>
            </a:r>
            <a:endParaRPr/>
          </a:p>
        </p:txBody>
      </p:sp>
      <p:sp>
        <p:nvSpPr>
          <p:cNvPr id="212" name="Google Shape;212;g7ab4f3005d_0_0"/>
          <p:cNvSpPr txBox="1"/>
          <p:nvPr/>
        </p:nvSpPr>
        <p:spPr>
          <a:xfrm>
            <a:off x="392125" y="3339900"/>
            <a:ext cx="1976400" cy="4173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Recommendation</a:t>
            </a:r>
            <a:endParaRPr/>
          </a:p>
        </p:txBody>
      </p:sp>
      <p:sp>
        <p:nvSpPr>
          <p:cNvPr id="213" name="Google Shape;213;g7ab4f3005d_0_0"/>
          <p:cNvSpPr txBox="1"/>
          <p:nvPr/>
        </p:nvSpPr>
        <p:spPr>
          <a:xfrm>
            <a:off x="392125" y="3726325"/>
            <a:ext cx="86217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Investing more heavily on buildings with fitness center and business center</a:t>
            </a:r>
            <a:endParaRPr b="1">
              <a:solidFill>
                <a:srgbClr val="4784A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4" name="Google Shape;214;g7ab4f3005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075" y="1734725"/>
            <a:ext cx="2944575" cy="16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7ab4f3005d_0_0"/>
          <p:cNvSpPr txBox="1"/>
          <p:nvPr/>
        </p:nvSpPr>
        <p:spPr>
          <a:xfrm>
            <a:off x="5832375" y="1458750"/>
            <a:ext cx="1976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% difference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216" name="Google Shape;216;g7ab4f3005d_0_0"/>
          <p:cNvSpPr/>
          <p:nvPr/>
        </p:nvSpPr>
        <p:spPr>
          <a:xfrm>
            <a:off x="7182650" y="2442250"/>
            <a:ext cx="709800" cy="897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ab21d8ef6_0_249"/>
          <p:cNvSpPr txBox="1"/>
          <p:nvPr/>
        </p:nvSpPr>
        <p:spPr>
          <a:xfrm>
            <a:off x="365225" y="314925"/>
            <a:ext cx="7502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Unit Mixes Analysis - Recommendation 3</a:t>
            </a:r>
            <a:endParaRPr sz="3000"/>
          </a:p>
        </p:txBody>
      </p:sp>
      <p:sp>
        <p:nvSpPr>
          <p:cNvPr id="222" name="Google Shape;222;g7ab21d8ef6_0_249"/>
          <p:cNvSpPr txBox="1"/>
          <p:nvPr/>
        </p:nvSpPr>
        <p:spPr>
          <a:xfrm>
            <a:off x="1062475" y="2728750"/>
            <a:ext cx="1943700" cy="16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6</a:t>
            </a: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Unit Mixes</a:t>
            </a:r>
            <a:endParaRPr b="1" sz="1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Mainly 1,2,3,4 Bedroom, Studios, Mixed</a:t>
            </a:r>
            <a:endParaRPr b="1" i="0" sz="1600" u="none" cap="none" strike="noStrik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g7ab21d8ef6_0_249"/>
          <p:cNvSpPr txBox="1"/>
          <p:nvPr/>
        </p:nvSpPr>
        <p:spPr>
          <a:xfrm>
            <a:off x="5751550" y="2746606"/>
            <a:ext cx="17337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Standard Deviation &amp; Average of </a:t>
            </a:r>
            <a:endParaRPr b="1" sz="1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Price per Sqft</a:t>
            </a:r>
            <a:endParaRPr b="1" i="0" sz="1600" u="none" cap="none" strike="noStrik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g7ab21d8ef6_0_249"/>
          <p:cNvSpPr txBox="1"/>
          <p:nvPr/>
        </p:nvSpPr>
        <p:spPr>
          <a:xfrm>
            <a:off x="3459625" y="2571750"/>
            <a:ext cx="1767900" cy="16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&gt; 45% </a:t>
            </a:r>
            <a:endParaRPr b="1" sz="1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Classify as “Mainly”</a:t>
            </a:r>
            <a:endParaRPr b="1" i="0" sz="1600" u="none" cap="none" strike="noStrik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5" name="Google Shape;225;g7ab21d8ef6_0_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525" y="1541075"/>
            <a:ext cx="53721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ab21d8ef6_0_257"/>
          <p:cNvSpPr/>
          <p:nvPr/>
        </p:nvSpPr>
        <p:spPr>
          <a:xfrm>
            <a:off x="1320783" y="3310353"/>
            <a:ext cx="3131100" cy="1773600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7ab21d8ef6_0_257"/>
          <p:cNvSpPr/>
          <p:nvPr/>
        </p:nvSpPr>
        <p:spPr>
          <a:xfrm>
            <a:off x="1320783" y="1283914"/>
            <a:ext cx="3131100" cy="1773600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7ab21d8ef6_0_257"/>
          <p:cNvSpPr/>
          <p:nvPr/>
        </p:nvSpPr>
        <p:spPr>
          <a:xfrm>
            <a:off x="5261219" y="3310353"/>
            <a:ext cx="3131100" cy="1773600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7ab21d8ef6_0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223" y="3118958"/>
            <a:ext cx="3131091" cy="184133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g7ab21d8ef6_0_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5223" y="1084711"/>
            <a:ext cx="3131091" cy="184133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5" name="Google Shape;235;g7ab21d8ef6_0_257"/>
          <p:cNvSpPr/>
          <p:nvPr/>
        </p:nvSpPr>
        <p:spPr>
          <a:xfrm>
            <a:off x="5261219" y="1283914"/>
            <a:ext cx="3131100" cy="1773600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7ab21d8ef6_0_257"/>
          <p:cNvSpPr txBox="1"/>
          <p:nvPr/>
        </p:nvSpPr>
        <p:spPr>
          <a:xfrm rot="-5400000">
            <a:off x="-224845" y="3789937"/>
            <a:ext cx="224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Texas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g7ab21d8ef6_0_257"/>
          <p:cNvSpPr txBox="1"/>
          <p:nvPr/>
        </p:nvSpPr>
        <p:spPr>
          <a:xfrm rot="-5400000">
            <a:off x="-221209" y="1789408"/>
            <a:ext cx="224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Florida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" name="Google Shape;238;g7ab21d8ef6_0_257"/>
          <p:cNvSpPr txBox="1"/>
          <p:nvPr/>
        </p:nvSpPr>
        <p:spPr>
          <a:xfrm rot="-5400000">
            <a:off x="3767079" y="3793350"/>
            <a:ext cx="224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Georgia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9" name="Google Shape;239;g7ab21d8ef6_0_257"/>
          <p:cNvSpPr txBox="1"/>
          <p:nvPr/>
        </p:nvSpPr>
        <p:spPr>
          <a:xfrm rot="-5400000">
            <a:off x="3752648" y="1804286"/>
            <a:ext cx="224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North Carolina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0" name="Google Shape;240;g7ab21d8ef6_0_2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2537" y="3139558"/>
            <a:ext cx="3131091" cy="184133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g7ab21d8ef6_0_2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6951" y="1084711"/>
            <a:ext cx="3131091" cy="184133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g7ab21d8ef6_0_257"/>
          <p:cNvSpPr txBox="1"/>
          <p:nvPr/>
        </p:nvSpPr>
        <p:spPr>
          <a:xfrm>
            <a:off x="365225" y="238725"/>
            <a:ext cx="764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Unit Mixes Analysis - </a:t>
            </a:r>
            <a:r>
              <a:rPr b="1" lang="en" sz="3000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Recommendation 3</a:t>
            </a:r>
            <a:endParaRPr sz="3000"/>
          </a:p>
        </p:txBody>
      </p:sp>
      <p:sp>
        <p:nvSpPr>
          <p:cNvPr id="243" name="Google Shape;243;g7ab21d8ef6_0_257"/>
          <p:cNvSpPr/>
          <p:nvPr/>
        </p:nvSpPr>
        <p:spPr>
          <a:xfrm>
            <a:off x="3629025" y="1159675"/>
            <a:ext cx="510300" cy="161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7ab21d8ef6_0_257"/>
          <p:cNvSpPr/>
          <p:nvPr/>
        </p:nvSpPr>
        <p:spPr>
          <a:xfrm>
            <a:off x="2747025" y="3232475"/>
            <a:ext cx="459000" cy="161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7ab21d8ef6_0_257"/>
          <p:cNvSpPr/>
          <p:nvPr/>
        </p:nvSpPr>
        <p:spPr>
          <a:xfrm>
            <a:off x="6709425" y="1211750"/>
            <a:ext cx="459000" cy="161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7ab21d8ef6_0_257"/>
          <p:cNvSpPr/>
          <p:nvPr/>
        </p:nvSpPr>
        <p:spPr>
          <a:xfrm>
            <a:off x="6709425" y="3253075"/>
            <a:ext cx="459000" cy="161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ab21d8ef6_0_277"/>
          <p:cNvSpPr/>
          <p:nvPr/>
        </p:nvSpPr>
        <p:spPr>
          <a:xfrm>
            <a:off x="4397911" y="1548935"/>
            <a:ext cx="4648800" cy="2966400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7ab21d8ef6_0_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3237" y="1462359"/>
            <a:ext cx="4648910" cy="2966363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g7ab21d8ef6_0_277"/>
          <p:cNvSpPr txBox="1"/>
          <p:nvPr/>
        </p:nvSpPr>
        <p:spPr>
          <a:xfrm>
            <a:off x="748927" y="1462361"/>
            <a:ext cx="2808300" cy="5043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Recommendation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4" name="Google Shape;254;g7ab21d8ef6_0_277"/>
          <p:cNvSpPr txBox="1"/>
          <p:nvPr/>
        </p:nvSpPr>
        <p:spPr>
          <a:xfrm>
            <a:off x="773535" y="2086482"/>
            <a:ext cx="32463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Mainly 4 Bedroom Buildings:</a:t>
            </a:r>
            <a:endParaRPr b="1" sz="1600" u="sng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Georgia</a:t>
            </a:r>
            <a:endParaRPr b="1" sz="16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Texas </a:t>
            </a:r>
            <a:endParaRPr b="1" sz="16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North Carolina</a:t>
            </a:r>
            <a:endParaRPr b="1" sz="16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lang="en" sz="1600" u="sng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Mixed Buildings:</a:t>
            </a:r>
            <a:endParaRPr b="1" sz="1600" u="sng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Florida</a:t>
            </a:r>
            <a:endParaRPr b="1" sz="16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5" name="Google Shape;255;g7ab21d8ef6_0_277"/>
          <p:cNvSpPr txBox="1"/>
          <p:nvPr/>
        </p:nvSpPr>
        <p:spPr>
          <a:xfrm>
            <a:off x="365225" y="314925"/>
            <a:ext cx="780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Unit Mixes Analysis - Recomme</a:t>
            </a:r>
            <a:r>
              <a:rPr b="1" lang="en" sz="3000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ndation 3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/>
          <p:nvPr/>
        </p:nvSpPr>
        <p:spPr>
          <a:xfrm>
            <a:off x="829158" y="3141846"/>
            <a:ext cx="2680516" cy="1854553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834557" y="1125648"/>
            <a:ext cx="2659500" cy="1854553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4109354" y="3166418"/>
            <a:ext cx="2659499" cy="1829981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1"/>
          <p:cNvSpPr/>
          <p:nvPr/>
        </p:nvSpPr>
        <p:spPr>
          <a:xfrm>
            <a:off x="4089231" y="1125648"/>
            <a:ext cx="2659499" cy="1854554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1"/>
          <p:cNvSpPr txBox="1"/>
          <p:nvPr/>
        </p:nvSpPr>
        <p:spPr>
          <a:xfrm rot="-5400000">
            <a:off x="-526019" y="3782686"/>
            <a:ext cx="2241406" cy="45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Texas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5" name="Google Shape;265;p11"/>
          <p:cNvSpPr txBox="1"/>
          <p:nvPr/>
        </p:nvSpPr>
        <p:spPr>
          <a:xfrm rot="-5400000">
            <a:off x="-522383" y="1782157"/>
            <a:ext cx="2241406" cy="45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Florida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 rot="-5400000">
            <a:off x="2725677" y="3786099"/>
            <a:ext cx="2241406" cy="45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Georgia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7" name="Google Shape;267;p11"/>
          <p:cNvSpPr txBox="1"/>
          <p:nvPr/>
        </p:nvSpPr>
        <p:spPr>
          <a:xfrm rot="-5400000">
            <a:off x="2711246" y="1797035"/>
            <a:ext cx="2241406" cy="45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North Carolina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365225" y="314913"/>
            <a:ext cx="702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Pair Plot Analysis</a:t>
            </a:r>
            <a:endParaRPr/>
          </a:p>
        </p:txBody>
      </p:sp>
      <p:sp>
        <p:nvSpPr>
          <p:cNvPr id="269" name="Google Shape;269;p11"/>
          <p:cNvSpPr txBox="1"/>
          <p:nvPr/>
        </p:nvSpPr>
        <p:spPr>
          <a:xfrm>
            <a:off x="6836125" y="1369550"/>
            <a:ext cx="2112000" cy="4485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Recommendation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0" name="Google Shape;270;p11"/>
          <p:cNvSpPr txBox="1"/>
          <p:nvPr/>
        </p:nvSpPr>
        <p:spPr>
          <a:xfrm>
            <a:off x="6836050" y="1946700"/>
            <a:ext cx="21120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Highest price in each region happened when 10-year treasury rate is around 2-3%</a:t>
            </a:r>
            <a:endParaRPr/>
          </a:p>
          <a:p>
            <a:pPr indent="-698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Buildings with equal to or more than one amenities have relatively higher price</a:t>
            </a:r>
            <a:endParaRPr/>
          </a:p>
        </p:txBody>
      </p:sp>
      <p:pic>
        <p:nvPicPr>
          <p:cNvPr id="271" name="Google Shape;27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25" y="1036900"/>
            <a:ext cx="2680526" cy="18545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2" name="Google Shape;27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500" y="1015586"/>
            <a:ext cx="2680526" cy="1879262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3" name="Google Shape;273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525" y="3060198"/>
            <a:ext cx="2680526" cy="18545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4" name="Google Shape;274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9025" y="3060200"/>
            <a:ext cx="2659499" cy="185455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ab21d8ef6_0_512"/>
          <p:cNvSpPr txBox="1"/>
          <p:nvPr/>
        </p:nvSpPr>
        <p:spPr>
          <a:xfrm>
            <a:off x="0" y="1652600"/>
            <a:ext cx="9144000" cy="1690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0" name="Google Shape;280;g7ab21d8ef6_0_512"/>
          <p:cNvSpPr txBox="1"/>
          <p:nvPr>
            <p:ph idx="1" type="body"/>
          </p:nvPr>
        </p:nvSpPr>
        <p:spPr>
          <a:xfrm>
            <a:off x="1235025" y="1582625"/>
            <a:ext cx="76281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Conclusion</a:t>
            </a:r>
            <a:endParaRPr sz="4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1" name="Google Shape;281;g7ab21d8ef6_0_512"/>
          <p:cNvPicPr preferRelativeResize="0"/>
          <p:nvPr/>
        </p:nvPicPr>
        <p:blipFill rotWithShape="1">
          <a:blip r:embed="rId3">
            <a:alphaModFix amt="69000"/>
          </a:blip>
          <a:srcRect b="0" l="19647" r="18490" t="0"/>
          <a:stretch/>
        </p:blipFill>
        <p:spPr>
          <a:xfrm>
            <a:off x="6825098" y="1856800"/>
            <a:ext cx="1518100" cy="12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ab21d8ef6_0_518"/>
          <p:cNvSpPr/>
          <p:nvPr/>
        </p:nvSpPr>
        <p:spPr>
          <a:xfrm>
            <a:off x="2688676" y="1823962"/>
            <a:ext cx="3772200" cy="3772200"/>
          </a:xfrm>
          <a:prstGeom prst="blockArc">
            <a:avLst>
              <a:gd fmla="val 9019130" name="adj1"/>
              <a:gd fmla="val 12564162" name="adj2"/>
              <a:gd fmla="val 28598" name="adj3"/>
            </a:avLst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19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7ab21d8ef6_0_518"/>
          <p:cNvSpPr/>
          <p:nvPr/>
        </p:nvSpPr>
        <p:spPr>
          <a:xfrm>
            <a:off x="2688676" y="1823962"/>
            <a:ext cx="3772200" cy="3772200"/>
          </a:xfrm>
          <a:prstGeom prst="blockArc">
            <a:avLst>
              <a:gd fmla="val 12817329" name="adj1"/>
              <a:gd fmla="val 16088307" name="adj2"/>
              <a:gd fmla="val 28480" name="adj3"/>
            </a:avLst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19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7ab21d8ef6_0_518"/>
          <p:cNvSpPr/>
          <p:nvPr/>
        </p:nvSpPr>
        <p:spPr>
          <a:xfrm flipH="1">
            <a:off x="2688600" y="1823962"/>
            <a:ext cx="3772200" cy="3772200"/>
          </a:xfrm>
          <a:prstGeom prst="blockArc">
            <a:avLst>
              <a:gd fmla="val 9019130" name="adj1"/>
              <a:gd fmla="val 12564162" name="adj2"/>
              <a:gd fmla="val 28598" name="adj3"/>
            </a:avLst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3000122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7ab21d8ef6_0_518"/>
          <p:cNvSpPr/>
          <p:nvPr/>
        </p:nvSpPr>
        <p:spPr>
          <a:xfrm flipH="1">
            <a:off x="2688600" y="1823962"/>
            <a:ext cx="3772200" cy="3772200"/>
          </a:xfrm>
          <a:prstGeom prst="blockArc">
            <a:avLst>
              <a:gd fmla="val 12817329" name="adj1"/>
              <a:gd fmla="val 16060189" name="adj2"/>
              <a:gd fmla="val 28289" name="adj3"/>
            </a:avLst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3600008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7ab21d8ef6_0_518"/>
          <p:cNvSpPr/>
          <p:nvPr/>
        </p:nvSpPr>
        <p:spPr>
          <a:xfrm>
            <a:off x="3854658" y="2989944"/>
            <a:ext cx="1440300" cy="1440300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19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7ab21d8ef6_0_518"/>
          <p:cNvSpPr/>
          <p:nvPr/>
        </p:nvSpPr>
        <p:spPr>
          <a:xfrm rot="2700000">
            <a:off x="5747074" y="3368677"/>
            <a:ext cx="323580" cy="608416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7ab21d8ef6_0_518"/>
          <p:cNvSpPr txBox="1"/>
          <p:nvPr/>
        </p:nvSpPr>
        <p:spPr>
          <a:xfrm>
            <a:off x="919674" y="3418675"/>
            <a:ext cx="1708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</a:rPr>
              <a:t>Data </a:t>
            </a:r>
            <a:endParaRPr b="1" sz="24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</a:rPr>
              <a:t>Cleaning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7ab21d8ef6_0_518"/>
          <p:cNvSpPr txBox="1"/>
          <p:nvPr/>
        </p:nvSpPr>
        <p:spPr>
          <a:xfrm>
            <a:off x="1316200" y="1360975"/>
            <a:ext cx="221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</a:rPr>
              <a:t>Exploratory Data Analysis 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7ab21d8ef6_0_518"/>
          <p:cNvSpPr txBox="1"/>
          <p:nvPr/>
        </p:nvSpPr>
        <p:spPr>
          <a:xfrm>
            <a:off x="5823423" y="1360963"/>
            <a:ext cx="2426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</a:rPr>
              <a:t>Data Visualization</a:t>
            </a:r>
            <a:endParaRPr b="1"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7ab21d8ef6_0_518"/>
          <p:cNvSpPr txBox="1"/>
          <p:nvPr/>
        </p:nvSpPr>
        <p:spPr>
          <a:xfrm>
            <a:off x="6613844" y="3527500"/>
            <a:ext cx="1992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</a:rPr>
              <a:t>Insights</a:t>
            </a:r>
            <a:endParaRPr b="1" sz="2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7ab21d8ef6_0_518"/>
          <p:cNvSpPr txBox="1"/>
          <p:nvPr/>
        </p:nvSpPr>
        <p:spPr>
          <a:xfrm>
            <a:off x="365225" y="314925"/>
            <a:ext cx="780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Conclusion</a:t>
            </a:r>
            <a:endParaRPr sz="3000"/>
          </a:p>
        </p:txBody>
      </p:sp>
      <p:sp>
        <p:nvSpPr>
          <p:cNvPr id="297" name="Google Shape;297;g7ab21d8ef6_0_518"/>
          <p:cNvSpPr/>
          <p:nvPr/>
        </p:nvSpPr>
        <p:spPr>
          <a:xfrm>
            <a:off x="3700825" y="2450831"/>
            <a:ext cx="472153" cy="241837"/>
          </a:xfrm>
          <a:custGeom>
            <a:rect b="b" l="l" r="r" t="t"/>
            <a:pathLst>
              <a:path extrusionOk="0" h="1727404" w="337252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rgbClr val="4784A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7ab21d8ef6_0_518"/>
          <p:cNvSpPr/>
          <p:nvPr/>
        </p:nvSpPr>
        <p:spPr>
          <a:xfrm flipH="1" rot="-5400000">
            <a:off x="4995102" y="2344211"/>
            <a:ext cx="483220" cy="455078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4784A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7ab21d8ef6_0_518"/>
          <p:cNvSpPr/>
          <p:nvPr/>
        </p:nvSpPr>
        <p:spPr>
          <a:xfrm>
            <a:off x="3004251" y="3474950"/>
            <a:ext cx="368575" cy="408123"/>
          </a:xfrm>
          <a:custGeom>
            <a:rect b="b" l="l" r="r" t="t"/>
            <a:pathLst>
              <a:path extrusionOk="0" h="3200962" w="2890784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rgbClr val="4784A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7ab21d8ef6_0_518"/>
          <p:cNvSpPr/>
          <p:nvPr/>
        </p:nvSpPr>
        <p:spPr>
          <a:xfrm>
            <a:off x="4189573" y="3375473"/>
            <a:ext cx="723320" cy="659241"/>
          </a:xfrm>
          <a:custGeom>
            <a:rect b="b" l="l" r="r" t="t"/>
            <a:pathLst>
              <a:path extrusionOk="0" h="1006475" w="1008112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19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ab21d8ef6_0_536"/>
          <p:cNvSpPr/>
          <p:nvPr/>
        </p:nvSpPr>
        <p:spPr>
          <a:xfrm>
            <a:off x="7055716" y="1415238"/>
            <a:ext cx="1228500" cy="1228500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19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7ab21d8ef6_0_536"/>
          <p:cNvSpPr/>
          <p:nvPr/>
        </p:nvSpPr>
        <p:spPr>
          <a:xfrm>
            <a:off x="4731291" y="1415238"/>
            <a:ext cx="1228500" cy="1228500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19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7ab21d8ef6_0_536"/>
          <p:cNvSpPr/>
          <p:nvPr/>
        </p:nvSpPr>
        <p:spPr>
          <a:xfrm>
            <a:off x="2262966" y="1415238"/>
            <a:ext cx="1228500" cy="1228500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19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7ab21d8ef6_0_536"/>
          <p:cNvSpPr txBox="1"/>
          <p:nvPr/>
        </p:nvSpPr>
        <p:spPr>
          <a:xfrm>
            <a:off x="1651863" y="2755675"/>
            <a:ext cx="24507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Treasury rate decrease :</a:t>
            </a:r>
            <a:endParaRPr b="1" sz="1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Invest in GA, NC and TX</a:t>
            </a:r>
            <a:endParaRPr b="1" sz="1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Treasury rate increase :</a:t>
            </a:r>
            <a:endParaRPr b="1" sz="1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Invest in FL</a:t>
            </a:r>
            <a:endParaRPr b="1" sz="1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9" name="Google Shape;309;g7ab21d8ef6_0_536"/>
          <p:cNvSpPr txBox="1"/>
          <p:nvPr/>
        </p:nvSpPr>
        <p:spPr>
          <a:xfrm>
            <a:off x="1593020" y="427153"/>
            <a:ext cx="702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000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Insight</a:t>
            </a:r>
            <a:r>
              <a:rPr b="1" i="0" lang="en" sz="30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s</a:t>
            </a:r>
            <a:endParaRPr b="1" i="0" sz="3000" u="none" cap="none" strike="noStrike">
              <a:solidFill>
                <a:srgbClr val="4784A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0" name="Google Shape;310;g7ab21d8ef6_0_536"/>
          <p:cNvSpPr txBox="1"/>
          <p:nvPr/>
        </p:nvSpPr>
        <p:spPr>
          <a:xfrm>
            <a:off x="6588525" y="3049300"/>
            <a:ext cx="24507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In </a:t>
            </a:r>
            <a:r>
              <a:rPr b="1" lang="en" sz="16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GA, NC and TX : </a:t>
            </a:r>
            <a:endParaRPr b="1" sz="1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Invest in</a:t>
            </a: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1" i="0" lang="en" sz="16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buildings </a:t>
            </a: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with </a:t>
            </a:r>
            <a:r>
              <a:rPr b="1" i="0" lang="en" sz="16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mainly </a:t>
            </a: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4 </a:t>
            </a:r>
            <a:r>
              <a:rPr b="1" i="0" lang="en" sz="16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bedrooms</a:t>
            </a:r>
            <a:endParaRPr b="1" i="0" sz="1600" u="none" cap="none" strike="noStrik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In FL :</a:t>
            </a:r>
            <a:endParaRPr b="1" sz="1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Invest in buildings with </a:t>
            </a:r>
            <a:r>
              <a:rPr b="1" i="0" lang="en" sz="16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mixed units</a:t>
            </a:r>
            <a:endParaRPr b="1" i="0" sz="1600" u="none" cap="none" strike="noStrik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1" name="Google Shape;311;g7ab21d8ef6_0_5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1500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7ab21d8ef6_0_536"/>
          <p:cNvSpPr txBox="1"/>
          <p:nvPr/>
        </p:nvSpPr>
        <p:spPr>
          <a:xfrm>
            <a:off x="4289700" y="2973100"/>
            <a:ext cx="2111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Invest in </a:t>
            </a:r>
            <a:r>
              <a:rPr b="1" i="0" lang="en" sz="16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properties </a:t>
            </a: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with profit-</a:t>
            </a:r>
            <a:endParaRPr b="1" sz="1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generating </a:t>
            </a:r>
            <a:r>
              <a:rPr b="1" i="0" lang="en" sz="16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amenities</a:t>
            </a:r>
            <a:endParaRPr b="1" i="0" sz="1600" u="none" cap="none" strike="noStrik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3" name="Google Shape;313;g7ab21d8ef6_0_536"/>
          <p:cNvSpPr/>
          <p:nvPr/>
        </p:nvSpPr>
        <p:spPr>
          <a:xfrm>
            <a:off x="2511058" y="1840782"/>
            <a:ext cx="732346" cy="490600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rgbClr val="4784A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7ab21d8ef6_0_536"/>
          <p:cNvSpPr/>
          <p:nvPr/>
        </p:nvSpPr>
        <p:spPr>
          <a:xfrm>
            <a:off x="4981699" y="1735846"/>
            <a:ext cx="727713" cy="587319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rgbClr val="4784A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7ab21d8ef6_0_536"/>
          <p:cNvSpPr/>
          <p:nvPr/>
        </p:nvSpPr>
        <p:spPr>
          <a:xfrm>
            <a:off x="7375399" y="1735401"/>
            <a:ext cx="589148" cy="588192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rgbClr val="4784A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ab21d8ef6_0_550"/>
          <p:cNvSpPr txBox="1"/>
          <p:nvPr/>
        </p:nvSpPr>
        <p:spPr>
          <a:xfrm>
            <a:off x="0" y="1652600"/>
            <a:ext cx="9144000" cy="1690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1" name="Google Shape;321;g7ab21d8ef6_0_550"/>
          <p:cNvSpPr txBox="1"/>
          <p:nvPr>
            <p:ph idx="1" type="body"/>
          </p:nvPr>
        </p:nvSpPr>
        <p:spPr>
          <a:xfrm>
            <a:off x="1235025" y="1582625"/>
            <a:ext cx="76281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Future Work</a:t>
            </a:r>
            <a:endParaRPr sz="4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2" name="Google Shape;322;g7ab21d8ef6_0_550"/>
          <p:cNvPicPr preferRelativeResize="0"/>
          <p:nvPr/>
        </p:nvPicPr>
        <p:blipFill rotWithShape="1">
          <a:blip r:embed="rId3">
            <a:alphaModFix amt="56000"/>
          </a:blip>
          <a:srcRect b="7605" l="11293" r="11563" t="4974"/>
          <a:stretch/>
        </p:blipFill>
        <p:spPr>
          <a:xfrm>
            <a:off x="7094050" y="1691125"/>
            <a:ext cx="1973750" cy="1626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ab21d8ef6_0_15"/>
          <p:cNvSpPr txBox="1"/>
          <p:nvPr/>
        </p:nvSpPr>
        <p:spPr>
          <a:xfrm>
            <a:off x="2013394" y="492943"/>
            <a:ext cx="687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Agenda</a:t>
            </a:r>
            <a:endParaRPr b="1" i="0" sz="36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" name="Google Shape;63;g7ab21d8ef6_0_15"/>
          <p:cNvSpPr/>
          <p:nvPr/>
        </p:nvSpPr>
        <p:spPr>
          <a:xfrm>
            <a:off x="2734143" y="1582688"/>
            <a:ext cx="5150100" cy="662400"/>
          </a:xfrm>
          <a:prstGeom prst="roundRect">
            <a:avLst>
              <a:gd fmla="val 10715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ctr" dir="5400000" dist="38100">
              <a:srgbClr val="000000">
                <a:alpha val="423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7ab21d8ef6_0_15"/>
          <p:cNvSpPr/>
          <p:nvPr/>
        </p:nvSpPr>
        <p:spPr>
          <a:xfrm>
            <a:off x="2816153" y="1644385"/>
            <a:ext cx="4986300" cy="539100"/>
          </a:xfrm>
          <a:prstGeom prst="roundRect">
            <a:avLst>
              <a:gd fmla="val 10715" name="adj"/>
            </a:avLst>
          </a:prstGeom>
          <a:gradFill>
            <a:gsLst>
              <a:gs pos="0">
                <a:srgbClr val="EAEAEA"/>
              </a:gs>
              <a:gs pos="100000">
                <a:schemeClr val="lt1"/>
              </a:gs>
            </a:gsLst>
            <a:lin ang="8100019" scaled="0"/>
          </a:gra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7ab21d8ef6_0_15"/>
          <p:cNvSpPr txBox="1"/>
          <p:nvPr/>
        </p:nvSpPr>
        <p:spPr>
          <a:xfrm>
            <a:off x="2944713" y="1644392"/>
            <a:ext cx="4781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3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rPr>
              <a:t>Recommendations</a:t>
            </a:r>
            <a:endParaRPr b="1" i="0" sz="23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" name="Google Shape;66;g7ab21d8ef6_0_15"/>
          <p:cNvSpPr/>
          <p:nvPr/>
        </p:nvSpPr>
        <p:spPr>
          <a:xfrm>
            <a:off x="1475656" y="2397157"/>
            <a:ext cx="792000" cy="662400"/>
          </a:xfrm>
          <a:prstGeom prst="roundRect">
            <a:avLst>
              <a:gd fmla="val 10715" name="adj"/>
            </a:avLst>
          </a:prstGeom>
          <a:noFill/>
          <a:ln>
            <a:noFill/>
          </a:ln>
          <a:effectLst>
            <a:outerShdw blurRad="50800" rotWithShape="0" algn="ctr" dir="5400000" dist="38100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7ab21d8ef6_0_15"/>
          <p:cNvSpPr/>
          <p:nvPr/>
        </p:nvSpPr>
        <p:spPr>
          <a:xfrm>
            <a:off x="1549419" y="2458854"/>
            <a:ext cx="644700" cy="539100"/>
          </a:xfrm>
          <a:prstGeom prst="roundRect">
            <a:avLst>
              <a:gd fmla="val 10715" name="adj"/>
            </a:avLst>
          </a:prstGeom>
          <a:gradFill>
            <a:gsLst>
              <a:gs pos="0">
                <a:srgbClr val="EAEAEA"/>
              </a:gs>
              <a:gs pos="100000">
                <a:schemeClr val="lt1"/>
              </a:gs>
            </a:gsLst>
            <a:lin ang="8100019" scaled="0"/>
          </a:gra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7ab21d8ef6_0_15"/>
          <p:cNvSpPr txBox="1"/>
          <p:nvPr/>
        </p:nvSpPr>
        <p:spPr>
          <a:xfrm>
            <a:off x="1563695" y="2536298"/>
            <a:ext cx="61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02</a:t>
            </a:r>
            <a:endParaRPr b="1" i="0" sz="2400" u="none" cap="none" strike="noStrike">
              <a:solidFill>
                <a:schemeClr val="accent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g7ab21d8ef6_0_15"/>
          <p:cNvSpPr/>
          <p:nvPr/>
        </p:nvSpPr>
        <p:spPr>
          <a:xfrm>
            <a:off x="2734143" y="2397157"/>
            <a:ext cx="5150100" cy="662400"/>
          </a:xfrm>
          <a:prstGeom prst="roundRect">
            <a:avLst>
              <a:gd fmla="val 10715" name="adj"/>
            </a:avLst>
          </a:prstGeom>
          <a:solidFill>
            <a:schemeClr val="accent3"/>
          </a:solidFill>
          <a:ln>
            <a:noFill/>
          </a:ln>
          <a:effectLst>
            <a:outerShdw blurRad="50800" rotWithShape="0" algn="ctr" dir="5400000" dist="38100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7ab21d8ef6_0_15"/>
          <p:cNvSpPr/>
          <p:nvPr/>
        </p:nvSpPr>
        <p:spPr>
          <a:xfrm>
            <a:off x="2816153" y="2458854"/>
            <a:ext cx="4986300" cy="539100"/>
          </a:xfrm>
          <a:prstGeom prst="roundRect">
            <a:avLst>
              <a:gd fmla="val 10715" name="adj"/>
            </a:avLst>
          </a:prstGeom>
          <a:gradFill>
            <a:gsLst>
              <a:gs pos="0">
                <a:srgbClr val="EAEAEA"/>
              </a:gs>
              <a:gs pos="100000">
                <a:schemeClr val="lt1"/>
              </a:gs>
            </a:gsLst>
            <a:lin ang="8100019" scaled="0"/>
          </a:gra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7ab21d8ef6_0_15"/>
          <p:cNvSpPr/>
          <p:nvPr/>
        </p:nvSpPr>
        <p:spPr>
          <a:xfrm>
            <a:off x="1475656" y="3211626"/>
            <a:ext cx="792000" cy="662400"/>
          </a:xfrm>
          <a:prstGeom prst="roundRect">
            <a:avLst>
              <a:gd fmla="val 10715" name="adj"/>
            </a:avLst>
          </a:prstGeom>
          <a:noFill/>
          <a:ln>
            <a:noFill/>
          </a:ln>
          <a:effectLst>
            <a:outerShdw blurRad="50800" rotWithShape="0" algn="ctr" dir="5400000" dist="38100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7ab21d8ef6_0_15"/>
          <p:cNvSpPr/>
          <p:nvPr/>
        </p:nvSpPr>
        <p:spPr>
          <a:xfrm>
            <a:off x="1549419" y="3273323"/>
            <a:ext cx="644700" cy="539100"/>
          </a:xfrm>
          <a:prstGeom prst="roundRect">
            <a:avLst>
              <a:gd fmla="val 10715" name="adj"/>
            </a:avLst>
          </a:prstGeom>
          <a:gradFill>
            <a:gsLst>
              <a:gs pos="0">
                <a:srgbClr val="EAEAEA"/>
              </a:gs>
              <a:gs pos="100000">
                <a:schemeClr val="lt1"/>
              </a:gs>
            </a:gsLst>
            <a:lin ang="8100019" scaled="0"/>
          </a:gra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7ab21d8ef6_0_15"/>
          <p:cNvSpPr txBox="1"/>
          <p:nvPr/>
        </p:nvSpPr>
        <p:spPr>
          <a:xfrm>
            <a:off x="1563695" y="3350767"/>
            <a:ext cx="61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03</a:t>
            </a:r>
            <a:endParaRPr b="1" i="0" sz="2400" u="none" cap="none" strike="noStrik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" name="Google Shape;74;g7ab21d8ef6_0_15"/>
          <p:cNvSpPr/>
          <p:nvPr/>
        </p:nvSpPr>
        <p:spPr>
          <a:xfrm>
            <a:off x="2734143" y="3211626"/>
            <a:ext cx="5150100" cy="662400"/>
          </a:xfrm>
          <a:prstGeom prst="roundRect">
            <a:avLst>
              <a:gd fmla="val 10715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ctr" dir="5400000" dist="38100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7ab21d8ef6_0_15"/>
          <p:cNvSpPr/>
          <p:nvPr/>
        </p:nvSpPr>
        <p:spPr>
          <a:xfrm>
            <a:off x="2816153" y="3273323"/>
            <a:ext cx="4986300" cy="539100"/>
          </a:xfrm>
          <a:prstGeom prst="roundRect">
            <a:avLst>
              <a:gd fmla="val 10715" name="adj"/>
            </a:avLst>
          </a:prstGeom>
          <a:gradFill>
            <a:gsLst>
              <a:gs pos="0">
                <a:srgbClr val="EAEAEA"/>
              </a:gs>
              <a:gs pos="100000">
                <a:schemeClr val="lt1"/>
              </a:gs>
            </a:gsLst>
            <a:lin ang="8100019" scaled="0"/>
          </a:gra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7ab21d8ef6_0_15"/>
          <p:cNvSpPr txBox="1"/>
          <p:nvPr/>
        </p:nvSpPr>
        <p:spPr>
          <a:xfrm>
            <a:off x="1563695" y="4126525"/>
            <a:ext cx="61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7ab21d8ef6_0_15"/>
          <p:cNvSpPr/>
          <p:nvPr/>
        </p:nvSpPr>
        <p:spPr>
          <a:xfrm>
            <a:off x="1475656" y="4026095"/>
            <a:ext cx="792000" cy="662400"/>
          </a:xfrm>
          <a:prstGeom prst="roundRect">
            <a:avLst>
              <a:gd fmla="val 10715" name="adj"/>
            </a:avLst>
          </a:prstGeom>
          <a:noFill/>
          <a:ln>
            <a:noFill/>
          </a:ln>
          <a:effectLst>
            <a:outerShdw blurRad="50800" rotWithShape="0" algn="ctr" dir="5400000" dist="38100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7ab21d8ef6_0_15"/>
          <p:cNvSpPr/>
          <p:nvPr/>
        </p:nvSpPr>
        <p:spPr>
          <a:xfrm>
            <a:off x="1549419" y="4087792"/>
            <a:ext cx="644700" cy="539100"/>
          </a:xfrm>
          <a:prstGeom prst="roundRect">
            <a:avLst>
              <a:gd fmla="val 10715" name="adj"/>
            </a:avLst>
          </a:prstGeom>
          <a:gradFill>
            <a:gsLst>
              <a:gs pos="0">
                <a:srgbClr val="EAEAEA"/>
              </a:gs>
              <a:gs pos="100000">
                <a:schemeClr val="lt1"/>
              </a:gs>
            </a:gsLst>
            <a:lin ang="8100019" scaled="0"/>
          </a:gra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7ab21d8ef6_0_15"/>
          <p:cNvSpPr/>
          <p:nvPr/>
        </p:nvSpPr>
        <p:spPr>
          <a:xfrm>
            <a:off x="2734143" y="4026095"/>
            <a:ext cx="5150100" cy="662400"/>
          </a:xfrm>
          <a:prstGeom prst="roundRect">
            <a:avLst>
              <a:gd fmla="val 10715" name="adj"/>
            </a:avLst>
          </a:prstGeom>
          <a:solidFill>
            <a:schemeClr val="accent1"/>
          </a:solidFill>
          <a:ln>
            <a:noFill/>
          </a:ln>
          <a:effectLst>
            <a:outerShdw blurRad="50800" rotWithShape="0" algn="ctr" dir="5400000" dist="38100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7ab21d8ef6_0_15"/>
          <p:cNvSpPr/>
          <p:nvPr/>
        </p:nvSpPr>
        <p:spPr>
          <a:xfrm>
            <a:off x="2816153" y="4087792"/>
            <a:ext cx="4986300" cy="539100"/>
          </a:xfrm>
          <a:prstGeom prst="roundRect">
            <a:avLst>
              <a:gd fmla="val 10715" name="adj"/>
            </a:avLst>
          </a:prstGeom>
          <a:gradFill>
            <a:gsLst>
              <a:gs pos="0">
                <a:srgbClr val="EAEAEA"/>
              </a:gs>
              <a:gs pos="100000">
                <a:schemeClr val="lt1"/>
              </a:gs>
            </a:gsLst>
            <a:lin ang="8100019" scaled="0"/>
          </a:gra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7ab21d8ef6_0_15"/>
          <p:cNvSpPr/>
          <p:nvPr/>
        </p:nvSpPr>
        <p:spPr>
          <a:xfrm>
            <a:off x="1475656" y="1582688"/>
            <a:ext cx="792000" cy="662400"/>
          </a:xfrm>
          <a:prstGeom prst="roundRect">
            <a:avLst>
              <a:gd fmla="val 10715" name="adj"/>
            </a:avLst>
          </a:prstGeom>
          <a:noFill/>
          <a:ln>
            <a:noFill/>
          </a:ln>
          <a:effectLst>
            <a:outerShdw blurRad="50800" rotWithShape="0" algn="ctr" dir="5400000" dist="38100">
              <a:srgbClr val="000000">
                <a:alpha val="423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7ab21d8ef6_0_15"/>
          <p:cNvSpPr/>
          <p:nvPr/>
        </p:nvSpPr>
        <p:spPr>
          <a:xfrm>
            <a:off x="1549419" y="1644385"/>
            <a:ext cx="644700" cy="539100"/>
          </a:xfrm>
          <a:prstGeom prst="roundRect">
            <a:avLst>
              <a:gd fmla="val 10715" name="adj"/>
            </a:avLst>
          </a:prstGeom>
          <a:gradFill>
            <a:gsLst>
              <a:gs pos="0">
                <a:srgbClr val="EAEAEA"/>
              </a:gs>
              <a:gs pos="100000">
                <a:schemeClr val="lt1"/>
              </a:gs>
            </a:gsLst>
            <a:lin ang="8100019" scaled="0"/>
          </a:gra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7ab21d8ef6_0_15"/>
          <p:cNvSpPr txBox="1"/>
          <p:nvPr/>
        </p:nvSpPr>
        <p:spPr>
          <a:xfrm>
            <a:off x="1563695" y="1721829"/>
            <a:ext cx="61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rPr>
              <a:t>01</a:t>
            </a:r>
            <a:endParaRPr b="1" i="0" sz="2400" u="none" cap="none" strike="noStrike">
              <a:solidFill>
                <a:schemeClr val="accent4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" name="Google Shape;84;g7ab21d8ef6_0_15"/>
          <p:cNvSpPr txBox="1"/>
          <p:nvPr/>
        </p:nvSpPr>
        <p:spPr>
          <a:xfrm>
            <a:off x="2944725" y="2421451"/>
            <a:ext cx="4781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3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rPr>
              <a:t>Data Cleaning &amp; Analysis</a:t>
            </a:r>
            <a:endParaRPr b="0" i="0" sz="23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" name="Google Shape;85;g7ab21d8ef6_0_15"/>
          <p:cNvSpPr txBox="1"/>
          <p:nvPr/>
        </p:nvSpPr>
        <p:spPr>
          <a:xfrm>
            <a:off x="2944725" y="3235900"/>
            <a:ext cx="4781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3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rPr>
              <a:t>Conclusion</a:t>
            </a:r>
            <a:endParaRPr b="0" i="0" sz="23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g7ab21d8ef6_0_15"/>
          <p:cNvSpPr txBox="1"/>
          <p:nvPr/>
        </p:nvSpPr>
        <p:spPr>
          <a:xfrm>
            <a:off x="2944725" y="4050325"/>
            <a:ext cx="4781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300" u="none" cap="none" strike="noStrik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rPr>
              <a:t>Future Work</a:t>
            </a:r>
            <a:endParaRPr b="0" i="0" sz="23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g7ab21d8ef6_0_15"/>
          <p:cNvSpPr txBox="1"/>
          <p:nvPr/>
        </p:nvSpPr>
        <p:spPr>
          <a:xfrm>
            <a:off x="1563695" y="4165092"/>
            <a:ext cx="61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04</a:t>
            </a:r>
            <a:endParaRPr b="1" i="0" sz="2400" u="none" cap="none" strike="noStrik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g7ab21d8ef6_0_556"/>
          <p:cNvGrpSpPr/>
          <p:nvPr/>
        </p:nvGrpSpPr>
        <p:grpSpPr>
          <a:xfrm>
            <a:off x="1626433" y="1533011"/>
            <a:ext cx="2945442" cy="1152017"/>
            <a:chOff x="2051720" y="1419622"/>
            <a:chExt cx="2945442" cy="1152017"/>
          </a:xfrm>
        </p:grpSpPr>
        <p:sp>
          <p:nvSpPr>
            <p:cNvPr id="328" name="Google Shape;328;g7ab21d8ef6_0_556"/>
            <p:cNvSpPr/>
            <p:nvPr/>
          </p:nvSpPr>
          <p:spPr>
            <a:xfrm>
              <a:off x="2483762" y="1491639"/>
              <a:ext cx="2513400" cy="10800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7ab21d8ef6_0_556"/>
            <p:cNvSpPr/>
            <p:nvPr/>
          </p:nvSpPr>
          <p:spPr>
            <a:xfrm>
              <a:off x="2051720" y="1419622"/>
              <a:ext cx="576000" cy="5760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7ab21d8ef6_0_556"/>
            <p:cNvSpPr txBox="1"/>
            <p:nvPr/>
          </p:nvSpPr>
          <p:spPr>
            <a:xfrm>
              <a:off x="2595690" y="1871104"/>
              <a:ext cx="2280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chemeClr val="accent2"/>
                  </a:solidFill>
                  <a:latin typeface="Avenir"/>
                  <a:ea typeface="Avenir"/>
                  <a:cs typeface="Avenir"/>
                  <a:sym typeface="Avenir"/>
                </a:rPr>
                <a:t>Continue to record amenities &amp; survey residents</a:t>
              </a:r>
              <a:endParaRPr b="1" i="0" sz="16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" name="Google Shape;331;g7ab21d8ef6_0_556"/>
            <p:cNvSpPr txBox="1"/>
            <p:nvPr/>
          </p:nvSpPr>
          <p:spPr>
            <a:xfrm>
              <a:off x="2062683" y="1527478"/>
              <a:ext cx="55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2"/>
                  </a:solidFill>
                  <a:latin typeface="Avenir"/>
                  <a:ea typeface="Avenir"/>
                  <a:cs typeface="Avenir"/>
                  <a:sym typeface="Avenir"/>
                </a:rPr>
                <a:t>01</a:t>
              </a:r>
              <a:endParaRPr b="1" i="0" sz="24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32" name="Google Shape;332;g7ab21d8ef6_0_556"/>
          <p:cNvSpPr txBox="1"/>
          <p:nvPr/>
        </p:nvSpPr>
        <p:spPr>
          <a:xfrm>
            <a:off x="1593020" y="427153"/>
            <a:ext cx="702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0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Future Work</a:t>
            </a:r>
            <a:endParaRPr b="1" i="0" sz="3000" u="none" cap="none" strike="noStrike">
              <a:solidFill>
                <a:srgbClr val="4784A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3" name="Google Shape;333;g7ab21d8ef6_0_556"/>
          <p:cNvSpPr/>
          <p:nvPr/>
        </p:nvSpPr>
        <p:spPr>
          <a:xfrm>
            <a:off x="7776874" y="125899"/>
            <a:ext cx="965743" cy="876523"/>
          </a:xfrm>
          <a:custGeom>
            <a:rect b="b" l="l" r="r" t="t"/>
            <a:pathLst>
              <a:path extrusionOk="0" h="4382614" w="4389742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19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7ab21d8ef6_0_556"/>
          <p:cNvSpPr/>
          <p:nvPr/>
        </p:nvSpPr>
        <p:spPr>
          <a:xfrm>
            <a:off x="8254921" y="593518"/>
            <a:ext cx="612428" cy="558594"/>
          </a:xfrm>
          <a:custGeom>
            <a:rect b="b" l="l" r="r" t="t"/>
            <a:pathLst>
              <a:path extrusionOk="0" h="1006475" w="1008112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19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g7ab21d8ef6_0_556"/>
          <p:cNvGrpSpPr/>
          <p:nvPr/>
        </p:nvGrpSpPr>
        <p:grpSpPr>
          <a:xfrm>
            <a:off x="4939887" y="1533011"/>
            <a:ext cx="2864613" cy="1152017"/>
            <a:chOff x="2051720" y="1419622"/>
            <a:chExt cx="2864613" cy="1152017"/>
          </a:xfrm>
        </p:grpSpPr>
        <p:sp>
          <p:nvSpPr>
            <p:cNvPr id="336" name="Google Shape;336;g7ab21d8ef6_0_556"/>
            <p:cNvSpPr/>
            <p:nvPr/>
          </p:nvSpPr>
          <p:spPr>
            <a:xfrm>
              <a:off x="2354633" y="1491639"/>
              <a:ext cx="2561700" cy="10800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7ab21d8ef6_0_556"/>
            <p:cNvSpPr/>
            <p:nvPr/>
          </p:nvSpPr>
          <p:spPr>
            <a:xfrm>
              <a:off x="2051720" y="1419622"/>
              <a:ext cx="576000" cy="5760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7ab21d8ef6_0_556"/>
            <p:cNvSpPr txBox="1"/>
            <p:nvPr/>
          </p:nvSpPr>
          <p:spPr>
            <a:xfrm>
              <a:off x="2595558" y="1747209"/>
              <a:ext cx="22236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chemeClr val="accent2"/>
                  </a:solidFill>
                  <a:latin typeface="Avenir"/>
                  <a:ea typeface="Avenir"/>
                  <a:cs typeface="Avenir"/>
                  <a:sym typeface="Avenir"/>
                </a:rPr>
                <a:t>Continue to record the percentage of unit type</a:t>
              </a:r>
              <a:endParaRPr/>
            </a:p>
          </p:txBody>
        </p:sp>
        <p:sp>
          <p:nvSpPr>
            <p:cNvPr id="339" name="Google Shape;339;g7ab21d8ef6_0_556"/>
            <p:cNvSpPr txBox="1"/>
            <p:nvPr/>
          </p:nvSpPr>
          <p:spPr>
            <a:xfrm>
              <a:off x="2062683" y="1527478"/>
              <a:ext cx="55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2"/>
                  </a:solidFill>
                  <a:latin typeface="Avenir"/>
                  <a:ea typeface="Avenir"/>
                  <a:cs typeface="Avenir"/>
                  <a:sym typeface="Avenir"/>
                </a:rPr>
                <a:t>02</a:t>
              </a:r>
              <a:endParaRPr b="1" i="0" sz="24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40" name="Google Shape;340;g7ab21d8ef6_0_556"/>
          <p:cNvGrpSpPr/>
          <p:nvPr/>
        </p:nvGrpSpPr>
        <p:grpSpPr>
          <a:xfrm>
            <a:off x="1578199" y="3252173"/>
            <a:ext cx="2993751" cy="1224000"/>
            <a:chOff x="2051720" y="1419622"/>
            <a:chExt cx="2993751" cy="1224000"/>
          </a:xfrm>
        </p:grpSpPr>
        <p:sp>
          <p:nvSpPr>
            <p:cNvPr id="341" name="Google Shape;341;g7ab21d8ef6_0_556"/>
            <p:cNvSpPr/>
            <p:nvPr/>
          </p:nvSpPr>
          <p:spPr>
            <a:xfrm>
              <a:off x="2483771" y="1491622"/>
              <a:ext cx="2561700" cy="11520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7ab21d8ef6_0_556"/>
            <p:cNvSpPr/>
            <p:nvPr/>
          </p:nvSpPr>
          <p:spPr>
            <a:xfrm>
              <a:off x="2051720" y="1419622"/>
              <a:ext cx="576000" cy="5760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7ab21d8ef6_0_556"/>
            <p:cNvSpPr txBox="1"/>
            <p:nvPr/>
          </p:nvSpPr>
          <p:spPr>
            <a:xfrm>
              <a:off x="2593121" y="1759931"/>
              <a:ext cx="23310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chemeClr val="accent2"/>
                  </a:solidFill>
                  <a:latin typeface="Avenir"/>
                  <a:ea typeface="Avenir"/>
                  <a:cs typeface="Avenir"/>
                  <a:sym typeface="Avenir"/>
                </a:rPr>
                <a:t>Use external variables to select optimal locations</a:t>
              </a:r>
              <a:endParaRPr b="1" i="0" sz="16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" name="Google Shape;344;g7ab21d8ef6_0_556"/>
            <p:cNvSpPr txBox="1"/>
            <p:nvPr/>
          </p:nvSpPr>
          <p:spPr>
            <a:xfrm>
              <a:off x="2062683" y="1527478"/>
              <a:ext cx="55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2"/>
                  </a:solidFill>
                  <a:latin typeface="Avenir"/>
                  <a:ea typeface="Avenir"/>
                  <a:cs typeface="Avenir"/>
                  <a:sym typeface="Avenir"/>
                </a:rPr>
                <a:t>03</a:t>
              </a:r>
              <a:endParaRPr b="1" i="0" sz="24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45" name="Google Shape;345;g7ab21d8ef6_0_556"/>
          <p:cNvGrpSpPr/>
          <p:nvPr/>
        </p:nvGrpSpPr>
        <p:grpSpPr>
          <a:xfrm>
            <a:off x="4810756" y="3252173"/>
            <a:ext cx="2993744" cy="1224001"/>
            <a:chOff x="2051720" y="1419622"/>
            <a:chExt cx="2993744" cy="1224001"/>
          </a:xfrm>
        </p:grpSpPr>
        <p:sp>
          <p:nvSpPr>
            <p:cNvPr id="346" name="Google Shape;346;g7ab21d8ef6_0_556"/>
            <p:cNvSpPr/>
            <p:nvPr/>
          </p:nvSpPr>
          <p:spPr>
            <a:xfrm>
              <a:off x="2483764" y="1491623"/>
              <a:ext cx="2561700" cy="1152000"/>
            </a:xfrm>
            <a:prstGeom prst="rect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7ab21d8ef6_0_556"/>
            <p:cNvSpPr/>
            <p:nvPr/>
          </p:nvSpPr>
          <p:spPr>
            <a:xfrm>
              <a:off x="2051720" y="1419622"/>
              <a:ext cx="576000" cy="5760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7ab21d8ef6_0_556"/>
            <p:cNvSpPr txBox="1"/>
            <p:nvPr/>
          </p:nvSpPr>
          <p:spPr>
            <a:xfrm>
              <a:off x="2593114" y="1759932"/>
              <a:ext cx="23310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chemeClr val="accent2"/>
                  </a:solidFill>
                  <a:latin typeface="Avenir"/>
                  <a:ea typeface="Avenir"/>
                  <a:cs typeface="Avenir"/>
                  <a:sym typeface="Avenir"/>
                </a:rPr>
                <a:t>Use machine learning to select locations</a:t>
              </a:r>
              <a:endParaRPr b="1" i="0" sz="16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" name="Google Shape;349;g7ab21d8ef6_0_556"/>
            <p:cNvSpPr txBox="1"/>
            <p:nvPr/>
          </p:nvSpPr>
          <p:spPr>
            <a:xfrm>
              <a:off x="2062683" y="1527478"/>
              <a:ext cx="55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2"/>
                  </a:solidFill>
                  <a:latin typeface="Avenir"/>
                  <a:ea typeface="Avenir"/>
                  <a:cs typeface="Avenir"/>
                  <a:sym typeface="Avenir"/>
                </a:rPr>
                <a:t>04</a:t>
              </a:r>
              <a:endParaRPr b="1" i="0" sz="24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350" name="Google Shape;350;g7ab21d8ef6_0_5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15001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ab21d8ef6_0_583"/>
          <p:cNvSpPr txBox="1"/>
          <p:nvPr>
            <p:ph idx="1" type="body"/>
          </p:nvPr>
        </p:nvSpPr>
        <p:spPr>
          <a:xfrm>
            <a:off x="0" y="3383947"/>
            <a:ext cx="91440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b="0" lang="en" sz="6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Thank you!</a:t>
            </a:r>
            <a:endParaRPr b="0" sz="6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6" name="Google Shape;356;g7ab21d8ef6_0_583"/>
          <p:cNvSpPr txBox="1"/>
          <p:nvPr>
            <p:ph idx="2" type="body"/>
          </p:nvPr>
        </p:nvSpPr>
        <p:spPr>
          <a:xfrm>
            <a:off x="0" y="4274336"/>
            <a:ext cx="9144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" sz="32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Questions?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7" name="Google Shape;357;g7ab21d8ef6_0_5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150018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7ab21d8ef6_0_5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3806" y="0"/>
            <a:ext cx="15001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bf422ec41_0_0"/>
          <p:cNvSpPr txBox="1"/>
          <p:nvPr/>
        </p:nvSpPr>
        <p:spPr>
          <a:xfrm>
            <a:off x="0" y="1652600"/>
            <a:ext cx="9144000" cy="1690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4" name="Google Shape;364;g6bf422ec41_0_0"/>
          <p:cNvSpPr txBox="1"/>
          <p:nvPr>
            <p:ph idx="1" type="body"/>
          </p:nvPr>
        </p:nvSpPr>
        <p:spPr>
          <a:xfrm>
            <a:off x="1235025" y="1582625"/>
            <a:ext cx="76281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Appendix</a:t>
            </a:r>
            <a:endParaRPr sz="4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5" name="Google Shape;365;g6bf422ec41_0_0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6819800" y="1652600"/>
            <a:ext cx="1690800" cy="16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 txBox="1"/>
          <p:nvPr/>
        </p:nvSpPr>
        <p:spPr>
          <a:xfrm>
            <a:off x="-238945" y="1075793"/>
            <a:ext cx="2241406" cy="45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Florida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1" name="Google Shape;371;p12"/>
          <p:cNvSpPr txBox="1"/>
          <p:nvPr/>
        </p:nvSpPr>
        <p:spPr>
          <a:xfrm rot="-5400000">
            <a:off x="3766985" y="3793338"/>
            <a:ext cx="2241406" cy="45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Georgia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2" name="Google Shape;372;p12"/>
          <p:cNvSpPr txBox="1"/>
          <p:nvPr/>
        </p:nvSpPr>
        <p:spPr>
          <a:xfrm>
            <a:off x="4290012" y="1075793"/>
            <a:ext cx="2241406" cy="45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North Carolina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3" name="Google Shape;373;p12"/>
          <p:cNvSpPr txBox="1"/>
          <p:nvPr/>
        </p:nvSpPr>
        <p:spPr>
          <a:xfrm>
            <a:off x="365225" y="314913"/>
            <a:ext cx="702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Regression Model</a:t>
            </a:r>
            <a:endParaRPr/>
          </a:p>
        </p:txBody>
      </p:sp>
      <p:pic>
        <p:nvPicPr>
          <p:cNvPr id="374" name="Google Shape;3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336" y="1455677"/>
            <a:ext cx="3788207" cy="347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797" y="1455677"/>
            <a:ext cx="3788207" cy="3476748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2"/>
          <p:cNvSpPr/>
          <p:nvPr/>
        </p:nvSpPr>
        <p:spPr>
          <a:xfrm>
            <a:off x="3352800" y="2944970"/>
            <a:ext cx="522514" cy="66382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2"/>
          <p:cNvSpPr/>
          <p:nvPr/>
        </p:nvSpPr>
        <p:spPr>
          <a:xfrm>
            <a:off x="488224" y="2944970"/>
            <a:ext cx="1024889" cy="66382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2"/>
          <p:cNvSpPr/>
          <p:nvPr/>
        </p:nvSpPr>
        <p:spPr>
          <a:xfrm>
            <a:off x="4615569" y="2950797"/>
            <a:ext cx="805517" cy="23871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4615569" y="3360624"/>
            <a:ext cx="1024889" cy="66382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7540913" y="3358977"/>
            <a:ext cx="318574" cy="66382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2"/>
          <p:cNvSpPr/>
          <p:nvPr/>
        </p:nvSpPr>
        <p:spPr>
          <a:xfrm>
            <a:off x="7540913" y="2832487"/>
            <a:ext cx="318574" cy="31541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"/>
          <p:cNvSpPr txBox="1"/>
          <p:nvPr/>
        </p:nvSpPr>
        <p:spPr>
          <a:xfrm>
            <a:off x="-200052" y="1023787"/>
            <a:ext cx="2241406" cy="45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Texas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7" name="Google Shape;387;p13"/>
          <p:cNvSpPr txBox="1"/>
          <p:nvPr/>
        </p:nvSpPr>
        <p:spPr>
          <a:xfrm>
            <a:off x="4056032" y="1023787"/>
            <a:ext cx="2241406" cy="45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Georgia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8" name="Google Shape;388;p13"/>
          <p:cNvSpPr txBox="1"/>
          <p:nvPr/>
        </p:nvSpPr>
        <p:spPr>
          <a:xfrm>
            <a:off x="365225" y="314913"/>
            <a:ext cx="702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Regression Model</a:t>
            </a:r>
            <a:endParaRPr/>
          </a:p>
        </p:txBody>
      </p:sp>
      <p:pic>
        <p:nvPicPr>
          <p:cNvPr id="389" name="Google Shape;3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0924" y="1395573"/>
            <a:ext cx="3721858" cy="3391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16" y="1395573"/>
            <a:ext cx="3678004" cy="338800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3"/>
          <p:cNvSpPr/>
          <p:nvPr/>
        </p:nvSpPr>
        <p:spPr>
          <a:xfrm>
            <a:off x="609517" y="3455893"/>
            <a:ext cx="792564" cy="20490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544689" y="3719115"/>
            <a:ext cx="792564" cy="20490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3"/>
          <p:cNvSpPr/>
          <p:nvPr/>
        </p:nvSpPr>
        <p:spPr>
          <a:xfrm>
            <a:off x="3442457" y="3456917"/>
            <a:ext cx="265943" cy="20387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3460994" y="3720139"/>
            <a:ext cx="265943" cy="20387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3"/>
          <p:cNvSpPr/>
          <p:nvPr/>
        </p:nvSpPr>
        <p:spPr>
          <a:xfrm>
            <a:off x="7597897" y="2867721"/>
            <a:ext cx="265943" cy="20387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3"/>
          <p:cNvSpPr/>
          <p:nvPr/>
        </p:nvSpPr>
        <p:spPr>
          <a:xfrm>
            <a:off x="4708249" y="2848199"/>
            <a:ext cx="757831" cy="31156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3"/>
          <p:cNvSpPr/>
          <p:nvPr/>
        </p:nvSpPr>
        <p:spPr>
          <a:xfrm>
            <a:off x="7597896" y="3354465"/>
            <a:ext cx="265943" cy="20387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3"/>
          <p:cNvSpPr/>
          <p:nvPr/>
        </p:nvSpPr>
        <p:spPr>
          <a:xfrm>
            <a:off x="4704362" y="3349235"/>
            <a:ext cx="944598" cy="31156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ab21d8ef6_0_67"/>
          <p:cNvSpPr txBox="1"/>
          <p:nvPr/>
        </p:nvSpPr>
        <p:spPr>
          <a:xfrm>
            <a:off x="0" y="1652600"/>
            <a:ext cx="9144000" cy="1690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g7ab21d8ef6_0_67"/>
          <p:cNvSpPr txBox="1"/>
          <p:nvPr>
            <p:ph idx="1" type="body"/>
          </p:nvPr>
        </p:nvSpPr>
        <p:spPr>
          <a:xfrm>
            <a:off x="789300" y="1582625"/>
            <a:ext cx="83547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Recommendations</a:t>
            </a:r>
            <a:endParaRPr sz="4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4" name="Google Shape;94;g7ab21d8ef6_0_67"/>
          <p:cNvPicPr preferRelativeResize="0"/>
          <p:nvPr/>
        </p:nvPicPr>
        <p:blipFill rotWithShape="1">
          <a:blip r:embed="rId3">
            <a:alphaModFix amt="51000"/>
          </a:blip>
          <a:srcRect b="0" l="24828" r="0" t="0"/>
          <a:stretch/>
        </p:blipFill>
        <p:spPr>
          <a:xfrm>
            <a:off x="7184294" y="1652600"/>
            <a:ext cx="1959706" cy="16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b21d8ef6_0_73"/>
          <p:cNvSpPr txBox="1"/>
          <p:nvPr/>
        </p:nvSpPr>
        <p:spPr>
          <a:xfrm>
            <a:off x="2079850" y="2625900"/>
            <a:ext cx="17679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Allocate budget according to changes in 10-year US Treasury rate a</a:t>
            </a: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nd demographics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g7ab21d8ef6_0_73"/>
          <p:cNvSpPr txBox="1"/>
          <p:nvPr/>
        </p:nvSpPr>
        <p:spPr>
          <a:xfrm>
            <a:off x="1593020" y="427153"/>
            <a:ext cx="702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0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Recommendations</a:t>
            </a:r>
            <a:endParaRPr b="1" i="0" sz="3000" u="none" cap="none" strike="noStrike">
              <a:solidFill>
                <a:srgbClr val="4784A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g7ab21d8ef6_0_73"/>
          <p:cNvSpPr txBox="1"/>
          <p:nvPr/>
        </p:nvSpPr>
        <p:spPr>
          <a:xfrm>
            <a:off x="6803125" y="2643756"/>
            <a:ext cx="17337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Invest more into buildings that are either mainly four bedrooms or a mix of different units</a:t>
            </a:r>
            <a:endParaRPr b="1" i="0" sz="1600" u="none" cap="none" strike="noStrik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2" name="Google Shape;102;g7ab21d8ef6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150018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7ab21d8ef6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950" y="1536524"/>
            <a:ext cx="5693450" cy="9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7ab21d8ef6_0_73"/>
          <p:cNvSpPr txBox="1"/>
          <p:nvPr/>
        </p:nvSpPr>
        <p:spPr>
          <a:xfrm>
            <a:off x="4461600" y="2625900"/>
            <a:ext cx="1767900" cy="16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Select properties that contain amenities that positively contribute to price per sqft</a:t>
            </a:r>
            <a:endParaRPr b="1" i="0" sz="1600" u="none" cap="none" strike="noStrik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b21d8ef6_0_109"/>
          <p:cNvSpPr txBox="1"/>
          <p:nvPr/>
        </p:nvSpPr>
        <p:spPr>
          <a:xfrm>
            <a:off x="0" y="1652600"/>
            <a:ext cx="9144000" cy="1690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g7ab21d8ef6_0_109"/>
          <p:cNvSpPr txBox="1"/>
          <p:nvPr>
            <p:ph idx="1" type="body"/>
          </p:nvPr>
        </p:nvSpPr>
        <p:spPr>
          <a:xfrm>
            <a:off x="247000" y="1650150"/>
            <a:ext cx="76281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 Cleaning &amp; Analysis</a:t>
            </a:r>
            <a:endParaRPr sz="4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1" name="Google Shape;111;g7ab21d8ef6_0_109"/>
          <p:cNvPicPr preferRelativeResize="0"/>
          <p:nvPr/>
        </p:nvPicPr>
        <p:blipFill rotWithShape="1">
          <a:blip r:embed="rId3">
            <a:alphaModFix amt="55000"/>
          </a:blip>
          <a:srcRect b="0" l="0" r="7680" t="0"/>
          <a:stretch/>
        </p:blipFill>
        <p:spPr>
          <a:xfrm>
            <a:off x="6910325" y="1652600"/>
            <a:ext cx="2081268" cy="16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g7ab21d8ef6_0_115"/>
          <p:cNvGrpSpPr/>
          <p:nvPr/>
        </p:nvGrpSpPr>
        <p:grpSpPr>
          <a:xfrm>
            <a:off x="-14624" y="1996112"/>
            <a:ext cx="8766229" cy="2879982"/>
            <a:chOff x="-14632" y="1996191"/>
            <a:chExt cx="8783797" cy="3167948"/>
          </a:xfrm>
        </p:grpSpPr>
        <p:sp>
          <p:nvSpPr>
            <p:cNvPr id="117" name="Google Shape;117;g7ab21d8ef6_0_115"/>
            <p:cNvSpPr/>
            <p:nvPr/>
          </p:nvSpPr>
          <p:spPr>
            <a:xfrm rot="6905340">
              <a:off x="7959620" y="4380809"/>
              <a:ext cx="734390" cy="633060"/>
            </a:xfrm>
            <a:prstGeom prst="triangle">
              <a:avLst>
                <a:gd fmla="val 30955" name="adj"/>
              </a:avLst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7ab21d8ef6_0_115"/>
            <p:cNvSpPr/>
            <p:nvPr/>
          </p:nvSpPr>
          <p:spPr>
            <a:xfrm>
              <a:off x="-14632" y="1996191"/>
              <a:ext cx="8120009" cy="2703369"/>
            </a:xfrm>
            <a:custGeom>
              <a:rect b="b" l="l" r="r" t="t"/>
              <a:pathLst>
                <a:path extrusionOk="0" h="2538375" w="7381826">
                  <a:moveTo>
                    <a:pt x="0" y="0"/>
                  </a:moveTo>
                  <a:cubicBezTo>
                    <a:pt x="1882445" y="60961"/>
                    <a:pt x="4723180" y="370638"/>
                    <a:pt x="3979469" y="775412"/>
                  </a:cubicBezTo>
                  <a:cubicBezTo>
                    <a:pt x="3586887" y="992430"/>
                    <a:pt x="2023873" y="1363065"/>
                    <a:pt x="2852929" y="1470356"/>
                  </a:cubicBezTo>
                  <a:lnTo>
                    <a:pt x="7381826" y="2273375"/>
                  </a:lnTo>
                  <a:lnTo>
                    <a:pt x="7263994" y="2538375"/>
                  </a:lnTo>
                  <a:lnTo>
                    <a:pt x="2538375" y="1572769"/>
                  </a:lnTo>
                  <a:cubicBezTo>
                    <a:pt x="1660551" y="1341121"/>
                    <a:pt x="3328417" y="955852"/>
                    <a:pt x="3803905" y="760780"/>
                  </a:cubicBezTo>
                  <a:cubicBezTo>
                    <a:pt x="4559810" y="424280"/>
                    <a:pt x="1577646" y="95097"/>
                    <a:pt x="14632" y="29261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g7ab21d8ef6_0_115"/>
          <p:cNvSpPr/>
          <p:nvPr/>
        </p:nvSpPr>
        <p:spPr>
          <a:xfrm>
            <a:off x="7197632" y="2897687"/>
            <a:ext cx="898090" cy="1428422"/>
          </a:xfrm>
          <a:custGeom>
            <a:rect b="b" l="l" r="r" t="t"/>
            <a:pathLst>
              <a:path extrusionOk="0" h="1428422" w="898090">
                <a:moveTo>
                  <a:pt x="449216" y="94631"/>
                </a:moveTo>
                <a:cubicBezTo>
                  <a:pt x="253684" y="94631"/>
                  <a:pt x="95174" y="253159"/>
                  <a:pt x="95174" y="448713"/>
                </a:cubicBezTo>
                <a:cubicBezTo>
                  <a:pt x="95174" y="644267"/>
                  <a:pt x="253684" y="802795"/>
                  <a:pt x="449216" y="802795"/>
                </a:cubicBezTo>
                <a:cubicBezTo>
                  <a:pt x="644748" y="802795"/>
                  <a:pt x="803258" y="644267"/>
                  <a:pt x="803258" y="448713"/>
                </a:cubicBezTo>
                <a:cubicBezTo>
                  <a:pt x="803258" y="253159"/>
                  <a:pt x="644748" y="94631"/>
                  <a:pt x="449216" y="94631"/>
                </a:cubicBezTo>
                <a:close/>
                <a:moveTo>
                  <a:pt x="450538" y="0"/>
                </a:moveTo>
                <a:cubicBezTo>
                  <a:pt x="568723" y="1"/>
                  <a:pt x="686907" y="45086"/>
                  <a:pt x="777080" y="135258"/>
                </a:cubicBezTo>
                <a:cubicBezTo>
                  <a:pt x="957424" y="315603"/>
                  <a:pt x="918245" y="575926"/>
                  <a:pt x="777080" y="788342"/>
                </a:cubicBezTo>
                <a:cubicBezTo>
                  <a:pt x="629152" y="1010934"/>
                  <a:pt x="568618" y="1140847"/>
                  <a:pt x="450539" y="1428422"/>
                </a:cubicBezTo>
                <a:cubicBezTo>
                  <a:pt x="310500" y="1123277"/>
                  <a:pt x="280710" y="1028502"/>
                  <a:pt x="123997" y="788342"/>
                </a:cubicBezTo>
                <a:cubicBezTo>
                  <a:pt x="-25604" y="572861"/>
                  <a:pt x="-56348" y="315602"/>
                  <a:pt x="123996" y="135258"/>
                </a:cubicBezTo>
                <a:cubicBezTo>
                  <a:pt x="214168" y="45086"/>
                  <a:pt x="332353" y="1"/>
                  <a:pt x="450538" y="0"/>
                </a:cubicBezTo>
                <a:close/>
              </a:path>
            </a:pathLst>
          </a:custGeom>
          <a:gradFill>
            <a:gsLst>
              <a:gs pos="0">
                <a:srgbClr val="6CA4BE"/>
              </a:gs>
              <a:gs pos="100000">
                <a:srgbClr val="395E6F"/>
              </a:gs>
            </a:gsLst>
            <a:lin ang="5400012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7ab21d8ef6_0_115"/>
          <p:cNvSpPr txBox="1"/>
          <p:nvPr/>
        </p:nvSpPr>
        <p:spPr>
          <a:xfrm>
            <a:off x="2063650" y="3905800"/>
            <a:ext cx="1702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u="none" cap="none" strike="noStrike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Merge the two separate datasets together </a:t>
            </a:r>
            <a:endParaRPr b="0" i="0" u="none" cap="none" strike="noStrike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g7ab21d8ef6_0_115"/>
          <p:cNvSpPr txBox="1"/>
          <p:nvPr/>
        </p:nvSpPr>
        <p:spPr>
          <a:xfrm>
            <a:off x="7045224" y="1800706"/>
            <a:ext cx="10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Step 4</a:t>
            </a:r>
            <a:endParaRPr b="1" i="0" sz="20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g7ab21d8ef6_0_115"/>
          <p:cNvSpPr/>
          <p:nvPr/>
        </p:nvSpPr>
        <p:spPr>
          <a:xfrm>
            <a:off x="3104715" y="2729287"/>
            <a:ext cx="537064" cy="854206"/>
          </a:xfrm>
          <a:custGeom>
            <a:rect b="b" l="l" r="r" t="t"/>
            <a:pathLst>
              <a:path extrusionOk="0" h="1162185" w="730699">
                <a:moveTo>
                  <a:pt x="365489" y="76993"/>
                </a:moveTo>
                <a:cubicBezTo>
                  <a:pt x="206401" y="76993"/>
                  <a:pt x="77435" y="205973"/>
                  <a:pt x="77435" y="365079"/>
                </a:cubicBezTo>
                <a:cubicBezTo>
                  <a:pt x="77435" y="524185"/>
                  <a:pt x="206401" y="653165"/>
                  <a:pt x="365489" y="653165"/>
                </a:cubicBezTo>
                <a:cubicBezTo>
                  <a:pt x="524577" y="653165"/>
                  <a:pt x="653543" y="524185"/>
                  <a:pt x="653543" y="365079"/>
                </a:cubicBezTo>
                <a:cubicBezTo>
                  <a:pt x="653543" y="205973"/>
                  <a:pt x="524577" y="76993"/>
                  <a:pt x="365489" y="76993"/>
                </a:cubicBezTo>
                <a:close/>
                <a:moveTo>
                  <a:pt x="366564" y="0"/>
                </a:moveTo>
                <a:cubicBezTo>
                  <a:pt x="462721" y="0"/>
                  <a:pt x="558878" y="36683"/>
                  <a:pt x="632244" y="110048"/>
                </a:cubicBezTo>
                <a:cubicBezTo>
                  <a:pt x="778974" y="256779"/>
                  <a:pt x="747097" y="468582"/>
                  <a:pt x="632244" y="641407"/>
                </a:cubicBezTo>
                <a:cubicBezTo>
                  <a:pt x="511887" y="822511"/>
                  <a:pt x="462636" y="928209"/>
                  <a:pt x="366565" y="1162185"/>
                </a:cubicBezTo>
                <a:cubicBezTo>
                  <a:pt x="252627" y="913915"/>
                  <a:pt x="228389" y="836805"/>
                  <a:pt x="100885" y="641406"/>
                </a:cubicBezTo>
                <a:cubicBezTo>
                  <a:pt x="-20832" y="466088"/>
                  <a:pt x="-45846" y="256778"/>
                  <a:pt x="100885" y="110048"/>
                </a:cubicBezTo>
                <a:cubicBezTo>
                  <a:pt x="174250" y="36683"/>
                  <a:pt x="270407" y="0"/>
                  <a:pt x="366564" y="0"/>
                </a:cubicBezTo>
                <a:close/>
              </a:path>
            </a:pathLst>
          </a:custGeom>
          <a:gradFill>
            <a:gsLst>
              <a:gs pos="0">
                <a:srgbClr val="6CA4BE"/>
              </a:gs>
              <a:gs pos="100000">
                <a:srgbClr val="395E6F"/>
              </a:gs>
            </a:gsLst>
            <a:lin ang="5400012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7ab21d8ef6_0_115"/>
          <p:cNvSpPr txBox="1"/>
          <p:nvPr/>
        </p:nvSpPr>
        <p:spPr>
          <a:xfrm>
            <a:off x="1993503" y="3546903"/>
            <a:ext cx="10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Step 2</a:t>
            </a:r>
            <a:endParaRPr b="1" i="0" sz="2000" u="none" cap="none" strike="noStrik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g7ab21d8ef6_0_115"/>
          <p:cNvSpPr txBox="1"/>
          <p:nvPr/>
        </p:nvSpPr>
        <p:spPr>
          <a:xfrm>
            <a:off x="7108975" y="2157900"/>
            <a:ext cx="18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u="none" cap="none" strike="noStrike">
                <a:solidFill>
                  <a:srgbClr val="4584A1"/>
                </a:solidFill>
                <a:latin typeface="Avenir"/>
                <a:ea typeface="Avenir"/>
                <a:cs typeface="Avenir"/>
                <a:sym typeface="Avenir"/>
              </a:rPr>
              <a:t>Add in external data</a:t>
            </a:r>
            <a:endParaRPr b="0" i="0" u="none" cap="none" strike="noStrike">
              <a:solidFill>
                <a:srgbClr val="4584A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u="none" cap="none" strike="noStrike">
                <a:solidFill>
                  <a:srgbClr val="4584A1"/>
                </a:solidFill>
                <a:latin typeface="Avenir"/>
                <a:ea typeface="Avenir"/>
                <a:cs typeface="Avenir"/>
                <a:sym typeface="Avenir"/>
              </a:rPr>
              <a:t>(e.g. 10-Year US Treasury rate)  </a:t>
            </a:r>
            <a:endParaRPr b="0" i="0" u="none" cap="none" strike="noStrike">
              <a:solidFill>
                <a:srgbClr val="4584A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g7ab21d8ef6_0_115"/>
          <p:cNvSpPr/>
          <p:nvPr/>
        </p:nvSpPr>
        <p:spPr>
          <a:xfrm>
            <a:off x="5109930" y="2814679"/>
            <a:ext cx="703815" cy="1119425"/>
          </a:xfrm>
          <a:custGeom>
            <a:rect b="b" l="l" r="r" t="t"/>
            <a:pathLst>
              <a:path extrusionOk="0" h="1130732" w="710924">
                <a:moveTo>
                  <a:pt x="355597" y="74909"/>
                </a:moveTo>
                <a:cubicBezTo>
                  <a:pt x="200815" y="74909"/>
                  <a:pt x="75339" y="200399"/>
                  <a:pt x="75339" y="355199"/>
                </a:cubicBezTo>
                <a:cubicBezTo>
                  <a:pt x="75339" y="509999"/>
                  <a:pt x="200815" y="635489"/>
                  <a:pt x="355597" y="635489"/>
                </a:cubicBezTo>
                <a:cubicBezTo>
                  <a:pt x="510379" y="635489"/>
                  <a:pt x="635855" y="509999"/>
                  <a:pt x="635855" y="355199"/>
                </a:cubicBezTo>
                <a:cubicBezTo>
                  <a:pt x="635855" y="200399"/>
                  <a:pt x="510379" y="74909"/>
                  <a:pt x="355597" y="74909"/>
                </a:cubicBezTo>
                <a:close/>
                <a:moveTo>
                  <a:pt x="356644" y="0"/>
                </a:moveTo>
                <a:cubicBezTo>
                  <a:pt x="450198" y="0"/>
                  <a:pt x="543753" y="35690"/>
                  <a:pt x="615133" y="107070"/>
                </a:cubicBezTo>
                <a:cubicBezTo>
                  <a:pt x="757893" y="249830"/>
                  <a:pt x="726879" y="455901"/>
                  <a:pt x="615133" y="624048"/>
                </a:cubicBezTo>
                <a:cubicBezTo>
                  <a:pt x="498034" y="800250"/>
                  <a:pt x="450115" y="903089"/>
                  <a:pt x="356644" y="1130732"/>
                </a:cubicBezTo>
                <a:cubicBezTo>
                  <a:pt x="245790" y="889181"/>
                  <a:pt x="222208" y="814158"/>
                  <a:pt x="98155" y="624047"/>
                </a:cubicBezTo>
                <a:cubicBezTo>
                  <a:pt x="-20268" y="453474"/>
                  <a:pt x="-44605" y="249829"/>
                  <a:pt x="98155" y="107070"/>
                </a:cubicBezTo>
                <a:cubicBezTo>
                  <a:pt x="169534" y="35690"/>
                  <a:pt x="263089" y="0"/>
                  <a:pt x="356644" y="0"/>
                </a:cubicBezTo>
                <a:close/>
              </a:path>
            </a:pathLst>
          </a:custGeom>
          <a:gradFill>
            <a:gsLst>
              <a:gs pos="0">
                <a:srgbClr val="6CA4BE"/>
              </a:gs>
              <a:gs pos="100000">
                <a:srgbClr val="395E6F"/>
              </a:gs>
            </a:gsLst>
            <a:lin ang="5400012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ab21d8ef6_0_115"/>
          <p:cNvSpPr txBox="1"/>
          <p:nvPr/>
        </p:nvSpPr>
        <p:spPr>
          <a:xfrm>
            <a:off x="4840087" y="4076365"/>
            <a:ext cx="10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Step 3</a:t>
            </a:r>
            <a:endParaRPr b="1" i="0" sz="2000" u="none" cap="none" strike="noStrike">
              <a:solidFill>
                <a:schemeClr val="accent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g7ab21d8ef6_0_115"/>
          <p:cNvSpPr txBox="1"/>
          <p:nvPr/>
        </p:nvSpPr>
        <p:spPr>
          <a:xfrm>
            <a:off x="4840087" y="4443024"/>
            <a:ext cx="2539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Split the dataset by State  </a:t>
            </a:r>
            <a:endParaRPr b="0" i="0" u="none" cap="none" strike="noStrike">
              <a:solidFill>
                <a:srgbClr val="4784A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g7ab21d8ef6_0_115"/>
          <p:cNvSpPr/>
          <p:nvPr/>
        </p:nvSpPr>
        <p:spPr>
          <a:xfrm>
            <a:off x="2846092" y="1462621"/>
            <a:ext cx="511198" cy="813068"/>
          </a:xfrm>
          <a:custGeom>
            <a:rect b="b" l="l" r="r" t="t"/>
            <a:pathLst>
              <a:path extrusionOk="0" h="1019521" w="641001">
                <a:moveTo>
                  <a:pt x="320623" y="67542"/>
                </a:moveTo>
                <a:cubicBezTo>
                  <a:pt x="181064" y="67542"/>
                  <a:pt x="67929" y="180689"/>
                  <a:pt x="67929" y="320264"/>
                </a:cubicBezTo>
                <a:cubicBezTo>
                  <a:pt x="67929" y="459839"/>
                  <a:pt x="181064" y="572986"/>
                  <a:pt x="320623" y="572986"/>
                </a:cubicBezTo>
                <a:cubicBezTo>
                  <a:pt x="460182" y="572986"/>
                  <a:pt x="573317" y="459839"/>
                  <a:pt x="573317" y="320264"/>
                </a:cubicBezTo>
                <a:cubicBezTo>
                  <a:pt x="573317" y="180689"/>
                  <a:pt x="460182" y="67542"/>
                  <a:pt x="320623" y="67542"/>
                </a:cubicBezTo>
                <a:close/>
                <a:moveTo>
                  <a:pt x="321566" y="0"/>
                </a:moveTo>
                <a:cubicBezTo>
                  <a:pt x="405920" y="0"/>
                  <a:pt x="490273" y="32180"/>
                  <a:pt x="554632" y="96539"/>
                </a:cubicBezTo>
                <a:cubicBezTo>
                  <a:pt x="683351" y="225258"/>
                  <a:pt x="655387" y="411061"/>
                  <a:pt x="554632" y="562671"/>
                </a:cubicBezTo>
                <a:cubicBezTo>
                  <a:pt x="449051" y="721543"/>
                  <a:pt x="405845" y="814267"/>
                  <a:pt x="321567" y="1019521"/>
                </a:cubicBezTo>
                <a:cubicBezTo>
                  <a:pt x="221616" y="801727"/>
                  <a:pt x="200353" y="734083"/>
                  <a:pt x="88501" y="562670"/>
                </a:cubicBezTo>
                <a:cubicBezTo>
                  <a:pt x="-18275" y="408873"/>
                  <a:pt x="-40218" y="225258"/>
                  <a:pt x="88501" y="96539"/>
                </a:cubicBezTo>
                <a:cubicBezTo>
                  <a:pt x="152860" y="32180"/>
                  <a:pt x="237213" y="0"/>
                  <a:pt x="321566" y="0"/>
                </a:cubicBezTo>
                <a:close/>
              </a:path>
            </a:pathLst>
          </a:custGeom>
          <a:gradFill>
            <a:gsLst>
              <a:gs pos="0">
                <a:srgbClr val="6CA4BE"/>
              </a:gs>
              <a:gs pos="100000">
                <a:srgbClr val="395E6F"/>
              </a:gs>
            </a:gsLst>
            <a:lin ang="5400012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7ab21d8ef6_0_115"/>
          <p:cNvSpPr txBox="1"/>
          <p:nvPr/>
        </p:nvSpPr>
        <p:spPr>
          <a:xfrm>
            <a:off x="3412165" y="957405"/>
            <a:ext cx="10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rPr>
              <a:t>Step 1</a:t>
            </a:r>
            <a:endParaRPr b="1" i="0" sz="2000" u="none" cap="none" strike="noStrike">
              <a:solidFill>
                <a:schemeClr val="accent4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g7ab21d8ef6_0_115"/>
          <p:cNvSpPr txBox="1"/>
          <p:nvPr/>
        </p:nvSpPr>
        <p:spPr>
          <a:xfrm>
            <a:off x="3476201" y="1268450"/>
            <a:ext cx="13638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u="none" cap="none" strike="noStrike">
                <a:solidFill>
                  <a:srgbClr val="4584A1"/>
                </a:solidFill>
                <a:latin typeface="Avenir"/>
                <a:ea typeface="Avenir"/>
                <a:cs typeface="Avenir"/>
                <a:sym typeface="Avenir"/>
              </a:rPr>
              <a:t>Create new dataset by extracting useful columns</a:t>
            </a:r>
            <a:endParaRPr b="0" i="0" u="none" cap="none" strike="noStrike">
              <a:solidFill>
                <a:srgbClr val="4584A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g7ab21d8ef6_0_115"/>
          <p:cNvSpPr/>
          <p:nvPr/>
        </p:nvSpPr>
        <p:spPr>
          <a:xfrm>
            <a:off x="710156" y="1238230"/>
            <a:ext cx="512777" cy="815578"/>
          </a:xfrm>
          <a:custGeom>
            <a:rect b="b" l="l" r="r" t="t"/>
            <a:pathLst>
              <a:path extrusionOk="0" h="815578" w="512777">
                <a:moveTo>
                  <a:pt x="256487" y="54031"/>
                </a:moveTo>
                <a:cubicBezTo>
                  <a:pt x="144845" y="54031"/>
                  <a:pt x="54341" y="144545"/>
                  <a:pt x="54341" y="256199"/>
                </a:cubicBezTo>
                <a:cubicBezTo>
                  <a:pt x="54341" y="367853"/>
                  <a:pt x="144845" y="458367"/>
                  <a:pt x="256487" y="458367"/>
                </a:cubicBezTo>
                <a:cubicBezTo>
                  <a:pt x="368129" y="458367"/>
                  <a:pt x="458633" y="367853"/>
                  <a:pt x="458633" y="256199"/>
                </a:cubicBezTo>
                <a:cubicBezTo>
                  <a:pt x="458633" y="144545"/>
                  <a:pt x="368129" y="54031"/>
                  <a:pt x="256487" y="54031"/>
                </a:cubicBezTo>
                <a:close/>
                <a:moveTo>
                  <a:pt x="257241" y="0"/>
                </a:moveTo>
                <a:cubicBezTo>
                  <a:pt x="324720" y="0"/>
                  <a:pt x="392199" y="25743"/>
                  <a:pt x="443685" y="77228"/>
                </a:cubicBezTo>
                <a:cubicBezTo>
                  <a:pt x="546655" y="180198"/>
                  <a:pt x="524285" y="328833"/>
                  <a:pt x="443685" y="450115"/>
                </a:cubicBezTo>
                <a:cubicBezTo>
                  <a:pt x="359223" y="577207"/>
                  <a:pt x="324660" y="651383"/>
                  <a:pt x="257241" y="815578"/>
                </a:cubicBezTo>
                <a:cubicBezTo>
                  <a:pt x="177284" y="641351"/>
                  <a:pt x="160275" y="587238"/>
                  <a:pt x="70797" y="450115"/>
                </a:cubicBezTo>
                <a:cubicBezTo>
                  <a:pt x="-14619" y="327083"/>
                  <a:pt x="-32173" y="180198"/>
                  <a:pt x="70797" y="77228"/>
                </a:cubicBezTo>
                <a:cubicBezTo>
                  <a:pt x="122282" y="25743"/>
                  <a:pt x="189762" y="0"/>
                  <a:pt x="257241" y="0"/>
                </a:cubicBezTo>
                <a:close/>
              </a:path>
            </a:pathLst>
          </a:custGeom>
          <a:gradFill>
            <a:gsLst>
              <a:gs pos="0">
                <a:srgbClr val="6CA4BE"/>
              </a:gs>
              <a:gs pos="100000">
                <a:srgbClr val="395E6F"/>
              </a:gs>
            </a:gsLst>
            <a:lin ang="5400012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7ab21d8ef6_0_115"/>
          <p:cNvSpPr txBox="1"/>
          <p:nvPr/>
        </p:nvSpPr>
        <p:spPr>
          <a:xfrm>
            <a:off x="356375" y="2177275"/>
            <a:ext cx="12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Raw Data</a:t>
            </a:r>
            <a:endParaRPr b="1" i="0" sz="1800" u="none" cap="none" strike="noStrike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g7ab21d8ef6_0_115"/>
          <p:cNvSpPr txBox="1"/>
          <p:nvPr/>
        </p:nvSpPr>
        <p:spPr>
          <a:xfrm>
            <a:off x="423175" y="2552325"/>
            <a:ext cx="136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u="none" cap="none" strike="noStrike">
                <a:solidFill>
                  <a:srgbClr val="4584A1"/>
                </a:solidFill>
                <a:latin typeface="Avenir"/>
                <a:ea typeface="Avenir"/>
                <a:cs typeface="Avenir"/>
                <a:sym typeface="Avenir"/>
              </a:rPr>
              <a:t>Properties file:</a:t>
            </a:r>
            <a:endParaRPr b="0" i="0" u="none" cap="none" strike="noStrike">
              <a:solidFill>
                <a:srgbClr val="4584A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u="none" cap="none" strike="noStrike">
                <a:solidFill>
                  <a:srgbClr val="4584A1"/>
                </a:solidFill>
                <a:latin typeface="Avenir"/>
                <a:ea typeface="Avenir"/>
                <a:cs typeface="Avenir"/>
                <a:sym typeface="Avenir"/>
              </a:rPr>
              <a:t>20,363 x 212</a:t>
            </a:r>
            <a:endParaRPr b="0" i="0" u="none" cap="none" strike="noStrike">
              <a:solidFill>
                <a:srgbClr val="4584A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4584A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u="none" cap="none" strike="noStrike">
                <a:solidFill>
                  <a:srgbClr val="4584A1"/>
                </a:solidFill>
                <a:latin typeface="Avenir"/>
                <a:ea typeface="Avenir"/>
                <a:cs typeface="Avenir"/>
                <a:sym typeface="Avenir"/>
              </a:rPr>
              <a:t>Sales file:</a:t>
            </a:r>
            <a:endParaRPr b="0" i="0" u="none" cap="none" strike="noStrike">
              <a:solidFill>
                <a:srgbClr val="4584A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u="none" cap="none" strike="noStrike">
                <a:solidFill>
                  <a:srgbClr val="4584A1"/>
                </a:solidFill>
                <a:latin typeface="Avenir"/>
                <a:ea typeface="Avenir"/>
                <a:cs typeface="Avenir"/>
                <a:sym typeface="Avenir"/>
              </a:rPr>
              <a:t>24,527 </a:t>
            </a:r>
            <a:r>
              <a:rPr lang="en">
                <a:solidFill>
                  <a:srgbClr val="4584A1"/>
                </a:solidFill>
                <a:latin typeface="Avenir"/>
                <a:ea typeface="Avenir"/>
                <a:cs typeface="Avenir"/>
                <a:sym typeface="Avenir"/>
              </a:rPr>
              <a:t>x </a:t>
            </a:r>
            <a:r>
              <a:rPr b="0" i="0" lang="en" u="none" cap="none" strike="noStrike">
                <a:solidFill>
                  <a:srgbClr val="4584A1"/>
                </a:solidFill>
                <a:latin typeface="Avenir"/>
                <a:ea typeface="Avenir"/>
                <a:cs typeface="Avenir"/>
                <a:sym typeface="Avenir"/>
              </a:rPr>
              <a:t>200 </a:t>
            </a:r>
            <a:endParaRPr b="0" i="0" u="none" cap="none" strike="noStrike">
              <a:solidFill>
                <a:srgbClr val="4584A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Google Shape;134;g7ab21d8ef6_0_115"/>
          <p:cNvSpPr/>
          <p:nvPr/>
        </p:nvSpPr>
        <p:spPr>
          <a:xfrm>
            <a:off x="5336558" y="3064457"/>
            <a:ext cx="251100" cy="235052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gradFill>
            <a:gsLst>
              <a:gs pos="0">
                <a:srgbClr val="6CA4BE"/>
              </a:gs>
              <a:gs pos="100000">
                <a:srgbClr val="395E6F"/>
              </a:gs>
            </a:gsLst>
            <a:lin ang="5400012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7ab21d8ef6_0_115"/>
          <p:cNvSpPr/>
          <p:nvPr/>
        </p:nvSpPr>
        <p:spPr>
          <a:xfrm>
            <a:off x="7455543" y="3097017"/>
            <a:ext cx="382280" cy="449872"/>
          </a:xfrm>
          <a:custGeom>
            <a:rect b="b" l="l" r="r" t="t"/>
            <a:pathLst>
              <a:path extrusionOk="0" h="3213371" w="254853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gradFill>
            <a:gsLst>
              <a:gs pos="0">
                <a:srgbClr val="6CA4BE"/>
              </a:gs>
              <a:gs pos="100000">
                <a:srgbClr val="395E6F"/>
              </a:gs>
            </a:gsLst>
            <a:lin ang="5400012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7ab21d8ef6_0_115"/>
          <p:cNvSpPr/>
          <p:nvPr/>
        </p:nvSpPr>
        <p:spPr>
          <a:xfrm rot="2238237">
            <a:off x="868147" y="1392375"/>
            <a:ext cx="180531" cy="194790"/>
          </a:xfrm>
          <a:custGeom>
            <a:rect b="b" l="l" r="r" t="t"/>
            <a:pathLst>
              <a:path extrusionOk="0" h="2951283" w="2735240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gradFill>
            <a:gsLst>
              <a:gs pos="0">
                <a:srgbClr val="6CA4BE"/>
              </a:gs>
              <a:gs pos="100000">
                <a:srgbClr val="395E6F"/>
              </a:gs>
            </a:gsLst>
            <a:lin ang="5400012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7ab21d8ef6_0_115"/>
          <p:cNvSpPr/>
          <p:nvPr/>
        </p:nvSpPr>
        <p:spPr>
          <a:xfrm flipH="1" rot="-5400000">
            <a:off x="2991014" y="1603166"/>
            <a:ext cx="219646" cy="227539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gradFill>
            <a:gsLst>
              <a:gs pos="0">
                <a:srgbClr val="6CA4BE"/>
              </a:gs>
              <a:gs pos="100000">
                <a:srgbClr val="395E6F"/>
              </a:gs>
            </a:gsLst>
            <a:lin ang="5400012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7ab21d8ef6_0_115"/>
          <p:cNvSpPr/>
          <p:nvPr/>
        </p:nvSpPr>
        <p:spPr>
          <a:xfrm>
            <a:off x="3266989" y="2872314"/>
            <a:ext cx="229495" cy="259200"/>
          </a:xfrm>
          <a:custGeom>
            <a:rect b="b" l="l" r="r" t="t"/>
            <a:pathLst>
              <a:path extrusionOk="0" h="3240000" w="2868687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gradFill>
            <a:gsLst>
              <a:gs pos="0">
                <a:srgbClr val="6CA4BE"/>
              </a:gs>
              <a:gs pos="100000">
                <a:srgbClr val="395E6F"/>
              </a:gs>
            </a:gsLst>
            <a:lin ang="5400012" scaled="0"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7ab21d8ef6_0_115"/>
          <p:cNvSpPr txBox="1"/>
          <p:nvPr/>
        </p:nvSpPr>
        <p:spPr>
          <a:xfrm>
            <a:off x="441425" y="238713"/>
            <a:ext cx="702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0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Data Cleaning</a:t>
            </a:r>
            <a:endParaRPr b="1" i="0" sz="3000" u="none" cap="none" strike="noStrike">
              <a:solidFill>
                <a:srgbClr val="4784A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b21d8ef6_0_142"/>
          <p:cNvSpPr/>
          <p:nvPr/>
        </p:nvSpPr>
        <p:spPr>
          <a:xfrm>
            <a:off x="567157" y="1796639"/>
            <a:ext cx="4234800" cy="2793300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7ab21d8ef6_0_142"/>
          <p:cNvSpPr txBox="1"/>
          <p:nvPr/>
        </p:nvSpPr>
        <p:spPr>
          <a:xfrm>
            <a:off x="5425370" y="1525688"/>
            <a:ext cx="2808300" cy="5043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10-year Treasury Rate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g7ab21d8ef6_0_142"/>
          <p:cNvSpPr txBox="1"/>
          <p:nvPr/>
        </p:nvSpPr>
        <p:spPr>
          <a:xfrm>
            <a:off x="5027176" y="2261649"/>
            <a:ext cx="4015200" cy="23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0" i="0" lang="en" sz="1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Trend from 1996 to 2018</a:t>
            </a:r>
            <a:endParaRPr b="0" i="0" sz="16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         </a:t>
            </a:r>
            <a:r>
              <a:rPr b="1" i="0" lang="en" sz="1600" u="none" cap="none" strike="noStrike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Florida </a:t>
            </a:r>
            <a:endParaRPr b="1" i="0" sz="1600" u="none" cap="none" strike="noStrike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A61C00"/>
                </a:solidFill>
                <a:latin typeface="Avenir"/>
                <a:ea typeface="Avenir"/>
                <a:cs typeface="Avenir"/>
                <a:sym typeface="Avenir"/>
              </a:rPr>
              <a:t>         </a:t>
            </a:r>
            <a:r>
              <a:rPr b="1" i="0" lang="en" sz="1600" u="none" cap="none" strike="noStrike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Texas, North Carolina, Georgia</a:t>
            </a:r>
            <a:endParaRPr b="1" i="0" sz="1600" u="none" cap="none" strike="noStrike"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10-year </a:t>
            </a:r>
            <a:r>
              <a:rPr b="1" lang="en" sz="16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T</a:t>
            </a:r>
            <a:r>
              <a:rPr b="1" i="0" lang="en" sz="1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reasury </a:t>
            </a:r>
            <a:r>
              <a:rPr b="1" lang="en" sz="16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R</a:t>
            </a:r>
            <a:r>
              <a:rPr b="1" i="0" lang="en" sz="1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ate - </a:t>
            </a:r>
            <a:r>
              <a:rPr b="0" i="0" lang="en" sz="1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highly correlated with </a:t>
            </a:r>
            <a:r>
              <a:rPr b="1" i="0" lang="en" sz="1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Florida</a:t>
            </a:r>
            <a:r>
              <a:rPr b="0" i="0" lang="en" sz="1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’s building price</a:t>
            </a:r>
            <a:endParaRPr b="0" i="0" sz="16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7" name="Google Shape;147;g7ab21d8ef6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662" y="1656615"/>
            <a:ext cx="4234871" cy="2793208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pic>
      <p:cxnSp>
        <p:nvCxnSpPr>
          <p:cNvPr id="148" name="Google Shape;148;g7ab21d8ef6_0_142"/>
          <p:cNvCxnSpPr/>
          <p:nvPr/>
        </p:nvCxnSpPr>
        <p:spPr>
          <a:xfrm flipH="1">
            <a:off x="5425325" y="2817175"/>
            <a:ext cx="3300" cy="2448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g7ab21d8ef6_0_142"/>
          <p:cNvCxnSpPr/>
          <p:nvPr/>
        </p:nvCxnSpPr>
        <p:spPr>
          <a:xfrm rot="10800000">
            <a:off x="5425774" y="3186050"/>
            <a:ext cx="0" cy="2616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Google Shape;150;g7ab21d8ef6_0_142"/>
          <p:cNvSpPr txBox="1"/>
          <p:nvPr/>
        </p:nvSpPr>
        <p:spPr>
          <a:xfrm>
            <a:off x="152525" y="162525"/>
            <a:ext cx="9547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000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Geographic</a:t>
            </a:r>
            <a:r>
              <a:rPr b="1" i="0" lang="en" sz="30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 Analysis - Recommendation 1</a:t>
            </a:r>
            <a:endParaRPr b="1" i="0" sz="3000" u="none" cap="none" strike="noStrike">
              <a:solidFill>
                <a:srgbClr val="4784A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" name="Google Shape;151;g7ab21d8ef6_0_142"/>
          <p:cNvSpPr txBox="1"/>
          <p:nvPr/>
        </p:nvSpPr>
        <p:spPr>
          <a:xfrm>
            <a:off x="217050" y="738975"/>
            <a:ext cx="10226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Allocate budget to different locations according to 10-year </a:t>
            </a:r>
            <a:r>
              <a:rPr lang="en" sz="1500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Treasury Rate and </a:t>
            </a:r>
            <a:r>
              <a:rPr b="0" i="0" lang="en" sz="15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demographic information 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b21d8ef6_0_153"/>
          <p:cNvSpPr/>
          <p:nvPr/>
        </p:nvSpPr>
        <p:spPr>
          <a:xfrm>
            <a:off x="4409893" y="1843452"/>
            <a:ext cx="4352400" cy="2901300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7ab21d8ef6_0_153"/>
          <p:cNvSpPr txBox="1"/>
          <p:nvPr/>
        </p:nvSpPr>
        <p:spPr>
          <a:xfrm>
            <a:off x="773527" y="1521961"/>
            <a:ext cx="2808300" cy="5043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Dem</a:t>
            </a:r>
            <a:r>
              <a:rPr b="1" i="0" lang="en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ographic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g7ab21d8ef6_0_153"/>
          <p:cNvSpPr txBox="1"/>
          <p:nvPr/>
        </p:nvSpPr>
        <p:spPr>
          <a:xfrm>
            <a:off x="217050" y="238725"/>
            <a:ext cx="9035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0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Demographic Analysis - Recommendation </a:t>
            </a:r>
            <a:r>
              <a:rPr b="1" lang="en" sz="3000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1" i="0" sz="3000" u="none" cap="none" strike="noStrike">
              <a:solidFill>
                <a:srgbClr val="4784A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g7ab21d8ef6_0_153"/>
          <p:cNvSpPr txBox="1"/>
          <p:nvPr/>
        </p:nvSpPr>
        <p:spPr>
          <a:xfrm>
            <a:off x="697335" y="2146082"/>
            <a:ext cx="32316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0" i="0" lang="en" sz="1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Eight heatmaps </a:t>
            </a:r>
            <a:endParaRPr b="0" i="0" sz="16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</a:pPr>
            <a:r>
              <a:rPr b="0" i="0" lang="en" sz="1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Four states</a:t>
            </a:r>
            <a:endParaRPr b="0" i="0" sz="16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Household income</a:t>
            </a:r>
            <a:endParaRPr b="0" i="0" sz="16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Per capita income</a:t>
            </a:r>
            <a:endParaRPr b="0" i="0" sz="16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</a:pPr>
            <a:r>
              <a:rPr b="1" lang="en" sz="16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Positive relationship</a:t>
            </a:r>
            <a:r>
              <a:rPr b="0" i="0" lang="en" sz="1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 between building’s price per sqft and median household income</a:t>
            </a:r>
            <a:endParaRPr b="0" i="0" sz="16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Example: Ector at Texas</a:t>
            </a:r>
            <a:endParaRPr b="0" i="0" sz="16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0" name="Google Shape;160;g7ab21d8ef6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599" y="1718370"/>
            <a:ext cx="4433217" cy="2901161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pic>
      <p:sp>
        <p:nvSpPr>
          <p:cNvPr id="161" name="Google Shape;161;g7ab21d8ef6_0_153"/>
          <p:cNvSpPr txBox="1"/>
          <p:nvPr/>
        </p:nvSpPr>
        <p:spPr>
          <a:xfrm>
            <a:off x="217050" y="738975"/>
            <a:ext cx="10226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Allocate budget to different locations according to 10-year </a:t>
            </a:r>
            <a:r>
              <a:rPr lang="en" sz="1500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Treasury Rate and </a:t>
            </a:r>
            <a:r>
              <a:rPr b="0" i="0" lang="en" sz="15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demographic information </a:t>
            </a:r>
            <a:endParaRPr sz="1500"/>
          </a:p>
        </p:txBody>
      </p:sp>
      <p:sp>
        <p:nvSpPr>
          <p:cNvPr id="162" name="Google Shape;162;g7ab21d8ef6_0_153"/>
          <p:cNvSpPr/>
          <p:nvPr/>
        </p:nvSpPr>
        <p:spPr>
          <a:xfrm>
            <a:off x="5357875" y="2746100"/>
            <a:ext cx="381300" cy="377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b21d8ef6_0_186"/>
          <p:cNvSpPr/>
          <p:nvPr/>
        </p:nvSpPr>
        <p:spPr>
          <a:xfrm>
            <a:off x="1182206" y="3212499"/>
            <a:ext cx="3005700" cy="1750200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7ab21d8ef6_0_186"/>
          <p:cNvSpPr/>
          <p:nvPr/>
        </p:nvSpPr>
        <p:spPr>
          <a:xfrm>
            <a:off x="5332604" y="3202555"/>
            <a:ext cx="3005700" cy="1750200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7ab21d8ef6_0_186"/>
          <p:cNvSpPr/>
          <p:nvPr/>
        </p:nvSpPr>
        <p:spPr>
          <a:xfrm>
            <a:off x="5312181" y="977495"/>
            <a:ext cx="3005700" cy="1750200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7ab21d8ef6_0_186"/>
          <p:cNvSpPr/>
          <p:nvPr/>
        </p:nvSpPr>
        <p:spPr>
          <a:xfrm>
            <a:off x="1182206" y="977495"/>
            <a:ext cx="3005700" cy="1750200"/>
          </a:xfrm>
          <a:prstGeom prst="rect">
            <a:avLst/>
          </a:prstGeom>
          <a:solidFill>
            <a:srgbClr val="4584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7ab21d8ef6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530" y="823849"/>
            <a:ext cx="2943607" cy="17496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g7ab21d8ef6_0_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1530" y="3000589"/>
            <a:ext cx="2943607" cy="17496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g7ab21d8ef6_0_1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2809" y="823849"/>
            <a:ext cx="2941926" cy="174962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g7ab21d8ef6_0_1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1133" y="3000589"/>
            <a:ext cx="2943603" cy="174962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g7ab21d8ef6_0_186"/>
          <p:cNvSpPr txBox="1"/>
          <p:nvPr/>
        </p:nvSpPr>
        <p:spPr>
          <a:xfrm>
            <a:off x="365225" y="162525"/>
            <a:ext cx="8699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000" u="none" cap="none" strike="noStrike">
                <a:solidFill>
                  <a:srgbClr val="4784A1"/>
                </a:solidFill>
                <a:latin typeface="Avenir"/>
                <a:ea typeface="Avenir"/>
                <a:cs typeface="Avenir"/>
                <a:sym typeface="Avenir"/>
              </a:rPr>
              <a:t>Word Cloud - Recommendation 2</a:t>
            </a:r>
            <a:endParaRPr b="1" i="0" sz="3000" u="none" cap="none" strike="noStrike">
              <a:solidFill>
                <a:srgbClr val="4784A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g7ab21d8ef6_0_186"/>
          <p:cNvSpPr txBox="1"/>
          <p:nvPr/>
        </p:nvSpPr>
        <p:spPr>
          <a:xfrm rot="-5400000">
            <a:off x="-426674" y="3703025"/>
            <a:ext cx="2658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Texas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g7ab21d8ef6_0_186"/>
          <p:cNvSpPr txBox="1"/>
          <p:nvPr/>
        </p:nvSpPr>
        <p:spPr>
          <a:xfrm rot="-5400000">
            <a:off x="-442725" y="1464405"/>
            <a:ext cx="2658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Florida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g7ab21d8ef6_0_186"/>
          <p:cNvSpPr txBox="1"/>
          <p:nvPr/>
        </p:nvSpPr>
        <p:spPr>
          <a:xfrm rot="-5400000">
            <a:off x="3677823" y="3703025"/>
            <a:ext cx="2658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Georgia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g7ab21d8ef6_0_186"/>
          <p:cNvSpPr txBox="1"/>
          <p:nvPr/>
        </p:nvSpPr>
        <p:spPr>
          <a:xfrm rot="-5400000">
            <a:off x="3661772" y="1464405"/>
            <a:ext cx="2658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North Carolina</a:t>
            </a:r>
            <a:endParaRPr b="0" i="0" sz="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0" name="Google Shape;180;g7ab21d8ef6_0_186"/>
          <p:cNvSpPr/>
          <p:nvPr/>
        </p:nvSpPr>
        <p:spPr>
          <a:xfrm>
            <a:off x="1072481" y="1673337"/>
            <a:ext cx="2870700" cy="34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7ab21d8ef6_0_186"/>
          <p:cNvSpPr/>
          <p:nvPr/>
        </p:nvSpPr>
        <p:spPr>
          <a:xfrm>
            <a:off x="5181144" y="1326826"/>
            <a:ext cx="2663700" cy="34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7ab21d8ef6_0_186"/>
          <p:cNvSpPr/>
          <p:nvPr/>
        </p:nvSpPr>
        <p:spPr>
          <a:xfrm>
            <a:off x="1072481" y="3277726"/>
            <a:ext cx="2459700" cy="34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7ab21d8ef6_0_186"/>
          <p:cNvSpPr/>
          <p:nvPr/>
        </p:nvSpPr>
        <p:spPr>
          <a:xfrm>
            <a:off x="5629706" y="3046429"/>
            <a:ext cx="2459700" cy="34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