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1417"/>
    <a:srgbClr val="1715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98" autoAdjust="0"/>
    <p:restoredTop sz="80851" autoAdjust="0"/>
  </p:normalViewPr>
  <p:slideViewPr>
    <p:cSldViewPr snapToGrid="0">
      <p:cViewPr varScale="1">
        <p:scale>
          <a:sx n="72" d="100"/>
          <a:sy n="72" d="100"/>
        </p:scale>
        <p:origin x="1386" y="4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BA43E4-B197-4AD5-B4C5-A44B10483BAC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6940EC-4A47-43EA-A433-64CF9123C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20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remixrotation.com/best-of-2017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Popularity gradient is specific to genre. Can we track which songs have the potential to break it into the mainstream?</a:t>
            </a:r>
          </a:p>
          <a:p>
            <a:endParaRPr lang="en-US" dirty="0"/>
          </a:p>
          <a:p>
            <a:r>
              <a:rPr lang="en-US" dirty="0"/>
              <a:t>Is top charting electronic music getting subjectively boring?</a:t>
            </a:r>
          </a:p>
          <a:p>
            <a:pPr lvl="1"/>
            <a:r>
              <a:rPr lang="en-US" dirty="0"/>
              <a:t>Similar bpm</a:t>
            </a:r>
          </a:p>
          <a:p>
            <a:pPr lvl="1"/>
            <a:r>
              <a:rPr lang="en-US" dirty="0"/>
              <a:t>Similar key</a:t>
            </a:r>
          </a:p>
          <a:p>
            <a:pPr lvl="1"/>
            <a:r>
              <a:rPr lang="en-US" dirty="0"/>
              <a:t>Main genres</a:t>
            </a:r>
          </a:p>
          <a:p>
            <a:r>
              <a:rPr lang="en-US" dirty="0">
                <a:hlinkClick r:id="rId3"/>
              </a:rPr>
              <a:t>http://remixrotation.com/best-of-2017.html</a:t>
            </a:r>
            <a:endParaRPr lang="en-US" dirty="0"/>
          </a:p>
          <a:p>
            <a:r>
              <a:rPr lang="en-US" dirty="0"/>
              <a:t>By key, by bpm, predict views on </a:t>
            </a:r>
            <a:r>
              <a:rPr lang="en-US" dirty="0" err="1"/>
              <a:t>youtube</a:t>
            </a:r>
            <a:r>
              <a:rPr lang="en-US" dirty="0"/>
              <a:t> for top songs?</a:t>
            </a:r>
          </a:p>
          <a:p>
            <a:r>
              <a:rPr lang="en-US" dirty="0"/>
              <a:t>Anticipated problems – Viewer bots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940EC-4A47-43EA-A433-64CF9123C3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97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Predict who will win a match</a:t>
            </a:r>
          </a:p>
          <a:p>
            <a:pPr lvl="1"/>
            <a:r>
              <a:rPr lang="en-US" dirty="0"/>
              <a:t>Style of play</a:t>
            </a:r>
          </a:p>
          <a:p>
            <a:pPr lvl="1"/>
            <a:r>
              <a:rPr lang="en-US" dirty="0"/>
              <a:t>Amount of time playing</a:t>
            </a:r>
          </a:p>
          <a:p>
            <a:pPr lvl="1"/>
            <a:r>
              <a:rPr lang="en-US" dirty="0"/>
              <a:t>Age of player</a:t>
            </a:r>
          </a:p>
          <a:p>
            <a:pPr lvl="1"/>
            <a:r>
              <a:rPr lang="en-US" dirty="0"/>
              <a:t>Shots fired</a:t>
            </a:r>
          </a:p>
          <a:p>
            <a:pPr lvl="1"/>
            <a:r>
              <a:rPr lang="en-US" dirty="0"/>
              <a:t>Average survival</a:t>
            </a:r>
          </a:p>
          <a:p>
            <a:pPr lvl="1"/>
            <a:r>
              <a:rPr lang="en-US" dirty="0"/>
              <a:t>Winning circle quadrant</a:t>
            </a:r>
          </a:p>
          <a:p>
            <a:pPr lvl="1"/>
            <a:r>
              <a:rPr lang="en-US" dirty="0"/>
              <a:t>KDR</a:t>
            </a:r>
          </a:p>
          <a:p>
            <a:endParaRPr lang="en-US" dirty="0"/>
          </a:p>
          <a:p>
            <a:r>
              <a:rPr lang="en-US" dirty="0"/>
              <a:t>https://www.kaggle.com/lazyjustin/pubgplayerstats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940EC-4A47-43EA-A433-64CF9123C3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53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A94C-C255-49AD-B9CA-101928C8D02C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FF89F-C2E5-44B9-B7E6-1812B647E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24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A94C-C255-49AD-B9CA-101928C8D02C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FF89F-C2E5-44B9-B7E6-1812B647E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057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A94C-C255-49AD-B9CA-101928C8D02C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FF89F-C2E5-44B9-B7E6-1812B647E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82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A94C-C255-49AD-B9CA-101928C8D02C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FF89F-C2E5-44B9-B7E6-1812B647E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05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A94C-C255-49AD-B9CA-101928C8D02C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FF89F-C2E5-44B9-B7E6-1812B647E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09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A94C-C255-49AD-B9CA-101928C8D02C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FF89F-C2E5-44B9-B7E6-1812B647E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233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A94C-C255-49AD-B9CA-101928C8D02C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FF89F-C2E5-44B9-B7E6-1812B647E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21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A94C-C255-49AD-B9CA-101928C8D02C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FF89F-C2E5-44B9-B7E6-1812B647E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9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A94C-C255-49AD-B9CA-101928C8D02C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FF89F-C2E5-44B9-B7E6-1812B647E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767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A94C-C255-49AD-B9CA-101928C8D02C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FF89F-C2E5-44B9-B7E6-1812B647E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76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A94C-C255-49AD-B9CA-101928C8D02C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FF89F-C2E5-44B9-B7E6-1812B647E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75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BA94C-C255-49AD-B9CA-101928C8D02C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FF89F-C2E5-44B9-B7E6-1812B647E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895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4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9350F-6EE8-4571-AABB-9819A33633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73201"/>
            <a:ext cx="9144000" cy="1017529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Lightning</a:t>
            </a:r>
            <a:r>
              <a:rPr lang="en-US" b="1" dirty="0"/>
              <a:t>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A17AE2-E363-4F34-BDA2-A22780B7D6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41800"/>
            <a:ext cx="9144000" cy="165576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Jacek </a:t>
            </a:r>
            <a:r>
              <a:rPr lang="en-US" dirty="0" err="1"/>
              <a:t>Slowikowski</a:t>
            </a:r>
            <a:endParaRPr lang="en-US" dirty="0"/>
          </a:p>
        </p:txBody>
      </p:sp>
      <p:pic>
        <p:nvPicPr>
          <p:cNvPr id="1030" name="Picture 6" descr="https://localtvwreg.files.wordpress.com/2017/07/lightning.jpg?quality=85&amp;strip=all">
            <a:extLst>
              <a:ext uri="{FF2B5EF4-FFF2-40B4-BE49-F238E27FC236}">
                <a16:creationId xmlns:a16="http://schemas.microsoft.com/office/drawing/2014/main" id="{4EC9FCA3-6DE5-4867-B053-5209F2B01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644" y="400970"/>
            <a:ext cx="4611736" cy="2421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538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CC269-076D-4AE8-86EF-1A96792DC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069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Swimming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A9654-0585-45F2-89B7-1CAC0EF4D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2637" y="3092514"/>
            <a:ext cx="4279363" cy="150289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FF00"/>
                </a:solidFill>
              </a:rPr>
              <a:t>Data Source(s)</a:t>
            </a:r>
          </a:p>
          <a:p>
            <a:pPr lvl="1"/>
            <a:r>
              <a:rPr lang="en-US" sz="1600" dirty="0"/>
              <a:t>Swim meet record information from USASwimming.org</a:t>
            </a:r>
          </a:p>
          <a:p>
            <a:pPr lvl="1"/>
            <a:r>
              <a:rPr lang="en-US" sz="1600" dirty="0"/>
              <a:t>College Team sites host meet info</a:t>
            </a:r>
          </a:p>
          <a:p>
            <a:pPr lvl="1"/>
            <a:r>
              <a:rPr lang="en-US" sz="1600" dirty="0"/>
              <a:t>ONLY colleges with swimmers who have attended NCAAs in the past 4 years</a:t>
            </a:r>
          </a:p>
          <a:p>
            <a:pPr lvl="1"/>
            <a:endParaRPr lang="en-US" sz="1050" dirty="0"/>
          </a:p>
        </p:txBody>
      </p:sp>
      <p:pic>
        <p:nvPicPr>
          <p:cNvPr id="4098" name="Picture 2" descr="https://swimmingworld.azureedge.net/news/wp-content/uploads/2016/08/schooling-butterfly-gold-rio-singapore-720x500.jpg">
            <a:extLst>
              <a:ext uri="{FF2B5EF4-FFF2-40B4-BE49-F238E27FC236}">
                <a16:creationId xmlns:a16="http://schemas.microsoft.com/office/drawing/2014/main" id="{5DB4FF73-86A6-4A4B-86D6-06DF418D9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190" y="494392"/>
            <a:ext cx="3628292" cy="2519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1A53FA-3C46-498B-8EE1-BA7C18DA4E23}"/>
              </a:ext>
            </a:extLst>
          </p:cNvPr>
          <p:cNvSpPr txBox="1"/>
          <p:nvPr/>
        </p:nvSpPr>
        <p:spPr>
          <a:xfrm>
            <a:off x="970366" y="2085195"/>
            <a:ext cx="694227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AIM</a:t>
            </a:r>
            <a:endParaRPr lang="en-US" dirty="0"/>
          </a:p>
          <a:p>
            <a:r>
              <a:rPr lang="en-US" sz="2000" dirty="0"/>
              <a:t>Using NCAA swim meet data from 2013-2017 to analyze intra-year performance and end-of-season (pre-championship) collegiate rankings of individual swimmers will help predict the chance of a swimmer making it into the top 8 at NCAA Championships for the Men’s 100 Fly in 2018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AE6595-97AE-49A1-B76A-DD54D2728E74}"/>
              </a:ext>
            </a:extLst>
          </p:cNvPr>
          <p:cNvSpPr txBox="1"/>
          <p:nvPr/>
        </p:nvSpPr>
        <p:spPr>
          <a:xfrm>
            <a:off x="590118" y="4280497"/>
            <a:ext cx="112403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 dirty="0">
                <a:solidFill>
                  <a:srgbClr val="FFFF00"/>
                </a:solidFill>
              </a:rPr>
              <a:t>Pros: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Well-kept data 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Athletes have highly regimented lifestyle and competition approach (so may be generalizable)</a:t>
            </a:r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Cons: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Individual Meet performance differs greatly on a number of factors. Need to find a variable that could be applied across the spectrum 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Variable is likely some factor of : Difference from American record, Variability from previous races,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D32106-1173-4A99-AA41-B5AE631AB8F1}"/>
              </a:ext>
            </a:extLst>
          </p:cNvPr>
          <p:cNvSpPr txBox="1"/>
          <p:nvPr/>
        </p:nvSpPr>
        <p:spPr>
          <a:xfrm>
            <a:off x="838200" y="830886"/>
            <a:ext cx="6701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Will a swimmer know if their training is going to pay off with a top-8 finish in the NCAA championships before going into competition? Top bracket is usually known - can we predict the rising stars?</a:t>
            </a:r>
          </a:p>
        </p:txBody>
      </p:sp>
    </p:spTree>
    <p:extLst>
      <p:ext uri="{BB962C8B-B14F-4D97-AF65-F5344CB8AC3E}">
        <p14:creationId xmlns:p14="http://schemas.microsoft.com/office/powerpoint/2010/main" val="3705120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3FD95-7367-47D4-BE4E-432AEFEFE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5887"/>
          </a:xfrm>
        </p:spPr>
        <p:txBody>
          <a:bodyPr/>
          <a:lstStyle/>
          <a:p>
            <a:r>
              <a:rPr lang="en-US" b="1" dirty="0"/>
              <a:t>Electronic Music </a:t>
            </a:r>
          </a:p>
        </p:txBody>
      </p:sp>
      <p:pic>
        <p:nvPicPr>
          <p:cNvPr id="3074" name="Picture 2" descr="https://i.amz.mshcdn.com/8kEjsqs6hA7jsU5I1ukzkjxqDNs=/950x534/2014%2F10%2F24%2F46%2FRave.8824e.jpg">
            <a:extLst>
              <a:ext uri="{FF2B5EF4-FFF2-40B4-BE49-F238E27FC236}">
                <a16:creationId xmlns:a16="http://schemas.microsoft.com/office/drawing/2014/main" id="{29550A53-630E-4344-B7EB-4B1A3D53B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9387" y="2087044"/>
            <a:ext cx="3154228" cy="1773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6B6F43-D5B7-42AD-A720-083D8CE61743}"/>
              </a:ext>
            </a:extLst>
          </p:cNvPr>
          <p:cNvSpPr txBox="1"/>
          <p:nvPr/>
        </p:nvSpPr>
        <p:spPr>
          <a:xfrm>
            <a:off x="838200" y="1760958"/>
            <a:ext cx="768871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AIM</a:t>
            </a:r>
            <a:br>
              <a:rPr lang="en-US" sz="2400" dirty="0"/>
            </a:br>
            <a:r>
              <a:rPr lang="en-US" sz="2400" dirty="0"/>
              <a:t>Using descriptive characteristics of the top 100 electronic-music hits by genre in 2017 one will be able to determine the probability that a song makes it into the top 100 of most watched/listened to songs on YouTube/Soundcloud/Spotify?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9562F1-8DF2-446C-B213-AEF4BFD6D1FE}"/>
              </a:ext>
            </a:extLst>
          </p:cNvPr>
          <p:cNvSpPr txBox="1"/>
          <p:nvPr/>
        </p:nvSpPr>
        <p:spPr>
          <a:xfrm>
            <a:off x="1312506" y="3676261"/>
            <a:ext cx="51691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Pros:</a:t>
            </a:r>
          </a:p>
          <a:p>
            <a:pPr marL="285750" indent="-285750">
              <a:buFontTx/>
              <a:buChar char="-"/>
            </a:pPr>
            <a:r>
              <a:rPr lang="en-US" dirty="0"/>
              <a:t>Fun topic. Hobby of mine. </a:t>
            </a:r>
          </a:p>
          <a:p>
            <a:pPr marL="285750" indent="-285750">
              <a:buFontTx/>
              <a:buChar char="-"/>
            </a:pPr>
            <a:r>
              <a:rPr lang="en-US" dirty="0"/>
              <a:t>Lots of mainstream pickup lately. Multiple data sources may help to predict popularity (billboard, </a:t>
            </a:r>
            <a:r>
              <a:rPr lang="en-US" dirty="0" err="1"/>
              <a:t>youtube</a:t>
            </a:r>
            <a:r>
              <a:rPr lang="en-US" dirty="0"/>
              <a:t>, </a:t>
            </a:r>
            <a:r>
              <a:rPr lang="en-US" dirty="0" err="1"/>
              <a:t>soundcloud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7A9799-E6A7-4B0B-90BD-CC1A3A16645D}"/>
              </a:ext>
            </a:extLst>
          </p:cNvPr>
          <p:cNvSpPr txBox="1"/>
          <p:nvPr/>
        </p:nvSpPr>
        <p:spPr>
          <a:xfrm>
            <a:off x="1312506" y="5253019"/>
            <a:ext cx="87254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Cons:</a:t>
            </a:r>
          </a:p>
          <a:p>
            <a:pPr marL="285750" indent="-285750">
              <a:buFontTx/>
              <a:buChar char="-"/>
            </a:pPr>
            <a:r>
              <a:rPr lang="en-US" dirty="0"/>
              <a:t>Very hard to answer due to many factors, including the subjectivity of music</a:t>
            </a:r>
          </a:p>
          <a:p>
            <a:pPr marL="285750" indent="-285750">
              <a:buFontTx/>
              <a:buChar char="-"/>
            </a:pPr>
            <a:r>
              <a:rPr lang="en-US" dirty="0"/>
              <a:t>Many different sources of data. Not all are retrieval friendly</a:t>
            </a:r>
          </a:p>
          <a:p>
            <a:pPr marL="285750" indent="-285750">
              <a:buFontTx/>
              <a:buChar char="-"/>
            </a:pPr>
            <a:r>
              <a:rPr lang="en-US" dirty="0"/>
              <a:t>Potentially too hard to answer</a:t>
            </a:r>
          </a:p>
          <a:p>
            <a:pPr marL="285750" indent="-285750">
              <a:buFontTx/>
              <a:buChar char="-"/>
            </a:pPr>
            <a:r>
              <a:rPr lang="en-US" dirty="0"/>
              <a:t>Confounding variables (views/listens are not necessarily unique or truly human!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664076-E5D0-4C8A-A5A2-17CF6897D019}"/>
              </a:ext>
            </a:extLst>
          </p:cNvPr>
          <p:cNvSpPr txBox="1"/>
          <p:nvPr/>
        </p:nvSpPr>
        <p:spPr>
          <a:xfrm>
            <a:off x="838200" y="1101012"/>
            <a:ext cx="9151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Producing music is a lot of fun. How seriously should one entertain the notion that it might take you anywhere? (something like 3000 songs per week uploaded to </a:t>
            </a:r>
            <a:r>
              <a:rPr lang="en-US" dirty="0" err="1"/>
              <a:t>beatport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86570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A7F79-A1BB-4F99-9B37-776327DC1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6009"/>
          </a:xfrm>
        </p:spPr>
        <p:txBody>
          <a:bodyPr/>
          <a:lstStyle/>
          <a:p>
            <a:r>
              <a:rPr lang="en-US" b="1" dirty="0"/>
              <a:t>PlayerUnkown Data</a:t>
            </a:r>
            <a:r>
              <a:rPr lang="en-US" dirty="0"/>
              <a:t>	</a:t>
            </a:r>
          </a:p>
        </p:txBody>
      </p:sp>
      <p:pic>
        <p:nvPicPr>
          <p:cNvPr id="2050" name="Picture 2" descr="https://coherent-labs.com/wp-content/uploads/2017/07/xbanner.png.pagespeed.ic.kCDJXA-kDm.png">
            <a:extLst>
              <a:ext uri="{FF2B5EF4-FFF2-40B4-BE49-F238E27FC236}">
                <a16:creationId xmlns:a16="http://schemas.microsoft.com/office/drawing/2014/main" id="{0B173496-1DB9-41B4-AA6C-1C30C2EF3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691" y="36871"/>
            <a:ext cx="4575558" cy="130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AC1E45-9947-4BE9-B124-3125A0C8057B}"/>
              </a:ext>
            </a:extLst>
          </p:cNvPr>
          <p:cNvSpPr txBox="1"/>
          <p:nvPr/>
        </p:nvSpPr>
        <p:spPr>
          <a:xfrm>
            <a:off x="838201" y="1013178"/>
            <a:ext cx="6146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Somewhere out there a hard working guy/gal needs an hour to blow off steam. Given their playstyle, is playing 2 rounds of PUBG worth it if their goal is to win?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B1EF5E-47E4-4AFC-AD9C-B714F55BBBFB}"/>
              </a:ext>
            </a:extLst>
          </p:cNvPr>
          <p:cNvSpPr txBox="1"/>
          <p:nvPr/>
        </p:nvSpPr>
        <p:spPr>
          <a:xfrm>
            <a:off x="1054509" y="2079719"/>
            <a:ext cx="95823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AIM</a:t>
            </a:r>
          </a:p>
          <a:p>
            <a:r>
              <a:rPr lang="en-US" dirty="0"/>
              <a:t>Using 3 months of player data  to analyze playstyle (approx. 100,000 unique players and 1MM hours of gameplay) will help to predict the probability of winning a match (or two) </a:t>
            </a:r>
            <a:r>
              <a:rPr lang="en-US"/>
              <a:t>if a </a:t>
            </a:r>
            <a:r>
              <a:rPr lang="en-US" dirty="0"/>
              <a:t>player only has 1hr of downtime a day. (2 Rounds takes </a:t>
            </a:r>
            <a:r>
              <a:rPr lang="en-US" dirty="0" err="1"/>
              <a:t>approx</a:t>
            </a:r>
            <a:r>
              <a:rPr lang="en-US" dirty="0"/>
              <a:t> ~1hr)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BCFA1-234C-456D-8AE9-8C8988541C78}"/>
              </a:ext>
            </a:extLst>
          </p:cNvPr>
          <p:cNvSpPr txBox="1"/>
          <p:nvPr/>
        </p:nvSpPr>
        <p:spPr>
          <a:xfrm>
            <a:off x="966018" y="3576484"/>
            <a:ext cx="52725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Pros:</a:t>
            </a:r>
          </a:p>
          <a:p>
            <a:pPr marL="285750" indent="-285750">
              <a:buFontTx/>
              <a:buChar char="-"/>
            </a:pPr>
            <a:r>
              <a:rPr lang="en-US" dirty="0"/>
              <a:t>Massive amount of data (150 game-play features per player)</a:t>
            </a:r>
          </a:p>
          <a:p>
            <a:pPr marL="285750" indent="-285750">
              <a:buFontTx/>
              <a:buChar char="-"/>
            </a:pPr>
            <a:r>
              <a:rPr lang="en-US" dirty="0"/>
              <a:t>Constantly growing</a:t>
            </a:r>
          </a:p>
          <a:p>
            <a:pPr marL="285750" indent="-285750">
              <a:buFontTx/>
              <a:buChar char="-"/>
            </a:pPr>
            <a:r>
              <a:rPr lang="en-US" dirty="0"/>
              <a:t>Ease of access (API!) – Responsive Team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2C7CA0-EAAD-4265-BCE0-DCF4395E3094}"/>
              </a:ext>
            </a:extLst>
          </p:cNvPr>
          <p:cNvSpPr txBox="1"/>
          <p:nvPr/>
        </p:nvSpPr>
        <p:spPr>
          <a:xfrm>
            <a:off x="966018" y="5030147"/>
            <a:ext cx="51299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Cons: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Data set is not indicative of full population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Cheaters</a:t>
            </a:r>
          </a:p>
          <a:p>
            <a:pPr marL="285750" indent="-285750">
              <a:buFontTx/>
              <a:buChar char="-"/>
            </a:pPr>
            <a:r>
              <a:rPr lang="en-US" dirty="0"/>
              <a:t>Game is in Beta and always changing so may not have long-term generalizability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6F61F4-5466-4016-8A26-0AC3DFE67B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3423259"/>
            <a:ext cx="5667806" cy="3203125"/>
          </a:xfrm>
          <a:prstGeom prst="rect">
            <a:avLst/>
          </a:prstGeom>
          <a:ln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2952640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1239</TotalTime>
  <Words>539</Words>
  <Application>Microsoft Office PowerPoint</Application>
  <PresentationFormat>Widescreen</PresentationFormat>
  <Paragraphs>62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Lightning Presentation</vt:lpstr>
      <vt:lpstr>Swimming</vt:lpstr>
      <vt:lpstr>Electronic Music </vt:lpstr>
      <vt:lpstr>PlayerUnkown Data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Lightning Presentation</dc:title>
  <dc:creator>Jacek</dc:creator>
  <cp:lastModifiedBy>Jacek</cp:lastModifiedBy>
  <cp:revision>29</cp:revision>
  <dcterms:created xsi:type="dcterms:W3CDTF">2017-12-12T02:05:16Z</dcterms:created>
  <dcterms:modified xsi:type="dcterms:W3CDTF">2017-12-12T23:56:24Z</dcterms:modified>
</cp:coreProperties>
</file>