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57" r:id="rId3"/>
    <p:sldId id="279" r:id="rId4"/>
    <p:sldId id="297" r:id="rId5"/>
    <p:sldId id="283" r:id="rId6"/>
    <p:sldId id="292" r:id="rId7"/>
    <p:sldId id="290" r:id="rId8"/>
    <p:sldId id="286" r:id="rId9"/>
    <p:sldId id="285" r:id="rId10"/>
    <p:sldId id="289" r:id="rId11"/>
    <p:sldId id="287" r:id="rId12"/>
    <p:sldId id="265" r:id="rId13"/>
    <p:sldId id="293" r:id="rId14"/>
    <p:sldId id="295" r:id="rId15"/>
    <p:sldId id="269" r:id="rId16"/>
    <p:sldId id="294" r:id="rId17"/>
    <p:sldId id="296" r:id="rId18"/>
    <p:sldId id="263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9D16"/>
    <a:srgbClr val="E490DC"/>
    <a:srgbClr val="F5B5E3"/>
    <a:srgbClr val="C43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red ribbon with a yellow ball&#10;&#10;Description automatically generated">
            <a:extLst>
              <a:ext uri="{FF2B5EF4-FFF2-40B4-BE49-F238E27FC236}">
                <a16:creationId xmlns:a16="http://schemas.microsoft.com/office/drawing/2014/main" id="{11DF86FD-0AAD-8E7F-A2FF-C52A1865F5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3" b="1727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353FEE2-E8E2-079E-ABE1-155B328FC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br>
              <a:rPr lang="en-US" dirty="0">
                <a:solidFill>
                  <a:srgbClr val="FFFFFF"/>
                </a:solidFill>
                <a:latin typeface="Berlin Sans FB Demi" panose="020E0802020502020306" pitchFamily="34" charset="0"/>
              </a:rPr>
            </a:br>
            <a:r>
              <a:rPr lang="en-US" dirty="0">
                <a:solidFill>
                  <a:srgbClr val="FFFFFF"/>
                </a:solidFill>
                <a:latin typeface="Berlin Sans FB Demi" panose="020E0802020502020306" pitchFamily="34" charset="0"/>
              </a:rPr>
              <a:t>Case Study on Attrition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21FF7FC-FCD1-A103-C859-382C38314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DDS Analytics</a:t>
            </a:r>
          </a:p>
          <a:p>
            <a:r>
              <a:rPr lang="en-US" dirty="0">
                <a:solidFill>
                  <a:srgbClr val="FFFFFF"/>
                </a:solidFill>
              </a:rPr>
              <a:t>December 9, 2023</a:t>
            </a:r>
          </a:p>
        </p:txBody>
      </p:sp>
    </p:spTree>
    <p:extLst>
      <p:ext uri="{BB962C8B-B14F-4D97-AF65-F5344CB8AC3E}">
        <p14:creationId xmlns:p14="http://schemas.microsoft.com/office/powerpoint/2010/main" val="1695564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55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B6CDAD1-849A-F205-F2F2-62865EEC142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35" y="1845180"/>
            <a:ext cx="5129784" cy="316764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graph of income by job role&#10;&#10;Description automatically generated">
            <a:extLst>
              <a:ext uri="{FF2B5EF4-FFF2-40B4-BE49-F238E27FC236}">
                <a16:creationId xmlns:a16="http://schemas.microsoft.com/office/drawing/2014/main" id="{97FAD43C-2BC9-A8AA-3CB3-740E65F48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1845180"/>
            <a:ext cx="5129784" cy="3167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362CF07-DB22-B61B-7D8C-481066C16E7B}"/>
              </a:ext>
            </a:extLst>
          </p:cNvPr>
          <p:cNvSpPr/>
          <p:nvPr/>
        </p:nvSpPr>
        <p:spPr>
          <a:xfrm>
            <a:off x="955040" y="2915920"/>
            <a:ext cx="1148080" cy="904240"/>
          </a:xfrm>
          <a:prstGeom prst="rect">
            <a:avLst/>
          </a:prstGeom>
          <a:noFill/>
          <a:ln w="3175">
            <a:solidFill>
              <a:schemeClr val="bg1">
                <a:alpha val="49000"/>
              </a:schemeClr>
            </a:solidFill>
          </a:ln>
          <a:effectLst>
            <a:glow rad="139700">
              <a:srgbClr val="92D05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7F974B-CC4E-F502-183F-EAA48423C3B0}"/>
              </a:ext>
            </a:extLst>
          </p:cNvPr>
          <p:cNvSpPr/>
          <p:nvPr/>
        </p:nvSpPr>
        <p:spPr>
          <a:xfrm>
            <a:off x="3206072" y="2946400"/>
            <a:ext cx="1148080" cy="904240"/>
          </a:xfrm>
          <a:prstGeom prst="rect">
            <a:avLst/>
          </a:prstGeom>
          <a:noFill/>
          <a:ln w="3175">
            <a:solidFill>
              <a:schemeClr val="bg1">
                <a:alpha val="49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5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958A0F-1706-C2A8-522C-56F08008C01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13" b="1"/>
          <a:stretch/>
        </p:blipFill>
        <p:spPr>
          <a:xfrm>
            <a:off x="1964483" y="806874"/>
            <a:ext cx="826303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7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101010 gegevens lijnen naar oneindig">
            <a:extLst>
              <a:ext uri="{FF2B5EF4-FFF2-40B4-BE49-F238E27FC236}">
                <a16:creationId xmlns:a16="http://schemas.microsoft.com/office/drawing/2014/main" id="{8C24E4CA-BBE5-92D8-2762-8B840A6A79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127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7D100F5E-FD24-190B-EF87-6787D12E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+mn-lt"/>
              </a:rPr>
              <a:t>Attrition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AAA573-E315-BF87-D6FE-04DAA034F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Contributing Factors</a:t>
            </a:r>
          </a:p>
        </p:txBody>
      </p:sp>
    </p:spTree>
    <p:extLst>
      <p:ext uri="{BB962C8B-B14F-4D97-AF65-F5344CB8AC3E}">
        <p14:creationId xmlns:p14="http://schemas.microsoft.com/office/powerpoint/2010/main" val="3531104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A808D7EB-D8F0-EEF4-C0F3-95EAAF92C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36" y="1866510"/>
            <a:ext cx="5129784" cy="3167640"/>
          </a:xfrm>
          <a:prstGeom prst="rect">
            <a:avLst/>
          </a:prstGeom>
        </p:spPr>
      </p:pic>
      <p:pic>
        <p:nvPicPr>
          <p:cNvPr id="8" name="Picture 7" descr="A graph of a graph with text&#10;&#10;Description automatically generated with medium confidence">
            <a:extLst>
              <a:ext uri="{FF2B5EF4-FFF2-40B4-BE49-F238E27FC236}">
                <a16:creationId xmlns:a16="http://schemas.microsoft.com/office/drawing/2014/main" id="{2B0F8CB4-B61F-3AC0-AC8E-6C7C2201F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1845180"/>
            <a:ext cx="5129784" cy="3167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C35479-EFDC-8E52-ACF7-27FA59DFE18E}"/>
              </a:ext>
            </a:extLst>
          </p:cNvPr>
          <p:cNvSpPr/>
          <p:nvPr/>
        </p:nvSpPr>
        <p:spPr>
          <a:xfrm>
            <a:off x="6756400" y="2052320"/>
            <a:ext cx="1351280" cy="934720"/>
          </a:xfrm>
          <a:prstGeom prst="rect">
            <a:avLst/>
          </a:prstGeom>
          <a:noFill/>
          <a:ln w="25400">
            <a:solidFill>
              <a:schemeClr val="tx1">
                <a:alpha val="51000"/>
              </a:schemeClr>
            </a:solidFill>
            <a:prstDash val="sys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366951-6A4F-60A8-DCA7-4EF551052CC4}"/>
              </a:ext>
            </a:extLst>
          </p:cNvPr>
          <p:cNvSpPr/>
          <p:nvPr/>
        </p:nvSpPr>
        <p:spPr>
          <a:xfrm>
            <a:off x="8128000" y="2052320"/>
            <a:ext cx="1351280" cy="934720"/>
          </a:xfrm>
          <a:prstGeom prst="rect">
            <a:avLst/>
          </a:prstGeom>
          <a:noFill/>
          <a:ln w="25400">
            <a:solidFill>
              <a:schemeClr val="tx1">
                <a:alpha val="51000"/>
              </a:schemeClr>
            </a:solidFill>
            <a:prstDash val="sys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F45993-C973-27E1-311C-064B1CE5AE3D}"/>
              </a:ext>
            </a:extLst>
          </p:cNvPr>
          <p:cNvSpPr/>
          <p:nvPr/>
        </p:nvSpPr>
        <p:spPr>
          <a:xfrm>
            <a:off x="4724400" y="3378200"/>
            <a:ext cx="436880" cy="543560"/>
          </a:xfrm>
          <a:prstGeom prst="rect">
            <a:avLst/>
          </a:prstGeom>
          <a:noFill/>
          <a:ln w="25400">
            <a:solidFill>
              <a:schemeClr val="tx1">
                <a:alpha val="51000"/>
              </a:schemeClr>
            </a:solidFill>
            <a:prstDash val="sys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2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EF94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2406FDE5-2A05-6481-321F-D59E6606F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9" y="691079"/>
            <a:ext cx="3854945" cy="238042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EF94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942FA83-2DC2-32CF-6AD5-8C0415553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9" y="3793795"/>
            <a:ext cx="3854945" cy="238042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9CB0A97-9753-8871-8385-97959D1CD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764" y="1456917"/>
            <a:ext cx="6410084" cy="39582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9146B0F-596D-D3B4-F223-C98C7ED70615}"/>
              </a:ext>
            </a:extLst>
          </p:cNvPr>
          <p:cNvSpPr/>
          <p:nvPr/>
        </p:nvSpPr>
        <p:spPr>
          <a:xfrm>
            <a:off x="2479040" y="2213208"/>
            <a:ext cx="965200" cy="651912"/>
          </a:xfrm>
          <a:prstGeom prst="rect">
            <a:avLst/>
          </a:prstGeom>
          <a:noFill/>
          <a:ln w="3175">
            <a:solidFill>
              <a:schemeClr val="bg1">
                <a:alpha val="49000"/>
              </a:schemeClr>
            </a:solidFill>
          </a:ln>
          <a:effectLst>
            <a:glow rad="139700">
              <a:srgbClr val="E490DC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97D4D0-E97A-C9BF-A29B-D26D0E1DA46B}"/>
              </a:ext>
            </a:extLst>
          </p:cNvPr>
          <p:cNvSpPr/>
          <p:nvPr/>
        </p:nvSpPr>
        <p:spPr>
          <a:xfrm>
            <a:off x="1624119" y="800232"/>
            <a:ext cx="965200" cy="651912"/>
          </a:xfrm>
          <a:prstGeom prst="rect">
            <a:avLst/>
          </a:prstGeom>
          <a:noFill/>
          <a:ln w="3175">
            <a:solidFill>
              <a:schemeClr val="bg1">
                <a:alpha val="49000"/>
              </a:schemeClr>
            </a:solidFill>
          </a:ln>
          <a:effectLst>
            <a:glow rad="1397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24A02D-0C3B-E300-69F4-1BEBB4E1D6C1}"/>
              </a:ext>
            </a:extLst>
          </p:cNvPr>
          <p:cNvSpPr/>
          <p:nvPr/>
        </p:nvSpPr>
        <p:spPr>
          <a:xfrm>
            <a:off x="5532954" y="2777088"/>
            <a:ext cx="1406326" cy="1104032"/>
          </a:xfrm>
          <a:prstGeom prst="rect">
            <a:avLst/>
          </a:prstGeom>
          <a:noFill/>
          <a:ln w="3175">
            <a:solidFill>
              <a:schemeClr val="bg1">
                <a:alpha val="49000"/>
              </a:schemeClr>
            </a:solidFill>
          </a:ln>
          <a:effectLst>
            <a:glow rad="1397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6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4717C-5B14-7970-FB0A-F9F3551ED3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378EC-9E52-FA7F-518F-D2A7FC19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Predictors of Attrition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504D-6072-4163-E235-D7F7EA1AE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Naive Bayes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80756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50069E-1995-BE9E-55BC-2F63A6664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29886"/>
            <a:ext cx="10905066" cy="479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1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3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7359A-924A-69DF-D7A8-0CA6F4EF6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75471"/>
            <a:ext cx="10905066" cy="5507057"/>
          </a:xfrm>
          <a:prstGeom prst="rect">
            <a:avLst/>
          </a:prstGeom>
        </p:spPr>
      </p:pic>
      <p:sp>
        <p:nvSpPr>
          <p:cNvPr id="13" name="Callout: Left Arrow 12">
            <a:extLst>
              <a:ext uri="{FF2B5EF4-FFF2-40B4-BE49-F238E27FC236}">
                <a16:creationId xmlns:a16="http://schemas.microsoft.com/office/drawing/2014/main" id="{164E8342-8D8A-BC42-63C8-6157B0EFB90A}"/>
              </a:ext>
            </a:extLst>
          </p:cNvPr>
          <p:cNvSpPr/>
          <p:nvPr/>
        </p:nvSpPr>
        <p:spPr>
          <a:xfrm>
            <a:off x="3332480" y="5189136"/>
            <a:ext cx="1341120" cy="914400"/>
          </a:xfrm>
          <a:prstGeom prst="leftArrowCallo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81.6%</a:t>
            </a:r>
          </a:p>
        </p:txBody>
      </p:sp>
    </p:spTree>
    <p:extLst>
      <p:ext uri="{BB962C8B-B14F-4D97-AF65-F5344CB8AC3E}">
        <p14:creationId xmlns:p14="http://schemas.microsoft.com/office/powerpoint/2010/main" val="304435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BB3B9C25-0A24-FFE8-41A2-C0E81E52CE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78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B31098-FDF9-8170-505B-39C9E340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Questions or Comments?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29620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F81B1-CDFA-1B63-8F61-5B54AAC6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APA Citation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9679E21-C1E1-5659-5C8C-E5809E1DC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FactSet.(2023). </a:t>
            </a:r>
            <a:r>
              <a:rPr lang="en-US" sz="2000" i="1" dirty="0">
                <a:solidFill>
                  <a:schemeClr val="bg1"/>
                </a:solidFill>
              </a:rPr>
              <a:t>Merrill Edge – Profile: PEP – PEPSICO, INC. – Stock Story</a:t>
            </a:r>
            <a:r>
              <a:rPr lang="en-US" sz="2000" dirty="0">
                <a:solidFill>
                  <a:schemeClr val="bg1"/>
                </a:solidFill>
              </a:rPr>
              <a:t>, Merrill Edge. Accessed 8 December 2023. olui2.fs.ml.com/</a:t>
            </a:r>
            <a:r>
              <a:rPr lang="en-US" sz="2000" dirty="0" err="1">
                <a:solidFill>
                  <a:schemeClr val="bg1"/>
                </a:solidFill>
              </a:rPr>
              <a:t>RIStocksUI</a:t>
            </a:r>
            <a:r>
              <a:rPr lang="en-US" sz="2000" dirty="0">
                <a:solidFill>
                  <a:schemeClr val="bg1"/>
                </a:solidFill>
              </a:rPr>
              <a:t>/</a:t>
            </a:r>
            <a:r>
              <a:rPr lang="en-US" sz="2000" dirty="0" err="1">
                <a:solidFill>
                  <a:schemeClr val="bg1"/>
                </a:solidFill>
              </a:rPr>
              <a:t>RIStocksStory.aspx?Symbol</a:t>
            </a:r>
            <a:r>
              <a:rPr lang="en-US" sz="2000" dirty="0">
                <a:solidFill>
                  <a:schemeClr val="bg1"/>
                </a:solidFill>
              </a:rPr>
              <a:t>=PEP#/stock-story/PEP/0.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OpenAI.(2023). ChatGPT response to query on Frito-Lay. ChatGPT.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FritoLay</a:t>
            </a:r>
            <a:r>
              <a:rPr lang="en-US" sz="2000" dirty="0">
                <a:solidFill>
                  <a:schemeClr val="bg1"/>
                </a:solidFill>
              </a:rPr>
              <a:t> Logo [Online Image]. (2023). Logos | </a:t>
            </a:r>
            <a:r>
              <a:rPr lang="en-US" sz="2000" dirty="0" err="1">
                <a:solidFill>
                  <a:schemeClr val="bg1"/>
                </a:solidFill>
              </a:rPr>
              <a:t>FritoLay</a:t>
            </a:r>
            <a:r>
              <a:rPr lang="en-US" sz="2000" dirty="0">
                <a:solidFill>
                  <a:schemeClr val="bg1"/>
                </a:solidFill>
              </a:rPr>
              <a:t>. fritolay.com/logos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pep+ logo [Online Image]. (2023). Media | pep+ logo. pepsico.com/</a:t>
            </a:r>
            <a:r>
              <a:rPr lang="en-US" sz="2000" dirty="0" err="1">
                <a:solidFill>
                  <a:schemeClr val="bg1"/>
                </a:solidFill>
              </a:rPr>
              <a:t>mediadownload</a:t>
            </a:r>
            <a:r>
              <a:rPr lang="en-US" sz="2000" dirty="0">
                <a:solidFill>
                  <a:schemeClr val="bg1"/>
                </a:solidFill>
              </a:rPr>
              <a:t>-item/pep-logo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PepsiCo, Inc. (PEP) (2023). Profile, Summary. </a:t>
            </a:r>
            <a:r>
              <a:rPr lang="en-US" sz="2000" i="1" dirty="0" err="1">
                <a:solidFill>
                  <a:schemeClr val="bg1"/>
                </a:solidFill>
              </a:rPr>
              <a:t>Yahoo!Finance</a:t>
            </a:r>
            <a:r>
              <a:rPr lang="en-US" sz="2000" i="1" dirty="0">
                <a:solidFill>
                  <a:schemeClr val="bg1"/>
                </a:solidFill>
              </a:rPr>
              <a:t>.</a:t>
            </a:r>
            <a:r>
              <a:rPr lang="en-US" sz="2000" dirty="0">
                <a:solidFill>
                  <a:schemeClr val="bg1"/>
                </a:solidFill>
              </a:rPr>
              <a:t> finance.yahoo.com/quote/</a:t>
            </a:r>
            <a:r>
              <a:rPr lang="en-US" sz="2000" dirty="0" err="1">
                <a:solidFill>
                  <a:schemeClr val="bg1"/>
                </a:solidFill>
              </a:rPr>
              <a:t>PEP?p</a:t>
            </a:r>
            <a:r>
              <a:rPr lang="en-US" sz="2000" dirty="0">
                <a:solidFill>
                  <a:schemeClr val="bg1"/>
                </a:solidFill>
              </a:rPr>
              <a:t>=PEP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6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rrows pointing towards light">
            <a:extLst>
              <a:ext uri="{FF2B5EF4-FFF2-40B4-BE49-F238E27FC236}">
                <a16:creationId xmlns:a16="http://schemas.microsoft.com/office/drawing/2014/main" id="{72BA560F-CE7A-0B3D-3589-6013F69E07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157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8CEF19-3B93-4ABE-42A9-16A817669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5155263" cy="5571899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masis MT Pro Black" panose="02040A04050005020304" pitchFamily="18" charset="0"/>
                <a:cs typeface="Calibri Light"/>
              </a:rPr>
              <a:t>Case Study Objectives</a:t>
            </a:r>
            <a:endParaRPr lang="en-US" dirty="0">
              <a:solidFill>
                <a:srgbClr val="FFFFFF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36AEA-D563-0A8F-844B-0B4BA084A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5" y="557189"/>
            <a:ext cx="5158424" cy="55718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Berlin Sans FB Demi" panose="020E0802020502020306" pitchFamily="34" charset="0"/>
                <a:cs typeface="Calibri"/>
              </a:rPr>
              <a:t>Provide interesting trends and observations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Berlin Sans FB Demi" panose="020E0802020502020306" pitchFamily="34" charset="0"/>
                <a:cs typeface="Calibri"/>
              </a:rPr>
              <a:t>Identify job role specific trends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Berlin Sans FB Demi" panose="020E0802020502020306" pitchFamily="34" charset="0"/>
                <a:cs typeface="Calibri"/>
              </a:rPr>
              <a:t>Identify key factors leading to attrition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Berlin Sans FB Demi" panose="020E0802020502020306" pitchFamily="34" charset="0"/>
                <a:cs typeface="Calibri"/>
              </a:rPr>
              <a:t>Build a AIML model to predict attrition</a:t>
            </a:r>
          </a:p>
        </p:txBody>
      </p:sp>
    </p:spTree>
    <p:extLst>
      <p:ext uri="{BB962C8B-B14F-4D97-AF65-F5344CB8AC3E}">
        <p14:creationId xmlns:p14="http://schemas.microsoft.com/office/powerpoint/2010/main" val="54355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86C8A7-B5DB-0F8B-92B0-2F477FA773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79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7791A53-F181-0E70-1EB7-C2555040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Trends &amp; Observations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1DFC4-2723-E32F-C248-19D005D35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Company Snapshot</a:t>
            </a:r>
          </a:p>
        </p:txBody>
      </p:sp>
    </p:spTree>
    <p:extLst>
      <p:ext uri="{BB962C8B-B14F-4D97-AF65-F5344CB8AC3E}">
        <p14:creationId xmlns:p14="http://schemas.microsoft.com/office/powerpoint/2010/main" val="352887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5F9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E54CF69F-0DB5-A375-F425-45C3B8E29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9" y="691079"/>
            <a:ext cx="3854945" cy="238042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5F9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of a chart&#10;&#10;Description automatically generated with medium confidence">
            <a:extLst>
              <a:ext uri="{FF2B5EF4-FFF2-40B4-BE49-F238E27FC236}">
                <a16:creationId xmlns:a16="http://schemas.microsoft.com/office/drawing/2014/main" id="{0B8A8366-D0A7-685D-B0D7-B7429E4FE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9" y="3793795"/>
            <a:ext cx="3854945" cy="238042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of a graph with different colored rectangular shapes&#10;&#10;Description automatically generated with medium confidence">
            <a:extLst>
              <a:ext uri="{FF2B5EF4-FFF2-40B4-BE49-F238E27FC236}">
                <a16:creationId xmlns:a16="http://schemas.microsoft.com/office/drawing/2014/main" id="{4C17431B-ACC5-CF2E-2D9D-4CEB00632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764" y="1096350"/>
            <a:ext cx="6410084" cy="467935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1FB3FE-8399-073A-CCDB-68F8EE3057B9}"/>
              </a:ext>
            </a:extLst>
          </p:cNvPr>
          <p:cNvSpPr/>
          <p:nvPr/>
        </p:nvSpPr>
        <p:spPr>
          <a:xfrm>
            <a:off x="7782560" y="2346960"/>
            <a:ext cx="741680" cy="1767839"/>
          </a:xfrm>
          <a:prstGeom prst="rect">
            <a:avLst/>
          </a:prstGeom>
          <a:noFill/>
          <a:ln w="3175">
            <a:solidFill>
              <a:schemeClr val="bg1">
                <a:alpha val="49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660DC2-AEF6-17C2-4A7E-B0D78A5E3D16}"/>
              </a:ext>
            </a:extLst>
          </p:cNvPr>
          <p:cNvSpPr/>
          <p:nvPr/>
        </p:nvSpPr>
        <p:spPr>
          <a:xfrm>
            <a:off x="1066800" y="5262880"/>
            <a:ext cx="467360" cy="522989"/>
          </a:xfrm>
          <a:prstGeom prst="rect">
            <a:avLst/>
          </a:prstGeom>
          <a:noFill/>
          <a:ln w="3175">
            <a:solidFill>
              <a:schemeClr val="bg1">
                <a:alpha val="49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7EE21F-FF4C-3047-4E29-F253AD76815A}"/>
              </a:ext>
            </a:extLst>
          </p:cNvPr>
          <p:cNvSpPr/>
          <p:nvPr/>
        </p:nvSpPr>
        <p:spPr>
          <a:xfrm>
            <a:off x="2702560" y="1737360"/>
            <a:ext cx="467360" cy="522989"/>
          </a:xfrm>
          <a:prstGeom prst="rect">
            <a:avLst/>
          </a:prstGeom>
          <a:noFill/>
          <a:ln w="3175">
            <a:solidFill>
              <a:schemeClr val="bg1">
                <a:alpha val="49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6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digital stock market graph">
            <a:extLst>
              <a:ext uri="{FF2B5EF4-FFF2-40B4-BE49-F238E27FC236}">
                <a16:creationId xmlns:a16="http://schemas.microsoft.com/office/drawing/2014/main" id="{1DE1B22D-7CAD-91DB-FC61-1ACC7906EC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62" b="1051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4A5ACD7-771E-8464-BC1D-BA3F7541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Job Specific Trends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1D28AD-DBA8-0E80-E855-255B460D8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/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63288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01B0CB76-E3A4-ECD2-F6F8-9E3674E56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490" y="643467"/>
            <a:ext cx="6847020" cy="5571066"/>
          </a:xfrm>
          <a:prstGeom prst="rect">
            <a:avLst/>
          </a:prstGeom>
        </p:spPr>
      </p:pic>
      <p:sp>
        <p:nvSpPr>
          <p:cNvPr id="2" name="Arrow: Chevron 1">
            <a:extLst>
              <a:ext uri="{FF2B5EF4-FFF2-40B4-BE49-F238E27FC236}">
                <a16:creationId xmlns:a16="http://schemas.microsoft.com/office/drawing/2014/main" id="{44FEF05A-681A-094E-7F41-1ADE21CEEA10}"/>
              </a:ext>
            </a:extLst>
          </p:cNvPr>
          <p:cNvSpPr>
            <a:spLocks noChangeAspect="1"/>
          </p:cNvSpPr>
          <p:nvPr/>
        </p:nvSpPr>
        <p:spPr>
          <a:xfrm rot="10800000">
            <a:off x="9499634" y="3500120"/>
            <a:ext cx="274320" cy="274320"/>
          </a:xfrm>
          <a:prstGeom prst="chevron">
            <a:avLst/>
          </a:prstGeom>
          <a:solidFill>
            <a:srgbClr val="E490DC"/>
          </a:solidFill>
          <a:ln w="3175">
            <a:solidFill>
              <a:schemeClr val="bg1">
                <a:alpha val="49000"/>
              </a:schemeClr>
            </a:solidFill>
          </a:ln>
          <a:effectLst>
            <a:glow rad="63500">
              <a:srgbClr val="C430B6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80FBA9B2-D60D-3E64-D9F4-6516FDEF7EF3}"/>
              </a:ext>
            </a:extLst>
          </p:cNvPr>
          <p:cNvSpPr>
            <a:spLocks noChangeAspect="1"/>
          </p:cNvSpPr>
          <p:nvPr/>
        </p:nvSpPr>
        <p:spPr>
          <a:xfrm rot="10800000">
            <a:off x="9499634" y="2280919"/>
            <a:ext cx="274320" cy="274320"/>
          </a:xfrm>
          <a:prstGeom prst="chevron">
            <a:avLst/>
          </a:prstGeom>
          <a:solidFill>
            <a:srgbClr val="E89D16"/>
          </a:solidFill>
          <a:ln w="3175">
            <a:solidFill>
              <a:schemeClr val="bg1">
                <a:alpha val="49000"/>
              </a:schemeClr>
            </a:solidFill>
          </a:ln>
          <a:effectLst>
            <a:glow rad="63500">
              <a:schemeClr val="accent2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4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E99D8E-9893-9955-674E-08474CF157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67" y="457200"/>
            <a:ext cx="9625265" cy="5943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272C843-9B54-9233-C0CC-F047CF467444}"/>
              </a:ext>
            </a:extLst>
          </p:cNvPr>
          <p:cNvCxnSpPr>
            <a:cxnSpLocks/>
          </p:cNvCxnSpPr>
          <p:nvPr/>
        </p:nvCxnSpPr>
        <p:spPr>
          <a:xfrm>
            <a:off x="1910080" y="4541520"/>
            <a:ext cx="6136640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9056EF9-CB16-206C-2151-692DD2783810}"/>
              </a:ext>
            </a:extLst>
          </p:cNvPr>
          <p:cNvSpPr/>
          <p:nvPr/>
        </p:nvSpPr>
        <p:spPr>
          <a:xfrm>
            <a:off x="8371840" y="1962794"/>
            <a:ext cx="2425032" cy="302886"/>
          </a:xfrm>
          <a:prstGeom prst="rect">
            <a:avLst/>
          </a:prstGeom>
          <a:noFill/>
          <a:ln w="3175">
            <a:solidFill>
              <a:schemeClr val="bg1">
                <a:alpha val="49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376E-592C-F5C1-5A45-069A28F8DC90}"/>
              </a:ext>
            </a:extLst>
          </p:cNvPr>
          <p:cNvSpPr/>
          <p:nvPr/>
        </p:nvSpPr>
        <p:spPr>
          <a:xfrm>
            <a:off x="8371840" y="3354714"/>
            <a:ext cx="2425032" cy="302886"/>
          </a:xfrm>
          <a:prstGeom prst="rect">
            <a:avLst/>
          </a:prstGeom>
          <a:noFill/>
          <a:ln w="3175">
            <a:solidFill>
              <a:schemeClr val="bg1">
                <a:alpha val="49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1DEFB3-C034-B26B-4F7E-22DEB8D11ADA}"/>
              </a:ext>
            </a:extLst>
          </p:cNvPr>
          <p:cNvSpPr/>
          <p:nvPr/>
        </p:nvSpPr>
        <p:spPr>
          <a:xfrm>
            <a:off x="8371840" y="3734543"/>
            <a:ext cx="2425032" cy="302886"/>
          </a:xfrm>
          <a:prstGeom prst="rect">
            <a:avLst/>
          </a:prstGeom>
          <a:noFill/>
          <a:ln w="3175">
            <a:solidFill>
              <a:schemeClr val="bg1">
                <a:alpha val="49000"/>
              </a:schemeClr>
            </a:solidFill>
          </a:ln>
          <a:effectLst>
            <a:glow rad="101600">
              <a:srgbClr val="E490DC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4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84FAB06-5912-25C1-4F09-1735FA5BFA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" b="4989"/>
          <a:stretch/>
        </p:blipFill>
        <p:spPr>
          <a:xfrm>
            <a:off x="1264389" y="643467"/>
            <a:ext cx="9663221" cy="557106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390BAE-90CC-6409-2AF7-C9B52A52F329}"/>
              </a:ext>
            </a:extLst>
          </p:cNvPr>
          <p:cNvSpPr/>
          <p:nvPr/>
        </p:nvSpPr>
        <p:spPr>
          <a:xfrm>
            <a:off x="8788400" y="3637280"/>
            <a:ext cx="726971" cy="873760"/>
          </a:xfrm>
          <a:prstGeom prst="rect">
            <a:avLst/>
          </a:prstGeom>
          <a:noFill/>
          <a:ln w="25400">
            <a:solidFill>
              <a:schemeClr val="tx1">
                <a:alpha val="51000"/>
              </a:schemeClr>
            </a:solidFill>
            <a:prstDash val="sys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8EE6CF-774D-592D-4069-35F7C702A450}"/>
              </a:ext>
            </a:extLst>
          </p:cNvPr>
          <p:cNvSpPr/>
          <p:nvPr/>
        </p:nvSpPr>
        <p:spPr>
          <a:xfrm>
            <a:off x="5019040" y="3576320"/>
            <a:ext cx="762000" cy="914400"/>
          </a:xfrm>
          <a:prstGeom prst="rect">
            <a:avLst/>
          </a:prstGeom>
          <a:noFill/>
          <a:ln w="25400">
            <a:solidFill>
              <a:schemeClr val="tx1">
                <a:alpha val="51000"/>
              </a:schemeClr>
            </a:solidFill>
            <a:prstDash val="sys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AA9E2F-4BB2-7CFF-D3BC-E7036E21E925}"/>
              </a:ext>
            </a:extLst>
          </p:cNvPr>
          <p:cNvSpPr/>
          <p:nvPr/>
        </p:nvSpPr>
        <p:spPr>
          <a:xfrm>
            <a:off x="5770880" y="3157220"/>
            <a:ext cx="762000" cy="1343660"/>
          </a:xfrm>
          <a:prstGeom prst="rect">
            <a:avLst/>
          </a:prstGeom>
          <a:noFill/>
          <a:ln w="25400">
            <a:solidFill>
              <a:schemeClr val="tx1">
                <a:alpha val="51000"/>
              </a:schemeClr>
            </a:solidFill>
            <a:prstDash val="sys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0BE40B-4CCB-1BEB-1416-68E5BBBEA5EC}"/>
              </a:ext>
            </a:extLst>
          </p:cNvPr>
          <p:cNvSpPr/>
          <p:nvPr/>
        </p:nvSpPr>
        <p:spPr>
          <a:xfrm>
            <a:off x="2804160" y="3197860"/>
            <a:ext cx="762000" cy="1292860"/>
          </a:xfrm>
          <a:prstGeom prst="rect">
            <a:avLst/>
          </a:prstGeom>
          <a:noFill/>
          <a:ln w="25400">
            <a:solidFill>
              <a:schemeClr val="tx1">
                <a:alpha val="51000"/>
              </a:schemeClr>
            </a:solidFill>
            <a:prstDash val="sys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02D7F-85C4-08DE-725B-39DEEF3427E0}"/>
              </a:ext>
            </a:extLst>
          </p:cNvPr>
          <p:cNvSpPr/>
          <p:nvPr/>
        </p:nvSpPr>
        <p:spPr>
          <a:xfrm>
            <a:off x="6545037" y="3576320"/>
            <a:ext cx="719363" cy="914400"/>
          </a:xfrm>
          <a:prstGeom prst="rect">
            <a:avLst/>
          </a:prstGeom>
          <a:noFill/>
          <a:ln w="25400">
            <a:solidFill>
              <a:schemeClr val="tx1">
                <a:alpha val="51000"/>
              </a:schemeClr>
            </a:solidFill>
            <a:prstDash val="sys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DABEF7FA-459A-1981-5F19-7A9609512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36" y="1954710"/>
            <a:ext cx="5129784" cy="3167640"/>
          </a:xfrm>
          <a:prstGeom prst="rect">
            <a:avLst/>
          </a:prstGeom>
        </p:spPr>
      </p:pic>
      <p:pic>
        <p:nvPicPr>
          <p:cNvPr id="8" name="Content Placeholder 7" descr="A graph with colorful boxes&#10;&#10;Description automatically generated with medium confidence">
            <a:extLst>
              <a:ext uri="{FF2B5EF4-FFF2-40B4-BE49-F238E27FC236}">
                <a16:creationId xmlns:a16="http://schemas.microsoft.com/office/drawing/2014/main" id="{CDB7B753-45A9-EB16-72A9-E4A2BC13B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1954710"/>
            <a:ext cx="5129784" cy="316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7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>
              <a:alpha val="49000"/>
            </a:schemeClr>
          </a:solidFill>
        </a:ln>
        <a:effectLst>
          <a:glow rad="139700">
            <a:schemeClr val="accent6">
              <a:satMod val="175000"/>
              <a:alpha val="40000"/>
            </a:schemeClr>
          </a:glo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5095</TotalTime>
  <Words>206</Words>
  <Application>Microsoft Office PowerPoint</Application>
  <PresentationFormat>Widescreen</PresentationFormat>
  <Paragraphs>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Amasis MT Pro Black</vt:lpstr>
      <vt:lpstr>Arial</vt:lpstr>
      <vt:lpstr>Berlin Sans FB Demi</vt:lpstr>
      <vt:lpstr>Calibri</vt:lpstr>
      <vt:lpstr>Calibri Light</vt:lpstr>
      <vt:lpstr>office theme</vt:lpstr>
      <vt:lpstr> Case Study on Attrition</vt:lpstr>
      <vt:lpstr>Case Study Objectives</vt:lpstr>
      <vt:lpstr>Trends &amp; Observations</vt:lpstr>
      <vt:lpstr>PowerPoint Presentation</vt:lpstr>
      <vt:lpstr>Job Specific Trends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Attrition</vt:lpstr>
      <vt:lpstr>PowerPoint Presentation</vt:lpstr>
      <vt:lpstr>PowerPoint Presentation</vt:lpstr>
      <vt:lpstr>Predictors of Attrition</vt:lpstr>
      <vt:lpstr>PowerPoint Presentation</vt:lpstr>
      <vt:lpstr>PowerPoint Presentation</vt:lpstr>
      <vt:lpstr>Questions or Comments? Thank you!</vt:lpstr>
      <vt:lpstr>APA Citation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Joseph Joo</cp:lastModifiedBy>
  <cp:revision>271</cp:revision>
  <dcterms:created xsi:type="dcterms:W3CDTF">2023-11-28T03:49:50Z</dcterms:created>
  <dcterms:modified xsi:type="dcterms:W3CDTF">2023-12-10T02:17:17Z</dcterms:modified>
</cp:coreProperties>
</file>