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7" r:id="rId3"/>
    <p:sldId id="258" r:id="rId4"/>
    <p:sldId id="279" r:id="rId5"/>
    <p:sldId id="280" r:id="rId6"/>
    <p:sldId id="283" r:id="rId7"/>
    <p:sldId id="264" r:id="rId8"/>
    <p:sldId id="265" r:id="rId9"/>
    <p:sldId id="267" r:id="rId10"/>
    <p:sldId id="268" r:id="rId11"/>
    <p:sldId id="269" r:id="rId12"/>
    <p:sldId id="271" r:id="rId13"/>
    <p:sldId id="292" r:id="rId14"/>
    <p:sldId id="285" r:id="rId15"/>
    <p:sldId id="288" r:id="rId16"/>
    <p:sldId id="284" r:id="rId17"/>
    <p:sldId id="286" r:id="rId18"/>
    <p:sldId id="290" r:id="rId19"/>
    <p:sldId id="287" r:id="rId20"/>
    <p:sldId id="289" r:id="rId21"/>
    <p:sldId id="266" r:id="rId22"/>
    <p:sldId id="291" r:id="rId23"/>
    <p:sldId id="276" r:id="rId24"/>
    <p:sldId id="293" r:id="rId25"/>
    <p:sldId id="275" r:id="rId26"/>
    <p:sldId id="277" r:id="rId27"/>
    <p:sldId id="270" r:id="rId28"/>
    <p:sldId id="273" r:id="rId29"/>
    <p:sldId id="274" r:id="rId30"/>
    <p:sldId id="278" r:id="rId31"/>
    <p:sldId id="272" r:id="rId32"/>
    <p:sldId id="281" r:id="rId33"/>
    <p:sldId id="261" r:id="rId34"/>
    <p:sldId id="262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F0B60-B164-47D6-80B4-BBBE79B823B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17EA8D-212D-483C-86E3-5F4B4F2FD86A}">
      <dgm:prSet/>
      <dgm:spPr/>
      <dgm:t>
        <a:bodyPr/>
        <a:lstStyle/>
        <a:p>
          <a:r>
            <a:rPr lang="en-US" dirty="0"/>
            <a:t>Name, occupation, company profile information and the task given</a:t>
          </a:r>
        </a:p>
      </dgm:t>
    </dgm:pt>
    <dgm:pt modelId="{7B72B559-9325-4444-85A8-0CB5CD73036B}" type="parTrans" cxnId="{0926E790-6034-4D09-9E63-8E239EA0A64F}">
      <dgm:prSet/>
      <dgm:spPr/>
      <dgm:t>
        <a:bodyPr/>
        <a:lstStyle/>
        <a:p>
          <a:endParaRPr lang="en-US"/>
        </a:p>
      </dgm:t>
    </dgm:pt>
    <dgm:pt modelId="{D0B616D9-49CE-4439-94CD-2AA804455404}" type="sibTrans" cxnId="{0926E790-6034-4D09-9E63-8E239EA0A64F}">
      <dgm:prSet/>
      <dgm:spPr/>
      <dgm:t>
        <a:bodyPr/>
        <a:lstStyle/>
        <a:p>
          <a:endParaRPr lang="en-US"/>
        </a:p>
      </dgm:t>
    </dgm:pt>
    <dgm:pt modelId="{37AC26D8-C645-4698-A35D-1699DE546E19}">
      <dgm:prSet/>
      <dgm:spPr/>
      <dgm:t>
        <a:bodyPr/>
        <a:lstStyle/>
        <a:p>
          <a:r>
            <a:rPr lang="en-US" dirty="0"/>
            <a:t>Familiarize with project file structure</a:t>
          </a:r>
        </a:p>
      </dgm:t>
    </dgm:pt>
    <dgm:pt modelId="{DF4C3D55-4E62-4AFD-8115-C0E8A5FDA2AC}" type="parTrans" cxnId="{391E58DC-B66E-4E75-BFB9-9C756BA72E47}">
      <dgm:prSet/>
      <dgm:spPr/>
      <dgm:t>
        <a:bodyPr/>
        <a:lstStyle/>
        <a:p>
          <a:endParaRPr lang="en-US"/>
        </a:p>
      </dgm:t>
    </dgm:pt>
    <dgm:pt modelId="{5EB8A9DF-3E1E-48C3-83EE-B73D8368CDBC}" type="sibTrans" cxnId="{391E58DC-B66E-4E75-BFB9-9C756BA72E47}">
      <dgm:prSet/>
      <dgm:spPr/>
      <dgm:t>
        <a:bodyPr/>
        <a:lstStyle/>
        <a:p>
          <a:endParaRPr lang="en-US"/>
        </a:p>
      </dgm:t>
    </dgm:pt>
    <dgm:pt modelId="{F9DB5121-C840-40C3-A366-B21F21CD9A3B}">
      <dgm:prSet/>
      <dgm:spPr/>
      <dgm:t>
        <a:bodyPr/>
        <a:lstStyle/>
        <a:p>
          <a:r>
            <a:rPr lang="en-US" dirty="0"/>
            <a:t>Explain how reproducible research methods were gathered</a:t>
          </a:r>
        </a:p>
      </dgm:t>
    </dgm:pt>
    <dgm:pt modelId="{6791562E-6176-4C29-97EA-B2835501DC09}" type="parTrans" cxnId="{90F59812-B9E0-4E78-8DE9-6A92DAAC1CCF}">
      <dgm:prSet/>
      <dgm:spPr/>
      <dgm:t>
        <a:bodyPr/>
        <a:lstStyle/>
        <a:p>
          <a:endParaRPr lang="en-US"/>
        </a:p>
      </dgm:t>
    </dgm:pt>
    <dgm:pt modelId="{A6B5D924-DAD4-49E5-AE9B-983D2B9B827E}" type="sibTrans" cxnId="{90F59812-B9E0-4E78-8DE9-6A92DAAC1CCF}">
      <dgm:prSet/>
      <dgm:spPr/>
      <dgm:t>
        <a:bodyPr/>
        <a:lstStyle/>
        <a:p>
          <a:endParaRPr lang="en-US"/>
        </a:p>
      </dgm:t>
    </dgm:pt>
    <dgm:pt modelId="{6B5B590E-C43B-4B63-A106-0F31B34394DC}">
      <dgm:prSet/>
      <dgm:spPr/>
      <dgm:t>
        <a:bodyPr/>
        <a:lstStyle/>
        <a:p>
          <a:r>
            <a:rPr lang="en-US" dirty="0"/>
            <a:t>List the packages installed, libraries used</a:t>
          </a:r>
        </a:p>
      </dgm:t>
    </dgm:pt>
    <dgm:pt modelId="{5E6C128D-1171-4800-A565-4B17BC86669D}" type="parTrans" cxnId="{75FA90C7-254C-47CF-9EE6-16C2DA49998D}">
      <dgm:prSet/>
      <dgm:spPr/>
      <dgm:t>
        <a:bodyPr/>
        <a:lstStyle/>
        <a:p>
          <a:endParaRPr lang="en-US"/>
        </a:p>
      </dgm:t>
    </dgm:pt>
    <dgm:pt modelId="{24EF21E3-D4D4-4B44-A7DF-59A89E474EBC}" type="sibTrans" cxnId="{75FA90C7-254C-47CF-9EE6-16C2DA49998D}">
      <dgm:prSet/>
      <dgm:spPr/>
      <dgm:t>
        <a:bodyPr/>
        <a:lstStyle/>
        <a:p>
          <a:endParaRPr lang="en-US"/>
        </a:p>
      </dgm:t>
    </dgm:pt>
    <dgm:pt modelId="{7EFACF39-122A-440E-B0E2-AD58BF0B9BA6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F5C0AA0C-E0BF-4D11-B450-4760F4DDA01A}" type="parTrans" cxnId="{7071F253-0CDD-4E37-BEF5-2ABB54971ED6}">
      <dgm:prSet/>
      <dgm:spPr/>
      <dgm:t>
        <a:bodyPr/>
        <a:lstStyle/>
        <a:p>
          <a:endParaRPr lang="en-US"/>
        </a:p>
      </dgm:t>
    </dgm:pt>
    <dgm:pt modelId="{EBB3399B-910D-4B34-8ACF-796377272FE4}" type="sibTrans" cxnId="{7071F253-0CDD-4E37-BEF5-2ABB54971ED6}">
      <dgm:prSet/>
      <dgm:spPr/>
      <dgm:t>
        <a:bodyPr/>
        <a:lstStyle/>
        <a:p>
          <a:endParaRPr lang="en-US"/>
        </a:p>
      </dgm:t>
    </dgm:pt>
    <dgm:pt modelId="{6CF6F5BD-10FE-4A34-BBFF-8BAC1A3BB45A}" type="pres">
      <dgm:prSet presAssocID="{EFCF0B60-B164-47D6-80B4-BBBE79B823BB}" presName="linear" presStyleCnt="0">
        <dgm:presLayoutVars>
          <dgm:animLvl val="lvl"/>
          <dgm:resizeHandles val="exact"/>
        </dgm:presLayoutVars>
      </dgm:prSet>
      <dgm:spPr/>
    </dgm:pt>
    <dgm:pt modelId="{01025F49-0660-4D3A-A0B8-ED51385A5B5F}" type="pres">
      <dgm:prSet presAssocID="{6717EA8D-212D-483C-86E3-5F4B4F2FD8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AA856E-4A37-400E-9649-2795455FDA8D}" type="pres">
      <dgm:prSet presAssocID="{D0B616D9-49CE-4439-94CD-2AA804455404}" presName="spacer" presStyleCnt="0"/>
      <dgm:spPr/>
    </dgm:pt>
    <dgm:pt modelId="{1287F9C1-4951-4CF4-9039-82257AB4C397}" type="pres">
      <dgm:prSet presAssocID="{37AC26D8-C645-4698-A35D-1699DE546E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8AD1B0-DC03-4FFB-9E2A-901E47354B61}" type="pres">
      <dgm:prSet presAssocID="{5EB8A9DF-3E1E-48C3-83EE-B73D8368CDBC}" presName="spacer" presStyleCnt="0"/>
      <dgm:spPr/>
    </dgm:pt>
    <dgm:pt modelId="{2A73F8D9-88E1-4CEE-AFFC-3F678BFC0773}" type="pres">
      <dgm:prSet presAssocID="{F9DB5121-C840-40C3-A366-B21F21CD9A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5F8A95-2B52-499C-9760-32FD0EA69F1C}" type="pres">
      <dgm:prSet presAssocID="{A6B5D924-DAD4-49E5-AE9B-983D2B9B827E}" presName="spacer" presStyleCnt="0"/>
      <dgm:spPr/>
    </dgm:pt>
    <dgm:pt modelId="{BBCD921C-66AA-442F-A86A-72289674BD85}" type="pres">
      <dgm:prSet presAssocID="{6B5B590E-C43B-4B63-A106-0F31B34394D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6718449-D7A5-4A07-B61F-2FD60A08860C}" type="pres">
      <dgm:prSet presAssocID="{6B5B590E-C43B-4B63-A106-0F31B34394D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0F59812-B9E0-4E78-8DE9-6A92DAAC1CCF}" srcId="{EFCF0B60-B164-47D6-80B4-BBBE79B823BB}" destId="{F9DB5121-C840-40C3-A366-B21F21CD9A3B}" srcOrd="2" destOrd="0" parTransId="{6791562E-6176-4C29-97EA-B2835501DC09}" sibTransId="{A6B5D924-DAD4-49E5-AE9B-983D2B9B827E}"/>
    <dgm:cxn modelId="{47A32614-E2F4-4BB2-8095-BDCF61C745DA}" type="presOf" srcId="{7EFACF39-122A-440E-B0E2-AD58BF0B9BA6}" destId="{66718449-D7A5-4A07-B61F-2FD60A08860C}" srcOrd="0" destOrd="0" presId="urn:microsoft.com/office/officeart/2005/8/layout/vList2"/>
    <dgm:cxn modelId="{3574E573-3C51-48DB-A8CF-0685E738ECC6}" type="presOf" srcId="{EFCF0B60-B164-47D6-80B4-BBBE79B823BB}" destId="{6CF6F5BD-10FE-4A34-BBFF-8BAC1A3BB45A}" srcOrd="0" destOrd="0" presId="urn:microsoft.com/office/officeart/2005/8/layout/vList2"/>
    <dgm:cxn modelId="{7071F253-0CDD-4E37-BEF5-2ABB54971ED6}" srcId="{6B5B590E-C43B-4B63-A106-0F31B34394DC}" destId="{7EFACF39-122A-440E-B0E2-AD58BF0B9BA6}" srcOrd="0" destOrd="0" parTransId="{F5C0AA0C-E0BF-4D11-B450-4760F4DDA01A}" sibTransId="{EBB3399B-910D-4B34-8ACF-796377272FE4}"/>
    <dgm:cxn modelId="{ED866C56-18E5-40DB-9952-9D1828E87661}" type="presOf" srcId="{37AC26D8-C645-4698-A35D-1699DE546E19}" destId="{1287F9C1-4951-4CF4-9039-82257AB4C397}" srcOrd="0" destOrd="0" presId="urn:microsoft.com/office/officeart/2005/8/layout/vList2"/>
    <dgm:cxn modelId="{0926E790-6034-4D09-9E63-8E239EA0A64F}" srcId="{EFCF0B60-B164-47D6-80B4-BBBE79B823BB}" destId="{6717EA8D-212D-483C-86E3-5F4B4F2FD86A}" srcOrd="0" destOrd="0" parTransId="{7B72B559-9325-4444-85A8-0CB5CD73036B}" sibTransId="{D0B616D9-49CE-4439-94CD-2AA804455404}"/>
    <dgm:cxn modelId="{75FA90C7-254C-47CF-9EE6-16C2DA49998D}" srcId="{EFCF0B60-B164-47D6-80B4-BBBE79B823BB}" destId="{6B5B590E-C43B-4B63-A106-0F31B34394DC}" srcOrd="3" destOrd="0" parTransId="{5E6C128D-1171-4800-A565-4B17BC86669D}" sibTransId="{24EF21E3-D4D4-4B44-A7DF-59A89E474EBC}"/>
    <dgm:cxn modelId="{4CB456D4-908E-44E6-8F31-7F2AE7827DCD}" type="presOf" srcId="{6717EA8D-212D-483C-86E3-5F4B4F2FD86A}" destId="{01025F49-0660-4D3A-A0B8-ED51385A5B5F}" srcOrd="0" destOrd="0" presId="urn:microsoft.com/office/officeart/2005/8/layout/vList2"/>
    <dgm:cxn modelId="{AEEE3ED6-E85D-443A-81A0-51311E147701}" type="presOf" srcId="{F9DB5121-C840-40C3-A366-B21F21CD9A3B}" destId="{2A73F8D9-88E1-4CEE-AFFC-3F678BFC0773}" srcOrd="0" destOrd="0" presId="urn:microsoft.com/office/officeart/2005/8/layout/vList2"/>
    <dgm:cxn modelId="{391E58DC-B66E-4E75-BFB9-9C756BA72E47}" srcId="{EFCF0B60-B164-47D6-80B4-BBBE79B823BB}" destId="{37AC26D8-C645-4698-A35D-1699DE546E19}" srcOrd="1" destOrd="0" parTransId="{DF4C3D55-4E62-4AFD-8115-C0E8A5FDA2AC}" sibTransId="{5EB8A9DF-3E1E-48C3-83EE-B73D8368CDBC}"/>
    <dgm:cxn modelId="{12A85FEA-AE9C-42FB-A14E-6B066362758D}" type="presOf" srcId="{6B5B590E-C43B-4B63-A106-0F31B34394DC}" destId="{BBCD921C-66AA-442F-A86A-72289674BD85}" srcOrd="0" destOrd="0" presId="urn:microsoft.com/office/officeart/2005/8/layout/vList2"/>
    <dgm:cxn modelId="{988F6046-C5DC-43AF-BE10-29778E942CC3}" type="presParOf" srcId="{6CF6F5BD-10FE-4A34-BBFF-8BAC1A3BB45A}" destId="{01025F49-0660-4D3A-A0B8-ED51385A5B5F}" srcOrd="0" destOrd="0" presId="urn:microsoft.com/office/officeart/2005/8/layout/vList2"/>
    <dgm:cxn modelId="{491924C7-A768-45ED-8329-B538400608FD}" type="presParOf" srcId="{6CF6F5BD-10FE-4A34-BBFF-8BAC1A3BB45A}" destId="{3BAA856E-4A37-400E-9649-2795455FDA8D}" srcOrd="1" destOrd="0" presId="urn:microsoft.com/office/officeart/2005/8/layout/vList2"/>
    <dgm:cxn modelId="{51C8EBC1-00ED-4D5B-9E75-269C2C3565FA}" type="presParOf" srcId="{6CF6F5BD-10FE-4A34-BBFF-8BAC1A3BB45A}" destId="{1287F9C1-4951-4CF4-9039-82257AB4C397}" srcOrd="2" destOrd="0" presId="urn:microsoft.com/office/officeart/2005/8/layout/vList2"/>
    <dgm:cxn modelId="{4A2F807A-A730-486A-969E-57C69135CF5A}" type="presParOf" srcId="{6CF6F5BD-10FE-4A34-BBFF-8BAC1A3BB45A}" destId="{628AD1B0-DC03-4FFB-9E2A-901E47354B61}" srcOrd="3" destOrd="0" presId="urn:microsoft.com/office/officeart/2005/8/layout/vList2"/>
    <dgm:cxn modelId="{6103362E-A578-4CEA-8D6B-4D84F0499C0D}" type="presParOf" srcId="{6CF6F5BD-10FE-4A34-BBFF-8BAC1A3BB45A}" destId="{2A73F8D9-88E1-4CEE-AFFC-3F678BFC0773}" srcOrd="4" destOrd="0" presId="urn:microsoft.com/office/officeart/2005/8/layout/vList2"/>
    <dgm:cxn modelId="{C458DB32-A29E-44B5-9808-36188C5A9033}" type="presParOf" srcId="{6CF6F5BD-10FE-4A34-BBFF-8BAC1A3BB45A}" destId="{ED5F8A95-2B52-499C-9760-32FD0EA69F1C}" srcOrd="5" destOrd="0" presId="urn:microsoft.com/office/officeart/2005/8/layout/vList2"/>
    <dgm:cxn modelId="{91B9E19A-67A8-4E49-A3D1-B8BB202308BE}" type="presParOf" srcId="{6CF6F5BD-10FE-4A34-BBFF-8BAC1A3BB45A}" destId="{BBCD921C-66AA-442F-A86A-72289674BD85}" srcOrd="6" destOrd="0" presId="urn:microsoft.com/office/officeart/2005/8/layout/vList2"/>
    <dgm:cxn modelId="{5712A039-CB8C-470C-8054-FE30389F967E}" type="presParOf" srcId="{6CF6F5BD-10FE-4A34-BBFF-8BAC1A3BB45A}" destId="{66718449-D7A5-4A07-B61F-2FD60A08860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D62EC-90F0-462C-A0A0-37DF20356F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9DE780-FF6D-400C-A25E-E8D454F89F01}">
      <dgm:prSet/>
      <dgm:spPr/>
      <dgm:t>
        <a:bodyPr/>
        <a:lstStyle/>
        <a:p>
          <a:r>
            <a:rPr lang="en-US" dirty="0"/>
            <a:t>General Overview of Case Study Datasets</a:t>
          </a:r>
        </a:p>
      </dgm:t>
    </dgm:pt>
    <dgm:pt modelId="{28578E81-2334-4855-9EE2-5487E5C80DCB}" type="parTrans" cxnId="{86D50BAB-1FAA-4B00-A380-115E253F259E}">
      <dgm:prSet/>
      <dgm:spPr/>
      <dgm:t>
        <a:bodyPr/>
        <a:lstStyle/>
        <a:p>
          <a:endParaRPr lang="en-US"/>
        </a:p>
      </dgm:t>
    </dgm:pt>
    <dgm:pt modelId="{D7B628A1-F11E-4B97-8E62-376255270658}" type="sibTrans" cxnId="{86D50BAB-1FAA-4B00-A380-115E253F259E}">
      <dgm:prSet/>
      <dgm:spPr/>
      <dgm:t>
        <a:bodyPr/>
        <a:lstStyle/>
        <a:p>
          <a:endParaRPr lang="en-US"/>
        </a:p>
      </dgm:t>
    </dgm:pt>
    <dgm:pt modelId="{9D8F22CC-2844-4BDF-8A5C-519AE05F0105}">
      <dgm:prSet/>
      <dgm:spPr/>
      <dgm:t>
        <a:bodyPr/>
        <a:lstStyle/>
        <a:p>
          <a:r>
            <a:rPr lang="en-US" dirty="0"/>
            <a:t>Process of Importing Dataset</a:t>
          </a:r>
        </a:p>
      </dgm:t>
    </dgm:pt>
    <dgm:pt modelId="{09EAFCD5-0DBE-43E3-9BF8-EBB8819EDCF2}" type="parTrans" cxnId="{8337E6E8-7ECC-47CC-9331-C59D884A6566}">
      <dgm:prSet/>
      <dgm:spPr/>
      <dgm:t>
        <a:bodyPr/>
        <a:lstStyle/>
        <a:p>
          <a:endParaRPr lang="en-US"/>
        </a:p>
      </dgm:t>
    </dgm:pt>
    <dgm:pt modelId="{56D540F8-E62E-4849-917C-745CDDCCA3AC}" type="sibTrans" cxnId="{8337E6E8-7ECC-47CC-9331-C59D884A6566}">
      <dgm:prSet/>
      <dgm:spPr/>
      <dgm:t>
        <a:bodyPr/>
        <a:lstStyle/>
        <a:p>
          <a:endParaRPr lang="en-US"/>
        </a:p>
      </dgm:t>
    </dgm:pt>
    <dgm:pt modelId="{E80E3BD0-FB50-4677-B78A-A53A3A7DEFB1}">
      <dgm:prSet/>
      <dgm:spPr/>
      <dgm:t>
        <a:bodyPr/>
        <a:lstStyle/>
        <a:p>
          <a:r>
            <a:rPr lang="en-US" dirty="0"/>
            <a:t>AWS Public Key Security vulnerability</a:t>
          </a:r>
        </a:p>
      </dgm:t>
    </dgm:pt>
    <dgm:pt modelId="{FEADDD3F-B194-4F91-B930-3D5CE7A156B9}" type="parTrans" cxnId="{F6EBC70D-4C5C-4B7B-A82A-8D6933ED7D95}">
      <dgm:prSet/>
      <dgm:spPr/>
      <dgm:t>
        <a:bodyPr/>
        <a:lstStyle/>
        <a:p>
          <a:endParaRPr lang="en-US"/>
        </a:p>
      </dgm:t>
    </dgm:pt>
    <dgm:pt modelId="{99C193DB-4C8A-4380-800B-CB698123E6E0}" type="sibTrans" cxnId="{F6EBC70D-4C5C-4B7B-A82A-8D6933ED7D95}">
      <dgm:prSet/>
      <dgm:spPr/>
      <dgm:t>
        <a:bodyPr/>
        <a:lstStyle/>
        <a:p>
          <a:endParaRPr lang="en-US"/>
        </a:p>
      </dgm:t>
    </dgm:pt>
    <dgm:pt modelId="{0B9EF5E0-9A0F-40E9-8F20-8D3B858B49DE}" type="pres">
      <dgm:prSet presAssocID="{864D62EC-90F0-462C-A0A0-37DF20356F5C}" presName="root" presStyleCnt="0">
        <dgm:presLayoutVars>
          <dgm:dir/>
          <dgm:resizeHandles val="exact"/>
        </dgm:presLayoutVars>
      </dgm:prSet>
      <dgm:spPr/>
    </dgm:pt>
    <dgm:pt modelId="{694D09C1-9483-4410-BE3F-E5A2E354E6B2}" type="pres">
      <dgm:prSet presAssocID="{E59DE780-FF6D-400C-A25E-E8D454F89F01}" presName="compNode" presStyleCnt="0"/>
      <dgm:spPr/>
    </dgm:pt>
    <dgm:pt modelId="{E7C7819D-E000-4FDE-A0CC-BF87981995BC}" type="pres">
      <dgm:prSet presAssocID="{E59DE780-FF6D-400C-A25E-E8D454F89F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B2AA1B7-F13C-41CA-AF20-08482D2B15F6}" type="pres">
      <dgm:prSet presAssocID="{E59DE780-FF6D-400C-A25E-E8D454F89F01}" presName="spaceRect" presStyleCnt="0"/>
      <dgm:spPr/>
    </dgm:pt>
    <dgm:pt modelId="{CF224DFD-A700-4490-AF09-AED2002E4A0A}" type="pres">
      <dgm:prSet presAssocID="{E59DE780-FF6D-400C-A25E-E8D454F89F01}" presName="textRect" presStyleLbl="revTx" presStyleIdx="0" presStyleCnt="3">
        <dgm:presLayoutVars>
          <dgm:chMax val="1"/>
          <dgm:chPref val="1"/>
        </dgm:presLayoutVars>
      </dgm:prSet>
      <dgm:spPr/>
    </dgm:pt>
    <dgm:pt modelId="{BB1E4129-A97C-447F-B022-AB51BA13DC8D}" type="pres">
      <dgm:prSet presAssocID="{D7B628A1-F11E-4B97-8E62-376255270658}" presName="sibTrans" presStyleCnt="0"/>
      <dgm:spPr/>
    </dgm:pt>
    <dgm:pt modelId="{07CFF3DE-FE13-40DF-96E9-A58ADE908E8B}" type="pres">
      <dgm:prSet presAssocID="{9D8F22CC-2844-4BDF-8A5C-519AE05F0105}" presName="compNode" presStyleCnt="0"/>
      <dgm:spPr/>
    </dgm:pt>
    <dgm:pt modelId="{C76C9EE4-958B-4F9F-A08A-1BAC5C29D37F}" type="pres">
      <dgm:prSet presAssocID="{9D8F22CC-2844-4BDF-8A5C-519AE05F01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6260A79-5BBA-4C0D-8558-6AD5EFC5ACBA}" type="pres">
      <dgm:prSet presAssocID="{9D8F22CC-2844-4BDF-8A5C-519AE05F0105}" presName="spaceRect" presStyleCnt="0"/>
      <dgm:spPr/>
    </dgm:pt>
    <dgm:pt modelId="{3132D77C-3368-4B6B-A26B-C0B223EC2A7D}" type="pres">
      <dgm:prSet presAssocID="{9D8F22CC-2844-4BDF-8A5C-519AE05F0105}" presName="textRect" presStyleLbl="revTx" presStyleIdx="1" presStyleCnt="3">
        <dgm:presLayoutVars>
          <dgm:chMax val="1"/>
          <dgm:chPref val="1"/>
        </dgm:presLayoutVars>
      </dgm:prSet>
      <dgm:spPr/>
    </dgm:pt>
    <dgm:pt modelId="{5CF45943-7C81-4D7A-8F61-10F97CEA90F1}" type="pres">
      <dgm:prSet presAssocID="{56D540F8-E62E-4849-917C-745CDDCCA3AC}" presName="sibTrans" presStyleCnt="0"/>
      <dgm:spPr/>
    </dgm:pt>
    <dgm:pt modelId="{24EC9C9B-7A4E-4FD4-B08C-1253181BD492}" type="pres">
      <dgm:prSet presAssocID="{E80E3BD0-FB50-4677-B78A-A53A3A7DEFB1}" presName="compNode" presStyleCnt="0"/>
      <dgm:spPr/>
    </dgm:pt>
    <dgm:pt modelId="{BB15857B-6718-4D6B-A577-F325C00F988B}" type="pres">
      <dgm:prSet presAssocID="{E80E3BD0-FB50-4677-B78A-A53A3A7DEF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DB714C1-378C-4005-933C-8BFB8C32DD5D}" type="pres">
      <dgm:prSet presAssocID="{E80E3BD0-FB50-4677-B78A-A53A3A7DEFB1}" presName="spaceRect" presStyleCnt="0"/>
      <dgm:spPr/>
    </dgm:pt>
    <dgm:pt modelId="{41634C66-94A2-4A82-BC19-4DDE0E866156}" type="pres">
      <dgm:prSet presAssocID="{E80E3BD0-FB50-4677-B78A-A53A3A7DEFB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EBC70D-4C5C-4B7B-A82A-8D6933ED7D95}" srcId="{864D62EC-90F0-462C-A0A0-37DF20356F5C}" destId="{E80E3BD0-FB50-4677-B78A-A53A3A7DEFB1}" srcOrd="2" destOrd="0" parTransId="{FEADDD3F-B194-4F91-B930-3D5CE7A156B9}" sibTransId="{99C193DB-4C8A-4380-800B-CB698123E6E0}"/>
    <dgm:cxn modelId="{AED00A36-8408-4236-8A40-9D8D2EEA06A9}" type="presOf" srcId="{E59DE780-FF6D-400C-A25E-E8D454F89F01}" destId="{CF224DFD-A700-4490-AF09-AED2002E4A0A}" srcOrd="0" destOrd="0" presId="urn:microsoft.com/office/officeart/2018/2/layout/IconLabelList"/>
    <dgm:cxn modelId="{5162A278-1707-441F-8839-17573874C0B0}" type="presOf" srcId="{864D62EC-90F0-462C-A0A0-37DF20356F5C}" destId="{0B9EF5E0-9A0F-40E9-8F20-8D3B858B49DE}" srcOrd="0" destOrd="0" presId="urn:microsoft.com/office/officeart/2018/2/layout/IconLabelList"/>
    <dgm:cxn modelId="{01DC0A7B-EC7F-475D-A310-4D12BA040BD2}" type="presOf" srcId="{9D8F22CC-2844-4BDF-8A5C-519AE05F0105}" destId="{3132D77C-3368-4B6B-A26B-C0B223EC2A7D}" srcOrd="0" destOrd="0" presId="urn:microsoft.com/office/officeart/2018/2/layout/IconLabelList"/>
    <dgm:cxn modelId="{86D50BAB-1FAA-4B00-A380-115E253F259E}" srcId="{864D62EC-90F0-462C-A0A0-37DF20356F5C}" destId="{E59DE780-FF6D-400C-A25E-E8D454F89F01}" srcOrd="0" destOrd="0" parTransId="{28578E81-2334-4855-9EE2-5487E5C80DCB}" sibTransId="{D7B628A1-F11E-4B97-8E62-376255270658}"/>
    <dgm:cxn modelId="{C93E1EAF-C870-4E47-A6C8-6C2E18174B83}" type="presOf" srcId="{E80E3BD0-FB50-4677-B78A-A53A3A7DEFB1}" destId="{41634C66-94A2-4A82-BC19-4DDE0E866156}" srcOrd="0" destOrd="0" presId="urn:microsoft.com/office/officeart/2018/2/layout/IconLabelList"/>
    <dgm:cxn modelId="{8337E6E8-7ECC-47CC-9331-C59D884A6566}" srcId="{864D62EC-90F0-462C-A0A0-37DF20356F5C}" destId="{9D8F22CC-2844-4BDF-8A5C-519AE05F0105}" srcOrd="1" destOrd="0" parTransId="{09EAFCD5-0DBE-43E3-9BF8-EBB8819EDCF2}" sibTransId="{56D540F8-E62E-4849-917C-745CDDCCA3AC}"/>
    <dgm:cxn modelId="{9A04A67F-76F2-4229-A0F5-F99CE166D459}" type="presParOf" srcId="{0B9EF5E0-9A0F-40E9-8F20-8D3B858B49DE}" destId="{694D09C1-9483-4410-BE3F-E5A2E354E6B2}" srcOrd="0" destOrd="0" presId="urn:microsoft.com/office/officeart/2018/2/layout/IconLabelList"/>
    <dgm:cxn modelId="{4CD63E4A-A5D2-48C3-8782-EC561D4340BD}" type="presParOf" srcId="{694D09C1-9483-4410-BE3F-E5A2E354E6B2}" destId="{E7C7819D-E000-4FDE-A0CC-BF87981995BC}" srcOrd="0" destOrd="0" presId="urn:microsoft.com/office/officeart/2018/2/layout/IconLabelList"/>
    <dgm:cxn modelId="{F2B49DB0-EE2E-4736-873E-5588528F3591}" type="presParOf" srcId="{694D09C1-9483-4410-BE3F-E5A2E354E6B2}" destId="{3B2AA1B7-F13C-41CA-AF20-08482D2B15F6}" srcOrd="1" destOrd="0" presId="urn:microsoft.com/office/officeart/2018/2/layout/IconLabelList"/>
    <dgm:cxn modelId="{37954505-B675-4388-8071-B01A2DB4D91C}" type="presParOf" srcId="{694D09C1-9483-4410-BE3F-E5A2E354E6B2}" destId="{CF224DFD-A700-4490-AF09-AED2002E4A0A}" srcOrd="2" destOrd="0" presId="urn:microsoft.com/office/officeart/2018/2/layout/IconLabelList"/>
    <dgm:cxn modelId="{1C9B92C9-E1BF-452E-943D-D4306D1F60E7}" type="presParOf" srcId="{0B9EF5E0-9A0F-40E9-8F20-8D3B858B49DE}" destId="{BB1E4129-A97C-447F-B022-AB51BA13DC8D}" srcOrd="1" destOrd="0" presId="urn:microsoft.com/office/officeart/2018/2/layout/IconLabelList"/>
    <dgm:cxn modelId="{CFE4E2DB-B943-4380-BFF0-D868819D3CE4}" type="presParOf" srcId="{0B9EF5E0-9A0F-40E9-8F20-8D3B858B49DE}" destId="{07CFF3DE-FE13-40DF-96E9-A58ADE908E8B}" srcOrd="2" destOrd="0" presId="urn:microsoft.com/office/officeart/2018/2/layout/IconLabelList"/>
    <dgm:cxn modelId="{17556490-AE2B-4614-B834-499C544F832E}" type="presParOf" srcId="{07CFF3DE-FE13-40DF-96E9-A58ADE908E8B}" destId="{C76C9EE4-958B-4F9F-A08A-1BAC5C29D37F}" srcOrd="0" destOrd="0" presId="urn:microsoft.com/office/officeart/2018/2/layout/IconLabelList"/>
    <dgm:cxn modelId="{B14DF42D-1550-486B-925F-EC90312B95E4}" type="presParOf" srcId="{07CFF3DE-FE13-40DF-96E9-A58ADE908E8B}" destId="{86260A79-5BBA-4C0D-8558-6AD5EFC5ACBA}" srcOrd="1" destOrd="0" presId="urn:microsoft.com/office/officeart/2018/2/layout/IconLabelList"/>
    <dgm:cxn modelId="{250355E8-F021-437F-9D6D-00B4FCBA2B17}" type="presParOf" srcId="{07CFF3DE-FE13-40DF-96E9-A58ADE908E8B}" destId="{3132D77C-3368-4B6B-A26B-C0B223EC2A7D}" srcOrd="2" destOrd="0" presId="urn:microsoft.com/office/officeart/2018/2/layout/IconLabelList"/>
    <dgm:cxn modelId="{9D2911D4-EBEF-40F4-97AA-2DD29828954C}" type="presParOf" srcId="{0B9EF5E0-9A0F-40E9-8F20-8D3B858B49DE}" destId="{5CF45943-7C81-4D7A-8F61-10F97CEA90F1}" srcOrd="3" destOrd="0" presId="urn:microsoft.com/office/officeart/2018/2/layout/IconLabelList"/>
    <dgm:cxn modelId="{4A258D77-89AF-4C48-B1EE-0D5C2BF019CB}" type="presParOf" srcId="{0B9EF5E0-9A0F-40E9-8F20-8D3B858B49DE}" destId="{24EC9C9B-7A4E-4FD4-B08C-1253181BD492}" srcOrd="4" destOrd="0" presId="urn:microsoft.com/office/officeart/2018/2/layout/IconLabelList"/>
    <dgm:cxn modelId="{4CB5A63E-E0F3-447F-A3FC-26A08C5D81E9}" type="presParOf" srcId="{24EC9C9B-7A4E-4FD4-B08C-1253181BD492}" destId="{BB15857B-6718-4D6B-A577-F325C00F988B}" srcOrd="0" destOrd="0" presId="urn:microsoft.com/office/officeart/2018/2/layout/IconLabelList"/>
    <dgm:cxn modelId="{040DF83F-BF7D-4633-8A0C-2F506A098E66}" type="presParOf" srcId="{24EC9C9B-7A4E-4FD4-B08C-1253181BD492}" destId="{9DB714C1-378C-4005-933C-8BFB8C32DD5D}" srcOrd="1" destOrd="0" presId="urn:microsoft.com/office/officeart/2018/2/layout/IconLabelList"/>
    <dgm:cxn modelId="{9C64A412-5CDD-4157-9870-8131622C9176}" type="presParOf" srcId="{24EC9C9B-7A4E-4FD4-B08C-1253181BD492}" destId="{41634C66-94A2-4A82-BC19-4DDE0E8661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25F49-0660-4D3A-A0B8-ED51385A5B5F}">
      <dsp:nvSpPr>
        <dsp:cNvPr id="0" name=""/>
        <dsp:cNvSpPr/>
      </dsp:nvSpPr>
      <dsp:spPr>
        <a:xfrm>
          <a:off x="0" y="9208"/>
          <a:ext cx="7559504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Name, occupation, company profile information and the task given</a:t>
          </a:r>
        </a:p>
      </dsp:txBody>
      <dsp:txXfrm>
        <a:off x="66025" y="75233"/>
        <a:ext cx="7427454" cy="1220470"/>
      </dsp:txXfrm>
    </dsp:sp>
    <dsp:sp modelId="{1287F9C1-4951-4CF4-9039-82257AB4C397}">
      <dsp:nvSpPr>
        <dsp:cNvPr id="0" name=""/>
        <dsp:cNvSpPr/>
      </dsp:nvSpPr>
      <dsp:spPr>
        <a:xfrm>
          <a:off x="0" y="1459648"/>
          <a:ext cx="7559504" cy="13525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Familiarize with project file structure</a:t>
          </a:r>
        </a:p>
      </dsp:txBody>
      <dsp:txXfrm>
        <a:off x="66025" y="1525673"/>
        <a:ext cx="7427454" cy="1220470"/>
      </dsp:txXfrm>
    </dsp:sp>
    <dsp:sp modelId="{2A73F8D9-88E1-4CEE-AFFC-3F678BFC0773}">
      <dsp:nvSpPr>
        <dsp:cNvPr id="0" name=""/>
        <dsp:cNvSpPr/>
      </dsp:nvSpPr>
      <dsp:spPr>
        <a:xfrm>
          <a:off x="0" y="2910088"/>
          <a:ext cx="7559504" cy="13525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Explain how reproducible research methods were gathered</a:t>
          </a:r>
        </a:p>
      </dsp:txBody>
      <dsp:txXfrm>
        <a:off x="66025" y="2976113"/>
        <a:ext cx="7427454" cy="1220470"/>
      </dsp:txXfrm>
    </dsp:sp>
    <dsp:sp modelId="{BBCD921C-66AA-442F-A86A-72289674BD85}">
      <dsp:nvSpPr>
        <dsp:cNvPr id="0" name=""/>
        <dsp:cNvSpPr/>
      </dsp:nvSpPr>
      <dsp:spPr>
        <a:xfrm>
          <a:off x="0" y="4360528"/>
          <a:ext cx="7559504" cy="1352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List the packages installed, libraries used</a:t>
          </a:r>
        </a:p>
      </dsp:txBody>
      <dsp:txXfrm>
        <a:off x="66025" y="4426553"/>
        <a:ext cx="7427454" cy="1220470"/>
      </dsp:txXfrm>
    </dsp:sp>
    <dsp:sp modelId="{66718449-D7A5-4A07-B61F-2FD60A08860C}">
      <dsp:nvSpPr>
        <dsp:cNvPr id="0" name=""/>
        <dsp:cNvSpPr/>
      </dsp:nvSpPr>
      <dsp:spPr>
        <a:xfrm>
          <a:off x="0" y="5713048"/>
          <a:ext cx="7559504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2700" kern="1200" dirty="0"/>
        </a:p>
      </dsp:txBody>
      <dsp:txXfrm>
        <a:off x="0" y="5713048"/>
        <a:ext cx="7559504" cy="563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7819D-E000-4FDE-A0CC-BF87981995BC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4DFD-A700-4490-AF09-AED2002E4A0A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General Overview of Case Study Datasets</a:t>
          </a:r>
        </a:p>
      </dsp:txBody>
      <dsp:txXfrm>
        <a:off x="417971" y="2644140"/>
        <a:ext cx="2889450" cy="720000"/>
      </dsp:txXfrm>
    </dsp:sp>
    <dsp:sp modelId="{C76C9EE4-958B-4F9F-A08A-1BAC5C29D37F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2D77C-3368-4B6B-A26B-C0B223EC2A7D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Process of Importing Dataset</a:t>
          </a:r>
        </a:p>
      </dsp:txBody>
      <dsp:txXfrm>
        <a:off x="3813075" y="2644140"/>
        <a:ext cx="2889450" cy="720000"/>
      </dsp:txXfrm>
    </dsp:sp>
    <dsp:sp modelId="{BB15857B-6718-4D6B-A577-F325C00F988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34C66-94A2-4A82-BC19-4DDE0E866156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AWS Public Key Security vulnerability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ed ribbon with a yellow ball&#10;&#10;Description automatically generated">
            <a:extLst>
              <a:ext uri="{FF2B5EF4-FFF2-40B4-BE49-F238E27FC236}">
                <a16:creationId xmlns:a16="http://schemas.microsoft.com/office/drawing/2014/main" id="{7BD73B69-0BAE-85BB-88E5-311AA5F70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 b="172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0DA1F8-3A3C-A08F-253C-A4613A2D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Frito-Lay, Inc.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Case Study: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Factors of Employee Attrition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1388FA-3688-91D7-BEAC-A1A6D4D8B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DDS Analytics</a:t>
            </a:r>
          </a:p>
          <a:p>
            <a:r>
              <a:rPr lang="en-US" dirty="0">
                <a:solidFill>
                  <a:srgbClr val="FFFFFF"/>
                </a:solidFill>
              </a:rPr>
              <a:t>December 9, 2023</a:t>
            </a:r>
          </a:p>
        </p:txBody>
      </p:sp>
    </p:spTree>
    <p:extLst>
      <p:ext uri="{BB962C8B-B14F-4D97-AF65-F5344CB8AC3E}">
        <p14:creationId xmlns:p14="http://schemas.microsoft.com/office/powerpoint/2010/main" val="1695564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6263B-3095-0067-3468-20D5B8BE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Tidy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DEDD-52E1-1D20-BF80-8146A9609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Discuss Missing Data Relevant to Study</a:t>
            </a:r>
          </a:p>
          <a:p>
            <a:pPr marL="0" indent="0">
              <a:buNone/>
            </a:pPr>
            <a:r>
              <a:rPr lang="en-US" sz="2000" dirty="0"/>
              <a:t>Describe the Types of Data Classes</a:t>
            </a:r>
          </a:p>
          <a:p>
            <a:pPr marL="0" indent="0">
              <a:buNone/>
            </a:pPr>
            <a:r>
              <a:rPr lang="en-US" sz="2000" dirty="0"/>
              <a:t>Finding Missing or </a:t>
            </a:r>
            <a:r>
              <a:rPr lang="en-US" sz="2000" dirty="0" err="1"/>
              <a:t>NaN</a:t>
            </a:r>
            <a:r>
              <a:rPr lang="en-US" sz="2000" dirty="0"/>
              <a:t> data</a:t>
            </a:r>
          </a:p>
          <a:p>
            <a:pPr marL="0" indent="0">
              <a:buNone/>
            </a:pPr>
            <a:r>
              <a:rPr lang="en-US" sz="2000" dirty="0"/>
              <a:t>Considerations:</a:t>
            </a:r>
          </a:p>
          <a:p>
            <a:pPr marL="457200" lvl="1" indent="0">
              <a:buNone/>
            </a:pPr>
            <a:r>
              <a:rPr lang="en-US" sz="2000" dirty="0"/>
              <a:t>Ambiguous values</a:t>
            </a:r>
          </a:p>
          <a:p>
            <a:pPr marL="457200" lvl="1" indent="0">
              <a:buNone/>
            </a:pPr>
            <a:r>
              <a:rPr lang="en-US" sz="2000" dirty="0"/>
              <a:t>Ambiguous variables</a:t>
            </a:r>
          </a:p>
          <a:p>
            <a:pPr marL="457200" lvl="1" indent="0">
              <a:buNone/>
            </a:pPr>
            <a:r>
              <a:rPr lang="en-US" sz="2000" dirty="0"/>
              <a:t>Unused variables</a:t>
            </a:r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E768CF95-85C1-8416-6420-1FFC5B800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8" r="2332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0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96D4E3-2042-4A7A-B321-DC561546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64D88-4F8F-00F5-7A9B-21C1CBEE4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2BAB4-A322-2FDA-8B7A-3C15AD65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712"/>
            <a:ext cx="6696456" cy="42242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54301-3418-7DC2-BCE4-5AAE43074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5399833"/>
            <a:ext cx="5257791" cy="6454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Part II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4245A4-2E90-4CC3-80EB-0F26D03B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1823" y="5207570"/>
            <a:ext cx="514416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6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238EC7-1BAC-9ADB-2EE3-2762ADF9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59389-278E-25EF-4705-DDC35441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140 Attrition</a:t>
            </a:r>
          </a:p>
          <a:p>
            <a:r>
              <a:rPr lang="en-US" dirty="0"/>
              <a:t>job specific role trends</a:t>
            </a:r>
          </a:p>
          <a:p>
            <a:r>
              <a:rPr lang="en-US" dirty="0"/>
              <a:t>histogram, boxplot, scatterplot </a:t>
            </a:r>
          </a:p>
          <a:p>
            <a:pPr lvl="1"/>
            <a:r>
              <a:rPr lang="en-US" dirty="0"/>
              <a:t>Job Role, Job Satisfaction, Monthly Income Positively Skewed (Right-skewed)</a:t>
            </a:r>
          </a:p>
          <a:p>
            <a:pPr lvl="1"/>
            <a:r>
              <a:rPr lang="en-US" dirty="0"/>
              <a:t>Unremarkable, generally uniform across the three variables</a:t>
            </a:r>
          </a:p>
          <a:p>
            <a:pPr lvl="1"/>
            <a:r>
              <a:rPr lang="en-US" dirty="0"/>
              <a:t>No apparent correlation between Job function, pay and happiness in the workplace</a:t>
            </a:r>
          </a:p>
          <a:p>
            <a:pPr lvl="1"/>
            <a:r>
              <a:rPr lang="en-US" dirty="0"/>
              <a:t>Example: Relatively same distribution of Lab Techs in all categories of Job Satisfaction</a:t>
            </a:r>
          </a:p>
          <a:p>
            <a:r>
              <a:rPr lang="en-US" dirty="0"/>
              <a:t>Expanding search to other factors like distance, job mobility,</a:t>
            </a:r>
          </a:p>
          <a:p>
            <a:pPr lvl="1"/>
            <a:r>
              <a:rPr lang="en-US" dirty="0"/>
              <a:t>Job roles with senior positions appear to have lower rates of attrition</a:t>
            </a:r>
          </a:p>
          <a:p>
            <a:pPr lvl="1"/>
            <a:r>
              <a:rPr lang="en-US" dirty="0"/>
              <a:t>Higher rates of attrition for women working in HC, HR, </a:t>
            </a:r>
            <a:r>
              <a:rPr lang="en-US" dirty="0" err="1"/>
              <a:t>Mgmt</a:t>
            </a:r>
            <a:r>
              <a:rPr lang="en-US" dirty="0"/>
              <a:t>, Sales Rep </a:t>
            </a:r>
            <a:r>
              <a:rPr lang="en-US" dirty="0" err="1"/>
              <a:t>wrt</a:t>
            </a:r>
            <a:r>
              <a:rPr lang="en-US" dirty="0"/>
              <a:t> Male working in same role; suggests higher rate of job dissatisfaction in company where there is a demand for employee/client facing roles</a:t>
            </a:r>
          </a:p>
          <a:p>
            <a:r>
              <a:rPr lang="en-US" dirty="0"/>
              <a:t>contributing factors leading to attrition</a:t>
            </a:r>
          </a:p>
          <a:p>
            <a:r>
              <a:rPr lang="en-US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360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BF5CA-A45A-A629-7D37-7766194F1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90" y="643467"/>
            <a:ext cx="68470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4829D-024D-0614-F35D-C1D5A0D4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Company Snapshot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by Job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F9EB9-4364-455F-AFF1-B26A9451EE78}"/>
              </a:ext>
            </a:extLst>
          </p:cNvPr>
          <p:cNvSpPr>
            <a:spLocks/>
          </p:cNvSpPr>
          <p:nvPr/>
        </p:nvSpPr>
        <p:spPr>
          <a:xfrm>
            <a:off x="968431" y="2001902"/>
            <a:ext cx="5030033" cy="803504"/>
          </a:xfrm>
          <a:prstGeom prst="rect">
            <a:avLst/>
          </a:prstGeom>
        </p:spPr>
        <p:txBody>
          <a:bodyPr/>
          <a:lstStyle/>
          <a:p>
            <a:pPr defTabSz="886968"/>
            <a:r>
              <a:rPr lang="en-US" sz="174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endParaRPr lang="en-US" dirty="0"/>
          </a:p>
        </p:txBody>
      </p:sp>
      <p:pic>
        <p:nvPicPr>
          <p:cNvPr id="8" name="Content Placeholder 7" descr="A graph with colorful boxes&#10;&#10;Description automatically generated with medium confidence">
            <a:extLst>
              <a:ext uri="{FF2B5EF4-FFF2-40B4-BE49-F238E27FC236}">
                <a16:creationId xmlns:a16="http://schemas.microsoft.com/office/drawing/2014/main" id="{48BD8C25-086F-0050-A7C1-9072E2D18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1" y="3049045"/>
            <a:ext cx="5030033" cy="310604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EB2C4-5A97-5ABB-A076-E61B31FB3590}"/>
              </a:ext>
            </a:extLst>
          </p:cNvPr>
          <p:cNvSpPr>
            <a:spLocks/>
          </p:cNvSpPr>
          <p:nvPr/>
        </p:nvSpPr>
        <p:spPr>
          <a:xfrm>
            <a:off x="6168763" y="2001902"/>
            <a:ext cx="5054805" cy="803504"/>
          </a:xfrm>
          <a:prstGeom prst="rect">
            <a:avLst/>
          </a:prstGeom>
        </p:spPr>
        <p:txBody>
          <a:bodyPr/>
          <a:lstStyle/>
          <a:p>
            <a:pPr defTabSz="886968"/>
            <a:r>
              <a:rPr lang="en-US" sz="174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 in Current Role</a:t>
            </a:r>
            <a:endParaRPr lang="en-US" dirty="0"/>
          </a:p>
        </p:txBody>
      </p:sp>
      <p:pic>
        <p:nvPicPr>
          <p:cNvPr id="10" name="Content Placeholder 9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0E9CC072-7937-CF6A-4C08-0C5FC561E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63" y="3041398"/>
            <a:ext cx="5054805" cy="312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7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75E0BD4-5B7A-F5B5-A12B-A4697CDD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Dispersion of Education &amp; Wealth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 descr="A graph of a graph with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D4D1AC20-282F-AD11-58FA-7B48F090D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" r="-1" b="7007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4F33804-8246-894C-5BFE-3660DA62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416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D17175D-C4F3-D4C8-2982-FDFB9DF5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Employee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Department Metrics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5492F3-F185-602B-582F-EEC7DC37819F}"/>
              </a:ext>
            </a:extLst>
          </p:cNvPr>
          <p:cNvSpPr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1A7FCA-CD33-473D-80FD-CB1EE59DF11E}"/>
              </a:ext>
            </a:extLst>
          </p:cNvPr>
          <p:cNvSpPr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6" name="Content Placeholder 1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0D632F5-7F94-4BB8-1EF8-98C4E8220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9314"/>
            <a:ext cx="5157787" cy="3184933"/>
          </a:xfrm>
          <a:prstGeom prst="rect">
            <a:avLst/>
          </a:prstGeom>
        </p:spPr>
      </p:pic>
      <p:pic>
        <p:nvPicPr>
          <p:cNvPr id="18" name="Content Placeholder 17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0F53A03F-0294-EED3-0F15-D4606BF05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491472"/>
            <a:ext cx="5183188" cy="3200618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DF8A99C-6AAD-0468-8C72-2D9390F13434}"/>
              </a:ext>
            </a:extLst>
          </p:cNvPr>
          <p:cNvSpPr>
            <a:spLocks/>
          </p:cNvSpPr>
          <p:nvPr/>
        </p:nvSpPr>
        <p:spPr>
          <a:xfrm>
            <a:off x="968431" y="2001902"/>
            <a:ext cx="5030033" cy="803504"/>
          </a:xfrm>
          <a:prstGeom prst="rect">
            <a:avLst/>
          </a:prstGeom>
        </p:spPr>
        <p:txBody>
          <a:bodyPr/>
          <a:lstStyle/>
          <a:p>
            <a:pPr defTabSz="886968"/>
            <a:r>
              <a:rPr lang="en-US" sz="174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D478B64-2A23-1A15-F7CD-16B240D43C82}"/>
              </a:ext>
            </a:extLst>
          </p:cNvPr>
          <p:cNvSpPr>
            <a:spLocks/>
          </p:cNvSpPr>
          <p:nvPr/>
        </p:nvSpPr>
        <p:spPr>
          <a:xfrm>
            <a:off x="6168763" y="2001902"/>
            <a:ext cx="5054805" cy="803504"/>
          </a:xfrm>
          <a:prstGeom prst="rect">
            <a:avLst/>
          </a:prstGeom>
        </p:spPr>
        <p:txBody>
          <a:bodyPr/>
          <a:lstStyle/>
          <a:p>
            <a:pPr defTabSz="886968"/>
            <a:r>
              <a:rPr lang="en-US" sz="174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 in Current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9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8B936FB-9AA8-08EE-1D80-60C40106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M-F Gender Comparison: Job Role v. Attrition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38661B-696F-DB07-CD7B-38A3E5D26B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00" y="2401474"/>
            <a:ext cx="6019800" cy="3717227"/>
          </a:xfrm>
          <a:prstGeom prst="rect">
            <a:avLst/>
          </a:prstGeom>
        </p:spPr>
      </p:pic>
      <p:pic>
        <p:nvPicPr>
          <p:cNvPr id="21" name="Content Placeholder 20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EF2B61BC-3626-79A6-BA68-6CC2BDA32E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1474"/>
            <a:ext cx="6019800" cy="3717227"/>
          </a:xfrm>
        </p:spPr>
      </p:pic>
    </p:spTree>
    <p:extLst>
      <p:ext uri="{BB962C8B-B14F-4D97-AF65-F5344CB8AC3E}">
        <p14:creationId xmlns:p14="http://schemas.microsoft.com/office/powerpoint/2010/main" val="395489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E99D8E-9893-9955-674E-08474CF157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7" y="457200"/>
            <a:ext cx="96252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4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E463F-82B0-EF92-29BE-6F49A55E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Monthly Income Spread by Job Role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0915F3-07A1-D7E7-02EE-3BB001CEF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3" b="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3BD1-A151-6181-29A3-97E9631B1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667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58256" y="-358254"/>
            <a:ext cx="6858000" cy="7574507"/>
          </a:xfrm>
          <a:prstGeom prst="rect">
            <a:avLst/>
          </a:prstGeom>
          <a:ln>
            <a:noFill/>
          </a:ln>
          <a:effectLst>
            <a:outerShdw blurRad="457200" dist="63500" sx="99000" sy="990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D0B7-37A7-3050-6147-311AE709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45" y="5546162"/>
            <a:ext cx="6661702" cy="953611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/>
          <a:p>
            <a:r>
              <a:rPr lang="en-US" sz="4000" dirty="0">
                <a:cs typeface="Calibri Light"/>
              </a:rPr>
              <a:t>Case Study Objectives</a:t>
            </a:r>
            <a:endParaRPr lang="en-US" sz="4000" dirty="0"/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9B6B53C3-DD9F-BCB5-9ABD-C59184063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7" b="1"/>
          <a:stretch/>
        </p:blipFill>
        <p:spPr>
          <a:xfrm>
            <a:off x="20" y="-1"/>
            <a:ext cx="7574488" cy="51615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DAC6-627B-FEC1-4882-21CAD7DE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064" y="743803"/>
            <a:ext cx="3144523" cy="5474173"/>
          </a:xfrm>
          <a:ln w="34925">
            <a:solidFill>
              <a:srgbClr val="FFFFFF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Identify factors leading to attrition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Identify job role specific trends 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Provide interesting trends and observations from exploratory analysis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Build a AIML model to predict attrition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Develop an interactive R Shiny App</a:t>
            </a:r>
          </a:p>
        </p:txBody>
      </p:sp>
    </p:spTree>
    <p:extLst>
      <p:ext uri="{BB962C8B-B14F-4D97-AF65-F5344CB8AC3E}">
        <p14:creationId xmlns:p14="http://schemas.microsoft.com/office/powerpoint/2010/main" val="54355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894FB3-582E-0751-523C-E8B2E80C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Monthly Income Comparison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E1BC0D6E-BED7-95AC-917E-9F21C0CD1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Monthly Income Relatively Uniform with respect to Job Satisfaction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2375C9-B0A4-5698-3CB3-4F537B62D2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778913"/>
            <a:ext cx="5481509" cy="3384831"/>
          </a:xfrm>
          <a:prstGeom prst="rect">
            <a:avLst/>
          </a:prstGeom>
        </p:spPr>
      </p:pic>
      <p:pic>
        <p:nvPicPr>
          <p:cNvPr id="8" name="Content Placeholder 7" descr="A graph of income by job role&#10;&#10;Description automatically generated">
            <a:extLst>
              <a:ext uri="{FF2B5EF4-FFF2-40B4-BE49-F238E27FC236}">
                <a16:creationId xmlns:a16="http://schemas.microsoft.com/office/drawing/2014/main" id="{94E671EF-81AC-9EAB-6E99-AD97AF2F0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766078"/>
            <a:ext cx="5523082" cy="34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50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AB927-4E17-E415-A206-A4E97B2CD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596" b="71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21C30-1642-9772-682A-C4776A5F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878F5-FA04-6764-730E-9FD7A7DD5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Part III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Classification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354652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E117D-B4D1-658E-600E-7D7993DE44BF}"/>
              </a:ext>
            </a:extLst>
          </p:cNvPr>
          <p:cNvSpPr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C6D8B3-4221-75C6-DA78-B0168FCD1225}"/>
              </a:ext>
            </a:extLst>
          </p:cNvPr>
          <p:cNvSpPr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Content Placeholder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8A3A914-4DC2-7405-D22C-4028B1E43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26" y="1123527"/>
            <a:ext cx="3809092" cy="2352114"/>
          </a:xfrm>
          <a:prstGeom prst="rect">
            <a:avLst/>
          </a:prstGeom>
        </p:spPr>
      </p:pic>
      <p:pic>
        <p:nvPicPr>
          <p:cNvPr id="12" name="Content Placeholder 1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FC2C5FA-D75F-A760-FE2D-3BCC9C96D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18" y="1123527"/>
            <a:ext cx="3827851" cy="2363698"/>
          </a:xfrm>
          <a:prstGeom prst="rect">
            <a:avLst/>
          </a:prstGeom>
        </p:spPr>
      </p:pic>
      <p:pic>
        <p:nvPicPr>
          <p:cNvPr id="14" name="Picture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545C4B5-792A-1E7E-427B-EF2A3657F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15" y="3487225"/>
            <a:ext cx="3629315" cy="22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3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FD81-5366-A14A-D6D6-DED76D97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F25FE-937C-1592-DE87-273728173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951E-3EA1-CC65-0A9D-3623BDDFE6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Fit the model</a:t>
            </a:r>
          </a:p>
          <a:p>
            <a:r>
              <a:rPr lang="en-US" dirty="0"/>
              <a:t>Conduct Hypothesis Test</a:t>
            </a:r>
          </a:p>
          <a:p>
            <a:pPr lvl="1"/>
            <a:r>
              <a:rPr lang="en-US" dirty="0"/>
              <a:t>Step 1 H</a:t>
            </a:r>
            <a:r>
              <a:rPr lang="en-US" baseline="-25000" dirty="0"/>
              <a:t>0</a:t>
            </a:r>
            <a:r>
              <a:rPr lang="en-US" dirty="0"/>
              <a:t> : </a:t>
            </a:r>
            <a:r>
              <a:rPr lang="en-US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0, </a:t>
            </a: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 : </a:t>
            </a:r>
            <a:r>
              <a:rPr lang="en-US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≠ 0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Step 2 Find critical value </a:t>
            </a:r>
          </a:p>
          <a:p>
            <a:pPr lvl="3"/>
            <a:r>
              <a:rPr lang="en-US" dirty="0" err="1">
                <a:sym typeface="Symbol" panose="05050102010706020507" pitchFamily="18" charset="2"/>
              </a:rPr>
              <a:t>Df</a:t>
            </a:r>
            <a:r>
              <a:rPr lang="en-US" dirty="0">
                <a:sym typeface="Symbol" panose="05050102010706020507" pitchFamily="18" charset="2"/>
              </a:rPr>
              <a:t> = X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Step 3 Determine Test Statistic</a:t>
            </a:r>
          </a:p>
          <a:p>
            <a:pPr lvl="3"/>
            <a:r>
              <a:rPr lang="en-US" dirty="0">
                <a:sym typeface="Symbol" panose="05050102010706020507" pitchFamily="18" charset="2"/>
              </a:rPr>
              <a:t>T-Value =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Step 4 Find P-value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p-value &lt; p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Step 5 Make decision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Step 6 Conclusion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02520-6E3A-D1DD-8DEF-B48EDBF1B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EB700-9C4B-3F35-4E76-75E0119B17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2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6379-1CF9-CE8B-B33A-6A91535C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2A90-DC83-A8EC-5386-8B9DA6D28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1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C9CE2-9255-2572-702D-B88463DE11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611D5-A57A-C88D-32A9-E0C82184D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EFF6D-8A23-4D36-895B-2164D01AE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84B3EA-A3A4-55EA-E02E-900F5528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2BF914-C50B-3091-3C00-5CB149A2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Iterations/Tuning K</a:t>
            </a:r>
          </a:p>
          <a:p>
            <a:r>
              <a:rPr lang="en-US" dirty="0"/>
              <a:t>Best fit for model</a:t>
            </a:r>
          </a:p>
        </p:txBody>
      </p:sp>
    </p:spTree>
    <p:extLst>
      <p:ext uri="{BB962C8B-B14F-4D97-AF65-F5344CB8AC3E}">
        <p14:creationId xmlns:p14="http://schemas.microsoft.com/office/powerpoint/2010/main" val="750963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DED9-CB65-65D7-E14D-C2973B71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FFA9-E579-6639-D8EA-4BADF9F3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34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9D80-C717-6C9C-AC64-601F78B4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D5BBE-F22E-7401-9DA6-B40E76C1D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84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43E75B-368C-8894-C593-57E0E85C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Attrition</a:t>
            </a:r>
          </a:p>
        </p:txBody>
      </p:sp>
    </p:spTree>
    <p:extLst>
      <p:ext uri="{BB962C8B-B14F-4D97-AF65-F5344CB8AC3E}">
        <p14:creationId xmlns:p14="http://schemas.microsoft.com/office/powerpoint/2010/main" val="144976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BA29-6F75-1F3E-F28B-B17B1FBD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Salary</a:t>
            </a:r>
          </a:p>
        </p:txBody>
      </p:sp>
    </p:spTree>
    <p:extLst>
      <p:ext uri="{BB962C8B-B14F-4D97-AF65-F5344CB8AC3E}">
        <p14:creationId xmlns:p14="http://schemas.microsoft.com/office/powerpoint/2010/main" val="376538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93DE3ADE-AC64-6889-FCDB-D9538073E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1913E-6E4A-CA44-FEB5-D31A3E4F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Project Deliverables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C67A-56E8-1EDA-2EA5-A70BC51B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Calibri"/>
              </a:rPr>
              <a:t>CaseStudy2DDS GitHub Repository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GitHub Jekyll Page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PowerPoint Presentation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Executive Summary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R Statistical Analysis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R Shiny App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Case Study Predictions</a:t>
            </a:r>
          </a:p>
          <a:p>
            <a:pPr lvl="1"/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1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57B2-F5E2-0CEB-822C-2CD125B1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9C96-84A3-3205-571D-0F42F7DC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  <a:p>
            <a:r>
              <a:rPr lang="en-US" dirty="0"/>
              <a:t>Retention Factors</a:t>
            </a:r>
          </a:p>
          <a:p>
            <a:pPr lvl="1"/>
            <a:r>
              <a:rPr lang="en-US" dirty="0"/>
              <a:t>Example: “Pipeline Efficiency”, “Use of tools and methods”</a:t>
            </a:r>
          </a:p>
        </p:txBody>
      </p:sp>
    </p:spTree>
    <p:extLst>
      <p:ext uri="{BB962C8B-B14F-4D97-AF65-F5344CB8AC3E}">
        <p14:creationId xmlns:p14="http://schemas.microsoft.com/office/powerpoint/2010/main" val="1987021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11243F-9D40-7088-4BA6-AB21E4C3E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7192" b="655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F0D7-62E2-9F01-7CA8-41AED93C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Product Demonstration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4579A-2A56-D498-0DB3-6A8F4B20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93441"/>
            <a:ext cx="6295332" cy="15885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Part IV</a:t>
            </a:r>
          </a:p>
          <a:p>
            <a:r>
              <a:rPr lang="en-US" sz="1800" dirty="0">
                <a:solidFill>
                  <a:srgbClr val="FFFFFF"/>
                </a:solidFill>
              </a:rPr>
              <a:t>Jekyll Pages, R Shiny App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91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C1EA9-B84D-7565-7E6F-C966BF2B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Jekyll Pages link to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5C2355-D37F-259D-2A23-6DB6FE93EB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1258F-6D38-2EF7-A875-212665A30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8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43E9-F7E3-A17C-3A5C-82D6A717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5854-59D0-8AE5-1ACC-81495E70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06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F81B1-CDFA-1B63-8F61-5B54AAC6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APA Citation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679E21-C1E1-5659-5C8C-E5809E1D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FactSet.(2023). </a:t>
            </a:r>
            <a:r>
              <a:rPr lang="en-US" sz="2000" i="1" dirty="0">
                <a:solidFill>
                  <a:schemeClr val="bg1"/>
                </a:solidFill>
              </a:rPr>
              <a:t>Merrill Edge – Profile: PEP – PEPSICO, INC. – Stock Story</a:t>
            </a:r>
            <a:r>
              <a:rPr lang="en-US" sz="2000" dirty="0">
                <a:solidFill>
                  <a:schemeClr val="bg1"/>
                </a:solidFill>
              </a:rPr>
              <a:t>, Merrill Edge. Accessed 8 December 2023. olui2.fs.ml.com/</a:t>
            </a:r>
            <a:r>
              <a:rPr lang="en-US" sz="2000" dirty="0" err="1">
                <a:solidFill>
                  <a:schemeClr val="bg1"/>
                </a:solidFill>
              </a:rPr>
              <a:t>RIStocksUI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RIStocksStory.aspx?Symbol</a:t>
            </a:r>
            <a:r>
              <a:rPr lang="en-US" sz="2000" dirty="0">
                <a:solidFill>
                  <a:schemeClr val="bg1"/>
                </a:solidFill>
              </a:rPr>
              <a:t>=PEP#/stock-story/PEP/0.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OpenAI.(2023). ChatGPT response to query on Frito-Lay. ChatGPT.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FritoLay</a:t>
            </a:r>
            <a:r>
              <a:rPr lang="en-US" sz="2000" dirty="0">
                <a:solidFill>
                  <a:schemeClr val="bg1"/>
                </a:solidFill>
              </a:rPr>
              <a:t> Logo [Online Image]. (2023). Logos | </a:t>
            </a:r>
            <a:r>
              <a:rPr lang="en-US" sz="2000" dirty="0" err="1">
                <a:solidFill>
                  <a:schemeClr val="bg1"/>
                </a:solidFill>
              </a:rPr>
              <a:t>FritoLay</a:t>
            </a:r>
            <a:r>
              <a:rPr lang="en-US" sz="2000" dirty="0">
                <a:solidFill>
                  <a:schemeClr val="bg1"/>
                </a:solidFill>
              </a:rPr>
              <a:t>. fritolay.com/logos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pep+ logo [Online Image]. (2023). Media | pep+ logo. pepsico.com/</a:t>
            </a:r>
            <a:r>
              <a:rPr lang="en-US" sz="2000" dirty="0" err="1">
                <a:solidFill>
                  <a:schemeClr val="bg1"/>
                </a:solidFill>
              </a:rPr>
              <a:t>mediadownload</a:t>
            </a:r>
            <a:r>
              <a:rPr lang="en-US" sz="2000" dirty="0">
                <a:solidFill>
                  <a:schemeClr val="bg1"/>
                </a:solidFill>
              </a:rPr>
              <a:t>-item/pep-logo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PepsiCo, Inc. (PEP) (2023). Profile, Summary. </a:t>
            </a:r>
            <a:r>
              <a:rPr lang="en-US" sz="2000" i="1" dirty="0" err="1">
                <a:solidFill>
                  <a:schemeClr val="bg1"/>
                </a:solidFill>
              </a:rPr>
              <a:t>Yahoo!Finance</a:t>
            </a:r>
            <a:r>
              <a:rPr lang="en-US" sz="2000" i="1" dirty="0">
                <a:solidFill>
                  <a:schemeClr val="bg1"/>
                </a:solidFill>
              </a:rPr>
              <a:t>.</a:t>
            </a:r>
            <a:r>
              <a:rPr lang="en-US" sz="2000" dirty="0">
                <a:solidFill>
                  <a:schemeClr val="bg1"/>
                </a:solidFill>
              </a:rPr>
              <a:t> finance.yahoo.com/quote/</a:t>
            </a:r>
            <a:r>
              <a:rPr lang="en-US" sz="2000" dirty="0" err="1">
                <a:solidFill>
                  <a:schemeClr val="bg1"/>
                </a:solidFill>
              </a:rPr>
              <a:t>PEP?p</a:t>
            </a:r>
            <a:r>
              <a:rPr lang="en-US" sz="2000" dirty="0">
                <a:solidFill>
                  <a:schemeClr val="bg1"/>
                </a:solidFill>
              </a:rPr>
              <a:t>=PEP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6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55A6-AC72-4F01-BB82-CA107B20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7C9F-F93B-8C1B-9790-3E34DFAF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r>
              <a:rPr lang="en-US" dirty="0"/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182962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6C8A7-B5DB-0F8B-92B0-2F477FA77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791A53-F181-0E70-1EB7-C2555040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Profile: Company Snapshot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1DFC4-2723-E32F-C248-19D005D3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PepsiCo, Inc.</a:t>
            </a:r>
          </a:p>
        </p:txBody>
      </p:sp>
    </p:spTree>
    <p:extLst>
      <p:ext uri="{BB962C8B-B14F-4D97-AF65-F5344CB8AC3E}">
        <p14:creationId xmlns:p14="http://schemas.microsoft.com/office/powerpoint/2010/main" val="352887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8C0C8-CB22-69C4-4E6E-F03613F4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27" y="1347395"/>
            <a:ext cx="3289648" cy="4163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97769"/>
            <a:ext cx="3569951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0D87D0-8331-7A9E-FCA6-5AD5F199F13B}"/>
              </a:ext>
            </a:extLst>
          </p:cNvPr>
          <p:cNvSpPr>
            <a:spLocks/>
          </p:cNvSpPr>
          <p:nvPr/>
        </p:nvSpPr>
        <p:spPr>
          <a:xfrm>
            <a:off x="7541833" y="1890578"/>
            <a:ext cx="3811967" cy="30099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57784"/>
            <a:r>
              <a:rPr lang="en-US" sz="1098" kern="1200" dirty="0">
                <a:solidFill>
                  <a:srgbClr val="9D9D9D"/>
                </a:solidFill>
                <a:latin typeface="+mn-lt"/>
                <a:ea typeface="+mn-ea"/>
                <a:cs typeface="+mn-cs"/>
              </a:rPr>
              <a:t>Frito-Lay, a division of PepsiCo, has a rich heritage dating back to the 1930s, stemming from the merger of The Frito Company and H.W. Lay &amp; Company. This merger created a snack food giant with a diverse portfolio of beloved brands like Fritos, Lay's, Cheetos, Doritos, and Tostitos. The company's significant growth led to a merger with Pepsi-Cola in 1965, forming PepsiCo. Today, Frito-Lay is a market leader with a strong commitment to sustainability and innovation. It continually invests in technology to enhance its manufacturing processes, ensuring wide accessibility to its products. Frito-Lay's ongoing success is marked by its extensive range of products and its strategic vision for future growth and sustainability.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C0D173-BBE6-AC69-D694-14FE189A387A}"/>
              </a:ext>
            </a:extLst>
          </p:cNvPr>
          <p:cNvSpPr>
            <a:spLocks/>
          </p:cNvSpPr>
          <p:nvPr/>
        </p:nvSpPr>
        <p:spPr>
          <a:xfrm>
            <a:off x="4859338" y="2551397"/>
            <a:ext cx="2428560" cy="2354047"/>
          </a:xfrm>
          <a:prstGeom prst="rect">
            <a:avLst/>
          </a:prstGeom>
        </p:spPr>
        <p:txBody>
          <a:bodyPr/>
          <a:lstStyle/>
          <a:p>
            <a:pPr defTabSz="557784"/>
            <a:r>
              <a:rPr lang="en-US" sz="1098" dirty="0">
                <a:solidFill>
                  <a:srgbClr val="9D9D9D"/>
                </a:solidFill>
              </a:rPr>
              <a:t>Founded  August 28, 1898</a:t>
            </a:r>
          </a:p>
          <a:p>
            <a:pPr defTabSz="557784"/>
            <a:r>
              <a:rPr lang="en-US" sz="1098" dirty="0">
                <a:solidFill>
                  <a:srgbClr val="9D9D9D"/>
                </a:solidFill>
              </a:rPr>
              <a:t>Global HQ Harrison, New York</a:t>
            </a:r>
            <a:endParaRPr lang="en-US" sz="1098" kern="1200" dirty="0">
              <a:solidFill>
                <a:srgbClr val="9D9D9D"/>
              </a:solidFill>
              <a:latin typeface="+mn-lt"/>
              <a:ea typeface="+mn-ea"/>
              <a:cs typeface="+mn-cs"/>
            </a:endParaRPr>
          </a:p>
          <a:p>
            <a:pPr defTabSz="557784"/>
            <a:r>
              <a:rPr lang="en-US" sz="1098" kern="1200" dirty="0">
                <a:solidFill>
                  <a:srgbClr val="9D9D9D"/>
                </a:solidFill>
                <a:latin typeface="+mn-lt"/>
                <a:ea typeface="+mn-ea"/>
                <a:cs typeface="+mn-cs"/>
              </a:rPr>
              <a:t>Executive Team</a:t>
            </a:r>
          </a:p>
          <a:p>
            <a:pPr defTabSz="557784"/>
            <a:r>
              <a:rPr lang="en-US" sz="1098" dirty="0">
                <a:solidFill>
                  <a:srgbClr val="9D9D9D"/>
                </a:solidFill>
              </a:rPr>
              <a:t>	CEO Ramon Laguarta </a:t>
            </a:r>
          </a:p>
          <a:p>
            <a:pPr defTabSz="557784"/>
            <a:r>
              <a:rPr lang="en-US" sz="1098" kern="1200" dirty="0">
                <a:solidFill>
                  <a:srgbClr val="9D9D9D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098" dirty="0">
                <a:solidFill>
                  <a:srgbClr val="9D9D9D"/>
                </a:solidFill>
              </a:rPr>
              <a:t>CFO Hugh Johnston</a:t>
            </a:r>
            <a:endParaRPr lang="en-US" sz="1098" kern="1200" dirty="0">
              <a:solidFill>
                <a:srgbClr val="9D9D9D"/>
              </a:solidFill>
              <a:latin typeface="+mn-lt"/>
              <a:ea typeface="+mn-ea"/>
              <a:cs typeface="+mn-cs"/>
            </a:endParaRPr>
          </a:p>
          <a:p>
            <a:pPr defTabSz="557784"/>
            <a:r>
              <a:rPr lang="en-US" sz="1098" kern="1200" dirty="0">
                <a:solidFill>
                  <a:srgbClr val="9D9D9D"/>
                </a:solidFill>
                <a:latin typeface="+mn-lt"/>
                <a:ea typeface="+mn-ea"/>
                <a:cs typeface="+mn-cs"/>
              </a:rPr>
              <a:t>Financials</a:t>
            </a:r>
          </a:p>
          <a:p>
            <a:pPr defTabSz="557784"/>
            <a:r>
              <a:rPr lang="en-US" sz="1098" dirty="0">
                <a:solidFill>
                  <a:srgbClr val="9D9D9D"/>
                </a:solidFill>
              </a:rPr>
              <a:t>	Market Cap $227B</a:t>
            </a:r>
          </a:p>
          <a:p>
            <a:pPr defTabSz="557784"/>
            <a:r>
              <a:rPr lang="en-US" sz="1098" dirty="0">
                <a:solidFill>
                  <a:srgbClr val="9D9D9D"/>
                </a:solidFill>
              </a:rPr>
              <a:t>	Revenue $86B (2022)</a:t>
            </a:r>
          </a:p>
          <a:p>
            <a:pPr defTabSz="557784"/>
            <a:r>
              <a:rPr lang="en-US" sz="1098" kern="1200" dirty="0">
                <a:solidFill>
                  <a:srgbClr val="9D9D9D"/>
                </a:solidFill>
                <a:latin typeface="+mn-lt"/>
                <a:ea typeface="+mn-ea"/>
                <a:cs typeface="+mn-cs"/>
              </a:rPr>
              <a:t>Website	</a:t>
            </a:r>
          </a:p>
          <a:p>
            <a:pPr defTabSz="557784"/>
            <a:r>
              <a:rPr lang="en-US" sz="1098" kern="1200" dirty="0">
                <a:solidFill>
                  <a:srgbClr val="9D9D9D"/>
                </a:solidFill>
                <a:latin typeface="+mn-lt"/>
                <a:ea typeface="+mn-ea"/>
                <a:cs typeface="+mn-cs"/>
              </a:rPr>
              <a:t>	pepsico.com</a:t>
            </a:r>
            <a:endParaRPr lang="en-US" dirty="0"/>
          </a:p>
        </p:txBody>
      </p:sp>
      <p:pic>
        <p:nvPicPr>
          <p:cNvPr id="3" name="Picture 2" descr="A blue background with white text and a logo&#10;&#10;Description automatically generated">
            <a:extLst>
              <a:ext uri="{FF2B5EF4-FFF2-40B4-BE49-F238E27FC236}">
                <a16:creationId xmlns:a16="http://schemas.microsoft.com/office/drawing/2014/main" id="{7148C422-DBC2-4607-353C-F849969F9B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24" y="4319451"/>
            <a:ext cx="3774014" cy="17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5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gital stock market graph">
            <a:extLst>
              <a:ext uri="{FF2B5EF4-FFF2-40B4-BE49-F238E27FC236}">
                <a16:creationId xmlns:a16="http://schemas.microsoft.com/office/drawing/2014/main" id="{1DE1B22D-7CAD-91DB-FC61-1ACC7906E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2" b="1051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A5ACD7-771E-8464-BC1D-BA3F7541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Background 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8AD-DBA8-0E80-E855-255B460D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DDS Analytics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8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EE8C82-7332-CC47-6A2E-37F296BA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0F445F-198A-2D47-6C88-FBB57ECEA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337360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1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96D4E3-2042-4A7A-B321-DC561546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101010 gegevens lijnen naar oneindig">
            <a:extLst>
              <a:ext uri="{FF2B5EF4-FFF2-40B4-BE49-F238E27FC236}">
                <a16:creationId xmlns:a16="http://schemas.microsoft.com/office/drawing/2014/main" id="{A29BEA19-E986-D180-6F8A-0F40DCA6B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428F21F-93C5-CCA3-233E-45029C79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712"/>
            <a:ext cx="6696456" cy="42242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1D2FFF-9E31-6CAB-40F5-F420A61D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5399833"/>
            <a:ext cx="5257791" cy="6454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Part 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4245A4-2E90-4CC3-80EB-0F26D03B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1823" y="5207570"/>
            <a:ext cx="514416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04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rry blue and yellow background&#10;&#10;Description automatically generated">
            <a:extLst>
              <a:ext uri="{FF2B5EF4-FFF2-40B4-BE49-F238E27FC236}">
                <a16:creationId xmlns:a16="http://schemas.microsoft.com/office/drawing/2014/main" id="{76BD9DDE-F2D1-4633-2B9D-DD208859D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5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6162324-CB0A-735A-B6A3-29C2070C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Import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EBE8481-4520-00EF-6E84-C6D2E357E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7469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854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4742</TotalTime>
  <Words>787</Words>
  <Application>Microsoft Office PowerPoint</Application>
  <PresentationFormat>Widescreen</PresentationFormat>
  <Paragraphs>124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Frito-Lay, Inc. Case Study: Factors of Employee Attrition</vt:lpstr>
      <vt:lpstr>Case Study Objectives</vt:lpstr>
      <vt:lpstr>Project Deliverables</vt:lpstr>
      <vt:lpstr>Profile: Company Snapshot</vt:lpstr>
      <vt:lpstr>Executive Summary</vt:lpstr>
      <vt:lpstr>Background Introduction</vt:lpstr>
      <vt:lpstr>Introduction</vt:lpstr>
      <vt:lpstr>Dataset</vt:lpstr>
      <vt:lpstr>Import</vt:lpstr>
      <vt:lpstr>Tidy</vt:lpstr>
      <vt:lpstr>Exploratory Data Analysis</vt:lpstr>
      <vt:lpstr>EDA Plots</vt:lpstr>
      <vt:lpstr>PowerPoint Presentation</vt:lpstr>
      <vt:lpstr>Company Snapshot by Job Roles</vt:lpstr>
      <vt:lpstr>Dispersion of Education &amp; Wealth</vt:lpstr>
      <vt:lpstr>Employee Department Metrics</vt:lpstr>
      <vt:lpstr>M-F Gender Comparison: Job Role v. Attrition</vt:lpstr>
      <vt:lpstr>PowerPoint Presentation</vt:lpstr>
      <vt:lpstr>Monthly Income Spread by Job Role</vt:lpstr>
      <vt:lpstr>Monthly Income Comparison</vt:lpstr>
      <vt:lpstr>Modeling</vt:lpstr>
      <vt:lpstr>PowerPoint Presentation</vt:lpstr>
      <vt:lpstr>Linear Regression</vt:lpstr>
      <vt:lpstr>LOOCV </vt:lpstr>
      <vt:lpstr>KNN</vt:lpstr>
      <vt:lpstr>Naive Bayes</vt:lpstr>
      <vt:lpstr>Cross Validation</vt:lpstr>
      <vt:lpstr>Predictions Attrition</vt:lpstr>
      <vt:lpstr>Predictions Salary</vt:lpstr>
      <vt:lpstr>Conclusions</vt:lpstr>
      <vt:lpstr>Product Demonstration</vt:lpstr>
      <vt:lpstr>Jekyll Pages link to Projects</vt:lpstr>
      <vt:lpstr>Challenges/Setbacks</vt:lpstr>
      <vt:lpstr>APA Citation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Joseph Joo</cp:lastModifiedBy>
  <cp:revision>228</cp:revision>
  <dcterms:created xsi:type="dcterms:W3CDTF">2023-11-28T03:49:50Z</dcterms:created>
  <dcterms:modified xsi:type="dcterms:W3CDTF">2023-12-09T18:51:29Z</dcterms:modified>
</cp:coreProperties>
</file>