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embeddings/oleObject1.docx" ContentType="application/vnd.openxmlformats-officedocument.wordprocessingml.documen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_rels/notesSlide10.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media/image1.emf" ContentType="image/x-emf"/>
  <Override PartName="/ppt/media/image1.png" ContentType="image/png"/>
  <Override PartName="/ppt/media/image3.png" ContentType="image/png"/>
  <Override PartName="/ppt/media/image4.png" ContentType="image/png"/>
  <Override PartName="/ppt/media/image2.png" ContentType="image/png"/>
  <Override PartName="/ppt/media/image5.png" ContentType="image/png"/>
  <Override PartName="/ppt/media/image7.png" ContentType="image/png"/>
  <Override PartName="/ppt/media/image10.jpeg" ContentType="image/jpeg"/>
  <Override PartName="/ppt/media/image13.png" ContentType="image/png"/>
  <Override PartName="/ppt/media/image12.png" ContentType="image/png"/>
  <Override PartName="/ppt/media/image9.jpeg" ContentType="image/jpeg"/>
  <Override PartName="/ppt/media/image15.png" ContentType="image/png"/>
  <Override PartName="/ppt/media/image17.png" ContentType="image/png"/>
  <Override PartName="/ppt/media/image16.png" ContentType="image/png"/>
  <Override PartName="/ppt/media/image11.png" ContentType="image/png"/>
  <Override PartName="/ppt/media/image4.jpeg" ContentType="image/jpeg"/>
  <Override PartName="/ppt/media/image14.png" ContentType="image/png"/>
  <Override PartName="/ppt/media/image6.jpeg" ContentType="image/jpeg"/>
  <Override PartName="/ppt/media/image8.jpeg" ContentType="image/jpeg"/>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107000" y="812520"/>
            <a:ext cx="5345280" cy="4008960"/>
          </a:xfrm>
          <a:prstGeom prst="rect">
            <a:avLst/>
          </a:prstGeom>
        </p:spPr>
        <p:txBody>
          <a:bodyPr lIns="0" rIns="0" tIns="0" bIns="0" anchor="ctr">
            <a:noAutofit/>
          </a:bodyPr>
          <a:p>
            <a:pPr algn="ctr"/>
            <a:r>
              <a:rPr b="0" lang="fr-FR" sz="4400" spc="-1" strike="noStrike">
                <a:solidFill>
                  <a:srgbClr val="ff6600"/>
                </a:solidFill>
                <a:highlight>
                  <a:srgbClr val="ffffff"/>
                </a:highlight>
                <a:latin typeface="Arial"/>
              </a:rPr>
              <a:t>Cliquez pour déplacer la diapo</a:t>
            </a:r>
            <a:endParaRPr b="0" lang="fr-FR" sz="4400" spc="-1" strike="noStrike">
              <a:solidFill>
                <a:srgbClr val="ff6600"/>
              </a:solidFill>
              <a:highlight>
                <a:srgbClr val="ffffff"/>
              </a:highlight>
              <a:latin typeface="Arial"/>
            </a:endParaRPr>
          </a:p>
        </p:txBody>
      </p:sp>
      <p:sp>
        <p:nvSpPr>
          <p:cNvPr id="156" name="PlaceHolder 2"/>
          <p:cNvSpPr>
            <a:spLocks noGrp="1"/>
          </p:cNvSpPr>
          <p:nvPr>
            <p:ph type="body"/>
          </p:nvPr>
        </p:nvSpPr>
        <p:spPr>
          <a:xfrm>
            <a:off x="756000" y="5078520"/>
            <a:ext cx="6047640" cy="4811040"/>
          </a:xfrm>
          <a:prstGeom prst="rect">
            <a:avLst/>
          </a:prstGeom>
        </p:spPr>
        <p:txBody>
          <a:bodyPr lIns="0" rIns="0" tIns="0" bIns="0">
            <a:noAutofit/>
          </a:bodyPr>
          <a:p>
            <a:r>
              <a:rPr b="0" lang="fr-FR" sz="2810" spc="-1" strike="noStrike">
                <a:highlight>
                  <a:srgbClr val="ffffff"/>
                </a:highlight>
                <a:latin typeface="Arial"/>
              </a:rPr>
              <a:t>Cliquez pour modifier le format des notes</a:t>
            </a:r>
            <a:endParaRPr b="0" lang="fr-FR" sz="2810" spc="-1" strike="noStrike">
              <a:highlight>
                <a:srgbClr val="ffffff"/>
              </a:highlight>
              <a:latin typeface="Arial"/>
            </a:endParaRPr>
          </a:p>
        </p:txBody>
      </p:sp>
      <p:sp>
        <p:nvSpPr>
          <p:cNvPr id="157"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Arial"/>
              </a:rPr>
              <a:t>&lt;en-tête&gt;</a:t>
            </a:r>
            <a:endParaRPr b="0" lang="fr-FR" sz="1400" spc="-1" strike="noStrike">
              <a:latin typeface="Arial"/>
            </a:endParaRPr>
          </a:p>
        </p:txBody>
      </p:sp>
      <p:sp>
        <p:nvSpPr>
          <p:cNvPr id="158"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Arial"/>
              </a:rPr>
              <a:t>&lt;date/heure&gt;</a:t>
            </a:r>
            <a:endParaRPr b="0" lang="fr-FR" sz="1400" spc="-1" strike="noStrike">
              <a:latin typeface="Arial"/>
            </a:endParaRPr>
          </a:p>
        </p:txBody>
      </p:sp>
      <p:sp>
        <p:nvSpPr>
          <p:cNvPr id="159"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Arial"/>
              </a:rPr>
              <a:t>&lt;pied de page&gt;</a:t>
            </a:r>
            <a:endParaRPr b="0" lang="fr-FR" sz="1400" spc="-1" strike="noStrike">
              <a:latin typeface="Arial"/>
            </a:endParaRPr>
          </a:p>
        </p:txBody>
      </p:sp>
      <p:sp>
        <p:nvSpPr>
          <p:cNvPr id="16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3AA293A-FF2F-420E-AF85-AE1BF87D1C89}" type="slidenum">
              <a:rPr b="0" lang="fr-FR" sz="1400" spc="-1" strike="noStrike">
                <a:latin typeface="Arial"/>
              </a:rPr>
              <a:t>&lt;numéro&gt;</a:t>
            </a:fld>
            <a:endParaRPr b="0" lang="fr-FR" sz="1400" spc="-1" strike="noStrike">
              <a:latin typeface="Arial"/>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10.xml"/><Relationship Id="rId4"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11.xml"/><Relationship Id="rId4"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12.xml"/><Relationship Id="rId4"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13.xml"/><Relationship Id="rId4"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14.xml"/><Relationship Id="rId4"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9.xml"/><Relationship Id="rId4"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06640" y="812520"/>
            <a:ext cx="5346000" cy="4008960"/>
          </a:xfrm>
          <a:prstGeom prst="rect">
            <a:avLst/>
          </a:prstGeom>
        </p:spPr>
      </p:sp>
      <p:sp>
        <p:nvSpPr>
          <p:cNvPr id="263" name="PlaceHolder 2"/>
          <p:cNvSpPr>
            <a:spLocks noGrp="1"/>
          </p:cNvSpPr>
          <p:nvPr>
            <p:ph type="body"/>
          </p:nvPr>
        </p:nvSpPr>
        <p:spPr>
          <a:xfrm>
            <a:off x="756000" y="5078520"/>
            <a:ext cx="6047640" cy="4811040"/>
          </a:xfrm>
          <a:prstGeom prst="rect">
            <a:avLst/>
          </a:prstGeom>
        </p:spPr>
        <p:txBody>
          <a:bodyPr lIns="0" rIns="0" tIns="0" bIns="0">
            <a:noAutofit/>
          </a:bodyPr>
          <a:p>
            <a:endParaRPr b="0" lang="fr-FR" sz="2000" spc="-1" strike="noStrike">
              <a:latin typeface="Arial"/>
            </a:endParaRPr>
          </a:p>
        </p:txBody>
      </p:sp>
      <p:graphicFrame>
        <p:nvGraphicFramePr>
          <p:cNvPr id="264" name="Object 3"/>
          <p:cNvGraphicFramePr/>
          <p:nvPr/>
        </p:nvGraphicFramePr>
        <p:xfrm>
          <a:off x="545040" y="3534840"/>
          <a:ext cx="6119280" cy="1077840"/>
        </p:xfrm>
        <a:graphic>
          <a:graphicData uri="http://schemas.openxmlformats.org/presentationml/2006/ole">
            <p:oleObj progId="Word.Document.12" r:id="rId1" spid="">
              <p:embed/>
              <p:pic>
                <p:nvPicPr>
                  <p:cNvPr id="265" name="" descr=""/>
                  <p:cNvPicPr/>
                  <p:nvPr/>
                </p:nvPicPr>
                <p:blipFill>
                  <a:blip r:embed="rId2"/>
                  <a:stretch/>
                </p:blipFill>
                <p:spPr>
                  <a:xfrm>
                    <a:off x="545040" y="3534840"/>
                    <a:ext cx="6119280" cy="1077840"/>
                  </a:xfrm>
                  <a:prstGeom prst="rect">
                    <a:avLst/>
                  </a:prstGeom>
                  <a:ln>
                    <a:noFill/>
                  </a:ln>
                </p:spPr>
              </p:pic>
            </p:oleObj>
          </a:graphicData>
        </a:graphic>
      </p:graphicFrame>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106640" y="812520"/>
            <a:ext cx="5346000" cy="4008960"/>
          </a:xfrm>
          <a:prstGeom prst="rect">
            <a:avLst/>
          </a:prstGeom>
        </p:spPr>
      </p:sp>
      <p:sp>
        <p:nvSpPr>
          <p:cNvPr id="267" name="PlaceHolder 2"/>
          <p:cNvSpPr>
            <a:spLocks noGrp="1"/>
          </p:cNvSpPr>
          <p:nvPr>
            <p:ph type="body"/>
          </p:nvPr>
        </p:nvSpPr>
        <p:spPr>
          <a:xfrm>
            <a:off x="756000" y="5078520"/>
            <a:ext cx="6047640" cy="4811040"/>
          </a:xfrm>
          <a:prstGeom prst="rect">
            <a:avLst/>
          </a:prstGeom>
        </p:spPr>
        <p:txBody>
          <a:bodyPr lIns="0" rIns="0" tIns="0" bIns="0">
            <a:noAutofit/>
          </a:bodyPr>
          <a:p>
            <a:endParaRPr b="0" lang="fr-FR" sz="2000" spc="-1" strike="noStrike">
              <a:latin typeface="Arial"/>
            </a:endParaRPr>
          </a:p>
        </p:txBody>
      </p:sp>
      <p:graphicFrame>
        <p:nvGraphicFramePr>
          <p:cNvPr id="268" name="Object 3"/>
          <p:cNvGraphicFramePr/>
          <p:nvPr/>
        </p:nvGraphicFramePr>
        <p:xfrm>
          <a:off x="545040" y="3534840"/>
          <a:ext cx="6119280" cy="1077840"/>
        </p:xfrm>
        <a:graphic>
          <a:graphicData uri="http://schemas.openxmlformats.org/presentationml/2006/ole">
            <p:oleObj progId="Word.Document.12" r:id="rId1" spid="">
              <p:embed/>
              <p:pic>
                <p:nvPicPr>
                  <p:cNvPr id="269" name="" descr=""/>
                  <p:cNvPicPr/>
                  <p:nvPr/>
                </p:nvPicPr>
                <p:blipFill>
                  <a:blip r:embed="rId2"/>
                  <a:stretch/>
                </p:blipFill>
                <p:spPr>
                  <a:xfrm>
                    <a:off x="545040" y="3534840"/>
                    <a:ext cx="6119280" cy="1077840"/>
                  </a:xfrm>
                  <a:prstGeom prst="rect">
                    <a:avLst/>
                  </a:prstGeom>
                  <a:ln>
                    <a:noFill/>
                  </a:ln>
                </p:spPr>
              </p:pic>
            </p:oleObj>
          </a:graphicData>
        </a:graphic>
      </p:graphicFrame>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1106640" y="812520"/>
            <a:ext cx="5346000" cy="4008960"/>
          </a:xfrm>
          <a:prstGeom prst="rect">
            <a:avLst/>
          </a:prstGeom>
        </p:spPr>
      </p:sp>
      <p:sp>
        <p:nvSpPr>
          <p:cNvPr id="271" name="PlaceHolder 2"/>
          <p:cNvSpPr>
            <a:spLocks noGrp="1"/>
          </p:cNvSpPr>
          <p:nvPr>
            <p:ph type="body"/>
          </p:nvPr>
        </p:nvSpPr>
        <p:spPr>
          <a:xfrm>
            <a:off x="756000" y="5078520"/>
            <a:ext cx="6047640" cy="4811040"/>
          </a:xfrm>
          <a:prstGeom prst="rect">
            <a:avLst/>
          </a:prstGeom>
        </p:spPr>
        <p:txBody>
          <a:bodyPr lIns="0" rIns="0" tIns="0" bIns="0">
            <a:noAutofit/>
          </a:bodyPr>
          <a:p>
            <a:endParaRPr b="0" lang="fr-FR" sz="2000" spc="-1" strike="noStrike">
              <a:latin typeface="Arial"/>
            </a:endParaRPr>
          </a:p>
        </p:txBody>
      </p:sp>
      <p:graphicFrame>
        <p:nvGraphicFramePr>
          <p:cNvPr id="272" name="Object 3"/>
          <p:cNvGraphicFramePr/>
          <p:nvPr/>
        </p:nvGraphicFramePr>
        <p:xfrm>
          <a:off x="545040" y="3534840"/>
          <a:ext cx="6119280" cy="1077840"/>
        </p:xfrm>
        <a:graphic>
          <a:graphicData uri="http://schemas.openxmlformats.org/presentationml/2006/ole">
            <p:oleObj progId="Word.Document.12" r:id="rId1" spid="">
              <p:embed/>
              <p:pic>
                <p:nvPicPr>
                  <p:cNvPr id="273" name="" descr=""/>
                  <p:cNvPicPr/>
                  <p:nvPr/>
                </p:nvPicPr>
                <p:blipFill>
                  <a:blip r:embed="rId2"/>
                  <a:stretch/>
                </p:blipFill>
                <p:spPr>
                  <a:xfrm>
                    <a:off x="545040" y="3534840"/>
                    <a:ext cx="6119280" cy="1077840"/>
                  </a:xfrm>
                  <a:prstGeom prst="rect">
                    <a:avLst/>
                  </a:prstGeom>
                  <a:ln>
                    <a:noFill/>
                  </a:ln>
                </p:spPr>
              </p:pic>
            </p:oleObj>
          </a:graphicData>
        </a:graphic>
      </p:graphicFrame>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06640" y="812520"/>
            <a:ext cx="5346000" cy="4008960"/>
          </a:xfrm>
          <a:prstGeom prst="rect">
            <a:avLst/>
          </a:prstGeom>
        </p:spPr>
      </p:sp>
      <p:sp>
        <p:nvSpPr>
          <p:cNvPr id="275" name="PlaceHolder 2"/>
          <p:cNvSpPr>
            <a:spLocks noGrp="1"/>
          </p:cNvSpPr>
          <p:nvPr>
            <p:ph type="body"/>
          </p:nvPr>
        </p:nvSpPr>
        <p:spPr>
          <a:xfrm>
            <a:off x="756000" y="5078520"/>
            <a:ext cx="6047640" cy="4811040"/>
          </a:xfrm>
          <a:prstGeom prst="rect">
            <a:avLst/>
          </a:prstGeom>
        </p:spPr>
        <p:txBody>
          <a:bodyPr lIns="0" rIns="0" tIns="0" bIns="0">
            <a:noAutofit/>
          </a:bodyPr>
          <a:p>
            <a:endParaRPr b="0" lang="fr-FR" sz="2000" spc="-1" strike="noStrike">
              <a:latin typeface="Arial"/>
            </a:endParaRPr>
          </a:p>
        </p:txBody>
      </p:sp>
      <p:graphicFrame>
        <p:nvGraphicFramePr>
          <p:cNvPr id="276" name="Object 3"/>
          <p:cNvGraphicFramePr/>
          <p:nvPr/>
        </p:nvGraphicFramePr>
        <p:xfrm>
          <a:off x="545040" y="3534840"/>
          <a:ext cx="6119280" cy="1077840"/>
        </p:xfrm>
        <a:graphic>
          <a:graphicData uri="http://schemas.openxmlformats.org/presentationml/2006/ole">
            <p:oleObj progId="Word.Document.12" r:id="rId1" spid="">
              <p:embed/>
              <p:pic>
                <p:nvPicPr>
                  <p:cNvPr id="277" name="" descr=""/>
                  <p:cNvPicPr/>
                  <p:nvPr/>
                </p:nvPicPr>
                <p:blipFill>
                  <a:blip r:embed="rId2"/>
                  <a:stretch/>
                </p:blipFill>
                <p:spPr>
                  <a:xfrm>
                    <a:off x="545040" y="3534840"/>
                    <a:ext cx="6119280" cy="1077840"/>
                  </a:xfrm>
                  <a:prstGeom prst="rect">
                    <a:avLst/>
                  </a:prstGeom>
                  <a:ln>
                    <a:noFill/>
                  </a:ln>
                </p:spPr>
              </p:pic>
            </p:oleObj>
          </a:graphicData>
        </a:graphic>
      </p:graphicFrame>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1106640" y="812520"/>
            <a:ext cx="5346000" cy="4008960"/>
          </a:xfrm>
          <a:prstGeom prst="rect">
            <a:avLst/>
          </a:prstGeom>
        </p:spPr>
      </p:sp>
      <p:sp>
        <p:nvSpPr>
          <p:cNvPr id="279" name="PlaceHolder 2"/>
          <p:cNvSpPr>
            <a:spLocks noGrp="1"/>
          </p:cNvSpPr>
          <p:nvPr>
            <p:ph type="body"/>
          </p:nvPr>
        </p:nvSpPr>
        <p:spPr>
          <a:xfrm>
            <a:off x="756000" y="5078520"/>
            <a:ext cx="6047640" cy="4811040"/>
          </a:xfrm>
          <a:prstGeom prst="rect">
            <a:avLst/>
          </a:prstGeom>
        </p:spPr>
        <p:txBody>
          <a:bodyPr lIns="0" rIns="0" tIns="0" bIns="0">
            <a:noAutofit/>
          </a:bodyPr>
          <a:p>
            <a:endParaRPr b="0" lang="fr-FR" sz="2000" spc="-1" strike="noStrike">
              <a:latin typeface="Arial"/>
            </a:endParaRPr>
          </a:p>
        </p:txBody>
      </p:sp>
      <p:graphicFrame>
        <p:nvGraphicFramePr>
          <p:cNvPr id="280" name="Object 3"/>
          <p:cNvGraphicFramePr/>
          <p:nvPr/>
        </p:nvGraphicFramePr>
        <p:xfrm>
          <a:off x="545040" y="3534840"/>
          <a:ext cx="6119280" cy="1077840"/>
        </p:xfrm>
        <a:graphic>
          <a:graphicData uri="http://schemas.openxmlformats.org/presentationml/2006/ole">
            <p:oleObj progId="Word.Document.12" r:id="rId1" spid="">
              <p:embed/>
              <p:pic>
                <p:nvPicPr>
                  <p:cNvPr id="281" name="" descr=""/>
                  <p:cNvPicPr/>
                  <p:nvPr/>
                </p:nvPicPr>
                <p:blipFill>
                  <a:blip r:embed="rId2"/>
                  <a:stretch/>
                </p:blipFill>
                <p:spPr>
                  <a:xfrm>
                    <a:off x="545040" y="3534840"/>
                    <a:ext cx="6119280" cy="1077840"/>
                  </a:xfrm>
                  <a:prstGeom prst="rect">
                    <a:avLst/>
                  </a:prstGeom>
                  <a:ln>
                    <a:noFill/>
                  </a:ln>
                </p:spPr>
              </p:pic>
            </p:oleObj>
          </a:graphicData>
        </a:graphic>
      </p:graphicFrame>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1106640" y="812520"/>
            <a:ext cx="5346000" cy="4008960"/>
          </a:xfrm>
          <a:prstGeom prst="rect">
            <a:avLst/>
          </a:prstGeom>
        </p:spPr>
      </p:sp>
      <p:sp>
        <p:nvSpPr>
          <p:cNvPr id="251"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gn="just"/>
            <a:r>
              <a:rPr b="0" lang="fr-FR" sz="2600" spc="-1" strike="noStrike">
                <a:latin typeface="Arial"/>
                <a:ea typeface="Noto Sans CJK SC"/>
              </a:rPr>
              <a:t>  </a:t>
            </a:r>
            <a:r>
              <a:rPr b="0" lang="fr-FR" sz="2600" spc="-1" strike="noStrike">
                <a:latin typeface="Arial"/>
                <a:ea typeface="Noto Sans CJK SC"/>
              </a:rPr>
              <a:t>La conception du système d’information d’une bibliothèque nécessite une analyse et une conception des données qui constituent le point de passage de toute application mettant en œuvre un système de gestion de base de données relationnelles tel le SGBD MySQL. </a:t>
            </a:r>
            <a:endParaRPr b="0" lang="fr-FR" sz="2600" spc="-1" strike="noStrike">
              <a:latin typeface="Arial"/>
            </a:endParaRPr>
          </a:p>
          <a:p>
            <a:endParaRPr b="0" lang="fr-FR" sz="26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106640" y="812520"/>
            <a:ext cx="5346000" cy="4008960"/>
          </a:xfrm>
          <a:prstGeom prst="rect">
            <a:avLst/>
          </a:prstGeom>
        </p:spPr>
      </p:sp>
      <p:sp>
        <p:nvSpPr>
          <p:cNvPr id="253" name="PlaceHolder 2"/>
          <p:cNvSpPr>
            <a:spLocks noGrp="1"/>
          </p:cNvSpPr>
          <p:nvPr>
            <p:ph type="body"/>
          </p:nvPr>
        </p:nvSpPr>
        <p:spPr>
          <a:xfrm>
            <a:off x="756000" y="5078520"/>
            <a:ext cx="6047640" cy="4811040"/>
          </a:xfrm>
          <a:prstGeom prst="rect">
            <a:avLst/>
          </a:prstGeom>
        </p:spPr>
        <p:txBody>
          <a:bodyPr lIns="0" rIns="0" tIns="0" bIns="0">
            <a:noAutofit/>
          </a:bodyPr>
          <a:p>
            <a:r>
              <a:rPr b="1" lang="fr-FR" sz="2800" spc="-1" strike="noStrike">
                <a:latin typeface="Arial"/>
                <a:ea typeface="Noto Sans CJK SC"/>
              </a:rPr>
              <a:t>Basée  sur le modèle entité association, notre système a pour objectif la la gestion  la gestion de d’une Bibliothèque à travers un certains nombres règles et de gestion. </a:t>
            </a:r>
            <a:endParaRPr b="1" lang="fr-FR" sz="2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1106640" y="812520"/>
            <a:ext cx="5346000" cy="4008960"/>
          </a:xfrm>
          <a:prstGeom prst="rect">
            <a:avLst/>
          </a:prstGeom>
        </p:spPr>
      </p:sp>
      <p:sp>
        <p:nvSpPr>
          <p:cNvPr id="255"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ea typeface="Noto Sans CJK SC"/>
              </a:rPr>
              <a:t>Le produit a pour perspective de gérer l’emprunt des livres dans une bibliothèque libre-service, c’est à dire avec plus d’interaction possible entre le système et les abonnés.</a:t>
            </a:r>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06640" y="812520"/>
            <a:ext cx="5346000" cy="4008960"/>
          </a:xfrm>
          <a:prstGeom prst="rect">
            <a:avLst/>
          </a:prstGeom>
        </p:spPr>
      </p:sp>
      <p:sp>
        <p:nvSpPr>
          <p:cNvPr id="257"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ea typeface="Noto Sans CJK SC"/>
              </a:rPr>
              <a:t> </a:t>
            </a:r>
            <a:endParaRPr b="0" lang="fr-FR"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106640" y="812520"/>
            <a:ext cx="5346000" cy="4008960"/>
          </a:xfrm>
          <a:prstGeom prst="rect">
            <a:avLst/>
          </a:prstGeom>
        </p:spPr>
      </p:sp>
      <p:sp>
        <p:nvSpPr>
          <p:cNvPr id="259" name="PlaceHolder 2"/>
          <p:cNvSpPr>
            <a:spLocks noGrp="1"/>
          </p:cNvSpPr>
          <p:nvPr>
            <p:ph type="body"/>
          </p:nvPr>
        </p:nvSpPr>
        <p:spPr>
          <a:xfrm>
            <a:off x="756000" y="5078520"/>
            <a:ext cx="6047640" cy="4811040"/>
          </a:xfrm>
          <a:prstGeom prst="rect">
            <a:avLst/>
          </a:prstGeom>
        </p:spPr>
        <p:txBody>
          <a:bodyPr lIns="0" rIns="0" tIns="0" bIns="0">
            <a:noAutofit/>
          </a:bodyPr>
          <a:p>
            <a:endParaRPr b="0" lang="fr-FR" sz="2000" spc="-1" strike="noStrike">
              <a:latin typeface="Arial"/>
            </a:endParaRPr>
          </a:p>
        </p:txBody>
      </p:sp>
      <p:graphicFrame>
        <p:nvGraphicFramePr>
          <p:cNvPr id="260" name="Object 3"/>
          <p:cNvGraphicFramePr/>
          <p:nvPr/>
        </p:nvGraphicFramePr>
        <p:xfrm>
          <a:off x="545040" y="3534840"/>
          <a:ext cx="6119280" cy="1077840"/>
        </p:xfrm>
        <a:graphic>
          <a:graphicData uri="http://schemas.openxmlformats.org/presentationml/2006/ole">
            <p:oleObj progId="Word.Document.12" r:id="rId1" spid="">
              <p:embed/>
              <p:pic>
                <p:nvPicPr>
                  <p:cNvPr id="261" name="" descr=""/>
                  <p:cNvPicPr/>
                  <p:nvPr/>
                </p:nvPicPr>
                <p:blipFill>
                  <a:blip r:embed="rId2"/>
                  <a:stretch/>
                </p:blipFill>
                <p:spPr>
                  <a:xfrm>
                    <a:off x="545040" y="3534840"/>
                    <a:ext cx="6119280" cy="1077840"/>
                  </a:xfrm>
                  <a:prstGeom prst="rect">
                    <a:avLst/>
                  </a:prstGeom>
                  <a:ln>
                    <a:noFill/>
                  </a:ln>
                </p:spPr>
              </p:pic>
            </p:oleObj>
          </a:graphicData>
        </a:graphic>
      </p:graphicFrame>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576000"/>
            <a:ext cx="7199640" cy="33372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8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83"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85"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6"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4000" y="576000"/>
            <a:ext cx="7199640" cy="33372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9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91"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92"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94"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95"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6"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9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99"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00"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02"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05"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07"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108"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10"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112"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113"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114"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115"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20"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22"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25"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504000" y="576000"/>
            <a:ext cx="7199640" cy="33372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30"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131"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33"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34"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35"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37"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38"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39"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41"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142"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44"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45"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46"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147"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49"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150"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151"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152"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153"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154"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576000"/>
            <a:ext cx="7199640" cy="33372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576000"/>
            <a:ext cx="7199640" cy="719640"/>
          </a:xfrm>
          <a:prstGeom prst="rect">
            <a:avLst/>
          </a:prstGeom>
        </p:spPr>
        <p:txBody>
          <a:bodyPr lIns="0" rIns="0" tIns="0" bIns="0" anchor="ctr">
            <a:noAutofit/>
          </a:bodyPr>
          <a:p>
            <a:pPr algn="ctr"/>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720" y="720"/>
            <a:ext cx="10079280" cy="7559280"/>
          </a:xfrm>
          <a:prstGeom prst="rect">
            <a:avLst/>
          </a:prstGeom>
          <a:ln>
            <a:noFill/>
          </a:ln>
        </p:spPr>
      </p:pic>
      <p:sp>
        <p:nvSpPr>
          <p:cNvPr id="39" name="PlaceHolder 1"/>
          <p:cNvSpPr>
            <a:spLocks noGrp="1"/>
          </p:cNvSpPr>
          <p:nvPr>
            <p:ph type="title"/>
          </p:nvPr>
        </p:nvSpPr>
        <p:spPr>
          <a:xfrm>
            <a:off x="504000" y="576000"/>
            <a:ext cx="7199640" cy="719640"/>
          </a:xfrm>
          <a:prstGeom prst="rect">
            <a:avLst/>
          </a:prstGeom>
        </p:spPr>
        <p:txBody>
          <a:bodyPr lIns="0" rIns="0" tIns="0" bIns="0" anchor="ctr">
            <a:noAutofit/>
          </a:bodyPr>
          <a:p>
            <a:pPr algn="ctr"/>
            <a:r>
              <a:rPr b="0" lang="fr-FR" sz="1800" spc="-1" strike="noStrike">
                <a:latin typeface="Arial"/>
              </a:rPr>
              <a:t>Cliquez pour éditer le format du texte-titre</a:t>
            </a:r>
            <a:endParaRPr b="0" lang="fr-FR" sz="18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 descr=""/>
          <p:cNvPicPr/>
          <p:nvPr/>
        </p:nvPicPr>
        <p:blipFill>
          <a:blip r:embed="rId2"/>
          <a:stretch/>
        </p:blipFill>
        <p:spPr>
          <a:xfrm>
            <a:off x="720" y="720"/>
            <a:ext cx="10079280" cy="7559280"/>
          </a:xfrm>
          <a:prstGeom prst="rect">
            <a:avLst/>
          </a:prstGeom>
          <a:ln>
            <a:noFill/>
          </a:ln>
        </p:spPr>
      </p:pic>
      <p:sp>
        <p:nvSpPr>
          <p:cNvPr id="78" name="PlaceHolder 1"/>
          <p:cNvSpPr>
            <a:spLocks noGrp="1"/>
          </p:cNvSpPr>
          <p:nvPr>
            <p:ph type="title"/>
          </p:nvPr>
        </p:nvSpPr>
        <p:spPr>
          <a:xfrm>
            <a:off x="504000" y="576000"/>
            <a:ext cx="7199640" cy="719640"/>
          </a:xfrm>
          <a:prstGeom prst="rect">
            <a:avLst/>
          </a:prstGeom>
        </p:spPr>
        <p:txBody>
          <a:bodyPr lIns="0" rIns="0" tIns="0" bIns="0" anchor="ctr">
            <a:noAutofit/>
          </a:bodyPr>
          <a:p>
            <a:pPr algn="ctr"/>
            <a:r>
              <a:rPr b="0" lang="fr-FR" sz="1800" spc="-1" strike="noStrike">
                <a:latin typeface="Arial"/>
              </a:rPr>
              <a:t>Cliquez </a:t>
            </a:r>
            <a:r>
              <a:rPr b="0" lang="fr-FR" sz="1800" spc="-1" strike="noStrike">
                <a:latin typeface="Arial"/>
              </a:rPr>
              <a:t>pour </a:t>
            </a:r>
            <a:r>
              <a:rPr b="0" lang="fr-FR" sz="1800" spc="-1" strike="noStrike">
                <a:latin typeface="Arial"/>
              </a:rPr>
              <a:t>éditer le </a:t>
            </a:r>
            <a:r>
              <a:rPr b="0" lang="fr-FR" sz="1800" spc="-1" strike="noStrike">
                <a:latin typeface="Arial"/>
              </a:rPr>
              <a:t>format </a:t>
            </a:r>
            <a:r>
              <a:rPr b="0" lang="fr-FR" sz="1800" spc="-1" strike="noStrike">
                <a:latin typeface="Arial"/>
              </a:rPr>
              <a:t>du </a:t>
            </a:r>
            <a:r>
              <a:rPr b="0" lang="fr-FR" sz="1800" spc="-1" strike="noStrike">
                <a:latin typeface="Arial"/>
              </a:rPr>
              <a:t>texte-</a:t>
            </a:r>
            <a:r>
              <a:rPr b="0" lang="fr-FR" sz="1800" spc="-1" strike="noStrike">
                <a:latin typeface="Arial"/>
              </a:rPr>
              <a:t>titre</a:t>
            </a:r>
            <a:endParaRPr b="0" lang="fr-FR" sz="1800" spc="-1" strike="noStrike">
              <a:latin typeface="Arial"/>
            </a:endParaRPr>
          </a:p>
        </p:txBody>
      </p:sp>
      <p:sp>
        <p:nvSpPr>
          <p:cNvPr id="79" name="PlaceHolder 2"/>
          <p:cNvSpPr>
            <a:spLocks noGrp="1"/>
          </p:cNvSpPr>
          <p:nvPr>
            <p:ph type="body"/>
          </p:nvPr>
        </p:nvSpPr>
        <p:spPr>
          <a:xfrm>
            <a:off x="504000" y="1800000"/>
            <a:ext cx="9071640" cy="438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lgn="ctr">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lgn="ctr">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lgn="ctr">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lgn="ctr">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lgn="ctr">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lgn="ctr">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146680"/>
            <a:ext cx="7900200" cy="1262160"/>
          </a:xfrm>
          <a:prstGeom prst="rect">
            <a:avLst/>
          </a:prstGeom>
        </p:spPr>
        <p:txBody>
          <a:bodyPr lIns="0" rIns="0" tIns="0" bIns="0" anchor="ctr">
            <a:noAutofit/>
          </a:bodyPr>
          <a:p>
            <a:pPr algn="ctr"/>
            <a:r>
              <a:rPr b="0" lang="fr-FR" sz="4400" spc="-1" strike="noStrike">
                <a:solidFill>
                  <a:srgbClr val="ff6600"/>
                </a:solidFill>
                <a:highlight>
                  <a:srgbClr val="ffffff"/>
                </a:highlight>
                <a:latin typeface="Arial"/>
              </a:rPr>
              <a:t>Cliquez pour éditer le format du texte-titre</a:t>
            </a:r>
            <a:endParaRPr b="0" lang="fr-FR" sz="4400" spc="-1" strike="noStrike">
              <a:solidFill>
                <a:srgbClr val="ff6600"/>
              </a:solidFill>
              <a:highlight>
                <a:srgbClr val="ffffff"/>
              </a:highlight>
              <a:latin typeface="Arial"/>
            </a:endParaRPr>
          </a:p>
        </p:txBody>
      </p:sp>
      <p:sp>
        <p:nvSpPr>
          <p:cNvPr id="117" name="PlaceHolder 2"/>
          <p:cNvSpPr>
            <a:spLocks noGrp="1"/>
          </p:cNvSpPr>
          <p:nvPr>
            <p:ph type="body"/>
          </p:nvPr>
        </p:nvSpPr>
        <p:spPr>
          <a:xfrm>
            <a:off x="504000" y="4180680"/>
            <a:ext cx="9072360" cy="2988360"/>
          </a:xfrm>
          <a:prstGeom prst="rect">
            <a:avLst/>
          </a:prstGeom>
        </p:spPr>
        <p:txBody>
          <a:bodyPr lIns="0" rIns="0" tIns="0" bIns="0">
            <a:noAutofit/>
          </a:bodyPr>
          <a:p>
            <a:pPr marL="432000" indent="-324000">
              <a:spcBef>
                <a:spcPts val="1414"/>
              </a:spcBef>
              <a:buClr>
                <a:srgbClr val="ff6600"/>
              </a:buClr>
              <a:buSzPct val="45000"/>
              <a:buFont typeface="Wingdings" charset="2"/>
              <a:buChar char=""/>
            </a:pPr>
            <a:r>
              <a:rPr b="0" lang="fr-FR" sz="3200" spc="-1" strike="noStrike">
                <a:highlight>
                  <a:srgbClr val="ffffff"/>
                </a:highlight>
                <a:latin typeface="Arial"/>
              </a:rPr>
              <a:t>Cliquez pour éditer le format du plan de texte</a:t>
            </a:r>
            <a:endParaRPr b="0" lang="fr-FR" sz="3200" spc="-1" strike="noStrike">
              <a:highlight>
                <a:srgbClr val="ffffff"/>
              </a:highlight>
              <a:latin typeface="Arial"/>
            </a:endParaRPr>
          </a:p>
          <a:p>
            <a:pPr lvl="1" marL="864000" indent="-324000">
              <a:spcBef>
                <a:spcPts val="1131"/>
              </a:spcBef>
              <a:buClr>
                <a:srgbClr val="ff6600"/>
              </a:buClr>
              <a:buSzPct val="75000"/>
              <a:buFont typeface="Symbol" charset="2"/>
              <a:buChar char=""/>
            </a:pPr>
            <a:r>
              <a:rPr b="0" lang="fr-FR" sz="2800" spc="-1" strike="noStrike">
                <a:highlight>
                  <a:srgbClr val="ffffff"/>
                </a:highlight>
                <a:latin typeface="Arial"/>
              </a:rPr>
              <a:t>Second niveau de plan</a:t>
            </a:r>
            <a:endParaRPr b="0" lang="fr-FR" sz="2800" spc="-1" strike="noStrike">
              <a:highlight>
                <a:srgbClr val="ffffff"/>
              </a:highlight>
              <a:latin typeface="Arial"/>
            </a:endParaRPr>
          </a:p>
          <a:p>
            <a:pPr lvl="2" marL="1296000" indent="-288000">
              <a:spcBef>
                <a:spcPts val="848"/>
              </a:spcBef>
              <a:buClr>
                <a:srgbClr val="ff6600"/>
              </a:buClr>
              <a:buSzPct val="45000"/>
              <a:buFont typeface="Wingdings" charset="2"/>
              <a:buChar char=""/>
            </a:pPr>
            <a:r>
              <a:rPr b="0" lang="fr-FR" sz="2400" spc="-1" strike="noStrike">
                <a:highlight>
                  <a:srgbClr val="ffffff"/>
                </a:highlight>
                <a:latin typeface="Arial"/>
              </a:rPr>
              <a:t>Troisième niveau de plan</a:t>
            </a:r>
            <a:endParaRPr b="0" lang="fr-FR" sz="2400" spc="-1" strike="noStrike">
              <a:highlight>
                <a:srgbClr val="ffffff"/>
              </a:highlight>
              <a:latin typeface="Arial"/>
            </a:endParaRPr>
          </a:p>
          <a:p>
            <a:pPr lvl="3" marL="1728000" indent="-216000">
              <a:spcBef>
                <a:spcPts val="564"/>
              </a:spcBef>
              <a:buClr>
                <a:srgbClr val="ff6600"/>
              </a:buClr>
              <a:buSzPct val="75000"/>
              <a:buFont typeface="Symbol" charset="2"/>
              <a:buChar char=""/>
            </a:pPr>
            <a:r>
              <a:rPr b="0" lang="fr-FR" sz="2000" spc="-1" strike="noStrike">
                <a:highlight>
                  <a:srgbClr val="ffffff"/>
                </a:highlight>
                <a:latin typeface="Arial"/>
              </a:rPr>
              <a:t>Quatrième niveau de plan</a:t>
            </a:r>
            <a:endParaRPr b="0" lang="fr-FR" sz="2000" spc="-1" strike="noStrike">
              <a:highlight>
                <a:srgbClr val="ffffff"/>
              </a:highlight>
              <a:latin typeface="Arial"/>
            </a:endParaRPr>
          </a:p>
          <a:p>
            <a:pPr lvl="4" marL="2160000" indent="-216000">
              <a:spcBef>
                <a:spcPts val="281"/>
              </a:spcBef>
              <a:buClr>
                <a:srgbClr val="ff6600"/>
              </a:buClr>
              <a:buSzPct val="45000"/>
              <a:buFont typeface="Wingdings" charset="2"/>
              <a:buChar char=""/>
            </a:pPr>
            <a:r>
              <a:rPr b="0" lang="fr-FR" sz="2000" spc="-1" strike="noStrike">
                <a:highlight>
                  <a:srgbClr val="ffffff"/>
                </a:highlight>
                <a:latin typeface="Arial"/>
              </a:rPr>
              <a:t>Cinquième niveau de plan</a:t>
            </a:r>
            <a:endParaRPr b="0" lang="fr-FR" sz="2000" spc="-1" strike="noStrike">
              <a:highlight>
                <a:srgbClr val="ffffff"/>
              </a:highlight>
              <a:latin typeface="Arial"/>
            </a:endParaRPr>
          </a:p>
          <a:p>
            <a:pPr lvl="5" marL="2592000" indent="-216000">
              <a:spcBef>
                <a:spcPts val="281"/>
              </a:spcBef>
              <a:buClr>
                <a:srgbClr val="ff6600"/>
              </a:buClr>
              <a:buSzPct val="45000"/>
              <a:buFont typeface="Wingdings" charset="2"/>
              <a:buChar char=""/>
            </a:pPr>
            <a:r>
              <a:rPr b="0" lang="fr-FR" sz="2000" spc="-1" strike="noStrike">
                <a:highlight>
                  <a:srgbClr val="ffffff"/>
                </a:highlight>
                <a:latin typeface="Arial"/>
              </a:rPr>
              <a:t>Sixième niveau de plan</a:t>
            </a:r>
            <a:endParaRPr b="0" lang="fr-FR" sz="2000" spc="-1" strike="noStrike">
              <a:highlight>
                <a:srgbClr val="ffffff"/>
              </a:highlight>
              <a:latin typeface="Arial"/>
            </a:endParaRPr>
          </a:p>
          <a:p>
            <a:pPr lvl="6" marL="3024000" indent="-216000">
              <a:spcBef>
                <a:spcPts val="281"/>
              </a:spcBef>
              <a:buClr>
                <a:srgbClr val="ff6600"/>
              </a:buClr>
              <a:buSzPct val="45000"/>
              <a:buFont typeface="Wingdings" charset="2"/>
              <a:buChar char=""/>
            </a:pPr>
            <a:r>
              <a:rPr b="0" lang="fr-FR" sz="2000" spc="-1" strike="noStrike">
                <a:highlight>
                  <a:srgbClr val="ffffff"/>
                </a:highlight>
                <a:latin typeface="Arial"/>
              </a:rPr>
              <a:t>Septième niveau de plan</a:t>
            </a:r>
            <a:endParaRPr b="0" lang="fr-FR" sz="2000" spc="-1" strike="noStrike">
              <a:highlight>
                <a:srgbClr val="ffffff"/>
              </a:highlight>
              <a:latin typeface="Arial"/>
            </a:endParaRPr>
          </a:p>
        </p:txBody>
      </p:sp>
      <p:pic>
        <p:nvPicPr>
          <p:cNvPr id="118" name="" descr=""/>
          <p:cNvPicPr/>
          <p:nvPr/>
        </p:nvPicPr>
        <p:blipFill>
          <a:blip r:embed="rId2"/>
          <a:stretch/>
        </p:blipFill>
        <p:spPr>
          <a:xfrm>
            <a:off x="488160" y="2242440"/>
            <a:ext cx="9077400" cy="1432800"/>
          </a:xfrm>
          <a:prstGeom prst="rect">
            <a:avLst/>
          </a:prstGeom>
          <a:ln>
            <a:solidFill>
              <a:srgbClr val="3465a4"/>
            </a:solidFill>
          </a:ln>
        </p:spPr>
      </p:pic>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package" Target="../embeddings/oleObject1.docx"/><Relationship Id="rId4" Type="http://schemas.openxmlformats.org/officeDocument/2006/relationships/image" Target="../media/image1.emf"/><Relationship Id="rId5" Type="http://schemas.openxmlformats.org/officeDocument/2006/relationships/slideLayout" Target="../slideLayouts/slideLayout39.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2" descr=""/>
          <p:cNvPicPr/>
          <p:nvPr/>
        </p:nvPicPr>
        <p:blipFill>
          <a:blip r:embed="rId1"/>
          <a:srcRect l="56503" t="11586" r="3098" b="18732"/>
          <a:stretch/>
        </p:blipFill>
        <p:spPr>
          <a:xfrm>
            <a:off x="6749280" y="360000"/>
            <a:ext cx="2754720" cy="1224000"/>
          </a:xfrm>
          <a:prstGeom prst="rect">
            <a:avLst/>
          </a:prstGeom>
          <a:ln>
            <a:noFill/>
          </a:ln>
        </p:spPr>
      </p:pic>
      <p:sp>
        <p:nvSpPr>
          <p:cNvPr id="162" name="CustomShape 1"/>
          <p:cNvSpPr/>
          <p:nvPr/>
        </p:nvSpPr>
        <p:spPr>
          <a:xfrm>
            <a:off x="812880" y="1636560"/>
            <a:ext cx="8567280" cy="3168000"/>
          </a:xfrm>
          <a:prstGeom prst="rect">
            <a:avLst/>
          </a:prstGeom>
          <a:noFill/>
          <a:ln>
            <a:noFill/>
          </a:ln>
        </p:spPr>
        <p:style>
          <a:lnRef idx="0"/>
          <a:fillRef idx="0"/>
          <a:effectRef idx="0"/>
          <a:fontRef idx="minor"/>
        </p:style>
        <p:txBody>
          <a:bodyPr lIns="90000" rIns="90000" tIns="45000" bIns="45000" anchor="ctr">
            <a:normAutofit fontScale="84000"/>
          </a:bodyPr>
          <a:p>
            <a:pPr algn="ctr">
              <a:lnSpc>
                <a:spcPct val="100000"/>
              </a:lnSpc>
            </a:pPr>
            <a:r>
              <a:rPr b="1" lang="fr-FR" sz="4000" spc="-1" strike="noStrike" u="sng">
                <a:uFillTx/>
                <a:latin typeface="Times New Roman"/>
              </a:rPr>
              <a:t>Module de Génie Logiciel Avancé</a:t>
            </a:r>
            <a:endParaRPr b="0" lang="fr-FR" sz="4000" spc="-1" strike="noStrike">
              <a:latin typeface="Arial"/>
            </a:endParaRPr>
          </a:p>
          <a:p>
            <a:pPr algn="ctr">
              <a:lnSpc>
                <a:spcPct val="100000"/>
              </a:lnSpc>
            </a:pPr>
            <a:r>
              <a:rPr b="1" i="1" lang="fr-FR" sz="4800" spc="-1" strike="noStrike">
                <a:solidFill>
                  <a:srgbClr val="1e6a39"/>
                </a:solidFill>
                <a:latin typeface="Times New Roman"/>
              </a:rPr>
              <a:t>Mise en Place d’un Système de gestion des Abonnements</a:t>
            </a:r>
            <a:r>
              <a:rPr b="1" i="1" lang="fr-FR" sz="4800" spc="-1" strike="noStrike">
                <a:solidFill>
                  <a:srgbClr val="3465a4"/>
                </a:solidFill>
                <a:latin typeface="Times New Roman"/>
              </a:rPr>
              <a:t> </a:t>
            </a:r>
            <a:endParaRPr b="0" lang="fr-FR" sz="4800" spc="-1" strike="noStrike">
              <a:latin typeface="Arial"/>
            </a:endParaRPr>
          </a:p>
          <a:p>
            <a:pPr algn="ctr">
              <a:lnSpc>
                <a:spcPct val="100000"/>
              </a:lnSpc>
            </a:pPr>
            <a:r>
              <a:rPr b="1" i="1" lang="fr-FR" sz="8800" spc="-1" strike="noStrike">
                <a:solidFill>
                  <a:srgbClr val="ff0000"/>
                </a:solidFill>
                <a:latin typeface="Likhan"/>
              </a:rPr>
              <a:t>e</a:t>
            </a:r>
            <a:r>
              <a:rPr b="1" i="1" lang="fr-FR" sz="8800" spc="-1" strike="noStrike">
                <a:solidFill>
                  <a:srgbClr val="3465a4"/>
                </a:solidFill>
                <a:latin typeface="Times New Roman"/>
              </a:rPr>
              <a:t>Lib</a:t>
            </a:r>
            <a:endParaRPr b="0" lang="fr-FR" sz="8800" spc="-1" strike="noStrike">
              <a:latin typeface="Arial"/>
            </a:endParaRPr>
          </a:p>
        </p:txBody>
      </p:sp>
      <p:sp>
        <p:nvSpPr>
          <p:cNvPr id="163" name="CustomShape 2"/>
          <p:cNvSpPr/>
          <p:nvPr/>
        </p:nvSpPr>
        <p:spPr>
          <a:xfrm>
            <a:off x="359640" y="5015880"/>
            <a:ext cx="5184360" cy="1931040"/>
          </a:xfrm>
          <a:prstGeom prst="rect">
            <a:avLst/>
          </a:prstGeom>
          <a:noFill/>
          <a:ln>
            <a:noFill/>
          </a:ln>
        </p:spPr>
        <p:style>
          <a:lnRef idx="0"/>
          <a:fillRef idx="0"/>
          <a:effectRef idx="0"/>
          <a:fontRef idx="minor"/>
        </p:style>
        <p:txBody>
          <a:bodyPr lIns="90000" rIns="90000" tIns="45000" bIns="45000">
            <a:normAutofit fontScale="44000"/>
          </a:bodyPr>
          <a:p>
            <a:pPr algn="ctr">
              <a:lnSpc>
                <a:spcPct val="100000"/>
              </a:lnSpc>
              <a:spcBef>
                <a:spcPts val="561"/>
              </a:spcBef>
            </a:pPr>
            <a:r>
              <a:rPr b="1" lang="fr-FR" sz="2600" spc="-1" strike="noStrike">
                <a:solidFill>
                  <a:srgbClr val="000000"/>
                </a:solidFill>
                <a:latin typeface="Abyssinica SIL"/>
              </a:rPr>
              <a:t>Groupe 2</a:t>
            </a:r>
            <a:endParaRPr b="0" lang="fr-FR" sz="2600" spc="-1" strike="noStrike">
              <a:latin typeface="Arial"/>
            </a:endParaRPr>
          </a:p>
          <a:p>
            <a:pPr>
              <a:lnSpc>
                <a:spcPct val="100000"/>
              </a:lnSpc>
              <a:spcBef>
                <a:spcPts val="561"/>
              </a:spcBef>
            </a:pPr>
            <a:r>
              <a:rPr b="0" lang="fr-FR" sz="2000" spc="-1" strike="noStrike">
                <a:solidFill>
                  <a:srgbClr val="000000"/>
                </a:solidFill>
                <a:latin typeface="Tibetan Machine Uni"/>
              </a:rPr>
              <a:t>-MOUNZEO MOUNDOUNGA Preferé Briges</a:t>
            </a:r>
            <a:endParaRPr b="0" lang="fr-FR" sz="2000" spc="-1" strike="noStrike">
              <a:latin typeface="Arial"/>
            </a:endParaRPr>
          </a:p>
          <a:p>
            <a:pPr>
              <a:lnSpc>
                <a:spcPct val="100000"/>
              </a:lnSpc>
              <a:spcBef>
                <a:spcPts val="561"/>
              </a:spcBef>
            </a:pPr>
            <a:r>
              <a:rPr b="0" lang="fr-FR" sz="2000" spc="-1" strike="noStrike">
                <a:solidFill>
                  <a:srgbClr val="000000"/>
                </a:solidFill>
                <a:latin typeface="Tibetan Machine Uni"/>
              </a:rPr>
              <a:t>-KAMBU MBUANGI Fabien</a:t>
            </a:r>
            <a:endParaRPr b="0" lang="fr-FR" sz="2000" spc="-1" strike="noStrike">
              <a:latin typeface="Arial"/>
            </a:endParaRPr>
          </a:p>
          <a:p>
            <a:pPr>
              <a:lnSpc>
                <a:spcPct val="100000"/>
              </a:lnSpc>
              <a:spcBef>
                <a:spcPts val="561"/>
              </a:spcBef>
            </a:pPr>
            <a:r>
              <a:rPr b="0" lang="fr-FR" sz="2000" spc="-1" strike="noStrike">
                <a:solidFill>
                  <a:srgbClr val="000000"/>
                </a:solidFill>
                <a:latin typeface="Tibetan Machine Uni"/>
              </a:rPr>
              <a:t>-OUEDRAOGO Wend-Panga Jérémie</a:t>
            </a:r>
            <a:endParaRPr b="0" lang="fr-FR" sz="2000" spc="-1" strike="noStrike">
              <a:latin typeface="Arial"/>
            </a:endParaRPr>
          </a:p>
          <a:p>
            <a:pPr>
              <a:lnSpc>
                <a:spcPct val="100000"/>
              </a:lnSpc>
              <a:spcBef>
                <a:spcPts val="561"/>
              </a:spcBef>
            </a:pPr>
            <a:r>
              <a:rPr b="0" lang="fr-FR" sz="2000" spc="-1" strike="noStrike">
                <a:solidFill>
                  <a:srgbClr val="000000"/>
                </a:solidFill>
                <a:latin typeface="Tibetan Machine Uni"/>
              </a:rPr>
              <a:t>-Nguyen Truong Thinh</a:t>
            </a:r>
            <a:endParaRPr b="0" lang="fr-FR" sz="2000" spc="-1" strike="noStrike">
              <a:latin typeface="Arial"/>
            </a:endParaRPr>
          </a:p>
          <a:p>
            <a:pPr>
              <a:lnSpc>
                <a:spcPct val="100000"/>
              </a:lnSpc>
              <a:spcBef>
                <a:spcPts val="561"/>
              </a:spcBef>
            </a:pPr>
            <a:endParaRPr b="0" lang="fr-FR" sz="2000" spc="-1" strike="noStrike">
              <a:latin typeface="Arial"/>
            </a:endParaRPr>
          </a:p>
        </p:txBody>
      </p:sp>
      <p:pic>
        <p:nvPicPr>
          <p:cNvPr id="164" name="Picture 2" descr=""/>
          <p:cNvPicPr/>
          <p:nvPr/>
        </p:nvPicPr>
        <p:blipFill>
          <a:blip r:embed="rId2"/>
          <a:srcRect l="0" t="20611" r="52180" b="17637"/>
          <a:stretch/>
        </p:blipFill>
        <p:spPr>
          <a:xfrm>
            <a:off x="360000" y="432360"/>
            <a:ext cx="3245760" cy="1079640"/>
          </a:xfrm>
          <a:prstGeom prst="rect">
            <a:avLst/>
          </a:prstGeom>
          <a:ln>
            <a:noFill/>
          </a:ln>
        </p:spPr>
      </p:pic>
      <p:sp>
        <p:nvSpPr>
          <p:cNvPr id="165" name="CustomShape 3"/>
          <p:cNvSpPr/>
          <p:nvPr/>
        </p:nvSpPr>
        <p:spPr>
          <a:xfrm>
            <a:off x="5760000" y="4968000"/>
            <a:ext cx="4104000" cy="193104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561"/>
              </a:spcBef>
            </a:pPr>
            <a:r>
              <a:rPr b="1" lang="fr-FR" sz="2600" spc="-1" strike="noStrike">
                <a:solidFill>
                  <a:srgbClr val="000000"/>
                </a:solidFill>
                <a:latin typeface="Abyssinica SIL"/>
              </a:rPr>
              <a:t>Enseignant</a:t>
            </a:r>
            <a:endParaRPr b="0" lang="fr-FR" sz="2600" spc="-1" strike="noStrike">
              <a:latin typeface="Arial"/>
            </a:endParaRPr>
          </a:p>
          <a:p>
            <a:pPr algn="ctr">
              <a:lnSpc>
                <a:spcPct val="100000"/>
              </a:lnSpc>
              <a:spcBef>
                <a:spcPts val="561"/>
              </a:spcBef>
            </a:pPr>
            <a:r>
              <a:rPr b="0" lang="fr-FR" sz="2000" spc="-1" strike="noStrike">
                <a:solidFill>
                  <a:srgbClr val="000000"/>
                </a:solidFill>
                <a:latin typeface="Abyssinica SIL"/>
              </a:rPr>
              <a:t>Bui Thi Mai Anh</a:t>
            </a:r>
            <a:endParaRPr b="0" lang="fr-FR" sz="2000" spc="-1" strike="noStrike">
              <a:latin typeface="Arial"/>
            </a:endParaRPr>
          </a:p>
          <a:p>
            <a:pPr>
              <a:lnSpc>
                <a:spcPct val="100000"/>
              </a:lnSpc>
              <a:spcBef>
                <a:spcPts val="561"/>
              </a:spcBef>
            </a:pPr>
            <a:endParaRPr b="0" lang="fr-FR" sz="2000" spc="-1" strike="noStrike">
              <a:latin typeface="Arial"/>
            </a:endParaRPr>
          </a:p>
        </p:txBody>
      </p:sp>
      <p:graphicFrame>
        <p:nvGraphicFramePr>
          <p:cNvPr id="166" name="Object 4"/>
          <p:cNvGraphicFramePr/>
          <p:nvPr/>
        </p:nvGraphicFramePr>
        <p:xfrm>
          <a:off x="3647520" y="6527880"/>
          <a:ext cx="6119280" cy="1077840"/>
        </p:xfrm>
        <a:graphic>
          <a:graphicData uri="http://schemas.openxmlformats.org/presentationml/2006/ole">
            <p:oleObj progId="Word.Document.12" r:id="rId3" spid="">
              <p:embed/>
              <p:pic>
                <p:nvPicPr>
                  <p:cNvPr id="167" name="" descr=""/>
                  <p:cNvPicPr/>
                  <p:nvPr/>
                </p:nvPicPr>
                <p:blipFill>
                  <a:blip r:embed="rId4"/>
                  <a:stretch/>
                </p:blipFill>
                <p:spPr>
                  <a:xfrm>
                    <a:off x="3647520" y="6527880"/>
                    <a:ext cx="6119280" cy="1077840"/>
                  </a:xfrm>
                  <a:prstGeom prst="rect">
                    <a:avLst/>
                  </a:prstGeom>
                  <a:ln>
                    <a:noFill/>
                  </a:ln>
                </p:spPr>
              </p:pic>
            </p:oleObj>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 FONCTIONNALITÉS DU SYSTÈME</a:t>
            </a:r>
            <a:endParaRPr b="0" lang="fr-FR" sz="3200" spc="-1" strike="noStrike">
              <a:solidFill>
                <a:srgbClr val="861141"/>
              </a:solidFill>
              <a:latin typeface="Arial"/>
            </a:endParaRPr>
          </a:p>
        </p:txBody>
      </p:sp>
      <p:sp>
        <p:nvSpPr>
          <p:cNvPr id="198"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F8BF8040-5F13-4E81-8D36-0DD9061B8AB2}"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2545A929-AB4B-4D0C-89D4-326EA2F4A5B5}"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199" name="TextShape 3"/>
          <p:cNvSpPr txBox="1"/>
          <p:nvPr/>
        </p:nvSpPr>
        <p:spPr>
          <a:xfrm>
            <a:off x="3168000" y="2016000"/>
            <a:ext cx="6480000" cy="5209560"/>
          </a:xfrm>
          <a:prstGeom prst="rect">
            <a:avLst/>
          </a:prstGeom>
          <a:noFill/>
          <a:ln>
            <a:noFill/>
          </a:ln>
        </p:spPr>
        <p:txBody>
          <a:bodyPr lIns="90000" rIns="90000" tIns="45000" bIns="45000">
            <a:noAutofit/>
          </a:bodyPr>
          <a:p>
            <a:r>
              <a:rPr b="1" lang="fr-FR" sz="3600" spc="-1" strike="noStrike" u="sng">
                <a:solidFill>
                  <a:srgbClr val="069a2e"/>
                </a:solidFill>
                <a:uFillTx/>
                <a:latin typeface="Arial"/>
                <a:ea typeface="Noto Sans CJK SC"/>
              </a:rPr>
              <a:t>Consultation catalogue</a:t>
            </a:r>
            <a:r>
              <a:rPr b="0" lang="fr-FR" sz="3600" spc="-1" strike="noStrike">
                <a:solidFill>
                  <a:srgbClr val="069a2e"/>
                </a:solidFill>
                <a:latin typeface="Arial"/>
                <a:ea typeface="Noto Sans CJK SC"/>
              </a:rPr>
              <a:t>: permettre à l’abonné avec sa carte valide et son mot de passe correct, de consulter les catalogues pour choisir le livre à consulter ou à emprunter. Elle est installée sur les borne de consultations et d’emprunt</a:t>
            </a:r>
            <a:endParaRPr b="0" lang="fr-FR" sz="3600" spc="-1" strike="noStrike">
              <a:solidFill>
                <a:srgbClr val="069a2e"/>
              </a:solidFill>
              <a:latin typeface="Arial"/>
            </a:endParaRPr>
          </a:p>
        </p:txBody>
      </p:sp>
      <p:pic>
        <p:nvPicPr>
          <p:cNvPr id="200" name="" descr=""/>
          <p:cNvPicPr/>
          <p:nvPr/>
        </p:nvPicPr>
        <p:blipFill>
          <a:blip r:embed="rId1"/>
          <a:srcRect l="22728" t="0" r="27969" b="3813"/>
          <a:stretch/>
        </p:blipFill>
        <p:spPr>
          <a:xfrm>
            <a:off x="360000" y="1728000"/>
            <a:ext cx="2591640" cy="5059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 FONCTIONNALITÉS DU SYSTÈME</a:t>
            </a:r>
            <a:endParaRPr b="0" lang="fr-FR" sz="3200" spc="-1" strike="noStrike">
              <a:solidFill>
                <a:srgbClr val="861141"/>
              </a:solidFill>
              <a:latin typeface="Arial"/>
            </a:endParaRPr>
          </a:p>
        </p:txBody>
      </p:sp>
      <p:sp>
        <p:nvSpPr>
          <p:cNvPr id="202"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389CF81F-7CE9-4FF6-959D-2751B8B8B21F}"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27FCB115-A4B7-4ABC-9E83-4095EE0E482F}"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203" name="TextShape 3"/>
          <p:cNvSpPr txBox="1"/>
          <p:nvPr/>
        </p:nvSpPr>
        <p:spPr>
          <a:xfrm>
            <a:off x="432000" y="1296000"/>
            <a:ext cx="6116400" cy="5400000"/>
          </a:xfrm>
          <a:prstGeom prst="rect">
            <a:avLst/>
          </a:prstGeom>
          <a:noFill/>
          <a:ln>
            <a:noFill/>
          </a:ln>
        </p:spPr>
        <p:txBody>
          <a:bodyPr lIns="90000" rIns="90000" tIns="45000" bIns="45000">
            <a:noAutofit/>
          </a:bodyPr>
          <a:p>
            <a:r>
              <a:rPr b="1" lang="fr-FR" sz="3200" spc="-1" strike="noStrike" u="sng">
                <a:solidFill>
                  <a:srgbClr val="069a2e"/>
                </a:solidFill>
                <a:uFillTx/>
                <a:latin typeface="Arial"/>
                <a:ea typeface="Noto Sans CJK SC"/>
              </a:rPr>
              <a:t>Emprunt</a:t>
            </a:r>
            <a:r>
              <a:rPr b="0" lang="fr-FR" sz="3200" spc="-1" strike="noStrike">
                <a:solidFill>
                  <a:srgbClr val="069a2e"/>
                </a:solidFill>
                <a:latin typeface="Arial"/>
                <a:ea typeface="Noto Sans CJK SC"/>
              </a:rPr>
              <a:t>: cette fonctionnalité inclus celle de la consultation de catalogue. Elle permet à l’abonné d’emprunter les documents, au maximum 3, pour une durée maximum de 45 jours. Passé ce délai, l’abonné passera à une résiliation à tout service de la bibliothèque.</a:t>
            </a:r>
            <a:endParaRPr b="0" lang="fr-FR" sz="3200" spc="-1" strike="noStrike">
              <a:solidFill>
                <a:srgbClr val="069a2e"/>
              </a:solidFill>
              <a:latin typeface="Arial"/>
            </a:endParaRPr>
          </a:p>
        </p:txBody>
      </p:sp>
      <p:pic>
        <p:nvPicPr>
          <p:cNvPr id="204" name="" descr=""/>
          <p:cNvPicPr/>
          <p:nvPr/>
        </p:nvPicPr>
        <p:blipFill>
          <a:blip r:embed="rId1"/>
          <a:srcRect l="0" t="0" r="0" b="5769"/>
          <a:stretch/>
        </p:blipFill>
        <p:spPr>
          <a:xfrm>
            <a:off x="6476400" y="2376000"/>
            <a:ext cx="3171600" cy="2591640"/>
          </a:xfrm>
          <a:prstGeom prst="rect">
            <a:avLst/>
          </a:prstGeom>
          <a:ln>
            <a:noFill/>
          </a:ln>
        </p:spPr>
      </p:pic>
      <p:pic>
        <p:nvPicPr>
          <p:cNvPr id="205" name="" descr=""/>
          <p:cNvPicPr/>
          <p:nvPr/>
        </p:nvPicPr>
        <p:blipFill>
          <a:blip r:embed="rId2"/>
          <a:stretch/>
        </p:blipFill>
        <p:spPr>
          <a:xfrm>
            <a:off x="8316000" y="3888000"/>
            <a:ext cx="472680" cy="472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 </a:t>
            </a:r>
            <a:r>
              <a:rPr b="1" lang="fr-FR" sz="3200" spc="-1" strike="noStrike">
                <a:solidFill>
                  <a:srgbClr val="861141"/>
                </a:solidFill>
                <a:latin typeface="Arial"/>
              </a:rPr>
              <a:t>FO</a:t>
            </a:r>
            <a:r>
              <a:rPr b="1" lang="fr-FR" sz="3200" spc="-1" strike="noStrike">
                <a:solidFill>
                  <a:srgbClr val="861141"/>
                </a:solidFill>
                <a:latin typeface="Arial"/>
              </a:rPr>
              <a:t>NC</a:t>
            </a:r>
            <a:r>
              <a:rPr b="1" lang="fr-FR" sz="3200" spc="-1" strike="noStrike">
                <a:solidFill>
                  <a:srgbClr val="861141"/>
                </a:solidFill>
                <a:latin typeface="Arial"/>
              </a:rPr>
              <a:t>TIO</a:t>
            </a:r>
            <a:r>
              <a:rPr b="1" lang="fr-FR" sz="3200" spc="-1" strike="noStrike">
                <a:solidFill>
                  <a:srgbClr val="861141"/>
                </a:solidFill>
                <a:latin typeface="Arial"/>
              </a:rPr>
              <a:t>NN</a:t>
            </a:r>
            <a:r>
              <a:rPr b="1" lang="fr-FR" sz="3200" spc="-1" strike="noStrike">
                <a:solidFill>
                  <a:srgbClr val="861141"/>
                </a:solidFill>
                <a:latin typeface="Arial"/>
              </a:rPr>
              <a:t>ALI</a:t>
            </a:r>
            <a:r>
              <a:rPr b="1" lang="fr-FR" sz="3200" spc="-1" strike="noStrike">
                <a:solidFill>
                  <a:srgbClr val="861141"/>
                </a:solidFill>
                <a:latin typeface="Arial"/>
              </a:rPr>
              <a:t>TÉS </a:t>
            </a:r>
            <a:r>
              <a:rPr b="1" lang="fr-FR" sz="3200" spc="-1" strike="noStrike">
                <a:solidFill>
                  <a:srgbClr val="861141"/>
                </a:solidFill>
                <a:latin typeface="Arial"/>
              </a:rPr>
              <a:t>DU </a:t>
            </a:r>
            <a:r>
              <a:rPr b="1" lang="fr-FR" sz="3200" spc="-1" strike="noStrike">
                <a:solidFill>
                  <a:srgbClr val="861141"/>
                </a:solidFill>
                <a:latin typeface="Arial"/>
              </a:rPr>
              <a:t>SY</a:t>
            </a:r>
            <a:r>
              <a:rPr b="1" lang="fr-FR" sz="3200" spc="-1" strike="noStrike">
                <a:solidFill>
                  <a:srgbClr val="861141"/>
                </a:solidFill>
                <a:latin typeface="Arial"/>
              </a:rPr>
              <a:t>STÈ</a:t>
            </a:r>
            <a:r>
              <a:rPr b="1" lang="fr-FR" sz="3200" spc="-1" strike="noStrike">
                <a:solidFill>
                  <a:srgbClr val="861141"/>
                </a:solidFill>
                <a:latin typeface="Arial"/>
              </a:rPr>
              <a:t>ME</a:t>
            </a:r>
            <a:endParaRPr b="0" lang="fr-FR" sz="3200" spc="-1" strike="noStrike">
              <a:solidFill>
                <a:srgbClr val="861141"/>
              </a:solidFill>
              <a:latin typeface="Arial"/>
            </a:endParaRPr>
          </a:p>
        </p:txBody>
      </p:sp>
      <p:sp>
        <p:nvSpPr>
          <p:cNvPr id="207"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B3900B6B-2166-4A97-9067-8977EA44AE86}"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E6DE509D-485D-4863-8F56-471188119B04}"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208" name="TextShape 3"/>
          <p:cNvSpPr txBox="1"/>
          <p:nvPr/>
        </p:nvSpPr>
        <p:spPr>
          <a:xfrm>
            <a:off x="432000" y="1296000"/>
            <a:ext cx="8712000" cy="4032000"/>
          </a:xfrm>
          <a:prstGeom prst="rect">
            <a:avLst/>
          </a:prstGeom>
          <a:noFill/>
          <a:ln>
            <a:noFill/>
          </a:ln>
        </p:spPr>
        <p:txBody>
          <a:bodyPr lIns="90000" rIns="90000" tIns="45000" bIns="45000">
            <a:noAutofit/>
          </a:bodyPr>
          <a:p>
            <a:r>
              <a:rPr b="1" lang="fr-FR" sz="3200" spc="-1" strike="noStrike" u="sng">
                <a:solidFill>
                  <a:srgbClr val="069a2e"/>
                </a:solidFill>
                <a:uFillTx/>
                <a:latin typeface="Arial"/>
                <a:ea typeface="Noto Sans CJK SC"/>
              </a:rPr>
              <a:t>Retour de document</a:t>
            </a:r>
            <a:r>
              <a:rPr b="0" lang="fr-FR" sz="3200" spc="-1" strike="noStrike">
                <a:solidFill>
                  <a:srgbClr val="069a2e"/>
                </a:solidFill>
                <a:latin typeface="Arial"/>
                <a:ea typeface="Noto Sans CJK SC"/>
              </a:rPr>
              <a:t> : Le système permet à l’agent d’enregistrer le retour des livres qu’il a récupérer dans la boite à livres. Le système saura automatiquement de quel abonné il s’agit et il mettra les informations de l’emprunt jour.</a:t>
            </a:r>
            <a:endParaRPr b="0" lang="fr-FR" sz="3200" spc="-1" strike="noStrike">
              <a:latin typeface="Arial"/>
            </a:endParaRPr>
          </a:p>
        </p:txBody>
      </p:sp>
      <p:pic>
        <p:nvPicPr>
          <p:cNvPr id="209" name="" descr=""/>
          <p:cNvPicPr/>
          <p:nvPr/>
        </p:nvPicPr>
        <p:blipFill>
          <a:blip r:embed="rId1"/>
          <a:srcRect l="7319" t="15074" r="13821" b="11953"/>
          <a:stretch/>
        </p:blipFill>
        <p:spPr>
          <a:xfrm>
            <a:off x="3714120" y="4248000"/>
            <a:ext cx="4133880" cy="2787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 FONCTIONNALITÉS DU SYSTÈME</a:t>
            </a:r>
            <a:endParaRPr b="0" lang="fr-FR" sz="3200" spc="-1" strike="noStrike">
              <a:solidFill>
                <a:srgbClr val="861141"/>
              </a:solidFill>
              <a:latin typeface="Arial"/>
            </a:endParaRPr>
          </a:p>
        </p:txBody>
      </p:sp>
      <p:sp>
        <p:nvSpPr>
          <p:cNvPr id="211"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FA213D72-54F2-4EAD-93A8-0091B75ECA0B}"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9F9DD354-6EDC-4121-A4EC-32BE7334BE33}"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212" name="TextShape 3"/>
          <p:cNvSpPr txBox="1"/>
          <p:nvPr/>
        </p:nvSpPr>
        <p:spPr>
          <a:xfrm>
            <a:off x="432000" y="1296000"/>
            <a:ext cx="8712000" cy="4032000"/>
          </a:xfrm>
          <a:prstGeom prst="rect">
            <a:avLst/>
          </a:prstGeom>
          <a:noFill/>
          <a:ln>
            <a:noFill/>
          </a:ln>
        </p:spPr>
        <p:txBody>
          <a:bodyPr lIns="90000" rIns="90000" tIns="45000" bIns="45000">
            <a:noAutofit/>
          </a:bodyPr>
          <a:p>
            <a:r>
              <a:rPr b="0" lang="fr-FR" sz="2800" spc="-1" strike="noStrike" u="sng">
                <a:solidFill>
                  <a:srgbClr val="069a2e"/>
                </a:solidFill>
                <a:uFillTx/>
                <a:latin typeface="Arial"/>
                <a:ea typeface="Noto Sans CJK SC"/>
              </a:rPr>
              <a:t>Gestion des abonnés : </a:t>
            </a:r>
            <a:r>
              <a:rPr b="0" lang="fr-FR" sz="2800" spc="-1" strike="noStrike">
                <a:solidFill>
                  <a:srgbClr val="069a2e"/>
                </a:solidFill>
                <a:latin typeface="Arial"/>
                <a:ea typeface="Noto Sans CJK SC"/>
              </a:rPr>
              <a:t>Elle permet l’enregistrement des nouveaux abonnés (Ajout, Mises à jours)</a:t>
            </a:r>
            <a:endParaRPr b="0" lang="fr-FR" sz="2800" spc="-1" strike="noStrike">
              <a:latin typeface="Arial"/>
            </a:endParaRPr>
          </a:p>
          <a:p>
            <a:endParaRPr b="0" lang="fr-FR" sz="2800" spc="-1" strike="noStrike">
              <a:latin typeface="Arial"/>
            </a:endParaRPr>
          </a:p>
          <a:p>
            <a:r>
              <a:rPr b="0" lang="fr-FR" sz="2800" spc="-1" strike="noStrike" u="sng">
                <a:solidFill>
                  <a:srgbClr val="069a2e"/>
                </a:solidFill>
                <a:uFillTx/>
                <a:latin typeface="Arial"/>
                <a:ea typeface="Noto Sans CJK SC"/>
              </a:rPr>
              <a:t>Gestion du catalogue</a:t>
            </a:r>
            <a:r>
              <a:rPr b="0" lang="fr-FR" sz="2800" spc="-1" strike="noStrike">
                <a:solidFill>
                  <a:srgbClr val="069a2e"/>
                </a:solidFill>
                <a:latin typeface="Arial"/>
                <a:ea typeface="Noto Sans CJK SC"/>
              </a:rPr>
              <a:t>: permet l’ajout, modification et la suppression des ouvrages, des exemplaires de d’ouvrages, de retirer les livres de mauvais états et de les archiver...</a:t>
            </a:r>
            <a:endParaRPr b="0" lang="fr-FR" sz="2800" spc="-1" strike="noStrike">
              <a:latin typeface="Arial"/>
            </a:endParaRPr>
          </a:p>
          <a:p>
            <a:endParaRPr b="0" lang="fr-FR" sz="2800" spc="-1" strike="noStrike">
              <a:latin typeface="Arial"/>
            </a:endParaRPr>
          </a:p>
        </p:txBody>
      </p:sp>
      <p:pic>
        <p:nvPicPr>
          <p:cNvPr id="213" name="" descr=""/>
          <p:cNvPicPr/>
          <p:nvPr/>
        </p:nvPicPr>
        <p:blipFill>
          <a:blip r:embed="rId1"/>
          <a:srcRect l="10062" t="9273" r="12649" b="13439"/>
          <a:stretch/>
        </p:blipFill>
        <p:spPr>
          <a:xfrm>
            <a:off x="7128360" y="4608000"/>
            <a:ext cx="2303640" cy="2303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 FONCTIONNALITÉS DU SYSTÈME</a:t>
            </a:r>
            <a:endParaRPr b="0" lang="fr-FR" sz="3200" spc="-1" strike="noStrike">
              <a:solidFill>
                <a:srgbClr val="861141"/>
              </a:solidFill>
              <a:latin typeface="Arial"/>
            </a:endParaRPr>
          </a:p>
        </p:txBody>
      </p:sp>
      <p:sp>
        <p:nvSpPr>
          <p:cNvPr id="215"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08E89905-5508-4DE5-9AA2-3314B6D95D49}"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F520FC84-12A4-40E6-B650-5927E4BE801C}"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216" name="TextShape 3"/>
          <p:cNvSpPr txBox="1"/>
          <p:nvPr/>
        </p:nvSpPr>
        <p:spPr>
          <a:xfrm>
            <a:off x="432000" y="1296000"/>
            <a:ext cx="8712000" cy="4629240"/>
          </a:xfrm>
          <a:prstGeom prst="rect">
            <a:avLst/>
          </a:prstGeom>
          <a:noFill/>
          <a:ln>
            <a:noFill/>
          </a:ln>
        </p:spPr>
        <p:txBody>
          <a:bodyPr lIns="90000" rIns="90000" tIns="45000" bIns="45000">
            <a:noAutofit/>
          </a:bodyPr>
          <a:p>
            <a:r>
              <a:rPr b="0" lang="fr-FR" sz="2600" spc="-1" strike="noStrike" u="sng">
                <a:solidFill>
                  <a:srgbClr val="3465a4"/>
                </a:solidFill>
                <a:uFillTx/>
                <a:latin typeface="Arial"/>
                <a:ea typeface="Noto Sans CJK SC"/>
              </a:rPr>
              <a:t>Rétablir abonné</a:t>
            </a:r>
            <a:r>
              <a:rPr b="0" lang="fr-FR" sz="2600" spc="-1" strike="noStrike">
                <a:solidFill>
                  <a:srgbClr val="3465a4"/>
                </a:solidFill>
                <a:latin typeface="Arial"/>
                <a:ea typeface="Noto Sans CJK SC"/>
              </a:rPr>
              <a:t> : cette fonctionnalité permet de réhabiliter un abonné dons l’accès aux services du système était suspendu. Cela se fera après paiement d’une pénalité. dépendante du nombre de livre et de la valeur et du nombre de jour dépassant le délai</a:t>
            </a:r>
            <a:endParaRPr b="0" lang="fr-FR" sz="2600" spc="-1" strike="noStrike">
              <a:solidFill>
                <a:srgbClr val="3465a4"/>
              </a:solidFill>
              <a:latin typeface="Arial"/>
            </a:endParaRPr>
          </a:p>
          <a:p>
            <a:endParaRPr b="0" lang="fr-FR" sz="2600" spc="-1" strike="noStrike">
              <a:solidFill>
                <a:srgbClr val="3465a4"/>
              </a:solidFill>
              <a:latin typeface="Arial"/>
            </a:endParaRPr>
          </a:p>
          <a:p>
            <a:r>
              <a:rPr b="0" lang="fr-FR" sz="2600" spc="-1" strike="noStrike" u="sng">
                <a:solidFill>
                  <a:srgbClr val="3465a4"/>
                </a:solidFill>
                <a:uFillTx/>
                <a:latin typeface="Arial"/>
                <a:ea typeface="Noto Sans CJK SC"/>
              </a:rPr>
              <a:t>Gestion des cartes magnétiques</a:t>
            </a:r>
            <a:r>
              <a:rPr b="0" lang="fr-FR" sz="2600" spc="-1" strike="noStrike">
                <a:solidFill>
                  <a:srgbClr val="3465a4"/>
                </a:solidFill>
                <a:latin typeface="Arial"/>
                <a:ea typeface="Noto Sans CJK SC"/>
              </a:rPr>
              <a:t> : ici le système permettra à l’administrateur de configurer une carte magnétique pour l’abonné (ou une nouvelle si elle est expirée), lui permettre de définir son mot de passe ou de le réinitialiser s’il l’a oublié.</a:t>
            </a:r>
            <a:endParaRPr b="0" lang="fr-FR" sz="2600" spc="-1" strike="noStrike">
              <a:solidFill>
                <a:srgbClr val="3465a4"/>
              </a:solidFill>
              <a:latin typeface="Arial"/>
            </a:endParaRPr>
          </a:p>
          <a:p>
            <a:endParaRPr b="0" lang="fr-FR" sz="2600" spc="-1" strike="noStrike">
              <a:solidFill>
                <a:srgbClr val="3465a4"/>
              </a:solidFill>
              <a:latin typeface="Arial"/>
            </a:endParaRPr>
          </a:p>
        </p:txBody>
      </p:sp>
      <p:pic>
        <p:nvPicPr>
          <p:cNvPr id="217" name="" descr=""/>
          <p:cNvPicPr/>
          <p:nvPr/>
        </p:nvPicPr>
        <p:blipFill>
          <a:blip r:embed="rId1"/>
          <a:srcRect l="17684" t="14466" r="19100" b="18020"/>
          <a:stretch/>
        </p:blipFill>
        <p:spPr>
          <a:xfrm>
            <a:off x="3744000" y="5400000"/>
            <a:ext cx="2736000" cy="1641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864000" y="3096000"/>
            <a:ext cx="7199640" cy="71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4400" spc="-1" strike="noStrike">
                <a:solidFill>
                  <a:srgbClr val="3465a4"/>
                </a:solidFill>
                <a:latin typeface="Arial"/>
              </a:rPr>
              <a:t>III. QUELQUES DIAGRAMMES</a:t>
            </a:r>
            <a:endParaRPr b="0" lang="fr-FR" sz="4400" spc="-1" strike="noStrike">
              <a:latin typeface="Arial"/>
            </a:endParaRPr>
          </a:p>
        </p:txBody>
      </p:sp>
      <p:sp>
        <p:nvSpPr>
          <p:cNvPr id="219"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71C0A734-B885-4D36-B92E-628F0EF6D600}"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2B1450BB-1615-49C7-9354-1A4CF8095315}"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ea typeface="Noto Sans CJK SC"/>
              </a:rPr>
              <a:t>III- QUELQUES DIAGRAMMES</a:t>
            </a:r>
            <a:r>
              <a:rPr b="1" lang="fr-FR" sz="3200" spc="-1" strike="noStrike">
                <a:solidFill>
                  <a:srgbClr val="861141"/>
                </a:solidFill>
                <a:latin typeface="Arial"/>
              </a:rPr>
              <a:t> : U C</a:t>
            </a:r>
            <a:endParaRPr b="0" lang="fr-FR" sz="3200" spc="-1" strike="noStrike">
              <a:solidFill>
                <a:srgbClr val="861141"/>
              </a:solidFill>
              <a:latin typeface="Arial"/>
            </a:endParaRPr>
          </a:p>
        </p:txBody>
      </p:sp>
      <p:sp>
        <p:nvSpPr>
          <p:cNvPr id="221" name="TextShape 2"/>
          <p:cNvSpPr txBox="1"/>
          <p:nvPr/>
        </p:nvSpPr>
        <p:spPr>
          <a:xfrm>
            <a:off x="864000" y="1800000"/>
            <a:ext cx="7776000" cy="3430440"/>
          </a:xfrm>
          <a:prstGeom prst="rect">
            <a:avLst/>
          </a:prstGeom>
          <a:noFill/>
          <a:ln>
            <a:noFill/>
          </a:ln>
        </p:spPr>
        <p:txBody>
          <a:bodyPr lIns="90000" rIns="90000" tIns="45000" bIns="45000">
            <a:noAutofit/>
          </a:bodyPr>
          <a:p>
            <a:r>
              <a:rPr b="1" lang="fr-FR" sz="3200" spc="-1" strike="noStrike">
                <a:solidFill>
                  <a:srgbClr val="3465a4"/>
                </a:solidFill>
                <a:latin typeface="Arial"/>
              </a:rPr>
              <a:t>	</a:t>
            </a:r>
            <a:endParaRPr b="1" lang="fr-FR" sz="3200" spc="-1" strike="noStrike">
              <a:solidFill>
                <a:srgbClr val="3465a4"/>
              </a:solidFill>
              <a:latin typeface="Arial"/>
            </a:endParaRPr>
          </a:p>
          <a:p>
            <a:r>
              <a:rPr b="1" lang="fr-FR" sz="3200" spc="-1" strike="noStrike">
                <a:solidFill>
                  <a:srgbClr val="3465a4"/>
                </a:solidFill>
                <a:latin typeface="Arial"/>
              </a:rPr>
              <a:t>	</a:t>
            </a:r>
            <a:r>
              <a:rPr b="1" lang="fr-FR" sz="3200" spc="-1" strike="noStrike">
                <a:solidFill>
                  <a:srgbClr val="3465a4"/>
                </a:solidFill>
                <a:latin typeface="Arial"/>
              </a:rPr>
              <a:t>- Accès à la bibliothèque</a:t>
            </a:r>
            <a:endParaRPr b="1" lang="fr-FR" sz="3200" spc="-1" strike="noStrike">
              <a:solidFill>
                <a:srgbClr val="3465a4"/>
              </a:solidFill>
              <a:latin typeface="Arial"/>
            </a:endParaRPr>
          </a:p>
          <a:p>
            <a:endParaRPr b="1" lang="fr-FR" sz="3200" spc="-1" strike="noStrike">
              <a:solidFill>
                <a:srgbClr val="3465a4"/>
              </a:solidFill>
              <a:latin typeface="Arial"/>
            </a:endParaRPr>
          </a:p>
          <a:p>
            <a:r>
              <a:rPr b="1" lang="fr-FR" sz="3200" spc="-1" strike="noStrike">
                <a:solidFill>
                  <a:srgbClr val="3465a4"/>
                </a:solidFill>
                <a:latin typeface="Arial"/>
                <a:ea typeface="Noto Sans CJK SC"/>
              </a:rPr>
              <a:t>	</a:t>
            </a:r>
            <a:r>
              <a:rPr b="1" lang="fr-FR" sz="3200" spc="-1" strike="noStrike">
                <a:solidFill>
                  <a:srgbClr val="3465a4"/>
                </a:solidFill>
                <a:latin typeface="Arial"/>
                <a:ea typeface="Noto Sans CJK SC"/>
              </a:rPr>
              <a:t>- </a:t>
            </a:r>
            <a:r>
              <a:rPr b="1" lang="fr-FR" sz="3200" spc="-1" strike="noStrike">
                <a:solidFill>
                  <a:srgbClr val="3465a4"/>
                </a:solidFill>
                <a:latin typeface="Arial"/>
              </a:rPr>
              <a:t>Consultation Emprunt</a:t>
            </a:r>
            <a:endParaRPr b="1" lang="fr-FR" sz="3200" spc="-1" strike="noStrike">
              <a:solidFill>
                <a:srgbClr val="3465a4"/>
              </a:solidFill>
              <a:latin typeface="Arial"/>
            </a:endParaRPr>
          </a:p>
          <a:p>
            <a:r>
              <a:rPr b="1" lang="fr-FR" sz="3200" spc="-1" strike="noStrike">
                <a:solidFill>
                  <a:srgbClr val="3465a4"/>
                </a:solidFill>
                <a:latin typeface="Arial"/>
              </a:rPr>
              <a:t>	</a:t>
            </a:r>
            <a:endParaRPr b="1" lang="fr-FR" sz="3200" spc="-1" strike="noStrike">
              <a:solidFill>
                <a:srgbClr val="3465a4"/>
              </a:solidFill>
              <a:latin typeface="Arial"/>
            </a:endParaRPr>
          </a:p>
          <a:p>
            <a:r>
              <a:rPr b="1" lang="fr-FR" sz="3200" spc="-1" strike="noStrike">
                <a:solidFill>
                  <a:srgbClr val="3465a4"/>
                </a:solidFill>
                <a:latin typeface="Arial"/>
                <a:ea typeface="Noto Sans CJK SC"/>
              </a:rPr>
              <a:t>	</a:t>
            </a:r>
            <a:r>
              <a:rPr b="1" lang="fr-FR" sz="3200" spc="-1" strike="noStrike">
                <a:solidFill>
                  <a:srgbClr val="3465a4"/>
                </a:solidFill>
                <a:latin typeface="Arial"/>
                <a:ea typeface="Noto Sans CJK SC"/>
              </a:rPr>
              <a:t>- </a:t>
            </a:r>
            <a:r>
              <a:rPr b="1" lang="fr-FR" sz="3200" spc="-1" strike="noStrike">
                <a:solidFill>
                  <a:srgbClr val="3465a4"/>
                </a:solidFill>
                <a:latin typeface="Arial"/>
              </a:rPr>
              <a:t>Retour Livre Emprunté</a:t>
            </a:r>
            <a:endParaRPr b="1" lang="fr-FR" sz="3200" spc="-1" strike="noStrike">
              <a:solidFill>
                <a:srgbClr val="3465a4"/>
              </a:solidFill>
              <a:latin typeface="Arial"/>
            </a:endParaRPr>
          </a:p>
          <a:p>
            <a:endParaRPr b="1" lang="fr-FR" sz="3200" spc="-1" strike="noStrike">
              <a:solidFill>
                <a:srgbClr val="3465a4"/>
              </a:solidFill>
              <a:latin typeface="Arial"/>
            </a:endParaRPr>
          </a:p>
          <a:p>
            <a:r>
              <a:rPr b="1" lang="fr-FR" sz="3200" spc="-1" strike="noStrike">
                <a:solidFill>
                  <a:srgbClr val="3465a4"/>
                </a:solidFill>
                <a:latin typeface="Arial"/>
              </a:rPr>
              <a:t>	</a:t>
            </a:r>
            <a:r>
              <a:rPr b="1" lang="fr-FR" sz="3200" spc="-1" strike="noStrike">
                <a:solidFill>
                  <a:srgbClr val="3465a4"/>
                </a:solidFill>
                <a:latin typeface="Arial"/>
              </a:rPr>
              <a:t>- Service Client</a:t>
            </a:r>
            <a:endParaRPr b="1" lang="fr-FR" sz="3200" spc="-1" strike="noStrike">
              <a:solidFill>
                <a:srgbClr val="3465a4"/>
              </a:solidFill>
              <a:latin typeface="Arial"/>
            </a:endParaRPr>
          </a:p>
        </p:txBody>
      </p:sp>
      <p:sp>
        <p:nvSpPr>
          <p:cNvPr id="222" name="TextShape 3"/>
          <p:cNvSpPr txBox="1"/>
          <p:nvPr/>
        </p:nvSpPr>
        <p:spPr>
          <a:xfrm>
            <a:off x="8811360" y="6840360"/>
            <a:ext cx="981000" cy="427320"/>
          </a:xfrm>
          <a:prstGeom prst="rect">
            <a:avLst/>
          </a:prstGeom>
          <a:noFill/>
          <a:ln>
            <a:noFill/>
          </a:ln>
        </p:spPr>
        <p:txBody>
          <a:bodyPr lIns="90000" rIns="90000" tIns="45000" bIns="45000" anchor="ctr">
            <a:noAutofit/>
          </a:bodyPr>
          <a:p>
            <a:pPr algn="ctr"/>
            <a:fld id="{CBBC4E72-A3B1-49FE-B90A-D714A45309CA}"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E77068C7-9ECE-402D-8156-4ABDC3E912A5}"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III- QUELQUES DIAGRAMMES : U C</a:t>
            </a:r>
            <a:endParaRPr b="0" lang="fr-FR" sz="3200" spc="-1" strike="noStrike">
              <a:solidFill>
                <a:srgbClr val="861141"/>
              </a:solidFill>
              <a:latin typeface="Arial"/>
            </a:endParaRPr>
          </a:p>
        </p:txBody>
      </p:sp>
      <p:sp>
        <p:nvSpPr>
          <p:cNvPr id="224" name="TextShape 2"/>
          <p:cNvSpPr txBox="1"/>
          <p:nvPr/>
        </p:nvSpPr>
        <p:spPr>
          <a:xfrm>
            <a:off x="504000" y="1440000"/>
            <a:ext cx="7776000" cy="576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1" lang="fr-FR" sz="2200" spc="-1" strike="noStrike">
                <a:solidFill>
                  <a:srgbClr val="55308d"/>
                </a:solidFill>
                <a:latin typeface="Arial"/>
              </a:rPr>
              <a:t>--  </a:t>
            </a:r>
            <a:r>
              <a:rPr b="1" lang="fr-FR" sz="2200" spc="-1" strike="noStrike" u="sng">
                <a:solidFill>
                  <a:srgbClr val="55308d"/>
                </a:solidFill>
                <a:uFillTx/>
                <a:latin typeface="Arial"/>
              </a:rPr>
              <a:t>Accès Bibliothèque</a:t>
            </a:r>
            <a:endParaRPr b="1" lang="fr-FR" sz="2200" spc="-1" strike="noStrike" u="sng">
              <a:solidFill>
                <a:srgbClr val="55308d"/>
              </a:solidFill>
              <a:uFillTx/>
              <a:latin typeface="Arial"/>
            </a:endParaRPr>
          </a:p>
        </p:txBody>
      </p:sp>
      <p:pic>
        <p:nvPicPr>
          <p:cNvPr id="225" name="" descr=""/>
          <p:cNvPicPr/>
          <p:nvPr/>
        </p:nvPicPr>
        <p:blipFill>
          <a:blip r:embed="rId1"/>
          <a:srcRect l="19329" t="1069" r="43662" b="86449"/>
          <a:stretch/>
        </p:blipFill>
        <p:spPr>
          <a:xfrm>
            <a:off x="517320" y="2160000"/>
            <a:ext cx="8482680" cy="3887640"/>
          </a:xfrm>
          <a:prstGeom prst="rect">
            <a:avLst/>
          </a:prstGeom>
          <a:ln>
            <a:noFill/>
          </a:ln>
        </p:spPr>
      </p:pic>
      <p:sp>
        <p:nvSpPr>
          <p:cNvPr id="226" name="TextShape 3"/>
          <p:cNvSpPr txBox="1"/>
          <p:nvPr/>
        </p:nvSpPr>
        <p:spPr>
          <a:xfrm>
            <a:off x="8811360" y="6840360"/>
            <a:ext cx="981000" cy="427320"/>
          </a:xfrm>
          <a:prstGeom prst="rect">
            <a:avLst/>
          </a:prstGeom>
          <a:noFill/>
          <a:ln>
            <a:noFill/>
          </a:ln>
        </p:spPr>
        <p:txBody>
          <a:bodyPr lIns="90000" rIns="90000" tIns="45000" bIns="45000" anchor="ctr">
            <a:noAutofit/>
          </a:bodyPr>
          <a:p>
            <a:pPr algn="ctr"/>
            <a:fld id="{FD98C3D1-2D4B-46EA-A0DD-D504B3D23A9E}"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1636EE48-8A94-4E9F-8679-C1F412F53E10}"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ea typeface="Noto Sans CJK SC"/>
              </a:rPr>
              <a:t>III- QUELQUES DIAGRAMMES</a:t>
            </a:r>
            <a:r>
              <a:rPr b="1" lang="fr-FR" sz="3200" spc="-1" strike="noStrike">
                <a:solidFill>
                  <a:srgbClr val="861141"/>
                </a:solidFill>
                <a:latin typeface="Arial"/>
              </a:rPr>
              <a:t> : U C</a:t>
            </a:r>
            <a:endParaRPr b="0" lang="fr-FR" sz="3200" spc="-1" strike="noStrike">
              <a:solidFill>
                <a:srgbClr val="861141"/>
              </a:solidFill>
              <a:latin typeface="Arial"/>
            </a:endParaRPr>
          </a:p>
        </p:txBody>
      </p:sp>
      <p:sp>
        <p:nvSpPr>
          <p:cNvPr id="228" name="TextShape 2"/>
          <p:cNvSpPr txBox="1"/>
          <p:nvPr/>
        </p:nvSpPr>
        <p:spPr>
          <a:xfrm>
            <a:off x="504000" y="1440000"/>
            <a:ext cx="7776000" cy="576000"/>
          </a:xfrm>
          <a:prstGeom prst="rect">
            <a:avLst/>
          </a:prstGeom>
          <a:noFill/>
          <a:ln>
            <a:noFill/>
          </a:ln>
        </p:spPr>
        <p:txBody>
          <a:bodyPr lIns="90000" rIns="90000" tIns="45000" bIns="45000">
            <a:noAutofit/>
          </a:bodyPr>
          <a:p>
            <a:r>
              <a:rPr b="1" lang="fr-FR" sz="2200" spc="-1" strike="noStrike">
                <a:solidFill>
                  <a:srgbClr val="55308d"/>
                </a:solidFill>
                <a:latin typeface="Arial"/>
              </a:rPr>
              <a:t>– </a:t>
            </a:r>
            <a:r>
              <a:rPr b="1" lang="fr-FR" sz="2200" spc="-1" strike="noStrike" u="sng">
                <a:solidFill>
                  <a:srgbClr val="55308d"/>
                </a:solidFill>
                <a:uFillTx/>
                <a:latin typeface="Arial"/>
              </a:rPr>
              <a:t>Consultation_Emprunt</a:t>
            </a:r>
            <a:endParaRPr b="1" lang="fr-FR" sz="2200" spc="-1" strike="noStrike">
              <a:solidFill>
                <a:srgbClr val="55308d"/>
              </a:solidFill>
              <a:latin typeface="Arial"/>
            </a:endParaRPr>
          </a:p>
        </p:txBody>
      </p:sp>
      <p:pic>
        <p:nvPicPr>
          <p:cNvPr id="229" name="" descr=""/>
          <p:cNvPicPr/>
          <p:nvPr/>
        </p:nvPicPr>
        <p:blipFill>
          <a:blip r:embed="rId1"/>
          <a:srcRect l="14408" t="19343" r="39075" b="65235"/>
          <a:stretch/>
        </p:blipFill>
        <p:spPr>
          <a:xfrm>
            <a:off x="648000" y="1944360"/>
            <a:ext cx="8468280" cy="3815640"/>
          </a:xfrm>
          <a:prstGeom prst="rect">
            <a:avLst/>
          </a:prstGeom>
          <a:ln>
            <a:noFill/>
          </a:ln>
        </p:spPr>
      </p:pic>
      <p:sp>
        <p:nvSpPr>
          <p:cNvPr id="230" name="TextShape 3"/>
          <p:cNvSpPr txBox="1"/>
          <p:nvPr/>
        </p:nvSpPr>
        <p:spPr>
          <a:xfrm>
            <a:off x="8811360" y="6840360"/>
            <a:ext cx="981000" cy="427320"/>
          </a:xfrm>
          <a:prstGeom prst="rect">
            <a:avLst/>
          </a:prstGeom>
          <a:noFill/>
          <a:ln>
            <a:noFill/>
          </a:ln>
        </p:spPr>
        <p:txBody>
          <a:bodyPr lIns="90000" rIns="90000" tIns="45000" bIns="45000" anchor="ctr">
            <a:noAutofit/>
          </a:bodyPr>
          <a:p>
            <a:pPr algn="ctr"/>
            <a:fld id="{553FC9CD-1BEF-42E7-99C5-9FF3D068C833}"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9BFFD222-8A28-42E3-AC9E-06C5B870B58C}"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ea typeface="Noto Sans CJK SC"/>
              </a:rPr>
              <a:t>III- QUELQUES DIAGRAMMES</a:t>
            </a:r>
            <a:r>
              <a:rPr b="1" lang="fr-FR" sz="3200" spc="-1" strike="noStrike">
                <a:solidFill>
                  <a:srgbClr val="861141"/>
                </a:solidFill>
                <a:latin typeface="Arial"/>
              </a:rPr>
              <a:t> : U C</a:t>
            </a:r>
            <a:endParaRPr b="0" lang="fr-FR" sz="3200" spc="-1" strike="noStrike">
              <a:solidFill>
                <a:srgbClr val="861141"/>
              </a:solidFill>
              <a:latin typeface="Arial"/>
            </a:endParaRPr>
          </a:p>
        </p:txBody>
      </p:sp>
      <p:sp>
        <p:nvSpPr>
          <p:cNvPr id="232" name="TextShape 2"/>
          <p:cNvSpPr txBox="1"/>
          <p:nvPr/>
        </p:nvSpPr>
        <p:spPr>
          <a:xfrm>
            <a:off x="504000" y="1440000"/>
            <a:ext cx="7776000" cy="576000"/>
          </a:xfrm>
          <a:prstGeom prst="rect">
            <a:avLst/>
          </a:prstGeom>
          <a:noFill/>
          <a:ln>
            <a:noFill/>
          </a:ln>
        </p:spPr>
        <p:txBody>
          <a:bodyPr lIns="90000" rIns="90000" tIns="45000" bIns="45000">
            <a:noAutofit/>
          </a:bodyPr>
          <a:p>
            <a:r>
              <a:rPr b="1" lang="fr-FR" sz="2200" spc="-1" strike="noStrike">
                <a:solidFill>
                  <a:srgbClr val="55308d"/>
                </a:solidFill>
                <a:latin typeface="Arial"/>
              </a:rPr>
              <a:t>– </a:t>
            </a:r>
            <a:r>
              <a:rPr b="1" lang="fr-FR" sz="2200" spc="-1" strike="noStrike" u="sng">
                <a:solidFill>
                  <a:srgbClr val="55308d"/>
                </a:solidFill>
                <a:uFillTx/>
                <a:latin typeface="Arial"/>
              </a:rPr>
              <a:t>Retour_Livre_Emprunté</a:t>
            </a:r>
            <a:endParaRPr b="1" lang="fr-FR" sz="2200" spc="-1" strike="noStrike">
              <a:solidFill>
                <a:srgbClr val="55308d"/>
              </a:solidFill>
              <a:latin typeface="Arial"/>
            </a:endParaRPr>
          </a:p>
        </p:txBody>
      </p:sp>
      <p:pic>
        <p:nvPicPr>
          <p:cNvPr id="233" name="" descr=""/>
          <p:cNvPicPr/>
          <p:nvPr/>
        </p:nvPicPr>
        <p:blipFill>
          <a:blip r:embed="rId1"/>
          <a:srcRect l="14408" t="39557" r="47094" b="45277"/>
          <a:stretch/>
        </p:blipFill>
        <p:spPr>
          <a:xfrm>
            <a:off x="1224000" y="2232000"/>
            <a:ext cx="7530840" cy="4032000"/>
          </a:xfrm>
          <a:prstGeom prst="rect">
            <a:avLst/>
          </a:prstGeom>
          <a:ln>
            <a:noFill/>
          </a:ln>
        </p:spPr>
      </p:pic>
      <p:sp>
        <p:nvSpPr>
          <p:cNvPr id="234" name="TextShape 3"/>
          <p:cNvSpPr txBox="1"/>
          <p:nvPr/>
        </p:nvSpPr>
        <p:spPr>
          <a:xfrm>
            <a:off x="8811360" y="6840360"/>
            <a:ext cx="981000" cy="427320"/>
          </a:xfrm>
          <a:prstGeom prst="rect">
            <a:avLst/>
          </a:prstGeom>
          <a:noFill/>
          <a:ln>
            <a:noFill/>
          </a:ln>
        </p:spPr>
        <p:txBody>
          <a:bodyPr lIns="90000" rIns="90000" tIns="45000" bIns="45000" anchor="ctr">
            <a:noAutofit/>
          </a:bodyPr>
          <a:p>
            <a:pPr algn="ctr"/>
            <a:fld id="{390D5D75-0960-45B5-867C-8A24F6548A20}"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EEA048EF-28D8-477C-B72F-C2A64BC5560C}"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4800" spc="-1" strike="noStrike">
                <a:solidFill>
                  <a:srgbClr val="861141"/>
                </a:solidFill>
                <a:latin typeface="Arial"/>
              </a:rPr>
              <a:t>PLAN</a:t>
            </a:r>
            <a:endParaRPr b="0" lang="fr-FR" sz="4800" spc="-1" strike="noStrike">
              <a:solidFill>
                <a:srgbClr val="861141"/>
              </a:solidFill>
              <a:latin typeface="Arial"/>
            </a:endParaRPr>
          </a:p>
        </p:txBody>
      </p:sp>
      <p:sp>
        <p:nvSpPr>
          <p:cNvPr id="169" name="CustomShape 2"/>
          <p:cNvSpPr/>
          <p:nvPr/>
        </p:nvSpPr>
        <p:spPr>
          <a:xfrm>
            <a:off x="504000" y="1800000"/>
            <a:ext cx="9071640" cy="4384080"/>
          </a:xfrm>
          <a:prstGeom prst="rect">
            <a:avLst/>
          </a:prstGeom>
          <a:noFill/>
          <a:ln>
            <a:noFill/>
          </a:ln>
        </p:spPr>
        <p:style>
          <a:lnRef idx="0"/>
          <a:fillRef idx="0"/>
          <a:effectRef idx="0"/>
          <a:fontRef idx="minor"/>
        </p:style>
      </p:sp>
      <p:sp>
        <p:nvSpPr>
          <p:cNvPr id="170" name="TextShape 3"/>
          <p:cNvSpPr txBox="1"/>
          <p:nvPr/>
        </p:nvSpPr>
        <p:spPr>
          <a:xfrm>
            <a:off x="720000" y="1652760"/>
            <a:ext cx="8568000" cy="4902120"/>
          </a:xfrm>
          <a:prstGeom prst="rect">
            <a:avLst/>
          </a:prstGeom>
          <a:noFill/>
          <a:ln>
            <a:noFill/>
          </a:ln>
        </p:spPr>
        <p:txBody>
          <a:bodyPr lIns="90000" rIns="90000" tIns="45000" bIns="45000" anchor="ctr">
            <a:noAutofit/>
          </a:bodyPr>
          <a:p>
            <a:pPr marL="216000" indent="-216000">
              <a:buClr>
                <a:srgbClr val="3465a4"/>
              </a:buClr>
              <a:buFont typeface="StarSymbol"/>
              <a:buAutoNum type="romanUcPeriod"/>
            </a:pPr>
            <a:r>
              <a:rPr b="1" lang="fr-FR" sz="3200" spc="-1" strike="noStrike">
                <a:solidFill>
                  <a:srgbClr val="3465a4"/>
                </a:solidFill>
                <a:latin typeface="Arial"/>
              </a:rPr>
              <a:t>INTRODUCTION</a:t>
            </a:r>
            <a:endParaRPr b="1" lang="fr-FR" sz="3200" spc="-1" strike="noStrike">
              <a:solidFill>
                <a:srgbClr val="3465a4"/>
              </a:solidFill>
              <a:latin typeface="Arial"/>
            </a:endParaRPr>
          </a:p>
          <a:p>
            <a:pPr marL="216000" indent="-216000">
              <a:buClr>
                <a:srgbClr val="000000"/>
              </a:buClr>
              <a:buFont typeface="StarSymbol"/>
              <a:buAutoNum type="romanUcPeriod"/>
            </a:pPr>
            <a:endParaRPr b="1" lang="fr-FR" sz="3200" spc="-1" strike="noStrike">
              <a:solidFill>
                <a:srgbClr val="3465a4"/>
              </a:solidFill>
              <a:latin typeface="Arial"/>
            </a:endParaRPr>
          </a:p>
          <a:p>
            <a:pPr marL="216000" indent="-216000">
              <a:buClr>
                <a:srgbClr val="3465a4"/>
              </a:buClr>
              <a:buFont typeface="StarSymbol"/>
              <a:buAutoNum type="romanUcPeriod"/>
            </a:pPr>
            <a:r>
              <a:rPr b="1" lang="fr-FR" sz="3200" spc="-1" strike="noStrike">
                <a:solidFill>
                  <a:srgbClr val="3465a4"/>
                </a:solidFill>
                <a:latin typeface="Arial"/>
              </a:rPr>
              <a:t>  </a:t>
            </a:r>
            <a:r>
              <a:rPr b="1" lang="fr-FR" sz="3200" spc="-1" strike="noStrike">
                <a:solidFill>
                  <a:srgbClr val="3465a4"/>
                </a:solidFill>
                <a:latin typeface="Arial"/>
              </a:rPr>
              <a:t>PRÉSENTATION GÉNÉRALE DU SYSTÈME</a:t>
            </a:r>
            <a:endParaRPr b="0" lang="fr-FR" sz="3200" spc="-1" strike="noStrike">
              <a:latin typeface="Arial"/>
            </a:endParaRPr>
          </a:p>
          <a:p>
            <a:pPr marL="216000" indent="-216000">
              <a:buClr>
                <a:srgbClr val="3465a4"/>
              </a:buClr>
              <a:buFont typeface="StarSymbol"/>
              <a:buAutoNum type="romanUcPeriod"/>
            </a:pPr>
            <a:endParaRPr b="0" lang="fr-FR" sz="3200" spc="-1" strike="noStrike">
              <a:latin typeface="Arial"/>
            </a:endParaRPr>
          </a:p>
          <a:p>
            <a:pPr marL="216000" indent="-216000">
              <a:buClr>
                <a:srgbClr val="3465a4"/>
              </a:buClr>
              <a:buFont typeface="StarSymbol"/>
              <a:buAutoNum type="romanUcPeriod"/>
            </a:pPr>
            <a:r>
              <a:rPr b="1" lang="fr-FR" sz="3200" spc="-1" strike="noStrike">
                <a:solidFill>
                  <a:srgbClr val="3465a4"/>
                </a:solidFill>
                <a:latin typeface="Arial"/>
              </a:rPr>
              <a:t> </a:t>
            </a:r>
            <a:r>
              <a:rPr b="1" lang="fr-FR" sz="3200" spc="-1" strike="noStrike">
                <a:solidFill>
                  <a:srgbClr val="3465a4"/>
                </a:solidFill>
                <a:latin typeface="Arial"/>
              </a:rPr>
              <a:t>FONCTIONNALITÉS DU SYSTÈME</a:t>
            </a:r>
            <a:endParaRPr b="0" lang="fr-FR" sz="3200" spc="-1" strike="noStrike">
              <a:latin typeface="Arial"/>
            </a:endParaRPr>
          </a:p>
          <a:p>
            <a:pPr marL="216000" indent="-216000">
              <a:buClr>
                <a:srgbClr val="3465a4"/>
              </a:buClr>
              <a:buFont typeface="StarSymbol"/>
              <a:buAutoNum type="romanUcPeriod"/>
            </a:pPr>
            <a:endParaRPr b="0" lang="fr-FR" sz="3200" spc="-1" strike="noStrike">
              <a:latin typeface="Arial"/>
            </a:endParaRPr>
          </a:p>
          <a:p>
            <a:pPr marL="216000" indent="-216000">
              <a:buClr>
                <a:srgbClr val="3465a4"/>
              </a:buClr>
              <a:buFont typeface="StarSymbol"/>
              <a:buAutoNum type="romanUcPeriod"/>
            </a:pPr>
            <a:r>
              <a:rPr b="1" lang="fr-FR" sz="3200" spc="-1" strike="noStrike">
                <a:solidFill>
                  <a:srgbClr val="3465a4"/>
                </a:solidFill>
                <a:latin typeface="Arial"/>
              </a:rPr>
              <a:t> </a:t>
            </a:r>
            <a:r>
              <a:rPr b="1" lang="fr-FR" sz="3200" spc="-1" strike="noStrike">
                <a:solidFill>
                  <a:srgbClr val="3465a4"/>
                </a:solidFill>
                <a:latin typeface="Arial"/>
              </a:rPr>
              <a:t>QUELQUES DIAGRAMMES</a:t>
            </a:r>
            <a:endParaRPr b="0" lang="fr-FR" sz="3200" spc="-1" strike="noStrike">
              <a:latin typeface="Arial"/>
            </a:endParaRPr>
          </a:p>
          <a:p>
            <a:pPr marL="216000" indent="-216000">
              <a:buClr>
                <a:srgbClr val="3465a4"/>
              </a:buClr>
              <a:buFont typeface="StarSymbol"/>
              <a:buAutoNum type="romanUcPeriod"/>
            </a:pPr>
            <a:endParaRPr b="0" lang="fr-FR" sz="3200" spc="-1" strike="noStrike">
              <a:latin typeface="Arial"/>
            </a:endParaRPr>
          </a:p>
          <a:p>
            <a:pPr marL="216000" indent="-216000">
              <a:buClr>
                <a:srgbClr val="3465a4"/>
              </a:buClr>
              <a:buFont typeface="StarSymbol"/>
              <a:buAutoNum type="romanUcPeriod"/>
            </a:pPr>
            <a:r>
              <a:rPr b="1" lang="fr-FR" sz="3200" spc="-1" strike="noStrike">
                <a:solidFill>
                  <a:srgbClr val="3465a4"/>
                </a:solidFill>
                <a:latin typeface="Arial"/>
              </a:rPr>
              <a:t>DÉMO DE L’APPLICATION</a:t>
            </a:r>
            <a:endParaRPr b="0" lang="fr-FR" sz="3200" spc="-1" strike="noStrike">
              <a:latin typeface="Arial"/>
            </a:endParaRPr>
          </a:p>
          <a:p>
            <a:pPr marL="216000" indent="-216000">
              <a:buClr>
                <a:srgbClr val="000000"/>
              </a:buClr>
              <a:buSzPct val="45000"/>
              <a:buFont typeface="Wingdings" charset="2"/>
              <a:buChar char=""/>
            </a:pPr>
            <a:endParaRPr b="0" lang="fr-FR" sz="3200" spc="-1" strike="noStrike">
              <a:latin typeface="Arial"/>
            </a:endParaRPr>
          </a:p>
          <a:p>
            <a:r>
              <a:rPr b="1" lang="fr-FR" sz="2400" spc="-1" strike="noStrike">
                <a:solidFill>
                  <a:srgbClr val="3465a4"/>
                </a:solidFill>
                <a:latin typeface="Arial"/>
              </a:rPr>
              <a:t>CONCLUSION</a:t>
            </a:r>
            <a:endParaRPr b="0" lang="fr-FR" sz="2400" spc="-1" strike="noStrike">
              <a:latin typeface="Arial"/>
            </a:endParaRPr>
          </a:p>
        </p:txBody>
      </p:sp>
      <p:sp>
        <p:nvSpPr>
          <p:cNvPr id="171" name="TextShape 4"/>
          <p:cNvSpPr txBox="1"/>
          <p:nvPr/>
        </p:nvSpPr>
        <p:spPr>
          <a:xfrm>
            <a:off x="8811000" y="6840000"/>
            <a:ext cx="981000" cy="427320"/>
          </a:xfrm>
          <a:prstGeom prst="rect">
            <a:avLst/>
          </a:prstGeom>
          <a:noFill/>
          <a:ln>
            <a:noFill/>
          </a:ln>
        </p:spPr>
        <p:txBody>
          <a:bodyPr lIns="90000" rIns="90000" tIns="45000" bIns="45000" anchor="ctr">
            <a:noAutofit/>
          </a:bodyPr>
          <a:p>
            <a:pPr algn="ctr"/>
            <a:fld id="{F1517A5D-1A31-4907-94EF-8EC92E0D4F5C}"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6BF389DE-F6BD-4DD1-8F48-8FAB3DDBA8D8}"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ea typeface="Noto Sans CJK SC"/>
              </a:rPr>
              <a:t>III- QUELQUES DIAGRAMMES</a:t>
            </a:r>
            <a:r>
              <a:rPr b="1" lang="fr-FR" sz="3200" spc="-1" strike="noStrike">
                <a:solidFill>
                  <a:srgbClr val="861141"/>
                </a:solidFill>
                <a:latin typeface="Arial"/>
              </a:rPr>
              <a:t> : U C</a:t>
            </a:r>
            <a:endParaRPr b="0" lang="fr-FR" sz="3200" spc="-1" strike="noStrike">
              <a:solidFill>
                <a:srgbClr val="861141"/>
              </a:solidFill>
              <a:latin typeface="Arial"/>
            </a:endParaRPr>
          </a:p>
        </p:txBody>
      </p:sp>
      <p:sp>
        <p:nvSpPr>
          <p:cNvPr id="236" name="TextShape 2"/>
          <p:cNvSpPr txBox="1"/>
          <p:nvPr/>
        </p:nvSpPr>
        <p:spPr>
          <a:xfrm>
            <a:off x="504000" y="1440000"/>
            <a:ext cx="7776000" cy="576000"/>
          </a:xfrm>
          <a:prstGeom prst="rect">
            <a:avLst/>
          </a:prstGeom>
          <a:noFill/>
          <a:ln>
            <a:noFill/>
          </a:ln>
        </p:spPr>
        <p:txBody>
          <a:bodyPr lIns="90000" rIns="90000" tIns="45000" bIns="45000">
            <a:noAutofit/>
          </a:bodyPr>
          <a:p>
            <a:r>
              <a:rPr b="1" lang="fr-FR" sz="2200" spc="-1" strike="noStrike">
                <a:solidFill>
                  <a:srgbClr val="55308d"/>
                </a:solidFill>
                <a:latin typeface="Arial"/>
              </a:rPr>
              <a:t>– </a:t>
            </a:r>
            <a:r>
              <a:rPr b="1" lang="fr-FR" sz="2200" spc="-1" strike="noStrike" u="sng">
                <a:solidFill>
                  <a:srgbClr val="55308d"/>
                </a:solidFill>
                <a:uFillTx/>
                <a:latin typeface="Arial"/>
              </a:rPr>
              <a:t>Service_Client</a:t>
            </a:r>
            <a:endParaRPr b="1" lang="fr-FR" sz="2200" spc="-1" strike="noStrike">
              <a:solidFill>
                <a:srgbClr val="55308d"/>
              </a:solidFill>
              <a:latin typeface="Arial"/>
            </a:endParaRPr>
          </a:p>
        </p:txBody>
      </p:sp>
      <p:pic>
        <p:nvPicPr>
          <p:cNvPr id="237" name="" descr=""/>
          <p:cNvPicPr/>
          <p:nvPr/>
        </p:nvPicPr>
        <p:blipFill>
          <a:blip r:embed="rId1"/>
          <a:srcRect l="7766" t="59851" r="26189" b="17927"/>
          <a:stretch/>
        </p:blipFill>
        <p:spPr>
          <a:xfrm>
            <a:off x="360000" y="2232000"/>
            <a:ext cx="8973720" cy="4103640"/>
          </a:xfrm>
          <a:prstGeom prst="rect">
            <a:avLst/>
          </a:prstGeom>
          <a:ln>
            <a:noFill/>
          </a:ln>
        </p:spPr>
      </p:pic>
      <p:sp>
        <p:nvSpPr>
          <p:cNvPr id="238" name="TextShape 3"/>
          <p:cNvSpPr txBox="1"/>
          <p:nvPr/>
        </p:nvSpPr>
        <p:spPr>
          <a:xfrm>
            <a:off x="8811360" y="6840360"/>
            <a:ext cx="981000" cy="427320"/>
          </a:xfrm>
          <a:prstGeom prst="rect">
            <a:avLst/>
          </a:prstGeom>
          <a:noFill/>
          <a:ln>
            <a:noFill/>
          </a:ln>
        </p:spPr>
        <p:txBody>
          <a:bodyPr lIns="90000" rIns="90000" tIns="45000" bIns="45000" anchor="ctr">
            <a:noAutofit/>
          </a:bodyPr>
          <a:p>
            <a:pPr algn="ctr"/>
            <a:fld id="{BBC6D325-5093-4EDF-A894-ED45BFF8820B}"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3D56C4DF-948F-4DD7-B944-89F2E3A1F03A}"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 descr=""/>
          <p:cNvPicPr/>
          <p:nvPr/>
        </p:nvPicPr>
        <p:blipFill>
          <a:blip r:embed="rId1"/>
          <a:stretch/>
        </p:blipFill>
        <p:spPr>
          <a:xfrm>
            <a:off x="240120" y="372960"/>
            <a:ext cx="9335880" cy="6735240"/>
          </a:xfrm>
          <a:prstGeom prst="rect">
            <a:avLst/>
          </a:prstGeom>
          <a:ln>
            <a:noFill/>
          </a:ln>
        </p:spPr>
      </p:pic>
      <p:sp>
        <p:nvSpPr>
          <p:cNvPr id="240" name="TextShape 1"/>
          <p:cNvSpPr txBox="1"/>
          <p:nvPr/>
        </p:nvSpPr>
        <p:spPr>
          <a:xfrm>
            <a:off x="8811360" y="6840360"/>
            <a:ext cx="981000" cy="427320"/>
          </a:xfrm>
          <a:prstGeom prst="rect">
            <a:avLst/>
          </a:prstGeom>
          <a:noFill/>
          <a:ln>
            <a:noFill/>
          </a:ln>
        </p:spPr>
        <p:txBody>
          <a:bodyPr lIns="90000" rIns="90000" tIns="45000" bIns="45000" anchor="ctr">
            <a:noAutofit/>
          </a:bodyPr>
          <a:p>
            <a:pPr algn="ctr"/>
            <a:fld id="{6918E2D3-D020-4E25-B71C-31804D2EA3DF}"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5F0C1A3C-B470-495D-A0DD-DB0F27654F32}"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 descr=""/>
          <p:cNvPicPr/>
          <p:nvPr/>
        </p:nvPicPr>
        <p:blipFill>
          <a:blip r:embed="rId1"/>
          <a:stretch/>
        </p:blipFill>
        <p:spPr>
          <a:xfrm>
            <a:off x="288000" y="349920"/>
            <a:ext cx="9508320" cy="6922080"/>
          </a:xfrm>
          <a:prstGeom prst="rect">
            <a:avLst/>
          </a:prstGeom>
          <a:ln>
            <a:noFill/>
          </a:ln>
        </p:spPr>
      </p:pic>
      <p:sp>
        <p:nvSpPr>
          <p:cNvPr id="242" name="TextShape 1"/>
          <p:cNvSpPr txBox="1"/>
          <p:nvPr/>
        </p:nvSpPr>
        <p:spPr>
          <a:xfrm>
            <a:off x="8811360" y="6840360"/>
            <a:ext cx="981000" cy="427320"/>
          </a:xfrm>
          <a:prstGeom prst="rect">
            <a:avLst/>
          </a:prstGeom>
          <a:noFill/>
          <a:ln>
            <a:noFill/>
          </a:ln>
        </p:spPr>
        <p:txBody>
          <a:bodyPr lIns="90000" rIns="90000" tIns="45000" bIns="45000" anchor="ctr">
            <a:noAutofit/>
          </a:bodyPr>
          <a:p>
            <a:pPr algn="ctr"/>
            <a:fld id="{DD85F28B-62B6-4BD3-B7BB-1097E9E40087}"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F88F163B-CFD6-4104-B673-E4719378EFC6}"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16000" y="418680"/>
            <a:ext cx="9504000" cy="1021320"/>
          </a:xfrm>
          <a:prstGeom prst="rect">
            <a:avLst/>
          </a:prstGeom>
          <a:noFill/>
          <a:ln>
            <a:noFill/>
          </a:ln>
        </p:spPr>
        <p:style>
          <a:lnRef idx="0"/>
          <a:fillRef idx="0"/>
          <a:effectRef idx="0"/>
          <a:fontRef idx="minor"/>
        </p:style>
      </p:sp>
      <p:sp>
        <p:nvSpPr>
          <p:cNvPr id="244"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18D83672-7108-4D78-836A-F3CC5079BD9A}"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DC007F9F-B49B-4AAE-91C6-6C7B9ED69E7F}"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pic>
        <p:nvPicPr>
          <p:cNvPr id="245" name="" descr=""/>
          <p:cNvPicPr/>
          <p:nvPr/>
        </p:nvPicPr>
        <p:blipFill>
          <a:blip r:embed="rId1"/>
          <a:stretch/>
        </p:blipFill>
        <p:spPr>
          <a:xfrm>
            <a:off x="720000" y="439920"/>
            <a:ext cx="7776000" cy="69040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64000" y="3096000"/>
            <a:ext cx="7199640" cy="71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4400" spc="-1" strike="noStrike">
                <a:solidFill>
                  <a:srgbClr val="3465a4"/>
                </a:solidFill>
                <a:latin typeface="Arial"/>
              </a:rPr>
              <a:t>VI. DÉMONSTRATION</a:t>
            </a:r>
            <a:endParaRPr b="0" lang="fr-FR" sz="4400" spc="-1" strike="noStrike">
              <a:latin typeface="Arial"/>
            </a:endParaRPr>
          </a:p>
        </p:txBody>
      </p:sp>
      <p:sp>
        <p:nvSpPr>
          <p:cNvPr id="247"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6FCB9430-0EC6-460B-B873-4E82785C1C18}"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C3018F3E-0942-406E-87D1-A0F3888459D9}"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864000" y="3096000"/>
            <a:ext cx="7199640" cy="71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4800" spc="-1" strike="noStrike">
                <a:solidFill>
                  <a:srgbClr val="3465a4"/>
                </a:solidFill>
                <a:latin typeface="Arial"/>
              </a:rPr>
              <a:t>CONCLUSION</a:t>
            </a:r>
            <a:endParaRPr b="0" lang="fr-FR" sz="4800" spc="-1" strike="noStrike">
              <a:latin typeface="Arial"/>
            </a:endParaRPr>
          </a:p>
        </p:txBody>
      </p:sp>
      <p:sp>
        <p:nvSpPr>
          <p:cNvPr id="249"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2C918C53-D1A0-4EA0-A1F5-1776E301031A}"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8299A5B8-6159-481F-B272-671DFB6F8396}"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92000" y="2729520"/>
            <a:ext cx="7199640" cy="10213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7200" spc="-1" strike="noStrike">
                <a:solidFill>
                  <a:srgbClr val="3465a4"/>
                </a:solidFill>
                <a:latin typeface="Arial"/>
              </a:rPr>
              <a:t>INTRODUCTION</a:t>
            </a:r>
            <a:endParaRPr b="0" lang="fr-FR" sz="7200" spc="-1" strike="noStrike">
              <a:latin typeface="Arial"/>
            </a:endParaRPr>
          </a:p>
        </p:txBody>
      </p:sp>
      <p:sp>
        <p:nvSpPr>
          <p:cNvPr id="173"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C6B12198-772B-4E22-A081-479C7D5C0C27}"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765D7D6E-DEB0-4098-9B3E-B7310DE2CB1B}"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64000" y="3096000"/>
            <a:ext cx="7199640" cy="71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4400" spc="-1" strike="noStrike">
                <a:solidFill>
                  <a:srgbClr val="3465a4"/>
                </a:solidFill>
                <a:latin typeface="Arial"/>
              </a:rPr>
              <a:t>I. PRÉSENTATION GÉNÉRALE DU SYSTÈME</a:t>
            </a:r>
            <a:endParaRPr b="0" lang="fr-FR" sz="4400" spc="-1" strike="noStrike">
              <a:latin typeface="Arial"/>
            </a:endParaRPr>
          </a:p>
        </p:txBody>
      </p:sp>
      <p:sp>
        <p:nvSpPr>
          <p:cNvPr id="175"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6B4C7407-62BC-495D-B466-3E98D79D1816}"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223A6E97-821D-4989-A456-4FE4FB42CEFC}"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600" spc="-1" strike="noStrike">
                <a:solidFill>
                  <a:srgbClr val="861141"/>
                </a:solidFill>
                <a:latin typeface="Arial"/>
              </a:rPr>
              <a:t> </a:t>
            </a:r>
            <a:r>
              <a:rPr b="1" lang="fr-FR" sz="3600" spc="-1" strike="noStrike">
                <a:solidFill>
                  <a:srgbClr val="861141"/>
                </a:solidFill>
                <a:latin typeface="Arial"/>
              </a:rPr>
              <a:t>I- PRÉSENTATION GÉNÉRALE</a:t>
            </a:r>
            <a:endParaRPr b="0" lang="fr-FR" sz="3600" spc="-1" strike="noStrike">
              <a:solidFill>
                <a:srgbClr val="861141"/>
              </a:solidFill>
              <a:latin typeface="Arial"/>
            </a:endParaRPr>
          </a:p>
        </p:txBody>
      </p:sp>
      <p:sp>
        <p:nvSpPr>
          <p:cNvPr id="177"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1BAFFA2E-A54E-441F-9AD5-7B27F3901992}"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F0389403-2338-482E-9A64-3C5A52AF2684}"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178" name="TextShape 3"/>
          <p:cNvSpPr txBox="1"/>
          <p:nvPr/>
        </p:nvSpPr>
        <p:spPr>
          <a:xfrm>
            <a:off x="360000" y="1944000"/>
            <a:ext cx="9000000" cy="770040"/>
          </a:xfrm>
          <a:prstGeom prst="rect">
            <a:avLst/>
          </a:prstGeom>
          <a:noFill/>
          <a:ln>
            <a:noFill/>
          </a:ln>
        </p:spPr>
        <p:txBody>
          <a:bodyPr lIns="90000" rIns="90000" tIns="45000" bIns="45000">
            <a:noAutofit/>
          </a:bodyPr>
          <a:p>
            <a:r>
              <a:rPr b="1" lang="fr-FR" sz="2400" spc="-1" strike="noStrike">
                <a:latin typeface="Arial"/>
              </a:rPr>
              <a:t>Notre système est basé sur l’architecture Client-serveur comme le décrit le schémas ci-dessous</a:t>
            </a:r>
            <a:endParaRPr b="1" lang="fr-FR" sz="2400" spc="-1" strike="noStrike">
              <a:latin typeface="Arial"/>
            </a:endParaRPr>
          </a:p>
        </p:txBody>
      </p:sp>
      <p:sp>
        <p:nvSpPr>
          <p:cNvPr id="179" name="TextShape 4"/>
          <p:cNvSpPr txBox="1"/>
          <p:nvPr/>
        </p:nvSpPr>
        <p:spPr>
          <a:xfrm>
            <a:off x="504000" y="1440000"/>
            <a:ext cx="7776000" cy="576000"/>
          </a:xfrm>
          <a:prstGeom prst="rect">
            <a:avLst/>
          </a:prstGeom>
          <a:noFill/>
          <a:ln>
            <a:noFill/>
          </a:ln>
        </p:spPr>
        <p:txBody>
          <a:bodyPr lIns="90000" rIns="90000" tIns="45000" bIns="45000">
            <a:noAutofit/>
          </a:bodyPr>
          <a:p>
            <a:r>
              <a:rPr b="1" lang="fr-FR" sz="1800" spc="-1" strike="noStrike">
                <a:solidFill>
                  <a:srgbClr val="55308d"/>
                </a:solidFill>
                <a:latin typeface="Arial"/>
                <a:ea typeface="Noto Sans CJK SC"/>
              </a:rPr>
              <a:t>– </a:t>
            </a:r>
            <a:r>
              <a:rPr b="1" lang="fr-FR" sz="2200" spc="-1" strike="noStrike" u="sng">
                <a:solidFill>
                  <a:srgbClr val="55308d"/>
                </a:solidFill>
                <a:uFillTx/>
                <a:latin typeface="Arial"/>
              </a:rPr>
              <a:t>Architecture Client-Serveur</a:t>
            </a:r>
            <a:endParaRPr b="1" lang="fr-FR" sz="2200" spc="-1" strike="noStrike">
              <a:solidFill>
                <a:srgbClr val="55308d"/>
              </a:solidFill>
              <a:latin typeface="Arial"/>
            </a:endParaRPr>
          </a:p>
        </p:txBody>
      </p:sp>
      <p:pic>
        <p:nvPicPr>
          <p:cNvPr id="180" name="" descr=""/>
          <p:cNvPicPr/>
          <p:nvPr/>
        </p:nvPicPr>
        <p:blipFill>
          <a:blip r:embed="rId1"/>
          <a:stretch/>
        </p:blipFill>
        <p:spPr>
          <a:xfrm>
            <a:off x="1296000" y="3096000"/>
            <a:ext cx="7255800" cy="37746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600" spc="-1" strike="noStrike">
                <a:solidFill>
                  <a:srgbClr val="861141"/>
                </a:solidFill>
                <a:latin typeface="Arial"/>
              </a:rPr>
              <a:t> </a:t>
            </a:r>
            <a:r>
              <a:rPr b="1" lang="fr-FR" sz="3600" spc="-1" strike="noStrike">
                <a:solidFill>
                  <a:srgbClr val="861141"/>
                </a:solidFill>
                <a:latin typeface="Arial"/>
              </a:rPr>
              <a:t>I- PRÉSENTATION GÉNÉRALE</a:t>
            </a:r>
            <a:endParaRPr b="0" lang="fr-FR" sz="3600" spc="-1" strike="noStrike">
              <a:solidFill>
                <a:srgbClr val="861141"/>
              </a:solidFill>
              <a:latin typeface="Arial"/>
            </a:endParaRPr>
          </a:p>
        </p:txBody>
      </p:sp>
      <p:sp>
        <p:nvSpPr>
          <p:cNvPr id="182"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6434C1F6-8D2B-4719-90DA-E683E0638DA2}"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F8D88B0F-2A2F-4D95-A4B6-584FCC22319C}"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183" name="TextShape 3"/>
          <p:cNvSpPr txBox="1"/>
          <p:nvPr/>
        </p:nvSpPr>
        <p:spPr>
          <a:xfrm>
            <a:off x="360000" y="1944000"/>
            <a:ext cx="9000000" cy="657000"/>
          </a:xfrm>
          <a:prstGeom prst="rect">
            <a:avLst/>
          </a:prstGeom>
          <a:noFill/>
          <a:ln>
            <a:noFill/>
          </a:ln>
        </p:spPr>
        <p:txBody>
          <a:bodyPr lIns="90000" rIns="90000" tIns="45000" bIns="45000">
            <a:noAutofit/>
          </a:bodyPr>
          <a:p>
            <a:r>
              <a:rPr b="1" lang="fr-FR" sz="2000" spc="-1" strike="noStrike">
                <a:latin typeface="Arial"/>
              </a:rPr>
              <a:t>Pour plus de sécurité les données et l’application sont placé dans des serveurs différents (Serveur d’application, et Serveur de BD</a:t>
            </a:r>
            <a:endParaRPr b="1" lang="fr-FR" sz="2000" spc="-1" strike="noStrike">
              <a:latin typeface="Arial"/>
            </a:endParaRPr>
          </a:p>
        </p:txBody>
      </p:sp>
      <p:sp>
        <p:nvSpPr>
          <p:cNvPr id="184" name="TextShape 4"/>
          <p:cNvSpPr txBox="1"/>
          <p:nvPr/>
        </p:nvSpPr>
        <p:spPr>
          <a:xfrm>
            <a:off x="504000" y="1440000"/>
            <a:ext cx="9072000" cy="715320"/>
          </a:xfrm>
          <a:prstGeom prst="rect">
            <a:avLst/>
          </a:prstGeom>
          <a:noFill/>
          <a:ln>
            <a:noFill/>
          </a:ln>
        </p:spPr>
        <p:txBody>
          <a:bodyPr lIns="90000" rIns="90000" tIns="45000" bIns="45000">
            <a:noAutofit/>
          </a:bodyPr>
          <a:p>
            <a:r>
              <a:rPr b="1" lang="fr-FR" sz="2200" spc="-1" strike="noStrike">
                <a:solidFill>
                  <a:srgbClr val="55308d"/>
                </a:solidFill>
                <a:latin typeface="Arial"/>
                <a:ea typeface="Noto Sans CJK SC"/>
              </a:rPr>
              <a:t>– </a:t>
            </a:r>
            <a:r>
              <a:rPr b="1" lang="fr-FR" sz="2200" spc="-1" strike="noStrike" u="sng">
                <a:solidFill>
                  <a:srgbClr val="55308d"/>
                </a:solidFill>
                <a:uFillTx/>
                <a:latin typeface="Arial"/>
              </a:rPr>
              <a:t>Architecture Client-Serveur (Serveur d’Application - Serveur BD)</a:t>
            </a:r>
            <a:r>
              <a:rPr b="1" lang="fr-FR" sz="2200" spc="-1" strike="noStrike">
                <a:solidFill>
                  <a:srgbClr val="55308d"/>
                </a:solidFill>
                <a:latin typeface="Arial"/>
              </a:rPr>
              <a:t> </a:t>
            </a:r>
            <a:endParaRPr b="1" lang="fr-FR" sz="2200" spc="-1" strike="noStrike">
              <a:solidFill>
                <a:srgbClr val="55308d"/>
              </a:solidFill>
              <a:latin typeface="Arial"/>
            </a:endParaRPr>
          </a:p>
        </p:txBody>
      </p:sp>
      <p:pic>
        <p:nvPicPr>
          <p:cNvPr id="185" name="" descr=""/>
          <p:cNvPicPr/>
          <p:nvPr/>
        </p:nvPicPr>
        <p:blipFill>
          <a:blip r:embed="rId1"/>
          <a:stretch/>
        </p:blipFill>
        <p:spPr>
          <a:xfrm>
            <a:off x="1656000" y="3218040"/>
            <a:ext cx="6336000" cy="38379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600" spc="-1" strike="noStrike">
                <a:solidFill>
                  <a:srgbClr val="861141"/>
                </a:solidFill>
                <a:latin typeface="Arial"/>
              </a:rPr>
              <a:t> </a:t>
            </a:r>
            <a:r>
              <a:rPr b="1" lang="fr-FR" sz="3600" spc="-1" strike="noStrike">
                <a:solidFill>
                  <a:srgbClr val="861141"/>
                </a:solidFill>
                <a:latin typeface="Arial"/>
              </a:rPr>
              <a:t>I- PRÉSENTATION GÉNÉRALE</a:t>
            </a:r>
            <a:endParaRPr b="0" lang="fr-FR" sz="3600" spc="-1" strike="noStrike">
              <a:solidFill>
                <a:srgbClr val="861141"/>
              </a:solidFill>
              <a:latin typeface="Arial"/>
            </a:endParaRPr>
          </a:p>
        </p:txBody>
      </p:sp>
      <p:sp>
        <p:nvSpPr>
          <p:cNvPr id="187"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4F156454-E3F3-4411-8893-7D0BDB5057CF}"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0243EE08-157F-4F84-83B4-2A03F3BB5BD0}"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188" name="TextShape 3"/>
          <p:cNvSpPr txBox="1"/>
          <p:nvPr/>
        </p:nvSpPr>
        <p:spPr>
          <a:xfrm>
            <a:off x="504000" y="2057400"/>
            <a:ext cx="8496000" cy="1223640"/>
          </a:xfrm>
          <a:prstGeom prst="rect">
            <a:avLst/>
          </a:prstGeom>
          <a:noFill/>
          <a:ln>
            <a:noFill/>
          </a:ln>
        </p:spPr>
        <p:txBody>
          <a:bodyPr lIns="90000" rIns="90000" tIns="45000" bIns="45000">
            <a:noAutofit/>
          </a:bodyPr>
          <a:p>
            <a:r>
              <a:rPr b="1" lang="fr-FR" sz="2000" spc="-1" strike="noStrike">
                <a:latin typeface="Arial"/>
              </a:rPr>
              <a:t>Pour le respect des exigence du cahier de charge et des besoin exprimés par le client, nous avons identifié quelques acteurs principaux qui sont</a:t>
            </a:r>
            <a:endParaRPr b="1" lang="fr-FR" sz="2000" spc="-1" strike="noStrike">
              <a:latin typeface="Arial"/>
            </a:endParaRPr>
          </a:p>
          <a:p>
            <a:endParaRPr b="1" lang="fr-FR" sz="2000" spc="-1" strike="noStrike">
              <a:latin typeface="Arial"/>
            </a:endParaRPr>
          </a:p>
        </p:txBody>
      </p:sp>
      <p:sp>
        <p:nvSpPr>
          <p:cNvPr id="189" name="TextShape 4"/>
          <p:cNvSpPr txBox="1"/>
          <p:nvPr/>
        </p:nvSpPr>
        <p:spPr>
          <a:xfrm>
            <a:off x="504000" y="1440000"/>
            <a:ext cx="9072000" cy="715320"/>
          </a:xfrm>
          <a:prstGeom prst="rect">
            <a:avLst/>
          </a:prstGeom>
          <a:noFill/>
          <a:ln>
            <a:noFill/>
          </a:ln>
        </p:spPr>
        <p:txBody>
          <a:bodyPr lIns="90000" rIns="90000" tIns="45000" bIns="45000">
            <a:noAutofit/>
          </a:bodyPr>
          <a:p>
            <a:r>
              <a:rPr b="1" lang="fr-FR" sz="2200" spc="-1" strike="noStrike">
                <a:solidFill>
                  <a:srgbClr val="55308d"/>
                </a:solidFill>
                <a:latin typeface="Arial"/>
                <a:ea typeface="Noto Sans CJK SC"/>
              </a:rPr>
              <a:t>– </a:t>
            </a:r>
            <a:r>
              <a:rPr b="1" lang="fr-FR" sz="2200" spc="-1" strike="noStrike" u="sng">
                <a:solidFill>
                  <a:srgbClr val="55308d"/>
                </a:solidFill>
                <a:uFillTx/>
                <a:latin typeface="Arial"/>
              </a:rPr>
              <a:t>Quelques acteurs principaux du système</a:t>
            </a:r>
            <a:endParaRPr b="1" lang="fr-FR" sz="2200" spc="-1" strike="noStrike">
              <a:solidFill>
                <a:srgbClr val="55308d"/>
              </a:solidFill>
              <a:latin typeface="Arial"/>
            </a:endParaRPr>
          </a:p>
        </p:txBody>
      </p:sp>
      <p:sp>
        <p:nvSpPr>
          <p:cNvPr id="190" name="TextShape 5"/>
          <p:cNvSpPr txBox="1"/>
          <p:nvPr/>
        </p:nvSpPr>
        <p:spPr>
          <a:xfrm>
            <a:off x="1080000" y="3067920"/>
            <a:ext cx="8640000" cy="3432240"/>
          </a:xfrm>
          <a:prstGeom prst="rect">
            <a:avLst/>
          </a:prstGeom>
          <a:noFill/>
          <a:ln>
            <a:noFill/>
          </a:ln>
        </p:spPr>
        <p:txBody>
          <a:bodyPr lIns="90000" rIns="90000" tIns="45000" bIns="45000">
            <a:noAutofit/>
          </a:bodyPr>
          <a:p>
            <a:pPr marL="216000" indent="-216000">
              <a:lnSpc>
                <a:spcPct val="100000"/>
              </a:lnSpc>
              <a:spcBef>
                <a:spcPts val="567"/>
              </a:spcBef>
              <a:spcAft>
                <a:spcPts val="567"/>
              </a:spcAft>
              <a:buClr>
                <a:srgbClr val="000000"/>
              </a:buClr>
              <a:buSzPct val="45000"/>
              <a:buFont typeface="Wingdings" charset="2"/>
              <a:buChar char=""/>
            </a:pPr>
            <a:r>
              <a:rPr b="1" lang="fr-FR" sz="2400" spc="-1" strike="noStrike">
                <a:latin typeface="Abyssinica SIL"/>
              </a:rPr>
              <a:t>- L’Abonné </a:t>
            </a:r>
            <a:endParaRPr b="1" lang="fr-FR" sz="2400" spc="-1" strike="noStrike">
              <a:latin typeface="Abyssinica SIL"/>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1" lang="fr-FR" sz="2400" spc="-1" strike="noStrike">
                <a:latin typeface="Abyssinica SIL"/>
              </a:rPr>
              <a:t>-Agent</a:t>
            </a:r>
            <a:endParaRPr b="1" lang="fr-FR" sz="2400" spc="-1" strike="noStrike">
              <a:latin typeface="Abyssinica SIL"/>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1" lang="fr-FR" sz="2400" spc="-1" strike="noStrike">
                <a:latin typeface="Abyssinica SIL"/>
              </a:rPr>
              <a:t>-Bornes d’entrée</a:t>
            </a:r>
            <a:endParaRPr b="1" lang="fr-FR" sz="2400" spc="-1" strike="noStrike">
              <a:latin typeface="Abyssinica SIL"/>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1" lang="fr-FR" sz="2400" spc="-1" strike="noStrike">
                <a:latin typeface="Abyssinica SIL"/>
              </a:rPr>
              <a:t>-Bornes de consultation</a:t>
            </a:r>
            <a:endParaRPr b="1" lang="fr-FR" sz="2400" spc="-1" strike="noStrike">
              <a:latin typeface="Abyssinica SIL"/>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1" lang="fr-FR" sz="2400" spc="-1" strike="noStrike">
                <a:latin typeface="Abyssinica SIL"/>
              </a:rPr>
              <a:t>-Borne d’emprunt</a:t>
            </a:r>
            <a:endParaRPr b="1" lang="fr-FR" sz="2400" spc="-1" strike="noStrike">
              <a:latin typeface="Abyssinica SIL"/>
              <a:ea typeface="Noto Sans CJK SC"/>
            </a:endParaRPr>
          </a:p>
          <a:p>
            <a:pPr marL="216000" indent="-216000">
              <a:lnSpc>
                <a:spcPct val="100000"/>
              </a:lnSpc>
              <a:spcBef>
                <a:spcPts val="567"/>
              </a:spcBef>
              <a:spcAft>
                <a:spcPts val="567"/>
              </a:spcAft>
              <a:buClr>
                <a:srgbClr val="000000"/>
              </a:buClr>
              <a:buSzPct val="45000"/>
              <a:buFont typeface="Wingdings" charset="2"/>
              <a:buChar char=""/>
            </a:pPr>
            <a:r>
              <a:rPr b="1" lang="fr-FR" sz="2400" spc="-1" strike="noStrike">
                <a:latin typeface="Abyssinica SIL"/>
                <a:ea typeface="Noto Sans CJK SC"/>
              </a:rPr>
              <a:t>-L’administrateur (</a:t>
            </a:r>
            <a:r>
              <a:rPr b="0" lang="fr-FR" sz="2400" spc="-1" strike="noStrike">
                <a:latin typeface="Abyssinica SIL"/>
                <a:ea typeface="Noto Sans CJK SC"/>
              </a:rPr>
              <a:t>qui est une spécialisation de </a:t>
            </a:r>
            <a:r>
              <a:rPr b="0" lang="fr-FR" sz="2400" spc="-1" strike="noStrike">
                <a:latin typeface="Abyssinica SIL"/>
                <a:ea typeface="Noto Sans CJK SC"/>
              </a:rPr>
              <a:t>Agent</a:t>
            </a:r>
            <a:r>
              <a:rPr b="1" lang="fr-FR" sz="2400" spc="-1" strike="noStrike">
                <a:latin typeface="Abyssinica SIL"/>
                <a:ea typeface="Noto Sans CJK SC"/>
              </a:rPr>
              <a:t>)</a:t>
            </a:r>
            <a:endParaRPr b="1" lang="fr-FR" sz="2400" spc="-1" strike="noStrike">
              <a:latin typeface="Abyssinica SIL"/>
              <a:ea typeface="Noto Sans CJK SC"/>
            </a:endParaRPr>
          </a:p>
          <a:p>
            <a:endParaRPr b="1" lang="fr-FR" sz="2400" spc="-1" strike="noStrike">
              <a:latin typeface="Abyssinica SI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64000" y="3096000"/>
            <a:ext cx="7199640" cy="719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fr-FR" sz="4400" spc="-1" strike="noStrike">
                <a:solidFill>
                  <a:srgbClr val="3465a4"/>
                </a:solidFill>
                <a:latin typeface="Arial"/>
              </a:rPr>
              <a:t>II. LES FONCTIONNALITÉS</a:t>
            </a:r>
            <a:endParaRPr b="0" lang="fr-FR" sz="4400" spc="-1" strike="noStrike">
              <a:latin typeface="Arial"/>
            </a:endParaRPr>
          </a:p>
        </p:txBody>
      </p:sp>
      <p:sp>
        <p:nvSpPr>
          <p:cNvPr id="192"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226128BA-F0D9-4B7A-A75B-5B8E6EE0A118}"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9A383A51-13DE-46FD-A1D0-010EDA326687}"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16000" y="418680"/>
            <a:ext cx="7847640" cy="1021320"/>
          </a:xfrm>
          <a:prstGeom prst="rect">
            <a:avLst/>
          </a:prstGeom>
          <a:noFill/>
          <a:ln>
            <a:noFill/>
          </a:ln>
        </p:spPr>
        <p:style>
          <a:lnRef idx="0"/>
          <a:fillRef idx="0"/>
          <a:effectRef idx="0"/>
          <a:fontRef idx="minor"/>
        </p:style>
        <p:txBody>
          <a:bodyPr lIns="0" rIns="0" tIns="0" bIns="0" anchor="ctr">
            <a:noAutofit/>
          </a:bodyPr>
          <a:p>
            <a:pPr>
              <a:lnSpc>
                <a:spcPct val="100000"/>
              </a:lnSpc>
            </a:pPr>
            <a:r>
              <a:rPr b="1" lang="fr-FR" sz="3200" spc="-1" strike="noStrike">
                <a:solidFill>
                  <a:srgbClr val="861141"/>
                </a:solidFill>
                <a:latin typeface="Arial"/>
              </a:rPr>
              <a:t>II- FONCTIONNALITÉS DU SYSTÈME</a:t>
            </a:r>
            <a:endParaRPr b="0" lang="fr-FR" sz="3200" spc="-1" strike="noStrike">
              <a:solidFill>
                <a:srgbClr val="861141"/>
              </a:solidFill>
              <a:latin typeface="Arial"/>
            </a:endParaRPr>
          </a:p>
        </p:txBody>
      </p:sp>
      <p:sp>
        <p:nvSpPr>
          <p:cNvPr id="194" name="TextShape 2"/>
          <p:cNvSpPr txBox="1"/>
          <p:nvPr/>
        </p:nvSpPr>
        <p:spPr>
          <a:xfrm>
            <a:off x="8811360" y="6840360"/>
            <a:ext cx="981000" cy="427320"/>
          </a:xfrm>
          <a:prstGeom prst="rect">
            <a:avLst/>
          </a:prstGeom>
          <a:noFill/>
          <a:ln>
            <a:noFill/>
          </a:ln>
        </p:spPr>
        <p:txBody>
          <a:bodyPr lIns="90000" rIns="90000" tIns="45000" bIns="45000" anchor="ctr">
            <a:noAutofit/>
          </a:bodyPr>
          <a:p>
            <a:pPr algn="ctr"/>
            <a:fld id="{094D7A7C-F7EC-4870-93D4-C569325C36C4}" type="slidenum">
              <a:rPr b="0" lang="fr-FR" sz="1600" spc="-1" strike="noStrike">
                <a:solidFill>
                  <a:srgbClr val="ff0000"/>
                </a:solidFill>
                <a:latin typeface="Times New Roman"/>
              </a:rPr>
              <a:t>1</a:t>
            </a:fld>
            <a:r>
              <a:rPr b="0" lang="fr-FR" sz="1600" spc="-1" strike="noStrike">
                <a:solidFill>
                  <a:srgbClr val="ff0000"/>
                </a:solidFill>
                <a:latin typeface="Times New Roman"/>
              </a:rPr>
              <a:t>/</a:t>
            </a:r>
            <a:fld id="{01EDCA8A-8557-44F4-95AC-1D49451349FC}" type="slidecount">
              <a:rPr b="0" lang="fr-FR" sz="1600" spc="-1" strike="noStrike">
                <a:solidFill>
                  <a:srgbClr val="ff0000"/>
                </a:solidFill>
                <a:latin typeface="Times New Roman"/>
              </a:rPr>
              <a:t>25</a:t>
            </a:fld>
            <a:endParaRPr b="0" lang="fr-FR" sz="1600" spc="-1" strike="noStrike">
              <a:solidFill>
                <a:srgbClr val="ff0000"/>
              </a:solidFill>
              <a:latin typeface="Times New Roman"/>
            </a:endParaRPr>
          </a:p>
        </p:txBody>
      </p:sp>
      <p:sp>
        <p:nvSpPr>
          <p:cNvPr id="195" name="TextShape 3"/>
          <p:cNvSpPr txBox="1"/>
          <p:nvPr/>
        </p:nvSpPr>
        <p:spPr>
          <a:xfrm>
            <a:off x="421560" y="1648440"/>
            <a:ext cx="5770440" cy="5047560"/>
          </a:xfrm>
          <a:prstGeom prst="rect">
            <a:avLst/>
          </a:prstGeom>
          <a:noFill/>
          <a:ln>
            <a:noFill/>
          </a:ln>
        </p:spPr>
        <p:txBody>
          <a:bodyPr lIns="90000" rIns="90000" tIns="45000" bIns="45000">
            <a:noAutofit/>
          </a:bodyPr>
          <a:p>
            <a:r>
              <a:rPr b="1" lang="fr-FR" sz="2800" spc="-1" strike="noStrike" u="sng">
                <a:solidFill>
                  <a:srgbClr val="069a2e"/>
                </a:solidFill>
                <a:uFillTx/>
                <a:latin typeface="Arial"/>
                <a:ea typeface="Noto Sans CJK SC"/>
              </a:rPr>
              <a:t>Accès à la bibliothèque</a:t>
            </a:r>
            <a:r>
              <a:rPr b="1" lang="fr-FR" sz="2800" spc="-1" strike="noStrike">
                <a:solidFill>
                  <a:srgbClr val="069a2e"/>
                </a:solidFill>
                <a:latin typeface="Arial"/>
                <a:ea typeface="Noto Sans CJK SC"/>
              </a:rPr>
              <a:t> </a:t>
            </a:r>
            <a:r>
              <a:rPr b="0" lang="fr-FR" sz="2800" spc="-1" strike="noStrike">
                <a:solidFill>
                  <a:srgbClr val="069a2e"/>
                </a:solidFill>
                <a:latin typeface="Arial"/>
                <a:ea typeface="Noto Sans CJK SC"/>
              </a:rPr>
              <a:t>: cette fonctionnalité permet à l’abonné d’accéder à la bibliothèque à travers sa carte magnétique, si celle-ci es valide et si le mot de passe est correcte. </a:t>
            </a:r>
            <a:endParaRPr b="0" lang="fr-FR" sz="2800" spc="-1" strike="noStrike">
              <a:solidFill>
                <a:srgbClr val="069a2e"/>
              </a:solidFill>
              <a:latin typeface="Arial"/>
            </a:endParaRPr>
          </a:p>
          <a:p>
            <a:endParaRPr b="0" lang="fr-FR" sz="2800" spc="-1" strike="noStrike">
              <a:solidFill>
                <a:srgbClr val="069a2e"/>
              </a:solidFill>
              <a:latin typeface="Arial"/>
            </a:endParaRPr>
          </a:p>
          <a:p>
            <a:r>
              <a:rPr b="0" lang="fr-FR" sz="2800" spc="-1" strike="noStrike">
                <a:solidFill>
                  <a:srgbClr val="069a2e"/>
                </a:solidFill>
                <a:latin typeface="Arial"/>
                <a:ea typeface="Noto Sans CJK SC"/>
              </a:rPr>
              <a:t>Elle est installée sur la borne d’entrée à l’extérieur de la bibliothèque</a:t>
            </a:r>
            <a:endParaRPr b="0" lang="fr-FR" sz="2800" spc="-1" strike="noStrike">
              <a:solidFill>
                <a:srgbClr val="069a2e"/>
              </a:solidFill>
              <a:latin typeface="Arial"/>
            </a:endParaRPr>
          </a:p>
        </p:txBody>
      </p:sp>
      <p:pic>
        <p:nvPicPr>
          <p:cNvPr id="196" name="" descr=""/>
          <p:cNvPicPr/>
          <p:nvPr/>
        </p:nvPicPr>
        <p:blipFill>
          <a:blip r:embed="rId1"/>
          <a:stretch/>
        </p:blipFill>
        <p:spPr>
          <a:xfrm>
            <a:off x="6480000" y="4633560"/>
            <a:ext cx="2295000" cy="1990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Inspiration</Template>
  <TotalTime>134</TotalTime>
  <Application>LibreOffice/6.3.5.2$Linux_X86_64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2020-06-02T10:20:42Z</dcterms:created>
  <dc:creator/>
  <dc:description/>
  <dc:language>fr-FR</dc:language>
  <cp:lastModifiedBy/>
  <dcterms:modified xsi:type="dcterms:W3CDTF">2020-06-30T05:12:08Z</dcterms:modified>
  <cp:revision>18</cp:revision>
  <dc:subject/>
  <dc:title>Inspiration</dc:title>
</cp:coreProperties>
</file>