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64" r:id="rId7"/>
    <p:sldId id="265" r:id="rId8"/>
    <p:sldId id="268" r:id="rId9"/>
    <p:sldId id="269" r:id="rId10"/>
    <p:sldId id="267" r:id="rId11"/>
    <p:sldId id="263" r:id="rId12"/>
    <p:sldId id="261" r:id="rId13"/>
    <p:sldId id="262" r:id="rId14"/>
    <p:sldId id="273" r:id="rId15"/>
    <p:sldId id="271" r:id="rId16"/>
    <p:sldId id="270"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47" d="100"/>
          <a:sy n="147" d="100"/>
        </p:scale>
        <p:origin x="-2744" y="-1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2C3110-BBCC-2240-9853-C582BF22E877}" type="datetime1">
              <a:rPr lang="en-AU" smtClean="0"/>
              <a:t>17/2/17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79A578-E561-2143-99F3-F2FCB357DAA2}" type="slidenum">
              <a:rPr lang="en-US" smtClean="0"/>
              <a:t>‹#›</a:t>
            </a:fld>
            <a:endParaRPr lang="en-US"/>
          </a:p>
        </p:txBody>
      </p:sp>
    </p:spTree>
    <p:extLst>
      <p:ext uri="{BB962C8B-B14F-4D97-AF65-F5344CB8AC3E}">
        <p14:creationId xmlns:p14="http://schemas.microsoft.com/office/powerpoint/2010/main" val="1611143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4B58C9-745B-644B-B35C-5EC8BC81390E}" type="datetime1">
              <a:rPr lang="en-AU" smtClean="0"/>
              <a:t>17/2/17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871744-36E5-9B47-9AF2-295841E1E6CA}" type="slidenum">
              <a:rPr lang="en-US" smtClean="0"/>
              <a:t>‹#›</a:t>
            </a:fld>
            <a:endParaRPr lang="en-US"/>
          </a:p>
        </p:txBody>
      </p:sp>
    </p:spTree>
    <p:extLst>
      <p:ext uri="{BB962C8B-B14F-4D97-AF65-F5344CB8AC3E}">
        <p14:creationId xmlns:p14="http://schemas.microsoft.com/office/powerpoint/2010/main" val="5616800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71744-36E5-9B47-9AF2-295841E1E6CA}" type="slidenum">
              <a:rPr lang="en-US" smtClean="0"/>
              <a:t>1</a:t>
            </a:fld>
            <a:endParaRPr lang="en-US"/>
          </a:p>
        </p:txBody>
      </p:sp>
    </p:spTree>
    <p:extLst>
      <p:ext uri="{BB962C8B-B14F-4D97-AF65-F5344CB8AC3E}">
        <p14:creationId xmlns:p14="http://schemas.microsoft.com/office/powerpoint/2010/main" val="419640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AB6D6042-C20C-C343-AB08-B285866BC2E3}" type="datetime1">
              <a:rPr lang="en-AU" smtClean="0"/>
              <a:t>17/2/17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195361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70DD3A76-DA36-D64A-B38B-FC99F47DCBDB}" type="datetime1">
              <a:rPr lang="en-AU" smtClean="0"/>
              <a:t>17/2/17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315085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B23F4B0F-CD9F-1244-BCB8-AECDF972B82B}" type="datetime1">
              <a:rPr lang="en-AU" smtClean="0"/>
              <a:t>17/2/17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272345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9EB4A5B6-6001-8441-9184-DAB5A612CE33}" type="datetime1">
              <a:rPr lang="en-AU" smtClean="0"/>
              <a:t>17/2/17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281204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598CA5D7-E45F-974F-BBB1-644F4FF280E8}" type="datetime1">
              <a:rPr lang="en-AU" smtClean="0"/>
              <a:t>17/2/17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261744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1822387D-7734-F442-9F77-5ADE9937E8AC}" type="datetime1">
              <a:rPr lang="en-AU" smtClean="0"/>
              <a:t>17/2/17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239193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4B7DAE39-7B64-5647-BE19-43FF29B2E782}" type="datetime1">
              <a:rPr lang="en-AU" smtClean="0"/>
              <a:t>17/2/17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207570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7A6DE55-CBBF-8C4F-B577-16E746B24144}" type="datetime1">
              <a:rPr lang="en-AU" smtClean="0"/>
              <a:t>17/2/17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358293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DC9FA-3708-3F45-AAFA-4ECE2D03B83F}" type="datetime1">
              <a:rPr lang="en-AU" smtClean="0"/>
              <a:t>17/2/17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72113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CE5FE675-125C-CB45-8386-21BA9B1F507C}" type="datetime1">
              <a:rPr lang="en-AU" smtClean="0"/>
              <a:t>17/2/17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28998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9FA9EFCD-09CB-F541-8514-B95C5B5347ED}" type="datetime1">
              <a:rPr lang="en-AU" smtClean="0"/>
              <a:t>17/2/17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DC2DD-A2C5-F748-A98E-414AB2942061}" type="slidenum">
              <a:rPr lang="en-US" smtClean="0"/>
              <a:t>‹#›</a:t>
            </a:fld>
            <a:endParaRPr lang="en-US"/>
          </a:p>
        </p:txBody>
      </p:sp>
    </p:spTree>
    <p:extLst>
      <p:ext uri="{BB962C8B-B14F-4D97-AF65-F5344CB8AC3E}">
        <p14:creationId xmlns:p14="http://schemas.microsoft.com/office/powerpoint/2010/main" val="3902932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D56E2-FAC4-5546-81C7-EC00E42A7E7D}" type="datetime1">
              <a:rPr lang="en-AU" smtClean="0"/>
              <a:t>17/2/17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DC2DD-A2C5-F748-A98E-414AB2942061}" type="slidenum">
              <a:rPr lang="en-US" smtClean="0"/>
              <a:t>‹#›</a:t>
            </a:fld>
            <a:endParaRPr lang="en-US"/>
          </a:p>
        </p:txBody>
      </p:sp>
    </p:spTree>
    <p:extLst>
      <p:ext uri="{BB962C8B-B14F-4D97-AF65-F5344CB8AC3E}">
        <p14:creationId xmlns:p14="http://schemas.microsoft.com/office/powerpoint/2010/main" val="242848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CATSMAT</a:t>
            </a:r>
            <a:endParaRPr lang="en-US" dirty="0"/>
          </a:p>
        </p:txBody>
      </p:sp>
      <p:sp>
        <p:nvSpPr>
          <p:cNvPr id="3" name="Subtitle 2"/>
          <p:cNvSpPr>
            <a:spLocks noGrp="1"/>
          </p:cNvSpPr>
          <p:nvPr>
            <p:ph type="subTitle" idx="1"/>
          </p:nvPr>
        </p:nvSpPr>
        <p:spPr/>
        <p:txBody>
          <a:bodyPr/>
          <a:lstStyle/>
          <a:p>
            <a:r>
              <a:rPr lang="en-US" dirty="0" smtClean="0"/>
              <a:t>Periodic Segmentation Results</a:t>
            </a:r>
          </a:p>
          <a:p>
            <a:r>
              <a:rPr lang="en-US" sz="1600" dirty="0" smtClean="0"/>
              <a:t>17-Feb-2017</a:t>
            </a:r>
          </a:p>
          <a:p>
            <a:r>
              <a:rPr lang="en-US" sz="1600" dirty="0" smtClean="0"/>
              <a:t>Derrick Hill</a:t>
            </a:r>
            <a:endParaRPr lang="en-US" sz="1600" dirty="0"/>
          </a:p>
        </p:txBody>
      </p:sp>
      <p:sp>
        <p:nvSpPr>
          <p:cNvPr id="4" name="Date Placeholder 3"/>
          <p:cNvSpPr>
            <a:spLocks noGrp="1"/>
          </p:cNvSpPr>
          <p:nvPr>
            <p:ph type="dt" sz="half" idx="10"/>
          </p:nvPr>
        </p:nvSpPr>
        <p:spPr/>
        <p:txBody>
          <a:bodyPr/>
          <a:lstStyle/>
          <a:p>
            <a:fld id="{19ECEA75-6518-A643-AAB0-FDFB62A941C5}" type="datetime1">
              <a:rPr lang="en-AU" smtClean="0"/>
              <a:t>17/2/17</a:t>
            </a:fld>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1</a:t>
            </a:fld>
            <a:endParaRPr lang="en-US"/>
          </a:p>
        </p:txBody>
      </p:sp>
    </p:spTree>
    <p:extLst>
      <p:ext uri="{BB962C8B-B14F-4D97-AF65-F5344CB8AC3E}">
        <p14:creationId xmlns:p14="http://schemas.microsoft.com/office/powerpoint/2010/main" val="123336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Cannon”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Sometimes the repetition of a phrase is not exact with respect to pitch (</a:t>
            </a:r>
            <a:r>
              <a:rPr lang="en-US" dirty="0" err="1" smtClean="0"/>
              <a:t>e,g</a:t>
            </a:r>
            <a:r>
              <a:rPr lang="en-US" dirty="0" smtClean="0"/>
              <a:t>, introduced accidentals)</a:t>
            </a:r>
          </a:p>
          <a:p>
            <a:pPr marL="457200" lvl="1" indent="0">
              <a:buNone/>
            </a:pPr>
            <a:endParaRPr lang="en-US" dirty="0" smtClean="0"/>
          </a:p>
        </p:txBody>
      </p:sp>
      <p:pic>
        <p:nvPicPr>
          <p:cNvPr id="5" name="Picture 4"/>
          <p:cNvPicPr>
            <a:picLocks noChangeAspect="1"/>
          </p:cNvPicPr>
          <p:nvPr/>
        </p:nvPicPr>
        <p:blipFill>
          <a:blip r:embed="rId2"/>
          <a:stretch>
            <a:fillRect/>
          </a:stretch>
        </p:blipFill>
        <p:spPr>
          <a:xfrm>
            <a:off x="1745212" y="3620841"/>
            <a:ext cx="7182797" cy="790498"/>
          </a:xfrm>
          <a:prstGeom prst="rect">
            <a:avLst/>
          </a:prstGeom>
        </p:spPr>
      </p:pic>
      <p:pic>
        <p:nvPicPr>
          <p:cNvPr id="6" name="Picture 5"/>
          <p:cNvPicPr>
            <a:picLocks noChangeAspect="1"/>
          </p:cNvPicPr>
          <p:nvPr/>
        </p:nvPicPr>
        <p:blipFill>
          <a:blip r:embed="rId3"/>
          <a:stretch>
            <a:fillRect/>
          </a:stretch>
        </p:blipFill>
        <p:spPr>
          <a:xfrm>
            <a:off x="1727932" y="4911220"/>
            <a:ext cx="7182797" cy="696045"/>
          </a:xfrm>
          <a:prstGeom prst="rect">
            <a:avLst/>
          </a:prstGeom>
        </p:spPr>
      </p:pic>
      <p:pic>
        <p:nvPicPr>
          <p:cNvPr id="7" name="Picture 6"/>
          <p:cNvPicPr>
            <a:picLocks noChangeAspect="1"/>
          </p:cNvPicPr>
          <p:nvPr/>
        </p:nvPicPr>
        <p:blipFill>
          <a:blip r:embed="rId4"/>
          <a:stretch>
            <a:fillRect/>
          </a:stretch>
        </p:blipFill>
        <p:spPr>
          <a:xfrm>
            <a:off x="1736572" y="6103540"/>
            <a:ext cx="7182797" cy="697924"/>
          </a:xfrm>
          <a:prstGeom prst="rect">
            <a:avLst/>
          </a:prstGeom>
        </p:spPr>
      </p:pic>
      <p:sp>
        <p:nvSpPr>
          <p:cNvPr id="8" name="Oval 7"/>
          <p:cNvSpPr/>
          <p:nvPr/>
        </p:nvSpPr>
        <p:spPr>
          <a:xfrm>
            <a:off x="6929006" y="6378104"/>
            <a:ext cx="431983" cy="4320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865414" y="5175265"/>
            <a:ext cx="431983" cy="4320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01822" y="3979339"/>
            <a:ext cx="431983" cy="4320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63323" y="3896640"/>
            <a:ext cx="921659" cy="307777"/>
          </a:xfrm>
          <a:prstGeom prst="rect">
            <a:avLst/>
          </a:prstGeom>
          <a:noFill/>
        </p:spPr>
        <p:txBody>
          <a:bodyPr wrap="none" rtlCol="0">
            <a:spAutoFit/>
          </a:bodyPr>
          <a:lstStyle/>
          <a:p>
            <a:r>
              <a:rPr lang="en-US" sz="1400" dirty="0" err="1" smtClean="0"/>
              <a:t>Ca</a:t>
            </a:r>
            <a:r>
              <a:rPr lang="en-US" sz="1400" dirty="0" smtClean="0"/>
              <a:t> 1 @ 71</a:t>
            </a:r>
            <a:endParaRPr lang="en-US" sz="1400" dirty="0"/>
          </a:p>
        </p:txBody>
      </p:sp>
      <p:sp>
        <p:nvSpPr>
          <p:cNvPr id="13" name="TextBox 12"/>
          <p:cNvSpPr txBox="1"/>
          <p:nvPr/>
        </p:nvSpPr>
        <p:spPr>
          <a:xfrm>
            <a:off x="463323" y="5175265"/>
            <a:ext cx="921659" cy="307777"/>
          </a:xfrm>
          <a:prstGeom prst="rect">
            <a:avLst/>
          </a:prstGeom>
          <a:noFill/>
        </p:spPr>
        <p:txBody>
          <a:bodyPr wrap="none" rtlCol="0">
            <a:spAutoFit/>
          </a:bodyPr>
          <a:lstStyle/>
          <a:p>
            <a:r>
              <a:rPr lang="en-US" sz="1400" dirty="0" err="1" smtClean="0"/>
              <a:t>Ca</a:t>
            </a:r>
            <a:r>
              <a:rPr lang="en-US" sz="1400" dirty="0" smtClean="0"/>
              <a:t> 2 @ 76</a:t>
            </a:r>
            <a:endParaRPr lang="en-US" sz="1400" dirty="0"/>
          </a:p>
        </p:txBody>
      </p:sp>
      <p:sp>
        <p:nvSpPr>
          <p:cNvPr id="14" name="TextBox 13"/>
          <p:cNvSpPr txBox="1"/>
          <p:nvPr/>
        </p:nvSpPr>
        <p:spPr>
          <a:xfrm>
            <a:off x="753667" y="6145631"/>
            <a:ext cx="695836" cy="307777"/>
          </a:xfrm>
          <a:prstGeom prst="rect">
            <a:avLst/>
          </a:prstGeom>
          <a:noFill/>
        </p:spPr>
        <p:txBody>
          <a:bodyPr wrap="none" rtlCol="0">
            <a:spAutoFit/>
          </a:bodyPr>
          <a:lstStyle/>
          <a:p>
            <a:r>
              <a:rPr lang="en-US" sz="1400" dirty="0"/>
              <a:t>T</a:t>
            </a:r>
            <a:r>
              <a:rPr lang="en-US" sz="1400" dirty="0" smtClean="0"/>
              <a:t> @ 81</a:t>
            </a:r>
            <a:endParaRPr lang="en-US" sz="1400" dirty="0"/>
          </a:p>
        </p:txBody>
      </p:sp>
      <p:sp>
        <p:nvSpPr>
          <p:cNvPr id="15" name="Rectangle 14"/>
          <p:cNvSpPr/>
          <p:nvPr/>
        </p:nvSpPr>
        <p:spPr>
          <a:xfrm>
            <a:off x="475922" y="3244334"/>
            <a:ext cx="964752" cy="369332"/>
          </a:xfrm>
          <a:prstGeom prst="rect">
            <a:avLst/>
          </a:prstGeom>
        </p:spPr>
        <p:txBody>
          <a:bodyPr wrap="none">
            <a:spAutoFit/>
          </a:bodyPr>
          <a:lstStyle/>
          <a:p>
            <a:r>
              <a:rPr lang="en-US" i="1" u="sng" dirty="0" smtClean="0"/>
              <a:t>Sanctus</a:t>
            </a:r>
            <a:endParaRPr lang="en-US" i="1" u="sng" dirty="0"/>
          </a:p>
        </p:txBody>
      </p:sp>
      <p:sp>
        <p:nvSpPr>
          <p:cNvPr id="4" name="Date Placeholder 3"/>
          <p:cNvSpPr>
            <a:spLocks noGrp="1"/>
          </p:cNvSpPr>
          <p:nvPr>
            <p:ph type="dt" sz="half" idx="10"/>
          </p:nvPr>
        </p:nvSpPr>
        <p:spPr/>
        <p:txBody>
          <a:bodyPr/>
          <a:lstStyle/>
          <a:p>
            <a:fld id="{48C93CA6-6A4C-5B47-AA51-F411B32A50BA}" type="datetime1">
              <a:rPr lang="en-AU" smtClean="0"/>
              <a:t>17/2/17</a:t>
            </a:fld>
            <a:endParaRPr lang="en-US"/>
          </a:p>
        </p:txBody>
      </p:sp>
      <p:sp>
        <p:nvSpPr>
          <p:cNvPr id="11" name="Slide Number Placeholder 10"/>
          <p:cNvSpPr>
            <a:spLocks noGrp="1"/>
          </p:cNvSpPr>
          <p:nvPr>
            <p:ph type="sldNum" sz="quarter" idx="12"/>
          </p:nvPr>
        </p:nvSpPr>
        <p:spPr/>
        <p:txBody>
          <a:bodyPr/>
          <a:lstStyle/>
          <a:p>
            <a:fld id="{A90DC2DD-A2C5-F748-A98E-414AB2942061}" type="slidenum">
              <a:rPr lang="en-US" smtClean="0"/>
              <a:t>10</a:t>
            </a:fld>
            <a:endParaRPr lang="en-US"/>
          </a:p>
        </p:txBody>
      </p:sp>
    </p:spTree>
    <p:extLst>
      <p:ext uri="{BB962C8B-B14F-4D97-AF65-F5344CB8AC3E}">
        <p14:creationId xmlns:p14="http://schemas.microsoft.com/office/powerpoint/2010/main" val="361101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Algorithm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algorithm does a cross-product comparison of all the parts in a work to identify segments.  So for the Kyrie shown earlier we have:</a:t>
            </a:r>
            <a:endParaRPr lang="en-US" dirty="0"/>
          </a:p>
          <a:p>
            <a:pPr marL="800100" lvl="2" indent="0">
              <a:buNone/>
            </a:pPr>
            <a:r>
              <a:rPr lang="en-US" sz="3200" dirty="0" err="1" smtClean="0"/>
              <a:t>Ca</a:t>
            </a:r>
            <a:r>
              <a:rPr lang="en-US" sz="3200" dirty="0" smtClean="0"/>
              <a:t> 1 &lt;-&gt; </a:t>
            </a:r>
            <a:r>
              <a:rPr lang="en-US" sz="3200" dirty="0" err="1" smtClean="0"/>
              <a:t>Ca</a:t>
            </a:r>
            <a:r>
              <a:rPr lang="en-US" sz="3200" dirty="0" smtClean="0"/>
              <a:t> 2</a:t>
            </a:r>
          </a:p>
          <a:p>
            <a:pPr marL="800100" lvl="2" indent="0">
              <a:buNone/>
            </a:pPr>
            <a:r>
              <a:rPr lang="en-US" sz="3200" dirty="0" err="1" smtClean="0"/>
              <a:t>Ca</a:t>
            </a:r>
            <a:r>
              <a:rPr lang="en-US" sz="3200" dirty="0" smtClean="0"/>
              <a:t> 1 &lt;-&gt; T</a:t>
            </a:r>
          </a:p>
          <a:p>
            <a:pPr marL="800100" lvl="2" indent="0">
              <a:buNone/>
            </a:pPr>
            <a:r>
              <a:rPr lang="en-US" sz="3200" dirty="0" err="1" smtClean="0"/>
              <a:t>Ca</a:t>
            </a:r>
            <a:r>
              <a:rPr lang="en-US" sz="3200" dirty="0" smtClean="0"/>
              <a:t> 2 &lt;-&gt; T</a:t>
            </a:r>
          </a:p>
        </p:txBody>
      </p:sp>
      <p:sp>
        <p:nvSpPr>
          <p:cNvPr id="4" name="Date Placeholder 3"/>
          <p:cNvSpPr>
            <a:spLocks noGrp="1"/>
          </p:cNvSpPr>
          <p:nvPr>
            <p:ph type="dt" sz="half" idx="10"/>
          </p:nvPr>
        </p:nvSpPr>
        <p:spPr/>
        <p:txBody>
          <a:bodyPr/>
          <a:lstStyle/>
          <a:p>
            <a:fld id="{C58BC86C-16A4-ED4D-B76B-7C2044371D29}" type="datetime1">
              <a:rPr lang="en-AU" smtClean="0"/>
              <a:t>17/2/17</a:t>
            </a:fld>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11</a:t>
            </a:fld>
            <a:endParaRPr lang="en-US"/>
          </a:p>
        </p:txBody>
      </p:sp>
    </p:spTree>
    <p:extLst>
      <p:ext uri="{BB962C8B-B14F-4D97-AF65-F5344CB8AC3E}">
        <p14:creationId xmlns:p14="http://schemas.microsoft.com/office/powerpoint/2010/main" val="75940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IMUSANT_segment</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an </a:t>
            </a:r>
            <a:r>
              <a:rPr lang="en-US" dirty="0" err="1" smtClean="0"/>
              <a:t>IMUSANT_segment</a:t>
            </a:r>
            <a:r>
              <a:rPr lang="en-US" dirty="0" smtClean="0"/>
              <a:t> object</a:t>
            </a:r>
          </a:p>
          <a:p>
            <a:r>
              <a:rPr lang="en-US" dirty="0" smtClean="0"/>
              <a:t>Encapsulates the notes in the identified segment</a:t>
            </a:r>
          </a:p>
          <a:p>
            <a:r>
              <a:rPr lang="en-US" dirty="0" smtClean="0"/>
              <a:t>Provides traceability of segments back to the Score, Part, and start location within the Part</a:t>
            </a:r>
          </a:p>
          <a:p>
            <a:r>
              <a:rPr lang="en-US" dirty="0" smtClean="0"/>
              <a:t>Provides some metadata about the segment in a format useful for subsequent </a:t>
            </a:r>
            <a:r>
              <a:rPr lang="en-US" dirty="0" smtClean="0"/>
              <a:t>analysis</a:t>
            </a:r>
          </a:p>
          <a:p>
            <a:r>
              <a:rPr lang="en-US" dirty="0" smtClean="0"/>
              <a:t>Identifies which algorithm was used to generate the segment.</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68E8CE85-5CA3-854A-B1E2-B4F8FEAB42B5}" type="datetime1">
              <a:rPr lang="en-AU" smtClean="0"/>
              <a:t>17/2/17</a:t>
            </a:fld>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12</a:t>
            </a:fld>
            <a:endParaRPr lang="en-US"/>
          </a:p>
        </p:txBody>
      </p:sp>
    </p:spTree>
    <p:extLst>
      <p:ext uri="{BB962C8B-B14F-4D97-AF65-F5344CB8AC3E}">
        <p14:creationId xmlns:p14="http://schemas.microsoft.com/office/powerpoint/2010/main" val="303682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Duplicates in Result</a:t>
            </a:r>
            <a:endParaRPr lang="en-US" dirty="0"/>
          </a:p>
        </p:txBody>
      </p:sp>
      <p:pic>
        <p:nvPicPr>
          <p:cNvPr id="5" name="Picture 4"/>
          <p:cNvPicPr>
            <a:picLocks noChangeAspect="1"/>
          </p:cNvPicPr>
          <p:nvPr/>
        </p:nvPicPr>
        <p:blipFill>
          <a:blip r:embed="rId2"/>
          <a:stretch>
            <a:fillRect/>
          </a:stretch>
        </p:blipFill>
        <p:spPr>
          <a:xfrm>
            <a:off x="4604939" y="1291245"/>
            <a:ext cx="4443762" cy="5498309"/>
          </a:xfrm>
          <a:prstGeom prst="rect">
            <a:avLst/>
          </a:prstGeom>
        </p:spPr>
      </p:pic>
      <p:sp>
        <p:nvSpPr>
          <p:cNvPr id="6" name="Rectangle 5"/>
          <p:cNvSpPr/>
          <p:nvPr/>
        </p:nvSpPr>
        <p:spPr>
          <a:xfrm>
            <a:off x="4725894" y="1944675"/>
            <a:ext cx="4172956" cy="41472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725894" y="3565875"/>
            <a:ext cx="4172956" cy="41472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725894" y="5161155"/>
            <a:ext cx="4172956" cy="41472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248513" y="1990063"/>
            <a:ext cx="1249010" cy="369332"/>
          </a:xfrm>
          <a:prstGeom prst="rect">
            <a:avLst/>
          </a:prstGeom>
          <a:noFill/>
        </p:spPr>
        <p:txBody>
          <a:bodyPr wrap="none" rtlCol="0">
            <a:spAutoFit/>
          </a:bodyPr>
          <a:lstStyle/>
          <a:p>
            <a:r>
              <a:rPr lang="en-US" i="1" dirty="0" smtClean="0"/>
              <a:t>Segment A</a:t>
            </a:r>
            <a:endParaRPr lang="en-US" i="1" dirty="0"/>
          </a:p>
        </p:txBody>
      </p:sp>
      <p:sp>
        <p:nvSpPr>
          <p:cNvPr id="10" name="TextBox 9"/>
          <p:cNvSpPr txBox="1"/>
          <p:nvPr/>
        </p:nvSpPr>
        <p:spPr>
          <a:xfrm>
            <a:off x="3248513" y="3611263"/>
            <a:ext cx="1241007" cy="369332"/>
          </a:xfrm>
          <a:prstGeom prst="rect">
            <a:avLst/>
          </a:prstGeom>
          <a:noFill/>
        </p:spPr>
        <p:txBody>
          <a:bodyPr wrap="none" rtlCol="0">
            <a:spAutoFit/>
          </a:bodyPr>
          <a:lstStyle/>
          <a:p>
            <a:r>
              <a:rPr lang="en-US" i="1" dirty="0" smtClean="0"/>
              <a:t>Segment B</a:t>
            </a:r>
            <a:endParaRPr lang="en-US" i="1" dirty="0"/>
          </a:p>
        </p:txBody>
      </p:sp>
      <p:sp>
        <p:nvSpPr>
          <p:cNvPr id="11" name="TextBox 10"/>
          <p:cNvSpPr txBox="1"/>
          <p:nvPr/>
        </p:nvSpPr>
        <p:spPr>
          <a:xfrm>
            <a:off x="3248513" y="5152727"/>
            <a:ext cx="1236048" cy="369332"/>
          </a:xfrm>
          <a:prstGeom prst="rect">
            <a:avLst/>
          </a:prstGeom>
          <a:noFill/>
        </p:spPr>
        <p:txBody>
          <a:bodyPr wrap="none" rtlCol="0">
            <a:spAutoFit/>
          </a:bodyPr>
          <a:lstStyle/>
          <a:p>
            <a:r>
              <a:rPr lang="en-US" i="1" dirty="0" smtClean="0"/>
              <a:t>Segment C</a:t>
            </a:r>
            <a:endParaRPr lang="en-US" i="1" dirty="0"/>
          </a:p>
        </p:txBody>
      </p:sp>
      <p:sp>
        <p:nvSpPr>
          <p:cNvPr id="12" name="TextBox 11"/>
          <p:cNvSpPr txBox="1"/>
          <p:nvPr/>
        </p:nvSpPr>
        <p:spPr>
          <a:xfrm>
            <a:off x="112317" y="1330560"/>
            <a:ext cx="3213952" cy="1477328"/>
          </a:xfrm>
          <a:prstGeom prst="rect">
            <a:avLst/>
          </a:prstGeom>
          <a:noFill/>
        </p:spPr>
        <p:txBody>
          <a:bodyPr wrap="square" rtlCol="0">
            <a:spAutoFit/>
          </a:bodyPr>
          <a:lstStyle/>
          <a:p>
            <a:r>
              <a:rPr lang="en-US" dirty="0" smtClean="0"/>
              <a:t>Segments A, B, and C all contain identical musical material, but they are represented in the segmentation results as different segments.</a:t>
            </a:r>
            <a:endParaRPr lang="en-US" dirty="0"/>
          </a:p>
        </p:txBody>
      </p:sp>
      <p:sp>
        <p:nvSpPr>
          <p:cNvPr id="13" name="TextBox 12"/>
          <p:cNvSpPr txBox="1"/>
          <p:nvPr/>
        </p:nvSpPr>
        <p:spPr>
          <a:xfrm>
            <a:off x="112317" y="3077355"/>
            <a:ext cx="3067079" cy="1200329"/>
          </a:xfrm>
          <a:prstGeom prst="rect">
            <a:avLst/>
          </a:prstGeom>
          <a:noFill/>
        </p:spPr>
        <p:txBody>
          <a:bodyPr wrap="square" rtlCol="0">
            <a:spAutoFit/>
          </a:bodyPr>
          <a:lstStyle/>
          <a:p>
            <a:r>
              <a:rPr lang="en-US" dirty="0" smtClean="0"/>
              <a:t>Each Segment appears </a:t>
            </a:r>
            <a:r>
              <a:rPr lang="en-US" i="1" dirty="0" smtClean="0"/>
              <a:t>once</a:t>
            </a:r>
            <a:r>
              <a:rPr lang="en-US" dirty="0" smtClean="0"/>
              <a:t> in the result, regardless of how many other Segments it matches. </a:t>
            </a:r>
            <a:endParaRPr lang="en-US" dirty="0"/>
          </a:p>
        </p:txBody>
      </p:sp>
      <p:sp>
        <p:nvSpPr>
          <p:cNvPr id="14" name="TextBox 13"/>
          <p:cNvSpPr txBox="1"/>
          <p:nvPr/>
        </p:nvSpPr>
        <p:spPr>
          <a:xfrm>
            <a:off x="195594" y="4636654"/>
            <a:ext cx="3052918" cy="1200329"/>
          </a:xfrm>
          <a:prstGeom prst="rect">
            <a:avLst/>
          </a:prstGeom>
          <a:noFill/>
        </p:spPr>
        <p:txBody>
          <a:bodyPr wrap="square" rtlCol="0">
            <a:spAutoFit/>
          </a:bodyPr>
          <a:lstStyle/>
          <a:p>
            <a:r>
              <a:rPr lang="en-US" dirty="0" smtClean="0"/>
              <a:t>Segments are not associated with each other in the results.  This is left to subsequent analysis</a:t>
            </a:r>
            <a:endParaRPr lang="en-US" dirty="0"/>
          </a:p>
        </p:txBody>
      </p:sp>
      <p:sp>
        <p:nvSpPr>
          <p:cNvPr id="3" name="Date Placeholder 2"/>
          <p:cNvSpPr>
            <a:spLocks noGrp="1"/>
          </p:cNvSpPr>
          <p:nvPr>
            <p:ph type="dt" sz="half" idx="10"/>
          </p:nvPr>
        </p:nvSpPr>
        <p:spPr/>
        <p:txBody>
          <a:bodyPr/>
          <a:lstStyle/>
          <a:p>
            <a:fld id="{51D107EA-07C1-1E4D-8B33-14330302D078}" type="datetime1">
              <a:rPr lang="en-AU" smtClean="0"/>
              <a:t>17/2/17</a:t>
            </a:fld>
            <a:endParaRPr lang="en-US"/>
          </a:p>
        </p:txBody>
      </p:sp>
      <p:sp>
        <p:nvSpPr>
          <p:cNvPr id="4" name="Slide Number Placeholder 3"/>
          <p:cNvSpPr>
            <a:spLocks noGrp="1"/>
          </p:cNvSpPr>
          <p:nvPr>
            <p:ph type="sldNum" sz="quarter" idx="12"/>
          </p:nvPr>
        </p:nvSpPr>
        <p:spPr/>
        <p:txBody>
          <a:bodyPr/>
          <a:lstStyle/>
          <a:p>
            <a:fld id="{A90DC2DD-A2C5-F748-A98E-414AB2942061}" type="slidenum">
              <a:rPr lang="en-US" smtClean="0"/>
              <a:t>13</a:t>
            </a:fld>
            <a:endParaRPr lang="en-US"/>
          </a:p>
        </p:txBody>
      </p:sp>
    </p:spTree>
    <p:extLst>
      <p:ext uri="{BB962C8B-B14F-4D97-AF65-F5344CB8AC3E}">
        <p14:creationId xmlns:p14="http://schemas.microsoft.com/office/powerpoint/2010/main" val="303682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CATSMAT Output</a:t>
            </a:r>
            <a:endParaRPr lang="en-US" dirty="0"/>
          </a:p>
        </p:txBody>
      </p:sp>
      <p:sp>
        <p:nvSpPr>
          <p:cNvPr id="4" name="Content Placeholder 3"/>
          <p:cNvSpPr>
            <a:spLocks noGrp="1"/>
          </p:cNvSpPr>
          <p:nvPr>
            <p:ph idx="1"/>
          </p:nvPr>
        </p:nvSpPr>
        <p:spPr>
          <a:xfrm>
            <a:off x="457200" y="1600200"/>
            <a:ext cx="4225496" cy="4525963"/>
          </a:xfrm>
        </p:spPr>
        <p:txBody>
          <a:bodyPr>
            <a:normAutofit fontScale="25000" lnSpcReduction="20000"/>
          </a:bodyPr>
          <a:lstStyle/>
          <a:p>
            <a:r>
              <a:rPr lang="en-US" b="1" dirty="0" err="1"/>
              <a:t>Segment:Num</a:t>
            </a:r>
            <a:r>
              <a:rPr lang="en-US" b="1" dirty="0"/>
              <a:t> </a:t>
            </a:r>
            <a:r>
              <a:rPr lang="en-US" b="1" dirty="0" err="1"/>
              <a:t>notes:Num</a:t>
            </a:r>
            <a:r>
              <a:rPr lang="en-US" b="1" dirty="0"/>
              <a:t> </a:t>
            </a:r>
            <a:r>
              <a:rPr lang="en-US" b="1" dirty="0" err="1"/>
              <a:t>measures:First</a:t>
            </a:r>
            <a:r>
              <a:rPr lang="en-US" b="1" dirty="0"/>
              <a:t> </a:t>
            </a:r>
            <a:r>
              <a:rPr lang="en-US" b="1" dirty="0" err="1"/>
              <a:t>duration:First</a:t>
            </a:r>
            <a:r>
              <a:rPr lang="en-US" b="1" dirty="0"/>
              <a:t> </a:t>
            </a:r>
            <a:r>
              <a:rPr lang="en-US" b="1" dirty="0" err="1"/>
              <a:t>pitch:Last</a:t>
            </a:r>
            <a:r>
              <a:rPr lang="en-US" b="1" dirty="0"/>
              <a:t> </a:t>
            </a:r>
            <a:r>
              <a:rPr lang="en-US" b="1" dirty="0" err="1"/>
              <a:t>duration:Last</a:t>
            </a:r>
            <a:r>
              <a:rPr lang="en-US" b="1" dirty="0"/>
              <a:t> pitch</a:t>
            </a:r>
          </a:p>
          <a:p>
            <a:r>
              <a:rPr lang="nb-NO" b="1" dirty="0"/>
              <a:t>Kyrie </a:t>
            </a:r>
            <a:r>
              <a:rPr lang="nb-NO" b="1" dirty="0" err="1"/>
              <a:t>eleØson.Ca</a:t>
            </a:r>
            <a:r>
              <a:rPr lang="nb-NO" b="1" dirty="0"/>
              <a:t> 1.8.1.14.2:14:6:768.000000:55:768.000000:55</a:t>
            </a:r>
          </a:p>
          <a:p>
            <a:r>
              <a:rPr lang="nb-NO" b="1" dirty="0"/>
              <a:t>Kyrie </a:t>
            </a:r>
            <a:r>
              <a:rPr lang="nb-NO" b="1" dirty="0" err="1"/>
              <a:t>eleØson.Ca</a:t>
            </a:r>
            <a:r>
              <a:rPr lang="nb-NO" b="1" dirty="0"/>
              <a:t> 1.43.1.49.2:32:6:768.000000:62:768.000000:55</a:t>
            </a:r>
          </a:p>
          <a:p>
            <a:r>
              <a:rPr lang="nb-NO" b="1" dirty="0"/>
              <a:t>Kyrie </a:t>
            </a:r>
            <a:r>
              <a:rPr lang="nb-NO" b="1" dirty="0" err="1"/>
              <a:t>eleØson.Ca</a:t>
            </a:r>
            <a:r>
              <a:rPr lang="nb-NO" b="1" dirty="0"/>
              <a:t> 1.15.1.21.3:16:6:1536.000000:62:768.000000:59</a:t>
            </a:r>
          </a:p>
          <a:p>
            <a:r>
              <a:rPr lang="nb-NO" b="1" dirty="0"/>
              <a:t>Kyrie </a:t>
            </a:r>
            <a:r>
              <a:rPr lang="nb-NO" b="1" dirty="0" err="1"/>
              <a:t>eleØson.Ca</a:t>
            </a:r>
            <a:r>
              <a:rPr lang="nb-NO" b="1" dirty="0"/>
              <a:t> 2.36.1.42.2:14:6:768.000000:50:768.000000:52</a:t>
            </a:r>
          </a:p>
          <a:p>
            <a:r>
              <a:rPr lang="nb-NO" b="1" dirty="0"/>
              <a:t>Kyrie eleØson.T.57.1.63.2:32:6:768.000000:62:768.000000:55</a:t>
            </a:r>
          </a:p>
          <a:p>
            <a:r>
              <a:rPr lang="nb-NO" b="1" dirty="0"/>
              <a:t>Kyrie </a:t>
            </a:r>
            <a:r>
              <a:rPr lang="nb-NO" b="1" dirty="0" err="1"/>
              <a:t>eleØson.Ca</a:t>
            </a:r>
            <a:r>
              <a:rPr lang="nb-NO" b="1" dirty="0"/>
              <a:t> 2.8.1.14.2:14:6:768.000000:55:768.000000:55</a:t>
            </a:r>
          </a:p>
          <a:p>
            <a:r>
              <a:rPr lang="nb-NO" b="1" dirty="0"/>
              <a:t>Kyrie </a:t>
            </a:r>
            <a:r>
              <a:rPr lang="nb-NO" b="1" dirty="0" err="1"/>
              <a:t>eleØson.Ca</a:t>
            </a:r>
            <a:r>
              <a:rPr lang="nb-NO" b="1" dirty="0"/>
              <a:t> 1.1.1.7.2:14:6:768.000000:55:768.000000:55</a:t>
            </a:r>
          </a:p>
          <a:p>
            <a:r>
              <a:rPr lang="nb-NO" b="1" dirty="0"/>
              <a:t>Kyrie </a:t>
            </a:r>
            <a:r>
              <a:rPr lang="nb-NO" b="1" dirty="0" err="1"/>
              <a:t>eleØson.Ca</a:t>
            </a:r>
            <a:r>
              <a:rPr lang="nb-NO" b="1" dirty="0"/>
              <a:t> 2.57.1.63.3:25:6:768.000000:50:768.000000:62</a:t>
            </a:r>
          </a:p>
          <a:p>
            <a:r>
              <a:rPr lang="mr-IN" b="1" dirty="0" smtClean="0"/>
              <a:t>…</a:t>
            </a:r>
            <a:endParaRPr lang="nb-NO" b="1" dirty="0"/>
          </a:p>
          <a:p>
            <a:r>
              <a:rPr lang="nb-NO" b="1" dirty="0"/>
              <a:t>Kyrie </a:t>
            </a:r>
            <a:r>
              <a:rPr lang="nb-NO" b="1" dirty="0" err="1"/>
              <a:t>eleØson.Ca</a:t>
            </a:r>
            <a:r>
              <a:rPr lang="nb-NO" b="1" dirty="0"/>
              <a:t> 2.50.1.56.2:32:6:768.000000:62:768.000000:55</a:t>
            </a:r>
          </a:p>
          <a:p>
            <a:r>
              <a:rPr lang="nb-NO" b="1" dirty="0"/>
              <a:t>Kyrie </a:t>
            </a:r>
            <a:r>
              <a:rPr lang="nb-NO" b="1" dirty="0" err="1"/>
              <a:t>eleØson.Ca</a:t>
            </a:r>
            <a:r>
              <a:rPr lang="nb-NO" b="1" dirty="0"/>
              <a:t> 1.50.1.56.3:25:6:768.000000:50:768.000000:62</a:t>
            </a:r>
          </a:p>
          <a:p>
            <a:r>
              <a:rPr lang="nb-NO" b="1" dirty="0"/>
              <a:t>Kyrie eleØson.T.36.1.42.2:18:6:768.000000:-1:768.000000:55</a:t>
            </a:r>
          </a:p>
          <a:p>
            <a:r>
              <a:rPr lang="nb-NO" b="1" dirty="0"/>
              <a:t>Kyrie eleØson.T.50.1.56.3:14:6:1536.000000:57:768.000000:59</a:t>
            </a:r>
          </a:p>
          <a:p>
            <a:r>
              <a:rPr lang="it-IT" b="1" dirty="0"/>
              <a:t>Sanctus.T.111.1.115.1:10:4:1536.000000:53:1536.000000:62</a:t>
            </a:r>
          </a:p>
          <a:p>
            <a:r>
              <a:rPr lang="ro-RO" b="1" dirty="0"/>
              <a:t>Sanctus.T.91.1.95.2:9:4:768.000000:64:768.000000:-1</a:t>
            </a:r>
          </a:p>
          <a:p>
            <a:r>
              <a:rPr lang="ro-RO" b="1" dirty="0"/>
              <a:t>Sanctus.T.86.1.90.1:11:4:768.000000:57:1536.000000:62</a:t>
            </a:r>
          </a:p>
          <a:p>
            <a:r>
              <a:rPr lang="ro-RO" b="1" dirty="0"/>
              <a:t>Sanctus.T.71.1.75.1:10:4:1536.000000:-1:1536.000000:50</a:t>
            </a:r>
          </a:p>
          <a:p>
            <a:r>
              <a:rPr lang="ro-RO" b="1" dirty="0"/>
              <a:t>Sanctus.T.56.1.60.1:6:4:768.000000:55:1536.000000:50</a:t>
            </a:r>
          </a:p>
          <a:p>
            <a:r>
              <a:rPr lang="ro-RO" b="1" dirty="0"/>
              <a:t>Sanctus.T.46.1.50.1:9:4:768.000000:55:1536.000000:62</a:t>
            </a:r>
          </a:p>
          <a:p>
            <a:r>
              <a:rPr lang="ro-RO" b="1" dirty="0"/>
              <a:t>Sanctus.T.41.1.45.1:7:4:768.000000:52:1536.000000:50</a:t>
            </a:r>
          </a:p>
          <a:p>
            <a:r>
              <a:rPr lang="ro-RO" b="1" dirty="0"/>
              <a:t>Sanctus.T.31.1.35.1:6:4:768.000000:55:1536.000000:57</a:t>
            </a:r>
          </a:p>
          <a:p>
            <a:r>
              <a:rPr lang="ro-RO" b="1" dirty="0"/>
              <a:t>Sanctus.T.26.1.30.1:7:4:768.000000:55:1536.000000:50</a:t>
            </a:r>
          </a:p>
          <a:p>
            <a:r>
              <a:rPr lang="ro-RO" b="1" dirty="0"/>
              <a:t>Sanctus.Ca 2.61.1.65.1:7:4:1536.000000:-1:1536.000000:62</a:t>
            </a:r>
          </a:p>
          <a:p>
            <a:r>
              <a:rPr lang="ro-RO" b="1" dirty="0"/>
              <a:t>Sanctus.T.21.1.25.1:7:4:1536.000000:62:1536.000000:62</a:t>
            </a:r>
          </a:p>
          <a:p>
            <a:r>
              <a:rPr lang="ro-RO" b="1" dirty="0" smtClean="0"/>
              <a:t>...</a:t>
            </a:r>
          </a:p>
          <a:p>
            <a:r>
              <a:rPr lang="ro-RO" b="1" dirty="0" smtClean="0"/>
              <a:t>Sanctus.Ca </a:t>
            </a:r>
            <a:r>
              <a:rPr lang="ro-RO" b="1" dirty="0"/>
              <a:t>2.21.1.25.1:7:4:768.000000:55:1536.000000:50</a:t>
            </a:r>
          </a:p>
          <a:p>
            <a:r>
              <a:rPr lang="ro-RO" b="1" dirty="0"/>
              <a:t>Sanctus.Ca 1.46.1.50.1:6:4:768.000000:55:1536.000000:50</a:t>
            </a:r>
          </a:p>
          <a:p>
            <a:r>
              <a:rPr lang="ro-RO" b="1" dirty="0"/>
              <a:t>Sanctus.Ca 1.11.1.15.1:7:4:1536.000000:62:1536.000000:62</a:t>
            </a:r>
          </a:p>
          <a:p>
            <a:r>
              <a:rPr lang="it-IT" b="1" dirty="0" smtClean="0"/>
              <a:t>Sanctus.T</a:t>
            </a:r>
            <a:r>
              <a:rPr lang="it-IT" b="1" dirty="0"/>
              <a:t>.101.1.105.2:7:4:1536.000000:-1:768.000000:62</a:t>
            </a:r>
          </a:p>
          <a:p>
            <a:r>
              <a:rPr lang="ro-RO" b="1" dirty="0"/>
              <a:t>Sanctus.Ca 1.6.1.10.2:8:4:768.000000:-1:768.000000:-1</a:t>
            </a:r>
          </a:p>
          <a:p>
            <a:r>
              <a:rPr lang="ro-RO" b="1" dirty="0"/>
              <a:t>Sanctus.Ca 1.1.1.5.1:5:4:1536.000000:50:1536.000000:50</a:t>
            </a:r>
          </a:p>
          <a:p>
            <a:r>
              <a:rPr lang="ro-RO" b="1" dirty="0"/>
              <a:t>Sanctus.Ca 2.6.1.10.1:5:4:1536.000000:50:1536.000000:50</a:t>
            </a:r>
          </a:p>
          <a:p>
            <a:r>
              <a:rPr lang="ro-RO" b="1" dirty="0"/>
              <a:t>Sanctus.Ca 2.11.1.15.2:8:4:768.000000:-1:768.000000:-1</a:t>
            </a:r>
            <a:endParaRPr lang="en-US" dirty="0"/>
          </a:p>
        </p:txBody>
      </p:sp>
      <p:sp>
        <p:nvSpPr>
          <p:cNvPr id="5" name="TextBox 4"/>
          <p:cNvSpPr txBox="1"/>
          <p:nvPr/>
        </p:nvSpPr>
        <p:spPr>
          <a:xfrm>
            <a:off x="5205016" y="1966322"/>
            <a:ext cx="3481784" cy="2862323"/>
          </a:xfrm>
          <a:prstGeom prst="rect">
            <a:avLst/>
          </a:prstGeom>
          <a:noFill/>
        </p:spPr>
        <p:txBody>
          <a:bodyPr wrap="square" rtlCol="0">
            <a:spAutoFit/>
          </a:bodyPr>
          <a:lstStyle/>
          <a:p>
            <a:r>
              <a:rPr lang="en-US" dirty="0" smtClean="0"/>
              <a:t>Segments are identified using a “.” delimited string of:</a:t>
            </a:r>
          </a:p>
          <a:p>
            <a:pPr marL="285750" indent="-285750">
              <a:buFont typeface="Arial"/>
              <a:buChar char="•"/>
            </a:pPr>
            <a:r>
              <a:rPr lang="en-US" dirty="0" smtClean="0"/>
              <a:t>Movement Title</a:t>
            </a:r>
          </a:p>
          <a:p>
            <a:pPr marL="285750" indent="-285750">
              <a:buFont typeface="Arial"/>
              <a:buChar char="•"/>
            </a:pPr>
            <a:r>
              <a:rPr lang="en-US" dirty="0" smtClean="0"/>
              <a:t>Part Name</a:t>
            </a:r>
          </a:p>
          <a:p>
            <a:pPr marL="285750" indent="-285750">
              <a:buFont typeface="Arial"/>
              <a:buChar char="•"/>
            </a:pPr>
            <a:r>
              <a:rPr lang="en-US" dirty="0" smtClean="0"/>
              <a:t>First Measure</a:t>
            </a:r>
          </a:p>
          <a:p>
            <a:pPr marL="285750" indent="-285750">
              <a:buFont typeface="Arial"/>
              <a:buChar char="•"/>
            </a:pPr>
            <a:r>
              <a:rPr lang="en-US" dirty="0" smtClean="0"/>
              <a:t>First Note Index</a:t>
            </a:r>
          </a:p>
          <a:p>
            <a:pPr marL="285750" indent="-285750">
              <a:buFont typeface="Arial"/>
              <a:buChar char="•"/>
            </a:pPr>
            <a:r>
              <a:rPr lang="en-US" dirty="0" smtClean="0"/>
              <a:t>Last Measure</a:t>
            </a:r>
          </a:p>
          <a:p>
            <a:pPr marL="285750" indent="-285750">
              <a:buFont typeface="Arial"/>
              <a:buChar char="•"/>
            </a:pPr>
            <a:r>
              <a:rPr lang="en-US" dirty="0" smtClean="0"/>
              <a:t>Last Note Index</a:t>
            </a:r>
          </a:p>
          <a:p>
            <a:endParaRPr lang="en-US" dirty="0" smtClean="0"/>
          </a:p>
          <a:p>
            <a:pPr algn="ctr"/>
            <a:r>
              <a:rPr lang="ro-RO" b="1" dirty="0"/>
              <a:t>Sanctus.Ca 2.11.1.15.2</a:t>
            </a:r>
            <a:endParaRPr lang="en-US" dirty="0"/>
          </a:p>
        </p:txBody>
      </p:sp>
      <p:sp>
        <p:nvSpPr>
          <p:cNvPr id="6" name="Date Placeholder 5"/>
          <p:cNvSpPr>
            <a:spLocks noGrp="1"/>
          </p:cNvSpPr>
          <p:nvPr>
            <p:ph type="dt" sz="half" idx="10"/>
          </p:nvPr>
        </p:nvSpPr>
        <p:spPr/>
        <p:txBody>
          <a:bodyPr/>
          <a:lstStyle/>
          <a:p>
            <a:fld id="{A380C786-8165-804A-8188-03213AD4BBF3}" type="datetime1">
              <a:rPr lang="en-AU" smtClean="0"/>
              <a:t>17/2/17</a:t>
            </a:fld>
            <a:endParaRPr lang="en-US"/>
          </a:p>
        </p:txBody>
      </p:sp>
      <p:sp>
        <p:nvSpPr>
          <p:cNvPr id="7" name="Slide Number Placeholder 6"/>
          <p:cNvSpPr>
            <a:spLocks noGrp="1"/>
          </p:cNvSpPr>
          <p:nvPr>
            <p:ph type="sldNum" sz="quarter" idx="12"/>
          </p:nvPr>
        </p:nvSpPr>
        <p:spPr/>
        <p:txBody>
          <a:bodyPr/>
          <a:lstStyle/>
          <a:p>
            <a:fld id="{A90DC2DD-A2C5-F748-A98E-414AB2942061}" type="slidenum">
              <a:rPr lang="en-US" smtClean="0"/>
              <a:t>14</a:t>
            </a:fld>
            <a:endParaRPr lang="en-US"/>
          </a:p>
        </p:txBody>
      </p:sp>
    </p:spTree>
    <p:extLst>
      <p:ext uri="{BB962C8B-B14F-4D97-AF65-F5344CB8AC3E}">
        <p14:creationId xmlns:p14="http://schemas.microsoft.com/office/powerpoint/2010/main" val="2052336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Data</a:t>
            </a:r>
            <a:endParaRPr lang="en-US" dirty="0"/>
          </a:p>
        </p:txBody>
      </p:sp>
      <p:sp>
        <p:nvSpPr>
          <p:cNvPr id="3" name="Content Placeholder 2"/>
          <p:cNvSpPr>
            <a:spLocks noGrp="1"/>
          </p:cNvSpPr>
          <p:nvPr>
            <p:ph idx="1"/>
          </p:nvPr>
        </p:nvSpPr>
        <p:spPr>
          <a:xfrm>
            <a:off x="457200" y="1600200"/>
            <a:ext cx="8229600" cy="5173560"/>
          </a:xfrm>
        </p:spPr>
        <p:txBody>
          <a:bodyPr>
            <a:normAutofit fontScale="55000" lnSpcReduction="20000"/>
          </a:bodyPr>
          <a:lstStyle/>
          <a:p>
            <a:r>
              <a:rPr lang="en-US" dirty="0" smtClean="0"/>
              <a:t>The theory is that, if we can generate a reasonable set of segments, then we can use a clustering algorithm to group segments that are related.</a:t>
            </a:r>
          </a:p>
          <a:p>
            <a:r>
              <a:rPr lang="en-US" dirty="0" smtClean="0"/>
              <a:t>The difficulty with most standard statistical algorithms in this area is that they rely on a fixed set of attributes (“features”) of the data elements being analyzed).</a:t>
            </a:r>
          </a:p>
          <a:p>
            <a:r>
              <a:rPr lang="en-US" dirty="0" smtClean="0"/>
              <a:t>E.g. Cars have features (such as engine size, horsepower, number of doors, presence of air conditioning) that can be used to cluster cars into similar groups.  Every car has every feature in the dataset.</a:t>
            </a:r>
          </a:p>
          <a:p>
            <a:r>
              <a:rPr lang="en-US" dirty="0" smtClean="0"/>
              <a:t>However, we are dealing with variable features in a musical phrase.</a:t>
            </a:r>
          </a:p>
          <a:p>
            <a:r>
              <a:rPr lang="en-US" dirty="0" smtClean="0"/>
              <a:t>So I have simplified this and conducted analysis using fixed attributes of </a:t>
            </a:r>
            <a:r>
              <a:rPr lang="en-US" dirty="0" smtClean="0"/>
              <a:t>Segments:</a:t>
            </a:r>
            <a:endParaRPr lang="en-US" dirty="0" smtClean="0"/>
          </a:p>
          <a:p>
            <a:pPr lvl="1"/>
            <a:r>
              <a:rPr lang="en-US" dirty="0" smtClean="0"/>
              <a:t>First and Last note pitch</a:t>
            </a:r>
          </a:p>
          <a:p>
            <a:pPr lvl="1"/>
            <a:r>
              <a:rPr lang="en-US" dirty="0" smtClean="0"/>
              <a:t>First and Last note duration</a:t>
            </a:r>
          </a:p>
          <a:p>
            <a:pPr lvl="1"/>
            <a:r>
              <a:rPr lang="en-US" dirty="0" smtClean="0"/>
              <a:t>Number of notes</a:t>
            </a:r>
          </a:p>
          <a:p>
            <a:pPr lvl="1"/>
            <a:r>
              <a:rPr lang="en-US" dirty="0" smtClean="0"/>
              <a:t>Number of </a:t>
            </a:r>
            <a:r>
              <a:rPr lang="en-US" dirty="0" smtClean="0"/>
              <a:t>measures</a:t>
            </a:r>
          </a:p>
          <a:p>
            <a:r>
              <a:rPr lang="en-US" dirty="0" smtClean="0"/>
              <a:t>Other features could easily be added:</a:t>
            </a:r>
          </a:p>
          <a:p>
            <a:pPr lvl="1">
              <a:buFontTx/>
              <a:buChar char="-"/>
            </a:pPr>
            <a:r>
              <a:rPr lang="en-US" dirty="0" smtClean="0"/>
              <a:t>Duration</a:t>
            </a:r>
          </a:p>
          <a:p>
            <a:pPr lvl="1">
              <a:buFontTx/>
              <a:buChar char="-"/>
            </a:pPr>
            <a:r>
              <a:rPr lang="en-US" dirty="0"/>
              <a:t>P</a:t>
            </a:r>
            <a:r>
              <a:rPr lang="en-US" dirty="0" smtClean="0"/>
              <a:t>itch range</a:t>
            </a:r>
          </a:p>
          <a:p>
            <a:pPr lvl="1">
              <a:buFontTx/>
              <a:buChar char="-"/>
            </a:pPr>
            <a:r>
              <a:rPr lang="en-US" dirty="0"/>
              <a:t>N</a:t>
            </a:r>
            <a:r>
              <a:rPr lang="en-US" dirty="0" smtClean="0"/>
              <a:t>umber of occurrences of notes at each pitch</a:t>
            </a:r>
          </a:p>
          <a:p>
            <a:pPr lvl="1">
              <a:buFontTx/>
              <a:buChar char="-"/>
            </a:pPr>
            <a:r>
              <a:rPr lang="en-US" dirty="0"/>
              <a:t>N</a:t>
            </a:r>
            <a:r>
              <a:rPr lang="en-US" dirty="0" smtClean="0"/>
              <a:t>umber of occurrences of notes with specific rhythmic values (e.g. count of minims) </a:t>
            </a:r>
          </a:p>
          <a:p>
            <a:pPr lvl="1">
              <a:buFontTx/>
              <a:buChar char="-"/>
            </a:pPr>
            <a:r>
              <a:rPr lang="en-US" dirty="0" err="1" smtClean="0"/>
              <a:t>Etc</a:t>
            </a:r>
            <a:r>
              <a:rPr lang="en-US" dirty="0" smtClean="0"/>
              <a:t>, </a:t>
            </a:r>
            <a:r>
              <a:rPr lang="en-US" dirty="0" err="1" smtClean="0"/>
              <a:t>etc</a:t>
            </a:r>
            <a:r>
              <a:rPr lang="en-US" dirty="0" smtClean="0"/>
              <a:t>, </a:t>
            </a:r>
            <a:r>
              <a:rPr lang="en-US" dirty="0" err="1" smtClean="0"/>
              <a:t>etc</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64B4FB3C-21F1-EC4E-A085-C9109D9B423F}" type="datetime1">
              <a:rPr lang="en-AU" smtClean="0"/>
              <a:t>17/2/17</a:t>
            </a:fld>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15</a:t>
            </a:fld>
            <a:endParaRPr lang="en-US"/>
          </a:p>
        </p:txBody>
      </p:sp>
    </p:spTree>
    <p:extLst>
      <p:ext uri="{BB962C8B-B14F-4D97-AF65-F5344CB8AC3E}">
        <p14:creationId xmlns:p14="http://schemas.microsoft.com/office/powerpoint/2010/main" val="12911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16" name="TextBox 15"/>
          <p:cNvSpPr txBox="1"/>
          <p:nvPr/>
        </p:nvSpPr>
        <p:spPr>
          <a:xfrm>
            <a:off x="3429944" y="1232972"/>
            <a:ext cx="2171651" cy="369332"/>
          </a:xfrm>
          <a:prstGeom prst="rect">
            <a:avLst/>
          </a:prstGeom>
          <a:noFill/>
        </p:spPr>
        <p:txBody>
          <a:bodyPr wrap="none" rtlCol="0">
            <a:spAutoFit/>
          </a:bodyPr>
          <a:lstStyle/>
          <a:p>
            <a:r>
              <a:rPr lang="en-US" dirty="0" smtClean="0"/>
              <a:t>See Word document.</a:t>
            </a:r>
            <a:endParaRPr lang="en-US" dirty="0"/>
          </a:p>
        </p:txBody>
      </p:sp>
      <p:sp>
        <p:nvSpPr>
          <p:cNvPr id="4" name="TextBox 3"/>
          <p:cNvSpPr txBox="1"/>
          <p:nvPr/>
        </p:nvSpPr>
        <p:spPr>
          <a:xfrm>
            <a:off x="1244111" y="2108160"/>
            <a:ext cx="7188197" cy="3139321"/>
          </a:xfrm>
          <a:prstGeom prst="rect">
            <a:avLst/>
          </a:prstGeom>
          <a:noFill/>
        </p:spPr>
        <p:txBody>
          <a:bodyPr wrap="square" rtlCol="0">
            <a:spAutoFit/>
          </a:bodyPr>
          <a:lstStyle/>
          <a:p>
            <a:r>
              <a:rPr lang="en-US" dirty="0" smtClean="0"/>
              <a:t>In general, however:</a:t>
            </a:r>
          </a:p>
          <a:p>
            <a:endParaRPr lang="en-US" dirty="0"/>
          </a:p>
          <a:p>
            <a:pPr marL="285750" indent="-285750">
              <a:buFont typeface="Arial"/>
              <a:buChar char="•"/>
            </a:pPr>
            <a:r>
              <a:rPr lang="en-US" dirty="0" smtClean="0"/>
              <a:t>For all the simple cases the algorithm performed as expected.</a:t>
            </a:r>
          </a:p>
          <a:p>
            <a:endParaRPr lang="en-US" dirty="0" smtClean="0"/>
          </a:p>
          <a:p>
            <a:pPr marL="285750" indent="-285750">
              <a:buFont typeface="Arial"/>
              <a:buChar char="•"/>
            </a:pPr>
            <a:r>
              <a:rPr lang="en-US" dirty="0" smtClean="0"/>
              <a:t>Where there are pitch differences the segment is missing in the result.  I  suspect that CATSMAT did not output that segment because the tolerance is too low.</a:t>
            </a:r>
          </a:p>
          <a:p>
            <a:pPr marL="285750" indent="-285750">
              <a:buFont typeface="Arial"/>
              <a:buChar char="•"/>
            </a:pPr>
            <a:endParaRPr lang="en-US" dirty="0" smtClean="0"/>
          </a:p>
          <a:p>
            <a:pPr marL="285750" indent="-285750">
              <a:buFont typeface="Arial"/>
              <a:buChar char="•"/>
            </a:pPr>
            <a:r>
              <a:rPr lang="en-US" dirty="0" smtClean="0"/>
              <a:t>There is a slightly unexpected cluster of 6 segments from Kyrie, but this is actually insightful, and indicates that the algorithm has the ability to discover things that are not immediately obvious.</a:t>
            </a:r>
            <a:endParaRPr lang="en-US" dirty="0"/>
          </a:p>
        </p:txBody>
      </p:sp>
      <p:sp>
        <p:nvSpPr>
          <p:cNvPr id="5" name="Date Placeholder 4"/>
          <p:cNvSpPr>
            <a:spLocks noGrp="1"/>
          </p:cNvSpPr>
          <p:nvPr>
            <p:ph type="dt" sz="half" idx="10"/>
          </p:nvPr>
        </p:nvSpPr>
        <p:spPr/>
        <p:txBody>
          <a:bodyPr/>
          <a:lstStyle/>
          <a:p>
            <a:fld id="{797A2E41-6576-AB45-8704-0691357E4E81}" type="datetime1">
              <a:rPr lang="en-AU" smtClean="0"/>
              <a:t>17/2/17</a:t>
            </a:fld>
            <a:endParaRPr lang="en-US"/>
          </a:p>
        </p:txBody>
      </p:sp>
      <p:sp>
        <p:nvSpPr>
          <p:cNvPr id="6" name="Slide Number Placeholder 5"/>
          <p:cNvSpPr>
            <a:spLocks noGrp="1"/>
          </p:cNvSpPr>
          <p:nvPr>
            <p:ph type="sldNum" sz="quarter" idx="12"/>
          </p:nvPr>
        </p:nvSpPr>
        <p:spPr/>
        <p:txBody>
          <a:bodyPr/>
          <a:lstStyle/>
          <a:p>
            <a:fld id="{A90DC2DD-A2C5-F748-A98E-414AB2942061}" type="slidenum">
              <a:rPr lang="en-US" smtClean="0"/>
              <a:t>16</a:t>
            </a:fld>
            <a:endParaRPr lang="en-US"/>
          </a:p>
        </p:txBody>
      </p:sp>
    </p:spTree>
    <p:extLst>
      <p:ext uri="{BB962C8B-B14F-4D97-AF65-F5344CB8AC3E}">
        <p14:creationId xmlns:p14="http://schemas.microsoft.com/office/powerpoint/2010/main" val="319281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 use different segmentation algorithms to generate Segments into the result set</a:t>
            </a:r>
            <a:r>
              <a:rPr lang="en-US" dirty="0" smtClean="0"/>
              <a:t>.  Every algorithm can populate a set of </a:t>
            </a:r>
            <a:r>
              <a:rPr lang="en-US" dirty="0" err="1" smtClean="0"/>
              <a:t>IMUSANT_Segment</a:t>
            </a:r>
            <a:r>
              <a:rPr lang="en-US" dirty="0" smtClean="0"/>
              <a:t>.</a:t>
            </a:r>
            <a:endParaRPr lang="en-US" dirty="0" smtClean="0"/>
          </a:p>
          <a:p>
            <a:r>
              <a:rPr lang="en-US" dirty="0" smtClean="0"/>
              <a:t>We can then apply the statistical algorithms over all of the elements in the set, regardless of which algorithm was used to perform the segmentation</a:t>
            </a:r>
            <a:r>
              <a:rPr lang="en-US" dirty="0" smtClean="0"/>
              <a:t>.</a:t>
            </a:r>
          </a:p>
          <a:p>
            <a:r>
              <a:rPr lang="en-US" dirty="0" smtClean="0"/>
              <a:t>Segmentation algorithms include LBDM, but might also include finer grained algorithms that we have implemented for other purposes in the past.</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84CD86F4-07BF-1444-A027-65FB72CC0BA3}" type="datetime1">
              <a:rPr lang="en-AU" smtClean="0"/>
              <a:t>17/2/17</a:t>
            </a:fld>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17</a:t>
            </a:fld>
            <a:endParaRPr lang="en-US"/>
          </a:p>
        </p:txBody>
      </p:sp>
    </p:spTree>
    <p:extLst>
      <p:ext uri="{BB962C8B-B14F-4D97-AF65-F5344CB8AC3E}">
        <p14:creationId xmlns:p14="http://schemas.microsoft.com/office/powerpoint/2010/main" val="91209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Cannon”</a:t>
            </a:r>
            <a:endParaRPr lang="en-US" dirty="0"/>
          </a:p>
        </p:txBody>
      </p:sp>
      <p:sp>
        <p:nvSpPr>
          <p:cNvPr id="3" name="Content Placeholder 2"/>
          <p:cNvSpPr>
            <a:spLocks noGrp="1"/>
          </p:cNvSpPr>
          <p:nvPr>
            <p:ph idx="1"/>
          </p:nvPr>
        </p:nvSpPr>
        <p:spPr/>
        <p:txBody>
          <a:bodyPr>
            <a:normAutofit lnSpcReduction="10000"/>
          </a:bodyPr>
          <a:lstStyle/>
          <a:p>
            <a:r>
              <a:rPr lang="en-US" dirty="0" smtClean="0"/>
              <a:t>Some works in the repertoire have a clear “periodic cannon” structure. </a:t>
            </a:r>
          </a:p>
          <a:p>
            <a:pPr lvl="1"/>
            <a:r>
              <a:rPr lang="en-US" dirty="0" smtClean="0"/>
              <a:t>One fixed duration phrase length used through entire work</a:t>
            </a:r>
          </a:p>
          <a:p>
            <a:pPr lvl="1"/>
            <a:r>
              <a:rPr lang="en-US" dirty="0" smtClean="0"/>
              <a:t>Each phrase repeated identically in a different part</a:t>
            </a:r>
          </a:p>
          <a:p>
            <a:pPr lvl="1"/>
            <a:r>
              <a:rPr lang="en-US" dirty="0" smtClean="0"/>
              <a:t>Phrases are “tail to head”, i.e. repetition of a phrase begins immediately after the end of the previous sounding of the phrase</a:t>
            </a:r>
          </a:p>
          <a:p>
            <a:pPr lvl="1"/>
            <a:r>
              <a:rPr lang="en-US" dirty="0" smtClean="0"/>
              <a:t>Parts have rests if they are not sounding a phrase</a:t>
            </a:r>
            <a:endParaRPr lang="en-US" dirty="0"/>
          </a:p>
        </p:txBody>
      </p:sp>
      <p:sp>
        <p:nvSpPr>
          <p:cNvPr id="5" name="Date Placeholder 4"/>
          <p:cNvSpPr>
            <a:spLocks noGrp="1"/>
          </p:cNvSpPr>
          <p:nvPr>
            <p:ph type="dt" sz="half" idx="10"/>
          </p:nvPr>
        </p:nvSpPr>
        <p:spPr/>
        <p:txBody>
          <a:bodyPr/>
          <a:lstStyle/>
          <a:p>
            <a:fld id="{BDF67F21-81CD-F149-84A2-37DCA4A7EB16}" type="datetime1">
              <a:rPr lang="en-AU" smtClean="0"/>
              <a:t>17/2/17</a:t>
            </a:fld>
            <a:endParaRPr lang="en-US"/>
          </a:p>
        </p:txBody>
      </p:sp>
      <p:sp>
        <p:nvSpPr>
          <p:cNvPr id="6" name="Slide Number Placeholder 5"/>
          <p:cNvSpPr>
            <a:spLocks noGrp="1"/>
          </p:cNvSpPr>
          <p:nvPr>
            <p:ph type="sldNum" sz="quarter" idx="12"/>
          </p:nvPr>
        </p:nvSpPr>
        <p:spPr/>
        <p:txBody>
          <a:bodyPr/>
          <a:lstStyle/>
          <a:p>
            <a:fld id="{A90DC2DD-A2C5-F748-A98E-414AB2942061}" type="slidenum">
              <a:rPr lang="en-US" smtClean="0"/>
              <a:t>2</a:t>
            </a:fld>
            <a:endParaRPr lang="en-US"/>
          </a:p>
        </p:txBody>
      </p:sp>
    </p:spTree>
    <p:extLst>
      <p:ext uri="{BB962C8B-B14F-4D97-AF65-F5344CB8AC3E}">
        <p14:creationId xmlns:p14="http://schemas.microsoft.com/office/powerpoint/2010/main" val="115005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14857" y="0"/>
            <a:ext cx="5542671" cy="6858000"/>
          </a:xfrm>
          <a:prstGeom prst="rect">
            <a:avLst/>
          </a:prstGeom>
        </p:spPr>
      </p:pic>
      <p:cxnSp>
        <p:nvCxnSpPr>
          <p:cNvPr id="8" name="Straight Connector 7"/>
          <p:cNvCxnSpPr/>
          <p:nvPr/>
        </p:nvCxnSpPr>
        <p:spPr>
          <a:xfrm>
            <a:off x="3311907" y="920970"/>
            <a:ext cx="4734244"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250812" y="2934655"/>
            <a:ext cx="4734244"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2370604" y="1045630"/>
            <a:ext cx="717122" cy="2020010"/>
            <a:chOff x="3027244" y="1045630"/>
            <a:chExt cx="717122" cy="2020010"/>
          </a:xfrm>
        </p:grpSpPr>
        <p:cxnSp>
          <p:nvCxnSpPr>
            <p:cNvPr id="21" name="Straight Arrow Connector 20"/>
            <p:cNvCxnSpPr/>
            <p:nvPr/>
          </p:nvCxnSpPr>
          <p:spPr>
            <a:xfrm flipH="1">
              <a:off x="3027244" y="1045630"/>
              <a:ext cx="602164"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028087" y="1045630"/>
              <a:ext cx="0" cy="202001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027244" y="3065640"/>
              <a:ext cx="717122"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2369728" y="3152375"/>
            <a:ext cx="717122" cy="1922353"/>
            <a:chOff x="3027244" y="1045630"/>
            <a:chExt cx="717122" cy="2020010"/>
          </a:xfrm>
        </p:grpSpPr>
        <p:cxnSp>
          <p:nvCxnSpPr>
            <p:cNvPr id="31" name="Straight Arrow Connector 30"/>
            <p:cNvCxnSpPr/>
            <p:nvPr/>
          </p:nvCxnSpPr>
          <p:spPr>
            <a:xfrm flipH="1">
              <a:off x="3027244" y="1045630"/>
              <a:ext cx="602164"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028087" y="1045630"/>
              <a:ext cx="0" cy="202001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027244" y="3065640"/>
              <a:ext cx="717122"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cxnSp>
        <p:nvCxnSpPr>
          <p:cNvPr id="34" name="Straight Connector 33"/>
          <p:cNvCxnSpPr/>
          <p:nvPr/>
        </p:nvCxnSpPr>
        <p:spPr>
          <a:xfrm>
            <a:off x="3184243" y="4915490"/>
            <a:ext cx="4734244" cy="0"/>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2456296" y="2638668"/>
            <a:ext cx="717122" cy="2020010"/>
            <a:chOff x="3027244" y="1045630"/>
            <a:chExt cx="717122" cy="2020010"/>
          </a:xfrm>
        </p:grpSpPr>
        <p:cxnSp>
          <p:nvCxnSpPr>
            <p:cNvPr id="36" name="Straight Arrow Connector 35"/>
            <p:cNvCxnSpPr/>
            <p:nvPr/>
          </p:nvCxnSpPr>
          <p:spPr>
            <a:xfrm flipH="1">
              <a:off x="3027244" y="1045630"/>
              <a:ext cx="602164"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028087" y="1045630"/>
              <a:ext cx="0" cy="202001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027244" y="3065640"/>
              <a:ext cx="71712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cxnSp>
        <p:nvCxnSpPr>
          <p:cNvPr id="39" name="Straight Connector 38"/>
          <p:cNvCxnSpPr/>
          <p:nvPr/>
        </p:nvCxnSpPr>
        <p:spPr>
          <a:xfrm>
            <a:off x="3250812" y="2491229"/>
            <a:ext cx="4734244" cy="0"/>
          </a:xfrm>
          <a:prstGeom prst="line">
            <a:avLst/>
          </a:prstGeom>
          <a:ln w="3810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184243" y="4521333"/>
            <a:ext cx="4734244" cy="0"/>
          </a:xfrm>
          <a:prstGeom prst="line">
            <a:avLst/>
          </a:prstGeom>
          <a:ln w="38100">
            <a:solidFill>
              <a:srgbClr val="0000FF"/>
            </a:solidFill>
          </a:ln>
        </p:spPr>
        <p:style>
          <a:lnRef idx="2">
            <a:schemeClr val="accent1"/>
          </a:lnRef>
          <a:fillRef idx="0">
            <a:schemeClr val="accent1"/>
          </a:fillRef>
          <a:effectRef idx="1">
            <a:schemeClr val="accent1"/>
          </a:effectRef>
          <a:fontRef idx="minor">
            <a:schemeClr val="tx1"/>
          </a:fontRef>
        </p:style>
      </p:cxnSp>
      <p:sp>
        <p:nvSpPr>
          <p:cNvPr id="41" name="Oval Callout 40"/>
          <p:cNvSpPr/>
          <p:nvPr/>
        </p:nvSpPr>
        <p:spPr>
          <a:xfrm>
            <a:off x="518380" y="1254456"/>
            <a:ext cx="1366580" cy="870984"/>
          </a:xfrm>
          <a:prstGeom prst="wedgeEllipseCallout">
            <a:avLst>
              <a:gd name="adj1" fmla="val 80974"/>
              <a:gd name="adj2" fmla="val 2892"/>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Phrase in one part echoed in the next</a:t>
            </a:r>
            <a:endParaRPr lang="en-US" sz="1200" dirty="0">
              <a:solidFill>
                <a:schemeClr val="tx1"/>
              </a:solidFill>
            </a:endParaRPr>
          </a:p>
        </p:txBody>
      </p:sp>
      <p:sp>
        <p:nvSpPr>
          <p:cNvPr id="43" name="Oval Callout 42"/>
          <p:cNvSpPr/>
          <p:nvPr/>
        </p:nvSpPr>
        <p:spPr>
          <a:xfrm>
            <a:off x="7738031" y="1767684"/>
            <a:ext cx="1366580" cy="870984"/>
          </a:xfrm>
          <a:prstGeom prst="wedgeEllipseCallout">
            <a:avLst>
              <a:gd name="adj1" fmla="val -87194"/>
              <a:gd name="adj2" fmla="val -3678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Parts enter in sequence.</a:t>
            </a:r>
            <a:endParaRPr lang="en-US" sz="1200" dirty="0">
              <a:solidFill>
                <a:schemeClr val="tx1"/>
              </a:solidFill>
            </a:endParaRPr>
          </a:p>
        </p:txBody>
      </p:sp>
      <p:sp>
        <p:nvSpPr>
          <p:cNvPr id="44" name="Oval Callout 43"/>
          <p:cNvSpPr/>
          <p:nvPr/>
        </p:nvSpPr>
        <p:spPr>
          <a:xfrm>
            <a:off x="823180" y="3940094"/>
            <a:ext cx="1366580" cy="870984"/>
          </a:xfrm>
          <a:prstGeom prst="wedgeEllipseCallout">
            <a:avLst>
              <a:gd name="adj1" fmla="val 80974"/>
              <a:gd name="adj2" fmla="val 2892"/>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Fixed 7 bar phrase length</a:t>
            </a:r>
            <a:endParaRPr lang="en-US" sz="1200" dirty="0">
              <a:solidFill>
                <a:schemeClr val="tx1"/>
              </a:solidFill>
            </a:endParaRPr>
          </a:p>
        </p:txBody>
      </p:sp>
      <p:grpSp>
        <p:nvGrpSpPr>
          <p:cNvPr id="45" name="Group 44"/>
          <p:cNvGrpSpPr/>
          <p:nvPr/>
        </p:nvGrpSpPr>
        <p:grpSpPr>
          <a:xfrm>
            <a:off x="2430208" y="4735068"/>
            <a:ext cx="717122" cy="1943652"/>
            <a:chOff x="3027244" y="1045630"/>
            <a:chExt cx="717122" cy="2020010"/>
          </a:xfrm>
        </p:grpSpPr>
        <p:cxnSp>
          <p:nvCxnSpPr>
            <p:cNvPr id="46" name="Straight Arrow Connector 45"/>
            <p:cNvCxnSpPr/>
            <p:nvPr/>
          </p:nvCxnSpPr>
          <p:spPr>
            <a:xfrm flipH="1">
              <a:off x="3027244" y="1045630"/>
              <a:ext cx="602164"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028087" y="1045630"/>
              <a:ext cx="0" cy="202001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3027244" y="3065640"/>
              <a:ext cx="717122"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cxnSp>
        <p:nvCxnSpPr>
          <p:cNvPr id="49" name="Straight Connector 48"/>
          <p:cNvCxnSpPr/>
          <p:nvPr/>
        </p:nvCxnSpPr>
        <p:spPr>
          <a:xfrm>
            <a:off x="3250812" y="6505413"/>
            <a:ext cx="4734244" cy="0"/>
          </a:xfrm>
          <a:prstGeom prst="line">
            <a:avLst/>
          </a:prstGeom>
          <a:ln w="38100">
            <a:solidFill>
              <a:srgbClr val="0000FF"/>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2699899" y="4208028"/>
            <a:ext cx="386951" cy="2020010"/>
            <a:chOff x="3027244" y="1045630"/>
            <a:chExt cx="717122" cy="2020010"/>
          </a:xfrm>
        </p:grpSpPr>
        <p:cxnSp>
          <p:nvCxnSpPr>
            <p:cNvPr id="51" name="Straight Arrow Connector 50"/>
            <p:cNvCxnSpPr/>
            <p:nvPr/>
          </p:nvCxnSpPr>
          <p:spPr>
            <a:xfrm flipH="1">
              <a:off x="3027244" y="1045630"/>
              <a:ext cx="60216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3028087" y="1045630"/>
              <a:ext cx="0" cy="20200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027244" y="3065640"/>
              <a:ext cx="71712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4" name="Straight Connector 53"/>
          <p:cNvCxnSpPr/>
          <p:nvPr/>
        </p:nvCxnSpPr>
        <p:spPr>
          <a:xfrm>
            <a:off x="3147330" y="4025733"/>
            <a:ext cx="473424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210163" y="6078933"/>
            <a:ext cx="473424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Date Placeholder 1"/>
          <p:cNvSpPr>
            <a:spLocks noGrp="1"/>
          </p:cNvSpPr>
          <p:nvPr>
            <p:ph type="dt" sz="half" idx="10"/>
          </p:nvPr>
        </p:nvSpPr>
        <p:spPr/>
        <p:txBody>
          <a:bodyPr/>
          <a:lstStyle/>
          <a:p>
            <a:fld id="{9783A778-6542-4644-A4A0-4913A0227FF2}" type="datetime1">
              <a:rPr lang="en-AU" smtClean="0"/>
              <a:t>17/2/17</a:t>
            </a:fld>
            <a:endParaRPr lang="en-US"/>
          </a:p>
        </p:txBody>
      </p:sp>
      <p:sp>
        <p:nvSpPr>
          <p:cNvPr id="3" name="Slide Number Placeholder 2"/>
          <p:cNvSpPr>
            <a:spLocks noGrp="1"/>
          </p:cNvSpPr>
          <p:nvPr>
            <p:ph type="sldNum" sz="quarter" idx="12"/>
          </p:nvPr>
        </p:nvSpPr>
        <p:spPr/>
        <p:txBody>
          <a:bodyPr/>
          <a:lstStyle/>
          <a:p>
            <a:fld id="{A90DC2DD-A2C5-F748-A98E-414AB2942061}" type="slidenum">
              <a:rPr lang="en-US" smtClean="0"/>
              <a:t>3</a:t>
            </a:fld>
            <a:endParaRPr lang="en-US"/>
          </a:p>
        </p:txBody>
      </p:sp>
    </p:spTree>
    <p:extLst>
      <p:ext uri="{BB962C8B-B14F-4D97-AF65-F5344CB8AC3E}">
        <p14:creationId xmlns:p14="http://schemas.microsoft.com/office/powerpoint/2010/main" val="46784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Cannon”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Sometimes the repetition of a phrase is not exact with respect to pitch (</a:t>
            </a:r>
            <a:r>
              <a:rPr lang="en-US" dirty="0" err="1" smtClean="0"/>
              <a:t>e,g</a:t>
            </a:r>
            <a:r>
              <a:rPr lang="en-US" dirty="0" smtClean="0"/>
              <a:t>, introduced accidentals)</a:t>
            </a:r>
          </a:p>
          <a:p>
            <a:pPr marL="457200" lvl="1" indent="0">
              <a:buNone/>
            </a:pPr>
            <a:endParaRPr lang="en-US" dirty="0" smtClean="0"/>
          </a:p>
        </p:txBody>
      </p:sp>
      <p:pic>
        <p:nvPicPr>
          <p:cNvPr id="5" name="Picture 4"/>
          <p:cNvPicPr>
            <a:picLocks noChangeAspect="1"/>
          </p:cNvPicPr>
          <p:nvPr/>
        </p:nvPicPr>
        <p:blipFill>
          <a:blip r:embed="rId2"/>
          <a:stretch>
            <a:fillRect/>
          </a:stretch>
        </p:blipFill>
        <p:spPr>
          <a:xfrm>
            <a:off x="1745212" y="3620841"/>
            <a:ext cx="7182797" cy="790498"/>
          </a:xfrm>
          <a:prstGeom prst="rect">
            <a:avLst/>
          </a:prstGeom>
        </p:spPr>
      </p:pic>
      <p:pic>
        <p:nvPicPr>
          <p:cNvPr id="6" name="Picture 5"/>
          <p:cNvPicPr>
            <a:picLocks noChangeAspect="1"/>
          </p:cNvPicPr>
          <p:nvPr/>
        </p:nvPicPr>
        <p:blipFill>
          <a:blip r:embed="rId3"/>
          <a:stretch>
            <a:fillRect/>
          </a:stretch>
        </p:blipFill>
        <p:spPr>
          <a:xfrm>
            <a:off x="1727932" y="4911220"/>
            <a:ext cx="7182797" cy="696045"/>
          </a:xfrm>
          <a:prstGeom prst="rect">
            <a:avLst/>
          </a:prstGeom>
        </p:spPr>
      </p:pic>
      <p:pic>
        <p:nvPicPr>
          <p:cNvPr id="7" name="Picture 6"/>
          <p:cNvPicPr>
            <a:picLocks noChangeAspect="1"/>
          </p:cNvPicPr>
          <p:nvPr/>
        </p:nvPicPr>
        <p:blipFill>
          <a:blip r:embed="rId4"/>
          <a:stretch>
            <a:fillRect/>
          </a:stretch>
        </p:blipFill>
        <p:spPr>
          <a:xfrm>
            <a:off x="1736572" y="6103540"/>
            <a:ext cx="7182797" cy="697924"/>
          </a:xfrm>
          <a:prstGeom prst="rect">
            <a:avLst/>
          </a:prstGeom>
        </p:spPr>
      </p:pic>
      <p:sp>
        <p:nvSpPr>
          <p:cNvPr id="8" name="Oval 7"/>
          <p:cNvSpPr/>
          <p:nvPr/>
        </p:nvSpPr>
        <p:spPr>
          <a:xfrm>
            <a:off x="6929006" y="6378104"/>
            <a:ext cx="431983" cy="4320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865414" y="5175265"/>
            <a:ext cx="431983" cy="4320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01822" y="3979339"/>
            <a:ext cx="431983" cy="4320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63323" y="3896640"/>
            <a:ext cx="921659" cy="307777"/>
          </a:xfrm>
          <a:prstGeom prst="rect">
            <a:avLst/>
          </a:prstGeom>
          <a:noFill/>
        </p:spPr>
        <p:txBody>
          <a:bodyPr wrap="none" rtlCol="0">
            <a:spAutoFit/>
          </a:bodyPr>
          <a:lstStyle/>
          <a:p>
            <a:r>
              <a:rPr lang="en-US" sz="1400" dirty="0" err="1" smtClean="0"/>
              <a:t>Ca</a:t>
            </a:r>
            <a:r>
              <a:rPr lang="en-US" sz="1400" dirty="0" smtClean="0"/>
              <a:t> 1 @ 71</a:t>
            </a:r>
            <a:endParaRPr lang="en-US" sz="1400" dirty="0"/>
          </a:p>
        </p:txBody>
      </p:sp>
      <p:sp>
        <p:nvSpPr>
          <p:cNvPr id="13" name="TextBox 12"/>
          <p:cNvSpPr txBox="1"/>
          <p:nvPr/>
        </p:nvSpPr>
        <p:spPr>
          <a:xfrm>
            <a:off x="463323" y="5175265"/>
            <a:ext cx="921659" cy="307777"/>
          </a:xfrm>
          <a:prstGeom prst="rect">
            <a:avLst/>
          </a:prstGeom>
          <a:noFill/>
        </p:spPr>
        <p:txBody>
          <a:bodyPr wrap="none" rtlCol="0">
            <a:spAutoFit/>
          </a:bodyPr>
          <a:lstStyle/>
          <a:p>
            <a:r>
              <a:rPr lang="en-US" sz="1400" dirty="0" err="1" smtClean="0"/>
              <a:t>Ca</a:t>
            </a:r>
            <a:r>
              <a:rPr lang="en-US" sz="1400" dirty="0" smtClean="0"/>
              <a:t> 2 @ 76</a:t>
            </a:r>
            <a:endParaRPr lang="en-US" sz="1400" dirty="0"/>
          </a:p>
        </p:txBody>
      </p:sp>
      <p:sp>
        <p:nvSpPr>
          <p:cNvPr id="14" name="TextBox 13"/>
          <p:cNvSpPr txBox="1"/>
          <p:nvPr/>
        </p:nvSpPr>
        <p:spPr>
          <a:xfrm>
            <a:off x="753667" y="6145631"/>
            <a:ext cx="695836" cy="307777"/>
          </a:xfrm>
          <a:prstGeom prst="rect">
            <a:avLst/>
          </a:prstGeom>
          <a:noFill/>
        </p:spPr>
        <p:txBody>
          <a:bodyPr wrap="none" rtlCol="0">
            <a:spAutoFit/>
          </a:bodyPr>
          <a:lstStyle/>
          <a:p>
            <a:r>
              <a:rPr lang="en-US" sz="1400" dirty="0"/>
              <a:t>T</a:t>
            </a:r>
            <a:r>
              <a:rPr lang="en-US" sz="1400" dirty="0" smtClean="0"/>
              <a:t> @ 81</a:t>
            </a:r>
            <a:endParaRPr lang="en-US" sz="1400" dirty="0"/>
          </a:p>
        </p:txBody>
      </p:sp>
      <p:sp>
        <p:nvSpPr>
          <p:cNvPr id="15" name="Rectangle 14"/>
          <p:cNvSpPr/>
          <p:nvPr/>
        </p:nvSpPr>
        <p:spPr>
          <a:xfrm>
            <a:off x="475922" y="3244334"/>
            <a:ext cx="964752" cy="369332"/>
          </a:xfrm>
          <a:prstGeom prst="rect">
            <a:avLst/>
          </a:prstGeom>
        </p:spPr>
        <p:txBody>
          <a:bodyPr wrap="none">
            <a:spAutoFit/>
          </a:bodyPr>
          <a:lstStyle/>
          <a:p>
            <a:r>
              <a:rPr lang="en-US" i="1" u="sng" dirty="0" smtClean="0"/>
              <a:t>Sanctus</a:t>
            </a:r>
            <a:endParaRPr lang="en-US" i="1" u="sng" dirty="0"/>
          </a:p>
        </p:txBody>
      </p:sp>
      <p:sp>
        <p:nvSpPr>
          <p:cNvPr id="4" name="Date Placeholder 3"/>
          <p:cNvSpPr>
            <a:spLocks noGrp="1"/>
          </p:cNvSpPr>
          <p:nvPr>
            <p:ph type="dt" sz="half" idx="10"/>
          </p:nvPr>
        </p:nvSpPr>
        <p:spPr/>
        <p:txBody>
          <a:bodyPr/>
          <a:lstStyle/>
          <a:p>
            <a:fld id="{6F4571C3-4AEC-254C-9976-D1217C1C298B}" type="datetime1">
              <a:rPr lang="en-AU" smtClean="0"/>
              <a:t>17/2/17</a:t>
            </a:fld>
            <a:endParaRPr lang="en-US"/>
          </a:p>
        </p:txBody>
      </p:sp>
      <p:sp>
        <p:nvSpPr>
          <p:cNvPr id="11" name="Slide Number Placeholder 10"/>
          <p:cNvSpPr>
            <a:spLocks noGrp="1"/>
          </p:cNvSpPr>
          <p:nvPr>
            <p:ph type="sldNum" sz="quarter" idx="12"/>
          </p:nvPr>
        </p:nvSpPr>
        <p:spPr/>
        <p:txBody>
          <a:bodyPr/>
          <a:lstStyle/>
          <a:p>
            <a:fld id="{A90DC2DD-A2C5-F748-A98E-414AB2942061}" type="slidenum">
              <a:rPr lang="en-US" smtClean="0"/>
              <a:t>4</a:t>
            </a:fld>
            <a:endParaRPr lang="en-US"/>
          </a:p>
        </p:txBody>
      </p:sp>
    </p:spTree>
    <p:extLst>
      <p:ext uri="{BB962C8B-B14F-4D97-AF65-F5344CB8AC3E}">
        <p14:creationId xmlns:p14="http://schemas.microsoft.com/office/powerpoint/2010/main" val="270702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Algorithm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implemented algorithm does the following:</a:t>
            </a:r>
          </a:p>
          <a:p>
            <a:r>
              <a:rPr lang="en-US" dirty="0" smtClean="0"/>
              <a:t>Accepts as input an </a:t>
            </a:r>
            <a:r>
              <a:rPr lang="en-US" dirty="0" err="1" smtClean="0"/>
              <a:t>IMUSANT_Score</a:t>
            </a:r>
            <a:endParaRPr lang="en-US" dirty="0" smtClean="0"/>
          </a:p>
          <a:p>
            <a:r>
              <a:rPr lang="en-US" dirty="0" smtClean="0"/>
              <a:t>Identifies parts that enter in sequence</a:t>
            </a:r>
          </a:p>
          <a:p>
            <a:r>
              <a:rPr lang="en-US" dirty="0" smtClean="0"/>
              <a:t>Calculates the duration of the “period”</a:t>
            </a:r>
          </a:p>
          <a:p>
            <a:r>
              <a:rPr lang="en-US" dirty="0" smtClean="0"/>
              <a:t>Attempts to segment according to the period length</a:t>
            </a:r>
          </a:p>
          <a:p>
            <a:r>
              <a:rPr lang="en-US" dirty="0" smtClean="0"/>
              <a:t>Implements a “tolerance” for pitch differences between phrase repetitions</a:t>
            </a:r>
          </a:p>
          <a:p>
            <a:r>
              <a:rPr lang="en-US" dirty="0" smtClean="0"/>
              <a:t>Creates a set of </a:t>
            </a:r>
            <a:r>
              <a:rPr lang="en-US" dirty="0" err="1" smtClean="0"/>
              <a:t>IMUSANT_segment</a:t>
            </a:r>
            <a:endParaRPr lang="en-US" dirty="0" smtClean="0"/>
          </a:p>
        </p:txBody>
      </p:sp>
      <p:sp>
        <p:nvSpPr>
          <p:cNvPr id="4" name="Date Placeholder 3"/>
          <p:cNvSpPr>
            <a:spLocks noGrp="1"/>
          </p:cNvSpPr>
          <p:nvPr>
            <p:ph type="dt" sz="half" idx="10"/>
          </p:nvPr>
        </p:nvSpPr>
        <p:spPr/>
        <p:txBody>
          <a:bodyPr/>
          <a:lstStyle/>
          <a:p>
            <a:fld id="{5703426B-94EE-9141-9E8C-0326D2C05B44}" type="datetime1">
              <a:rPr lang="en-AU" smtClean="0"/>
              <a:t>17/2/17</a:t>
            </a:fld>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5</a:t>
            </a:fld>
            <a:endParaRPr lang="en-US"/>
          </a:p>
        </p:txBody>
      </p:sp>
    </p:spTree>
    <p:extLst>
      <p:ext uri="{BB962C8B-B14F-4D97-AF65-F5344CB8AC3E}">
        <p14:creationId xmlns:p14="http://schemas.microsoft.com/office/powerpoint/2010/main" val="187246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Algorithm</a:t>
            </a:r>
            <a:endParaRPr lang="en-US" dirty="0"/>
          </a:p>
        </p:txBody>
      </p:sp>
      <p:sp>
        <p:nvSpPr>
          <p:cNvPr id="3" name="Content Placeholder 2"/>
          <p:cNvSpPr>
            <a:spLocks noGrp="1"/>
          </p:cNvSpPr>
          <p:nvPr>
            <p:ph idx="1"/>
          </p:nvPr>
        </p:nvSpPr>
        <p:spPr/>
        <p:txBody>
          <a:bodyPr>
            <a:normAutofit/>
          </a:bodyPr>
          <a:lstStyle/>
          <a:p>
            <a:r>
              <a:rPr lang="en-US" dirty="0" smtClean="0"/>
              <a:t>The duration of the “period” is calculated based on the length of the rest before the second part enters:</a:t>
            </a:r>
          </a:p>
        </p:txBody>
      </p:sp>
      <p:pic>
        <p:nvPicPr>
          <p:cNvPr id="5" name="Picture 4"/>
          <p:cNvPicPr>
            <a:picLocks noChangeAspect="1"/>
          </p:cNvPicPr>
          <p:nvPr/>
        </p:nvPicPr>
        <p:blipFill>
          <a:blip r:embed="rId2"/>
          <a:stretch>
            <a:fillRect/>
          </a:stretch>
        </p:blipFill>
        <p:spPr>
          <a:xfrm>
            <a:off x="760290" y="3384752"/>
            <a:ext cx="4150276" cy="2226307"/>
          </a:xfrm>
          <a:prstGeom prst="rect">
            <a:avLst/>
          </a:prstGeom>
        </p:spPr>
      </p:pic>
      <p:sp>
        <p:nvSpPr>
          <p:cNvPr id="6" name="Rectangular Callout 5"/>
          <p:cNvSpPr/>
          <p:nvPr/>
        </p:nvSpPr>
        <p:spPr>
          <a:xfrm>
            <a:off x="5676256" y="3767040"/>
            <a:ext cx="2038959" cy="2047680"/>
          </a:xfrm>
          <a:prstGeom prst="wedgeRectCallout">
            <a:avLst>
              <a:gd name="adj1" fmla="val -95027"/>
              <a:gd name="adj2" fmla="val -41249"/>
            </a:avLst>
          </a:prstGeom>
          <a:noFill/>
          <a:ln w="158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874970" y="3905280"/>
            <a:ext cx="1563778" cy="1815882"/>
          </a:xfrm>
          <a:prstGeom prst="rect">
            <a:avLst/>
          </a:prstGeom>
          <a:noFill/>
        </p:spPr>
        <p:txBody>
          <a:bodyPr wrap="square" rtlCol="0">
            <a:spAutoFit/>
          </a:bodyPr>
          <a:lstStyle/>
          <a:p>
            <a:r>
              <a:rPr lang="en-US" sz="1400" dirty="0" smtClean="0"/>
              <a:t>7 bar rest prior to second part entering with a repetition of the first phrase, therefore the “period length” is seven bars*. </a:t>
            </a:r>
            <a:endParaRPr lang="en-US" sz="1400" dirty="0"/>
          </a:p>
        </p:txBody>
      </p:sp>
      <p:cxnSp>
        <p:nvCxnSpPr>
          <p:cNvPr id="12" name="Straight Connector 11"/>
          <p:cNvCxnSpPr/>
          <p:nvPr/>
        </p:nvCxnSpPr>
        <p:spPr>
          <a:xfrm>
            <a:off x="1209552" y="3965760"/>
            <a:ext cx="3499063"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777569" y="4938379"/>
            <a:ext cx="431983" cy="4320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189173" y="6126163"/>
            <a:ext cx="5912640" cy="738664"/>
          </a:xfrm>
          <a:prstGeom prst="rect">
            <a:avLst/>
          </a:prstGeom>
          <a:noFill/>
        </p:spPr>
        <p:txBody>
          <a:bodyPr wrap="square" rtlCol="0">
            <a:spAutoFit/>
          </a:bodyPr>
          <a:lstStyle/>
          <a:p>
            <a:r>
              <a:rPr lang="en-US" sz="1400" dirty="0" smtClean="0"/>
              <a:t>* To be technically correct, I have used “duration” rather than “bars” as the measure because there is no real reason why the period should be a integral number of bars.</a:t>
            </a:r>
            <a:endParaRPr lang="en-US" sz="1400" dirty="0"/>
          </a:p>
        </p:txBody>
      </p:sp>
      <p:sp>
        <p:nvSpPr>
          <p:cNvPr id="4" name="Date Placeholder 3"/>
          <p:cNvSpPr>
            <a:spLocks noGrp="1"/>
          </p:cNvSpPr>
          <p:nvPr>
            <p:ph type="dt" sz="half" idx="10"/>
          </p:nvPr>
        </p:nvSpPr>
        <p:spPr/>
        <p:txBody>
          <a:bodyPr/>
          <a:lstStyle/>
          <a:p>
            <a:fld id="{9E9689F4-B38F-6544-BC4B-728CA2B8EB2F}" type="datetime1">
              <a:rPr lang="en-AU" smtClean="0"/>
              <a:t>17/2/17</a:t>
            </a:fld>
            <a:endParaRPr lang="en-US"/>
          </a:p>
        </p:txBody>
      </p:sp>
      <p:sp>
        <p:nvSpPr>
          <p:cNvPr id="7" name="Slide Number Placeholder 6"/>
          <p:cNvSpPr>
            <a:spLocks noGrp="1"/>
          </p:cNvSpPr>
          <p:nvPr>
            <p:ph type="sldNum" sz="quarter" idx="12"/>
          </p:nvPr>
        </p:nvSpPr>
        <p:spPr/>
        <p:txBody>
          <a:bodyPr/>
          <a:lstStyle/>
          <a:p>
            <a:fld id="{A90DC2DD-A2C5-F748-A98E-414AB2942061}" type="slidenum">
              <a:rPr lang="en-US" smtClean="0"/>
              <a:t>6</a:t>
            </a:fld>
            <a:endParaRPr lang="en-US"/>
          </a:p>
        </p:txBody>
      </p:sp>
    </p:spTree>
    <p:extLst>
      <p:ext uri="{BB962C8B-B14F-4D97-AF65-F5344CB8AC3E}">
        <p14:creationId xmlns:p14="http://schemas.microsoft.com/office/powerpoint/2010/main" val="100954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Algorithm</a:t>
            </a:r>
            <a:endParaRPr lang="en-US" dirty="0"/>
          </a:p>
        </p:txBody>
      </p:sp>
      <p:sp>
        <p:nvSpPr>
          <p:cNvPr id="3" name="Content Placeholder 2"/>
          <p:cNvSpPr>
            <a:spLocks noGrp="1"/>
          </p:cNvSpPr>
          <p:nvPr>
            <p:ph idx="1"/>
          </p:nvPr>
        </p:nvSpPr>
        <p:spPr/>
        <p:txBody>
          <a:bodyPr>
            <a:normAutofit/>
          </a:bodyPr>
          <a:lstStyle/>
          <a:p>
            <a:r>
              <a:rPr lang="en-US" dirty="0" smtClean="0"/>
              <a:t>The period length is used to calculate an offset between parts. </a:t>
            </a:r>
            <a:r>
              <a:rPr lang="en-US" dirty="0" err="1" smtClean="0"/>
              <a:t>E.g</a:t>
            </a:r>
            <a:r>
              <a:rPr lang="en-US" dirty="0" smtClean="0"/>
              <a:t>:</a:t>
            </a:r>
          </a:p>
          <a:p>
            <a:pPr lvl="1"/>
            <a:r>
              <a:rPr lang="en-US" dirty="0" err="1" smtClean="0"/>
              <a:t>Ca</a:t>
            </a:r>
            <a:r>
              <a:rPr lang="en-US" dirty="0" smtClean="0"/>
              <a:t> 2 is offset +7 from </a:t>
            </a:r>
            <a:r>
              <a:rPr lang="en-US" dirty="0" err="1" smtClean="0"/>
              <a:t>Ca</a:t>
            </a:r>
            <a:r>
              <a:rPr lang="en-US" dirty="0" smtClean="0"/>
              <a:t> 1</a:t>
            </a:r>
          </a:p>
          <a:p>
            <a:pPr lvl="1"/>
            <a:r>
              <a:rPr lang="en-US" dirty="0" smtClean="0"/>
              <a:t>T is offset +14 from </a:t>
            </a:r>
            <a:r>
              <a:rPr lang="en-US" dirty="0" err="1" smtClean="0"/>
              <a:t>Ca</a:t>
            </a:r>
            <a:r>
              <a:rPr lang="en-US" dirty="0" smtClean="0"/>
              <a:t> 1</a:t>
            </a:r>
          </a:p>
          <a:p>
            <a:pPr lvl="1"/>
            <a:r>
              <a:rPr lang="en-US" dirty="0" smtClean="0"/>
              <a:t>T is offset +7 from </a:t>
            </a:r>
            <a:r>
              <a:rPr lang="en-US" dirty="0" err="1" smtClean="0"/>
              <a:t>Ca</a:t>
            </a:r>
            <a:r>
              <a:rPr lang="en-US" dirty="0" smtClean="0"/>
              <a:t> 2</a:t>
            </a:r>
          </a:p>
          <a:p>
            <a:endParaRPr lang="en-US" dirty="0" smtClean="0"/>
          </a:p>
        </p:txBody>
      </p:sp>
      <p:sp>
        <p:nvSpPr>
          <p:cNvPr id="4" name="Date Placeholder 3"/>
          <p:cNvSpPr>
            <a:spLocks noGrp="1"/>
          </p:cNvSpPr>
          <p:nvPr>
            <p:ph type="dt" sz="half" idx="10"/>
          </p:nvPr>
        </p:nvSpPr>
        <p:spPr/>
        <p:txBody>
          <a:bodyPr/>
          <a:lstStyle/>
          <a:p>
            <a:fld id="{2B7EBBFC-B4B0-244B-811F-CC92BFB18E6F}" type="datetime1">
              <a:rPr lang="en-AU" smtClean="0"/>
              <a:t>17/2/17</a:t>
            </a:fld>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7</a:t>
            </a:fld>
            <a:endParaRPr lang="en-US"/>
          </a:p>
        </p:txBody>
      </p:sp>
    </p:spTree>
    <p:extLst>
      <p:ext uri="{BB962C8B-B14F-4D97-AF65-F5344CB8AC3E}">
        <p14:creationId xmlns:p14="http://schemas.microsoft.com/office/powerpoint/2010/main" val="344127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3325558" y="3963261"/>
            <a:ext cx="4150276" cy="2226307"/>
          </a:xfrm>
          <a:prstGeom prst="rect">
            <a:avLst/>
          </a:prstGeom>
        </p:spPr>
      </p:pic>
      <p:sp>
        <p:nvSpPr>
          <p:cNvPr id="2" name="Title 1"/>
          <p:cNvSpPr>
            <a:spLocks noGrp="1"/>
          </p:cNvSpPr>
          <p:nvPr>
            <p:ph type="title"/>
          </p:nvPr>
        </p:nvSpPr>
        <p:spPr/>
        <p:txBody>
          <a:bodyPr/>
          <a:lstStyle/>
          <a:p>
            <a:r>
              <a:rPr lang="en-US" dirty="0" smtClean="0"/>
              <a:t>Segmentation Algorithm</a:t>
            </a:r>
            <a:endParaRPr lang="en-US" dirty="0"/>
          </a:p>
        </p:txBody>
      </p:sp>
      <p:sp>
        <p:nvSpPr>
          <p:cNvPr id="3" name="Content Placeholder 2"/>
          <p:cNvSpPr>
            <a:spLocks noGrp="1"/>
          </p:cNvSpPr>
          <p:nvPr>
            <p:ph idx="1"/>
          </p:nvPr>
        </p:nvSpPr>
        <p:spPr>
          <a:xfrm>
            <a:off x="137532" y="1673117"/>
            <a:ext cx="8666281" cy="1618723"/>
          </a:xfrm>
        </p:spPr>
        <p:txBody>
          <a:bodyPr>
            <a:normAutofit/>
          </a:bodyPr>
          <a:lstStyle/>
          <a:p>
            <a:pPr marL="0" indent="0">
              <a:buNone/>
            </a:pPr>
            <a:r>
              <a:rPr lang="en-US" sz="2400" dirty="0" smtClean="0"/>
              <a:t>Using the period length and the offsets, the algorithm tries to decide if a phrase in one Part is repeated at the offset in another Part by doing a note-for-note comparison</a:t>
            </a:r>
          </a:p>
        </p:txBody>
      </p:sp>
      <p:cxnSp>
        <p:nvCxnSpPr>
          <p:cNvPr id="13" name="Straight Arrow Connector 12"/>
          <p:cNvCxnSpPr/>
          <p:nvPr/>
        </p:nvCxnSpPr>
        <p:spPr>
          <a:xfrm flipH="1">
            <a:off x="3567468" y="4233229"/>
            <a:ext cx="95038" cy="1460160"/>
          </a:xfrm>
          <a:prstGeom prst="straightConnector1">
            <a:avLst/>
          </a:prstGeom>
          <a:ln w="952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3814906" y="4233229"/>
            <a:ext cx="95038" cy="1460160"/>
          </a:xfrm>
          <a:prstGeom prst="straightConnector1">
            <a:avLst/>
          </a:prstGeom>
          <a:ln w="952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4107957" y="4233229"/>
            <a:ext cx="95038" cy="1460160"/>
          </a:xfrm>
          <a:prstGeom prst="straightConnector1">
            <a:avLst/>
          </a:prstGeom>
          <a:ln w="9525">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57200" y="4591585"/>
            <a:ext cx="2868358" cy="923330"/>
          </a:xfrm>
          <a:prstGeom prst="rect">
            <a:avLst/>
          </a:prstGeom>
          <a:noFill/>
        </p:spPr>
        <p:txBody>
          <a:bodyPr wrap="square" rtlCol="0">
            <a:spAutoFit/>
          </a:bodyPr>
          <a:lstStyle/>
          <a:p>
            <a:r>
              <a:rPr lang="en-US" dirty="0" smtClean="0"/>
              <a:t>First note + </a:t>
            </a:r>
            <a:r>
              <a:rPr lang="en-US" i="1" dirty="0" smtClean="0"/>
              <a:t>offset</a:t>
            </a:r>
            <a:r>
              <a:rPr lang="en-US" dirty="0" smtClean="0"/>
              <a:t> is the start of the next “candidate” segment in </a:t>
            </a:r>
            <a:r>
              <a:rPr lang="en-US" dirty="0" err="1" smtClean="0"/>
              <a:t>Ca</a:t>
            </a:r>
            <a:r>
              <a:rPr lang="en-US" dirty="0" smtClean="0"/>
              <a:t> 2. </a:t>
            </a:r>
            <a:endParaRPr lang="en-US" dirty="0"/>
          </a:p>
        </p:txBody>
      </p:sp>
      <p:cxnSp>
        <p:nvCxnSpPr>
          <p:cNvPr id="20" name="Straight Arrow Connector 19"/>
          <p:cNvCxnSpPr/>
          <p:nvPr/>
        </p:nvCxnSpPr>
        <p:spPr>
          <a:xfrm>
            <a:off x="7120087" y="4233229"/>
            <a:ext cx="0" cy="1460160"/>
          </a:xfrm>
          <a:prstGeom prst="straightConnector1">
            <a:avLst/>
          </a:prstGeom>
          <a:ln w="9525">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836806" y="4377981"/>
            <a:ext cx="1641536" cy="923330"/>
          </a:xfrm>
          <a:prstGeom prst="rect">
            <a:avLst/>
          </a:prstGeom>
          <a:noFill/>
        </p:spPr>
        <p:txBody>
          <a:bodyPr wrap="square" rtlCol="0">
            <a:spAutoFit/>
          </a:bodyPr>
          <a:lstStyle/>
          <a:p>
            <a:r>
              <a:rPr lang="mr-IN" sz="5400" dirty="0" smtClean="0">
                <a:solidFill>
                  <a:srgbClr val="0000FF"/>
                </a:solidFill>
              </a:rPr>
              <a:t>…</a:t>
            </a:r>
            <a:endParaRPr lang="en-US" sz="5400" dirty="0">
              <a:solidFill>
                <a:srgbClr val="0000FF"/>
              </a:solidFill>
            </a:endParaRPr>
          </a:p>
        </p:txBody>
      </p:sp>
      <p:sp>
        <p:nvSpPr>
          <p:cNvPr id="24" name="TextBox 23"/>
          <p:cNvSpPr txBox="1"/>
          <p:nvPr/>
        </p:nvSpPr>
        <p:spPr>
          <a:xfrm>
            <a:off x="4202995" y="2964145"/>
            <a:ext cx="3639015" cy="923330"/>
          </a:xfrm>
          <a:prstGeom prst="rect">
            <a:avLst/>
          </a:prstGeom>
          <a:noFill/>
        </p:spPr>
        <p:txBody>
          <a:bodyPr wrap="square" rtlCol="0">
            <a:spAutoFit/>
          </a:bodyPr>
          <a:lstStyle/>
          <a:p>
            <a:r>
              <a:rPr lang="en-US" dirty="0" smtClean="0"/>
              <a:t>Candidate segments are only considered to have the length of the period.</a:t>
            </a:r>
            <a:endParaRPr lang="en-US" dirty="0"/>
          </a:p>
        </p:txBody>
      </p:sp>
      <p:sp>
        <p:nvSpPr>
          <p:cNvPr id="4" name="Date Placeholder 3"/>
          <p:cNvSpPr>
            <a:spLocks noGrp="1"/>
          </p:cNvSpPr>
          <p:nvPr>
            <p:ph type="dt" sz="half" idx="10"/>
          </p:nvPr>
        </p:nvSpPr>
        <p:spPr/>
        <p:txBody>
          <a:bodyPr/>
          <a:lstStyle/>
          <a:p>
            <a:fld id="{DE5E49FD-A9A5-A94F-B272-2E37771F29A0}" type="datetime1">
              <a:rPr lang="en-AU" smtClean="0"/>
              <a:t>17/2/17</a:t>
            </a:fld>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8</a:t>
            </a:fld>
            <a:endParaRPr lang="en-US"/>
          </a:p>
        </p:txBody>
      </p:sp>
    </p:spTree>
    <p:extLst>
      <p:ext uri="{BB962C8B-B14F-4D97-AF65-F5344CB8AC3E}">
        <p14:creationId xmlns:p14="http://schemas.microsoft.com/office/powerpoint/2010/main" val="106942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Algorithm</a:t>
            </a:r>
            <a:endParaRPr lang="en-US" dirty="0"/>
          </a:p>
        </p:txBody>
      </p:sp>
      <p:sp>
        <p:nvSpPr>
          <p:cNvPr id="3" name="Content Placeholder 2"/>
          <p:cNvSpPr>
            <a:spLocks noGrp="1"/>
          </p:cNvSpPr>
          <p:nvPr>
            <p:ph idx="1"/>
          </p:nvPr>
        </p:nvSpPr>
        <p:spPr>
          <a:xfrm>
            <a:off x="380145" y="1292957"/>
            <a:ext cx="8224956" cy="5247523"/>
          </a:xfrm>
        </p:spPr>
        <p:txBody>
          <a:bodyPr>
            <a:noAutofit/>
          </a:bodyPr>
          <a:lstStyle/>
          <a:p>
            <a:pPr marL="0" indent="0">
              <a:buNone/>
            </a:pPr>
            <a:r>
              <a:rPr lang="en-US" sz="2400" dirty="0" smtClean="0"/>
              <a:t>One phrase “matches” the phrase it is being compared against if each note in the first phrase is repeated in the second phrase.</a:t>
            </a:r>
          </a:p>
          <a:p>
            <a:pPr marL="0" indent="0">
              <a:buNone/>
            </a:pPr>
            <a:endParaRPr lang="en-US" sz="2400" dirty="0"/>
          </a:p>
          <a:p>
            <a:pPr marL="0" indent="0">
              <a:buNone/>
            </a:pPr>
            <a:r>
              <a:rPr lang="en-US" sz="2400" dirty="0" smtClean="0"/>
              <a:t>The algorithm implements a “tolerance” for pitch differences.  If the differences are within tolerance then the phrases will match and both will be identifier as Segments.</a:t>
            </a:r>
          </a:p>
          <a:p>
            <a:pPr marL="0" indent="0">
              <a:buNone/>
            </a:pPr>
            <a:endParaRPr lang="en-US" sz="2400" dirty="0"/>
          </a:p>
          <a:p>
            <a:pPr marL="0" indent="0">
              <a:buNone/>
            </a:pPr>
            <a:r>
              <a:rPr lang="en-US" sz="2400" dirty="0" smtClean="0"/>
              <a:t>Note that there is no tolerance or recovery mechanism for rhythmic differences.  The introduction of a passing note in one part, for example, will (probably) cause the algorithm to fail because each note-for-note comparison from that point on will be matching different notes. This could be solved simply by adding a recovery mechanism into the algorithm.</a:t>
            </a:r>
          </a:p>
        </p:txBody>
      </p:sp>
      <p:sp>
        <p:nvSpPr>
          <p:cNvPr id="4" name="Date Placeholder 3"/>
          <p:cNvSpPr>
            <a:spLocks noGrp="1"/>
          </p:cNvSpPr>
          <p:nvPr>
            <p:ph type="dt" sz="half" idx="10"/>
          </p:nvPr>
        </p:nvSpPr>
        <p:spPr/>
        <p:txBody>
          <a:bodyPr/>
          <a:lstStyle/>
          <a:p>
            <a:fld id="{7CB741CB-0310-A743-9528-F5377724F4F3}" type="datetime1">
              <a:rPr lang="en-AU" smtClean="0"/>
              <a:t>17/2/17</a:t>
            </a:fld>
            <a:endParaRPr lang="en-US"/>
          </a:p>
        </p:txBody>
      </p:sp>
      <p:sp>
        <p:nvSpPr>
          <p:cNvPr id="5" name="Slide Number Placeholder 4"/>
          <p:cNvSpPr>
            <a:spLocks noGrp="1"/>
          </p:cNvSpPr>
          <p:nvPr>
            <p:ph type="sldNum" sz="quarter" idx="12"/>
          </p:nvPr>
        </p:nvSpPr>
        <p:spPr/>
        <p:txBody>
          <a:bodyPr/>
          <a:lstStyle/>
          <a:p>
            <a:fld id="{A90DC2DD-A2C5-F748-A98E-414AB2942061}" type="slidenum">
              <a:rPr lang="en-US" smtClean="0"/>
              <a:t>9</a:t>
            </a:fld>
            <a:endParaRPr lang="en-US"/>
          </a:p>
        </p:txBody>
      </p:sp>
    </p:spTree>
    <p:extLst>
      <p:ext uri="{BB962C8B-B14F-4D97-AF65-F5344CB8AC3E}">
        <p14:creationId xmlns:p14="http://schemas.microsoft.com/office/powerpoint/2010/main" val="546465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TotalTime>
  <Words>1627</Words>
  <Application>Microsoft Macintosh PowerPoint</Application>
  <PresentationFormat>On-screen Show (4:3)</PresentationFormat>
  <Paragraphs>179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CATSMAT</vt:lpstr>
      <vt:lpstr>“Periodic Cannon”</vt:lpstr>
      <vt:lpstr>PowerPoint Presentation</vt:lpstr>
      <vt:lpstr>“Periodic Cannon”</vt:lpstr>
      <vt:lpstr>Segmentation Algorithm</vt:lpstr>
      <vt:lpstr>Segmentation Algorithm</vt:lpstr>
      <vt:lpstr>Segmentation Algorithm</vt:lpstr>
      <vt:lpstr>Segmentation Algorithm</vt:lpstr>
      <vt:lpstr>Segmentation Algorithm</vt:lpstr>
      <vt:lpstr>“Periodic Cannon”</vt:lpstr>
      <vt:lpstr>Segmentation Algorithm</vt:lpstr>
      <vt:lpstr>IMUSANT_segment</vt:lpstr>
      <vt:lpstr>No Duplicates in Result</vt:lpstr>
      <vt:lpstr>Example CATSMAT Output</vt:lpstr>
      <vt:lpstr>Analyzing the Data</vt:lpstr>
      <vt:lpstr>Results</vt:lpstr>
      <vt:lpstr>Generalizations</vt:lpstr>
    </vt:vector>
  </TitlesOfParts>
  <Company>Private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CATSMAT</dc:title>
  <dc:creator>Derrick Hill</dc:creator>
  <cp:lastModifiedBy>Derrick Hill</cp:lastModifiedBy>
  <cp:revision>15</cp:revision>
  <dcterms:created xsi:type="dcterms:W3CDTF">2017-02-17T00:46:51Z</dcterms:created>
  <dcterms:modified xsi:type="dcterms:W3CDTF">2017-02-17T03:04:16Z</dcterms:modified>
</cp:coreProperties>
</file>