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264" r:id="rId5"/>
    <p:sldId id="288" r:id="rId6"/>
    <p:sldId id="284" r:id="rId7"/>
    <p:sldId id="300" r:id="rId8"/>
    <p:sldId id="267" r:id="rId9"/>
    <p:sldId id="268" r:id="rId10"/>
    <p:sldId id="270" r:id="rId11"/>
    <p:sldId id="271" r:id="rId12"/>
    <p:sldId id="289" r:id="rId13"/>
    <p:sldId id="290" r:id="rId14"/>
    <p:sldId id="292" r:id="rId15"/>
    <p:sldId id="293" r:id="rId16"/>
    <p:sldId id="294" r:id="rId17"/>
    <p:sldId id="291" r:id="rId18"/>
    <p:sldId id="273" r:id="rId19"/>
    <p:sldId id="265" r:id="rId20"/>
    <p:sldId id="295" r:id="rId21"/>
    <p:sldId id="296" r:id="rId22"/>
    <p:sldId id="297" r:id="rId23"/>
    <p:sldId id="298" r:id="rId24"/>
    <p:sldId id="299" r:id="rId25"/>
    <p:sldId id="301" r:id="rId26"/>
    <p:sldId id="302" r:id="rId27"/>
    <p:sldId id="303" r:id="rId2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6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306388760255482"/>
          <c:y val="0.17261724689716668"/>
          <c:w val="0.66025744641811779"/>
          <c:h val="0.63611035923074677"/>
        </c:manualLayout>
      </c:layout>
      <c:scatterChart>
        <c:scatterStyle val="smoothMarker"/>
        <c:varyColors val="0"/>
        <c:ser>
          <c:idx val="0"/>
          <c:order val="0"/>
          <c:tx>
            <c:v>Business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Sheet1!$C$4:$C$183</c:f>
              <c:numCache>
                <c:formatCode>General</c:formatCode>
                <c:ptCount val="18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</c:numCache>
            </c:numRef>
          </c:xVal>
          <c:yVal>
            <c:numRef>
              <c:f>Sheet1!$D$4:$D$183</c:f>
              <c:numCache>
                <c:formatCode>General</c:formatCode>
                <c:ptCount val="180"/>
                <c:pt idx="0">
                  <c:v>0</c:v>
                </c:pt>
                <c:pt idx="1">
                  <c:v>2.0942887724740213E-2</c:v>
                </c:pt>
                <c:pt idx="2">
                  <c:v>4.1879396043001164E-2</c:v>
                </c:pt>
                <c:pt idx="3">
                  <c:v>6.2803147491532596E-2</c:v>
                </c:pt>
                <c:pt idx="4">
                  <c:v>8.3707768492950363E-2</c:v>
                </c:pt>
                <c:pt idx="5">
                  <c:v>0.1045868912971898</c:v>
                </c:pt>
                <c:pt idx="6">
                  <c:v>0.12543415592118415</c:v>
                </c:pt>
                <c:pt idx="7">
                  <c:v>0.14624321208617697</c:v>
                </c:pt>
                <c:pt idx="8">
                  <c:v>0.16700772115207851</c:v>
                </c:pt>
                <c:pt idx="9">
                  <c:v>0.18772135804827703</c:v>
                </c:pt>
                <c:pt idx="10">
                  <c:v>0.2083778132003164</c:v>
                </c:pt>
                <c:pt idx="11">
                  <c:v>0.22897079445185375</c:v>
                </c:pt>
                <c:pt idx="12">
                  <c:v>0.24949402898131118</c:v>
                </c:pt>
                <c:pt idx="13">
                  <c:v>0.269941265212638</c:v>
                </c:pt>
                <c:pt idx="14">
                  <c:v>0.29030627471960124</c:v>
                </c:pt>
                <c:pt idx="15">
                  <c:v>0.31058285412302489</c:v>
                </c:pt>
                <c:pt idx="16">
                  <c:v>0.330764826980399</c:v>
                </c:pt>
                <c:pt idx="17">
                  <c:v>0.35084604566728411</c:v>
                </c:pt>
                <c:pt idx="18">
                  <c:v>0.37082039324993687</c:v>
                </c:pt>
                <c:pt idx="19">
                  <c:v>0.39068178534858794</c:v>
                </c:pt>
                <c:pt idx="20">
                  <c:v>0.41042417199080244</c:v>
                </c:pt>
                <c:pt idx="21">
                  <c:v>0.4300415394543603</c:v>
                </c:pt>
                <c:pt idx="22">
                  <c:v>0.44952791209909443</c:v>
                </c:pt>
                <c:pt idx="23">
                  <c:v>0.46887735418712845</c:v>
                </c:pt>
                <c:pt idx="24">
                  <c:v>0.48808397169096018</c:v>
                </c:pt>
                <c:pt idx="25">
                  <c:v>0.50714191408883935</c:v>
                </c:pt>
                <c:pt idx="26">
                  <c:v>0.52604537614689284</c:v>
                </c:pt>
                <c:pt idx="27">
                  <c:v>0.54478859968745608</c:v>
                </c:pt>
                <c:pt idx="28">
                  <c:v>0.56336587534306892</c:v>
                </c:pt>
                <c:pt idx="29">
                  <c:v>0.5817715442956044</c:v>
                </c:pt>
                <c:pt idx="30">
                  <c:v>0.59999999999999987</c:v>
                </c:pt>
                <c:pt idx="31">
                  <c:v>0.61804568989206499</c:v>
                </c:pt>
                <c:pt idx="32">
                  <c:v>0.63590311707984581</c:v>
                </c:pt>
                <c:pt idx="33">
                  <c:v>0.6535668420180325</c:v>
                </c:pt>
                <c:pt idx="34">
                  <c:v>0.67103148416489622</c:v>
                </c:pt>
                <c:pt idx="35">
                  <c:v>0.68829172362125524</c:v>
                </c:pt>
                <c:pt idx="36">
                  <c:v>0.70534230275096776</c:v>
                </c:pt>
                <c:pt idx="37">
                  <c:v>0.72217802778245788</c:v>
                </c:pt>
                <c:pt idx="38">
                  <c:v>0.73879377039078975</c:v>
                </c:pt>
                <c:pt idx="39">
                  <c:v>0.75518446925980487</c:v>
                </c:pt>
                <c:pt idx="40">
                  <c:v>0.7713451316238471</c:v>
                </c:pt>
                <c:pt idx="41">
                  <c:v>0.7872708347886086</c:v>
                </c:pt>
                <c:pt idx="42">
                  <c:v>0.80295672763062986</c:v>
                </c:pt>
                <c:pt idx="43">
                  <c:v>0.81839803207499817</c:v>
                </c:pt>
                <c:pt idx="44">
                  <c:v>0.83359004455079666</c:v>
                </c:pt>
                <c:pt idx="45">
                  <c:v>0.84852813742385691</c:v>
                </c:pt>
                <c:pt idx="46">
                  <c:v>0.86320776040638125</c:v>
                </c:pt>
                <c:pt idx="47">
                  <c:v>0.87762444194300449</c:v>
                </c:pt>
                <c:pt idx="48">
                  <c:v>0.89177379057287298</c:v>
                </c:pt>
                <c:pt idx="49">
                  <c:v>0.90565149626732633</c:v>
                </c:pt>
                <c:pt idx="50">
                  <c:v>0.91925333174277357</c:v>
                </c:pt>
                <c:pt idx="51">
                  <c:v>0.93257515374836486</c:v>
                </c:pt>
                <c:pt idx="52">
                  <c:v>0.94561290432806633</c:v>
                </c:pt>
                <c:pt idx="53">
                  <c:v>0.95836261205675133</c:v>
                </c:pt>
                <c:pt idx="54">
                  <c:v>0.97082039324993685</c:v>
                </c:pt>
                <c:pt idx="55">
                  <c:v>0.98298245314679011</c:v>
                </c:pt>
                <c:pt idx="56">
                  <c:v>0.99484508706605002</c:v>
                </c:pt>
                <c:pt idx="57">
                  <c:v>1.0064046815345087</c:v>
                </c:pt>
                <c:pt idx="58">
                  <c:v>1.0176577153877111</c:v>
                </c:pt>
                <c:pt idx="59">
                  <c:v>1.0286007608425347</c:v>
                </c:pt>
                <c:pt idx="60">
                  <c:v>1.0392304845413263</c:v>
                </c:pt>
                <c:pt idx="61">
                  <c:v>1.0495436485672749</c:v>
                </c:pt>
                <c:pt idx="62">
                  <c:v>1.0595371114307122</c:v>
                </c:pt>
                <c:pt idx="63">
                  <c:v>1.0692078290260414</c:v>
                </c:pt>
                <c:pt idx="64">
                  <c:v>1.0785528555590005</c:v>
                </c:pt>
                <c:pt idx="65">
                  <c:v>1.0875693444439798</c:v>
                </c:pt>
                <c:pt idx="66">
                  <c:v>1.0962545491711211</c:v>
                </c:pt>
                <c:pt idx="67">
                  <c:v>1.1046058241429282</c:v>
                </c:pt>
                <c:pt idx="68">
                  <c:v>1.112620625480145</c:v>
                </c:pt>
                <c:pt idx="69">
                  <c:v>1.1202965117966421</c:v>
                </c:pt>
                <c:pt idx="70">
                  <c:v>1.12763114494309</c:v>
                </c:pt>
                <c:pt idx="71">
                  <c:v>1.1346222907191801</c:v>
                </c:pt>
                <c:pt idx="72">
                  <c:v>1.1412678195541841</c:v>
                </c:pt>
                <c:pt idx="73">
                  <c:v>1.1475657071556424</c:v>
                </c:pt>
                <c:pt idx="74">
                  <c:v>1.1535140351259827</c:v>
                </c:pt>
                <c:pt idx="75">
                  <c:v>1.159110991546882</c:v>
                </c:pt>
                <c:pt idx="76">
                  <c:v>1.1643548715311958</c:v>
                </c:pt>
                <c:pt idx="77">
                  <c:v>1.1692440777422823</c:v>
                </c:pt>
                <c:pt idx="78">
                  <c:v>1.1737771208805667</c:v>
                </c:pt>
                <c:pt idx="79">
                  <c:v>1.1779526201371968</c:v>
                </c:pt>
                <c:pt idx="80">
                  <c:v>1.1817693036146495</c:v>
                </c:pt>
                <c:pt idx="81">
                  <c:v>1.1852260087141653</c:v>
                </c:pt>
                <c:pt idx="82">
                  <c:v>1.1883216824898843</c:v>
                </c:pt>
                <c:pt idx="83">
                  <c:v>1.1910553819695864</c:v>
                </c:pt>
                <c:pt idx="84">
                  <c:v>1.1934262744419279</c:v>
                </c:pt>
                <c:pt idx="85">
                  <c:v>1.1954336377100947</c:v>
                </c:pt>
                <c:pt idx="86">
                  <c:v>1.1970768603117889</c:v>
                </c:pt>
                <c:pt idx="87">
                  <c:v>1.1983554417054885</c:v>
                </c:pt>
                <c:pt idx="88">
                  <c:v>1.199268992422915</c:v>
                </c:pt>
                <c:pt idx="89">
                  <c:v>1.1998172341876694</c:v>
                </c:pt>
                <c:pt idx="90">
                  <c:v>1.2</c:v>
                </c:pt>
                <c:pt idx="91">
                  <c:v>1.1998172341876694</c:v>
                </c:pt>
                <c:pt idx="92">
                  <c:v>1.199268992422915</c:v>
                </c:pt>
                <c:pt idx="93">
                  <c:v>1.1983554417054885</c:v>
                </c:pt>
                <c:pt idx="94">
                  <c:v>1.1970768603117889</c:v>
                </c:pt>
                <c:pt idx="95">
                  <c:v>1.1954336377100947</c:v>
                </c:pt>
                <c:pt idx="96">
                  <c:v>1.1934262744419279</c:v>
                </c:pt>
                <c:pt idx="97">
                  <c:v>1.1910553819695864</c:v>
                </c:pt>
                <c:pt idx="98">
                  <c:v>1.1883216824898843</c:v>
                </c:pt>
                <c:pt idx="99">
                  <c:v>1.1852260087141651</c:v>
                </c:pt>
                <c:pt idx="100">
                  <c:v>1.1817693036146495</c:v>
                </c:pt>
                <c:pt idx="101">
                  <c:v>1.1779526201371968</c:v>
                </c:pt>
                <c:pt idx="102">
                  <c:v>1.1737771208805667</c:v>
                </c:pt>
                <c:pt idx="103">
                  <c:v>1.1692440777422823</c:v>
                </c:pt>
                <c:pt idx="104">
                  <c:v>1.1643548715311958</c:v>
                </c:pt>
                <c:pt idx="105">
                  <c:v>1.159110991546882</c:v>
                </c:pt>
                <c:pt idx="106">
                  <c:v>1.1535140351259827</c:v>
                </c:pt>
                <c:pt idx="107">
                  <c:v>1.1475657071556427</c:v>
                </c:pt>
                <c:pt idx="108">
                  <c:v>1.1412678195541843</c:v>
                </c:pt>
                <c:pt idx="109">
                  <c:v>1.1346222907191801</c:v>
                </c:pt>
                <c:pt idx="110">
                  <c:v>1.12763114494309</c:v>
                </c:pt>
                <c:pt idx="111">
                  <c:v>1.1202965117966421</c:v>
                </c:pt>
                <c:pt idx="112">
                  <c:v>1.112620625480145</c:v>
                </c:pt>
                <c:pt idx="113">
                  <c:v>1.1046058241429284</c:v>
                </c:pt>
                <c:pt idx="114">
                  <c:v>1.0962545491711211</c:v>
                </c:pt>
                <c:pt idx="115">
                  <c:v>1.08756934444398</c:v>
                </c:pt>
                <c:pt idx="116">
                  <c:v>1.0785528555590003</c:v>
                </c:pt>
                <c:pt idx="117">
                  <c:v>1.0692078290260414</c:v>
                </c:pt>
                <c:pt idx="118">
                  <c:v>1.0595371114307124</c:v>
                </c:pt>
                <c:pt idx="119">
                  <c:v>1.0495436485672749</c:v>
                </c:pt>
                <c:pt idx="120">
                  <c:v>1.0392304845413265</c:v>
                </c:pt>
                <c:pt idx="121">
                  <c:v>1.0286007608425347</c:v>
                </c:pt>
                <c:pt idx="122">
                  <c:v>1.0176577153877113</c:v>
                </c:pt>
                <c:pt idx="123">
                  <c:v>1.0064046815345087</c:v>
                </c:pt>
                <c:pt idx="124">
                  <c:v>0.99484508706605002</c:v>
                </c:pt>
                <c:pt idx="125">
                  <c:v>0.98298245314679034</c:v>
                </c:pt>
                <c:pt idx="126">
                  <c:v>0.97082039324993685</c:v>
                </c:pt>
                <c:pt idx="127">
                  <c:v>0.95836261205675122</c:v>
                </c:pt>
                <c:pt idx="128">
                  <c:v>0.94561290432806633</c:v>
                </c:pt>
                <c:pt idx="129">
                  <c:v>0.93257515374836519</c:v>
                </c:pt>
                <c:pt idx="130">
                  <c:v>0.91925333174277357</c:v>
                </c:pt>
                <c:pt idx="131">
                  <c:v>0.90565149626732611</c:v>
                </c:pt>
                <c:pt idx="132">
                  <c:v>0.89177379057287309</c:v>
                </c:pt>
                <c:pt idx="133">
                  <c:v>0.87762444194300471</c:v>
                </c:pt>
                <c:pt idx="134">
                  <c:v>0.8632077604063817</c:v>
                </c:pt>
                <c:pt idx="135">
                  <c:v>0.84852813742385702</c:v>
                </c:pt>
                <c:pt idx="136">
                  <c:v>0.83359004455079655</c:v>
                </c:pt>
                <c:pt idx="137">
                  <c:v>0.81839803207499828</c:v>
                </c:pt>
                <c:pt idx="138">
                  <c:v>0.80295672763062997</c:v>
                </c:pt>
                <c:pt idx="139">
                  <c:v>0.78727083478860871</c:v>
                </c:pt>
                <c:pt idx="140">
                  <c:v>0.77134513162384732</c:v>
                </c:pt>
                <c:pt idx="141">
                  <c:v>0.7551844692598052</c:v>
                </c:pt>
                <c:pt idx="142">
                  <c:v>0.73879377039079008</c:v>
                </c:pt>
                <c:pt idx="143">
                  <c:v>0.72217802778245777</c:v>
                </c:pt>
                <c:pt idx="144">
                  <c:v>0.70534230275096788</c:v>
                </c:pt>
                <c:pt idx="145">
                  <c:v>0.68829172362125568</c:v>
                </c:pt>
                <c:pt idx="146">
                  <c:v>0.67103148416489622</c:v>
                </c:pt>
                <c:pt idx="147">
                  <c:v>0.65356684201803239</c:v>
                </c:pt>
                <c:pt idx="148">
                  <c:v>0.63590311707984581</c:v>
                </c:pt>
                <c:pt idx="149">
                  <c:v>0.61804568989206521</c:v>
                </c:pt>
                <c:pt idx="150">
                  <c:v>0.59999999999999987</c:v>
                </c:pt>
                <c:pt idx="151">
                  <c:v>0.58177154429560463</c:v>
                </c:pt>
                <c:pt idx="152">
                  <c:v>0.56336587534306926</c:v>
                </c:pt>
                <c:pt idx="153">
                  <c:v>0.54478859968745619</c:v>
                </c:pt>
                <c:pt idx="154">
                  <c:v>0.52604537614689273</c:v>
                </c:pt>
                <c:pt idx="155">
                  <c:v>0.50714191408883935</c:v>
                </c:pt>
                <c:pt idx="156">
                  <c:v>0.48808397169096052</c:v>
                </c:pt>
                <c:pt idx="157">
                  <c:v>0.46887735418712895</c:v>
                </c:pt>
                <c:pt idx="158">
                  <c:v>0.44952791209909465</c:v>
                </c:pt>
                <c:pt idx="159">
                  <c:v>0.43004153945436024</c:v>
                </c:pt>
                <c:pt idx="160">
                  <c:v>0.41042417199080267</c:v>
                </c:pt>
                <c:pt idx="161">
                  <c:v>0.39068178534858844</c:v>
                </c:pt>
                <c:pt idx="162">
                  <c:v>0.37082039324993699</c:v>
                </c:pt>
                <c:pt idx="163">
                  <c:v>0.35084604566728445</c:v>
                </c:pt>
                <c:pt idx="164">
                  <c:v>0.33076482698039961</c:v>
                </c:pt>
                <c:pt idx="165">
                  <c:v>0.31058285412302522</c:v>
                </c:pt>
                <c:pt idx="166">
                  <c:v>0.29030627471960124</c:v>
                </c:pt>
                <c:pt idx="167">
                  <c:v>0.26994126521263773</c:v>
                </c:pt>
                <c:pt idx="168">
                  <c:v>0.24949402898131118</c:v>
                </c:pt>
                <c:pt idx="169">
                  <c:v>0.22897079445185395</c:v>
                </c:pt>
                <c:pt idx="170">
                  <c:v>0.20837781320031631</c:v>
                </c:pt>
                <c:pt idx="171">
                  <c:v>0.18772135804827716</c:v>
                </c:pt>
                <c:pt idx="172">
                  <c:v>0.16700772115207888</c:v>
                </c:pt>
                <c:pt idx="173">
                  <c:v>0.14624321208617705</c:v>
                </c:pt>
                <c:pt idx="174">
                  <c:v>0.12543415592118448</c:v>
                </c:pt>
                <c:pt idx="175">
                  <c:v>0.10458689129719036</c:v>
                </c:pt>
                <c:pt idx="176">
                  <c:v>8.3707768492950627E-2</c:v>
                </c:pt>
                <c:pt idx="177">
                  <c:v>6.2803147491532568E-2</c:v>
                </c:pt>
                <c:pt idx="178">
                  <c:v>4.1879396043000838E-2</c:v>
                </c:pt>
                <c:pt idx="179">
                  <c:v>2.0942887724740126E-2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0CA-4444-9C15-9EA6CE83A652}"/>
            </c:ext>
          </c:extLst>
        </c:ser>
        <c:ser>
          <c:idx val="1"/>
          <c:order val="1"/>
          <c:tx>
            <c:v>Leisure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yVal>
            <c:numRef>
              <c:f>Sheet1!$E$4:$E$183</c:f>
              <c:numCache>
                <c:formatCode>General</c:formatCode>
                <c:ptCount val="180"/>
                <c:pt idx="0">
                  <c:v>0</c:v>
                </c:pt>
                <c:pt idx="1">
                  <c:v>3.3519553072625698E-3</c:v>
                </c:pt>
                <c:pt idx="2">
                  <c:v>6.7039106145251395E-3</c:v>
                </c:pt>
                <c:pt idx="3">
                  <c:v>1.0055865921787709E-2</c:v>
                </c:pt>
                <c:pt idx="4">
                  <c:v>1.3407821229050279E-2</c:v>
                </c:pt>
                <c:pt idx="5">
                  <c:v>1.6759776536312849E-2</c:v>
                </c:pt>
                <c:pt idx="6">
                  <c:v>2.0111731843575419E-2</c:v>
                </c:pt>
                <c:pt idx="7">
                  <c:v>2.3463687150837988E-2</c:v>
                </c:pt>
                <c:pt idx="8">
                  <c:v>2.6815642458100558E-2</c:v>
                </c:pt>
                <c:pt idx="9">
                  <c:v>3.0167597765363124E-2</c:v>
                </c:pt>
                <c:pt idx="10">
                  <c:v>3.3519553072625698E-2</c:v>
                </c:pt>
                <c:pt idx="11">
                  <c:v>3.6871508379888264E-2</c:v>
                </c:pt>
                <c:pt idx="12">
                  <c:v>4.0223463687150837E-2</c:v>
                </c:pt>
                <c:pt idx="13">
                  <c:v>4.3575418994413403E-2</c:v>
                </c:pt>
                <c:pt idx="14">
                  <c:v>4.6927374301675977E-2</c:v>
                </c:pt>
                <c:pt idx="15">
                  <c:v>5.027932960893855E-2</c:v>
                </c:pt>
                <c:pt idx="16">
                  <c:v>5.3631284916201116E-2</c:v>
                </c:pt>
                <c:pt idx="17">
                  <c:v>5.6983240223463683E-2</c:v>
                </c:pt>
                <c:pt idx="18">
                  <c:v>6.0335195530726249E-2</c:v>
                </c:pt>
                <c:pt idx="19">
                  <c:v>6.3687150837988829E-2</c:v>
                </c:pt>
                <c:pt idx="20">
                  <c:v>6.7039106145251395E-2</c:v>
                </c:pt>
                <c:pt idx="21">
                  <c:v>7.0391061452513962E-2</c:v>
                </c:pt>
                <c:pt idx="22">
                  <c:v>7.3743016759776528E-2</c:v>
                </c:pt>
                <c:pt idx="23">
                  <c:v>7.7094972067039094E-2</c:v>
                </c:pt>
                <c:pt idx="24">
                  <c:v>8.0446927374301674E-2</c:v>
                </c:pt>
                <c:pt idx="25">
                  <c:v>8.3798882681564241E-2</c:v>
                </c:pt>
                <c:pt idx="26">
                  <c:v>8.7150837988826807E-2</c:v>
                </c:pt>
                <c:pt idx="27">
                  <c:v>9.0502793296089387E-2</c:v>
                </c:pt>
                <c:pt idx="28">
                  <c:v>9.3854748603351953E-2</c:v>
                </c:pt>
                <c:pt idx="29">
                  <c:v>9.720670391061452E-2</c:v>
                </c:pt>
                <c:pt idx="30">
                  <c:v>0.1005586592178771</c:v>
                </c:pt>
                <c:pt idx="31">
                  <c:v>0.10391061452513965</c:v>
                </c:pt>
                <c:pt idx="32">
                  <c:v>0.10726256983240223</c:v>
                </c:pt>
                <c:pt idx="33">
                  <c:v>0.11061452513966481</c:v>
                </c:pt>
                <c:pt idx="34">
                  <c:v>0.11396648044692737</c:v>
                </c:pt>
                <c:pt idx="35">
                  <c:v>0.11731843575418995</c:v>
                </c:pt>
                <c:pt idx="36">
                  <c:v>0.1206703910614525</c:v>
                </c:pt>
                <c:pt idx="37">
                  <c:v>0.12402234636871508</c:v>
                </c:pt>
                <c:pt idx="38">
                  <c:v>0.12737430167597766</c:v>
                </c:pt>
                <c:pt idx="39">
                  <c:v>0.13072625698324022</c:v>
                </c:pt>
                <c:pt idx="40">
                  <c:v>0.13407821229050279</c:v>
                </c:pt>
                <c:pt idx="41">
                  <c:v>0.13743016759776536</c:v>
                </c:pt>
                <c:pt idx="42">
                  <c:v>0.14078212290502792</c:v>
                </c:pt>
                <c:pt idx="43">
                  <c:v>0.14413407821229052</c:v>
                </c:pt>
                <c:pt idx="44">
                  <c:v>0.14748603351955306</c:v>
                </c:pt>
                <c:pt idx="45">
                  <c:v>0.15083798882681565</c:v>
                </c:pt>
                <c:pt idx="46">
                  <c:v>0.15418994413407819</c:v>
                </c:pt>
                <c:pt idx="47">
                  <c:v>0.15754189944134078</c:v>
                </c:pt>
                <c:pt idx="48">
                  <c:v>0.16089385474860335</c:v>
                </c:pt>
                <c:pt idx="49">
                  <c:v>0.16424581005586592</c:v>
                </c:pt>
                <c:pt idx="50">
                  <c:v>0.16759776536312848</c:v>
                </c:pt>
                <c:pt idx="51">
                  <c:v>0.17094972067039105</c:v>
                </c:pt>
                <c:pt idx="52">
                  <c:v>0.17430167597765361</c:v>
                </c:pt>
                <c:pt idx="53">
                  <c:v>0.17765363128491618</c:v>
                </c:pt>
                <c:pt idx="54">
                  <c:v>0.18100558659217877</c:v>
                </c:pt>
                <c:pt idx="55">
                  <c:v>0.18435754189944134</c:v>
                </c:pt>
                <c:pt idx="56">
                  <c:v>0.18770949720670391</c:v>
                </c:pt>
                <c:pt idx="57">
                  <c:v>0.19106145251396645</c:v>
                </c:pt>
                <c:pt idx="58">
                  <c:v>0.19441340782122904</c:v>
                </c:pt>
                <c:pt idx="59">
                  <c:v>0.19776536312849161</c:v>
                </c:pt>
                <c:pt idx="60">
                  <c:v>0.2011173184357542</c:v>
                </c:pt>
                <c:pt idx="61">
                  <c:v>0.20446927374301677</c:v>
                </c:pt>
                <c:pt idx="62">
                  <c:v>0.2078212290502793</c:v>
                </c:pt>
                <c:pt idx="63">
                  <c:v>0.21117318435754187</c:v>
                </c:pt>
                <c:pt idx="64">
                  <c:v>0.21452513966480447</c:v>
                </c:pt>
                <c:pt idx="65">
                  <c:v>0.21787709497206703</c:v>
                </c:pt>
                <c:pt idx="66">
                  <c:v>0.22122905027932963</c:v>
                </c:pt>
                <c:pt idx="67">
                  <c:v>0.22458100558659216</c:v>
                </c:pt>
                <c:pt idx="68">
                  <c:v>0.22793296089385473</c:v>
                </c:pt>
                <c:pt idx="69">
                  <c:v>0.23128491620111732</c:v>
                </c:pt>
                <c:pt idx="70">
                  <c:v>0.23463687150837989</c:v>
                </c:pt>
                <c:pt idx="71">
                  <c:v>0.23798882681564246</c:v>
                </c:pt>
                <c:pt idx="72">
                  <c:v>0.241340782122905</c:v>
                </c:pt>
                <c:pt idx="73">
                  <c:v>0.24469273743016759</c:v>
                </c:pt>
                <c:pt idx="74">
                  <c:v>0.24804469273743016</c:v>
                </c:pt>
                <c:pt idx="75">
                  <c:v>0.25139664804469275</c:v>
                </c:pt>
                <c:pt idx="76">
                  <c:v>0.25474860335195532</c:v>
                </c:pt>
                <c:pt idx="77">
                  <c:v>0.25810055865921783</c:v>
                </c:pt>
                <c:pt idx="78">
                  <c:v>0.26145251396648045</c:v>
                </c:pt>
                <c:pt idx="79">
                  <c:v>0.26480446927374302</c:v>
                </c:pt>
                <c:pt idx="80">
                  <c:v>0.26815642458100558</c:v>
                </c:pt>
                <c:pt idx="81">
                  <c:v>0.27150837988826815</c:v>
                </c:pt>
                <c:pt idx="82">
                  <c:v>0.27486033519553071</c:v>
                </c:pt>
                <c:pt idx="83">
                  <c:v>0.27821229050279328</c:v>
                </c:pt>
                <c:pt idx="84">
                  <c:v>0.28156424581005585</c:v>
                </c:pt>
                <c:pt idx="85">
                  <c:v>0.28491620111731841</c:v>
                </c:pt>
                <c:pt idx="86">
                  <c:v>0.28826815642458103</c:v>
                </c:pt>
                <c:pt idx="87">
                  <c:v>0.29162011173184355</c:v>
                </c:pt>
                <c:pt idx="88">
                  <c:v>0.29497206703910611</c:v>
                </c:pt>
                <c:pt idx="89">
                  <c:v>0.29832402234636873</c:v>
                </c:pt>
                <c:pt idx="90">
                  <c:v>0.3016759776536313</c:v>
                </c:pt>
                <c:pt idx="91">
                  <c:v>0.30502793296089387</c:v>
                </c:pt>
                <c:pt idx="92">
                  <c:v>0.30837988826815638</c:v>
                </c:pt>
                <c:pt idx="93">
                  <c:v>0.311731843575419</c:v>
                </c:pt>
                <c:pt idx="94">
                  <c:v>0.31508379888268156</c:v>
                </c:pt>
                <c:pt idx="95">
                  <c:v>0.31843575418994413</c:v>
                </c:pt>
                <c:pt idx="96">
                  <c:v>0.3217877094972067</c:v>
                </c:pt>
                <c:pt idx="97">
                  <c:v>0.32513966480446926</c:v>
                </c:pt>
                <c:pt idx="98">
                  <c:v>0.32849162011173183</c:v>
                </c:pt>
                <c:pt idx="99">
                  <c:v>0.3318435754189944</c:v>
                </c:pt>
                <c:pt idx="100">
                  <c:v>0.33519553072625696</c:v>
                </c:pt>
                <c:pt idx="101">
                  <c:v>0.33854748603351953</c:v>
                </c:pt>
                <c:pt idx="102">
                  <c:v>0.3418994413407821</c:v>
                </c:pt>
                <c:pt idx="103">
                  <c:v>0.34525139664804466</c:v>
                </c:pt>
                <c:pt idx="104">
                  <c:v>0.34860335195530723</c:v>
                </c:pt>
                <c:pt idx="105">
                  <c:v>0.35195530726256985</c:v>
                </c:pt>
                <c:pt idx="106">
                  <c:v>0.35530726256983236</c:v>
                </c:pt>
                <c:pt idx="107">
                  <c:v>0.35865921787709498</c:v>
                </c:pt>
                <c:pt idx="108">
                  <c:v>0.36201117318435755</c:v>
                </c:pt>
                <c:pt idx="109">
                  <c:v>0.36536312849162006</c:v>
                </c:pt>
                <c:pt idx="110">
                  <c:v>0.36871508379888268</c:v>
                </c:pt>
                <c:pt idx="111">
                  <c:v>0.37206703910614519</c:v>
                </c:pt>
                <c:pt idx="112">
                  <c:v>0.37541899441340781</c:v>
                </c:pt>
                <c:pt idx="113">
                  <c:v>0.37877094972067038</c:v>
                </c:pt>
                <c:pt idx="114">
                  <c:v>0.38212290502793289</c:v>
                </c:pt>
                <c:pt idx="115">
                  <c:v>0.38547486033519551</c:v>
                </c:pt>
                <c:pt idx="116">
                  <c:v>0.38882681564245808</c:v>
                </c:pt>
                <c:pt idx="117">
                  <c:v>0.3921787709497207</c:v>
                </c:pt>
                <c:pt idx="118">
                  <c:v>0.39553072625698321</c:v>
                </c:pt>
                <c:pt idx="119">
                  <c:v>0.39888268156424578</c:v>
                </c:pt>
                <c:pt idx="120">
                  <c:v>0.4022346368715084</c:v>
                </c:pt>
                <c:pt idx="121">
                  <c:v>0.40558659217877091</c:v>
                </c:pt>
                <c:pt idx="122">
                  <c:v>0.40893854748603353</c:v>
                </c:pt>
                <c:pt idx="123">
                  <c:v>0.4122905027932961</c:v>
                </c:pt>
                <c:pt idx="124">
                  <c:v>0.41564245810055861</c:v>
                </c:pt>
                <c:pt idx="125">
                  <c:v>0.41899441340782123</c:v>
                </c:pt>
                <c:pt idx="126">
                  <c:v>0.42234636871508374</c:v>
                </c:pt>
                <c:pt idx="127">
                  <c:v>0.42569832402234636</c:v>
                </c:pt>
                <c:pt idx="128">
                  <c:v>0.42905027932960893</c:v>
                </c:pt>
                <c:pt idx="129">
                  <c:v>0.43240223463687144</c:v>
                </c:pt>
                <c:pt idx="130">
                  <c:v>0.43575418994413406</c:v>
                </c:pt>
                <c:pt idx="131">
                  <c:v>0.43910614525139663</c:v>
                </c:pt>
                <c:pt idx="132">
                  <c:v>0.44245810055865925</c:v>
                </c:pt>
                <c:pt idx="133">
                  <c:v>0.44581005586592176</c:v>
                </c:pt>
                <c:pt idx="134">
                  <c:v>0.44916201117318433</c:v>
                </c:pt>
                <c:pt idx="135">
                  <c:v>0.45251396648044695</c:v>
                </c:pt>
                <c:pt idx="136">
                  <c:v>0.45586592178770946</c:v>
                </c:pt>
                <c:pt idx="137">
                  <c:v>0.45921787709497208</c:v>
                </c:pt>
                <c:pt idx="138">
                  <c:v>0.46256983240223465</c:v>
                </c:pt>
                <c:pt idx="139">
                  <c:v>0.46592178770949716</c:v>
                </c:pt>
                <c:pt idx="140">
                  <c:v>0.46927374301675978</c:v>
                </c:pt>
                <c:pt idx="141">
                  <c:v>0.47262569832402229</c:v>
                </c:pt>
                <c:pt idx="142">
                  <c:v>0.47597765363128491</c:v>
                </c:pt>
                <c:pt idx="143">
                  <c:v>0.47932960893854748</c:v>
                </c:pt>
                <c:pt idx="144">
                  <c:v>0.48268156424580999</c:v>
                </c:pt>
                <c:pt idx="145">
                  <c:v>0.48603351955307261</c:v>
                </c:pt>
                <c:pt idx="146">
                  <c:v>0.48938547486033518</c:v>
                </c:pt>
                <c:pt idx="147">
                  <c:v>0.4927374301675978</c:v>
                </c:pt>
                <c:pt idx="148">
                  <c:v>0.49608938547486031</c:v>
                </c:pt>
                <c:pt idx="149">
                  <c:v>0.49944134078212288</c:v>
                </c:pt>
                <c:pt idx="150">
                  <c:v>0.5027932960893855</c:v>
                </c:pt>
                <c:pt idx="151">
                  <c:v>0.50614525139664801</c:v>
                </c:pt>
                <c:pt idx="152">
                  <c:v>0.50949720670391063</c:v>
                </c:pt>
                <c:pt idx="153">
                  <c:v>0.51284916201117314</c:v>
                </c:pt>
                <c:pt idx="154">
                  <c:v>0.51620111731843565</c:v>
                </c:pt>
                <c:pt idx="155">
                  <c:v>0.51955307262569828</c:v>
                </c:pt>
                <c:pt idx="156">
                  <c:v>0.5229050279329609</c:v>
                </c:pt>
                <c:pt idx="157">
                  <c:v>0.52625698324022352</c:v>
                </c:pt>
                <c:pt idx="158">
                  <c:v>0.52960893854748603</c:v>
                </c:pt>
                <c:pt idx="159">
                  <c:v>0.53296089385474854</c:v>
                </c:pt>
                <c:pt idx="160">
                  <c:v>0.53631284916201116</c:v>
                </c:pt>
                <c:pt idx="161">
                  <c:v>0.53966480446927367</c:v>
                </c:pt>
                <c:pt idx="162">
                  <c:v>0.5430167597765363</c:v>
                </c:pt>
                <c:pt idx="163">
                  <c:v>0.54636871508379892</c:v>
                </c:pt>
                <c:pt idx="164">
                  <c:v>0.54972067039106143</c:v>
                </c:pt>
                <c:pt idx="165">
                  <c:v>0.55307262569832405</c:v>
                </c:pt>
                <c:pt idx="166">
                  <c:v>0.55642458100558656</c:v>
                </c:pt>
                <c:pt idx="167">
                  <c:v>0.55977653631284918</c:v>
                </c:pt>
                <c:pt idx="168">
                  <c:v>0.56312849162011169</c:v>
                </c:pt>
                <c:pt idx="169">
                  <c:v>0.5664804469273742</c:v>
                </c:pt>
                <c:pt idx="170">
                  <c:v>0.56983240223463683</c:v>
                </c:pt>
                <c:pt idx="171">
                  <c:v>0.57318435754189945</c:v>
                </c:pt>
                <c:pt idx="172">
                  <c:v>0.57653631284916207</c:v>
                </c:pt>
                <c:pt idx="173">
                  <c:v>0.57988826815642458</c:v>
                </c:pt>
                <c:pt idx="174">
                  <c:v>0.58324022346368709</c:v>
                </c:pt>
                <c:pt idx="175">
                  <c:v>0.58659217877094971</c:v>
                </c:pt>
                <c:pt idx="176">
                  <c:v>0.58994413407821222</c:v>
                </c:pt>
                <c:pt idx="177">
                  <c:v>0.59329608938547485</c:v>
                </c:pt>
                <c:pt idx="178">
                  <c:v>0.59664804469273747</c:v>
                </c:pt>
                <c:pt idx="179">
                  <c:v>0.6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0CA-4444-9C15-9EA6CE83A652}"/>
            </c:ext>
          </c:extLst>
        </c:ser>
        <c:ser>
          <c:idx val="2"/>
          <c:order val="2"/>
          <c:tx>
            <c:v>Economy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Sheet1!$F$4:$F$183</c:f>
              <c:numCache>
                <c:formatCode>General</c:formatCode>
                <c:ptCount val="180"/>
                <c:pt idx="0">
                  <c:v>0.80000000000000027</c:v>
                </c:pt>
                <c:pt idx="1">
                  <c:v>0.78603807485017352</c:v>
                </c:pt>
                <c:pt idx="2">
                  <c:v>0.77208040263799926</c:v>
                </c:pt>
                <c:pt idx="3">
                  <c:v>0.75813123500564528</c:v>
                </c:pt>
                <c:pt idx="4">
                  <c:v>0.74419482100470014</c:v>
                </c:pt>
                <c:pt idx="5">
                  <c:v>0.73027540580187367</c:v>
                </c:pt>
                <c:pt idx="6">
                  <c:v>0.71637722938587756</c:v>
                </c:pt>
                <c:pt idx="7">
                  <c:v>0.70250452527588181</c:v>
                </c:pt>
                <c:pt idx="8">
                  <c:v>0.68866151923194763</c:v>
                </c:pt>
                <c:pt idx="9">
                  <c:v>0.67485242796781542</c:v>
                </c:pt>
                <c:pt idx="10">
                  <c:v>0.66108145786645567</c:v>
                </c:pt>
                <c:pt idx="11">
                  <c:v>0.64735280369876425</c:v>
                </c:pt>
                <c:pt idx="12">
                  <c:v>0.63367064734579281</c:v>
                </c:pt>
                <c:pt idx="13">
                  <c:v>0.62003915652490804</c:v>
                </c:pt>
                <c:pt idx="14">
                  <c:v>0.6064624835202661</c:v>
                </c:pt>
                <c:pt idx="15">
                  <c:v>0.59294476391798379</c:v>
                </c:pt>
                <c:pt idx="16">
                  <c:v>0.57949011534640082</c:v>
                </c:pt>
                <c:pt idx="17">
                  <c:v>0.56610263622181101</c:v>
                </c:pt>
                <c:pt idx="18">
                  <c:v>0.55278640450004191</c:v>
                </c:pt>
                <c:pt idx="19">
                  <c:v>0.53954547643427464</c:v>
                </c:pt>
                <c:pt idx="20">
                  <c:v>0.52638388533946512</c:v>
                </c:pt>
                <c:pt idx="21">
                  <c:v>0.51330564036375959</c:v>
                </c:pt>
                <c:pt idx="22">
                  <c:v>0.5003147252672705</c:v>
                </c:pt>
                <c:pt idx="23">
                  <c:v>0.48741509720858112</c:v>
                </c:pt>
                <c:pt idx="24">
                  <c:v>0.47461068553936014</c:v>
                </c:pt>
                <c:pt idx="25">
                  <c:v>0.46190539060744062</c:v>
                </c:pt>
                <c:pt idx="26">
                  <c:v>0.44930308256873835</c:v>
                </c:pt>
                <c:pt idx="27">
                  <c:v>0.43680760020836296</c:v>
                </c:pt>
                <c:pt idx="28">
                  <c:v>0.42442274977128736</c:v>
                </c:pt>
                <c:pt idx="29">
                  <c:v>0.41215230380293044</c:v>
                </c:pt>
                <c:pt idx="30">
                  <c:v>0.39999999999999991</c:v>
                </c:pt>
                <c:pt idx="31">
                  <c:v>0.38796954007195672</c:v>
                </c:pt>
                <c:pt idx="32">
                  <c:v>0.37606458861343617</c:v>
                </c:pt>
                <c:pt idx="33">
                  <c:v>0.36428877198797838</c:v>
                </c:pt>
                <c:pt idx="34">
                  <c:v>0.35264567722340268</c:v>
                </c:pt>
                <c:pt idx="35">
                  <c:v>0.34113885091916335</c:v>
                </c:pt>
                <c:pt idx="36">
                  <c:v>0.32977179816602159</c:v>
                </c:pt>
                <c:pt idx="37">
                  <c:v>0.31854798147836161</c:v>
                </c:pt>
                <c:pt idx="38">
                  <c:v>0.30747081973947377</c:v>
                </c:pt>
                <c:pt idx="39">
                  <c:v>0.29654368716012991</c:v>
                </c:pt>
                <c:pt idx="40">
                  <c:v>0.28576991225076859</c:v>
                </c:pt>
                <c:pt idx="41">
                  <c:v>0.27515277680759409</c:v>
                </c:pt>
                <c:pt idx="42">
                  <c:v>0.26469551491291343</c:v>
                </c:pt>
                <c:pt idx="43">
                  <c:v>0.25440131195000132</c:v>
                </c:pt>
                <c:pt idx="44">
                  <c:v>0.24427330363280211</c:v>
                </c:pt>
                <c:pt idx="45">
                  <c:v>0.23431457505076203</c:v>
                </c:pt>
                <c:pt idx="46">
                  <c:v>0.22452815972907933</c:v>
                </c:pt>
                <c:pt idx="47">
                  <c:v>0.21491703870466392</c:v>
                </c:pt>
                <c:pt idx="48">
                  <c:v>0.20548413961808479</c:v>
                </c:pt>
                <c:pt idx="49">
                  <c:v>0.19623233582178268</c:v>
                </c:pt>
                <c:pt idx="50">
                  <c:v>0.1871644455048177</c:v>
                </c:pt>
                <c:pt idx="51">
                  <c:v>0.1782832308344231</c:v>
                </c:pt>
                <c:pt idx="52">
                  <c:v>0.16959139711462232</c:v>
                </c:pt>
                <c:pt idx="53">
                  <c:v>0.16109159196216574</c:v>
                </c:pt>
                <c:pt idx="54">
                  <c:v>0.15278640450004213</c:v>
                </c:pt>
                <c:pt idx="55">
                  <c:v>0.14467836456880676</c:v>
                </c:pt>
                <c:pt idx="56">
                  <c:v>0.13676994195596689</c:v>
                </c:pt>
                <c:pt idx="57">
                  <c:v>0.12906354564366077</c:v>
                </c:pt>
                <c:pt idx="58">
                  <c:v>0.12156152307485923</c:v>
                </c:pt>
                <c:pt idx="59">
                  <c:v>0.11426615943831031</c:v>
                </c:pt>
                <c:pt idx="60">
                  <c:v>0.1071796769724493</c:v>
                </c:pt>
                <c:pt idx="61">
                  <c:v>0.10030423428848323</c:v>
                </c:pt>
                <c:pt idx="62">
                  <c:v>9.3641925712858412E-2</c:v>
                </c:pt>
                <c:pt idx="63">
                  <c:v>8.7194780649305775E-2</c:v>
                </c:pt>
                <c:pt idx="64">
                  <c:v>8.0964762960666556E-2</c:v>
                </c:pt>
                <c:pt idx="65">
                  <c:v>7.4953770370680239E-2</c:v>
                </c:pt>
                <c:pt idx="66">
                  <c:v>6.9163633885919215E-2</c:v>
                </c:pt>
                <c:pt idx="67">
                  <c:v>6.3596117238047797E-2</c:v>
                </c:pt>
                <c:pt idx="68">
                  <c:v>5.8252916346570149E-2</c:v>
                </c:pt>
                <c:pt idx="69">
                  <c:v>5.3135658802238694E-2</c:v>
                </c:pt>
                <c:pt idx="70">
                  <c:v>4.8245903371273435E-2</c:v>
                </c:pt>
                <c:pt idx="71">
                  <c:v>4.3585139520546524E-2</c:v>
                </c:pt>
                <c:pt idx="72">
                  <c:v>3.9154786963877176E-2</c:v>
                </c:pt>
                <c:pt idx="73">
                  <c:v>3.4956195229571739E-2</c:v>
                </c:pt>
                <c:pt idx="74">
                  <c:v>3.0990643249344797E-2</c:v>
                </c:pt>
                <c:pt idx="75">
                  <c:v>2.7259338968745352E-2</c:v>
                </c:pt>
                <c:pt idx="76">
                  <c:v>2.3763418979202824E-2</c:v>
                </c:pt>
                <c:pt idx="77">
                  <c:v>2.0503948171811892E-2</c:v>
                </c:pt>
                <c:pt idx="78">
                  <c:v>1.748191941295554E-2</c:v>
                </c:pt>
                <c:pt idx="79">
                  <c:v>1.4698253241868908E-2</c:v>
                </c:pt>
                <c:pt idx="80">
                  <c:v>1.2153797590233585E-2</c:v>
                </c:pt>
                <c:pt idx="81">
                  <c:v>9.8493275238898739E-3</c:v>
                </c:pt>
                <c:pt idx="82">
                  <c:v>7.7855450067437111E-3</c:v>
                </c:pt>
                <c:pt idx="83">
                  <c:v>5.9630786869423252E-3</c:v>
                </c:pt>
                <c:pt idx="84">
                  <c:v>4.3824837053812798E-3</c:v>
                </c:pt>
                <c:pt idx="85">
                  <c:v>3.0442415266035642E-3</c:v>
                </c:pt>
                <c:pt idx="86">
                  <c:v>1.9487597921406419E-3</c:v>
                </c:pt>
                <c:pt idx="87">
                  <c:v>1.0963721963409335E-3</c:v>
                </c:pt>
                <c:pt idx="88">
                  <c:v>4.8733838472347912E-4</c:v>
                </c:pt>
                <c:pt idx="89">
                  <c:v>1.2184387488698434E-4</c:v>
                </c:pt>
                <c:pt idx="90">
                  <c:v>0</c:v>
                </c:pt>
                <c:pt idx="91">
                  <c:v>1.2184387488698434E-4</c:v>
                </c:pt>
                <c:pt idx="92">
                  <c:v>4.8733838472339033E-4</c:v>
                </c:pt>
                <c:pt idx="93">
                  <c:v>1.0963721963409335E-3</c:v>
                </c:pt>
                <c:pt idx="94">
                  <c:v>1.9487597921405532E-3</c:v>
                </c:pt>
                <c:pt idx="95">
                  <c:v>3.0442415266035642E-3</c:v>
                </c:pt>
                <c:pt idx="96">
                  <c:v>4.3824837053812798E-3</c:v>
                </c:pt>
                <c:pt idx="97">
                  <c:v>5.9630786869424137E-3</c:v>
                </c:pt>
                <c:pt idx="98">
                  <c:v>7.7855450067437111E-3</c:v>
                </c:pt>
                <c:pt idx="99">
                  <c:v>9.8493275238897837E-3</c:v>
                </c:pt>
                <c:pt idx="100">
                  <c:v>1.2153797590233495E-2</c:v>
                </c:pt>
                <c:pt idx="101">
                  <c:v>1.4698253241868731E-2</c:v>
                </c:pt>
                <c:pt idx="102">
                  <c:v>1.7481919412955359E-2</c:v>
                </c:pt>
                <c:pt idx="103">
                  <c:v>2.0503948171811805E-2</c:v>
                </c:pt>
                <c:pt idx="104">
                  <c:v>2.3763418979202734E-2</c:v>
                </c:pt>
                <c:pt idx="105">
                  <c:v>2.7259338968745439E-2</c:v>
                </c:pt>
                <c:pt idx="106">
                  <c:v>3.0990643249344973E-2</c:v>
                </c:pt>
                <c:pt idx="107">
                  <c:v>3.4956195229571656E-2</c:v>
                </c:pt>
                <c:pt idx="108">
                  <c:v>3.9154786963877086E-2</c:v>
                </c:pt>
                <c:pt idx="109">
                  <c:v>4.3585139520546434E-2</c:v>
                </c:pt>
                <c:pt idx="110">
                  <c:v>4.8245903371273172E-2</c:v>
                </c:pt>
                <c:pt idx="111">
                  <c:v>5.3135658802238341E-2</c:v>
                </c:pt>
                <c:pt idx="112">
                  <c:v>5.8252916346570066E-2</c:v>
                </c:pt>
                <c:pt idx="113">
                  <c:v>6.3596117238047617E-2</c:v>
                </c:pt>
                <c:pt idx="114">
                  <c:v>6.9163633885919396E-2</c:v>
                </c:pt>
                <c:pt idx="115">
                  <c:v>7.4953770370680059E-2</c:v>
                </c:pt>
                <c:pt idx="116">
                  <c:v>8.0964762960666375E-2</c:v>
                </c:pt>
                <c:pt idx="117">
                  <c:v>8.7194780649305692E-2</c:v>
                </c:pt>
                <c:pt idx="118">
                  <c:v>9.3641925712858329E-2</c:v>
                </c:pt>
                <c:pt idx="119">
                  <c:v>0.10030423428848315</c:v>
                </c:pt>
                <c:pt idx="120">
                  <c:v>0.10717967697244912</c:v>
                </c:pt>
                <c:pt idx="121">
                  <c:v>0.11426615943831014</c:v>
                </c:pt>
                <c:pt idx="122">
                  <c:v>0.12156152307485907</c:v>
                </c:pt>
                <c:pt idx="123">
                  <c:v>0.1290635456436606</c:v>
                </c:pt>
                <c:pt idx="124">
                  <c:v>0.13676994195596634</c:v>
                </c:pt>
                <c:pt idx="125">
                  <c:v>0.14467836456880656</c:v>
                </c:pt>
                <c:pt idx="126">
                  <c:v>0.15278640450004197</c:v>
                </c:pt>
                <c:pt idx="127">
                  <c:v>0.16109159196216558</c:v>
                </c:pt>
                <c:pt idx="128">
                  <c:v>0.16959139711462257</c:v>
                </c:pt>
                <c:pt idx="129">
                  <c:v>0.17828323083442338</c:v>
                </c:pt>
                <c:pt idx="130">
                  <c:v>0.18716444550481751</c:v>
                </c:pt>
                <c:pt idx="131">
                  <c:v>0.19623233582178223</c:v>
                </c:pt>
                <c:pt idx="132">
                  <c:v>0.20548413961808434</c:v>
                </c:pt>
                <c:pt idx="133">
                  <c:v>0.21491703870466319</c:v>
                </c:pt>
                <c:pt idx="134">
                  <c:v>0.22452815972907861</c:v>
                </c:pt>
                <c:pt idx="135">
                  <c:v>0.23431457505076186</c:v>
                </c:pt>
                <c:pt idx="136">
                  <c:v>0.24427330363280195</c:v>
                </c:pt>
                <c:pt idx="137">
                  <c:v>0.25440131195000143</c:v>
                </c:pt>
                <c:pt idx="138">
                  <c:v>0.26469551491291349</c:v>
                </c:pt>
                <c:pt idx="139">
                  <c:v>0.27515277680759409</c:v>
                </c:pt>
                <c:pt idx="140">
                  <c:v>0.28576991225076837</c:v>
                </c:pt>
                <c:pt idx="141">
                  <c:v>0.29654368716012974</c:v>
                </c:pt>
                <c:pt idx="142">
                  <c:v>0.30747081973947293</c:v>
                </c:pt>
                <c:pt idx="143">
                  <c:v>0.31854798147836139</c:v>
                </c:pt>
                <c:pt idx="144">
                  <c:v>0.32977179816602131</c:v>
                </c:pt>
                <c:pt idx="145">
                  <c:v>0.34113885091916285</c:v>
                </c:pt>
                <c:pt idx="146">
                  <c:v>0.35264567722340212</c:v>
                </c:pt>
                <c:pt idx="147">
                  <c:v>0.36428877198797843</c:v>
                </c:pt>
                <c:pt idx="148">
                  <c:v>0.37606458861343539</c:v>
                </c:pt>
                <c:pt idx="149">
                  <c:v>0.38796954007195644</c:v>
                </c:pt>
                <c:pt idx="150">
                  <c:v>0.39999999999999969</c:v>
                </c:pt>
                <c:pt idx="151">
                  <c:v>0.4121523038029305</c:v>
                </c:pt>
                <c:pt idx="152">
                  <c:v>0.42442274977128741</c:v>
                </c:pt>
                <c:pt idx="153">
                  <c:v>0.43680760020836246</c:v>
                </c:pt>
                <c:pt idx="154">
                  <c:v>0.44930308256873847</c:v>
                </c:pt>
                <c:pt idx="155">
                  <c:v>0.46190539060744007</c:v>
                </c:pt>
                <c:pt idx="156">
                  <c:v>0.47461068553935992</c:v>
                </c:pt>
                <c:pt idx="157">
                  <c:v>0.48741509720858023</c:v>
                </c:pt>
                <c:pt idx="158">
                  <c:v>0.50031472526727006</c:v>
                </c:pt>
                <c:pt idx="159">
                  <c:v>0.51330564036375947</c:v>
                </c:pt>
                <c:pt idx="160">
                  <c:v>0.52638388533946512</c:v>
                </c:pt>
                <c:pt idx="161">
                  <c:v>0.53954547643427397</c:v>
                </c:pt>
                <c:pt idx="162">
                  <c:v>0.55278640450004191</c:v>
                </c:pt>
                <c:pt idx="163">
                  <c:v>0.56610263622181101</c:v>
                </c:pt>
                <c:pt idx="164">
                  <c:v>0.57949011534640016</c:v>
                </c:pt>
                <c:pt idx="165">
                  <c:v>0.59294476391798345</c:v>
                </c:pt>
                <c:pt idx="166">
                  <c:v>0.60646248352026577</c:v>
                </c:pt>
                <c:pt idx="167">
                  <c:v>0.62003915652490782</c:v>
                </c:pt>
                <c:pt idx="168">
                  <c:v>0.63367064734579215</c:v>
                </c:pt>
                <c:pt idx="169">
                  <c:v>0.64735280369876436</c:v>
                </c:pt>
                <c:pt idx="170">
                  <c:v>0.661081457866455</c:v>
                </c:pt>
                <c:pt idx="171">
                  <c:v>0.67485242796781508</c:v>
                </c:pt>
                <c:pt idx="172">
                  <c:v>0.68866151923194741</c:v>
                </c:pt>
                <c:pt idx="173">
                  <c:v>0.70250452527588159</c:v>
                </c:pt>
                <c:pt idx="174">
                  <c:v>0.71637722938587733</c:v>
                </c:pt>
                <c:pt idx="175">
                  <c:v>0.73027540580187333</c:v>
                </c:pt>
                <c:pt idx="176">
                  <c:v>0.74419482100470025</c:v>
                </c:pt>
                <c:pt idx="177">
                  <c:v>0.7581312350056445</c:v>
                </c:pt>
                <c:pt idx="178">
                  <c:v>0.77208040263799937</c:v>
                </c:pt>
                <c:pt idx="179">
                  <c:v>0.78603807485017252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0CA-4444-9C15-9EA6CE83A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7239784"/>
        <c:axId val="467240112"/>
      </c:scatterChart>
      <c:valAx>
        <c:axId val="467239784"/>
        <c:scaling>
          <c:orientation val="minMax"/>
          <c:max val="180"/>
          <c:min val="0"/>
        </c:scaling>
        <c:delete val="0"/>
        <c:axPos val="b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7240112"/>
        <c:crosses val="autoZero"/>
        <c:crossBetween val="midCat"/>
        <c:majorUnit val="60"/>
      </c:valAx>
      <c:valAx>
        <c:axId val="467240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de-DE"/>
                  <a:t>customers/day</a:t>
                </a:r>
              </a:p>
            </c:rich>
          </c:tx>
          <c:layout>
            <c:manualLayout>
              <c:xMode val="edge"/>
              <c:yMode val="edge"/>
              <c:x val="4.6417244060777104E-3"/>
              <c:y val="0.34101730393871071"/>
            </c:manualLayout>
          </c:layout>
          <c:overlay val="0"/>
          <c:spPr>
            <a:solidFill>
              <a:schemeClr val="bg1"/>
            </a:solidFill>
            <a:ln>
              <a:solidFill>
                <a:schemeClr val="bg1"/>
              </a:solidFill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467239784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4466321832050402"/>
          <c:y val="2.5151598574415377E-2"/>
          <c:w val="0.45183127859666289"/>
          <c:h val="0.290125697183359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0913-D036-4833-99F4-2855DE8B9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F1579-42B1-456E-91FF-096905572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C052-74B5-437C-A68D-E179A44A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AA26-66E1-488A-BE0D-1C6D6471D275}" type="datetimeFigureOut">
              <a:rPr lang="en-CH" smtClean="0"/>
              <a:t>27/05/2021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63EB-D311-4C9B-B872-26872878C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C796-5EFC-413B-9E3B-16C09AA2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7921-9787-4F0A-873E-61CC69EE01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0308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C62B-EAE7-4376-815C-721A8D73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AB387-1478-42A5-B9D7-5C3FDCE12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0655-1150-444E-BC78-44337AC0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AA26-66E1-488A-BE0D-1C6D6471D275}" type="datetimeFigureOut">
              <a:rPr lang="en-CH" smtClean="0"/>
              <a:t>27/05/2021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AF78A-4E51-42D1-A1DF-7AFF05F5C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EDC7-FB17-48FE-AC25-88F42138A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7921-9787-4F0A-873E-61CC69EE01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886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64084-D9AE-4D4E-B45D-1BFBABBE2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28DE7-631F-4BBF-A9B9-41309A0FE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D7A9-38B3-4542-A460-A18101AE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AA26-66E1-488A-BE0D-1C6D6471D275}" type="datetimeFigureOut">
              <a:rPr lang="en-CH" smtClean="0"/>
              <a:t>27/05/2021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3315-6C90-4F53-8275-624F5492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A0DF2-3F4F-427E-8290-EC315BDD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7921-9787-4F0A-873E-61CC69EE01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400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441A-4153-4F69-9429-3590C52B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4D6C-E678-4235-8440-96C61FB02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264CA-8858-4DEE-BDC4-5BD6D47C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AA26-66E1-488A-BE0D-1C6D6471D275}" type="datetimeFigureOut">
              <a:rPr lang="en-CH" smtClean="0"/>
              <a:t>27/05/2021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C8122-7A41-4D71-A36F-58C8AA4A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3685-03C7-4318-BCB7-2CD545C1D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7921-9787-4F0A-873E-61CC69EE01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067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8EC3-B8EB-4E46-823B-19DE35BC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B905B-AF70-4709-BCA6-B3DC7D83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5CC59-5805-441A-AC95-71689443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AA26-66E1-488A-BE0D-1C6D6471D275}" type="datetimeFigureOut">
              <a:rPr lang="en-CH" smtClean="0"/>
              <a:t>27/05/2021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666C6-8209-4688-9B9B-DB8E3B06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84015-903B-4C9E-A0A8-A58092F7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7921-9787-4F0A-873E-61CC69EE01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991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B6FD-7E99-4164-95E2-03ACF104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8F6A-7764-4DEE-A2BB-61986EB61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1082C-F2FB-4F93-9C47-4E639A16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FB3D6-F4C0-4E67-AB9C-61A03BA1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AA26-66E1-488A-BE0D-1C6D6471D275}" type="datetimeFigureOut">
              <a:rPr lang="en-CH" smtClean="0"/>
              <a:t>27/05/2021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D4A71-C86E-4B76-BABC-A8DC0955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109D5-4822-4694-ADD0-46108B4F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7921-9787-4F0A-873E-61CC69EE01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515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EEB7-05E9-431A-BB31-6F945F32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0F1DD-48A8-44E8-87D0-DE87F88E8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E6A04-DB3F-43C8-BF79-37C10C55C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A4136-58CC-4EBA-8EB8-0476F59AA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B06B2-23C9-4DA5-8032-EF4F05774B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87C13-C344-4511-8607-8C9F2A78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AA26-66E1-488A-BE0D-1C6D6471D275}" type="datetimeFigureOut">
              <a:rPr lang="en-CH" smtClean="0"/>
              <a:t>27/05/2021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BC34D-4D5A-422E-B7D7-75A1FBDE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455F2-BDF8-400B-A367-91E07213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7921-9787-4F0A-873E-61CC69EE01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8981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4D26-B36B-47E5-BD34-1EA33DD4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811DF-3577-4493-A03B-F067D030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AA26-66E1-488A-BE0D-1C6D6471D275}" type="datetimeFigureOut">
              <a:rPr lang="en-CH" smtClean="0"/>
              <a:t>27/05/2021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D63B0-0B0C-4BBA-A1B1-DE6C3584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7F60D-221E-4584-8DD4-42796EAC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7921-9787-4F0A-873E-61CC69EE01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493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7C16B-9279-420E-B4C2-6D18425C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AA26-66E1-488A-BE0D-1C6D6471D275}" type="datetimeFigureOut">
              <a:rPr lang="en-CH" smtClean="0"/>
              <a:t>27/05/2021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7360D6-4383-4970-9BFE-9CA16FA3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ECF61-7A48-4D08-8F3D-55D99D51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7921-9787-4F0A-873E-61CC69EE01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977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AC1C-2A43-43E2-9C35-1FAA3A0A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692C-F861-422A-900A-BD4B26622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1661B-E826-4C65-9665-5BFC8EA03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64F00-0274-4921-8F9C-66011C105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AA26-66E1-488A-BE0D-1C6D6471D275}" type="datetimeFigureOut">
              <a:rPr lang="en-CH" smtClean="0"/>
              <a:t>27/05/2021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9741B-54E1-4EBD-9215-85F798C0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2B88A-272C-408B-90B4-AA1D067D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7921-9787-4F0A-873E-61CC69EE01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013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13D9-E725-4F4D-A1F2-D4C4962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4008A-8204-42B0-AE5D-6830FA322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EF830-8833-48B7-87FB-F7F14A696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8F86C-CA00-41F0-86BA-6F3982E36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CAA26-66E1-488A-BE0D-1C6D6471D275}" type="datetimeFigureOut">
              <a:rPr lang="en-CH" smtClean="0"/>
              <a:t>27/05/2021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F264E-EA9F-4E9D-967A-7642B4D4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14A3E-3260-4893-A4C0-51DD0F95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D7921-9787-4F0A-873E-61CC69EE010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744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448F23-E27E-469D-9019-7754D5EE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19DF1-FB26-4A03-9BCF-E5CCFE15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8E00B-BEBE-4A2C-90B7-0C56E88B8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01-06-21</a:t>
            </a:r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6EEEE-B204-4618-AF63-5F2475CD9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Simulation &amp; Optimization – Group 6 </a:t>
            </a:r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A026C-888C-46D7-B5D0-C7B0E16FE7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D7921-9787-4F0A-873E-61CC69EE010B}" type="slidenum">
              <a:rPr lang="en-CH" smtClean="0"/>
              <a:t>‹#›</a:t>
            </a:fld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40840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hart" Target="../charts/chart1.xm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C6CC-C2D7-4DB9-A1F1-8A2338EF0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Airline yield management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0B098-10E6-4E33-91B6-2AC5AF9E6E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Simulation &amp; Optimization – Group 6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31480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59FC74FC-8646-43CD-B1D8-B0DE495D49EE}"/>
              </a:ext>
            </a:extLst>
          </p:cNvPr>
          <p:cNvSpPr txBox="1"/>
          <p:nvPr/>
        </p:nvSpPr>
        <p:spPr>
          <a:xfrm>
            <a:off x="298450" y="241300"/>
            <a:ext cx="672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Statistical analysis</a:t>
            </a:r>
            <a:endParaRPr lang="en-CH" sz="28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653BC2D-A1C9-4C90-BAD4-5472625D4D81}"/>
              </a:ext>
            </a:extLst>
          </p:cNvPr>
          <p:cNvSpPr txBox="1"/>
          <p:nvPr/>
        </p:nvSpPr>
        <p:spPr>
          <a:xfrm>
            <a:off x="303458" y="1282700"/>
            <a:ext cx="1188854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moving_mean_var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old_mean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old_var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t)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Calculates moving sample mean and variance at time t</a:t>
            </a: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f_statistic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draws)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Calculates the bootstrap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of a statistic of choice</a:t>
            </a:r>
            <a:endParaRPr lang="de-DE" sz="2000" dirty="0">
              <a:latin typeface="+mj-lt"/>
              <a:cs typeface="Courier New" panose="02070309020205020404" pitchFamily="49" charset="0"/>
            </a:endParaRPr>
          </a:p>
          <a:p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j-lt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+mj-lt"/>
              <a:cs typeface="Courier New" panose="02070309020205020404" pitchFamily="49" charset="0"/>
            </a:endParaRPr>
          </a:p>
          <a:p>
            <a:endParaRPr lang="de-DE" sz="2000" dirty="0"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7196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9B3DB471-9067-4913-8ED4-E9F40D5E9421}"/>
              </a:ext>
            </a:extLst>
          </p:cNvPr>
          <p:cNvSpPr txBox="1"/>
          <p:nvPr/>
        </p:nvSpPr>
        <p:spPr>
          <a:xfrm>
            <a:off x="298449" y="241300"/>
            <a:ext cx="10369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sz="28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sz="2800" dirty="0" err="1">
                <a:latin typeface="Arial" panose="020B0604020202020204" pitchFamily="34" charset="0"/>
                <a:cs typeface="Arial" panose="020B0604020202020204" pitchFamily="34" charset="0"/>
              </a:rPr>
              <a:t>ario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 1: 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 analysis (Moving mean variance)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3BA525-B59D-4CD5-9A7C-FF121C4D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525" y="1190372"/>
            <a:ext cx="3657600" cy="24734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E0A9F1-9218-4F68-B6B3-C0ABA1BD3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77" y="1047098"/>
            <a:ext cx="3657600" cy="25584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6C0C06-9945-4BCF-A405-E77D547B9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6077" y="3859946"/>
            <a:ext cx="3657600" cy="2669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85E60-82EE-46D8-9480-08CC1A01B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275" y="3861633"/>
            <a:ext cx="365760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17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E14A-BC2D-4FCE-A3E5-49CF1192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ario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1: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g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&amp; Seats sold)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CB048-11FC-40BA-97E8-A52F1F748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737" y="1786980"/>
            <a:ext cx="4010025" cy="2762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A5E4E-33C3-4F84-8BD4-F33B65003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626" y="1690688"/>
            <a:ext cx="3867150" cy="280035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B8762E3-09D4-40AB-B904-DA1B3B8FE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41" y="4661894"/>
            <a:ext cx="3625993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Mean: 179.188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Bootstrapped MSE: 0.004356262000000078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Theoretical MSE: 0.004738656000000001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95% percentile: 174.0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Bootstrapped MSE: 0.0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DC94E4B-996D-4279-BF53-00E8B2E06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716" y="4661894"/>
            <a:ext cx="3347070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Mean: 125702.65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Bootstrapped MSE: 654.4638750000075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Theoretical MSE: 687.4404775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95% percentile: 123900.0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Bootstrapped MSE: 0.0 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E14A-BC2D-4FCE-A3E5-49CF1192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ario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1: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g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sengers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Satisfication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191FEB-A3B4-4CCC-B09B-5CBAB578E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4" y="2009775"/>
            <a:ext cx="3895725" cy="2838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61C596-B6DA-4B9E-8B39-4C266F0D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5475"/>
            <a:ext cx="4000500" cy="285750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F9BB036-0628-43D7-913A-505238965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769" y="4686300"/>
            <a:ext cx="3440044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Mean: 22.097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Bootstrapped MSE: 0.28112021399999976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Theoretical MSE: 0.26936359100000007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95% percentile: 50.0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Bootstrapped MSE: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0.7666399999999994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Worst case: 73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Bootstrapped MSE: 1.258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DE4131F-3895-415D-A290-0023B9390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9370" y="4686300"/>
            <a:ext cx="3811941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Mean: 0.7534550742300916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Bootstrapped MSE: 2.9248368148026313e-06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Theoretical MSE: 2.995066914075187e-06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95% percentile: 0.6666025641025641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Bootstrapped MSE: 1.0126182173112962e-05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Worst case: 0.5931558935361216 </a:t>
            </a:r>
            <a:endParaRPr kumimoji="0" lang="en-CH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Bootstrapped MSE: 0.00022041730189332822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890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">
            <a:extLst>
              <a:ext uri="{FF2B5EF4-FFF2-40B4-BE49-F238E27FC236}">
                <a16:creationId xmlns:a16="http://schemas.microsoft.com/office/drawing/2014/main" id="{9B3DB471-9067-4913-8ED4-E9F40D5E9421}"/>
              </a:ext>
            </a:extLst>
          </p:cNvPr>
          <p:cNvSpPr txBox="1"/>
          <p:nvPr/>
        </p:nvSpPr>
        <p:spPr>
          <a:xfrm>
            <a:off x="298449" y="241300"/>
            <a:ext cx="10417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sz="2800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sz="2800" dirty="0" err="1">
                <a:latin typeface="Arial" panose="020B0604020202020204" pitchFamily="34" charset="0"/>
                <a:cs typeface="Arial" panose="020B0604020202020204" pitchFamily="34" charset="0"/>
              </a:rPr>
              <a:t>ario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 2: 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 analysis (Moving mean variance)</a:t>
            </a:r>
          </a:p>
        </p:txBody>
      </p:sp>
    </p:spTree>
    <p:extLst>
      <p:ext uri="{BB962C8B-B14F-4D97-AF65-F5344CB8AC3E}">
        <p14:creationId xmlns:p14="http://schemas.microsoft.com/office/powerpoint/2010/main" val="4207700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E14A-BC2D-4FCE-A3E5-49CF1192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ario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2: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g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&amp; Seats sold)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656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E14A-BC2D-4FCE-A3E5-49CF1192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ario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2: 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g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sengers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Satisfication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69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4597-2D00-458B-AB3C-8F99BE9D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1ECE4C-1286-4A22-93BD-6031570F3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56183"/>
              </p:ext>
            </p:extLst>
          </p:nvPr>
        </p:nvGraphicFramePr>
        <p:xfrm>
          <a:off x="1117600" y="1615016"/>
          <a:ext cx="909320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300">
                  <a:extLst>
                    <a:ext uri="{9D8B030D-6E8A-4147-A177-3AD203B41FA5}">
                      <a16:colId xmlns:a16="http://schemas.microsoft.com/office/drawing/2014/main" val="121177964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501463397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421968577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136227792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CH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Scenario 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23352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01468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44436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581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1874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81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98742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2319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842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602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80309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5518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87744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CH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fcation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70803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23068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95%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4225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919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76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FCFAF7A3-6B59-4831-AD51-6B7703C5BB26}"/>
              </a:ext>
            </a:extLst>
          </p:cNvPr>
          <p:cNvSpPr txBox="1"/>
          <p:nvPr/>
        </p:nvSpPr>
        <p:spPr>
          <a:xfrm>
            <a:off x="298450" y="241300"/>
            <a:ext cx="672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sz="28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6B778A5-B06C-44A4-8E07-4BB8CF7E512D}"/>
              </a:ext>
            </a:extLst>
          </p:cNvPr>
          <p:cNvSpPr txBox="1"/>
          <p:nvPr/>
        </p:nvSpPr>
        <p:spPr>
          <a:xfrm>
            <a:off x="541421" y="1415214"/>
            <a:ext cx="499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ario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provides better revenue?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makes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sense and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not?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8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FAE9-AD82-4DE3-84AC-49B1888F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21372"/>
            <a:ext cx="9144000" cy="615156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en-C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8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EEB5-6665-4210-B2F8-B2397695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B78D1C-6158-4EB1-B654-2403DD9DD998}"/>
              </a:ext>
            </a:extLst>
          </p:cNvPr>
          <p:cNvGrpSpPr/>
          <p:nvPr/>
        </p:nvGrpSpPr>
        <p:grpSpPr>
          <a:xfrm>
            <a:off x="980813" y="1225960"/>
            <a:ext cx="3342852" cy="2343751"/>
            <a:chOff x="838200" y="2221402"/>
            <a:chExt cx="4711760" cy="3686110"/>
          </a:xfrm>
        </p:grpSpPr>
        <p:pic>
          <p:nvPicPr>
            <p:cNvPr id="6" name="Graphic 5" descr="Marker">
              <a:extLst>
                <a:ext uri="{FF2B5EF4-FFF2-40B4-BE49-F238E27FC236}">
                  <a16:creationId xmlns:a16="http://schemas.microsoft.com/office/drawing/2014/main" id="{E0B6E46D-07F4-4807-B669-8CB6CE5D2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3964618"/>
              <a:ext cx="914400" cy="914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A1A8EFB-C4DC-4770-B1D1-3F406C480ACE}"/>
                </a:ext>
              </a:extLst>
            </p:cNvPr>
            <p:cNvSpPr txBox="1"/>
            <p:nvPr/>
          </p:nvSpPr>
          <p:spPr>
            <a:xfrm>
              <a:off x="838200" y="4881115"/>
              <a:ext cx="860341" cy="348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pic>
          <p:nvPicPr>
            <p:cNvPr id="8" name="Graphic 7" descr="Marker">
              <a:extLst>
                <a:ext uri="{FF2B5EF4-FFF2-40B4-BE49-F238E27FC236}">
                  <a16:creationId xmlns:a16="http://schemas.microsoft.com/office/drawing/2014/main" id="{35092479-F0D2-4BCC-B9F3-28DDED566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0910" y="3791196"/>
              <a:ext cx="914399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9A0E23-C5E6-4C7A-8BD1-2C2337780D09}"/>
                </a:ext>
              </a:extLst>
            </p:cNvPr>
            <p:cNvSpPr txBox="1"/>
            <p:nvPr/>
          </p:nvSpPr>
          <p:spPr>
            <a:xfrm>
              <a:off x="4056229" y="4743293"/>
              <a:ext cx="1493731" cy="34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ashington</a:t>
              </a:r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 DC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174F08-6154-4445-93EC-E95DDB124E1B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752599" y="4421818"/>
              <a:ext cx="282619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 descr="Airplane">
              <a:extLst>
                <a:ext uri="{FF2B5EF4-FFF2-40B4-BE49-F238E27FC236}">
                  <a16:creationId xmlns:a16="http://schemas.microsoft.com/office/drawing/2014/main" id="{BC4FD9D3-B6BE-4510-862B-04B3276FC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1817892" y="2221402"/>
              <a:ext cx="2421867" cy="24218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1B183D-3594-40CD-A2A9-B7A8B183F8B4}"/>
                </a:ext>
              </a:extLst>
            </p:cNvPr>
            <p:cNvSpPr txBox="1"/>
            <p:nvPr/>
          </p:nvSpPr>
          <p:spPr>
            <a:xfrm>
              <a:off x="2503055" y="3217783"/>
              <a:ext cx="1197955" cy="435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180 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CH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CH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ED54B51-2693-4023-83F8-763AC5C50870}"/>
                </a:ext>
              </a:extLst>
            </p:cNvPr>
            <p:cNvSpPr txBox="1"/>
            <p:nvPr/>
          </p:nvSpPr>
          <p:spPr>
            <a:xfrm>
              <a:off x="2032991" y="5558828"/>
              <a:ext cx="1991666" cy="348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CH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g </a:t>
              </a:r>
              <a:r>
                <a:rPr lang="en-US" sz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ti</a:t>
              </a:r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s)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1" name="Graphic 20" descr="Chevron arrows">
              <a:extLst>
                <a:ext uri="{FF2B5EF4-FFF2-40B4-BE49-F238E27FC236}">
                  <a16:creationId xmlns:a16="http://schemas.microsoft.com/office/drawing/2014/main" id="{2FF91C90-E19B-4C8A-9942-EDB017DFA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5509" y="4766285"/>
              <a:ext cx="914399" cy="914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36F006-6E9B-4DD6-8FF9-01AF3F9ACB9B}"/>
                </a:ext>
              </a:extLst>
            </p:cNvPr>
            <p:cNvSpPr txBox="1"/>
            <p:nvPr/>
          </p:nvSpPr>
          <p:spPr>
            <a:xfrm>
              <a:off x="2312616" y="5036492"/>
              <a:ext cx="640704" cy="34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179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3164904-1D43-4A66-9D32-D8CE3E7BD6AE}"/>
                </a:ext>
              </a:extLst>
            </p:cNvPr>
            <p:cNvSpPr txBox="1"/>
            <p:nvPr/>
          </p:nvSpPr>
          <p:spPr>
            <a:xfrm>
              <a:off x="3660022" y="4975040"/>
              <a:ext cx="556372" cy="348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B9E6476-A4E0-4271-A1EE-6789D5F8431A}"/>
              </a:ext>
            </a:extLst>
          </p:cNvPr>
          <p:cNvSpPr txBox="1"/>
          <p:nvPr/>
        </p:nvSpPr>
        <p:spPr>
          <a:xfrm>
            <a:off x="744703" y="3851073"/>
            <a:ext cx="43875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9 fare buckets 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) producing different revenues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3 different type of pa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H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CH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ach passenger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e has certain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t to select the fare </a:t>
            </a:r>
            <a:r>
              <a:rPr lang="en-CH" sz="1400" dirty="0" err="1"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400" dirty="0" err="1">
                <a:latin typeface="Arial" panose="020B0604020202020204" pitchFamily="34" charset="0"/>
                <a:cs typeface="Arial" panose="020B0604020202020204" pitchFamily="34" charset="0"/>
              </a:rPr>
              <a:t>kets</a:t>
            </a:r>
            <a:endParaRPr lang="en-CH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9E095F-DCD6-4521-B964-00894678F8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6722" y="974377"/>
            <a:ext cx="5826780" cy="192797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C03175E-838A-481D-A0C6-8280404B77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76722" y="3408227"/>
            <a:ext cx="5826780" cy="889830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818B3F2F-5503-4AA9-8D21-E796C7DFC341}"/>
              </a:ext>
            </a:extLst>
          </p:cNvPr>
          <p:cNvGrpSpPr/>
          <p:nvPr/>
        </p:nvGrpSpPr>
        <p:grpSpPr>
          <a:xfrm>
            <a:off x="9051002" y="5495828"/>
            <a:ext cx="2552500" cy="997047"/>
            <a:chOff x="4368800" y="2925633"/>
            <a:chExt cx="3600407" cy="16846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3558326-7EA0-477A-8682-5CFB8B583691}"/>
                    </a:ext>
                  </a:extLst>
                </p:cNvPr>
                <p:cNvSpPr txBox="1"/>
                <p:nvPr/>
              </p:nvSpPr>
              <p:spPr>
                <a:xfrm>
                  <a:off x="5638800" y="2971799"/>
                  <a:ext cx="1377889" cy="325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H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=1.2∗</m:t>
                        </m:r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CH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3558326-7EA0-477A-8682-5CFB8B5836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2971799"/>
                  <a:ext cx="1377889" cy="325071"/>
                </a:xfrm>
                <a:prstGeom prst="rect">
                  <a:avLst/>
                </a:prstGeom>
                <a:blipFill>
                  <a:blip r:embed="rId10"/>
                  <a:stretch>
                    <a:fillRect l="-5590" r="-29814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AA230D3-7994-4462-A642-589C2D93004A}"/>
                    </a:ext>
                  </a:extLst>
                </p:cNvPr>
                <p:cNvSpPr txBox="1"/>
                <p:nvPr/>
              </p:nvSpPr>
              <p:spPr>
                <a:xfrm>
                  <a:off x="5638800" y="3448628"/>
                  <a:ext cx="948848" cy="6106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H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0.6</m:t>
                            </m:r>
                          </m:num>
                          <m:den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179</m:t>
                            </m:r>
                          </m:den>
                        </m:f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CH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AA230D3-7994-4462-A642-589C2D930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3448628"/>
                  <a:ext cx="948848" cy="610638"/>
                </a:xfrm>
                <a:prstGeom prst="rect">
                  <a:avLst/>
                </a:prstGeom>
                <a:blipFill>
                  <a:blip r:embed="rId11"/>
                  <a:stretch>
                    <a:fillRect l="-8108" t="-1667" r="-27027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3055D39-1076-43AE-8550-D82A2FA05102}"/>
                    </a:ext>
                  </a:extLst>
                </p:cNvPr>
                <p:cNvSpPr txBox="1"/>
                <p:nvPr/>
              </p:nvSpPr>
              <p:spPr>
                <a:xfrm>
                  <a:off x="5695949" y="4168856"/>
                  <a:ext cx="2273258" cy="325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H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 ( 1 +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+180))</m:t>
                        </m:r>
                      </m:oMath>
                    </m:oMathPara>
                  </a14:m>
                  <a:endParaRPr lang="en-CH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63055D39-1076-43AE-8550-D82A2FA051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949" y="4168856"/>
                  <a:ext cx="2273258" cy="325071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8788" b="-34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986176-39A5-498D-A593-20A0A61CF4AB}"/>
                </a:ext>
              </a:extLst>
            </p:cNvPr>
            <p:cNvSpPr txBox="1"/>
            <p:nvPr/>
          </p:nvSpPr>
          <p:spPr>
            <a:xfrm>
              <a:off x="4368800" y="4122690"/>
              <a:ext cx="1200150" cy="48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Economy</a:t>
              </a:r>
              <a:endParaRPr lang="en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193E24-F0F8-4E03-93E7-5982E8F93CA7}"/>
                </a:ext>
              </a:extLst>
            </p:cNvPr>
            <p:cNvSpPr txBox="1"/>
            <p:nvPr/>
          </p:nvSpPr>
          <p:spPr>
            <a:xfrm>
              <a:off x="4368800" y="3524161"/>
              <a:ext cx="1200150" cy="48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Leisure</a:t>
              </a:r>
              <a:endParaRPr lang="en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9068EE-BB1E-41DB-9132-C6F4500BAAF2}"/>
                </a:ext>
              </a:extLst>
            </p:cNvPr>
            <p:cNvSpPr txBox="1"/>
            <p:nvPr/>
          </p:nvSpPr>
          <p:spPr>
            <a:xfrm>
              <a:off x="4368800" y="2925633"/>
              <a:ext cx="1200150" cy="487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</a:t>
              </a:r>
              <a:endParaRPr lang="en-CH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62C4BBF9-200C-49C8-A650-C9168654E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8883727"/>
              </p:ext>
            </p:extLst>
          </p:nvPr>
        </p:nvGraphicFramePr>
        <p:xfrm>
          <a:off x="6296025" y="4803928"/>
          <a:ext cx="2746824" cy="2016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CD3AAEB6-4D5E-41D3-AD12-455C5E8D9C27}"/>
              </a:ext>
            </a:extLst>
          </p:cNvPr>
          <p:cNvSpPr/>
          <p:nvPr/>
        </p:nvSpPr>
        <p:spPr>
          <a:xfrm>
            <a:off x="7532017" y="1859493"/>
            <a:ext cx="800622" cy="149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92BB1B-1EFC-40C7-90EE-62F125EA2FC9}"/>
              </a:ext>
            </a:extLst>
          </p:cNvPr>
          <p:cNvSpPr/>
          <p:nvPr/>
        </p:nvSpPr>
        <p:spPr>
          <a:xfrm>
            <a:off x="7532015" y="2535820"/>
            <a:ext cx="800623" cy="1497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6FCB9F-05DB-4AF6-AAF8-930904E423E6}"/>
              </a:ext>
            </a:extLst>
          </p:cNvPr>
          <p:cNvSpPr/>
          <p:nvPr/>
        </p:nvSpPr>
        <p:spPr>
          <a:xfrm>
            <a:off x="10810875" y="974377"/>
            <a:ext cx="746061" cy="186970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AA8FE6-C508-4B5F-80C4-5A11B9904B17}"/>
              </a:ext>
            </a:extLst>
          </p:cNvPr>
          <p:cNvCxnSpPr/>
          <p:nvPr/>
        </p:nvCxnSpPr>
        <p:spPr>
          <a:xfrm flipH="1">
            <a:off x="6696075" y="6743743"/>
            <a:ext cx="51435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B6A9A8A-4C76-4BD4-B7E3-61D69D0114E6}"/>
              </a:ext>
            </a:extLst>
          </p:cNvPr>
          <p:cNvSpPr/>
          <p:nvPr/>
        </p:nvSpPr>
        <p:spPr>
          <a:xfrm>
            <a:off x="838200" y="5376231"/>
            <a:ext cx="4067175" cy="3635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489C62-381A-4F52-A341-887FFFA48623}"/>
              </a:ext>
            </a:extLst>
          </p:cNvPr>
          <p:cNvSpPr txBox="1"/>
          <p:nvPr/>
        </p:nvSpPr>
        <p:spPr>
          <a:xfrm>
            <a:off x="653913" y="5850059"/>
            <a:ext cx="43875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Booking li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 ( 20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sz="1400" dirty="0" err="1">
                <a:latin typeface="Arial" panose="020B0604020202020204" pitchFamily="34" charset="0"/>
                <a:cs typeface="Arial" panose="020B0604020202020204" pitchFamily="34" charset="0"/>
              </a:rPr>
              <a:t>verbooking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s not allowed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ach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B972B5-58A7-46C6-8A89-64F5E134682C}"/>
              </a:ext>
            </a:extLst>
          </p:cNvPr>
          <p:cNvSpPr/>
          <p:nvPr/>
        </p:nvSpPr>
        <p:spPr>
          <a:xfrm>
            <a:off x="5776722" y="642559"/>
            <a:ext cx="5780214" cy="3635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Fare buckets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DFF516-9C0F-41EB-9030-A3CAEFBADF87}"/>
              </a:ext>
            </a:extLst>
          </p:cNvPr>
          <p:cNvSpPr/>
          <p:nvPr/>
        </p:nvSpPr>
        <p:spPr>
          <a:xfrm>
            <a:off x="5800005" y="3052423"/>
            <a:ext cx="5780214" cy="3635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H" sz="14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sz="14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DDE304-DF6F-4F5A-AD48-545087AE7885}"/>
              </a:ext>
            </a:extLst>
          </p:cNvPr>
          <p:cNvSpPr/>
          <p:nvPr/>
        </p:nvSpPr>
        <p:spPr>
          <a:xfrm>
            <a:off x="5823288" y="4443666"/>
            <a:ext cx="5780214" cy="36350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sz="140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 rat</a:t>
            </a:r>
            <a:r>
              <a:rPr lang="en-CH" sz="14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522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49A6-22AA-43E9-B12C-1779900C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ED0F6D-4FAA-4553-AA6C-D71AB725F5D9}"/>
              </a:ext>
            </a:extLst>
          </p:cNvPr>
          <p:cNvSpPr/>
          <p:nvPr/>
        </p:nvSpPr>
        <p:spPr>
          <a:xfrm>
            <a:off x="974252" y="1853431"/>
            <a:ext cx="3636573" cy="363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F2C18-A2A0-4A09-8795-4C9ECC1796E1}"/>
              </a:ext>
            </a:extLst>
          </p:cNvPr>
          <p:cNvSpPr txBox="1"/>
          <p:nvPr/>
        </p:nvSpPr>
        <p:spPr>
          <a:xfrm>
            <a:off x="974251" y="2387897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Mean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Passenger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9E1AB0-D9D2-459C-BBF5-BE0FEC102553}"/>
              </a:ext>
            </a:extLst>
          </p:cNvPr>
          <p:cNvSpPr/>
          <p:nvPr/>
        </p:nvSpPr>
        <p:spPr>
          <a:xfrm>
            <a:off x="974253" y="4007075"/>
            <a:ext cx="3636573" cy="363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E52C9E-EA4F-4CF4-B928-C6CE99D4A945}"/>
              </a:ext>
            </a:extLst>
          </p:cNvPr>
          <p:cNvSpPr/>
          <p:nvPr/>
        </p:nvSpPr>
        <p:spPr>
          <a:xfrm>
            <a:off x="974251" y="4533319"/>
            <a:ext cx="3533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enumeration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Local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Variable neighborhood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Simulated annealing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3D7D00-DFBB-42D7-8B6E-383F0704C6BE}"/>
              </a:ext>
            </a:extLst>
          </p:cNvPr>
          <p:cNvSpPr/>
          <p:nvPr/>
        </p:nvSpPr>
        <p:spPr>
          <a:xfrm>
            <a:off x="7581177" y="1853430"/>
            <a:ext cx="3636573" cy="363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-Objective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18870-97EE-481E-9176-EE5C689927C7}"/>
              </a:ext>
            </a:extLst>
          </p:cNvPr>
          <p:cNvSpPr txBox="1"/>
          <p:nvPr/>
        </p:nvSpPr>
        <p:spPr>
          <a:xfrm>
            <a:off x="7508401" y="2379673"/>
            <a:ext cx="3986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Maximi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assenger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</a:p>
        </p:txBody>
      </p:sp>
    </p:spTree>
    <p:extLst>
      <p:ext uri="{BB962C8B-B14F-4D97-AF65-F5344CB8AC3E}">
        <p14:creationId xmlns:p14="http://schemas.microsoft.com/office/powerpoint/2010/main" val="3787473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0124-34F7-49C1-92E9-EC1EB1EA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Cod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ntation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09FD-2250-4A21-9DA2-3EB08FE71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6843"/>
            <a:ext cx="10515600" cy="71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def evaluate(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startAvail,startCutoffs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numIter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= 10):</a:t>
            </a:r>
            <a:endParaRPr lang="en-C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evaluateSat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startAvail,startCutoffs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numIter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= 10):</a:t>
            </a:r>
            <a:endParaRPr lang="en-C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F9BE36-032B-454C-BD3B-69B1BF41C767}"/>
              </a:ext>
            </a:extLst>
          </p:cNvPr>
          <p:cNvSpPr/>
          <p:nvPr/>
        </p:nvSpPr>
        <p:spPr>
          <a:xfrm>
            <a:off x="771525" y="3204642"/>
            <a:ext cx="8829675" cy="1249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H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generateAvailabilities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rg,availabilities,mode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='ls',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neighborhoodSize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=None):</a:t>
            </a:r>
            <a:endParaRPr lang="en-C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H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generateAvailabilities_LS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rg,availabilities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neighborhoodSize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=q):</a:t>
            </a:r>
            <a:endParaRPr lang="en-C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CH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generateAvailabilities_FE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rg,availabilities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9D8C99-90E2-4456-AB32-26D30DCD9984}"/>
              </a:ext>
            </a:extLst>
          </p:cNvPr>
          <p:cNvSpPr/>
          <p:nvPr/>
        </p:nvSpPr>
        <p:spPr>
          <a:xfrm>
            <a:off x="838200" y="1575072"/>
            <a:ext cx="10325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Creating availability vector and cut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) mean and std dev for passenger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78C18C-3543-4D4F-B11E-123DC7A51FD6}"/>
              </a:ext>
            </a:extLst>
          </p:cNvPr>
          <p:cNvSpPr/>
          <p:nvPr/>
        </p:nvSpPr>
        <p:spPr>
          <a:xfrm>
            <a:off x="838200" y="2872164"/>
            <a:ext cx="1032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Creating availability vector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8FD50B-17A2-4E04-B326-BF85E36AE971}"/>
              </a:ext>
            </a:extLst>
          </p:cNvPr>
          <p:cNvSpPr/>
          <p:nvPr/>
        </p:nvSpPr>
        <p:spPr>
          <a:xfrm>
            <a:off x="838200" y="4184889"/>
            <a:ext cx="1032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Creating cut-off vector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7C44DF-72F5-4D5B-B32B-CCE59921E369}"/>
              </a:ext>
            </a:extLst>
          </p:cNvPr>
          <p:cNvSpPr/>
          <p:nvPr/>
        </p:nvSpPr>
        <p:spPr>
          <a:xfrm>
            <a:off x="771525" y="4572355"/>
            <a:ext cx="909637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generateCutoffs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rg,cutoffs,mode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='ls',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neighborhoodSize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=None):</a:t>
            </a:r>
            <a:endParaRPr lang="en-C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generateCutoffs_LS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rg,cutoffs,neighborhoodSize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=1):</a:t>
            </a:r>
            <a:endParaRPr lang="en-C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generateCutoffs_FE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rg,cutoffs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860C05-AEFC-4E95-9F90-2743E5E2A675}"/>
              </a:ext>
            </a:extLst>
          </p:cNvPr>
          <p:cNvSpPr/>
          <p:nvPr/>
        </p:nvSpPr>
        <p:spPr>
          <a:xfrm>
            <a:off x="771525" y="5398329"/>
            <a:ext cx="10325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AF27AA-F827-4564-848A-D1E04A65FA45}"/>
              </a:ext>
            </a:extLst>
          </p:cNvPr>
          <p:cNvSpPr/>
          <p:nvPr/>
        </p:nvSpPr>
        <p:spPr>
          <a:xfrm>
            <a:off x="771525" y="5767661"/>
            <a:ext cx="52433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def dominates(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test,testScore,pList,listScores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C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dominatesSat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test,testScore,pList,listScores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C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temperature_linear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 iterations):</a:t>
            </a:r>
            <a:endParaRPr lang="en-CH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temperature_nonlinear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 iterations):</a:t>
            </a:r>
          </a:p>
        </p:txBody>
      </p:sp>
    </p:spTree>
    <p:extLst>
      <p:ext uri="{BB962C8B-B14F-4D97-AF65-F5344CB8AC3E}">
        <p14:creationId xmlns:p14="http://schemas.microsoft.com/office/powerpoint/2010/main" val="2103006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0124-34F7-49C1-92E9-EC1EB1EA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C34AD-69EE-4155-B801-22BC55DDC175}"/>
              </a:ext>
            </a:extLst>
          </p:cNvPr>
          <p:cNvSpPr/>
          <p:nvPr/>
        </p:nvSpPr>
        <p:spPr>
          <a:xfrm>
            <a:off x="838200" y="1576388"/>
            <a:ext cx="83343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list of candidates and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candidate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generate a new solution from 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dominance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new candidate to Pareto front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it is not dominated by any other candidate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dominated solutions from Pareto front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5C1B1D-B154-4CAF-AA1C-2A1E9A9DBFF3}"/>
              </a:ext>
            </a:extLst>
          </p:cNvPr>
          <p:cNvSpPr txBox="1"/>
          <p:nvPr/>
        </p:nvSpPr>
        <p:spPr>
          <a:xfrm>
            <a:off x="1051036" y="3877370"/>
            <a:ext cx="395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CH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CH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CH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CH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CH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CH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CH" dirty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CH" dirty="0">
                <a:solidFill>
                  <a:srgbClr val="FF0000"/>
                </a:solidFill>
              </a:rPr>
              <a:t>f local search algorithm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939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0124-34F7-49C1-92E9-EC1EB1EA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Variable Neighbourhood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5C1B1D-B154-4CAF-AA1C-2A1E9A9DBFF3}"/>
              </a:ext>
            </a:extLst>
          </p:cNvPr>
          <p:cNvSpPr txBox="1"/>
          <p:nvPr/>
        </p:nvSpPr>
        <p:spPr>
          <a:xfrm>
            <a:off x="2013061" y="434409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CH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CH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CH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CH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CH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CH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CH" dirty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CH" dirty="0">
                <a:solidFill>
                  <a:srgbClr val="FF0000"/>
                </a:solidFill>
              </a:rPr>
              <a:t>f </a:t>
            </a:r>
            <a:r>
              <a:rPr lang="en-US" dirty="0">
                <a:solidFill>
                  <a:srgbClr val="FF0000"/>
                </a:solidFill>
              </a:rPr>
              <a:t>V</a:t>
            </a:r>
            <a:r>
              <a:rPr lang="en-CH" dirty="0">
                <a:solidFill>
                  <a:srgbClr val="FF0000"/>
                </a:solidFill>
              </a:rPr>
              <a:t>N</a:t>
            </a:r>
            <a:r>
              <a:rPr lang="en-US" dirty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3AC503-A900-466B-B8FB-197F9E5571A5}"/>
              </a:ext>
            </a:extLst>
          </p:cNvPr>
          <p:cNvSpPr/>
          <p:nvPr/>
        </p:nvSpPr>
        <p:spPr>
          <a:xfrm>
            <a:off x="962025" y="1661379"/>
            <a:ext cx="8915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list of candidates and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last candidate, and generates a new solution from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Chec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dominance, and add new candidate to Pareto front 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it is not dominated by any other candidate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 neighborhood size to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e, increase the size of the neighborhood and 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Remove dominated solutions from Pareto front</a:t>
            </a:r>
          </a:p>
        </p:txBody>
      </p:sp>
    </p:spTree>
    <p:extLst>
      <p:ext uri="{BB962C8B-B14F-4D97-AF65-F5344CB8AC3E}">
        <p14:creationId xmlns:p14="http://schemas.microsoft.com/office/powerpoint/2010/main" val="3636511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0124-34F7-49C1-92E9-EC1EB1EA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5C1B1D-B154-4CAF-AA1C-2A1E9A9DBFF3}"/>
              </a:ext>
            </a:extLst>
          </p:cNvPr>
          <p:cNvSpPr txBox="1"/>
          <p:nvPr/>
        </p:nvSpPr>
        <p:spPr>
          <a:xfrm>
            <a:off x="1525925" y="3896420"/>
            <a:ext cx="205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CH" dirty="0">
                <a:solidFill>
                  <a:srgbClr val="FF0000"/>
                </a:solidFill>
              </a:rPr>
              <a:t>s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CH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CH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t</a:t>
            </a:r>
            <a:r>
              <a:rPr lang="en-CH" dirty="0">
                <a:solidFill>
                  <a:srgbClr val="FF0000"/>
                </a:solidFill>
              </a:rPr>
              <a:t>h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CH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CH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CH" dirty="0">
                <a:solidFill>
                  <a:srgbClr val="FF0000"/>
                </a:solidFill>
              </a:rPr>
              <a:t>t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CH" dirty="0">
                <a:solidFill>
                  <a:srgbClr val="FF0000"/>
                </a:solidFill>
              </a:rPr>
              <a:t>f 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11AE5B-4479-44FB-86B1-BBD670AC5812}"/>
              </a:ext>
            </a:extLst>
          </p:cNvPr>
          <p:cNvSpPr/>
          <p:nvPr/>
        </p:nvSpPr>
        <p:spPr>
          <a:xfrm>
            <a:off x="1003411" y="1690688"/>
            <a:ext cx="1068784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list of candidate solutions and their scores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last candidate, and generates a new solution from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Check dominance, and add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new candidate to Pareto front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if it is not dominated by any other candidate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use the candidate as the start point for the generator probabilistically, based on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Remov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dominated solutions from Pareto front</a:t>
            </a:r>
          </a:p>
        </p:txBody>
      </p:sp>
    </p:spTree>
    <p:extLst>
      <p:ext uri="{BB962C8B-B14F-4D97-AF65-F5344CB8AC3E}">
        <p14:creationId xmlns:p14="http://schemas.microsoft.com/office/powerpoint/2010/main" val="1439033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B3AD-EA35-4A55-A5CC-4A21FBFD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methods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3A4F3A-AC5D-478A-84A1-DADFD3660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724135"/>
              </p:ext>
            </p:extLst>
          </p:nvPr>
        </p:nvGraphicFramePr>
        <p:xfrm>
          <a:off x="1041399" y="1805516"/>
          <a:ext cx="898842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3426">
                  <a:extLst>
                    <a:ext uri="{9D8B030D-6E8A-4147-A177-3AD203B41FA5}">
                      <a16:colId xmlns:a16="http://schemas.microsoft.com/office/drawing/2014/main" val="1211779641"/>
                    </a:ext>
                  </a:extLst>
                </a:gridCol>
                <a:gridCol w="1962150">
                  <a:extLst>
                    <a:ext uri="{9D8B030D-6E8A-4147-A177-3AD203B41FA5}">
                      <a16:colId xmlns:a16="http://schemas.microsoft.com/office/drawing/2014/main" val="2501463397"/>
                    </a:ext>
                  </a:extLst>
                </a:gridCol>
                <a:gridCol w="1976603">
                  <a:extLst>
                    <a:ext uri="{9D8B030D-6E8A-4147-A177-3AD203B41FA5}">
                      <a16:colId xmlns:a16="http://schemas.microsoft.com/office/drawing/2014/main" val="4219685771"/>
                    </a:ext>
                  </a:extLst>
                </a:gridCol>
                <a:gridCol w="1776245">
                  <a:extLst>
                    <a:ext uri="{9D8B030D-6E8A-4147-A177-3AD203B41FA5}">
                      <a16:colId xmlns:a16="http://schemas.microsoft.com/office/drawing/2014/main" val="1362277928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CH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search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323352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r>
                        <a:rPr lang="en-CH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enue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0146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44436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CH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ational</a:t>
                      </a:r>
                      <a:r>
                        <a:rPr lang="en-CH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time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581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18742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8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072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FAE9-AD82-4DE3-84AC-49B1888F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775" y="101997"/>
            <a:ext cx="9144000" cy="615156"/>
          </a:xfrm>
        </p:spPr>
        <p:txBody>
          <a:bodyPr>
            <a:normAutofit fontScale="90000"/>
          </a:bodyPr>
          <a:lstStyle/>
          <a:p>
            <a:pPr algn="l"/>
            <a:r>
              <a:rPr lang="en-CH" sz="4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sz="4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H" sz="4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CH" sz="4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sz="4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C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01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575F-0AAC-45CB-9C2D-7274290C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625" y="2260600"/>
            <a:ext cx="2762250" cy="1325563"/>
          </a:xfrm>
        </p:spPr>
        <p:txBody>
          <a:bodyPr/>
          <a:lstStyle/>
          <a:p>
            <a:r>
              <a:rPr lang="en-CH" dirty="0"/>
              <a:t>Q</a:t>
            </a:r>
            <a:r>
              <a:rPr lang="en-US" dirty="0"/>
              <a:t>u</a:t>
            </a:r>
            <a:r>
              <a:rPr lang="en-CH" dirty="0"/>
              <a:t>e</a:t>
            </a:r>
            <a:r>
              <a:rPr lang="en-US" dirty="0"/>
              <a:t>r</a:t>
            </a:r>
            <a:r>
              <a:rPr lang="en-CH" dirty="0" err="1"/>
              <a:t>i</a:t>
            </a:r>
            <a:r>
              <a:rPr lang="en-US" dirty="0"/>
              <a:t>e</a:t>
            </a:r>
            <a:r>
              <a:rPr lang="en-CH" dirty="0"/>
              <a:t>s?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5300E3-A1EE-446E-B887-E0FDFFB12AAE}"/>
              </a:ext>
            </a:extLst>
          </p:cNvPr>
          <p:cNvSpPr txBox="1">
            <a:spLocks/>
          </p:cNvSpPr>
          <p:nvPr/>
        </p:nvSpPr>
        <p:spPr>
          <a:xfrm>
            <a:off x="4514850" y="3586163"/>
            <a:ext cx="27622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</a:t>
            </a:r>
            <a:r>
              <a:rPr lang="en-CH" dirty="0"/>
              <a:t>h</a:t>
            </a:r>
            <a:r>
              <a:rPr lang="en-US" dirty="0"/>
              <a:t>a</a:t>
            </a:r>
            <a:r>
              <a:rPr lang="en-CH" dirty="0"/>
              <a:t>n</a:t>
            </a:r>
            <a:r>
              <a:rPr lang="en-US" dirty="0"/>
              <a:t>k</a:t>
            </a:r>
            <a:r>
              <a:rPr lang="en-CH" dirty="0"/>
              <a:t> </a:t>
            </a:r>
            <a:r>
              <a:rPr lang="en-US" dirty="0"/>
              <a:t>y</a:t>
            </a:r>
            <a:r>
              <a:rPr lang="en-CH" dirty="0"/>
              <a:t>o</a:t>
            </a:r>
            <a:r>
              <a:rPr lang="en-US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54676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EEB5-6665-4210-B2F8-B23976959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826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B6A9A8A-4C76-4BD4-B7E3-61D69D0114E6}"/>
              </a:ext>
            </a:extLst>
          </p:cNvPr>
          <p:cNvSpPr/>
          <p:nvPr/>
        </p:nvSpPr>
        <p:spPr>
          <a:xfrm>
            <a:off x="974253" y="1508937"/>
            <a:ext cx="10951047" cy="363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A489C62-381A-4F52-A341-887FFFA48623}"/>
                  </a:ext>
                </a:extLst>
              </p:cNvPr>
              <p:cNvSpPr txBox="1"/>
              <p:nvPr/>
            </p:nvSpPr>
            <p:spPr>
              <a:xfrm>
                <a:off x="974253" y="1872438"/>
                <a:ext cx="11185662" cy="3581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Discrete event simulation to describe the ticket selling process</a:t>
                </a: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H" dirty="0">
                    <a:latin typeface="Arial" panose="020B0604020202020204" pitchFamily="34" charset="0"/>
                    <a:cs typeface="Arial" panose="020B0604020202020204" pitchFamily="34" charset="0"/>
                  </a:rPr>
                  <a:t>Metrics to quantify the service such as mean and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CH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en-CH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CH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Ev</a:t>
                </a:r>
                <a:r>
                  <a:rPr lang="en-CH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CH" dirty="0">
                    <a:latin typeface="Arial" panose="020B0604020202020204" pitchFamily="34" charset="0"/>
                    <a:cs typeface="Arial" panose="020B0604020202020204" pitchFamily="34" charset="0"/>
                  </a:rPr>
                  <a:t>u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CH" dirty="0"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r>
                  <a:rPr lang="en-CH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CH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CH" dirty="0"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CH" dirty="0">
                    <a:latin typeface="Arial" panose="020B0604020202020204" pitchFamily="34" charset="0"/>
                    <a:cs typeface="Arial" panose="020B0604020202020204" pitchFamily="34" charset="0"/>
                  </a:rPr>
                  <a:t>’s revenue for the following two cases:</a:t>
                </a:r>
              </a:p>
              <a:p>
                <a:pPr marL="1200150" lvl="2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All fares are available 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/>
                        </m:limLow>
                      </m:fName>
                      <m:e>
                        <m:f>
                          <m:f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𝑠𝑒𝑎𝑡𝑠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𝑓𝑎𝑟𝑒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</a:rPr>
                          <m:t>=20</m:t>
                        </m:r>
                      </m:e>
                    </m:func>
                  </m:oMath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Offer one fare at a time until it is booked starting with fare I, H, G, …</a:t>
                </a:r>
              </a:p>
              <a:p>
                <a:pPr lvl="1">
                  <a:lnSpc>
                    <a:spcPct val="150000"/>
                  </a:lnSpc>
                </a:pPr>
                <a:endParaRPr lang="en-CH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A489C62-381A-4F52-A341-887FFFA48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53" y="1872438"/>
                <a:ext cx="11185662" cy="3581173"/>
              </a:xfrm>
              <a:prstGeom prst="rect">
                <a:avLst/>
              </a:prstGeom>
              <a:blipFill>
                <a:blip r:embed="rId2"/>
                <a:stretch>
                  <a:fillRect l="-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453742C5-70B1-4B62-B2E0-EEAB4FDC87DB}"/>
              </a:ext>
            </a:extLst>
          </p:cNvPr>
          <p:cNvSpPr/>
          <p:nvPr/>
        </p:nvSpPr>
        <p:spPr>
          <a:xfrm>
            <a:off x="974252" y="4375962"/>
            <a:ext cx="10951047" cy="363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2BD9885-B86C-4531-9953-94FF38EAB6AD}"/>
                  </a:ext>
                </a:extLst>
              </p:cNvPr>
              <p:cNvSpPr/>
              <p:nvPr/>
            </p:nvSpPr>
            <p:spPr>
              <a:xfrm>
                <a:off x="974252" y="4965597"/>
                <a:ext cx="10267950" cy="1703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Identify decision variables </a:t>
                </a:r>
                <a:r>
                  <a:rPr lang="en-CH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 function </a:t>
                </a:r>
                <a14:m>
                  <m:oMath xmlns:m="http://schemas.openxmlformats.org/officeDocument/2006/math">
                    <m:r>
                      <a:rPr lang="en-GB" smtClean="0"/>
                      <m:t>𝑓</m:t>
                    </m:r>
                    <m:r>
                      <a:rPr lang="en-GB" smtClean="0"/>
                      <m:t>(</m:t>
                    </m:r>
                    <m:r>
                      <a:rPr lang="en-GB" smtClean="0"/>
                      <m:t>𝑥</m:t>
                    </m:r>
                    <m:r>
                      <a:rPr lang="en-GB" smtClean="0"/>
                      <m:t>)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problem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Design optimization algorithms and apply it to the problem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Optimize over mean, quantiles, worst case, …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Custom policy to improve revenue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2BD9885-B86C-4531-9953-94FF38EAB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52" y="4965597"/>
                <a:ext cx="10267950" cy="1703030"/>
              </a:xfrm>
              <a:prstGeom prst="rect">
                <a:avLst/>
              </a:prstGeom>
              <a:blipFill>
                <a:blip r:embed="rId3"/>
                <a:stretch>
                  <a:fillRect l="-416" b="-5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0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FAE9-AD82-4DE3-84AC-49B1888F6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1422"/>
            <a:ext cx="9144000" cy="615156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en-CH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79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5E4C-B65D-41AF-B434-902023B93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374"/>
            <a:ext cx="10515600" cy="1325563"/>
          </a:xfrm>
        </p:spPr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AD6381-8CA9-45FC-9682-7269CC2D6DC5}"/>
              </a:ext>
            </a:extLst>
          </p:cNvPr>
          <p:cNvSpPr/>
          <p:nvPr/>
        </p:nvSpPr>
        <p:spPr>
          <a:xfrm>
            <a:off x="974253" y="1508937"/>
            <a:ext cx="3636573" cy="363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tate variables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BC6FA-565B-4BAF-851B-954CADBE2AD1}"/>
              </a:ext>
            </a:extLst>
          </p:cNvPr>
          <p:cNvSpPr/>
          <p:nvPr/>
        </p:nvSpPr>
        <p:spPr>
          <a:xfrm>
            <a:off x="974250" y="3507635"/>
            <a:ext cx="3636573" cy="363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03B15-FD8F-4936-8542-9274A96A44B2}"/>
              </a:ext>
            </a:extLst>
          </p:cNvPr>
          <p:cNvSpPr txBox="1"/>
          <p:nvPr/>
        </p:nvSpPr>
        <p:spPr>
          <a:xfrm>
            <a:off x="974252" y="2164762"/>
            <a:ext cx="3538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CH" i="1" dirty="0">
                <a:latin typeface="Arial" panose="020B0604020202020204" pitchFamily="34" charset="0"/>
                <a:cs typeface="Arial" panose="020B0604020202020204" pitchFamily="34" charset="0"/>
              </a:rPr>
              <a:t>days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eat availability (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H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668B3-0180-4787-8AA9-739824A0B2D3}"/>
              </a:ext>
            </a:extLst>
          </p:cNvPr>
          <p:cNvSpPr txBox="1"/>
          <p:nvPr/>
        </p:nvSpPr>
        <p:spPr>
          <a:xfrm>
            <a:off x="974250" y="4385398"/>
            <a:ext cx="36365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Different passenger arrival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Choices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F269DF-02CA-4A69-B6B1-DAE190C86063}"/>
              </a:ext>
            </a:extLst>
          </p:cNvPr>
          <p:cNvSpPr/>
          <p:nvPr/>
        </p:nvSpPr>
        <p:spPr>
          <a:xfrm>
            <a:off x="5870101" y="1508936"/>
            <a:ext cx="3636573" cy="3635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0AC8E4-6103-465F-819C-C53D3955366B}"/>
              </a:ext>
            </a:extLst>
          </p:cNvPr>
          <p:cNvSpPr/>
          <p:nvPr/>
        </p:nvSpPr>
        <p:spPr>
          <a:xfrm>
            <a:off x="5800725" y="2148299"/>
            <a:ext cx="53365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of future events sorted in chronological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the simulation: </a:t>
            </a:r>
            <a:r>
              <a:rPr lang="en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event (Generation).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the next event: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the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statistics.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and add new events to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 the processed event from the list.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 the simulation if the list is empty, go to next event otherwise.</a:t>
            </a:r>
          </a:p>
        </p:txBody>
      </p:sp>
    </p:spTree>
    <p:extLst>
      <p:ext uri="{BB962C8B-B14F-4D97-AF65-F5344CB8AC3E}">
        <p14:creationId xmlns:p14="http://schemas.microsoft.com/office/powerpoint/2010/main" val="7582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45">
            <a:extLst>
              <a:ext uri="{FF2B5EF4-FFF2-40B4-BE49-F238E27FC236}">
                <a16:creationId xmlns:a16="http://schemas.microsoft.com/office/drawing/2014/main" id="{D9DD8345-E69E-4F1F-8C71-3D4E1D5833B2}"/>
              </a:ext>
            </a:extLst>
          </p:cNvPr>
          <p:cNvSpPr/>
          <p:nvPr/>
        </p:nvSpPr>
        <p:spPr>
          <a:xfrm>
            <a:off x="4128017" y="2117556"/>
            <a:ext cx="3263383" cy="262288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94D444D-60BB-49AF-8625-2E764B3DB54B}"/>
              </a:ext>
            </a:extLst>
          </p:cNvPr>
          <p:cNvSpPr txBox="1"/>
          <p:nvPr/>
        </p:nvSpPr>
        <p:spPr>
          <a:xfrm>
            <a:off x="2326041" y="3266802"/>
            <a:ext cx="1463105" cy="338554"/>
          </a:xfrm>
          <a:prstGeom prst="rect">
            <a:avLst/>
          </a:prstGeom>
          <a:noFill/>
          <a:ln w="635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2">
            <a:extLst>
              <a:ext uri="{FF2B5EF4-FFF2-40B4-BE49-F238E27FC236}">
                <a16:creationId xmlns:a16="http://schemas.microsoft.com/office/drawing/2014/main" id="{B3FEAB30-AE9D-4294-B6AD-F3D98DEC16D6}"/>
              </a:ext>
            </a:extLst>
          </p:cNvPr>
          <p:cNvSpPr txBox="1"/>
          <p:nvPr/>
        </p:nvSpPr>
        <p:spPr>
          <a:xfrm>
            <a:off x="298450" y="241300"/>
            <a:ext cx="672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Simulation workflow</a:t>
            </a:r>
            <a:endParaRPr lang="en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A584DB6-22B4-416E-8009-CD56289244E5}"/>
              </a:ext>
            </a:extLst>
          </p:cNvPr>
          <p:cNvSpPr txBox="1"/>
          <p:nvPr/>
        </p:nvSpPr>
        <p:spPr>
          <a:xfrm>
            <a:off x="9711142" y="1847817"/>
            <a:ext cx="1764819" cy="338554"/>
          </a:xfrm>
          <a:prstGeom prst="rect">
            <a:avLst/>
          </a:prstGeom>
          <a:noFill/>
          <a:ln w="635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Choices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204686C-ED79-4711-AC4A-032AC3C6D292}"/>
              </a:ext>
            </a:extLst>
          </p:cNvPr>
          <p:cNvSpPr txBox="1"/>
          <p:nvPr/>
        </p:nvSpPr>
        <p:spPr>
          <a:xfrm>
            <a:off x="9711143" y="2398242"/>
            <a:ext cx="1764819" cy="338554"/>
          </a:xfrm>
          <a:prstGeom prst="rect">
            <a:avLst/>
          </a:prstGeom>
          <a:noFill/>
          <a:ln w="635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Ideal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choices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C4785FE-91C1-4313-A82C-A40241D4F622}"/>
              </a:ext>
            </a:extLst>
          </p:cNvPr>
          <p:cNvSpPr txBox="1"/>
          <p:nvPr/>
        </p:nvSpPr>
        <p:spPr>
          <a:xfrm>
            <a:off x="9711144" y="2960413"/>
            <a:ext cx="1764819" cy="338554"/>
          </a:xfrm>
          <a:prstGeom prst="rect">
            <a:avLst/>
          </a:prstGeom>
          <a:noFill/>
          <a:ln w="635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ACC95FA-FF2D-40B1-9392-0F908B56F0FF}"/>
              </a:ext>
            </a:extLst>
          </p:cNvPr>
          <p:cNvSpPr txBox="1"/>
          <p:nvPr/>
        </p:nvSpPr>
        <p:spPr>
          <a:xfrm>
            <a:off x="9711146" y="3516711"/>
            <a:ext cx="1764819" cy="338554"/>
          </a:xfrm>
          <a:prstGeom prst="rect">
            <a:avLst/>
          </a:prstGeom>
          <a:noFill/>
          <a:ln w="635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Seats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sold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42ECB122-2E19-45E2-84D4-7C223E46BDF5}"/>
              </a:ext>
            </a:extLst>
          </p:cNvPr>
          <p:cNvSpPr txBox="1"/>
          <p:nvPr/>
        </p:nvSpPr>
        <p:spPr>
          <a:xfrm>
            <a:off x="9711145" y="4634281"/>
            <a:ext cx="1764819" cy="338554"/>
          </a:xfrm>
          <a:prstGeom prst="rect">
            <a:avLst/>
          </a:prstGeom>
          <a:noFill/>
          <a:ln w="635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Satisfaction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ED220943-0C95-43AA-83D5-108CF20F5C5B}"/>
              </a:ext>
            </a:extLst>
          </p:cNvPr>
          <p:cNvSpPr txBox="1"/>
          <p:nvPr/>
        </p:nvSpPr>
        <p:spPr>
          <a:xfrm>
            <a:off x="9711146" y="4073009"/>
            <a:ext cx="1764819" cy="338554"/>
          </a:xfrm>
          <a:prstGeom prst="rect">
            <a:avLst/>
          </a:prstGeom>
          <a:noFill/>
          <a:ln w="635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Late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passengers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86EDA2E-811E-4DD5-AF1D-892D3F47D7E0}"/>
              </a:ext>
            </a:extLst>
          </p:cNvPr>
          <p:cNvSpPr txBox="1"/>
          <p:nvPr/>
        </p:nvSpPr>
        <p:spPr>
          <a:xfrm>
            <a:off x="4574597" y="2669646"/>
            <a:ext cx="2370221" cy="338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Arrivals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2333951-B434-403B-ABCD-821765D92623}"/>
              </a:ext>
            </a:extLst>
          </p:cNvPr>
          <p:cNvSpPr txBox="1"/>
          <p:nvPr/>
        </p:nvSpPr>
        <p:spPr>
          <a:xfrm>
            <a:off x="4574597" y="3786636"/>
            <a:ext cx="2370221" cy="33855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alpha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Fare</a:t>
            </a: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dirty="0" err="1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8CFA25EA-F162-4EBB-A437-FC2D4653BDA4}"/>
              </a:ext>
            </a:extLst>
          </p:cNvPr>
          <p:cNvSpPr txBox="1"/>
          <p:nvPr/>
        </p:nvSpPr>
        <p:spPr>
          <a:xfrm>
            <a:off x="4720890" y="2076350"/>
            <a:ext cx="1765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Simulat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sz="16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GB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B820E87C-4BB7-451E-BBCB-5964F0BF6A63}"/>
              </a:ext>
            </a:extLst>
          </p:cNvPr>
          <p:cNvGrpSpPr/>
          <p:nvPr/>
        </p:nvGrpSpPr>
        <p:grpSpPr>
          <a:xfrm>
            <a:off x="212702" y="2334954"/>
            <a:ext cx="1463106" cy="2213907"/>
            <a:chOff x="212701" y="2166322"/>
            <a:chExt cx="1463106" cy="2213907"/>
          </a:xfrm>
        </p:grpSpPr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1E001F2-6636-460B-B43C-8894159C4C24}"/>
                </a:ext>
              </a:extLst>
            </p:cNvPr>
            <p:cNvSpPr txBox="1"/>
            <p:nvPr/>
          </p:nvSpPr>
          <p:spPr>
            <a:xfrm>
              <a:off x="212702" y="2166322"/>
              <a:ext cx="1463105" cy="338554"/>
            </a:xfrm>
            <a:prstGeom prst="rect">
              <a:avLst/>
            </a:prstGeom>
            <a:noFill/>
            <a:ln w="6350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Passengers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0AA5079-DFAF-42A5-8E39-192EBE3C7AD7}"/>
                </a:ext>
              </a:extLst>
            </p:cNvPr>
            <p:cNvSpPr txBox="1"/>
            <p:nvPr/>
          </p:nvSpPr>
          <p:spPr>
            <a:xfrm>
              <a:off x="212701" y="2789831"/>
              <a:ext cx="1463105" cy="338554"/>
            </a:xfrm>
            <a:prstGeom prst="rect">
              <a:avLst/>
            </a:prstGeom>
            <a:noFill/>
            <a:ln w="6350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Offered</a:t>
              </a:r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de-DE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fares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4EECEDFB-B014-4C3D-AF0B-C8DB71A19761}"/>
                </a:ext>
              </a:extLst>
            </p:cNvPr>
            <p:cNvSpPr txBox="1"/>
            <p:nvPr/>
          </p:nvSpPr>
          <p:spPr>
            <a:xfrm>
              <a:off x="212701" y="3416353"/>
              <a:ext cx="1463105" cy="338554"/>
            </a:xfrm>
            <a:prstGeom prst="rect">
              <a:avLst/>
            </a:prstGeom>
            <a:noFill/>
            <a:ln w="6350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Duration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4439015-5BD0-45D4-A67D-0E047A6FB090}"/>
                </a:ext>
              </a:extLst>
            </p:cNvPr>
            <p:cNvSpPr txBox="1"/>
            <p:nvPr/>
          </p:nvSpPr>
          <p:spPr>
            <a:xfrm>
              <a:off x="212701" y="4041675"/>
              <a:ext cx="1463105" cy="338554"/>
            </a:xfrm>
            <a:prstGeom prst="rect">
              <a:avLst/>
            </a:prstGeom>
            <a:noFill/>
            <a:ln w="6350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600" dirty="0">
                  <a:latin typeface="Arial" panose="020B0604020202020204" pitchFamily="34" charset="0"/>
                  <a:cs typeface="Arial" panose="020B0604020202020204" pitchFamily="34" charset="0"/>
                </a:rPr>
                <a:t>Policy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0ED9772-3FBE-4A45-AE93-288424D9B33E}"/>
              </a:ext>
            </a:extLst>
          </p:cNvPr>
          <p:cNvCxnSpPr>
            <a:stCxn id="27" idx="2"/>
            <a:endCxn id="41" idx="0"/>
          </p:cNvCxnSpPr>
          <p:nvPr/>
        </p:nvCxnSpPr>
        <p:spPr>
          <a:xfrm>
            <a:off x="5759708" y="3008200"/>
            <a:ext cx="0" cy="77843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31CA57C5-0A0D-49DA-A366-7D9D1A4A0418}"/>
              </a:ext>
            </a:extLst>
          </p:cNvPr>
          <p:cNvCxnSpPr>
            <a:cxnSpLocks/>
            <a:stCxn id="8" idx="3"/>
            <a:endCxn id="46" idx="1"/>
          </p:cNvCxnSpPr>
          <p:nvPr/>
        </p:nvCxnSpPr>
        <p:spPr>
          <a:xfrm flipV="1">
            <a:off x="3789146" y="3429000"/>
            <a:ext cx="338871" cy="7079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Verbinder: gewinkelt 60">
            <a:extLst>
              <a:ext uri="{FF2B5EF4-FFF2-40B4-BE49-F238E27FC236}">
                <a16:creationId xmlns:a16="http://schemas.microsoft.com/office/drawing/2014/main" id="{BD693E21-20B6-4723-9387-402F80D9928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75808" y="2472649"/>
            <a:ext cx="650233" cy="963430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863B2A7B-F54F-44F6-9F06-0826CBCD385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75807" y="3096158"/>
            <a:ext cx="650234" cy="339921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4D89AF97-655D-4260-A7B0-8610F6B0D28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675807" y="3436079"/>
            <a:ext cx="650234" cy="286601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Verbinder: gewinkelt 67">
            <a:extLst>
              <a:ext uri="{FF2B5EF4-FFF2-40B4-BE49-F238E27FC236}">
                <a16:creationId xmlns:a16="http://schemas.microsoft.com/office/drawing/2014/main" id="{A01DFB3A-F94D-4C25-B9CA-75299AB9A217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675807" y="3436079"/>
            <a:ext cx="650234" cy="911923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0B7DFECF-CD81-4A05-ADE5-0DF931EBD905}"/>
              </a:ext>
            </a:extLst>
          </p:cNvPr>
          <p:cNvCxnSpPr>
            <a:cxnSpLocks/>
            <a:stCxn id="46" idx="3"/>
            <a:endCxn id="36" idx="1"/>
          </p:cNvCxnSpPr>
          <p:nvPr/>
        </p:nvCxnSpPr>
        <p:spPr>
          <a:xfrm flipV="1">
            <a:off x="7391400" y="2017094"/>
            <a:ext cx="2319742" cy="1411906"/>
          </a:xfrm>
          <a:prstGeom prst="bentConnector3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6BEF6497-602F-413C-AE26-C08CEF1977B6}"/>
              </a:ext>
            </a:extLst>
          </p:cNvPr>
          <p:cNvCxnSpPr>
            <a:cxnSpLocks/>
            <a:stCxn id="46" idx="3"/>
            <a:endCxn id="37" idx="1"/>
          </p:cNvCxnSpPr>
          <p:nvPr/>
        </p:nvCxnSpPr>
        <p:spPr>
          <a:xfrm flipV="1">
            <a:off x="7391400" y="2567519"/>
            <a:ext cx="2319743" cy="8614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2E91144A-D2D8-4DF4-9E32-93AC34BAAB09}"/>
              </a:ext>
            </a:extLst>
          </p:cNvPr>
          <p:cNvCxnSpPr>
            <a:cxnSpLocks/>
            <a:stCxn id="46" idx="3"/>
            <a:endCxn id="38" idx="1"/>
          </p:cNvCxnSpPr>
          <p:nvPr/>
        </p:nvCxnSpPr>
        <p:spPr>
          <a:xfrm flipV="1">
            <a:off x="7391400" y="3129690"/>
            <a:ext cx="2319744" cy="299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Verbinder: gewinkelt 78">
            <a:extLst>
              <a:ext uri="{FF2B5EF4-FFF2-40B4-BE49-F238E27FC236}">
                <a16:creationId xmlns:a16="http://schemas.microsoft.com/office/drawing/2014/main" id="{3434F93D-D6C6-4034-A684-1FBC8EEE180A}"/>
              </a:ext>
            </a:extLst>
          </p:cNvPr>
          <p:cNvCxnSpPr>
            <a:cxnSpLocks/>
            <a:stCxn id="46" idx="3"/>
            <a:endCxn id="39" idx="1"/>
          </p:cNvCxnSpPr>
          <p:nvPr/>
        </p:nvCxnSpPr>
        <p:spPr>
          <a:xfrm>
            <a:off x="7391400" y="3429000"/>
            <a:ext cx="2319746" cy="2569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Verbinder: gewinkelt 81">
            <a:extLst>
              <a:ext uri="{FF2B5EF4-FFF2-40B4-BE49-F238E27FC236}">
                <a16:creationId xmlns:a16="http://schemas.microsoft.com/office/drawing/2014/main" id="{F4541274-F56F-4A11-8519-4DCC0989B474}"/>
              </a:ext>
            </a:extLst>
          </p:cNvPr>
          <p:cNvCxnSpPr>
            <a:cxnSpLocks/>
            <a:stCxn id="46" idx="3"/>
            <a:endCxn id="44" idx="1"/>
          </p:cNvCxnSpPr>
          <p:nvPr/>
        </p:nvCxnSpPr>
        <p:spPr>
          <a:xfrm>
            <a:off x="7391400" y="3429000"/>
            <a:ext cx="2319746" cy="8132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Verbinder: gewinkelt 84">
            <a:extLst>
              <a:ext uri="{FF2B5EF4-FFF2-40B4-BE49-F238E27FC236}">
                <a16:creationId xmlns:a16="http://schemas.microsoft.com/office/drawing/2014/main" id="{B3DA6C7A-BD87-4979-A350-6A776588D600}"/>
              </a:ext>
            </a:extLst>
          </p:cNvPr>
          <p:cNvCxnSpPr>
            <a:cxnSpLocks/>
            <a:stCxn id="46" idx="3"/>
            <a:endCxn id="43" idx="1"/>
          </p:cNvCxnSpPr>
          <p:nvPr/>
        </p:nvCxnSpPr>
        <p:spPr>
          <a:xfrm>
            <a:off x="7391400" y="3429000"/>
            <a:ext cx="2319745" cy="137455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34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AF91-3A73-41FE-8D11-5EFCC03EC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CH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BA0-3A95-4B65-8BE7-991E3B82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6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59FC74FC-8646-43CD-B1D8-B0DE495D49EE}"/>
              </a:ext>
            </a:extLst>
          </p:cNvPr>
          <p:cNvSpPr txBox="1"/>
          <p:nvPr/>
        </p:nvSpPr>
        <p:spPr>
          <a:xfrm>
            <a:off x="298450" y="241300"/>
            <a:ext cx="672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Auxiliary functions</a:t>
            </a:r>
            <a:endParaRPr lang="en-CH" sz="28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653BC2D-A1C9-4C90-BAD4-5472625D4D81}"/>
              </a:ext>
            </a:extLst>
          </p:cNvPr>
          <p:cNvSpPr txBox="1"/>
          <p:nvPr/>
        </p:nvSpPr>
        <p:spPr>
          <a:xfrm>
            <a:off x="303458" y="1162380"/>
            <a:ext cx="110363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exponential_rng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generates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exponential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random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number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+mj-lt"/>
              <a:cs typeface="Courier New" panose="02070309020205020404" pitchFamily="49" charset="0"/>
            </a:endParaRPr>
          </a:p>
          <a:p>
            <a:r>
              <a:rPr lang="de-DE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homogeneous_poisson_process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T)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generates arrivals according to a Poisson process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endParaRPr lang="de-DE" sz="2000" dirty="0"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2000" dirty="0">
              <a:latin typeface="+mj-lt"/>
              <a:cs typeface="Courier New" panose="02070309020205020404" pitchFamily="49" charset="0"/>
            </a:endParaRPr>
          </a:p>
          <a:p>
            <a:r>
              <a:rPr lang="de-DE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non_homogeneous_poisson_process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lam_t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lam_max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T)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generates arrivals according to non-homogeneous Poisson process with time-dependent rate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lam_t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endParaRPr lang="de-DE" sz="2000" dirty="0"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en-GB" sz="2000" dirty="0">
              <a:latin typeface="+mj-lt"/>
              <a:cs typeface="Courier New" panose="02070309020205020404" pitchFamily="49" charset="0"/>
            </a:endParaRPr>
          </a:p>
          <a:p>
            <a:r>
              <a:rPr lang="de-DE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non_homogeneous_poisson_process_piecewise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lam_t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lam_max</a:t>
            </a:r>
            <a:r>
              <a:rPr lang="de-D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T)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generates Business Passenger arrivals according to non-homogeneous Poisson process with time-dependent rate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lam_t</a:t>
            </a:r>
            <a:endParaRPr lang="en-GB" sz="1600" dirty="0">
              <a:solidFill>
                <a:schemeClr val="bg1">
                  <a:lumMod val="50000"/>
                </a:schemeClr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59FC74FC-8646-43CD-B1D8-B0DE495D49EE}"/>
              </a:ext>
            </a:extLst>
          </p:cNvPr>
          <p:cNvSpPr txBox="1"/>
          <p:nvPr/>
        </p:nvSpPr>
        <p:spPr>
          <a:xfrm>
            <a:off x="298450" y="241300"/>
            <a:ext cx="672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Discrete event simulator</a:t>
            </a:r>
            <a:endParaRPr lang="en-CH" sz="2800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C653BC2D-A1C9-4C90-BAD4-5472625D4D81}"/>
              </a:ext>
            </a:extLst>
          </p:cNvPr>
          <p:cNvSpPr txBox="1"/>
          <p:nvPr/>
        </p:nvSpPr>
        <p:spPr>
          <a:xfrm>
            <a:off x="303458" y="1162380"/>
            <a:ext cx="118885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Scenario</a:t>
            </a:r>
          </a:p>
          <a:p>
            <a:r>
              <a:rPr lang="en-GB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airline yield management scenario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lvl="1"/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+mj-lt"/>
              <a:cs typeface="Courier New" panose="02070309020205020404" pitchFamily="49" charset="0"/>
            </a:endParaRPr>
          </a:p>
          <a:p>
            <a:r>
              <a:rPr lang="de-DE" sz="20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Passenger</a:t>
            </a:r>
          </a:p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generic airline passenger (subclasses: Business, Leisure, Economy)</a:t>
            </a:r>
          </a:p>
          <a:p>
            <a:pPr lvl="1"/>
            <a:endParaRPr lang="en-GB" sz="1600" dirty="0">
              <a:solidFill>
                <a:schemeClr val="bg1">
                  <a:lumMod val="50000"/>
                </a:schemeClr>
              </a:solidFill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lvl="1"/>
            <a:endParaRPr lang="en-GB" sz="1600" dirty="0">
              <a:solidFill>
                <a:schemeClr val="bg1">
                  <a:lumMod val="50000"/>
                </a:schemeClr>
              </a:solidFill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r>
              <a:rPr lang="en-GB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totalRevenue</a:t>
            </a:r>
            <a:r>
              <a:rPr lang="en-GB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(choices)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computes the revenue of the airline company starting from the list of passenger choices</a:t>
            </a:r>
          </a:p>
          <a:p>
            <a:endParaRPr lang="en-GB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seatsSold</a:t>
            </a:r>
            <a:r>
              <a:rPr lang="en-GB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(choices)</a:t>
            </a:r>
          </a:p>
          <a:p>
            <a:pPr lvl="1"/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computes the number of fares sold from the list of passenger choices</a:t>
            </a:r>
          </a:p>
          <a:p>
            <a:endParaRPr lang="en-GB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simulate</a:t>
            </a:r>
            <a:r>
              <a:rPr lang="de-DE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scenario</a:t>
            </a:r>
            <a:r>
              <a:rPr lang="de-DE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implements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the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simulation</a:t>
            </a:r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de-DE" sz="1600" dirty="0" err="1">
                <a:solidFill>
                  <a:schemeClr val="bg1">
                    <a:lumMod val="50000"/>
                  </a:schemeClr>
                </a:solidFill>
                <a:latin typeface="+mj-lt"/>
                <a:cs typeface="Courier New" panose="02070309020205020404" pitchFamily="49" charset="0"/>
              </a:rPr>
              <a:t>procedure</a:t>
            </a:r>
            <a:endParaRPr lang="de-DE" sz="1600" dirty="0">
              <a:solidFill>
                <a:schemeClr val="bg1">
                  <a:lumMod val="50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endParaRPr lang="de-DE" sz="1600" dirty="0">
              <a:solidFill>
                <a:schemeClr val="bg1">
                  <a:lumMod val="50000"/>
                </a:schemeClr>
              </a:solidFill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endParaRPr lang="de-DE" sz="2000" dirty="0">
              <a:latin typeface="+mj-lt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63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2177</Words>
  <Application>Microsoft Office PowerPoint</Application>
  <PresentationFormat>Widescreen</PresentationFormat>
  <Paragraphs>242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Airline yield management</vt:lpstr>
      <vt:lpstr>Introduction</vt:lpstr>
      <vt:lpstr>Problem statement</vt:lpstr>
      <vt:lpstr>Simulation</vt:lpstr>
      <vt:lpstr>Simulation</vt:lpstr>
      <vt:lpstr>PowerPoint Presentation</vt:lpstr>
      <vt:lpstr>Code implemention</vt:lpstr>
      <vt:lpstr>PowerPoint Presentation</vt:lpstr>
      <vt:lpstr>PowerPoint Presentation</vt:lpstr>
      <vt:lpstr>PowerPoint Presentation</vt:lpstr>
      <vt:lpstr>PowerPoint Presentation</vt:lpstr>
      <vt:lpstr>Scenario 1: Bootstrapping (Revenue &amp; Seats sold)</vt:lpstr>
      <vt:lpstr>Scenario 1: Bootstrapping (Late passengers and Satisfication)</vt:lpstr>
      <vt:lpstr>PowerPoint Presentation</vt:lpstr>
      <vt:lpstr>Scenario 2: Bootstrapping (Revenue &amp; Seats sold)</vt:lpstr>
      <vt:lpstr>Scenario 2: Bootstrapping (Late passengers and Satisfication)</vt:lpstr>
      <vt:lpstr>Comparison between scenario 1 and 2</vt:lpstr>
      <vt:lpstr>PowerPoint Presentation</vt:lpstr>
      <vt:lpstr>Optimization</vt:lpstr>
      <vt:lpstr>Optimization</vt:lpstr>
      <vt:lpstr>Code implementation</vt:lpstr>
      <vt:lpstr>Local search</vt:lpstr>
      <vt:lpstr>Variable Neighbourhood search</vt:lpstr>
      <vt:lpstr>Simulated Annealing</vt:lpstr>
      <vt:lpstr>Comparison of different methods</vt:lpstr>
      <vt:lpstr>Conclusion</vt:lpstr>
      <vt:lpstr>Queries?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yield management</dc:title>
  <dc:creator>Jonas</dc:creator>
  <cp:lastModifiedBy>Vadugappatty Srinivasan Dharun</cp:lastModifiedBy>
  <cp:revision>53</cp:revision>
  <dcterms:created xsi:type="dcterms:W3CDTF">2021-05-19T12:46:51Z</dcterms:created>
  <dcterms:modified xsi:type="dcterms:W3CDTF">2021-05-27T15:06:57Z</dcterms:modified>
</cp:coreProperties>
</file>