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Lst>
  <p:sldSz cx="9144000" cy="6858000" type="screen4x3"/>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6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pic>
        <p:nvPicPr>
          <p:cNvPr id="34" name="Imagen 33"/>
          <p:cNvPicPr/>
          <p:nvPr/>
        </p:nvPicPr>
        <p:blipFill>
          <a:blip r:embed="rId2"/>
          <a:stretch/>
        </p:blipFill>
        <p:spPr>
          <a:xfrm>
            <a:off x="2079000" y="1604520"/>
            <a:ext cx="4984920" cy="3977280"/>
          </a:xfrm>
          <a:prstGeom prst="rect">
            <a:avLst/>
          </a:prstGeom>
          <a:ln>
            <a:noFill/>
          </a:ln>
        </p:spPr>
      </p:pic>
      <p:pic>
        <p:nvPicPr>
          <p:cNvPr id="35" name="Imagen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pic>
        <p:nvPicPr>
          <p:cNvPr id="70" name="Imagen 69"/>
          <p:cNvPicPr/>
          <p:nvPr/>
        </p:nvPicPr>
        <p:blipFill>
          <a:blip r:embed="rId2"/>
          <a:stretch/>
        </p:blipFill>
        <p:spPr>
          <a:xfrm>
            <a:off x="2079000" y="1604520"/>
            <a:ext cx="4984920" cy="3977280"/>
          </a:xfrm>
          <a:prstGeom prst="rect">
            <a:avLst/>
          </a:prstGeom>
          <a:ln>
            <a:noFill/>
          </a:ln>
        </p:spPr>
      </p:pic>
      <p:pic>
        <p:nvPicPr>
          <p:cNvPr id="71" name="Imagen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endParaRPr lang="es-CO"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s-CO"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r>
              <a:rPr lang="es-CO"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s-CO"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s-CO"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s-CO"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s-CO"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r>
              <a:rPr lang="es-CO" sz="18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s-CO"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s-CO"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s-CO"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s-CO"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s-CO"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810540" y="473018"/>
            <a:ext cx="7770600" cy="146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r>
              <a:rPr lang="es-CO" sz="2400" b="1" i="1" dirty="0" err="1">
                <a:solidFill>
                  <a:schemeClr val="tx2"/>
                </a:solidFill>
                <a:latin typeface="Calibri" panose="020F0502020204030204" pitchFamily="34" charset="0"/>
                <a:cs typeface="Calibri" panose="020F0502020204030204" pitchFamily="34" charset="0"/>
              </a:rPr>
              <a:t>Algorithm</a:t>
            </a:r>
            <a:r>
              <a:rPr lang="es-CO" sz="2400" b="1" i="1" dirty="0">
                <a:solidFill>
                  <a:schemeClr val="tx2"/>
                </a:solidFill>
                <a:latin typeface="Calibri" panose="020F0502020204030204" pitchFamily="34" charset="0"/>
                <a:cs typeface="Calibri" panose="020F0502020204030204" pitchFamily="34" charset="0"/>
              </a:rPr>
              <a:t> to </a:t>
            </a:r>
            <a:r>
              <a:rPr lang="es-CO" sz="2400" b="1" i="1" dirty="0" err="1">
                <a:solidFill>
                  <a:schemeClr val="tx2"/>
                </a:solidFill>
                <a:latin typeface="Calibri" panose="020F0502020204030204" pitchFamily="34" charset="0"/>
                <a:cs typeface="Calibri" panose="020F0502020204030204" pitchFamily="34" charset="0"/>
              </a:rPr>
              <a:t>detect</a:t>
            </a:r>
            <a:r>
              <a:rPr lang="es-CO" sz="2400" b="1" i="1" dirty="0">
                <a:solidFill>
                  <a:schemeClr val="tx2"/>
                </a:solidFill>
                <a:latin typeface="Calibri" panose="020F0502020204030204" pitchFamily="34" charset="0"/>
                <a:cs typeface="Calibri" panose="020F0502020204030204" pitchFamily="34" charset="0"/>
              </a:rPr>
              <a:t> </a:t>
            </a:r>
            <a:r>
              <a:rPr lang="es-CO" sz="2400" b="1" i="1" dirty="0" err="1" smtClean="0">
                <a:solidFill>
                  <a:schemeClr val="tx2"/>
                </a:solidFill>
                <a:latin typeface="Calibri" panose="020F0502020204030204" pitchFamily="34" charset="0"/>
                <a:cs typeface="Calibri" panose="020F0502020204030204" pitchFamily="34" charset="0"/>
              </a:rPr>
              <a:t>collisions</a:t>
            </a:r>
            <a:endParaRPr lang="es-CO" sz="2400" b="1" i="1" dirty="0" smtClean="0">
              <a:solidFill>
                <a:schemeClr val="tx2"/>
              </a:solidFill>
              <a:latin typeface="Calibri" panose="020F0502020204030204" pitchFamily="34" charset="0"/>
              <a:cs typeface="Calibri" panose="020F0502020204030204" pitchFamily="34" charset="0"/>
            </a:endParaRPr>
          </a:p>
          <a:p>
            <a:pPr algn="ctr"/>
            <a:r>
              <a:rPr lang="es-CO" sz="2400" b="1" i="1" dirty="0" smtClean="0">
                <a:solidFill>
                  <a:schemeClr val="tx2"/>
                </a:solidFill>
                <a:latin typeface="Calibri" panose="020F0502020204030204" pitchFamily="34" charset="0"/>
                <a:cs typeface="Calibri" panose="020F0502020204030204" pitchFamily="34" charset="0"/>
              </a:rPr>
              <a:t> </a:t>
            </a:r>
            <a:r>
              <a:rPr lang="es-CO" sz="2400" b="1" i="1" dirty="0" err="1">
                <a:solidFill>
                  <a:schemeClr val="tx2"/>
                </a:solidFill>
                <a:latin typeface="Calibri" panose="020F0502020204030204" pitchFamily="34" charset="0"/>
                <a:cs typeface="Calibri" panose="020F0502020204030204" pitchFamily="34" charset="0"/>
              </a:rPr>
              <a:t>with</a:t>
            </a:r>
            <a:r>
              <a:rPr lang="es-CO" sz="2400" b="1" i="1" dirty="0">
                <a:solidFill>
                  <a:schemeClr val="tx2"/>
                </a:solidFill>
                <a:latin typeface="Calibri" panose="020F0502020204030204" pitchFamily="34" charset="0"/>
                <a:cs typeface="Calibri" panose="020F0502020204030204" pitchFamily="34" charset="0"/>
              </a:rPr>
              <a:t> </a:t>
            </a:r>
            <a:r>
              <a:rPr lang="es-CO" sz="2400" b="1" i="1" dirty="0" err="1">
                <a:solidFill>
                  <a:schemeClr val="tx2"/>
                </a:solidFill>
                <a:latin typeface="Calibri" panose="020F0502020204030204" pitchFamily="34" charset="0"/>
                <a:cs typeface="Calibri" panose="020F0502020204030204" pitchFamily="34" charset="0"/>
              </a:rPr>
              <a:t>the</a:t>
            </a:r>
            <a:r>
              <a:rPr lang="es-CO" sz="2400" b="1" i="1" dirty="0">
                <a:solidFill>
                  <a:schemeClr val="tx2"/>
                </a:solidFill>
                <a:latin typeface="Calibri" panose="020F0502020204030204" pitchFamily="34" charset="0"/>
                <a:cs typeface="Calibri" panose="020F0502020204030204" pitchFamily="34" charset="0"/>
              </a:rPr>
              <a:t> </a:t>
            </a:r>
            <a:r>
              <a:rPr lang="es-CO" sz="2400" b="1" i="1" dirty="0" err="1">
                <a:solidFill>
                  <a:schemeClr val="tx2"/>
                </a:solidFill>
                <a:latin typeface="Calibri" panose="020F0502020204030204" pitchFamily="34" charset="0"/>
                <a:cs typeface="Calibri" panose="020F0502020204030204" pitchFamily="34" charset="0"/>
              </a:rPr>
              <a:t>spatial</a:t>
            </a:r>
            <a:r>
              <a:rPr lang="es-CO" sz="2400" b="1" i="1" dirty="0">
                <a:solidFill>
                  <a:schemeClr val="tx2"/>
                </a:solidFill>
                <a:latin typeface="Calibri" panose="020F0502020204030204" pitchFamily="34" charset="0"/>
                <a:cs typeface="Calibri" panose="020F0502020204030204" pitchFamily="34" charset="0"/>
              </a:rPr>
              <a:t> hash </a:t>
            </a:r>
            <a:r>
              <a:rPr lang="es-CO" sz="2400" b="1" i="1" dirty="0" err="1">
                <a:solidFill>
                  <a:schemeClr val="tx2"/>
                </a:solidFill>
                <a:latin typeface="Calibri" panose="020F0502020204030204" pitchFamily="34" charset="0"/>
                <a:cs typeface="Calibri" panose="020F0502020204030204" pitchFamily="34" charset="0"/>
              </a:rPr>
              <a:t>algorithm</a:t>
            </a:r>
            <a:endParaRPr lang="es-CO" sz="2400" i="1" dirty="0">
              <a:solidFill>
                <a:schemeClr val="tx2"/>
              </a:solidFill>
              <a:latin typeface="Calibri" panose="020F0502020204030204" pitchFamily="34" charset="0"/>
              <a:cs typeface="Calibri" panose="020F0502020204030204" pitchFamily="34" charset="0"/>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73" name="CustomShape 2"/>
          <p:cNvSpPr/>
          <p:nvPr/>
        </p:nvSpPr>
        <p:spPr>
          <a:xfrm>
            <a:off x="467640" y="3077771"/>
            <a:ext cx="8456400" cy="187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dirty="0">
              <a:solidFill>
                <a:srgbClr val="000000"/>
              </a:solidFill>
              <a:uFill>
                <a:solidFill>
                  <a:srgbClr val="FFFFFF"/>
                </a:solidFill>
              </a:uFill>
              <a:latin typeface="Arial"/>
            </a:endParaRPr>
          </a:p>
          <a:p>
            <a:pPr algn="ctr">
              <a:lnSpc>
                <a:spcPct val="100000"/>
              </a:lnSpc>
            </a:pPr>
            <a:r>
              <a:rPr lang="en-US" sz="2400" b="1" i="1" spc="-1" dirty="0" smtClean="0">
                <a:solidFill>
                  <a:srgbClr val="1F4E79"/>
                </a:solidFill>
                <a:uFill>
                  <a:solidFill>
                    <a:srgbClr val="FFFFFF"/>
                  </a:solidFill>
                </a:uFill>
                <a:latin typeface="Calibri"/>
              </a:rPr>
              <a:t>Omar Alexis Becerra</a:t>
            </a:r>
            <a:endParaRPr lang="en-US" sz="1800" b="0" strike="noStrike" spc="-1" dirty="0">
              <a:solidFill>
                <a:srgbClr val="000000"/>
              </a:solidFill>
              <a:uFill>
                <a:solidFill>
                  <a:srgbClr val="FFFFFF"/>
                </a:solidFill>
              </a:uFill>
              <a:latin typeface="Arial"/>
            </a:endParaRPr>
          </a:p>
          <a:p>
            <a:pPr algn="ctr">
              <a:lnSpc>
                <a:spcPct val="100000"/>
              </a:lnSpc>
            </a:pPr>
            <a:r>
              <a:rPr lang="en-US" sz="2400" b="1" i="1" strike="noStrike" spc="-1" dirty="0" smtClean="0">
                <a:solidFill>
                  <a:srgbClr val="1F4E79"/>
                </a:solidFill>
                <a:uFill>
                  <a:solidFill>
                    <a:srgbClr val="FFFFFF"/>
                  </a:solidFill>
                </a:uFill>
                <a:latin typeface="Calibri"/>
                <a:ea typeface="DejaVu Sans"/>
              </a:rPr>
              <a:t>Juan José Tamayo</a:t>
            </a:r>
            <a:endParaRPr lang="en-US" sz="1800" b="0" strike="noStrike" spc="-1" dirty="0">
              <a:solidFill>
                <a:srgbClr val="000000"/>
              </a:solidFill>
              <a:uFill>
                <a:solidFill>
                  <a:srgbClr val="FFFFFF"/>
                </a:solidFill>
              </a:uFill>
              <a:latin typeface="Arial"/>
            </a:endParaRPr>
          </a:p>
          <a:p>
            <a:pPr algn="ctr">
              <a:lnSpc>
                <a:spcPct val="100000"/>
              </a:lnSpc>
            </a:pPr>
            <a:r>
              <a:rPr lang="en-US" sz="2400" b="0" i="1" strike="noStrike" spc="-1" dirty="0" err="1">
                <a:solidFill>
                  <a:srgbClr val="1F4E79"/>
                </a:solidFill>
                <a:uFill>
                  <a:solidFill>
                    <a:srgbClr val="FFFFFF"/>
                  </a:solidFill>
                </a:uFill>
                <a:latin typeface="Calibri"/>
                <a:ea typeface="DejaVu Sans"/>
              </a:rPr>
              <a:t>Medellín</a:t>
            </a:r>
            <a:r>
              <a:rPr lang="en-US" sz="2400" b="0" i="1" strike="noStrike" spc="-1" dirty="0">
                <a:solidFill>
                  <a:srgbClr val="1F4E79"/>
                </a:solidFill>
                <a:uFill>
                  <a:solidFill>
                    <a:srgbClr val="FFFFFF"/>
                  </a:solidFill>
                </a:uFill>
                <a:latin typeface="Calibri"/>
                <a:ea typeface="DejaVu Sans"/>
              </a:rPr>
              <a:t>, </a:t>
            </a:r>
            <a:r>
              <a:rPr lang="en-US" sz="2400" b="0" i="1" strike="noStrike" spc="-1" dirty="0" smtClean="0">
                <a:solidFill>
                  <a:srgbClr val="1F4E79"/>
                </a:solidFill>
                <a:uFill>
                  <a:solidFill>
                    <a:srgbClr val="FFFFFF"/>
                  </a:solidFill>
                </a:uFill>
                <a:latin typeface="Calibri"/>
                <a:ea typeface="DejaVu Sans"/>
              </a:rPr>
              <a:t>May 21</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257400" y="537480"/>
            <a:ext cx="7885080" cy="61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smtClean="0">
                <a:solidFill>
                  <a:srgbClr val="333F4F"/>
                </a:solidFill>
                <a:uFill>
                  <a:solidFill>
                    <a:srgbClr val="FFFFFF"/>
                  </a:solidFill>
                </a:uFill>
                <a:latin typeface="Arial"/>
                <a:ea typeface="DejaVu Sans"/>
              </a:rPr>
              <a:t>Data structure designed</a:t>
            </a:r>
            <a:endParaRPr lang="en-US" sz="1800" b="0" strike="noStrike" spc="-1" dirty="0">
              <a:solidFill>
                <a:srgbClr val="000000"/>
              </a:solidFill>
              <a:uFill>
                <a:solidFill>
                  <a:srgbClr val="FFFFFF"/>
                </a:solidFill>
              </a:uFill>
              <a:latin typeface="Arial"/>
            </a:endParaRPr>
          </a:p>
        </p:txBody>
      </p:sp>
      <p:sp>
        <p:nvSpPr>
          <p:cNvPr id="82" name="CustomShape 2"/>
          <p:cNvSpPr/>
          <p:nvPr/>
        </p:nvSpPr>
        <p:spPr>
          <a:xfrm>
            <a:off x="660240" y="4327559"/>
            <a:ext cx="7943433" cy="1325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s-ES_tradnl" b="1" i="1" dirty="0" smtClean="0">
                <a:solidFill>
                  <a:schemeClr val="tx2"/>
                </a:solidFill>
              </a:rPr>
              <a:t>Figure 1</a:t>
            </a:r>
            <a:r>
              <a:rPr lang="es-ES_tradnl" b="1" dirty="0"/>
              <a:t>: </a:t>
            </a:r>
            <a:r>
              <a:rPr lang="es-CO" dirty="0" err="1"/>
              <a:t>Representation</a:t>
            </a:r>
            <a:r>
              <a:rPr lang="es-CO" dirty="0"/>
              <a:t> of a </a:t>
            </a:r>
            <a:r>
              <a:rPr lang="es-CO" dirty="0" err="1"/>
              <a:t>spatial</a:t>
            </a:r>
            <a:r>
              <a:rPr lang="es-CO" dirty="0"/>
              <a:t> hash </a:t>
            </a:r>
            <a:r>
              <a:rPr lang="es-CO" dirty="0" err="1"/>
              <a:t>where</a:t>
            </a:r>
            <a:r>
              <a:rPr lang="es-CO" dirty="0"/>
              <a:t> </a:t>
            </a:r>
            <a:r>
              <a:rPr lang="es-CO" dirty="0" err="1"/>
              <a:t>each</a:t>
            </a:r>
            <a:r>
              <a:rPr lang="es-CO" dirty="0"/>
              <a:t> red </a:t>
            </a:r>
            <a:r>
              <a:rPr lang="es-CO" dirty="0" err="1"/>
              <a:t>dot</a:t>
            </a:r>
            <a:r>
              <a:rPr lang="es-CO" dirty="0"/>
              <a:t> </a:t>
            </a:r>
            <a:r>
              <a:rPr lang="es-CO" dirty="0" err="1"/>
              <a:t>is</a:t>
            </a:r>
            <a:r>
              <a:rPr lang="es-CO" dirty="0"/>
              <a:t> a </a:t>
            </a:r>
            <a:r>
              <a:rPr lang="es-CO" dirty="0" err="1"/>
              <a:t>bee</a:t>
            </a:r>
            <a:r>
              <a:rPr lang="es-CO" dirty="0"/>
              <a:t> and </a:t>
            </a:r>
            <a:r>
              <a:rPr lang="es-CO" dirty="0" err="1"/>
              <a:t>each</a:t>
            </a:r>
            <a:r>
              <a:rPr lang="es-CO" dirty="0"/>
              <a:t> </a:t>
            </a:r>
            <a:r>
              <a:rPr lang="es-CO" dirty="0" err="1"/>
              <a:t>square</a:t>
            </a:r>
            <a:r>
              <a:rPr lang="es-CO" dirty="0"/>
              <a:t> </a:t>
            </a:r>
            <a:r>
              <a:rPr lang="es-CO" dirty="0" err="1"/>
              <a:t>is</a:t>
            </a:r>
            <a:r>
              <a:rPr lang="es-CO" dirty="0"/>
              <a:t> a </a:t>
            </a:r>
            <a:r>
              <a:rPr lang="es-CO" dirty="0" err="1"/>
              <a:t>quadrant</a:t>
            </a:r>
            <a:endParaRPr lang="es-CO" dirty="0"/>
          </a:p>
          <a:p>
            <a:pPr algn="just">
              <a:lnSpc>
                <a:spcPct val="100000"/>
              </a:lnSpc>
            </a:pPr>
            <a:endParaRPr lang="en-US" sz="1800" b="0" strike="noStrike" spc="-1" dirty="0">
              <a:solidFill>
                <a:srgbClr val="000000"/>
              </a:solidFill>
              <a:uFill>
                <a:solidFill>
                  <a:srgbClr val="FFFFFF"/>
                </a:solidFill>
              </a:uFill>
              <a:latin typeface="Arial"/>
            </a:endParaRPr>
          </a:p>
        </p:txBody>
      </p:sp>
      <p:pic>
        <p:nvPicPr>
          <p:cNvPr id="1026" name="Picture 2" descr="hash"/>
          <p:cNvPicPr>
            <a:picLocks noChangeAspect="1" noChangeArrowheads="1"/>
          </p:cNvPicPr>
          <p:nvPr/>
        </p:nvPicPr>
        <p:blipFill>
          <a:blip r:embed="rId2">
            <a:extLst>
              <a:ext uri="{28A0092B-C50C-407E-A947-70E740481C1C}">
                <a14:useLocalDpi xmlns:a14="http://schemas.microsoft.com/office/drawing/2010/main" val="0"/>
              </a:ext>
            </a:extLst>
          </a:blip>
          <a:srcRect l="6230" t="4167" r="68224" b="64394"/>
          <a:stretch>
            <a:fillRect/>
          </a:stretch>
        </p:blipFill>
        <p:spPr bwMode="auto">
          <a:xfrm>
            <a:off x="2978738" y="1345594"/>
            <a:ext cx="2752725"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57840" y="348480"/>
            <a:ext cx="7885080" cy="61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trike="noStrike" spc="-1">
                <a:solidFill>
                  <a:srgbClr val="333F4F"/>
                </a:solidFill>
                <a:uFill>
                  <a:solidFill>
                    <a:srgbClr val="FFFFFF"/>
                  </a:solidFill>
                </a:uFill>
                <a:latin typeface="Arial"/>
                <a:ea typeface="DejaVu Sans"/>
              </a:rPr>
              <a:t>Data Structure Operations</a:t>
            </a:r>
            <a:endParaRPr lang="en-US" sz="1800" b="0" strike="noStrike" spc="-1">
              <a:solidFill>
                <a:srgbClr val="000000"/>
              </a:solidFill>
              <a:uFill>
                <a:solidFill>
                  <a:srgbClr val="FFFFFF"/>
                </a:solidFill>
              </a:uFill>
              <a:latin typeface="Arial"/>
            </a:endParaRPr>
          </a:p>
        </p:txBody>
      </p:sp>
      <p:sp>
        <p:nvSpPr>
          <p:cNvPr id="94" name="CustomShape 2"/>
          <p:cNvSpPr/>
          <p:nvPr/>
        </p:nvSpPr>
        <p:spPr>
          <a:xfrm>
            <a:off x="637308" y="4551840"/>
            <a:ext cx="4065731" cy="128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_tradnl" b="1" i="1" dirty="0" smtClean="0">
                <a:solidFill>
                  <a:schemeClr val="tx2"/>
                </a:solidFill>
              </a:rPr>
              <a:t>Figure </a:t>
            </a:r>
            <a:r>
              <a:rPr lang="es-ES_tradnl" b="1" i="1" dirty="0">
                <a:solidFill>
                  <a:schemeClr val="tx2"/>
                </a:solidFill>
              </a:rPr>
              <a:t>2</a:t>
            </a:r>
            <a:r>
              <a:rPr lang="es-ES_tradnl" i="1" dirty="0">
                <a:solidFill>
                  <a:schemeClr val="tx2"/>
                </a:solidFill>
              </a:rPr>
              <a:t>: </a:t>
            </a:r>
            <a:r>
              <a:rPr lang="es-CO" dirty="0" err="1" smtClean="0"/>
              <a:t>Representation</a:t>
            </a:r>
            <a:r>
              <a:rPr lang="es-CO" dirty="0" smtClean="0"/>
              <a:t> </a:t>
            </a:r>
            <a:r>
              <a:rPr lang="es-CO" dirty="0"/>
              <a:t>of a </a:t>
            </a:r>
            <a:r>
              <a:rPr lang="es-CO" dirty="0" err="1"/>
              <a:t>spatial</a:t>
            </a:r>
            <a:r>
              <a:rPr lang="es-CO" dirty="0"/>
              <a:t> hash </a:t>
            </a:r>
            <a:r>
              <a:rPr lang="es-CO" dirty="0" err="1"/>
              <a:t>where</a:t>
            </a:r>
            <a:r>
              <a:rPr lang="es-CO" dirty="0"/>
              <a:t> </a:t>
            </a:r>
            <a:r>
              <a:rPr lang="es-CO" dirty="0" err="1"/>
              <a:t>each</a:t>
            </a:r>
            <a:r>
              <a:rPr lang="es-CO" dirty="0"/>
              <a:t> </a:t>
            </a:r>
            <a:r>
              <a:rPr lang="es-CO" dirty="0" err="1"/>
              <a:t>black</a:t>
            </a:r>
            <a:r>
              <a:rPr lang="es-CO" dirty="0"/>
              <a:t> </a:t>
            </a:r>
            <a:r>
              <a:rPr lang="es-CO" dirty="0" err="1"/>
              <a:t>dot</a:t>
            </a:r>
            <a:r>
              <a:rPr lang="es-CO" dirty="0"/>
              <a:t> </a:t>
            </a:r>
            <a:r>
              <a:rPr lang="es-CO" dirty="0" err="1"/>
              <a:t>is</a:t>
            </a:r>
            <a:r>
              <a:rPr lang="es-CO" dirty="0"/>
              <a:t> a </a:t>
            </a:r>
            <a:r>
              <a:rPr lang="es-CO" dirty="0" err="1"/>
              <a:t>bee</a:t>
            </a:r>
            <a:r>
              <a:rPr lang="es-CO" dirty="0"/>
              <a:t> and </a:t>
            </a:r>
            <a:r>
              <a:rPr lang="es-CO" dirty="0" err="1"/>
              <a:t>each</a:t>
            </a:r>
            <a:r>
              <a:rPr lang="es-CO" dirty="0"/>
              <a:t> </a:t>
            </a:r>
            <a:r>
              <a:rPr lang="es-CO" dirty="0" err="1"/>
              <a:t>frame</a:t>
            </a:r>
            <a:r>
              <a:rPr lang="es-CO" dirty="0"/>
              <a:t> </a:t>
            </a:r>
            <a:r>
              <a:rPr lang="es-CO" dirty="0" err="1"/>
              <a:t>is</a:t>
            </a:r>
            <a:r>
              <a:rPr lang="es-CO" dirty="0"/>
              <a:t> a </a:t>
            </a:r>
            <a:r>
              <a:rPr lang="es-CO" dirty="0" err="1"/>
              <a:t>quadrant</a:t>
            </a:r>
            <a:endParaRPr lang="es-CO" dirty="0"/>
          </a:p>
        </p:txBody>
      </p:sp>
      <p:sp>
        <p:nvSpPr>
          <p:cNvPr id="96" name="CustomShape 3"/>
          <p:cNvSpPr/>
          <p:nvPr/>
        </p:nvSpPr>
        <p:spPr>
          <a:xfrm>
            <a:off x="4406040" y="4566240"/>
            <a:ext cx="4662360" cy="48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_tradnl" b="1" i="1" dirty="0" err="1" smtClean="0">
                <a:solidFill>
                  <a:schemeClr val="tx2"/>
                </a:solidFill>
              </a:rPr>
              <a:t>Table</a:t>
            </a:r>
            <a:r>
              <a:rPr lang="es-ES_tradnl" b="1" i="1" dirty="0" smtClean="0">
                <a:solidFill>
                  <a:schemeClr val="tx2"/>
                </a:solidFill>
              </a:rPr>
              <a:t> </a:t>
            </a:r>
            <a:r>
              <a:rPr lang="es-ES_tradnl" b="1" i="1" dirty="0">
                <a:solidFill>
                  <a:schemeClr val="tx2"/>
                </a:solidFill>
              </a:rPr>
              <a:t>1: </a:t>
            </a:r>
            <a:r>
              <a:rPr lang="es-ES_tradnl" dirty="0" err="1"/>
              <a:t>Complexity</a:t>
            </a:r>
            <a:r>
              <a:rPr lang="es-ES_tradnl" dirty="0"/>
              <a:t> </a:t>
            </a:r>
            <a:r>
              <a:rPr lang="es-ES_tradnl" dirty="0" err="1"/>
              <a:t>algorithm</a:t>
            </a:r>
            <a:r>
              <a:rPr lang="es-ES_tradnl" dirty="0"/>
              <a:t> </a:t>
            </a:r>
            <a:r>
              <a:rPr lang="es-ES_tradnl" dirty="0" err="1"/>
              <a:t>methods</a:t>
            </a:r>
            <a:endParaRPr lang="en-US" sz="1800" b="0" strike="noStrike" spc="-1" dirty="0">
              <a:solidFill>
                <a:srgbClr val="000000"/>
              </a:solidFill>
              <a:uFill>
                <a:solidFill>
                  <a:srgbClr val="FFFFFF"/>
                </a:solidFill>
              </a:uFill>
              <a:latin typeface="Arial"/>
            </a:endParaRPr>
          </a:p>
        </p:txBody>
      </p:sp>
      <p:pic>
        <p:nvPicPr>
          <p:cNvPr id="2050" name="Picture 2" descr="tabla 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454" y="1833935"/>
            <a:ext cx="269081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073" y="1833935"/>
            <a:ext cx="3602182" cy="244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57840" y="433080"/>
            <a:ext cx="7885080" cy="61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trike="noStrike" spc="-1">
                <a:solidFill>
                  <a:srgbClr val="333F4F"/>
                </a:solidFill>
                <a:uFill>
                  <a:solidFill>
                    <a:srgbClr val="FFFFFF"/>
                  </a:solidFill>
                </a:uFill>
                <a:latin typeface="Arial"/>
                <a:ea typeface="DejaVu Sans"/>
              </a:rPr>
              <a:t>Design Criteria of the Data Structure</a:t>
            </a:r>
            <a:endParaRPr lang="en-US" sz="1800" b="0" strike="noStrike" spc="-1">
              <a:solidFill>
                <a:srgbClr val="000000"/>
              </a:solidFill>
              <a:uFill>
                <a:solidFill>
                  <a:srgbClr val="FFFFFF"/>
                </a:solidFill>
              </a:uFill>
              <a:latin typeface="Arial"/>
            </a:endParaRPr>
          </a:p>
        </p:txBody>
      </p:sp>
      <p:sp>
        <p:nvSpPr>
          <p:cNvPr id="104" name="CustomShape 2"/>
          <p:cNvSpPr/>
          <p:nvPr/>
        </p:nvSpPr>
        <p:spPr>
          <a:xfrm>
            <a:off x="700560" y="1488600"/>
            <a:ext cx="7885080" cy="239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gn="just">
              <a:lnSpc>
                <a:spcPct val="100000"/>
              </a:lnSpc>
              <a:buClr>
                <a:srgbClr val="000000"/>
              </a:buClr>
              <a:buSzPct val="45000"/>
              <a:buFont typeface="Wingdings" charset="2"/>
              <a:buChar char=""/>
            </a:pPr>
            <a:r>
              <a:rPr lang="en-US" sz="2000" spc="-1" dirty="0">
                <a:solidFill>
                  <a:srgbClr val="000000"/>
                </a:solidFill>
                <a:uFill>
                  <a:solidFill>
                    <a:srgbClr val="FFFFFF"/>
                  </a:solidFill>
                </a:uFill>
              </a:rPr>
              <a:t>This structure was designed in this way thanks to the efficiency in the identification of collisions and its low algorithmic complexity, the efficiency in the time of execution, this idea was granted thanks to a suggestion from our teacher</a:t>
            </a:r>
            <a:r>
              <a:rPr lang="en-US" sz="2000" spc="-1" dirty="0" smtClean="0">
                <a:solidFill>
                  <a:srgbClr val="000000"/>
                </a:solidFill>
                <a:uFill>
                  <a:solidFill>
                    <a:srgbClr val="FFFFFF"/>
                  </a:solidFill>
                </a:uFill>
              </a:rPr>
              <a:t>.</a:t>
            </a:r>
          </a:p>
          <a:p>
            <a:pPr marL="285840" indent="-285480" algn="just">
              <a:lnSpc>
                <a:spcPct val="100000"/>
              </a:lnSpc>
              <a:buClr>
                <a:srgbClr val="000000"/>
              </a:buClr>
              <a:buSzPct val="45000"/>
              <a:buFont typeface="Wingdings" charset="2"/>
              <a:buChar char=""/>
            </a:pPr>
            <a:endParaRPr lang="en-US" sz="2000" spc="-1" dirty="0" smtClean="0">
              <a:solidFill>
                <a:srgbClr val="000000"/>
              </a:solidFill>
              <a:uFill>
                <a:solidFill>
                  <a:srgbClr val="FFFFFF"/>
                </a:solidFill>
              </a:uFill>
            </a:endParaRPr>
          </a:p>
          <a:p>
            <a:pPr marL="285840" indent="-285480" algn="just">
              <a:lnSpc>
                <a:spcPct val="100000"/>
              </a:lnSpc>
              <a:buClr>
                <a:srgbClr val="000000"/>
              </a:buClr>
              <a:buSzPct val="45000"/>
              <a:buFont typeface="Wingdings" charset="2"/>
              <a:buChar char=""/>
            </a:pPr>
            <a:r>
              <a:rPr lang="en-US" sz="2000" spc="-1" dirty="0" smtClean="0">
                <a:solidFill>
                  <a:srgbClr val="000000"/>
                </a:solidFill>
                <a:uFill>
                  <a:solidFill>
                    <a:srgbClr val="FFFFFF"/>
                  </a:solidFill>
                </a:uFill>
              </a:rPr>
              <a:t>The </a:t>
            </a:r>
            <a:r>
              <a:rPr lang="en-US" sz="2000" spc="-1" dirty="0">
                <a:solidFill>
                  <a:srgbClr val="000000"/>
                </a:solidFill>
                <a:uFill>
                  <a:solidFill>
                    <a:srgbClr val="FFFFFF"/>
                  </a:solidFill>
                </a:uFill>
              </a:rPr>
              <a:t>delete operation in a Linked List, for the first and last element, has a time complexity of O(1).</a:t>
            </a:r>
            <a:endParaRPr lang="en-US" sz="1800" b="0" strike="noStrike" spc="-1" dirty="0" smtClean="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a:p>
            <a:pPr marL="285840" indent="-285480" algn="just">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Arial"/>
                <a:ea typeface="DejaVu Sans"/>
              </a:rPr>
              <a:t>The delete operation has a memory complexity of O(1).</a:t>
            </a:r>
            <a:endParaRPr lang="en-US" sz="1800" b="0" strike="noStrike" spc="-1" dirty="0">
              <a:solidFill>
                <a:srgbClr val="000000"/>
              </a:solidFill>
              <a:uFill>
                <a:solidFill>
                  <a:srgbClr val="FFFFFF"/>
                </a:solidFill>
              </a:uFill>
              <a:latin typeface="Arial"/>
            </a:endParaRPr>
          </a:p>
          <a:p>
            <a:pPr marL="285840" indent="-285480" algn="just">
              <a:lnSpc>
                <a:spcPct val="100000"/>
              </a:lnSpc>
              <a:buClr>
                <a:srgbClr val="000000"/>
              </a:buClr>
              <a:buSzPct val="45000"/>
              <a:buFont typeface="Wingdings" charset="2"/>
              <a:buChar char=""/>
            </a:pPr>
            <a:endParaRPr lang="en-US" sz="1800" b="0" strike="noStrike" spc="-1" dirty="0">
              <a:solidFill>
                <a:srgbClr val="000000"/>
              </a:solidFill>
              <a:uFill>
                <a:solidFill>
                  <a:srgbClr val="FFFFFF"/>
                </a:solidFill>
              </a:uFill>
              <a:latin typeface="Arial"/>
            </a:endParaRPr>
          </a:p>
          <a:p>
            <a:pPr marL="285840" indent="-285480" algn="just">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Arial"/>
                <a:ea typeface="DejaVu Sans"/>
              </a:rPr>
              <a:t>The delete operation of a linked list is, therefore, efficient to solve the problem.</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3360" y="302400"/>
            <a:ext cx="7885080" cy="61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trike="noStrike" spc="-1">
                <a:solidFill>
                  <a:srgbClr val="333F4F"/>
                </a:solidFill>
                <a:uFill>
                  <a:solidFill>
                    <a:srgbClr val="FFFFFF"/>
                  </a:solidFill>
                </a:uFill>
                <a:latin typeface="Arial"/>
                <a:ea typeface="DejaVu Sans"/>
              </a:rPr>
              <a:t>Time and Memory Consumption</a:t>
            </a:r>
            <a:endParaRPr lang="en-US" sz="1800" b="0" strike="noStrike" spc="-1">
              <a:solidFill>
                <a:srgbClr val="000000"/>
              </a:solidFill>
              <a:uFill>
                <a:solidFill>
                  <a:srgbClr val="FFFFFF"/>
                </a:solidFill>
              </a:uFill>
              <a:latin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675" y="1031587"/>
            <a:ext cx="5994449" cy="387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p:cNvSpPr txBox="1"/>
          <p:nvPr/>
        </p:nvSpPr>
        <p:spPr>
          <a:xfrm>
            <a:off x="969818" y="4793673"/>
            <a:ext cx="7315200" cy="1200329"/>
          </a:xfrm>
          <a:prstGeom prst="rect">
            <a:avLst/>
          </a:prstGeom>
          <a:noFill/>
        </p:spPr>
        <p:txBody>
          <a:bodyPr wrap="square" rtlCol="0">
            <a:spAutoFit/>
          </a:bodyPr>
          <a:lstStyle/>
          <a:p>
            <a:r>
              <a:rPr lang="en-US" dirty="0"/>
              <a:t> </a:t>
            </a:r>
            <a:endParaRPr lang="es-CO" dirty="0"/>
          </a:p>
          <a:p>
            <a:r>
              <a:rPr lang="es-ES_tradnl" b="1" i="1" dirty="0" err="1" smtClean="0">
                <a:solidFill>
                  <a:schemeClr val="tx2"/>
                </a:solidFill>
              </a:rPr>
              <a:t>Table</a:t>
            </a:r>
            <a:r>
              <a:rPr lang="en-US" b="1" i="1" dirty="0" smtClean="0">
                <a:solidFill>
                  <a:schemeClr val="tx2"/>
                </a:solidFill>
              </a:rPr>
              <a:t> </a:t>
            </a:r>
            <a:r>
              <a:rPr lang="en-US" b="1" i="1" dirty="0">
                <a:solidFill>
                  <a:schemeClr val="tx2"/>
                </a:solidFill>
              </a:rPr>
              <a:t>4:</a:t>
            </a:r>
            <a:r>
              <a:rPr lang="en-US" i="1" dirty="0">
                <a:solidFill>
                  <a:schemeClr val="tx2"/>
                </a:solidFill>
              </a:rPr>
              <a:t> </a:t>
            </a:r>
            <a:r>
              <a:rPr lang="es-CO" dirty="0" err="1"/>
              <a:t>Analysis</a:t>
            </a:r>
            <a:r>
              <a:rPr lang="es-CO" dirty="0"/>
              <a:t> of </a:t>
            </a:r>
            <a:r>
              <a:rPr lang="es-CO" dirty="0" err="1"/>
              <a:t>the</a:t>
            </a:r>
            <a:r>
              <a:rPr lang="es-CO" dirty="0"/>
              <a:t> </a:t>
            </a:r>
            <a:r>
              <a:rPr lang="es-CO" dirty="0" err="1"/>
              <a:t>results</a:t>
            </a:r>
            <a:r>
              <a:rPr lang="es-CO" dirty="0"/>
              <a:t> </a:t>
            </a:r>
            <a:r>
              <a:rPr lang="es-CO" dirty="0" err="1"/>
              <a:t>obtained</a:t>
            </a:r>
            <a:r>
              <a:rPr lang="es-CO" dirty="0"/>
              <a:t> </a:t>
            </a:r>
            <a:r>
              <a:rPr lang="es-CO" dirty="0" err="1"/>
              <a:t>with</a:t>
            </a:r>
            <a:r>
              <a:rPr lang="es-CO" dirty="0"/>
              <a:t> </a:t>
            </a:r>
            <a:r>
              <a:rPr lang="es-CO" dirty="0" err="1"/>
              <a:t>the</a:t>
            </a:r>
            <a:r>
              <a:rPr lang="es-CO" dirty="0"/>
              <a:t> </a:t>
            </a:r>
            <a:r>
              <a:rPr lang="es-CO" dirty="0" err="1"/>
              <a:t>implementation</a:t>
            </a:r>
            <a:r>
              <a:rPr lang="es-CO" dirty="0"/>
              <a:t> of a </a:t>
            </a:r>
            <a:r>
              <a:rPr lang="es-CO" dirty="0" err="1"/>
              <a:t>special</a:t>
            </a:r>
            <a:r>
              <a:rPr lang="es-CO" dirty="0"/>
              <a:t> hash and </a:t>
            </a:r>
            <a:r>
              <a:rPr lang="es-CO" dirty="0" err="1"/>
              <a:t>two</a:t>
            </a:r>
            <a:r>
              <a:rPr lang="es-CO" dirty="0"/>
              <a:t> </a:t>
            </a:r>
            <a:r>
              <a:rPr lang="es-CO" dirty="0" err="1"/>
              <a:t>cycles</a:t>
            </a:r>
            <a:r>
              <a:rPr lang="es-CO" dirty="0"/>
              <a:t> </a:t>
            </a:r>
            <a:r>
              <a:rPr lang="es-CO" dirty="0" err="1"/>
              <a:t>with</a:t>
            </a:r>
            <a:r>
              <a:rPr lang="es-CO" dirty="0"/>
              <a:t> </a:t>
            </a:r>
            <a:r>
              <a:rPr lang="es-CO" dirty="0" err="1"/>
              <a:t>complexity</a:t>
            </a:r>
            <a:r>
              <a:rPr lang="en-US" dirty="0"/>
              <a:t> n</a:t>
            </a:r>
            <a:r>
              <a:rPr lang="en-US" baseline="30000" dirty="0"/>
              <a:t>2</a:t>
            </a:r>
            <a:endParaRPr lang="es-CO" dirty="0"/>
          </a:p>
          <a:p>
            <a:endParaRPr lang="es-CO"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Presentación2</Template>
  <TotalTime>1136</TotalTime>
  <Words>175</Words>
  <Application>Microsoft Office PowerPoint</Application>
  <PresentationFormat>Presentación en pantalla (4:3)</PresentationFormat>
  <Paragraphs>22</Paragraphs>
  <Slides>5</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5</vt:i4>
      </vt:variant>
    </vt:vector>
  </HeadingPairs>
  <TitlesOfParts>
    <vt:vector size="12" baseType="lpstr">
      <vt:lpstr>Arial</vt:lpstr>
      <vt:lpstr>Calibri</vt:lpstr>
      <vt:lpstr>DejaVu Sans</vt:lpstr>
      <vt:lpstr>Symbol</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eafit</dc:creator>
  <dc:description/>
  <cp:lastModifiedBy>Juan Jose Tamayo Acevedo</cp:lastModifiedBy>
  <cp:revision>85</cp:revision>
  <dcterms:created xsi:type="dcterms:W3CDTF">2015-03-03T14:30:17Z</dcterms:created>
  <dcterms:modified xsi:type="dcterms:W3CDTF">2018-05-20T22:59:27Z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