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8" r:id="rId1"/>
  </p:sldMasterIdLst>
  <p:notesMasterIdLst>
    <p:notesMasterId r:id="rId14"/>
  </p:notesMasterIdLst>
  <p:sldIdLst>
    <p:sldId id="256" r:id="rId2"/>
    <p:sldId id="259" r:id="rId3"/>
    <p:sldId id="266" r:id="rId4"/>
    <p:sldId id="267" r:id="rId5"/>
    <p:sldId id="268" r:id="rId6"/>
    <p:sldId id="260" r:id="rId7"/>
    <p:sldId id="261" r:id="rId8"/>
    <p:sldId id="262" r:id="rId9"/>
    <p:sldId id="264" r:id="rId10"/>
    <p:sldId id="263" r:id="rId11"/>
    <p:sldId id="269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224477-2577-494D-8B6C-88C8D11175D6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0BD78D-9467-42C2-A375-E9A8DF5AF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5283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F82BB-1AD4-4B56-A955-876114F374B9}" type="datetime1">
              <a:rPr lang="en-US" smtClean="0"/>
              <a:t>3/18/2020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72134-DEC0-40AD-88A5-9B5995098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176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9AB66-9EFE-44CC-BDCC-097469577DDA}" type="datetime1">
              <a:rPr lang="en-US" smtClean="0"/>
              <a:t>3/18/2020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72134-DEC0-40AD-88A5-9B5995098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471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796A9-0883-4303-A032-12A91C99E21F}" type="datetime1">
              <a:rPr lang="en-US" smtClean="0"/>
              <a:t>3/18/2020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72134-DEC0-40AD-88A5-9B5995098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9560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932F9-CF62-42F3-8D44-19F1BA2EB2FC}" type="datetime1">
              <a:rPr lang="en-US" smtClean="0"/>
              <a:t>3/18/2020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72134-DEC0-40AD-88A5-9B5995098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1950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6FF6F-7D7B-497A-B257-9E7699597FD7}" type="datetime1">
              <a:rPr lang="en-US" smtClean="0"/>
              <a:t>3/18/2020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72134-DEC0-40AD-88A5-9B5995098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9026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52E66-84BE-4B85-896D-8CCEC879CCFD}" type="datetime1">
              <a:rPr lang="en-US" smtClean="0"/>
              <a:t>3/18/2020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72134-DEC0-40AD-88A5-9B5995098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3558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06FB7-2B7B-4788-82AC-14ABB8EDBC42}" type="datetime1">
              <a:rPr lang="en-US" smtClean="0"/>
              <a:t>3/18/2020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72134-DEC0-40AD-88A5-9B5995098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5641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97716-24ED-4608-A0B2-F89F80EF304D}" type="datetime1">
              <a:rPr lang="en-US" smtClean="0"/>
              <a:t>3/18/2020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72134-DEC0-40AD-88A5-9B5995098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0264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1EF94-AF48-461A-B01A-C7CED2CAD5C5}" type="datetime1">
              <a:rPr lang="en-US" smtClean="0"/>
              <a:t>3/18/2020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72134-DEC0-40AD-88A5-9B5995098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006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732656" y="6308274"/>
            <a:ext cx="1143000" cy="365125"/>
          </a:xfrm>
        </p:spPr>
        <p:txBody>
          <a:bodyPr/>
          <a:lstStyle/>
          <a:p>
            <a:fld id="{99678910-6802-4E76-BF18-2D06FF4ABA3F}" type="datetime1">
              <a:rPr lang="en-US" smtClean="0"/>
              <a:t>3/18/2020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72279" y="6308274"/>
            <a:ext cx="708417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6292130"/>
            <a:ext cx="551167" cy="365125"/>
          </a:xfrm>
        </p:spPr>
        <p:txBody>
          <a:bodyPr/>
          <a:lstStyle>
            <a:lvl1pPr>
              <a:defRPr sz="1600"/>
            </a:lvl1pPr>
          </a:lstStyle>
          <a:p>
            <a:fld id="{A9272134-DEC0-40AD-88A5-9B59950983E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7221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897B1-25DF-4E8C-AAB1-27492DFD76C5}" type="datetime1">
              <a:rPr lang="en-US" smtClean="0"/>
              <a:t>3/18/2020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72134-DEC0-40AD-88A5-9B5995098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9461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9E1BA-09E9-4AC9-B074-4372363A867B}" type="datetime1">
              <a:rPr lang="en-US" smtClean="0"/>
              <a:t>3/18/2020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72134-DEC0-40AD-88A5-9B5995098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4560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561CC-EC8C-46B6-8FAF-2C9AF0E85D2A}" type="datetime1">
              <a:rPr lang="en-US" smtClean="0"/>
              <a:t>3/18/2020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72134-DEC0-40AD-88A5-9B5995098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07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7D729-83C0-4E7A-A558-3EB36A57F9D0}" type="datetime1">
              <a:rPr lang="en-US" smtClean="0"/>
              <a:t>3/18/2020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72134-DEC0-40AD-88A5-9B5995098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008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42DDE-36A7-47AB-8FC0-69923516761B}" type="datetime1">
              <a:rPr lang="en-US" smtClean="0"/>
              <a:t>3/18/2020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72134-DEC0-40AD-88A5-9B5995098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59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5A2D1-1B26-4D30-AE08-109FBA5C85EB}" type="datetime1">
              <a:rPr lang="en-US" smtClean="0"/>
              <a:t>3/18/2020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72134-DEC0-40AD-88A5-9B5995098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29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5383D-60E8-466B-A659-5284F1D01BCD}" type="datetime1">
              <a:rPr lang="en-US" smtClean="0"/>
              <a:t>3/18/2020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72134-DEC0-40AD-88A5-9B5995098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869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FD3235B-EB59-4155-84A1-BB830BBFE432}" type="datetime1">
              <a:rPr lang="en-US" smtClean="0"/>
              <a:t>3/18/2020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9272134-DEC0-40AD-88A5-9B5995098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634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4571999"/>
            <a:ext cx="6987645" cy="1449977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th-TH" b="1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ดร.ชัยวัฒน์ </a:t>
            </a:r>
            <a:r>
              <a:rPr lang="th-TH" b="1" dirty="0">
                <a:latin typeface="Browallia New" panose="020B0604020202020204" pitchFamily="34" charset="-34"/>
                <a:cs typeface="Browallia New" panose="020B0604020202020204" pitchFamily="34" charset="-34"/>
              </a:rPr>
              <a:t>ศิระวัฒนา</a:t>
            </a:r>
            <a:r>
              <a:rPr lang="th-TH" b="1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นนท์</a:t>
            </a:r>
            <a:endParaRPr lang="en-US" b="1" dirty="0" smtClean="0">
              <a:latin typeface="Browallia New" panose="020B0604020202020204" pitchFamily="34" charset="-34"/>
              <a:cs typeface="Browallia New" panose="020B0604020202020204" pitchFamily="34" charset="-34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th-TH" b="1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01204271</a:t>
            </a:r>
            <a:r>
              <a:rPr lang="en-US" b="1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th-TH" b="1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วิศวกรรม</a:t>
            </a:r>
            <a:r>
              <a:rPr lang="th-TH" b="1" dirty="0">
                <a:latin typeface="Browallia New" panose="020B0604020202020204" pitchFamily="34" charset="-34"/>
                <a:cs typeface="Browallia New" panose="020B0604020202020204" pitchFamily="34" charset="-34"/>
              </a:rPr>
              <a:t>คอมพิวเตอร์</a:t>
            </a:r>
            <a:r>
              <a:rPr lang="th-TH" b="1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เบื้องต้น</a:t>
            </a:r>
            <a:endParaRPr lang="en-US" b="1" dirty="0" smtClean="0">
              <a:latin typeface="Browallia New" panose="020B0604020202020204" pitchFamily="34" charset="-34"/>
              <a:cs typeface="Browallia New" panose="020B0604020202020204" pitchFamily="34" charset="-34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th-TH" b="1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มหาวิทยาลัยเกษตรศาสตร์ </a:t>
            </a:r>
            <a:r>
              <a:rPr lang="th-TH" b="1" dirty="0">
                <a:latin typeface="Browallia New" panose="020B0604020202020204" pitchFamily="34" charset="-34"/>
                <a:cs typeface="Browallia New" panose="020B0604020202020204" pitchFamily="34" charset="-34"/>
              </a:rPr>
              <a:t>วิทยาเขตเฉลิมพระเกียรติ จังหวัดสกลนคร</a:t>
            </a:r>
            <a:endParaRPr lang="en-US" b="1" dirty="0">
              <a:latin typeface="Browallia New" panose="020B0604020202020204" pitchFamily="34" charset="-34"/>
              <a:cs typeface="Browallia New" panose="020B0604020202020204" pitchFamily="34" charset="-34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th-TH" b="1" dirty="0">
                <a:latin typeface="Browallia New" panose="020B0604020202020204" pitchFamily="34" charset="-34"/>
                <a:cs typeface="Browallia New" panose="020B0604020202020204" pitchFamily="34" charset="-34"/>
              </a:rPr>
              <a:t>คณะวิทยาศาสตร์และวิศวกรรมศาสตร์ </a:t>
            </a:r>
            <a:r>
              <a:rPr lang="th-TH" b="1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สาขาวิศวกรรม</a:t>
            </a:r>
            <a:r>
              <a:rPr lang="th-TH" b="1" dirty="0">
                <a:latin typeface="Browallia New" panose="020B0604020202020204" pitchFamily="34" charset="-34"/>
                <a:cs typeface="Browallia New" panose="020B0604020202020204" pitchFamily="34" charset="-34"/>
              </a:rPr>
              <a:t>คอมพิวเตอร์</a:t>
            </a:r>
            <a:endParaRPr lang="en-US" b="1" dirty="0" smtClean="0"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829399" y="2082798"/>
            <a:ext cx="6673623" cy="1107996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r">
              <a:spcBef>
                <a:spcPts val="1200"/>
              </a:spcBef>
            </a:pPr>
            <a:r>
              <a:rPr lang="en-US" sz="6600" b="1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Express &amp; </a:t>
            </a:r>
            <a:r>
              <a:rPr lang="en-US" sz="6600" b="1" dirty="0">
                <a:latin typeface="Browallia New" panose="020B0604020202020204" pitchFamily="34" charset="-34"/>
                <a:cs typeface="Browallia New" panose="020B0604020202020204" pitchFamily="34" charset="-34"/>
              </a:rPr>
              <a:t>EJS Template</a:t>
            </a:r>
            <a:endParaRPr lang="en-US" sz="6600" b="1" dirty="0"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111359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72134-DEC0-40AD-88A5-9B59950983ED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2854" y="1254628"/>
            <a:ext cx="7761623" cy="4536572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1484310" y="325581"/>
            <a:ext cx="10018713" cy="82434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th-TH" b="1" dirty="0" smtClean="0"/>
              <a:t>ตัวอย่างการใช้ </a:t>
            </a:r>
            <a:r>
              <a:rPr lang="en-US" sz="3600" b="1" dirty="0" err="1" smtClean="0"/>
              <a:t>express.static</a:t>
            </a:r>
            <a:r>
              <a:rPr lang="en-US" sz="3600" b="1" dirty="0" smtClean="0"/>
              <a:t>()</a:t>
            </a:r>
            <a:r>
              <a:rPr lang="en-US" sz="3600" dirty="0"/>
              <a:t> 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67774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72134-DEC0-40AD-88A5-9B59950983ED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574964"/>
          </a:xfrm>
        </p:spPr>
        <p:txBody>
          <a:bodyPr>
            <a:noAutofit/>
          </a:bodyPr>
          <a:lstStyle/>
          <a:p>
            <a:r>
              <a:rPr lang="th-TH" sz="4400" b="1" dirty="0">
                <a:cs typeface="+mn-cs"/>
              </a:rPr>
              <a:t>ติดตั้ง </a:t>
            </a:r>
            <a:r>
              <a:rPr lang="en-US" sz="4400" b="1" dirty="0">
                <a:latin typeface="Browallia New" panose="020B0604020202020204" pitchFamily="34" charset="-34"/>
                <a:cs typeface="+mn-cs"/>
              </a:rPr>
              <a:t>EJS </a:t>
            </a:r>
            <a:r>
              <a:rPr lang="th-TH" sz="4400" b="1" dirty="0">
                <a:latin typeface="Browallia New" panose="020B0604020202020204" pitchFamily="34" charset="-34"/>
                <a:cs typeface="+mn-cs"/>
              </a:rPr>
              <a:t>ใน </a:t>
            </a:r>
            <a:r>
              <a:rPr lang="en-US" sz="4400" b="1" dirty="0">
                <a:latin typeface="Browallia New" panose="020B0604020202020204" pitchFamily="34" charset="-34"/>
                <a:cs typeface="+mn-cs"/>
              </a:rPr>
              <a:t>Express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8524" y="1586294"/>
            <a:ext cx="3370283" cy="56418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6789" y="2507184"/>
            <a:ext cx="6000750" cy="401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731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574964"/>
          </a:xfrm>
        </p:spPr>
        <p:txBody>
          <a:bodyPr>
            <a:normAutofit fontScale="90000"/>
          </a:bodyPr>
          <a:lstStyle/>
          <a:p>
            <a:r>
              <a:rPr lang="th-TH" b="1" dirty="0" smtClean="0"/>
              <a:t>ตัวอย่าง </a:t>
            </a:r>
            <a:r>
              <a:rPr lang="en-US" b="1" dirty="0" smtClean="0"/>
              <a:t>EJS </a:t>
            </a:r>
            <a:r>
              <a:rPr lang="en-US" b="1" dirty="0"/>
              <a:t>Template Layout </a:t>
            </a:r>
            <a:r>
              <a:rPr lang="th-TH" b="1" dirty="0"/>
              <a:t>ใน </a:t>
            </a:r>
            <a:r>
              <a:rPr lang="en-US" b="1" dirty="0"/>
              <a:t>Express </a:t>
            </a:r>
            <a:r>
              <a:rPr lang="th-TH" b="1" dirty="0"/>
              <a:t>สำหรับ ระบบ</a:t>
            </a:r>
            <a:r>
              <a:rPr lang="th-TH" b="1" dirty="0" smtClean="0"/>
              <a:t>สมาชิก</a:t>
            </a:r>
            <a:br>
              <a:rPr lang="th-TH" b="1" dirty="0" smtClean="0"/>
            </a:b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72134-DEC0-40AD-88A5-9B59950983ED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4219" y="1033478"/>
            <a:ext cx="2356727" cy="5623777"/>
          </a:xfrm>
          <a:prstGeom prst="rect">
            <a:avLst/>
          </a:prstGeom>
        </p:spPr>
      </p:pic>
      <p:pic>
        <p:nvPicPr>
          <p:cNvPr id="3074" name="Picture 2" descr="https://i.imgur.com/E05JU7f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0854" y="3786661"/>
            <a:ext cx="3903807" cy="2011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i.imgur.com/sUBucH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650" y="3785468"/>
            <a:ext cx="3391189" cy="2283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https://i.imgur.com/y1d2Dai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6511" y="1484300"/>
            <a:ext cx="6267450" cy="1981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1486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3147937" y="240437"/>
            <a:ext cx="6191250" cy="2557311"/>
            <a:chOff x="1762483" y="588672"/>
            <a:chExt cx="6191250" cy="2557311"/>
          </a:xfrm>
        </p:grpSpPr>
        <p:pic>
          <p:nvPicPr>
            <p:cNvPr id="1026" name="Picture 2" descr="ผลการค้นหารูปภาพสำหรับ express js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987"/>
            <a:stretch/>
          </p:blipFill>
          <p:spPr bwMode="auto">
            <a:xfrm>
              <a:off x="5043055" y="1274328"/>
              <a:ext cx="2910678" cy="18716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ผลการค้นหารูปภาพสำหรับ express js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3303" b="23690"/>
            <a:stretch/>
          </p:blipFill>
          <p:spPr bwMode="auto">
            <a:xfrm>
              <a:off x="5033599" y="588672"/>
              <a:ext cx="2920134" cy="11499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2" descr="ผลการค้นหารูปภาพสำหรับ express js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7013"/>
            <a:stretch/>
          </p:blipFill>
          <p:spPr bwMode="auto">
            <a:xfrm>
              <a:off x="1762483" y="588672"/>
              <a:ext cx="3280572" cy="25573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16727" y="2978724"/>
            <a:ext cx="9088581" cy="3230275"/>
          </a:xfrm>
        </p:spPr>
        <p:txBody>
          <a:bodyPr anchor="t">
            <a:noAutofit/>
          </a:bodyPr>
          <a:lstStyle/>
          <a:p>
            <a:pPr>
              <a:spcBef>
                <a:spcPts val="0"/>
              </a:spcBef>
            </a:pPr>
            <a:r>
              <a:rPr lang="en-US" sz="36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Express </a:t>
            </a:r>
            <a:r>
              <a:rPr lang="th-TH" sz="36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เป็น </a:t>
            </a:r>
            <a:r>
              <a:rPr lang="en-US" sz="36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web application framework </a:t>
            </a:r>
            <a:r>
              <a:rPr lang="th-TH" sz="36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บน </a:t>
            </a:r>
            <a:r>
              <a:rPr lang="en-US" sz="36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Node.js</a:t>
            </a:r>
          </a:p>
          <a:p>
            <a:pPr>
              <a:spcBef>
                <a:spcPts val="0"/>
              </a:spcBef>
            </a:pPr>
            <a:r>
              <a:rPr lang="th-TH" sz="36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ช่วยจัดการ </a:t>
            </a:r>
            <a:r>
              <a:rPr lang="en-US" sz="36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routing, middleware, request </a:t>
            </a:r>
            <a:r>
              <a:rPr lang="th-TH" sz="36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และ </a:t>
            </a:r>
            <a:r>
              <a:rPr lang="en-US" sz="36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response </a:t>
            </a:r>
            <a:r>
              <a:rPr lang="th-TH" sz="36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ได้อย่างดี</a:t>
            </a:r>
            <a:endParaRPr lang="en-US" sz="3600" dirty="0"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72134-DEC0-40AD-88A5-9B59950983ED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12" name="Picture 11" descr="ผลการค้นหารูปภาพสำหรับ express j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9415" y="4261755"/>
            <a:ext cx="4229753" cy="2437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4239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616527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Browallia New" panose="020B0604020202020204" pitchFamily="34" charset="-34"/>
                <a:cs typeface="Browallia New" panose="020B0604020202020204" pitchFamily="34" charset="-34"/>
              </a:rPr>
              <a:t>Middleware </a:t>
            </a:r>
            <a:r>
              <a:rPr lang="th-TH" b="1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ฟังก์ชัน </a:t>
            </a:r>
            <a:r>
              <a:rPr lang="th-TH" b="1" dirty="0">
                <a:latin typeface="Browallia New" panose="020B0604020202020204" pitchFamily="34" charset="-34"/>
                <a:cs typeface="Browallia New" panose="020B0604020202020204" pitchFamily="34" charset="-34"/>
              </a:rPr>
              <a:t>ใน </a:t>
            </a:r>
            <a:r>
              <a:rPr lang="en-US" b="1" dirty="0">
                <a:latin typeface="Browallia New" panose="020B0604020202020204" pitchFamily="34" charset="-34"/>
                <a:cs typeface="Browallia New" panose="020B0604020202020204" pitchFamily="34" charset="-34"/>
              </a:rPr>
              <a:t>Express</a:t>
            </a:r>
            <a:br>
              <a:rPr lang="en-US" b="1" dirty="0">
                <a:latin typeface="Browallia New" panose="020B0604020202020204" pitchFamily="34" charset="-34"/>
                <a:cs typeface="Browallia New" panose="020B0604020202020204" pitchFamily="34" charset="-34"/>
              </a:rPr>
            </a:br>
            <a:endParaRPr lang="en-US" b="1" dirty="0"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20981" y="1149927"/>
            <a:ext cx="9615055" cy="4641273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th-TH" sz="36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คือ ฟังก์ชัน</a:t>
            </a:r>
            <a:r>
              <a:rPr lang="th-TH" sz="36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ที่สามารถเข้าไปจัดการกับ </a:t>
            </a:r>
            <a:endParaRPr lang="th-TH" sz="3600" dirty="0" smtClean="0">
              <a:latin typeface="Browallia New" panose="020B0604020202020204" pitchFamily="34" charset="-34"/>
              <a:cs typeface="Browallia New" panose="020B0604020202020204" pitchFamily="34" charset="-34"/>
            </a:endParaRPr>
          </a:p>
          <a:p>
            <a:pPr marL="0" indent="0">
              <a:buNone/>
            </a:pPr>
            <a:r>
              <a:rPr lang="en-US" sz="36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request </a:t>
            </a:r>
            <a:r>
              <a:rPr lang="en-US" sz="36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object (</a:t>
            </a:r>
            <a:r>
              <a:rPr lang="en-US" sz="3600" dirty="0" err="1">
                <a:latin typeface="Browallia New" panose="020B0604020202020204" pitchFamily="34" charset="-34"/>
                <a:cs typeface="Browallia New" panose="020B0604020202020204" pitchFamily="34" charset="-34"/>
              </a:rPr>
              <a:t>req</a:t>
            </a:r>
            <a:r>
              <a:rPr lang="en-US" sz="36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) </a:t>
            </a:r>
            <a:r>
              <a:rPr lang="en-US" sz="36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, </a:t>
            </a:r>
            <a:r>
              <a:rPr lang="en-US" sz="36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response object (res) </a:t>
            </a:r>
            <a:r>
              <a:rPr lang="th-TH" sz="36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และ </a:t>
            </a:r>
            <a:r>
              <a:rPr lang="th-TH" sz="36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ฟังก์ชัน </a:t>
            </a:r>
            <a:r>
              <a:rPr lang="en-US" sz="36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next() </a:t>
            </a:r>
          </a:p>
          <a:p>
            <a:pPr marL="0" indent="0">
              <a:buNone/>
            </a:pPr>
            <a:endParaRPr lang="en-US" sz="3600" dirty="0"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72134-DEC0-40AD-88A5-9B59950983ED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8194" name="Picture 2" descr="https://i.imgur.com/DTCXz2F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4704" y="2946040"/>
            <a:ext cx="6257925" cy="309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9345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379920"/>
            <a:ext cx="10018713" cy="616527"/>
          </a:xfrm>
        </p:spPr>
        <p:txBody>
          <a:bodyPr>
            <a:normAutofit fontScale="90000"/>
          </a:bodyPr>
          <a:lstStyle/>
          <a:p>
            <a:r>
              <a:rPr lang="th-TH" b="1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หน้าที่ของ </a:t>
            </a:r>
            <a:r>
              <a:rPr lang="en-US" b="1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Middleware </a:t>
            </a:r>
            <a:r>
              <a:rPr lang="th-TH" b="1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ฟังก์ชัน</a:t>
            </a:r>
            <a:endParaRPr lang="en-US" b="1" dirty="0"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98073" y="1149927"/>
            <a:ext cx="10571016" cy="4641273"/>
          </a:xfrm>
        </p:spPr>
        <p:txBody>
          <a:bodyPr anchor="t">
            <a:normAutofit/>
          </a:bodyPr>
          <a:lstStyle/>
          <a:p>
            <a:pPr marL="0"/>
            <a:r>
              <a:rPr lang="th-TH" sz="32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รัน</a:t>
            </a:r>
            <a:r>
              <a:rPr lang="th-TH" sz="32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คำสั่งต่างๆ ที่กำหนด</a:t>
            </a:r>
          </a:p>
          <a:p>
            <a:pPr marL="0"/>
            <a:r>
              <a:rPr lang="th-TH" sz="32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แก้ไข</a:t>
            </a:r>
            <a:r>
              <a:rPr lang="th-TH" sz="32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ข้อมูลของ </a:t>
            </a:r>
            <a:r>
              <a:rPr lang="en-US" sz="32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request / response object</a:t>
            </a:r>
          </a:p>
          <a:p>
            <a:pPr marL="0"/>
            <a:r>
              <a:rPr lang="th-TH" sz="32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จบ</a:t>
            </a:r>
            <a:r>
              <a:rPr lang="th-TH" sz="32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การทำงาน </a:t>
            </a:r>
            <a:r>
              <a:rPr lang="en-US" sz="32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request-response cycle</a:t>
            </a:r>
          </a:p>
          <a:p>
            <a:pPr marL="0"/>
            <a:r>
              <a:rPr lang="th-TH" sz="32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ใช้</a:t>
            </a:r>
            <a:r>
              <a:rPr lang="th-TH" sz="32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งานคำสั่ง </a:t>
            </a:r>
            <a:r>
              <a:rPr lang="en-US" sz="32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next </a:t>
            </a:r>
            <a:r>
              <a:rPr lang="th-TH" sz="32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เพื่อทำงาน </a:t>
            </a:r>
            <a:r>
              <a:rPr lang="en-US" sz="32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middleware </a:t>
            </a:r>
            <a:r>
              <a:rPr lang="th-TH" sz="32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ฟังก์ชั่นถัดไป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72134-DEC0-40AD-88A5-9B59950983ED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002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379920"/>
            <a:ext cx="10018713" cy="616527"/>
          </a:xfrm>
        </p:spPr>
        <p:txBody>
          <a:bodyPr>
            <a:normAutofit fontScale="90000"/>
          </a:bodyPr>
          <a:lstStyle/>
          <a:p>
            <a:r>
              <a:rPr lang="th-TH" b="1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ประเภทของ </a:t>
            </a:r>
            <a:r>
              <a:rPr lang="en-US" b="1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Middleware </a:t>
            </a:r>
            <a:r>
              <a:rPr lang="th-TH" b="1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ฟังก์ชัน</a:t>
            </a:r>
            <a:endParaRPr lang="en-US" b="1" dirty="0"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199" y="1149927"/>
            <a:ext cx="10487889" cy="4641273"/>
          </a:xfrm>
        </p:spPr>
        <p:txBody>
          <a:bodyPr anchor="t">
            <a:normAutofit fontScale="92500" lnSpcReduction="10000"/>
          </a:bodyPr>
          <a:lstStyle/>
          <a:p>
            <a:r>
              <a:rPr lang="en-US" sz="32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Application-level </a:t>
            </a:r>
            <a:r>
              <a:rPr lang="en-US" sz="32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middleware</a:t>
            </a:r>
            <a:endParaRPr lang="th-TH" sz="3200" dirty="0" smtClean="0">
              <a:latin typeface="Browallia New" panose="020B0604020202020204" pitchFamily="34" charset="-34"/>
              <a:cs typeface="Browallia New" panose="020B0604020202020204" pitchFamily="34" charset="-34"/>
            </a:endParaRPr>
          </a:p>
          <a:p>
            <a:pPr marL="0" indent="0">
              <a:buNone/>
            </a:pPr>
            <a:r>
              <a:rPr lang="th-TH" sz="32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th-TH" sz="32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  เช่น </a:t>
            </a:r>
            <a:r>
              <a:rPr lang="en-US" sz="32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app.use</a:t>
            </a:r>
            <a:r>
              <a:rPr lang="en-US" sz="32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()</a:t>
            </a:r>
            <a:r>
              <a:rPr lang="th-TH" sz="32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US" sz="32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US" sz="32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app.get</a:t>
            </a:r>
            <a:r>
              <a:rPr lang="en-US" sz="32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()  </a:t>
            </a:r>
            <a:r>
              <a:rPr lang="en-US" sz="3200" dirty="0" err="1">
                <a:latin typeface="Browallia New" panose="020B0604020202020204" pitchFamily="34" charset="-34"/>
                <a:cs typeface="Browallia New" panose="020B0604020202020204" pitchFamily="34" charset="-34"/>
              </a:rPr>
              <a:t>app.post</a:t>
            </a:r>
            <a:r>
              <a:rPr lang="en-US" sz="32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() </a:t>
            </a:r>
            <a:r>
              <a:rPr lang="en-US" sz="32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US" sz="32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app.put</a:t>
            </a:r>
            <a:r>
              <a:rPr lang="en-US" sz="32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() </a:t>
            </a:r>
            <a:r>
              <a:rPr lang="th-TH" sz="32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US" sz="3200" dirty="0" err="1">
                <a:latin typeface="Browallia New" panose="020B0604020202020204" pitchFamily="34" charset="-34"/>
                <a:cs typeface="Browallia New" panose="020B0604020202020204" pitchFamily="34" charset="-34"/>
              </a:rPr>
              <a:t>app.delete</a:t>
            </a:r>
            <a:r>
              <a:rPr lang="en-US" sz="32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() </a:t>
            </a:r>
          </a:p>
          <a:p>
            <a:r>
              <a:rPr lang="en-US" sz="32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Router-level </a:t>
            </a:r>
            <a:r>
              <a:rPr lang="en-US" sz="32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middleware</a:t>
            </a:r>
          </a:p>
          <a:p>
            <a:pPr marL="0" indent="0">
              <a:buNone/>
            </a:pPr>
            <a:r>
              <a:rPr lang="en-US" sz="32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   </a:t>
            </a:r>
            <a:r>
              <a:rPr lang="th-TH" sz="32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เช่น </a:t>
            </a:r>
            <a:r>
              <a:rPr lang="en-US" sz="32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router.use</a:t>
            </a:r>
            <a:r>
              <a:rPr lang="en-US" sz="32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()</a:t>
            </a:r>
            <a:r>
              <a:rPr lang="th-TH" sz="32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US" sz="32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US" sz="32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router.get</a:t>
            </a:r>
            <a:r>
              <a:rPr lang="en-US" sz="32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()</a:t>
            </a:r>
            <a:endParaRPr lang="en-US" sz="3200" dirty="0">
              <a:latin typeface="Browallia New" panose="020B0604020202020204" pitchFamily="34" charset="-34"/>
              <a:cs typeface="Browallia New" panose="020B0604020202020204" pitchFamily="34" charset="-34"/>
            </a:endParaRPr>
          </a:p>
          <a:p>
            <a:r>
              <a:rPr lang="en-US" sz="32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Error-handling middleware</a:t>
            </a:r>
          </a:p>
          <a:p>
            <a:r>
              <a:rPr lang="en-US" sz="32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Built-in </a:t>
            </a:r>
            <a:r>
              <a:rPr lang="en-US" sz="32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middleware</a:t>
            </a:r>
          </a:p>
          <a:p>
            <a:pPr marL="0" indent="0">
              <a:buNone/>
            </a:pPr>
            <a:r>
              <a:rPr lang="en-US" sz="32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US" sz="32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  </a:t>
            </a:r>
            <a:r>
              <a:rPr lang="th-TH" sz="32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เช่น </a:t>
            </a:r>
            <a:r>
              <a:rPr lang="en-US" dirty="0" err="1"/>
              <a:t>express.static</a:t>
            </a:r>
            <a:r>
              <a:rPr lang="en-US" dirty="0" smtClean="0"/>
              <a:t>()</a:t>
            </a:r>
            <a:r>
              <a:rPr lang="th-TH" dirty="0" smtClean="0"/>
              <a:t> </a:t>
            </a:r>
            <a:r>
              <a:rPr lang="en-US" dirty="0" err="1"/>
              <a:t>express.json</a:t>
            </a:r>
            <a:r>
              <a:rPr lang="en-US" dirty="0" smtClean="0"/>
              <a:t>()</a:t>
            </a:r>
            <a:r>
              <a:rPr lang="th-TH" dirty="0" smtClean="0"/>
              <a:t> </a:t>
            </a:r>
            <a:r>
              <a:rPr lang="en-US" dirty="0" err="1"/>
              <a:t>express.urlencoded</a:t>
            </a:r>
            <a:r>
              <a:rPr lang="en-US" dirty="0"/>
              <a:t>()</a:t>
            </a:r>
            <a:endParaRPr lang="en-US" sz="3200" dirty="0">
              <a:latin typeface="Browallia New" panose="020B0604020202020204" pitchFamily="34" charset="-34"/>
              <a:cs typeface="Browallia New" panose="020B0604020202020204" pitchFamily="34" charset="-34"/>
            </a:endParaRPr>
          </a:p>
          <a:p>
            <a:r>
              <a:rPr lang="en-US" sz="32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Third-party middleware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72134-DEC0-40AD-88A5-9B59950983ED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909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325581"/>
            <a:ext cx="10018713" cy="824345"/>
          </a:xfrm>
        </p:spPr>
        <p:txBody>
          <a:bodyPr/>
          <a:lstStyle/>
          <a:p>
            <a:r>
              <a:rPr lang="en-US" b="1" dirty="0" smtClean="0"/>
              <a:t>Express Methods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2095" y="2466109"/>
            <a:ext cx="9850928" cy="3325091"/>
          </a:xfrm>
        </p:spPr>
        <p:txBody>
          <a:bodyPr anchor="t"/>
          <a:lstStyle/>
          <a:p>
            <a:r>
              <a:rPr lang="en-US" dirty="0"/>
              <a:t>   </a:t>
            </a:r>
            <a:r>
              <a:rPr lang="en-US" b="1" dirty="0"/>
              <a:t> </a:t>
            </a:r>
            <a:r>
              <a:rPr lang="en-US" b="1" dirty="0" err="1"/>
              <a:t>express.Router</a:t>
            </a:r>
            <a:r>
              <a:rPr lang="en-US" b="1" dirty="0"/>
              <a:t>()</a:t>
            </a:r>
            <a:r>
              <a:rPr lang="en-US" dirty="0"/>
              <a:t>  // </a:t>
            </a:r>
            <a:r>
              <a:rPr lang="th-TH" dirty="0"/>
              <a:t>สร้าง </a:t>
            </a:r>
            <a:r>
              <a:rPr lang="en-US" dirty="0"/>
              <a:t>router object </a:t>
            </a:r>
          </a:p>
          <a:p>
            <a:r>
              <a:rPr lang="en-US" dirty="0"/>
              <a:t>    </a:t>
            </a:r>
            <a:r>
              <a:rPr lang="en-US" b="1" dirty="0" err="1"/>
              <a:t>express.static</a:t>
            </a:r>
            <a:r>
              <a:rPr lang="en-US" b="1" dirty="0"/>
              <a:t>()</a:t>
            </a:r>
            <a:r>
              <a:rPr lang="en-US" dirty="0"/>
              <a:t> // </a:t>
            </a:r>
            <a:r>
              <a:rPr lang="th-TH" dirty="0"/>
              <a:t>เรียกใช้งาน </a:t>
            </a:r>
            <a:r>
              <a:rPr lang="en-US" dirty="0"/>
              <a:t>static file </a:t>
            </a:r>
            <a:r>
              <a:rPr lang="th-TH" dirty="0"/>
              <a:t>เช่น ไฟล์รูปภาพ ไฟล์ </a:t>
            </a:r>
            <a:r>
              <a:rPr lang="en-US" dirty="0" err="1"/>
              <a:t>js</a:t>
            </a:r>
            <a:r>
              <a:rPr lang="en-US" dirty="0"/>
              <a:t> </a:t>
            </a:r>
            <a:r>
              <a:rPr lang="th-TH" dirty="0"/>
              <a:t>ไฟล์ </a:t>
            </a:r>
            <a:r>
              <a:rPr lang="en-US" dirty="0" err="1"/>
              <a:t>css</a:t>
            </a:r>
            <a:r>
              <a:rPr lang="en-US" dirty="0"/>
              <a:t> </a:t>
            </a:r>
            <a:r>
              <a:rPr lang="th-TH" dirty="0"/>
              <a:t>เป็นต้น</a:t>
            </a:r>
          </a:p>
          <a:p>
            <a:r>
              <a:rPr lang="th-TH" dirty="0"/>
              <a:t>    </a:t>
            </a:r>
            <a:r>
              <a:rPr lang="en-US" b="1" dirty="0" err="1"/>
              <a:t>express.json</a:t>
            </a:r>
            <a:r>
              <a:rPr lang="en-US" b="1" dirty="0"/>
              <a:t>()</a:t>
            </a:r>
            <a:r>
              <a:rPr lang="en-US" dirty="0"/>
              <a:t>  // </a:t>
            </a:r>
            <a:r>
              <a:rPr lang="th-TH" dirty="0"/>
              <a:t>แปลงข้อมูลที่มีรูปแบบ </a:t>
            </a:r>
            <a:r>
              <a:rPr lang="en-US" dirty="0"/>
              <a:t>JSON String </a:t>
            </a:r>
            <a:r>
              <a:rPr lang="th-TH" dirty="0"/>
              <a:t>ให้อยู่ในรูป </a:t>
            </a:r>
            <a:r>
              <a:rPr lang="en-US" dirty="0"/>
              <a:t>JSON </a:t>
            </a:r>
            <a:r>
              <a:rPr lang="en-US" dirty="0" err="1"/>
              <a:t>Objext</a:t>
            </a:r>
            <a:r>
              <a:rPr lang="en-US" dirty="0"/>
              <a:t>    </a:t>
            </a:r>
          </a:p>
          <a:p>
            <a:r>
              <a:rPr lang="en-US" dirty="0"/>
              <a:t>    </a:t>
            </a:r>
            <a:r>
              <a:rPr lang="en-US" b="1" dirty="0" err="1"/>
              <a:t>express.urlencoded</a:t>
            </a:r>
            <a:r>
              <a:rPr lang="en-US" b="1" dirty="0"/>
              <a:t>() </a:t>
            </a:r>
            <a:r>
              <a:rPr lang="en-US" dirty="0"/>
              <a:t>// </a:t>
            </a:r>
            <a:r>
              <a:rPr lang="th-TH" dirty="0"/>
              <a:t>แปลงข้อมูลจาก </a:t>
            </a:r>
            <a:r>
              <a:rPr lang="en-US" dirty="0"/>
              <a:t>form </a:t>
            </a:r>
            <a:r>
              <a:rPr lang="th-TH" dirty="0"/>
              <a:t>ในรูปแบบ </a:t>
            </a:r>
            <a:r>
              <a:rPr lang="en-US" dirty="0" err="1"/>
              <a:t>url</a:t>
            </a:r>
            <a:r>
              <a:rPr lang="en-US" dirty="0"/>
              <a:t> encode </a:t>
            </a:r>
            <a:r>
              <a:rPr lang="th-TH" dirty="0"/>
              <a:t>เป็น </a:t>
            </a:r>
            <a:r>
              <a:rPr lang="en-US" dirty="0"/>
              <a:t>Object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72134-DEC0-40AD-88A5-9B59950983ED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6232" t="-6418" b="-1"/>
          <a:stretch/>
        </p:blipFill>
        <p:spPr>
          <a:xfrm>
            <a:off x="1652095" y="1325047"/>
            <a:ext cx="9002166" cy="799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531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72134-DEC0-40AD-88A5-9B59950983ED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2888" y="1288472"/>
            <a:ext cx="8301556" cy="4502728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1484310" y="325581"/>
            <a:ext cx="10018713" cy="82434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th-TH" b="1" dirty="0" smtClean="0"/>
              <a:t>ตัวอย่างการใช้ </a:t>
            </a:r>
            <a:r>
              <a:rPr lang="en-US" sz="3600" b="1" dirty="0" err="1"/>
              <a:t>express.Router</a:t>
            </a:r>
            <a:r>
              <a:rPr lang="en-US" sz="3600" b="1" dirty="0"/>
              <a:t>()</a:t>
            </a:r>
            <a:r>
              <a:rPr lang="en-US" sz="3600" dirty="0"/>
              <a:t> 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18530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72134-DEC0-40AD-88A5-9B59950983ED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4296" y="1253637"/>
            <a:ext cx="7918739" cy="4537563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1484310" y="325581"/>
            <a:ext cx="10018713" cy="82434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th-TH" b="1" dirty="0" smtClean="0"/>
              <a:t>ตัวอย่างการใช้ </a:t>
            </a:r>
            <a:r>
              <a:rPr lang="en-US" sz="3600" b="1" dirty="0" err="1"/>
              <a:t>express.Router</a:t>
            </a:r>
            <a:r>
              <a:rPr lang="en-US" sz="3600" b="1" dirty="0"/>
              <a:t>()</a:t>
            </a:r>
            <a:r>
              <a:rPr lang="en-US" sz="3600" dirty="0"/>
              <a:t> 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57261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72134-DEC0-40AD-88A5-9B59950983ED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484310" y="325581"/>
            <a:ext cx="10018713" cy="82434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th-TH" b="1" dirty="0" smtClean="0"/>
              <a:t>ตัวอย่างการใช้ </a:t>
            </a:r>
            <a:r>
              <a:rPr lang="en-US" sz="3600" b="1" dirty="0" err="1" smtClean="0"/>
              <a:t>express.static</a:t>
            </a:r>
            <a:r>
              <a:rPr lang="en-US" sz="3600" b="1" dirty="0" smtClean="0"/>
              <a:t>()</a:t>
            </a:r>
            <a:r>
              <a:rPr lang="en-US" sz="3600" dirty="0"/>
              <a:t> </a:t>
            </a:r>
            <a:endParaRPr lang="en-US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761" y="1378526"/>
            <a:ext cx="3113810" cy="409632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8635" y="1378526"/>
            <a:ext cx="8364117" cy="4096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475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เอกสาร" ma:contentTypeID="0x0101005E20B99C636E9D4D9706EDDB9C095593" ma:contentTypeVersion="0" ma:contentTypeDescription="สร้างเอกสารใหม่" ma:contentTypeScope="" ma:versionID="4f79214eab8f3e4cd697c4c55b946ea1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c339a8193a6a5fe9b6add032ed5636c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ชนิดเนื้อหา"/>
        <xsd:element ref="dc:title" minOccurs="0" maxOccurs="1" ma:index="4" ma:displayName="ชื่อเรื่อง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B870D0F-A748-44CC-9D2F-70E0262D7E5E}"/>
</file>

<file path=customXml/itemProps2.xml><?xml version="1.0" encoding="utf-8"?>
<ds:datastoreItem xmlns:ds="http://schemas.openxmlformats.org/officeDocument/2006/customXml" ds:itemID="{CC5EDA8F-935E-44D3-A3BC-4B8F7201AE39}"/>
</file>

<file path=customXml/itemProps3.xml><?xml version="1.0" encoding="utf-8"?>
<ds:datastoreItem xmlns:ds="http://schemas.openxmlformats.org/officeDocument/2006/customXml" ds:itemID="{1E133283-E590-4BCF-965F-E2CCA563F203}"/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1961</TotalTime>
  <Words>147</Words>
  <Application>Microsoft Office PowerPoint</Application>
  <PresentationFormat>Widescreen</PresentationFormat>
  <Paragraphs>46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Browallia New</vt:lpstr>
      <vt:lpstr>Calibri</vt:lpstr>
      <vt:lpstr>Corbel</vt:lpstr>
      <vt:lpstr>DilleniaUPC</vt:lpstr>
      <vt:lpstr>Parallax</vt:lpstr>
      <vt:lpstr>PowerPoint Presentation</vt:lpstr>
      <vt:lpstr>PowerPoint Presentation</vt:lpstr>
      <vt:lpstr>Middleware ฟังก์ชัน ใน Express </vt:lpstr>
      <vt:lpstr>หน้าที่ของ Middleware ฟังก์ชัน</vt:lpstr>
      <vt:lpstr>ประเภทของ Middleware ฟังก์ชัน</vt:lpstr>
      <vt:lpstr>Express Methods</vt:lpstr>
      <vt:lpstr>PowerPoint Presentation</vt:lpstr>
      <vt:lpstr>PowerPoint Presentation</vt:lpstr>
      <vt:lpstr>PowerPoint Presentation</vt:lpstr>
      <vt:lpstr>PowerPoint Presentation</vt:lpstr>
      <vt:lpstr>ติดตั้ง EJS ใน Express</vt:lpstr>
      <vt:lpstr>ตัวอย่าง EJS Template Layout ใน Express สำหรับ ระบบสมาชิก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Data Structure and Algorithm with C# .NET</dc:title>
  <dc:creator>Chaiwat Sirawattananon</dc:creator>
  <cp:lastModifiedBy>Chaiwat Sirawattananon</cp:lastModifiedBy>
  <cp:revision>212</cp:revision>
  <dcterms:created xsi:type="dcterms:W3CDTF">2017-08-21T14:22:10Z</dcterms:created>
  <dcterms:modified xsi:type="dcterms:W3CDTF">2020-03-17T19:15:54Z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0x0101005E20B99C636E9D4D9706EDDB9C095593</vt:lpwstr>
  </property>
</Properties>
</file>