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4" r:id="rId5"/>
    <p:sldId id="265" r:id="rId6"/>
    <p:sldId id="259" r:id="rId7"/>
    <p:sldId id="266" r:id="rId8"/>
    <p:sldId id="267" r:id="rId9"/>
    <p:sldId id="260" r:id="rId10"/>
    <p:sldId id="269" r:id="rId11"/>
    <p:sldId id="270" r:id="rId12"/>
    <p:sldId id="272" r:id="rId13"/>
    <p:sldId id="261" r:id="rId14"/>
    <p:sldId id="274" r:id="rId15"/>
    <p:sldId id="271" r:id="rId16"/>
    <p:sldId id="273"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86" d="100"/>
          <a:sy n="86" d="100"/>
        </p:scale>
        <p:origin x="10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9B52A7-EA3E-4837-986C-E93933C812D2}"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21244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B52A7-EA3E-4837-986C-E93933C812D2}"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377361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B52A7-EA3E-4837-986C-E93933C812D2}"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22949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B52A7-EA3E-4837-986C-E93933C812D2}"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61771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9B52A7-EA3E-4837-986C-E93933C812D2}"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236030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9B52A7-EA3E-4837-986C-E93933C812D2}"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311748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9B52A7-EA3E-4837-986C-E93933C812D2}" type="datetimeFigureOut">
              <a:rPr lang="en-US" smtClean="0"/>
              <a:t>8/25/2015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120054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9B52A7-EA3E-4837-986C-E93933C812D2}" type="datetimeFigureOut">
              <a:rPr lang="en-US" smtClean="0"/>
              <a:t>8/25/2015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2637598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B52A7-EA3E-4837-986C-E93933C812D2}" type="datetimeFigureOut">
              <a:rPr lang="en-US" smtClean="0"/>
              <a:t>8/25/2015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147623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B52A7-EA3E-4837-986C-E93933C812D2}"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4105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B52A7-EA3E-4837-986C-E93933C812D2}"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397758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B52A7-EA3E-4837-986C-E93933C812D2}" type="datetimeFigureOut">
              <a:rPr lang="en-US" smtClean="0"/>
              <a:t>8/25/2015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0B9A5-3EAE-4C6F-B2D5-5652533CC87C}" type="slidenum">
              <a:rPr lang="en-US" smtClean="0"/>
              <a:t>‹#›</a:t>
            </a:fld>
            <a:endParaRPr lang="en-US"/>
          </a:p>
        </p:txBody>
      </p:sp>
    </p:spTree>
    <p:extLst>
      <p:ext uri="{BB962C8B-B14F-4D97-AF65-F5344CB8AC3E}">
        <p14:creationId xmlns:p14="http://schemas.microsoft.com/office/powerpoint/2010/main" val="335957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mesjoethomas@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jthomas/spark-deltas" TargetMode="External"/><Relationship Id="rId2" Type="http://schemas.openxmlformats.org/officeDocument/2006/relationships/hyperlink" Target="https://github.com/jjthomas/spark-indexedrd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Review</a:t>
            </a:r>
            <a:endParaRPr lang="en-US" dirty="0"/>
          </a:p>
        </p:txBody>
      </p:sp>
      <p:sp>
        <p:nvSpPr>
          <p:cNvPr id="3" name="Subtitle 2"/>
          <p:cNvSpPr>
            <a:spLocks noGrp="1"/>
          </p:cNvSpPr>
          <p:nvPr>
            <p:ph type="subTitle" idx="1"/>
          </p:nvPr>
        </p:nvSpPr>
        <p:spPr/>
        <p:txBody>
          <a:bodyPr/>
          <a:lstStyle/>
          <a:p>
            <a:r>
              <a:rPr lang="en-US" dirty="0" smtClean="0">
                <a:hlinkClick r:id="rId2"/>
              </a:rPr>
              <a:t>jamesjoethomas@gmail.com</a:t>
            </a:r>
            <a:r>
              <a:rPr lang="en-US" dirty="0" smtClean="0"/>
              <a:t> </a:t>
            </a:r>
            <a:endParaRPr lang="en-US" dirty="0"/>
          </a:p>
        </p:txBody>
      </p:sp>
    </p:spTree>
    <p:extLst>
      <p:ext uri="{BB962C8B-B14F-4D97-AF65-F5344CB8AC3E}">
        <p14:creationId xmlns:p14="http://schemas.microsoft.com/office/powerpoint/2010/main" val="268513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org.apache.spark.rdd.DeltaComputation</a:t>
            </a:r>
            <a:endParaRPr lang="en-US" dirty="0"/>
          </a:p>
        </p:txBody>
      </p:sp>
      <p:sp>
        <p:nvSpPr>
          <p:cNvPr id="3" name="Content Placeholder 2"/>
          <p:cNvSpPr>
            <a:spLocks noGrp="1"/>
          </p:cNvSpPr>
          <p:nvPr>
            <p:ph idx="1"/>
          </p:nvPr>
        </p:nvSpPr>
        <p:spPr/>
        <p:txBody>
          <a:bodyPr/>
          <a:lstStyle/>
          <a:p>
            <a:r>
              <a:rPr lang="en-US" dirty="0" smtClean="0"/>
              <a:t>DAG rewriter – more conceptual explanation in 8/24 talk slide deck</a:t>
            </a:r>
          </a:p>
          <a:p>
            <a:r>
              <a:rPr lang="en-US" dirty="0" smtClean="0"/>
              <a:t>rewrite()/</a:t>
            </a:r>
            <a:r>
              <a:rPr lang="en-US" dirty="0" err="1" smtClean="0"/>
              <a:t>rewriteHelper</a:t>
            </a:r>
            <a:r>
              <a:rPr lang="en-US" dirty="0" smtClean="0"/>
              <a:t>() – recursive approach that take a linear DAG and rebuilds it with </a:t>
            </a:r>
            <a:r>
              <a:rPr lang="en-US" dirty="0" err="1" smtClean="0"/>
              <a:t>IndexedRDD’s</a:t>
            </a:r>
            <a:r>
              <a:rPr lang="en-US" dirty="0" smtClean="0"/>
              <a:t> inserted at the source, result, and after shuffles</a:t>
            </a:r>
          </a:p>
          <a:p>
            <a:r>
              <a:rPr lang="en-US" dirty="0" err="1" smtClean="0"/>
              <a:t>applyDeltas</a:t>
            </a:r>
            <a:r>
              <a:rPr lang="en-US" dirty="0" smtClean="0"/>
              <a:t>()/</a:t>
            </a:r>
            <a:r>
              <a:rPr lang="en-US" dirty="0" err="1" smtClean="0"/>
              <a:t>applyDeltasHelper</a:t>
            </a:r>
            <a:r>
              <a:rPr lang="en-US" dirty="0" smtClean="0"/>
              <a:t>() – recursive approach that passes positive and negative deltas through the original DAG, adding special logic to update the source, result, and post-shuffle </a:t>
            </a:r>
            <a:r>
              <a:rPr lang="en-US" dirty="0" err="1" smtClean="0"/>
              <a:t>IndexedRDD’s</a:t>
            </a:r>
            <a:endParaRPr lang="en-US" dirty="0"/>
          </a:p>
        </p:txBody>
      </p:sp>
    </p:spTree>
    <p:extLst>
      <p:ext uri="{BB962C8B-B14F-4D97-AF65-F5344CB8AC3E}">
        <p14:creationId xmlns:p14="http://schemas.microsoft.com/office/powerpoint/2010/main" val="363034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com.microsoft.dsoap.deltatests.*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ComputeOnlyDelta</a:t>
            </a:r>
            <a:r>
              <a:rPr lang="en-US" dirty="0" smtClean="0"/>
              <a:t>* -- very similar Spark jobs (only differences are the transformation DAGs used) that run varying numbers of deltas through transformations involving varying numbers of groups – this is what was used for the evaluation in the slide deck</a:t>
            </a:r>
          </a:p>
          <a:p>
            <a:r>
              <a:rPr lang="en-US" dirty="0" err="1" smtClean="0"/>
              <a:t>DsoapDeltaTest</a:t>
            </a:r>
            <a:r>
              <a:rPr lang="en-US" dirty="0" smtClean="0"/>
              <a:t> – runs deltas through transformation pipeline similar to </a:t>
            </a:r>
            <a:r>
              <a:rPr lang="en-US" dirty="0" err="1" smtClean="0"/>
              <a:t>ComputeOnlyDelta</a:t>
            </a:r>
            <a:r>
              <a:rPr lang="en-US" dirty="0" smtClean="0"/>
              <a:t>*, but actually fetches records and deltas from </a:t>
            </a:r>
            <a:r>
              <a:rPr lang="en-US" dirty="0" err="1" smtClean="0"/>
              <a:t>DSoAP</a:t>
            </a:r>
            <a:r>
              <a:rPr lang="en-US" dirty="0" smtClean="0"/>
              <a:t> rather than generating them, testing </a:t>
            </a:r>
            <a:r>
              <a:rPr lang="en-US" dirty="0" err="1" smtClean="0"/>
              <a:t>DSoAP</a:t>
            </a:r>
            <a:r>
              <a:rPr lang="en-US" dirty="0" smtClean="0"/>
              <a:t> delta functionality</a:t>
            </a:r>
          </a:p>
          <a:p>
            <a:r>
              <a:rPr lang="en-US" dirty="0" err="1" smtClean="0">
                <a:solidFill>
                  <a:schemeClr val="tx1">
                    <a:lumMod val="50000"/>
                    <a:lumOff val="50000"/>
                  </a:schemeClr>
                </a:solidFill>
              </a:rPr>
              <a:t>SimpleDeltaExample</a:t>
            </a:r>
            <a:r>
              <a:rPr lang="en-US" dirty="0" smtClean="0">
                <a:solidFill>
                  <a:schemeClr val="tx1">
                    <a:lumMod val="50000"/>
                    <a:lumOff val="50000"/>
                  </a:schemeClr>
                </a:solidFill>
              </a:rPr>
              <a:t> – uses very small number of records and deltas for debugging purposes … probably not relevant</a:t>
            </a:r>
          </a:p>
          <a:p>
            <a:r>
              <a:rPr lang="en-US" dirty="0" err="1" smtClean="0">
                <a:solidFill>
                  <a:schemeClr val="tx1">
                    <a:lumMod val="50000"/>
                    <a:lumOff val="50000"/>
                  </a:schemeClr>
                </a:solidFill>
              </a:rPr>
              <a:t>DeltaCompute</a:t>
            </a:r>
            <a:r>
              <a:rPr lang="en-US" dirty="0" smtClean="0">
                <a:solidFill>
                  <a:schemeClr val="tx1">
                    <a:lumMod val="50000"/>
                    <a:lumOff val="50000"/>
                  </a:schemeClr>
                </a:solidFill>
              </a:rPr>
              <a:t> – manually does all of the transformations now handled by the DAG rewriter … doesn’t need to be looked at anymore</a:t>
            </a:r>
          </a:p>
        </p:txBody>
      </p:sp>
    </p:spTree>
    <p:extLst>
      <p:ext uri="{BB962C8B-B14F-4D97-AF65-F5344CB8AC3E}">
        <p14:creationId xmlns:p14="http://schemas.microsoft.com/office/powerpoint/2010/main" val="3572523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IndexedRDD</a:t>
            </a:r>
            <a:endParaRPr lang="en-US" dirty="0"/>
          </a:p>
        </p:txBody>
      </p:sp>
      <p:sp>
        <p:nvSpPr>
          <p:cNvPr id="3" name="Content Placeholder 2"/>
          <p:cNvSpPr>
            <a:spLocks noGrp="1"/>
          </p:cNvSpPr>
          <p:nvPr>
            <p:ph idx="1"/>
          </p:nvPr>
        </p:nvSpPr>
        <p:spPr/>
        <p:txBody>
          <a:bodyPr/>
          <a:lstStyle/>
          <a:p>
            <a:r>
              <a:rPr lang="en-US" dirty="0" smtClean="0"/>
              <a:t>Added two methods that are used in </a:t>
            </a:r>
            <a:r>
              <a:rPr lang="en-US" dirty="0" err="1" smtClean="0"/>
              <a:t>org.apache.spark.rdd.DeltaComputation</a:t>
            </a:r>
            <a:endParaRPr lang="en-US" dirty="0" smtClean="0"/>
          </a:p>
          <a:p>
            <a:pPr lvl="1"/>
            <a:r>
              <a:rPr lang="en-US" dirty="0" smtClean="0"/>
              <a:t>select – returns an RDD of all records given by the keys in the input RDD – useful for retrieving the old and new values of changed keys after passing deltas through a shuffle and also for getting the content of removed records (negative deltas) at the source RDD</a:t>
            </a:r>
          </a:p>
          <a:p>
            <a:pPr lvl="1"/>
            <a:r>
              <a:rPr lang="en-US" dirty="0" err="1" smtClean="0"/>
              <a:t>applyDeltas</a:t>
            </a:r>
            <a:r>
              <a:rPr lang="en-US" dirty="0" smtClean="0"/>
              <a:t> – returns new </a:t>
            </a:r>
            <a:r>
              <a:rPr lang="en-US" dirty="0" err="1" smtClean="0"/>
              <a:t>IndexedRDD</a:t>
            </a:r>
            <a:r>
              <a:rPr lang="en-US" dirty="0" smtClean="0"/>
              <a:t> with new key-value pairs from input RDD added and records from input RDD with already present keys merged in according to user-defined function (the function can simply delete these keys or try to merge the two values)</a:t>
            </a:r>
          </a:p>
          <a:p>
            <a:pPr lvl="1"/>
            <a:endParaRPr lang="en-US" dirty="0"/>
          </a:p>
        </p:txBody>
      </p:sp>
    </p:spTree>
    <p:extLst>
      <p:ext uri="{BB962C8B-B14F-4D97-AF65-F5344CB8AC3E}">
        <p14:creationId xmlns:p14="http://schemas.microsoft.com/office/powerpoint/2010/main" val="243765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DSoAP</a:t>
            </a:r>
            <a:r>
              <a:rPr lang="en-US" dirty="0" smtClean="0"/>
              <a:t>: Changes for Deltas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8858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Can specify request operation as </a:t>
            </a:r>
            <a:r>
              <a:rPr lang="en-US" dirty="0" err="1" smtClean="0"/>
              <a:t>GetDeltas</a:t>
            </a:r>
            <a:r>
              <a:rPr lang="en-US" dirty="0" smtClean="0"/>
              <a:t> (only implemented for streaming requests, i.e. </a:t>
            </a:r>
            <a:r>
              <a:rPr lang="en-US" dirty="0" err="1" smtClean="0"/>
              <a:t>UseStreamResponse</a:t>
            </a:r>
            <a:r>
              <a:rPr lang="en-US" dirty="0" smtClean="0"/>
              <a:t>=true)</a:t>
            </a:r>
          </a:p>
          <a:p>
            <a:r>
              <a:rPr lang="en-US" dirty="0" smtClean="0"/>
              <a:t>Only supports changing the text of the query from previous query to current (and only supports a single text query, i.e. </a:t>
            </a:r>
            <a:r>
              <a:rPr lang="en-US" dirty="0" err="1" smtClean="0"/>
              <a:t>request.Search</a:t>
            </a:r>
            <a:r>
              <a:rPr lang="en-US" dirty="0" smtClean="0"/>
              <a:t> has size 1)</a:t>
            </a:r>
          </a:p>
          <a:p>
            <a:pPr lvl="1"/>
            <a:r>
              <a:rPr lang="en-US" dirty="0" err="1" smtClean="0"/>
              <a:t>reqest.Search</a:t>
            </a:r>
            <a:r>
              <a:rPr lang="en-US" dirty="0" smtClean="0"/>
              <a:t>[0].Previous is the old query and must be set if operation is </a:t>
            </a:r>
            <a:r>
              <a:rPr lang="en-US" dirty="0" err="1" smtClean="0"/>
              <a:t>GetDeltas</a:t>
            </a:r>
            <a:r>
              <a:rPr lang="en-US" dirty="0" smtClean="0"/>
              <a:t>, can be null otherwise</a:t>
            </a:r>
          </a:p>
          <a:p>
            <a:pPr lvl="1"/>
            <a:r>
              <a:rPr lang="en-US" dirty="0" smtClean="0"/>
              <a:t>Ideally this should be generalized to support changing any fields from the previous query to the current, maybe by having the client send the full previous request, but this is not immediately necessary</a:t>
            </a:r>
          </a:p>
          <a:p>
            <a:r>
              <a:rPr lang="en-US" dirty="0" smtClean="0"/>
              <a:t>Any records that are new in the current query (not present in previous) are returned in full, as they would be returned to a normal query</a:t>
            </a:r>
          </a:p>
          <a:p>
            <a:r>
              <a:rPr lang="en-US" dirty="0" smtClean="0"/>
              <a:t>Any records that were deleted from the previous query are returned with only an ID and a value of 1 for the “delta” field, e.g. {“id”: 55555, “delta”: 1}</a:t>
            </a:r>
          </a:p>
          <a:p>
            <a:pPr lvl="1"/>
            <a:r>
              <a:rPr lang="en-US" dirty="0" smtClean="0"/>
              <a:t>We assume that the client already has the full record since it was returned as part of the previous query, so we save time by not looking it up again in </a:t>
            </a:r>
            <a:r>
              <a:rPr lang="en-US" dirty="0" err="1" smtClean="0"/>
              <a:t>RocksDB</a:t>
            </a:r>
            <a:r>
              <a:rPr lang="en-US" dirty="0" smtClean="0"/>
              <a:t> </a:t>
            </a:r>
            <a:endParaRPr lang="en-US" dirty="0"/>
          </a:p>
        </p:txBody>
      </p:sp>
    </p:spTree>
    <p:extLst>
      <p:ext uri="{BB962C8B-B14F-4D97-AF65-F5344CB8AC3E}">
        <p14:creationId xmlns:p14="http://schemas.microsoft.com/office/powerpoint/2010/main" val="192701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IndexServer.QueryProcessor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Most logic here</a:t>
            </a:r>
          </a:p>
          <a:p>
            <a:r>
              <a:rPr lang="en-US" dirty="0" smtClean="0"/>
              <a:t>For delta query it issues the old query with </a:t>
            </a:r>
            <a:r>
              <a:rPr lang="en-US" dirty="0" err="1" smtClean="0"/>
              <a:t>executeQuery</a:t>
            </a:r>
            <a:r>
              <a:rPr lang="en-US" dirty="0" smtClean="0"/>
              <a:t>() and gets the result set, issues the new query with </a:t>
            </a:r>
            <a:r>
              <a:rPr lang="en-US" dirty="0" err="1" smtClean="0"/>
              <a:t>executeQuery</a:t>
            </a:r>
            <a:r>
              <a:rPr lang="en-US" dirty="0" smtClean="0"/>
              <a:t>() and gets result set and then computes deltas in </a:t>
            </a:r>
            <a:r>
              <a:rPr lang="en-US" dirty="0" err="1" smtClean="0"/>
              <a:t>executeDelta</a:t>
            </a:r>
            <a:r>
              <a:rPr lang="en-US" dirty="0" smtClean="0"/>
              <a:t>()</a:t>
            </a:r>
          </a:p>
          <a:p>
            <a:r>
              <a:rPr lang="en-US" dirty="0" err="1" smtClean="0"/>
              <a:t>executeQuery</a:t>
            </a:r>
            <a:r>
              <a:rPr lang="en-US" dirty="0" smtClean="0"/>
              <a:t>() maintains </a:t>
            </a:r>
            <a:r>
              <a:rPr lang="en-US" dirty="0"/>
              <a:t>a cache of configurable size of </a:t>
            </a:r>
            <a:r>
              <a:rPr lang="en-US" dirty="0" smtClean="0"/>
              <a:t>query results (main application is to avoid </a:t>
            </a:r>
            <a:r>
              <a:rPr lang="en-US" dirty="0" err="1" smtClean="0"/>
              <a:t>rexecuting</a:t>
            </a:r>
            <a:r>
              <a:rPr lang="en-US" dirty="0" smtClean="0"/>
              <a:t> previous queries in the delta case, but also speeds up repeated queries) </a:t>
            </a:r>
            <a:r>
              <a:rPr lang="en-US" dirty="0"/>
              <a:t>– queries identified by (</a:t>
            </a:r>
            <a:r>
              <a:rPr lang="en-US" dirty="0" err="1"/>
              <a:t>request.Search</a:t>
            </a:r>
            <a:r>
              <a:rPr lang="en-US" dirty="0"/>
              <a:t>[0].Query, </a:t>
            </a:r>
            <a:r>
              <a:rPr lang="en-US" dirty="0" err="1"/>
              <a:t>request.Expansion</a:t>
            </a:r>
            <a:r>
              <a:rPr lang="en-US" dirty="0"/>
              <a:t>[0].</a:t>
            </a:r>
            <a:r>
              <a:rPr lang="en-US" dirty="0" err="1"/>
              <a:t>ColumnName</a:t>
            </a:r>
            <a:r>
              <a:rPr lang="en-US" dirty="0"/>
              <a:t>, </a:t>
            </a:r>
            <a:r>
              <a:rPr lang="en-US" dirty="0" err="1"/>
              <a:t>request.Bucket</a:t>
            </a:r>
            <a:r>
              <a:rPr lang="en-US" dirty="0"/>
              <a:t>)</a:t>
            </a:r>
          </a:p>
          <a:p>
            <a:pPr lvl="1"/>
            <a:r>
              <a:rPr lang="en-US" dirty="0"/>
              <a:t>So gives incorrect behavior if we have multiple searches or multiple expansions in a single request (the latter of which doesn’t quite make </a:t>
            </a:r>
            <a:r>
              <a:rPr lang="en-US" dirty="0" smtClean="0"/>
              <a:t>sense and the former of which is not supported by the delta infrastructure anyway)</a:t>
            </a:r>
            <a:endParaRPr lang="en-US" dirty="0"/>
          </a:p>
          <a:p>
            <a:pPr lvl="1"/>
            <a:r>
              <a:rPr lang="en-US" dirty="0"/>
              <a:t>Remove the CACHE #define to turn off the cache if this would be </a:t>
            </a:r>
            <a:r>
              <a:rPr lang="en-US" dirty="0" smtClean="0"/>
              <a:t>problematic</a:t>
            </a:r>
          </a:p>
          <a:p>
            <a:pPr lvl="1"/>
            <a:r>
              <a:rPr lang="en-US" dirty="0" smtClean="0"/>
              <a:t>Can clear cache by sending request to </a:t>
            </a:r>
            <a:r>
              <a:rPr lang="en-US" dirty="0" err="1" smtClean="0"/>
              <a:t>IndexServer</a:t>
            </a:r>
            <a:r>
              <a:rPr lang="en-US" dirty="0" smtClean="0"/>
              <a:t> endpoint /</a:t>
            </a:r>
            <a:r>
              <a:rPr lang="en-US" dirty="0" err="1" smtClean="0"/>
              <a:t>ClearCache</a:t>
            </a:r>
            <a:endParaRPr lang="en-US" dirty="0" smtClean="0"/>
          </a:p>
          <a:p>
            <a:r>
              <a:rPr lang="en-US" dirty="0" smtClean="0"/>
              <a:t>Returns IDs of positive deltas normally, IDs of negative deltas have ‘-’ prepended</a:t>
            </a:r>
          </a:p>
          <a:p>
            <a:pPr lvl="1"/>
            <a:endParaRPr lang="en-US" dirty="0"/>
          </a:p>
        </p:txBody>
      </p:sp>
    </p:spTree>
    <p:extLst>
      <p:ext uri="{BB962C8B-B14F-4D97-AF65-F5344CB8AC3E}">
        <p14:creationId xmlns:p14="http://schemas.microsoft.com/office/powerpoint/2010/main" val="419739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DataServer.QueryProcessor</a:t>
            </a:r>
            <a:endParaRPr lang="en-US" dirty="0"/>
          </a:p>
        </p:txBody>
      </p:sp>
      <p:sp>
        <p:nvSpPr>
          <p:cNvPr id="3" name="Content Placeholder 2"/>
          <p:cNvSpPr>
            <a:spLocks noGrp="1"/>
          </p:cNvSpPr>
          <p:nvPr>
            <p:ph idx="1"/>
          </p:nvPr>
        </p:nvSpPr>
        <p:spPr/>
        <p:txBody>
          <a:bodyPr/>
          <a:lstStyle/>
          <a:p>
            <a:r>
              <a:rPr lang="en-US" dirty="0" smtClean="0"/>
              <a:t>Only looks up full records for positive IDs returned from </a:t>
            </a:r>
            <a:r>
              <a:rPr lang="en-US" dirty="0" err="1" smtClean="0"/>
              <a:t>IndexServer</a:t>
            </a:r>
            <a:r>
              <a:rPr lang="en-US" dirty="0" smtClean="0"/>
              <a:t>, for negative IDs simply returns the ID and aforementioned value of 1 for delta field </a:t>
            </a:r>
            <a:endParaRPr lang="en-US" dirty="0"/>
          </a:p>
        </p:txBody>
      </p:sp>
    </p:spTree>
    <p:extLst>
      <p:ext uri="{BB962C8B-B14F-4D97-AF65-F5344CB8AC3E}">
        <p14:creationId xmlns:p14="http://schemas.microsoft.com/office/powerpoint/2010/main" val="3023817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 &amp; Notes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404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 for deltas</a:t>
            </a:r>
            <a:endParaRPr lang="en-US" dirty="0"/>
          </a:p>
        </p:txBody>
      </p:sp>
      <p:sp>
        <p:nvSpPr>
          <p:cNvPr id="3" name="Content Placeholder 2"/>
          <p:cNvSpPr>
            <a:spLocks noGrp="1"/>
          </p:cNvSpPr>
          <p:nvPr>
            <p:ph idx="1"/>
          </p:nvPr>
        </p:nvSpPr>
        <p:spPr/>
        <p:txBody>
          <a:bodyPr/>
          <a:lstStyle/>
          <a:p>
            <a:r>
              <a:rPr lang="en-US" dirty="0" smtClean="0"/>
              <a:t>In spark-deltas/deltas-scripts</a:t>
            </a:r>
          </a:p>
          <a:p>
            <a:pPr lvl="1"/>
            <a:r>
              <a:rPr lang="en-US" dirty="0" smtClean="0"/>
              <a:t>delta-submit.py to submit </a:t>
            </a:r>
            <a:r>
              <a:rPr lang="en-US" dirty="0" err="1" smtClean="0"/>
              <a:t>ComputeOnlyDelta</a:t>
            </a:r>
            <a:r>
              <a:rPr lang="en-US" dirty="0" smtClean="0"/>
              <a:t>* Spark jobs with varying #’s of groups and deltas</a:t>
            </a:r>
          </a:p>
          <a:p>
            <a:pPr lvl="1"/>
            <a:r>
              <a:rPr lang="en-US" dirty="0" smtClean="0"/>
              <a:t>read-delta-results.py displays results produced by delta-</a:t>
            </a:r>
            <a:r>
              <a:rPr lang="en-US" dirty="0" err="1" smtClean="0"/>
              <a:t>submit’s</a:t>
            </a:r>
            <a:r>
              <a:rPr lang="en-US" dirty="0" smtClean="0"/>
              <a:t> jobs</a:t>
            </a:r>
            <a:endParaRPr lang="en-US" dirty="0"/>
          </a:p>
        </p:txBody>
      </p:sp>
    </p:spTree>
    <p:extLst>
      <p:ext uri="{BB962C8B-B14F-4D97-AF65-F5344CB8AC3E}">
        <p14:creationId xmlns:p14="http://schemas.microsoft.com/office/powerpoint/2010/main" val="331838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 for </a:t>
            </a:r>
            <a:r>
              <a:rPr lang="en-US" dirty="0" err="1" smtClean="0"/>
              <a:t>DSoAP</a:t>
            </a:r>
            <a:r>
              <a:rPr lang="en-US" dirty="0" smtClean="0"/>
              <a:t> setup</a:t>
            </a:r>
            <a:endParaRPr lang="en-US" dirty="0"/>
          </a:p>
        </p:txBody>
      </p:sp>
      <p:sp>
        <p:nvSpPr>
          <p:cNvPr id="3" name="Content Placeholder 2"/>
          <p:cNvSpPr>
            <a:spLocks noGrp="1"/>
          </p:cNvSpPr>
          <p:nvPr>
            <p:ph idx="1"/>
          </p:nvPr>
        </p:nvSpPr>
        <p:spPr/>
        <p:txBody>
          <a:bodyPr/>
          <a:lstStyle/>
          <a:p>
            <a:r>
              <a:rPr lang="en-US" dirty="0" smtClean="0"/>
              <a:t>In main VSO repo: Scripts/</a:t>
            </a:r>
            <a:r>
              <a:rPr lang="en-US" dirty="0" err="1" smtClean="0"/>
              <a:t>dsoap</a:t>
            </a:r>
            <a:r>
              <a:rPr lang="en-US" dirty="0" smtClean="0"/>
              <a:t>-setup-scripts</a:t>
            </a:r>
          </a:p>
          <a:p>
            <a:pPr lvl="1"/>
            <a:r>
              <a:rPr lang="en-US" dirty="0" smtClean="0"/>
              <a:t>submit.py – submits Spark jobs to generate user splits for each day of GCD data</a:t>
            </a:r>
          </a:p>
          <a:p>
            <a:pPr lvl="1"/>
            <a:r>
              <a:rPr lang="en-US" dirty="0" smtClean="0"/>
              <a:t>fetcher.py – fetch user splits from HDFS to </a:t>
            </a:r>
            <a:r>
              <a:rPr lang="en-US" dirty="0" err="1" smtClean="0"/>
              <a:t>datanodes</a:t>
            </a:r>
            <a:endParaRPr lang="en-US" dirty="0" smtClean="0"/>
          </a:p>
          <a:p>
            <a:pPr lvl="1"/>
            <a:r>
              <a:rPr lang="en-US" dirty="0" smtClean="0"/>
              <a:t>pexec.py – generic script for launching a bat script on a set of nodes</a:t>
            </a:r>
          </a:p>
          <a:p>
            <a:pPr lvl="1"/>
            <a:r>
              <a:rPr lang="en-US" dirty="0" smtClean="0"/>
              <a:t>start-proc.bat – example script to build index and </a:t>
            </a:r>
            <a:r>
              <a:rPr lang="en-US" dirty="0" err="1" smtClean="0"/>
              <a:t>datastore</a:t>
            </a:r>
            <a:r>
              <a:rPr lang="en-US" dirty="0" smtClean="0"/>
              <a:t> on a </a:t>
            </a:r>
            <a:r>
              <a:rPr lang="en-US" dirty="0" err="1" smtClean="0"/>
              <a:t>datanode</a:t>
            </a:r>
            <a:endParaRPr lang="en-US" dirty="0" smtClean="0"/>
          </a:p>
          <a:p>
            <a:pPr lvl="1"/>
            <a:endParaRPr lang="en-US" dirty="0"/>
          </a:p>
        </p:txBody>
      </p:sp>
    </p:spTree>
    <p:extLst>
      <p:ext uri="{BB962C8B-B14F-4D97-AF65-F5344CB8AC3E}">
        <p14:creationId xmlns:p14="http://schemas.microsoft.com/office/powerpoint/2010/main" val="272078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Information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IndexedRDD</a:t>
            </a:r>
            <a:r>
              <a:rPr lang="en-US" dirty="0" smtClean="0"/>
              <a:t> repo: </a:t>
            </a:r>
            <a:r>
              <a:rPr lang="en-US" dirty="0" smtClean="0">
                <a:hlinkClick r:id="rId2"/>
              </a:rPr>
              <a:t>https://github.com/jjthomas/spark-indexedrdd</a:t>
            </a:r>
            <a:endParaRPr lang="en-US" dirty="0" smtClean="0"/>
          </a:p>
          <a:p>
            <a:r>
              <a:rPr lang="en-US" dirty="0" smtClean="0"/>
              <a:t>Remaining Spark code: </a:t>
            </a:r>
            <a:r>
              <a:rPr lang="en-US" dirty="0" smtClean="0">
                <a:hlinkClick r:id="rId3"/>
              </a:rPr>
              <a:t>https://github.com/jjthomas/spark-deltas</a:t>
            </a:r>
            <a:endParaRPr lang="en-US" dirty="0" smtClean="0"/>
          </a:p>
          <a:p>
            <a:r>
              <a:rPr lang="en-US" dirty="0" smtClean="0"/>
              <a:t>Develop in IntelliJ</a:t>
            </a:r>
          </a:p>
          <a:p>
            <a:r>
              <a:rPr lang="en-US" dirty="0" smtClean="0"/>
              <a:t>Use SBT (either command line or through IntelliJ SBT plugin console) to build </a:t>
            </a:r>
            <a:r>
              <a:rPr lang="en-US" dirty="0" err="1" smtClean="0"/>
              <a:t>IndexedRDD</a:t>
            </a:r>
            <a:r>
              <a:rPr lang="en-US" dirty="0" smtClean="0"/>
              <a:t> and publish to local Maven repository (</a:t>
            </a:r>
            <a:r>
              <a:rPr lang="en-US" dirty="0" err="1" smtClean="0"/>
              <a:t>sbt</a:t>
            </a:r>
            <a:r>
              <a:rPr lang="en-US" dirty="0" smtClean="0"/>
              <a:t> clean, compile, package, publishM2)</a:t>
            </a:r>
          </a:p>
          <a:p>
            <a:r>
              <a:rPr lang="en-US" dirty="0" smtClean="0"/>
              <a:t>Use Maven Projects window in IntelliJ to build remaining Spark code (hit “clean” and “package” under Lifecycle), find JAR in “target” folder</a:t>
            </a:r>
          </a:p>
          <a:p>
            <a:r>
              <a:rPr lang="en-US" dirty="0" smtClean="0"/>
              <a:t>See spark-submit file in spark-deltas repo for example of how to submit a Spark job in the JAR</a:t>
            </a:r>
            <a:endParaRPr lang="en-US" dirty="0"/>
          </a:p>
        </p:txBody>
      </p:sp>
    </p:spTree>
    <p:extLst>
      <p:ext uri="{BB962C8B-B14F-4D97-AF65-F5344CB8AC3E}">
        <p14:creationId xmlns:p14="http://schemas.microsoft.com/office/powerpoint/2010/main" val="40020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spark-deltas/spark-submit</a:t>
            </a:r>
          </a:p>
          <a:p>
            <a:pPr lvl="1"/>
            <a:r>
              <a:rPr lang="en-US" dirty="0" smtClean="0"/>
              <a:t>Example command to submit Spark job</a:t>
            </a:r>
          </a:p>
          <a:p>
            <a:r>
              <a:rPr lang="en-US" dirty="0" smtClean="0"/>
              <a:t>performance-observations</a:t>
            </a:r>
          </a:p>
          <a:p>
            <a:pPr lvl="1"/>
            <a:r>
              <a:rPr lang="en-US" dirty="0" smtClean="0"/>
              <a:t>Some notes about performance, mostly related to times to fetch records from the </a:t>
            </a:r>
            <a:r>
              <a:rPr lang="en-US" dirty="0" err="1" smtClean="0"/>
              <a:t>datanodes</a:t>
            </a:r>
            <a:r>
              <a:rPr lang="en-US" dirty="0" smtClean="0"/>
              <a:t> under various conditions</a:t>
            </a:r>
            <a:endParaRPr lang="en-US" dirty="0"/>
          </a:p>
        </p:txBody>
      </p:sp>
    </p:spTree>
    <p:extLst>
      <p:ext uri="{BB962C8B-B14F-4D97-AF65-F5344CB8AC3E}">
        <p14:creationId xmlns:p14="http://schemas.microsoft.com/office/powerpoint/2010/main" val="90674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Data Loading</a:t>
            </a:r>
            <a:endParaRPr lang="en-US" dirty="0"/>
          </a:p>
        </p:txBody>
      </p:sp>
      <p:sp>
        <p:nvSpPr>
          <p:cNvPr id="3" name="Text Placeholder 2"/>
          <p:cNvSpPr>
            <a:spLocks noGrp="1"/>
          </p:cNvSpPr>
          <p:nvPr>
            <p:ph type="body" idx="1"/>
          </p:nvPr>
        </p:nvSpPr>
        <p:spPr/>
        <p:txBody>
          <a:bodyPr/>
          <a:lstStyle/>
          <a:p>
            <a:r>
              <a:rPr lang="en-US" dirty="0" smtClean="0"/>
              <a:t>in spark-deltas</a:t>
            </a:r>
            <a:endParaRPr lang="en-US" dirty="0"/>
          </a:p>
        </p:txBody>
      </p:sp>
    </p:spTree>
    <p:extLst>
      <p:ext uri="{BB962C8B-B14F-4D97-AF65-F5344CB8AC3E}">
        <p14:creationId xmlns:p14="http://schemas.microsoft.com/office/powerpoint/2010/main" val="198882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com.microsoft.dsoap.load.GCDLoader</a:t>
            </a:r>
            <a:endParaRPr lang="en-US" dirty="0"/>
          </a:p>
        </p:txBody>
      </p:sp>
      <p:sp>
        <p:nvSpPr>
          <p:cNvPr id="3" name="Content Placeholder 2"/>
          <p:cNvSpPr>
            <a:spLocks noGrp="1"/>
          </p:cNvSpPr>
          <p:nvPr>
            <p:ph idx="1"/>
          </p:nvPr>
        </p:nvSpPr>
        <p:spPr/>
        <p:txBody>
          <a:bodyPr/>
          <a:lstStyle/>
          <a:p>
            <a:r>
              <a:rPr lang="en-US" dirty="0" smtClean="0"/>
              <a:t>Loads tweets in GCD format from </a:t>
            </a:r>
            <a:r>
              <a:rPr lang="en-US" dirty="0" smtClean="0"/>
              <a:t>HDFS </a:t>
            </a:r>
            <a:r>
              <a:rPr lang="en-US" dirty="0" smtClean="0"/>
              <a:t>and </a:t>
            </a:r>
            <a:r>
              <a:rPr lang="en-US" dirty="0" smtClean="0"/>
              <a:t>writes them out to HDFS in tab-separated format with the columns specified in the source </a:t>
            </a:r>
            <a:r>
              <a:rPr lang="en-US" dirty="0" smtClean="0"/>
              <a:t>file</a:t>
            </a:r>
          </a:p>
          <a:p>
            <a:r>
              <a:rPr lang="en-US" dirty="0" smtClean="0"/>
              <a:t>Eliminates non-English and tweets duplicated due to retweet</a:t>
            </a:r>
            <a:endParaRPr lang="en-US" dirty="0" smtClean="0"/>
          </a:p>
          <a:p>
            <a:r>
              <a:rPr lang="en-US" dirty="0" smtClean="0"/>
              <a:t>Writes the tweets out to some number of user splits (all tweets from a certain user will be in a single split)</a:t>
            </a:r>
          </a:p>
          <a:p>
            <a:pPr lvl="1"/>
            <a:r>
              <a:rPr lang="en-US" dirty="0" smtClean="0"/>
              <a:t>Each split has its own directory in HDFS</a:t>
            </a:r>
          </a:p>
          <a:p>
            <a:r>
              <a:rPr lang="en-US" dirty="0" smtClean="0"/>
              <a:t>We used 24 splits and put one split on each </a:t>
            </a:r>
            <a:r>
              <a:rPr lang="en-US" dirty="0" err="1" smtClean="0"/>
              <a:t>datanode</a:t>
            </a:r>
            <a:endParaRPr lang="en-US" dirty="0" smtClean="0"/>
          </a:p>
          <a:p>
            <a:r>
              <a:rPr lang="en-US" dirty="0" smtClean="0"/>
              <a:t> </a:t>
            </a:r>
            <a:r>
              <a:rPr lang="en-US" dirty="0" smtClean="0"/>
              <a:t>fetcher.py (see Scripts section) </a:t>
            </a:r>
            <a:r>
              <a:rPr lang="en-US" dirty="0" smtClean="0"/>
              <a:t>can fetch the splits to the  </a:t>
            </a:r>
            <a:r>
              <a:rPr lang="en-US" dirty="0" err="1" smtClean="0"/>
              <a:t>datanodes</a:t>
            </a:r>
            <a:endParaRPr lang="en-US" dirty="0"/>
          </a:p>
        </p:txBody>
      </p:sp>
    </p:spTree>
    <p:extLst>
      <p:ext uri="{BB962C8B-B14F-4D97-AF65-F5344CB8AC3E}">
        <p14:creationId xmlns:p14="http://schemas.microsoft.com/office/powerpoint/2010/main" val="355244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com.microsoft.dsoap.load.EmploymentLoad</a:t>
            </a:r>
            <a:endParaRPr lang="en-US" dirty="0"/>
          </a:p>
        </p:txBody>
      </p:sp>
      <p:sp>
        <p:nvSpPr>
          <p:cNvPr id="3" name="Content Placeholder 2"/>
          <p:cNvSpPr>
            <a:spLocks noGrp="1"/>
          </p:cNvSpPr>
          <p:nvPr>
            <p:ph idx="1"/>
          </p:nvPr>
        </p:nvSpPr>
        <p:spPr/>
        <p:txBody>
          <a:bodyPr/>
          <a:lstStyle/>
          <a:p>
            <a:r>
              <a:rPr lang="en-US" dirty="0" smtClean="0"/>
              <a:t>Loads tweets </a:t>
            </a:r>
            <a:r>
              <a:rPr lang="en-US" dirty="0" smtClean="0"/>
              <a:t>in this format </a:t>
            </a:r>
            <a:r>
              <a:rPr lang="en-US" dirty="0" smtClean="0"/>
              <a:t>(15 columns, already tab-separated) from HDFS and writes them out to HDFS in tab-separated format, preserving all of the columns in the input</a:t>
            </a:r>
          </a:p>
          <a:p>
            <a:r>
              <a:rPr lang="en-US" dirty="0" smtClean="0"/>
              <a:t>Discards malformed rows</a:t>
            </a:r>
          </a:p>
          <a:p>
            <a:r>
              <a:rPr lang="en-US" dirty="0" smtClean="0"/>
              <a:t>Also writes to some number of user splits, see previous slide</a:t>
            </a:r>
          </a:p>
        </p:txBody>
      </p:sp>
    </p:spTree>
    <p:extLst>
      <p:ext uri="{BB962C8B-B14F-4D97-AF65-F5344CB8AC3E}">
        <p14:creationId xmlns:p14="http://schemas.microsoft.com/office/powerpoint/2010/main" val="8710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Processing Data from </a:t>
            </a:r>
            <a:r>
              <a:rPr lang="en-US" dirty="0" err="1" smtClean="0"/>
              <a:t>DSoAP</a:t>
            </a:r>
            <a:endParaRPr lang="en-US" dirty="0"/>
          </a:p>
        </p:txBody>
      </p:sp>
      <p:sp>
        <p:nvSpPr>
          <p:cNvPr id="3" name="Text Placeholder 2"/>
          <p:cNvSpPr>
            <a:spLocks noGrp="1"/>
          </p:cNvSpPr>
          <p:nvPr>
            <p:ph type="body" idx="1"/>
          </p:nvPr>
        </p:nvSpPr>
        <p:spPr/>
        <p:txBody>
          <a:bodyPr/>
          <a:lstStyle/>
          <a:p>
            <a:r>
              <a:rPr lang="en-US" dirty="0" smtClean="0"/>
              <a:t>in spark-deltas</a:t>
            </a:r>
            <a:endParaRPr lang="en-US" dirty="0"/>
          </a:p>
        </p:txBody>
      </p:sp>
    </p:spTree>
    <p:extLst>
      <p:ext uri="{BB962C8B-B14F-4D97-AF65-F5344CB8AC3E}">
        <p14:creationId xmlns:p14="http://schemas.microsoft.com/office/powerpoint/2010/main" val="388571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com.microsoft.dsoap.inputformat.DsoapInputFormat</a:t>
            </a:r>
            <a:r>
              <a:rPr lang="en-US" dirty="0" smtClean="0"/>
              <a:t>(2)</a:t>
            </a:r>
            <a:endParaRPr lang="en-US" dirty="0"/>
          </a:p>
        </p:txBody>
      </p:sp>
      <p:sp>
        <p:nvSpPr>
          <p:cNvPr id="3" name="Content Placeholder 2"/>
          <p:cNvSpPr>
            <a:spLocks noGrp="1"/>
          </p:cNvSpPr>
          <p:nvPr>
            <p:ph idx="1"/>
          </p:nvPr>
        </p:nvSpPr>
        <p:spPr/>
        <p:txBody>
          <a:bodyPr>
            <a:normAutofit lnSpcReduction="10000"/>
          </a:bodyPr>
          <a:lstStyle/>
          <a:p>
            <a:r>
              <a:rPr lang="en-US" dirty="0" smtClean="0"/>
              <a:t>Reads the partitions for a Spark RDD from </a:t>
            </a:r>
            <a:r>
              <a:rPr lang="en-US" dirty="0" err="1" smtClean="0"/>
              <a:t>DSoAP</a:t>
            </a:r>
            <a:r>
              <a:rPr lang="en-US" dirty="0" smtClean="0"/>
              <a:t> </a:t>
            </a:r>
            <a:r>
              <a:rPr lang="en-US" dirty="0" err="1" smtClean="0"/>
              <a:t>datanodes</a:t>
            </a:r>
            <a:r>
              <a:rPr lang="en-US" dirty="0" smtClean="0"/>
              <a:t> (the </a:t>
            </a:r>
            <a:r>
              <a:rPr lang="en-US" dirty="0" err="1" smtClean="0"/>
              <a:t>QueryDistributor</a:t>
            </a:r>
            <a:r>
              <a:rPr lang="en-US" dirty="0" smtClean="0"/>
              <a:t> is bypassed and Spark workers read from their local </a:t>
            </a:r>
            <a:r>
              <a:rPr lang="en-US" dirty="0" err="1" smtClean="0"/>
              <a:t>datanodes</a:t>
            </a:r>
            <a:r>
              <a:rPr lang="en-US" dirty="0" smtClean="0"/>
              <a:t>)</a:t>
            </a:r>
          </a:p>
          <a:p>
            <a:r>
              <a:rPr lang="en-US" dirty="0" smtClean="0"/>
              <a:t>Reads the records from </a:t>
            </a:r>
            <a:r>
              <a:rPr lang="en-US" dirty="0" err="1" smtClean="0"/>
              <a:t>DSoAP</a:t>
            </a:r>
            <a:r>
              <a:rPr lang="en-US" dirty="0" smtClean="0"/>
              <a:t> as (Long, String) tuples, where the first element is a meaningless number that should be discarded (needed for API compatibility) and the second element is the record</a:t>
            </a:r>
          </a:p>
          <a:p>
            <a:r>
              <a:rPr lang="en-US" dirty="0" smtClean="0"/>
              <a:t>The query whose results we want to read into the RDD is specified in the </a:t>
            </a:r>
            <a:r>
              <a:rPr lang="en-US" dirty="0" err="1" smtClean="0"/>
              <a:t>JobConf</a:t>
            </a:r>
            <a:r>
              <a:rPr lang="en-US" dirty="0" smtClean="0"/>
              <a:t> “</a:t>
            </a:r>
            <a:r>
              <a:rPr lang="en-US" dirty="0" err="1" smtClean="0"/>
              <a:t>dsoap.query</a:t>
            </a:r>
            <a:r>
              <a:rPr lang="en-US" dirty="0" smtClean="0"/>
              <a:t>” field</a:t>
            </a:r>
          </a:p>
          <a:p>
            <a:r>
              <a:rPr lang="en-US" dirty="0" err="1" smtClean="0"/>
              <a:t>DsoapInputFormat</a:t>
            </a:r>
            <a:r>
              <a:rPr lang="en-US" dirty="0" smtClean="0"/>
              <a:t> creates one partition per </a:t>
            </a:r>
            <a:r>
              <a:rPr lang="en-US" dirty="0" err="1" smtClean="0"/>
              <a:t>datanode</a:t>
            </a:r>
            <a:r>
              <a:rPr lang="en-US" dirty="0" smtClean="0"/>
              <a:t> and DsoapInputFormat2 creates one partition per day bucket per </a:t>
            </a:r>
            <a:r>
              <a:rPr lang="en-US" dirty="0" err="1" smtClean="0"/>
              <a:t>datanode</a:t>
            </a:r>
            <a:r>
              <a:rPr lang="en-US" dirty="0" smtClean="0"/>
              <a:t> (more parallelism in 2)</a:t>
            </a:r>
            <a:endParaRPr lang="en-US" dirty="0"/>
          </a:p>
        </p:txBody>
      </p:sp>
    </p:spTree>
    <p:extLst>
      <p:ext uri="{BB962C8B-B14F-4D97-AF65-F5344CB8AC3E}">
        <p14:creationId xmlns:p14="http://schemas.microsoft.com/office/powerpoint/2010/main" val="49113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com.microsoft.dsoap.inputformat.DsoapQuery</a:t>
            </a:r>
            <a:endParaRPr lang="en-US" dirty="0"/>
          </a:p>
        </p:txBody>
      </p:sp>
      <p:sp>
        <p:nvSpPr>
          <p:cNvPr id="3" name="Content Placeholder 2"/>
          <p:cNvSpPr>
            <a:spLocks noGrp="1"/>
          </p:cNvSpPr>
          <p:nvPr>
            <p:ph idx="1"/>
          </p:nvPr>
        </p:nvSpPr>
        <p:spPr/>
        <p:txBody>
          <a:bodyPr/>
          <a:lstStyle/>
          <a:p>
            <a:r>
              <a:rPr lang="en-US" dirty="0" smtClean="0"/>
              <a:t>An example Spark job that uses </a:t>
            </a:r>
            <a:r>
              <a:rPr lang="en-US" dirty="0" err="1" smtClean="0"/>
              <a:t>DsoapInputFormat</a:t>
            </a:r>
            <a:r>
              <a:rPr lang="en-US" dirty="0" smtClean="0"/>
              <a:t> to read records from </a:t>
            </a:r>
            <a:r>
              <a:rPr lang="en-US" dirty="0" err="1" smtClean="0"/>
              <a:t>DSoAP</a:t>
            </a:r>
            <a:r>
              <a:rPr lang="en-US" dirty="0" smtClean="0"/>
              <a:t> and perform some transformations on them with Spark SQL</a:t>
            </a:r>
            <a:endParaRPr lang="en-US" dirty="0"/>
          </a:p>
        </p:txBody>
      </p:sp>
    </p:spTree>
    <p:extLst>
      <p:ext uri="{BB962C8B-B14F-4D97-AF65-F5344CB8AC3E}">
        <p14:creationId xmlns:p14="http://schemas.microsoft.com/office/powerpoint/2010/main" val="99210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Deltas</a:t>
            </a:r>
            <a:endParaRPr lang="en-US" dirty="0"/>
          </a:p>
        </p:txBody>
      </p:sp>
      <p:sp>
        <p:nvSpPr>
          <p:cNvPr id="3" name="Text Placeholder 2"/>
          <p:cNvSpPr>
            <a:spLocks noGrp="1"/>
          </p:cNvSpPr>
          <p:nvPr>
            <p:ph type="body" idx="1"/>
          </p:nvPr>
        </p:nvSpPr>
        <p:spPr/>
        <p:txBody>
          <a:bodyPr/>
          <a:lstStyle/>
          <a:p>
            <a:r>
              <a:rPr lang="en-US" dirty="0" smtClean="0"/>
              <a:t>in spark-deltas and spark-</a:t>
            </a:r>
            <a:r>
              <a:rPr lang="en-US" dirty="0" err="1" smtClean="0"/>
              <a:t>indexedrdd</a:t>
            </a:r>
            <a:endParaRPr lang="en-US" dirty="0"/>
          </a:p>
        </p:txBody>
      </p:sp>
    </p:spTree>
    <p:extLst>
      <p:ext uri="{BB962C8B-B14F-4D97-AF65-F5344CB8AC3E}">
        <p14:creationId xmlns:p14="http://schemas.microsoft.com/office/powerpoint/2010/main" val="179709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4279</TotalTime>
  <Words>1191</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Code Review</vt:lpstr>
      <vt:lpstr>Build Information</vt:lpstr>
      <vt:lpstr>Spark: Data Loading</vt:lpstr>
      <vt:lpstr>com.microsoft.dsoap.load.GCDLoader</vt:lpstr>
      <vt:lpstr>com.microsoft.dsoap.load.EmploymentLoad</vt:lpstr>
      <vt:lpstr>Spark: Processing Data from DSoAP</vt:lpstr>
      <vt:lpstr>com.microsoft.dsoap.inputformat.DsoapInputFormat(2)</vt:lpstr>
      <vt:lpstr>com.microsoft.dsoap.inputformat.DsoapQuery</vt:lpstr>
      <vt:lpstr>Spark: Deltas</vt:lpstr>
      <vt:lpstr>org.apache.spark.rdd.DeltaComputation</vt:lpstr>
      <vt:lpstr>com.microsoft.dsoap.deltatests.*</vt:lpstr>
      <vt:lpstr>IndexedRDD</vt:lpstr>
      <vt:lpstr>DSoAP: Changes for Deltas</vt:lpstr>
      <vt:lpstr>API</vt:lpstr>
      <vt:lpstr>IndexServer.QueryProcessor</vt:lpstr>
      <vt:lpstr>DataServer.QueryProcessor</vt:lpstr>
      <vt:lpstr>Scripts &amp; Notes</vt:lpstr>
      <vt:lpstr>Scripts for deltas</vt:lpstr>
      <vt:lpstr>Scripts for DSoAP setup</vt:lpstr>
      <vt:lpstr>Notes</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Review</dc:title>
  <dc:creator>James Thomas</dc:creator>
  <cp:lastModifiedBy>James Thomas</cp:lastModifiedBy>
  <cp:revision>91</cp:revision>
  <dcterms:created xsi:type="dcterms:W3CDTF">2015-08-24T23:07:13Z</dcterms:created>
  <dcterms:modified xsi:type="dcterms:W3CDTF">2015-08-27T22:31:02Z</dcterms:modified>
</cp:coreProperties>
</file>