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85" r:id="rId4"/>
    <p:sldId id="257" r:id="rId5"/>
    <p:sldId id="258" r:id="rId6"/>
    <p:sldId id="284" r:id="rId7"/>
    <p:sldId id="264" r:id="rId8"/>
    <p:sldId id="290" r:id="rId9"/>
    <p:sldId id="276" r:id="rId10"/>
    <p:sldId id="270" r:id="rId11"/>
    <p:sldId id="291" r:id="rId12"/>
    <p:sldId id="289" r:id="rId13"/>
    <p:sldId id="274" r:id="rId14"/>
    <p:sldId id="280" r:id="rId15"/>
    <p:sldId id="266" r:id="rId16"/>
    <p:sldId id="288" r:id="rId17"/>
    <p:sldId id="275" r:id="rId18"/>
    <p:sldId id="278" r:id="rId19"/>
    <p:sldId id="287" r:id="rId20"/>
    <p:sldId id="259" r:id="rId21"/>
    <p:sldId id="286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E72AA-4354-431E-A5C5-04EB0AE4CC3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BCC8C-DED4-4AE6-8A8E-F4CB57AA9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a domain-specific storage layer, now what about the computation layer? How can we build a computation layer optimized for social analytics?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good properties of Spark retained</a:t>
            </a:r>
          </a:p>
          <a:p>
            <a:pPr lvl="1"/>
            <a:r>
              <a:rPr lang="en-US" dirty="0" smtClean="0"/>
              <a:t>Works within Spark’s existing scheduling and resource management framework (cache())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case when state is not evicted from cache and </a:t>
            </a:r>
            <a:r>
              <a:rPr lang="en-US" baseline="0" dirty="0" smtClean="0"/>
              <a:t>tasks are scheduled where cached state is</a:t>
            </a:r>
          </a:p>
          <a:p>
            <a:r>
              <a:rPr lang="en-US" baseline="0" dirty="0" smtClean="0"/>
              <a:t>Carefully discuss impact of varying the two parameters</a:t>
            </a:r>
          </a:p>
          <a:p>
            <a:r>
              <a:rPr lang="en-US" b="1" dirty="0" smtClean="0"/>
              <a:t>G</a:t>
            </a:r>
            <a:r>
              <a:rPr lang="en-US" dirty="0" smtClean="0"/>
              <a:t> varied over []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 varied over 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9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Support updates to underlying </a:t>
            </a:r>
            <a:r>
              <a:rPr lang="en-US" dirty="0" err="1" smtClean="0"/>
              <a:t>datastore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distributed computation o</a:t>
            </a:r>
            <a:r>
              <a:rPr lang="en-US" baseline="0" dirty="0" smtClean="0"/>
              <a:t>n indexed tweet data – faster retrieval and computation phases (vs. COSMOS to single node)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media analysts have a target tweet set in mind – the problem is extracting this tweet set from the full dataset, where the important data is all in plain text</a:t>
            </a:r>
          </a:p>
          <a:p>
            <a:r>
              <a:rPr lang="en-US" dirty="0" smtClean="0"/>
              <a:t>Rely on full text search, inherently fuzzy</a:t>
            </a:r>
          </a:p>
          <a:p>
            <a:r>
              <a:rPr lang="en-US" dirty="0" smtClean="0"/>
              <a:t>Repeated refinement to get the right precision/recall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may do extensive computations on the returned results to determine whether we got the right result set</a:t>
            </a:r>
          </a:p>
          <a:p>
            <a:pPr lvl="1"/>
            <a:r>
              <a:rPr lang="en-US" dirty="0" smtClean="0"/>
              <a:t>Scott famous song example, “I lost my job”, “I got laid off”</a:t>
            </a:r>
          </a:p>
          <a:p>
            <a:r>
              <a:rPr lang="en-US" dirty="0" smtClean="0"/>
              <a:t>Redo these computations from scratch for every search query refinement, even though many returned records are the same</a:t>
            </a:r>
          </a:p>
          <a:p>
            <a:pPr lvl="1"/>
            <a:r>
              <a:rPr lang="en-US" dirty="0" smtClean="0"/>
              <a:t>Can we reuse results from the old computation?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Easier than adapting single-node delta solutions to distributed?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point that we must save after </a:t>
            </a:r>
            <a:r>
              <a:rPr lang="en-US" baseline="0" dirty="0" err="1" smtClean="0"/>
              <a:t>groupBy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  <a:r>
              <a:rPr lang="en-US" baseline="0" dirty="0" smtClean="0"/>
              <a:t> API</a:t>
            </a:r>
          </a:p>
          <a:p>
            <a:r>
              <a:rPr lang="en-US" dirty="0" err="1" smtClean="0"/>
              <a:t>DeltaComputation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Support arbitrarily long pipelines</a:t>
            </a:r>
          </a:p>
          <a:p>
            <a:r>
              <a:rPr lang="en-US" dirty="0" smtClean="0"/>
              <a:t>Have some global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automatically falls back to redoing the entire computation if non-</a:t>
            </a:r>
            <a:r>
              <a:rPr lang="en-US" dirty="0" err="1" smtClean="0"/>
              <a:t>incrementalizable</a:t>
            </a:r>
            <a:r>
              <a:rPr lang="en-US" dirty="0" smtClean="0"/>
              <a:t> (e.g. a single key for the </a:t>
            </a:r>
            <a:r>
              <a:rPr lang="en-US" dirty="0" err="1" smtClean="0"/>
              <a:t>groupBy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 key also</a:t>
            </a:r>
            <a:r>
              <a:rPr lang="en-US" baseline="0" dirty="0" smtClean="0"/>
              <a:t> so we can roll back to prior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BCC8C-DED4-4AE6-8A8E-F4CB57AA92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A7591-E11C-FC4A-AA6F-CE54D03C6E71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4D5B-17C2-BD49-A5F4-6EED11A9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Delta Processing for Social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Feeding Deltas through Computation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7" y="1417638"/>
            <a:ext cx="7205384" cy="44218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382180" y="5388955"/>
            <a:ext cx="2323722" cy="13739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Don’t know other keys in group 6, so can’t pass deltas through this stage without saving ShuffledRDD</a:t>
            </a:r>
            <a:endParaRPr lang="en-US" sz="12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5423026" y="5361796"/>
            <a:ext cx="959154" cy="686992"/>
          </a:xfrm>
          <a:prstGeom prst="curvedConnector3">
            <a:avLst>
              <a:gd name="adj1" fmla="val 726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Feeding Deltas through Shuffle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2" y="1417638"/>
            <a:ext cx="7077697" cy="528806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32228" y="1990687"/>
            <a:ext cx="2965042" cy="27800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Arbitrary map functions can be applied to groups, so we must pass entire old group as neg. delta and new group as pos. delta  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flipH="1">
            <a:off x="7191621" y="4770782"/>
            <a:ext cx="223128" cy="73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API </a:t>
            </a:r>
            <a:r>
              <a:rPr lang="en-US" dirty="0" smtClean="0"/>
              <a:t>(Design Goals 3 &amp;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"/>
                <a:cs typeface="Courier"/>
              </a:rPr>
              <a:t>d = new </a:t>
            </a:r>
            <a:r>
              <a:rPr lang="en-US" dirty="0" err="1" smtClean="0">
                <a:latin typeface="Courier"/>
                <a:cs typeface="Courier"/>
              </a:rPr>
              <a:t>DeltaComputation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rdd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rdd</a:t>
            </a:r>
            <a:r>
              <a:rPr lang="en-US" dirty="0" smtClean="0"/>
              <a:t> can be any map-filter-</a:t>
            </a:r>
            <a:r>
              <a:rPr lang="en-US" dirty="0" err="1" smtClean="0"/>
              <a:t>groupby</a:t>
            </a:r>
            <a:r>
              <a:rPr lang="en-US" dirty="0" smtClean="0"/>
              <a:t> computation</a:t>
            </a:r>
          </a:p>
          <a:p>
            <a:r>
              <a:rPr lang="en-US" dirty="0" err="1" smtClean="0">
                <a:latin typeface="Courier"/>
                <a:cs typeface="Courier"/>
              </a:rPr>
              <a:t>newD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d.applyDeltas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/>
              <a:t>,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/>
              <a:t> are RDDs that are deltas to the source dataset in the computation in </a:t>
            </a:r>
            <a:r>
              <a:rPr lang="en-US" dirty="0" smtClean="0">
                <a:latin typeface="Courier"/>
                <a:cs typeface="Courier"/>
              </a:rPr>
              <a:t>d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 smtClean="0">
                <a:latin typeface="Calibri"/>
                <a:cs typeface="Calibri"/>
              </a:rPr>
              <a:t> is not mutated, so we still have a handle to it and can apply other deltas</a:t>
            </a:r>
          </a:p>
          <a:p>
            <a:r>
              <a:rPr lang="en-US" dirty="0" smtClean="0">
                <a:latin typeface="Courier"/>
                <a:cs typeface="Courier"/>
              </a:rPr>
              <a:t>result = </a:t>
            </a:r>
            <a:r>
              <a:rPr lang="en-US" dirty="0" err="1" smtClean="0">
                <a:latin typeface="Courier"/>
                <a:cs typeface="Courier"/>
              </a:rPr>
              <a:t>newD.getResult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result</a:t>
            </a:r>
            <a:r>
              <a:rPr lang="en-US" dirty="0" smtClean="0">
                <a:latin typeface="Calibri"/>
                <a:cs typeface="Calibri"/>
              </a:rPr>
              <a:t> is an RDD on which any Spark transformations (</a:t>
            </a:r>
            <a:r>
              <a:rPr lang="en-US" dirty="0" err="1" smtClean="0">
                <a:latin typeface="Calibri"/>
                <a:cs typeface="Calibri"/>
              </a:rPr>
              <a:t>incrementalizable</a:t>
            </a:r>
            <a:r>
              <a:rPr lang="en-US" dirty="0" smtClean="0">
                <a:latin typeface="Calibri"/>
                <a:cs typeface="Calibri"/>
              </a:rPr>
              <a:t> or not) can be run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6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result = </a:t>
            </a:r>
            <a:r>
              <a:rPr lang="en-US" sz="2000" dirty="0" err="1" smtClean="0">
                <a:latin typeface="Courier"/>
                <a:cs typeface="Courier"/>
              </a:rPr>
              <a:t>source.map</a:t>
            </a:r>
            <a:r>
              <a:rPr lang="en-US" sz="2000" dirty="0" smtClean="0">
                <a:latin typeface="Courier"/>
                <a:cs typeface="Courier"/>
              </a:rPr>
              <a:t>(...).</a:t>
            </a:r>
            <a:r>
              <a:rPr lang="en-US" sz="2000" dirty="0" err="1" smtClean="0">
                <a:latin typeface="Courier"/>
                <a:cs typeface="Courier"/>
              </a:rPr>
              <a:t>groupByKey</a:t>
            </a:r>
            <a:r>
              <a:rPr lang="en-US" sz="2000" dirty="0" smtClean="0">
                <a:latin typeface="Courier"/>
                <a:cs typeface="Courier"/>
              </a:rPr>
              <a:t>().map(...)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   .</a:t>
            </a:r>
            <a:r>
              <a:rPr lang="en-US" sz="2000" dirty="0" err="1" smtClean="0">
                <a:latin typeface="Courier"/>
                <a:cs typeface="Courier"/>
              </a:rPr>
              <a:t>groupByKey</a:t>
            </a:r>
            <a:r>
              <a:rPr lang="en-US" sz="2000" dirty="0" smtClean="0">
                <a:latin typeface="Courier"/>
                <a:cs typeface="Courier"/>
              </a:rPr>
              <a:t>().filter()...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 = new </a:t>
            </a:r>
            <a:r>
              <a:rPr lang="en-US" sz="2000" dirty="0" err="1" smtClean="0">
                <a:latin typeface="Courier"/>
                <a:cs typeface="Courier"/>
              </a:rPr>
              <a:t>DeltaComputation</a:t>
            </a:r>
            <a:r>
              <a:rPr lang="en-US" sz="2000" dirty="0" smtClean="0">
                <a:latin typeface="Courier"/>
                <a:cs typeface="Courier"/>
              </a:rPr>
              <a:t>(result)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top10 = </a:t>
            </a:r>
            <a:r>
              <a:rPr lang="en-US" sz="2000" dirty="0" err="1" smtClean="0">
                <a:latin typeface="Courier"/>
                <a:cs typeface="Courier"/>
              </a:rPr>
              <a:t>d.getResult</a:t>
            </a:r>
            <a:r>
              <a:rPr lang="en-US" sz="2000" dirty="0" smtClean="0">
                <a:latin typeface="Courier"/>
                <a:cs typeface="Courier"/>
              </a:rPr>
              <a:t>().</a:t>
            </a:r>
            <a:r>
              <a:rPr lang="en-US" sz="2000" dirty="0" err="1" smtClean="0">
                <a:latin typeface="Courier"/>
                <a:cs typeface="Courier"/>
              </a:rPr>
              <a:t>topK</a:t>
            </a:r>
            <a:r>
              <a:rPr lang="en-US" sz="2000" dirty="0" smtClean="0">
                <a:latin typeface="Courier"/>
                <a:cs typeface="Courier"/>
              </a:rPr>
              <a:t>(10)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// top10 has bad results, refine query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pos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neg</a:t>
            </a:r>
            <a:r>
              <a:rPr lang="en-US" sz="2000" dirty="0" smtClean="0">
                <a:latin typeface="Courier"/>
                <a:cs typeface="Courier"/>
              </a:rPr>
              <a:t>) =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[submit new text filter to storage    				  layer, obtain +/- deltas to source]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dUpdated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d.applyDeltas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pos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neg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newTop10 = </a:t>
            </a:r>
            <a:r>
              <a:rPr lang="en-US" sz="2000" dirty="0" err="1" smtClean="0">
                <a:latin typeface="Courier"/>
                <a:cs typeface="Courier"/>
              </a:rPr>
              <a:t>dUpdated.getResult</a:t>
            </a:r>
            <a:r>
              <a:rPr lang="en-US" sz="2000" dirty="0" smtClean="0">
                <a:latin typeface="Courier"/>
                <a:cs typeface="Courier"/>
              </a:rPr>
              <a:t>().</a:t>
            </a:r>
            <a:r>
              <a:rPr lang="en-US" sz="2000" dirty="0" err="1" smtClean="0">
                <a:latin typeface="Courier"/>
                <a:cs typeface="Courier"/>
              </a:rPr>
              <a:t>topK</a:t>
            </a:r>
            <a:r>
              <a:rPr lang="en-US" sz="2000" dirty="0" smtClean="0">
                <a:latin typeface="Courier"/>
                <a:cs typeface="Courier"/>
              </a:rPr>
              <a:t>(10)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7933C"/>
                </a:solidFill>
                <a:latin typeface="Courier"/>
                <a:cs typeface="Courier"/>
              </a:rPr>
              <a:t>// realize new query was completely wrong, go back to original query and refine it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newPos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newNeg</a:t>
            </a:r>
            <a:r>
              <a:rPr lang="en-US" sz="2000" dirty="0" smtClean="0">
                <a:latin typeface="Courier"/>
                <a:cs typeface="Courier"/>
              </a:rPr>
              <a:t>) = 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dUpdated2 = </a:t>
            </a:r>
            <a:r>
              <a:rPr lang="en-US" sz="2000" dirty="0" err="1" smtClean="0">
                <a:latin typeface="Courier"/>
                <a:cs typeface="Courier"/>
              </a:rPr>
              <a:t>d.applyDeltas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newPos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newNeg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76709" y="5268454"/>
            <a:ext cx="2010092" cy="145869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to old version allows us to apply deltas to 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949256" y="1748381"/>
            <a:ext cx="2010092" cy="145869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Mixing in non-incremental computation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4891675" y="2477728"/>
            <a:ext cx="2057581" cy="268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24484" y="2477728"/>
            <a:ext cx="924772" cy="170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286443" y="5731805"/>
            <a:ext cx="1390266" cy="394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map-filter-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system can pass deltas through any map-filter-</a:t>
            </a:r>
            <a:r>
              <a:rPr lang="en-US" dirty="0" err="1" smtClean="0"/>
              <a:t>groupby</a:t>
            </a:r>
            <a:r>
              <a:rPr lang="en-US" dirty="0" smtClean="0"/>
              <a:t> computation</a:t>
            </a:r>
          </a:p>
          <a:p>
            <a:r>
              <a:rPr lang="en-US" dirty="0" smtClean="0"/>
              <a:t>All single-dataset computations can be expressed with these operations (c.f. 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Social analytics </a:t>
            </a:r>
            <a:r>
              <a:rPr lang="en-US" dirty="0"/>
              <a:t>generally groups records and then performs map-like transformations on the groups, then groups again and </a:t>
            </a:r>
            <a:r>
              <a:rPr lang="en-US" dirty="0" smtClean="0"/>
              <a:t>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Updates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Fast, space-efficient fine-grained updates required for deltas not easy in Spark due to dataset immutability</a:t>
            </a:r>
          </a:p>
          <a:p>
            <a:r>
              <a:rPr lang="en-US" sz="2400" dirty="0" err="1" smtClean="0"/>
              <a:t>IndexedRDD</a:t>
            </a:r>
            <a:r>
              <a:rPr lang="en-US" sz="2400" dirty="0" smtClean="0"/>
              <a:t> (AMP Lab) uses functional data structure idea to solve problem</a:t>
            </a:r>
          </a:p>
          <a:p>
            <a:r>
              <a:rPr lang="en-US" sz="2400" dirty="0" smtClean="0"/>
              <a:t>Space-efficiency means persisting old versions is cheap (design goal 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89" y="3981373"/>
            <a:ext cx="4868326" cy="2327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2657" y="6308725"/>
            <a:ext cx="31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(fig. by </a:t>
            </a:r>
            <a:r>
              <a:rPr lang="en-US" dirty="0" err="1" smtClean="0"/>
              <a:t>Ankur</a:t>
            </a:r>
            <a:r>
              <a:rPr lang="en-US" dirty="0" smtClean="0"/>
              <a:t> Dave, AMP 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 DAG Rewriter (Design Goals 1 &amp; 2)</a:t>
            </a:r>
            <a:endParaRPr lang="en-US" dirty="0"/>
          </a:p>
        </p:txBody>
      </p:sp>
      <p:pic>
        <p:nvPicPr>
          <p:cNvPr id="4" name="Picture 3" descr="Screen Shot 2015-08-23 at 12.3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2" y="1404696"/>
            <a:ext cx="8710551" cy="50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library – no modifications to Spark core</a:t>
            </a:r>
          </a:p>
          <a:p>
            <a:r>
              <a:rPr lang="en-US" dirty="0" smtClean="0"/>
              <a:t>~300 LOC (DAG rewriter and modifications to </a:t>
            </a:r>
            <a:r>
              <a:rPr lang="en-US" dirty="0" err="1" smtClean="0"/>
              <a:t>IndexedRDD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partitioners</a:t>
            </a:r>
            <a:r>
              <a:rPr lang="en-US" dirty="0" smtClean="0"/>
              <a:t> used to avoid shuffles for </a:t>
            </a:r>
            <a:r>
              <a:rPr lang="en-US" dirty="0" err="1" smtClean="0"/>
              <a:t>IndexedRDD</a:t>
            </a:r>
            <a:r>
              <a:rPr lang="en-US" dirty="0" smtClean="0"/>
              <a:t> state maintenance</a:t>
            </a:r>
          </a:p>
        </p:txBody>
      </p:sp>
    </p:spTree>
    <p:extLst>
      <p:ext uri="{BB962C8B-B14F-4D97-AF65-F5344CB8AC3E}">
        <p14:creationId xmlns:p14="http://schemas.microsoft.com/office/powerpoint/2010/main" val="11365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1e7 records, uniformly distributed over </a:t>
            </a:r>
            <a:r>
              <a:rPr lang="en-US" b="1" dirty="0" smtClean="0"/>
              <a:t>G</a:t>
            </a:r>
            <a:r>
              <a:rPr lang="en-US" dirty="0" smtClean="0"/>
              <a:t> keys</a:t>
            </a:r>
          </a:p>
          <a:p>
            <a:r>
              <a:rPr lang="en-US" dirty="0" smtClean="0"/>
              <a:t>Computation: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records.map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(…).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().map(…)</a:t>
            </a:r>
          </a:p>
          <a:p>
            <a:r>
              <a:rPr lang="en-US" dirty="0" smtClean="0"/>
              <a:t>Feed </a:t>
            </a:r>
            <a:r>
              <a:rPr lang="en-US" b="1" dirty="0" smtClean="0"/>
              <a:t>D</a:t>
            </a:r>
            <a:r>
              <a:rPr lang="en-US" dirty="0" smtClean="0"/>
              <a:t> deltas into the computation</a:t>
            </a:r>
          </a:p>
          <a:p>
            <a:r>
              <a:rPr lang="en-US" dirty="0" smtClean="0"/>
              <a:t>Measure percentage improvement in runtime over redoing whole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99" y="2378590"/>
            <a:ext cx="7159104" cy="2351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8747" y="1434957"/>
            <a:ext cx="499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because fewer deltas passed through computation pipeline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428325" y="4970438"/>
            <a:ext cx="1647652" cy="15336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Good </a:t>
            </a:r>
            <a:r>
              <a:rPr lang="en-US" sz="1400" dirty="0" err="1" smtClean="0"/>
              <a:t>perf</a:t>
            </a:r>
            <a:r>
              <a:rPr lang="en-US" sz="1400" dirty="0" smtClean="0"/>
              <a:t>. even at 25%-50% of dataset changed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77328" y="2265264"/>
            <a:ext cx="59729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7"/>
            <a:endCxn id="29" idx="4"/>
          </p:cNvCxnSpPr>
          <p:nvPr/>
        </p:nvCxnSpPr>
        <p:spPr>
          <a:xfrm flipV="1">
            <a:off x="5834684" y="4729803"/>
            <a:ext cx="813441" cy="465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7"/>
            <a:endCxn id="30" idx="4"/>
          </p:cNvCxnSpPr>
          <p:nvPr/>
        </p:nvCxnSpPr>
        <p:spPr>
          <a:xfrm flipV="1">
            <a:off x="5834684" y="4729803"/>
            <a:ext cx="1585810" cy="465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19031" y="2400560"/>
            <a:ext cx="858188" cy="23292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91400" y="2378590"/>
            <a:ext cx="858188" cy="235121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0" y="3906070"/>
            <a:ext cx="1655400" cy="15683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Good </a:t>
            </a:r>
            <a:r>
              <a:rPr lang="en-US" sz="1400" dirty="0" err="1" smtClean="0"/>
              <a:t>perf</a:t>
            </a:r>
            <a:r>
              <a:rPr lang="en-US" sz="1400" dirty="0" smtClean="0"/>
              <a:t>. even when most groups changed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827700" y="3037514"/>
            <a:ext cx="827699" cy="868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27700" y="3415058"/>
            <a:ext cx="827699" cy="491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DSoAP</a:t>
            </a:r>
            <a:r>
              <a:rPr lang="en-US" dirty="0" smtClean="0"/>
              <a:t> System Architecture (from before)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tweets with plain text search and perform some analysis on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00" y="2724575"/>
            <a:ext cx="5160818" cy="39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Applicability of Delta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 top of any </a:t>
            </a:r>
            <a:r>
              <a:rPr lang="en-US" dirty="0" err="1" smtClean="0"/>
              <a:t>datastore</a:t>
            </a:r>
            <a:r>
              <a:rPr lang="en-US" dirty="0" smtClean="0"/>
              <a:t> that can return deltas</a:t>
            </a:r>
          </a:p>
          <a:p>
            <a:r>
              <a:rPr lang="en-US" dirty="0" smtClean="0"/>
              <a:t>Can be used to improve performance of iterative computations where each iteration can work with deltas from previous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delta processing system built on Spark, with applications in social analytics</a:t>
            </a:r>
          </a:p>
          <a:p>
            <a:r>
              <a:rPr lang="en-US" dirty="0" smtClean="0"/>
              <a:t>Achieved design goals:</a:t>
            </a:r>
          </a:p>
          <a:p>
            <a:pPr lvl="1"/>
            <a:r>
              <a:rPr lang="en-US" dirty="0" smtClean="0"/>
              <a:t>Retains good properties of Spark</a:t>
            </a:r>
          </a:p>
          <a:p>
            <a:pPr lvl="1"/>
            <a:r>
              <a:rPr lang="en-US" dirty="0" smtClean="0"/>
              <a:t>Supports fine-grained updates to prior results</a:t>
            </a:r>
          </a:p>
          <a:p>
            <a:pPr lvl="1"/>
            <a:r>
              <a:rPr lang="en-US" dirty="0" smtClean="0"/>
              <a:t>Supports mixing of incremental and non-incremental computation</a:t>
            </a:r>
          </a:p>
          <a:p>
            <a:pPr lvl="1"/>
            <a:r>
              <a:rPr lang="en-US" dirty="0" smtClean="0"/>
              <a:t>Efficiently saves prior dataset versions for reuse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 wider class of Spark operators (joins, etc.)</a:t>
            </a:r>
          </a:p>
          <a:p>
            <a:r>
              <a:rPr lang="en-US" dirty="0" smtClean="0"/>
              <a:t>Test performance when intermediate </a:t>
            </a:r>
            <a:r>
              <a:rPr lang="en-US" dirty="0" err="1" smtClean="0"/>
              <a:t>IndexedRDDs</a:t>
            </a:r>
            <a:r>
              <a:rPr lang="en-US" dirty="0" smtClean="0"/>
              <a:t> must be recomputed and when delta volume large for several stages</a:t>
            </a:r>
          </a:p>
          <a:p>
            <a:pPr lvl="1"/>
            <a:r>
              <a:rPr lang="en-US" dirty="0" smtClean="0"/>
              <a:t>Decide intelligently in these cases whether full pipeline </a:t>
            </a:r>
            <a:r>
              <a:rPr lang="en-US" dirty="0" err="1" smtClean="0"/>
              <a:t>recomputation</a:t>
            </a:r>
            <a:r>
              <a:rPr lang="en-US" dirty="0" smtClean="0"/>
              <a:t> is faster</a:t>
            </a:r>
          </a:p>
          <a:p>
            <a:r>
              <a:rPr lang="en-US" dirty="0" smtClean="0"/>
              <a:t>Support updating the computation as well as the dataset</a:t>
            </a:r>
          </a:p>
          <a:p>
            <a:pPr lvl="1"/>
            <a:r>
              <a:rPr lang="en-US" dirty="0" smtClean="0"/>
              <a:t>Identifying common </a:t>
            </a:r>
            <a:r>
              <a:rPr lang="en-US" dirty="0" err="1" smtClean="0"/>
              <a:t>subcomputations</a:t>
            </a:r>
            <a:r>
              <a:rPr lang="en-US" dirty="0" smtClean="0"/>
              <a:t> and running the deltas through them</a:t>
            </a:r>
          </a:p>
        </p:txBody>
      </p:sp>
    </p:spTree>
    <p:extLst>
      <p:ext uri="{BB962C8B-B14F-4D97-AF65-F5344CB8AC3E}">
        <p14:creationId xmlns:p14="http://schemas.microsoft.com/office/powerpoint/2010/main" val="7115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Social Analytics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Plain text search to get target tweet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Analysis within groups of tweets</a:t>
            </a:r>
          </a:p>
          <a:p>
            <a:pPr marL="914400" lvl="1" indent="-514350"/>
            <a:r>
              <a:rPr lang="en-US" sz="2600" dirty="0" smtClean="0"/>
              <a:t>e.g. each group has all tweets with a certain pair of words co-occurring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Finally global analysis (e.g. sort the groups by some field)</a:t>
            </a:r>
          </a:p>
          <a:p>
            <a:pPr marL="914400" lvl="1" indent="-514350"/>
            <a:r>
              <a:rPr lang="en-US" sz="2600" dirty="0" smtClean="0"/>
              <a:t>e.g</a:t>
            </a:r>
            <a:r>
              <a:rPr lang="en-US" sz="2600" dirty="0"/>
              <a:t>. sort co-occurrence pairs by # of </a:t>
            </a:r>
            <a:r>
              <a:rPr lang="en-US" sz="2600" dirty="0" smtClean="0"/>
              <a:t>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Refine search query if irrelevant results observed and repeat steps 1-3</a:t>
            </a:r>
          </a:p>
        </p:txBody>
      </p:sp>
      <p:sp>
        <p:nvSpPr>
          <p:cNvPr id="4" name="Oval 3"/>
          <p:cNvSpPr/>
          <p:nvPr/>
        </p:nvSpPr>
        <p:spPr>
          <a:xfrm>
            <a:off x="5698373" y="5337098"/>
            <a:ext cx="2402928" cy="15209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this process faster, assuming fixed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 flipV="1">
            <a:off x="3432755" y="5337098"/>
            <a:ext cx="2265618" cy="760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Honing in on target tweet set with plain text search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82" y="2662663"/>
            <a:ext cx="6751275" cy="37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Only realize tweet set is bad at end of computation pipeline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Must rerun whole computation pipeline on updated tweet set, even though many tweets shared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29" y="2714390"/>
            <a:ext cx="5410436" cy="22975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611517" y="3567065"/>
            <a:ext cx="981312" cy="516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4194" y="3197733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 no…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previous results, pass only deltas through computation pipeline and update previous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9" y="3091303"/>
            <a:ext cx="6189738" cy="34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Goals / Limits of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good distributed computation characteristics, like fault</a:t>
            </a:r>
            <a:r>
              <a:rPr lang="en-US" dirty="0"/>
              <a:t>/straggler tolerance, communication </a:t>
            </a:r>
            <a:r>
              <a:rPr lang="en-US" dirty="0" smtClean="0"/>
              <a:t>avoidance</a:t>
            </a:r>
          </a:p>
          <a:p>
            <a:pPr marL="914400" lvl="1" indent="-514350"/>
            <a:r>
              <a:rPr lang="en-US" dirty="0"/>
              <a:t>Modify Spark without losing these </a:t>
            </a:r>
            <a:r>
              <a:rPr lang="en-US" dirty="0" smtClean="0"/>
              <a:t>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 fine-grained updates to prior results</a:t>
            </a:r>
          </a:p>
        </p:txBody>
      </p:sp>
    </p:spTree>
    <p:extLst>
      <p:ext uri="{BB962C8B-B14F-4D97-AF65-F5344CB8AC3E}">
        <p14:creationId xmlns:p14="http://schemas.microsoft.com/office/powerpoint/2010/main" val="28932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Mix non-</a:t>
            </a:r>
            <a:r>
              <a:rPr lang="en-US" dirty="0" err="1"/>
              <a:t>incrementalizable</a:t>
            </a:r>
            <a:r>
              <a:rPr lang="en-US" dirty="0"/>
              <a:t> computations with </a:t>
            </a:r>
            <a:r>
              <a:rPr lang="en-US" dirty="0" err="1"/>
              <a:t>incrementalizable</a:t>
            </a:r>
            <a:r>
              <a:rPr lang="en-US" dirty="0"/>
              <a:t> in general-purpose computation </a:t>
            </a:r>
            <a:r>
              <a:rPr lang="en-US" dirty="0" smtClean="0"/>
              <a:t>framework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Easy </a:t>
            </a:r>
            <a:r>
              <a:rPr lang="en-US" dirty="0"/>
              <a:t>to roll back to and apply deltas to previous result </a:t>
            </a:r>
            <a:r>
              <a:rPr lang="en-US" dirty="0" smtClean="0"/>
              <a:t>sets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37" y="4343565"/>
            <a:ext cx="2978060" cy="21601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14018" y="4498015"/>
            <a:ext cx="1699214" cy="114979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the desired result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 flipV="1">
            <a:off x="6012097" y="4873749"/>
            <a:ext cx="801921" cy="199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2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Partitioned datasets (RDDs)</a:t>
            </a:r>
          </a:p>
          <a:p>
            <a:r>
              <a:rPr lang="en-US" sz="2400" dirty="0" smtClean="0"/>
              <a:t>One-to-one and shuffle dependencies (narrow and wide)</a:t>
            </a:r>
          </a:p>
          <a:p>
            <a:r>
              <a:rPr lang="en-US" sz="2400" dirty="0" smtClean="0"/>
              <a:t>DAG of dependencies</a:t>
            </a:r>
          </a:p>
          <a:p>
            <a:r>
              <a:rPr lang="en-US" sz="2400" dirty="0" smtClean="0"/>
              <a:t>Programmer-specified caching of datasets in memory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94" y="3395049"/>
            <a:ext cx="4192338" cy="34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18048</TotalTime>
  <Words>1024</Words>
  <Application>Microsoft Office PowerPoint</Application>
  <PresentationFormat>On-screen Show (4:3)</PresentationFormat>
  <Paragraphs>142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Office Theme</vt:lpstr>
      <vt:lpstr>Delta Processing for Social Analytics</vt:lpstr>
      <vt:lpstr>DSoAP System Architecture (from before)</vt:lpstr>
      <vt:lpstr>Common Social Analytics Workflow</vt:lpstr>
      <vt:lpstr>Motivation</vt:lpstr>
      <vt:lpstr>Problem</vt:lpstr>
      <vt:lpstr>Solution</vt:lpstr>
      <vt:lpstr>Design Goals / Limits of Prior Work</vt:lpstr>
      <vt:lpstr>Design Goals Cont’d</vt:lpstr>
      <vt:lpstr>Spark Review</vt:lpstr>
      <vt:lpstr>Feeding Deltas through Computation</vt:lpstr>
      <vt:lpstr>Feeding Deltas through Shuffle</vt:lpstr>
      <vt:lpstr>Target API (Design Goals 3 &amp; 4)</vt:lpstr>
      <vt:lpstr>API Example</vt:lpstr>
      <vt:lpstr>Generality of map-filter-groupby</vt:lpstr>
      <vt:lpstr>Fine-grained Updates to RDDs</vt:lpstr>
      <vt:lpstr>Computation DAG Rewriter (Design Goals 1 &amp; 2)</vt:lpstr>
      <vt:lpstr>Implementation Details</vt:lpstr>
      <vt:lpstr>Evaluation Methodology</vt:lpstr>
      <vt:lpstr>Results</vt:lpstr>
      <vt:lpstr>General Applicability of Delta Engine</vt:lpstr>
      <vt:lpstr>Conclusion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Deltas</dc:title>
  <dc:creator>Joseph Thomas</dc:creator>
  <cp:lastModifiedBy>James Thomas</cp:lastModifiedBy>
  <cp:revision>222</cp:revision>
  <dcterms:created xsi:type="dcterms:W3CDTF">2015-08-13T05:54:39Z</dcterms:created>
  <dcterms:modified xsi:type="dcterms:W3CDTF">2015-08-28T17:20:27Z</dcterms:modified>
</cp:coreProperties>
</file>