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84" r:id="rId4"/>
    <p:sldId id="259" r:id="rId5"/>
    <p:sldId id="281" r:id="rId6"/>
    <p:sldId id="282" r:id="rId7"/>
    <p:sldId id="261" r:id="rId8"/>
    <p:sldId id="263" r:id="rId9"/>
    <p:sldId id="266" r:id="rId10"/>
    <p:sldId id="268" r:id="rId11"/>
    <p:sldId id="269" r:id="rId12"/>
    <p:sldId id="271" r:id="rId13"/>
    <p:sldId id="273" r:id="rId14"/>
    <p:sldId id="276" r:id="rId15"/>
    <p:sldId id="277" r:id="rId16"/>
    <p:sldId id="278" r:id="rId17"/>
    <p:sldId id="279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9813-82A3-457F-B1EC-7B25143E330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7859-6185-4407-B87B-6CDFDF13D7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7859-6185-4407-B87B-6CDFDF13D7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Um SRC é uma estrutura de hardware capaz de converter um sinal amostrado a uma frequência f1 num sinal semelhante, amostrado a uma frequência f2.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Explicar com imagem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7859-6185-4407-B87B-6CDFDF13D7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Um SRC é uma estrutura de hardware capaz de converter um sinal amostrado a uma frequência f1 num sinal semelhante, amostrado a uma frequência f2.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Explicar com imagem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7859-6185-4407-B87B-6CDFDF13D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1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7859-6185-4407-B87B-6CDFDF13D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7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8748C-44B7-4481-8F1B-AB95BBD3C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79238-FE5D-42A8-B949-76DF464C7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1ABF3F-CE68-4AA6-B1C0-A04D1484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61C-69E5-4C0C-AC1B-F8CCA05A5AB4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FB3F57-EFCE-45D5-9E89-64B1026C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DF7A28-6CAB-4EF6-A2E2-3D8C31FF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DD02B-E20A-4CC3-B41F-A6346A0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5E2691-317A-460B-998D-50B6BADD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3B69DE-45C2-434D-BBBD-A1505890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3C13-B708-405E-B72B-59B9144E224A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C466D9-BC45-492B-9508-A48D8796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612D58-E679-411A-B026-B0A45545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23B057-897F-4E82-ACBD-6128E3D72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1EC9D94-FB6A-4A28-8B06-5D1D53D9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A3B61D-DEC9-4DEA-B125-780B6572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9A6-B561-4801-AB40-731E8BCCC2C6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2E037A-3CBA-44AD-ABFA-7C7802EA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06859B-CE74-4D46-8036-8335933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83319-4423-4F59-95A8-2F20851B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66BD6D-8B40-4653-B52C-2F8042D6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D21D13-BF9A-4088-8376-5F68075E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3102-B5D6-4421-86F8-99B8C3E2A1F1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E78FD6-AE0E-4DED-83B6-DE5613F8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762540-FFF1-40AD-B4CA-7FB1A2C2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CAAE-4697-46C5-9074-3CAAA138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96E496-975A-47DF-85A0-E9BFCE7B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A47899-EA0A-4994-A42E-E906BB41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B0A2-4255-4FAE-B9CA-A312FF179744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7C522E-D1A2-42EE-A0C5-0E6AAFB9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A2FFC2-5D2E-4D06-B7EF-08EB9AF0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59EAB-35BA-4E3D-818B-BC512BFD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E32989-2D0C-4466-97D9-FC6299A50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4522C2-7CBD-45DA-8253-27EB17426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C65671-E6F2-4109-8F83-5F2D6A17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99D2-30FA-4E6D-B4B1-FD8C3D4C5103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8CD88A-F45B-4024-B12B-6CD33CDE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CB5DD9-0D3C-4174-8376-E296EE00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AFA12-1051-47CE-8F63-7A34AA56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EED05A-192A-4E69-850B-969259F6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7E8907-8121-4C14-868C-E05BCF7C7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AD16E1F-682C-4B6C-BA9B-8F64B2D92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BFBD572-4D35-4BFA-B1A3-621149C9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4F8A754-6A37-40B6-9EFE-B717C0F8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6788-DC3A-466B-81A5-0FF64B1F3218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1BDBBF2-5330-4E16-8EC8-157EB2CD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86BBA7-9914-4389-BB1F-682F5140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969C-AEF5-41D7-97DE-9E7BDAC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E0CA6E9-9201-4C31-AFF7-B2FDCAF5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202-4454-4F6F-B3C0-06C2905EC00A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0C10C17-03F6-4923-BC5A-C05A571F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6099D7-A0FE-4BD5-81F1-7ED526E2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9BF9C6B-0579-445F-9209-FC4E3FA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5A98-014B-42A0-B76C-6348D2728FEA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A81B5C0-483E-48FA-B00C-9C8CCC79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3696C94-B7DA-4F2D-B80B-70303BEF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1AE55-AA4F-45C3-B101-2806A5C6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4BD63D-F8CA-4A4D-84F2-672F22E9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FFBD73-B68F-44B6-B371-C5FCE88E8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74FFEA-6CB6-46BD-8111-B597DC16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6556-31CD-4514-833B-84E5CBA80352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5F6F58-190D-4638-BF4B-91667105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833194-5ED4-458E-BE56-8D1EEE9F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6F2EE-A023-483D-AF48-9914F1C5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FD2216B-ACB4-4A45-9FAC-854D099C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53EE215-37DE-4B0D-B129-370C7192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5AFFE6-C6E3-4BCB-A78F-C891A0AE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D3EC-B7B6-48A5-AF2E-FAB017E3E5A0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5DF1C7-214C-455F-988D-A8C60450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0AD3F4B-15D1-4C15-B2C5-DA69813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822B401-54D3-4F14-BF74-EBCF1FEB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72CCCD-4704-4DF9-961E-2E98EAC8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77B244-E17E-464D-AEBC-7C50F1AAB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DAEC-D107-4022-AAC5-6A27D4C87A78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34074-5901-4A78-8367-5898A6C47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A420C5-DF8D-4266-AB46-A6272B08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9C22-CE2B-4B78-86A3-6787E1CA9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4AAD0-FE10-4F4D-8F87-DEAB6A783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Audio Sample Rate Converter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89286-6D70-4A65-AB84-0E292848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IIEEC - Presentation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1E343B-FF8E-4A6A-923E-1B737E67237A}"/>
              </a:ext>
            </a:extLst>
          </p:cNvPr>
          <p:cNvSpPr txBox="1"/>
          <p:nvPr/>
        </p:nvSpPr>
        <p:spPr>
          <a:xfrm>
            <a:off x="9124425" y="6180253"/>
            <a:ext cx="30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Pedro Teixeira - 84172</a:t>
            </a:r>
            <a:endParaRPr lang="en-US" dirty="0"/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CCB5060C-EFC4-4C9E-8BDD-90E1EE85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21" y="4167230"/>
            <a:ext cx="1662757" cy="20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2E5ED-BB8A-4889-B1EC-2FDFFA08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Integrator Comb Filters</a:t>
            </a:r>
          </a:p>
        </p:txBody>
      </p:sp>
      <p:pic>
        <p:nvPicPr>
          <p:cNvPr id="5" name="Marcador de Posição de Conteúdo 4" descr="Uma imagem com sentado, monitor, computador, ecrã&#10;&#10;Descrição gerada automaticamente">
            <a:extLst>
              <a:ext uri="{FF2B5EF4-FFF2-40B4-BE49-F238E27FC236}">
                <a16:creationId xmlns:a16="http://schemas.microsoft.com/office/drawing/2014/main" id="{8BC932FE-C61C-43ED-9C40-C04CD4EAC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8" y="2830175"/>
            <a:ext cx="10057143" cy="2342238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2E6DD3A-62A8-4354-A5A8-8A81CA2E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2E5ED-BB8A-4889-B1EC-2FDFFA08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 By Piecewise Quadratic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2A4CAF4D-5CA7-421C-894C-72C25A8A6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0463" y="1618295"/>
                <a:ext cx="5891074" cy="2755253"/>
              </a:xfrm>
            </p:spPr>
            <p:txBody>
              <a:bodyPr>
                <a:normAutofit/>
              </a:bodyPr>
              <a:lstStyle/>
              <a:p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,    0≤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f>
                              <m:f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f>
                              <m:f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f>
                              <m:f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  <m:e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f>
                              <m:fPr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2A4CAF4D-5CA7-421C-894C-72C25A8A6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0463" y="1618295"/>
                <a:ext cx="5891074" cy="2755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346E55D-1821-4AB4-87DD-C659A802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11</a:t>
            </a:fld>
            <a:endParaRPr lang="en-US"/>
          </a:p>
        </p:txBody>
      </p:sp>
      <p:pic>
        <p:nvPicPr>
          <p:cNvPr id="5" name="Marcador de Posição de Conteúdo 19" descr="Uma imagem com relógio&#10;&#10;Descrição gerada automaticamente">
            <a:extLst>
              <a:ext uri="{FF2B5EF4-FFF2-40B4-BE49-F238E27FC236}">
                <a16:creationId xmlns:a16="http://schemas.microsoft.com/office/drawing/2014/main" id="{AE2EA237-FED0-4BCD-A31F-0A65459EF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74" y="4301155"/>
            <a:ext cx="5656052" cy="21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2E5ED-BB8A-4889-B1EC-2FDFFA08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Farrow Structure</a:t>
            </a:r>
          </a:p>
        </p:txBody>
      </p:sp>
      <p:pic>
        <p:nvPicPr>
          <p:cNvPr id="6" name="Marcador de Posição de Conteúdo 5" descr="Uma imagem com relógio&#10;&#10;Descrição gerada automaticamente">
            <a:extLst>
              <a:ext uri="{FF2B5EF4-FFF2-40B4-BE49-F238E27FC236}">
                <a16:creationId xmlns:a16="http://schemas.microsoft.com/office/drawing/2014/main" id="{385D57C6-7DD6-4782-BB1B-F6FC743F4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58" y="1825625"/>
            <a:ext cx="6514283" cy="4351338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7C7C87B-CD8A-41A8-AADF-F2ECB941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4">
                <a:extLst>
                  <a:ext uri="{FF2B5EF4-FFF2-40B4-BE49-F238E27FC236}">
                    <a16:creationId xmlns:a16="http://schemas.microsoft.com/office/drawing/2014/main" id="{3445AA14-4180-4AB4-9329-E825A30210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pt-PT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Marcador de Posição de Conteúdo 4">
                <a:extLst>
                  <a:ext uri="{FF2B5EF4-FFF2-40B4-BE49-F238E27FC236}">
                    <a16:creationId xmlns:a16="http://schemas.microsoft.com/office/drawing/2014/main" id="{3445AA14-4180-4AB4-9329-E825A3021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2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9077-236C-4559-A210-347858A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</a:t>
            </a:r>
            <a:r>
              <a:rPr lang="pt-PT" dirty="0"/>
              <a:t> Design – Top Module</a:t>
            </a:r>
            <a:endParaRPr lang="en-US" dirty="0"/>
          </a:p>
        </p:txBody>
      </p:sp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DE47037-FAE6-436F-8EA0-35E36B008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38" y="1853675"/>
            <a:ext cx="7209524" cy="4295238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DC188EC-3682-4A58-9342-18E67266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9077-236C-4559-A210-347858A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Proposed</a:t>
            </a:r>
            <a:r>
              <a:rPr lang="pt-PT" dirty="0"/>
              <a:t> Design – </a:t>
            </a:r>
            <a:r>
              <a:rPr lang="pt-PT" dirty="0" err="1"/>
              <a:t>Resampler</a:t>
            </a:r>
            <a:endParaRPr lang="en-US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A8048E0-9A65-46FF-97EB-D65DBB328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38" y="2191770"/>
            <a:ext cx="10009524" cy="3619048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9C462A4-9E4E-4E21-A587-78E45B40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9077-236C-4559-A210-347858A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29" name="Marcador de Posição de Conteúdo 28">
            <a:extLst>
              <a:ext uri="{FF2B5EF4-FFF2-40B4-BE49-F238E27FC236}">
                <a16:creationId xmlns:a16="http://schemas.microsoft.com/office/drawing/2014/main" id="{C349B3DF-5A52-4CEC-9D0B-5A02EF58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Coefficients and input signal generated using Octave</a:t>
            </a:r>
          </a:p>
          <a:p>
            <a:r>
              <a:rPr lang="en-US" dirty="0"/>
              <a:t>Simulated using </a:t>
            </a:r>
            <a:r>
              <a:rPr lang="en-US" dirty="0" err="1"/>
              <a:t>NCSim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 analyzed using Octave:</a:t>
            </a:r>
          </a:p>
          <a:p>
            <a:pPr lvl="1"/>
            <a:r>
              <a:rPr lang="en-US" dirty="0"/>
              <a:t>Total harmonic distortion plus noise ratio measured</a:t>
            </a:r>
          </a:p>
          <a:p>
            <a:pPr lvl="1"/>
            <a:r>
              <a:rPr lang="en-US" dirty="0"/>
              <a:t>Fast Fourier Transform used</a:t>
            </a:r>
          </a:p>
          <a:p>
            <a:pPr lvl="1"/>
            <a:r>
              <a:rPr lang="en-US" dirty="0"/>
              <a:t>Small tolerance around the test frequency is considered signal, rest is considered distortion and noise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D0923AB-7097-4ECF-B221-963D909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9077-236C-4559-A210-347858A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– Preliminary Results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D6EFAB5-8498-4609-838F-72586BAF0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656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3910744898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198527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Conversion</a:t>
                      </a:r>
                      <a:r>
                        <a:rPr lang="pt-PT" dirty="0"/>
                        <a:t>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THD+N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44.1 kHz : 48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-131,94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48 kHz : 44.1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-53,45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1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48 kHz : 96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-140,44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2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44.1 kHz : 192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-131.82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1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96 kHz : 48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- 143.31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2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192 kHz : 32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-46.21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41463"/>
                  </a:ext>
                </a:extLst>
              </a:tr>
            </a:tbl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764D878-7D81-438D-99B8-BE1EC4C9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16</a:t>
            </a:fld>
            <a:endParaRPr lang="en-US"/>
          </a:p>
        </p:txBody>
      </p:sp>
      <p:sp>
        <p:nvSpPr>
          <p:cNvPr id="9" name="Marcador de Posição de Conteúdo 28">
            <a:extLst>
              <a:ext uri="{FF2B5EF4-FFF2-40B4-BE49-F238E27FC236}">
                <a16:creationId xmlns:a16="http://schemas.microsoft.com/office/drawing/2014/main" id="{30801885-EA70-4FA0-8915-76F7AF303D37}"/>
              </a:ext>
            </a:extLst>
          </p:cNvPr>
          <p:cNvSpPr txBox="1">
            <a:spLocks/>
          </p:cNvSpPr>
          <p:nvPr/>
        </p:nvSpPr>
        <p:spPr>
          <a:xfrm>
            <a:off x="838200" y="4556441"/>
            <a:ext cx="10515600" cy="1620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worst</a:t>
            </a:r>
            <a:r>
              <a:rPr lang="pt-PT" dirty="0"/>
              <a:t> THD+N: -130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9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231F-FB70-4F10-8D96-2F178777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AE3D5-8115-4F9B-9BDA-C5AD595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attached to core: AXI-Lite, I2S/Parallel</a:t>
            </a:r>
          </a:p>
          <a:p>
            <a:endParaRPr lang="en-US" dirty="0"/>
          </a:p>
          <a:p>
            <a:r>
              <a:rPr lang="en-US" dirty="0"/>
              <a:t>Implementation in System-on-Chip (using picoRV32)</a:t>
            </a:r>
          </a:p>
          <a:p>
            <a:endParaRPr lang="en-US" dirty="0"/>
          </a:p>
          <a:p>
            <a:r>
              <a:rPr lang="en-US" dirty="0"/>
              <a:t>Ethernet or UART for PC to FPGA data transfers.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3F3B97-1ADC-4C2A-8D9E-A61B25DD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9EB3-EB99-4CA8-AA84-31745286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Future </a:t>
            </a:r>
            <a:r>
              <a:rPr lang="pt-PT" dirty="0" err="1"/>
              <a:t>Work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31A4469-EA54-4E86-9826-DD85639F1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610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70867526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1413720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Improve sample rate converter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17/02 – 15/03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20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Implement ratio 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16/03 – 12/04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Insert pipelines and control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13/04 – 19/04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Optimize resources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20/04 – 03/05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Design and implement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04/05 – 10/05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9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Test and debug core in 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11/05 – 31/05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Write thesis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1/06 – 19/07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68533"/>
                  </a:ext>
                </a:extLst>
              </a:tr>
            </a:tbl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BF9D8A7-16CC-44FE-B9E5-6401B3F5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74154-1380-4FCE-BA90-B215821A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698CC5-2270-4CA2-92B4-54F56BF2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prototype was already done but does not fulfill specifications.</a:t>
            </a:r>
          </a:p>
          <a:p>
            <a:endParaRPr lang="en-US" dirty="0"/>
          </a:p>
          <a:p>
            <a:r>
              <a:rPr lang="en-US" dirty="0"/>
              <a:t>Optimization and bug fixing is essential to obtain high precision and low area consumption.</a:t>
            </a:r>
          </a:p>
          <a:p>
            <a:endParaRPr lang="en-US" dirty="0"/>
          </a:p>
          <a:p>
            <a:r>
              <a:rPr lang="en-US" dirty="0"/>
              <a:t>There are alternate structures to the </a:t>
            </a:r>
            <a:r>
              <a:rPr lang="en-US" dirty="0" err="1"/>
              <a:t>resampler</a:t>
            </a:r>
            <a:r>
              <a:rPr lang="en-US" dirty="0"/>
              <a:t>. Farrow structure is the most common.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EDCFB1-9EBE-4664-8832-C349CFA3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A3B6-ED56-4E0E-AA47-3AFD6866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Sample Rate Converter?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E0F165-AE48-451D-9197-51118678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Imagem 2" descr="Uma imagem com papagaio&#10;&#10;Descrição gerada automaticamente">
            <a:extLst>
              <a:ext uri="{FF2B5EF4-FFF2-40B4-BE49-F238E27FC236}">
                <a16:creationId xmlns:a16="http://schemas.microsoft.com/office/drawing/2014/main" id="{E363D259-E717-4036-BE56-BA22D6C9D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49" y="1325563"/>
            <a:ext cx="659010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A3B6-ED56-4E0E-AA47-3AFD6866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Rate Converter Applications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BA18154-DD77-4F96-AAE5-D801F4CD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Film and television</a:t>
            </a:r>
          </a:p>
          <a:p>
            <a:pPr lvl="1"/>
            <a:r>
              <a:rPr lang="en-US" dirty="0"/>
              <a:t>Most movies are shot at 24 frames per second</a:t>
            </a:r>
          </a:p>
          <a:p>
            <a:pPr lvl="1"/>
            <a:r>
              <a:rPr lang="en-US" dirty="0"/>
              <a:t>Most televisions run at 50 (PAL) or 60 (NTSC) frames per second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Conversion from Compact Disc (44.1 kHz) to Digital Audio Tape (48 kHz)</a:t>
            </a:r>
          </a:p>
          <a:p>
            <a:pPr lvl="1"/>
            <a:r>
              <a:rPr lang="en-US" dirty="0"/>
              <a:t>Mixing consoles</a:t>
            </a:r>
          </a:p>
          <a:p>
            <a:pPr lvl="1"/>
            <a:r>
              <a:rPr lang="en-US" dirty="0"/>
              <a:t>Audio workstations</a:t>
            </a:r>
          </a:p>
          <a:p>
            <a:pPr lvl="1"/>
            <a:r>
              <a:rPr lang="en-US" dirty="0"/>
              <a:t>Audio broadcast equipment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3975713-49D7-45D6-88AB-DC794744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A3B6-ED56-4E0E-AA47-3AFD6866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 Rate Converters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63946F7-4EFE-4C9E-BBA9-253B0CB51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AD1896 (IC)</a:t>
            </a:r>
            <a:endParaRPr lang="en-US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4BE75D8-A391-449A-B18B-F7C46A2CC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52020"/>
          </a:xfrm>
        </p:spPr>
        <p:txBody>
          <a:bodyPr/>
          <a:lstStyle/>
          <a:p>
            <a:r>
              <a:rPr lang="en-US" dirty="0"/>
              <a:t>2 channel input</a:t>
            </a:r>
          </a:p>
          <a:p>
            <a:r>
              <a:rPr lang="en-US" dirty="0"/>
              <a:t>7.75:1 to 1:8 conversion ratio</a:t>
            </a:r>
          </a:p>
          <a:p>
            <a:r>
              <a:rPr lang="en-US" dirty="0"/>
              <a:t>Worst THD+N: -117 dB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415F41D8-D4BE-4D26-81E2-3967DAA07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SRC4194 (IC)</a:t>
            </a:r>
            <a:endParaRPr lang="en-US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43F48F3-91B6-46C9-9054-746C052A35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 channel input</a:t>
            </a:r>
          </a:p>
          <a:p>
            <a:r>
              <a:rPr lang="en-US" dirty="0"/>
              <a:t>16:1 to 1:16 conversion ratio</a:t>
            </a:r>
          </a:p>
          <a:p>
            <a:r>
              <a:rPr lang="en-US" dirty="0"/>
              <a:t>Worst THD+N: -137 dB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B01D79A-A7DD-4DA5-95EA-B67BA005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4</a:t>
            </a:fld>
            <a:endParaRPr lang="en-US"/>
          </a:p>
        </p:txBody>
      </p:sp>
      <p:sp>
        <p:nvSpPr>
          <p:cNvPr id="8" name="Marcador de Posição do Texto 15">
            <a:extLst>
              <a:ext uri="{FF2B5EF4-FFF2-40B4-BE49-F238E27FC236}">
                <a16:creationId xmlns:a16="http://schemas.microsoft.com/office/drawing/2014/main" id="{45AF8856-251F-49EF-9CE9-01A045F4DE20}"/>
              </a:ext>
            </a:extLst>
          </p:cNvPr>
          <p:cNvSpPr txBox="1">
            <a:spLocks/>
          </p:cNvSpPr>
          <p:nvPr/>
        </p:nvSpPr>
        <p:spPr>
          <a:xfrm>
            <a:off x="839788" y="393541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CWda52 (IP)</a:t>
            </a:r>
            <a:endParaRPr lang="en-US" dirty="0"/>
          </a:p>
        </p:txBody>
      </p:sp>
      <p:sp>
        <p:nvSpPr>
          <p:cNvPr id="9" name="Marcador de Posição de Conteúdo 16">
            <a:extLst>
              <a:ext uri="{FF2B5EF4-FFF2-40B4-BE49-F238E27FC236}">
                <a16:creationId xmlns:a16="http://schemas.microsoft.com/office/drawing/2014/main" id="{9D8BD874-D45E-42AD-8B86-76FE4CFA8A86}"/>
              </a:ext>
            </a:extLst>
          </p:cNvPr>
          <p:cNvSpPr txBox="1">
            <a:spLocks/>
          </p:cNvSpPr>
          <p:nvPr/>
        </p:nvSpPr>
        <p:spPr>
          <a:xfrm>
            <a:off x="839788" y="4759324"/>
            <a:ext cx="10512424" cy="154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 channel input</a:t>
            </a:r>
          </a:p>
          <a:p>
            <a:r>
              <a:rPr lang="en-US" dirty="0"/>
              <a:t>7:1 to 1:7 conversion ratio</a:t>
            </a:r>
          </a:p>
          <a:p>
            <a:r>
              <a:rPr lang="en-US" dirty="0"/>
              <a:t>Worst THD+N: -118 dB</a:t>
            </a:r>
          </a:p>
        </p:txBody>
      </p:sp>
    </p:spTree>
    <p:extLst>
      <p:ext uri="{BB962C8B-B14F-4D97-AF65-F5344CB8AC3E}">
        <p14:creationId xmlns:p14="http://schemas.microsoft.com/office/powerpoint/2010/main" val="9197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7D2D-F3D5-4EDC-AEA2-DCC940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4EE865-7682-42F2-86E6-835D726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IP implementations, with limited specifications.</a:t>
            </a:r>
          </a:p>
          <a:p>
            <a:endParaRPr lang="en-US" dirty="0"/>
          </a:p>
          <a:p>
            <a:r>
              <a:rPr lang="en-US" dirty="0"/>
              <a:t>No cheaper access to sample rate converters.</a:t>
            </a:r>
          </a:p>
          <a:p>
            <a:endParaRPr lang="en-US" dirty="0"/>
          </a:p>
          <a:p>
            <a:r>
              <a:rPr lang="en-US" dirty="0"/>
              <a:t>Growth of the market leads to the need of better IP cores.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DAD3F8-7288-414D-84E0-217DACDA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7D2D-F3D5-4EDC-AEA2-DCC940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4EE865-7682-42F2-86E6-835D726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asynchronous sample rate converter IP core, using Verilog.</a:t>
            </a:r>
          </a:p>
          <a:p>
            <a:endParaRPr lang="en-US" dirty="0"/>
          </a:p>
          <a:p>
            <a:r>
              <a:rPr lang="en-US" dirty="0"/>
              <a:t>Specifications should be competitive to IC counterparts.</a:t>
            </a:r>
          </a:p>
          <a:p>
            <a:endParaRPr lang="en-US" dirty="0"/>
          </a:p>
          <a:p>
            <a:r>
              <a:rPr lang="en-US" dirty="0"/>
              <a:t>Core should be implemented in a system-on-chip.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CDD9FD-51BE-4FD0-ADC1-9E4E2C04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FA81F-4D5F-4A63-A466-4C22A7AD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Specifications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B4CF0B-A9E0-4DBA-A61D-7970A198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</a:t>
            </a:r>
            <a:r>
              <a:rPr lang="pt-PT" dirty="0"/>
              <a:t> to 24 bit samples</a:t>
            </a:r>
          </a:p>
          <a:p>
            <a:r>
              <a:rPr lang="en-US" dirty="0"/>
              <a:t>Support to signals sampled from 8 kHz to 192 kHz</a:t>
            </a:r>
          </a:p>
          <a:p>
            <a:r>
              <a:rPr lang="en-US" dirty="0"/>
              <a:t>24:1 to 1:24 conversion ratio</a:t>
            </a:r>
          </a:p>
          <a:p>
            <a:r>
              <a:rPr lang="en-US" dirty="0"/>
              <a:t>Worst THD+N: -130 dB</a:t>
            </a:r>
          </a:p>
          <a:p>
            <a:r>
              <a:rPr lang="en-US" dirty="0"/>
              <a:t>Multi-channel support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CE03C3-7C17-4774-9A5E-158A5CE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2BFE5-949D-4C68-ADF9-17BF2A09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</a:t>
            </a:r>
            <a:r>
              <a:rPr lang="en-US" dirty="0"/>
              <a:t>ample Rate Converter Structure</a:t>
            </a:r>
          </a:p>
        </p:txBody>
      </p:sp>
      <p:pic>
        <p:nvPicPr>
          <p:cNvPr id="7" name="Marcador de Posição de Conteúdo 6" descr="Uma imagem com relógio, sentado, escuro, montado&#10;&#10;Descrição gerada automaticamente">
            <a:extLst>
              <a:ext uri="{FF2B5EF4-FFF2-40B4-BE49-F238E27FC236}">
                <a16:creationId xmlns:a16="http://schemas.microsoft.com/office/drawing/2014/main" id="{174585F2-9D79-465C-9717-E6C8B14CF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24" y="2387008"/>
            <a:ext cx="8780952" cy="3228571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11973A8-A8AE-4802-B4D9-D5565D5F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4252-E860-443C-8513-2089B538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 – Digital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317A5B93-A51B-47A1-AA19-7FAE0B120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pt-PT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pt-PT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r>
                          <a:rPr lang="pt-PT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𝑟𝑎𝑑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Normalization: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Ω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317A5B93-A51B-47A1-AA19-7FAE0B120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1B0FA3B-E343-45DC-83BC-BB1BC7AF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419C22-CE2B-4B78-86A3-6787E1CA9BE3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m 5" descr="Uma imagem com papagaio&#10;&#10;Descrição gerada automaticamente">
            <a:extLst>
              <a:ext uri="{FF2B5EF4-FFF2-40B4-BE49-F238E27FC236}">
                <a16:creationId xmlns:a16="http://schemas.microsoft.com/office/drawing/2014/main" id="{C998E895-8ADC-4562-A4D2-C174F7BB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59" y="1690687"/>
            <a:ext cx="612444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9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611</Words>
  <Application>Microsoft Office PowerPoint</Application>
  <PresentationFormat>Ecrã Panorâmico</PresentationFormat>
  <Paragraphs>148</Paragraphs>
  <Slides>19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do Office</vt:lpstr>
      <vt:lpstr>Asynchronous Audio Sample Rate Converter</vt:lpstr>
      <vt:lpstr>What Is A Sample Rate Converter?</vt:lpstr>
      <vt:lpstr>Sample Rate Converter Applications</vt:lpstr>
      <vt:lpstr>Some Sample Rate Converters</vt:lpstr>
      <vt:lpstr>Motivation</vt:lpstr>
      <vt:lpstr>Objectives</vt:lpstr>
      <vt:lpstr>Proposed Specifications</vt:lpstr>
      <vt:lpstr>Sample Rate Converter Structure</vt:lpstr>
      <vt:lpstr>Low Pass Filter – Digital Case</vt:lpstr>
      <vt:lpstr>Cascaded Integrator Comb Filters</vt:lpstr>
      <vt:lpstr>Approximation By Piecewise Quadratic Function</vt:lpstr>
      <vt:lpstr>Farrow Structure</vt:lpstr>
      <vt:lpstr>Proposed Design – Top Module</vt:lpstr>
      <vt:lpstr>Proposed Design – Resampler</vt:lpstr>
      <vt:lpstr>Simulation</vt:lpstr>
      <vt:lpstr>Simulation – Preliminary Results</vt:lpstr>
      <vt:lpstr>Implementation</vt:lpstr>
      <vt:lpstr>Future Work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Audio Sample Rate Converter</dc:title>
  <dc:creator>Pedro Miguel Teixeira</dc:creator>
  <cp:lastModifiedBy>Pedro Miguel Teixeira</cp:lastModifiedBy>
  <cp:revision>29</cp:revision>
  <dcterms:created xsi:type="dcterms:W3CDTF">2020-01-20T13:28:03Z</dcterms:created>
  <dcterms:modified xsi:type="dcterms:W3CDTF">2020-01-22T16:59:24Z</dcterms:modified>
</cp:coreProperties>
</file>