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5"/>
  </p:notesMasterIdLst>
  <p:sldIdLst>
    <p:sldId id="256" r:id="rId2"/>
    <p:sldId id="259" r:id="rId3"/>
    <p:sldId id="260" r:id="rId4"/>
    <p:sldId id="304" r:id="rId5"/>
    <p:sldId id="305" r:id="rId6"/>
    <p:sldId id="261" r:id="rId7"/>
    <p:sldId id="306" r:id="rId8"/>
    <p:sldId id="307" r:id="rId9"/>
    <p:sldId id="308" r:id="rId10"/>
    <p:sldId id="262" r:id="rId11"/>
    <p:sldId id="309" r:id="rId12"/>
    <p:sldId id="270" r:id="rId13"/>
    <p:sldId id="271" r:id="rId14"/>
  </p:sldIdLst>
  <p:sldSz cx="9144000" cy="5143500" type="screen16x9"/>
  <p:notesSz cx="6858000" cy="9144000"/>
  <p:embeddedFontLst>
    <p:embeddedFont>
      <p:font typeface="Barlow Semi Condensed" panose="00000506000000000000" pitchFamily="2" charset="0"/>
      <p:regular r:id="rId16"/>
      <p:bold r:id="rId17"/>
      <p:italic r:id="rId18"/>
      <p:boldItalic r:id="rId19"/>
    </p:embeddedFont>
    <p:embeddedFont>
      <p:font typeface="Barlow Semi Condensed Medium" panose="00000606000000000000" pitchFamily="2" charset="0"/>
      <p:regular r:id="rId20"/>
      <p:bold r:id="rId21"/>
      <p:italic r:id="rId22"/>
      <p:boldItalic r:id="rId23"/>
    </p:embeddedFont>
    <p:embeddedFont>
      <p:font typeface="Fjalla One" panose="02000506040000020004" pitchFamily="2"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279736-7E77-470A-AAB0-540807D19AE8}">
  <a:tblStyle styleId="{31279736-7E77-470A-AAB0-540807D19A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a:extLst>
            <a:ext uri="{FF2B5EF4-FFF2-40B4-BE49-F238E27FC236}">
              <a16:creationId xmlns:a16="http://schemas.microsoft.com/office/drawing/2014/main" id="{2AF75D66-AD66-EAD5-8B0C-5218D2339163}"/>
            </a:ext>
          </a:extLst>
        </p:cNvPr>
        <p:cNvGrpSpPr/>
        <p:nvPr/>
      </p:nvGrpSpPr>
      <p:grpSpPr>
        <a:xfrm>
          <a:off x="0" y="0"/>
          <a:ext cx="0" cy="0"/>
          <a:chOff x="0" y="0"/>
          <a:chExt cx="0" cy="0"/>
        </a:xfrm>
      </p:grpSpPr>
      <p:sp>
        <p:nvSpPr>
          <p:cNvPr id="2152" name="Google Shape;2152;g8714a43093_3_952:notes">
            <a:extLst>
              <a:ext uri="{FF2B5EF4-FFF2-40B4-BE49-F238E27FC236}">
                <a16:creationId xmlns:a16="http://schemas.microsoft.com/office/drawing/2014/main" id="{F75DC9BF-2ED3-8A78-1C1E-BF0318FB6F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a:extLst>
              <a:ext uri="{FF2B5EF4-FFF2-40B4-BE49-F238E27FC236}">
                <a16:creationId xmlns:a16="http://schemas.microsoft.com/office/drawing/2014/main" id="{9D380168-A25D-9B63-0F7A-F84BE9C4B8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11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a:extLst>
            <a:ext uri="{FF2B5EF4-FFF2-40B4-BE49-F238E27FC236}">
              <a16:creationId xmlns:a16="http://schemas.microsoft.com/office/drawing/2014/main" id="{0B20C35F-8B88-C113-F958-33CD91B0FD11}"/>
            </a:ext>
          </a:extLst>
        </p:cNvPr>
        <p:cNvGrpSpPr/>
        <p:nvPr/>
      </p:nvGrpSpPr>
      <p:grpSpPr>
        <a:xfrm>
          <a:off x="0" y="0"/>
          <a:ext cx="0" cy="0"/>
          <a:chOff x="0" y="0"/>
          <a:chExt cx="0" cy="0"/>
        </a:xfrm>
      </p:grpSpPr>
      <p:sp>
        <p:nvSpPr>
          <p:cNvPr id="2152" name="Google Shape;2152;g8714a43093_3_952:notes">
            <a:extLst>
              <a:ext uri="{FF2B5EF4-FFF2-40B4-BE49-F238E27FC236}">
                <a16:creationId xmlns:a16="http://schemas.microsoft.com/office/drawing/2014/main" id="{FA410E19-D736-33F1-3BBE-65D7452412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a:extLst>
              <a:ext uri="{FF2B5EF4-FFF2-40B4-BE49-F238E27FC236}">
                <a16:creationId xmlns:a16="http://schemas.microsoft.com/office/drawing/2014/main" id="{9F39C2A8-9A6B-2720-EACE-0CDFB8833E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874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a:extLst>
            <a:ext uri="{FF2B5EF4-FFF2-40B4-BE49-F238E27FC236}">
              <a16:creationId xmlns:a16="http://schemas.microsoft.com/office/drawing/2014/main" id="{AF86F930-E4D6-38D8-637E-0BC0C18873D2}"/>
            </a:ext>
          </a:extLst>
        </p:cNvPr>
        <p:cNvGrpSpPr/>
        <p:nvPr/>
      </p:nvGrpSpPr>
      <p:grpSpPr>
        <a:xfrm>
          <a:off x="0" y="0"/>
          <a:ext cx="0" cy="0"/>
          <a:chOff x="0" y="0"/>
          <a:chExt cx="0" cy="0"/>
        </a:xfrm>
      </p:grpSpPr>
      <p:sp>
        <p:nvSpPr>
          <p:cNvPr id="2221" name="Google Shape;2221;g804e9800b4_0_1360:notes">
            <a:extLst>
              <a:ext uri="{FF2B5EF4-FFF2-40B4-BE49-F238E27FC236}">
                <a16:creationId xmlns:a16="http://schemas.microsoft.com/office/drawing/2014/main" id="{7DCBB1DC-DA54-3422-D2DF-5F86124FD9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a:extLst>
              <a:ext uri="{FF2B5EF4-FFF2-40B4-BE49-F238E27FC236}">
                <a16:creationId xmlns:a16="http://schemas.microsoft.com/office/drawing/2014/main" id="{3BDBD2C4-A7C8-6FF2-F51D-C31B6EED5D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770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a:extLst>
            <a:ext uri="{FF2B5EF4-FFF2-40B4-BE49-F238E27FC236}">
              <a16:creationId xmlns:a16="http://schemas.microsoft.com/office/drawing/2014/main" id="{19D88B4C-F85F-1C38-5FE0-8F3422162C36}"/>
            </a:ext>
          </a:extLst>
        </p:cNvPr>
        <p:cNvGrpSpPr/>
        <p:nvPr/>
      </p:nvGrpSpPr>
      <p:grpSpPr>
        <a:xfrm>
          <a:off x="0" y="0"/>
          <a:ext cx="0" cy="0"/>
          <a:chOff x="0" y="0"/>
          <a:chExt cx="0" cy="0"/>
        </a:xfrm>
      </p:grpSpPr>
      <p:sp>
        <p:nvSpPr>
          <p:cNvPr id="2152" name="Google Shape;2152;g8714a43093_3_952:notes">
            <a:extLst>
              <a:ext uri="{FF2B5EF4-FFF2-40B4-BE49-F238E27FC236}">
                <a16:creationId xmlns:a16="http://schemas.microsoft.com/office/drawing/2014/main" id="{A9981EFF-2411-B6C1-5AD7-287148A477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a:extLst>
              <a:ext uri="{FF2B5EF4-FFF2-40B4-BE49-F238E27FC236}">
                <a16:creationId xmlns:a16="http://schemas.microsoft.com/office/drawing/2014/main" id="{FAE668F1-93D2-2D53-AFE8-3594DE3F5B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769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60" r:id="rId7"/>
    <p:sldLayoutId id="2147483661" r:id="rId8"/>
    <p:sldLayoutId id="2147483673" r:id="rId9"/>
    <p:sldLayoutId id="2147483674" r:id="rId10"/>
    <p:sldLayoutId id="2147483675" r:id="rId11"/>
    <p:sldLayoutId id="2147483676"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dirty="0"/>
              <a:t>RADIOLOGIA E IMAGEN</a:t>
            </a:r>
            <a:endParaRPr sz="50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MX" sz="1600" dirty="0">
                <a:solidFill>
                  <a:schemeClr val="accent1"/>
                </a:solidFill>
              </a:rPr>
              <a:t>EQUIPO:</a:t>
            </a:r>
          </a:p>
          <a:p>
            <a:pPr marL="0" lvl="0" indent="0" algn="r" rtl="0">
              <a:spcBef>
                <a:spcPts val="0"/>
              </a:spcBef>
              <a:spcAft>
                <a:spcPts val="0"/>
              </a:spcAft>
              <a:buClr>
                <a:schemeClr val="dk1"/>
              </a:buClr>
              <a:buSzPts val="1100"/>
              <a:buFont typeface="Arial"/>
              <a:buNone/>
            </a:pPr>
            <a:r>
              <a:rPr lang="es-MX" sz="1600" dirty="0">
                <a:solidFill>
                  <a:schemeClr val="accent1"/>
                </a:solidFill>
              </a:rPr>
              <a:t>Alexis Gomez </a:t>
            </a:r>
            <a:r>
              <a:rPr lang="es-MX" sz="1600" dirty="0"/>
              <a:t>Gaona</a:t>
            </a:r>
          </a:p>
          <a:p>
            <a:pPr marL="0" lvl="0" indent="0" algn="r" rtl="0">
              <a:spcBef>
                <a:spcPts val="0"/>
              </a:spcBef>
              <a:spcAft>
                <a:spcPts val="0"/>
              </a:spcAft>
              <a:buClr>
                <a:schemeClr val="dk1"/>
              </a:buClr>
              <a:buSzPts val="1100"/>
              <a:buFont typeface="Arial"/>
              <a:buNone/>
            </a:pPr>
            <a:r>
              <a:rPr lang="es-MX" sz="1600" dirty="0"/>
              <a:t>Janeth </a:t>
            </a:r>
            <a:r>
              <a:rPr lang="es-MX" sz="1600" dirty="0" err="1"/>
              <a:t>Ahuacatitla</a:t>
            </a:r>
            <a:r>
              <a:rPr lang="es-MX" sz="1600" dirty="0"/>
              <a:t> </a:t>
            </a:r>
            <a:r>
              <a:rPr lang="es-MX" sz="1600" dirty="0" err="1"/>
              <a:t>Amixlan</a:t>
            </a:r>
            <a:endParaRPr lang="es-MX" sz="1600" dirty="0"/>
          </a:p>
          <a:p>
            <a:pPr marL="0" lvl="0" indent="0" algn="r" rtl="0">
              <a:spcBef>
                <a:spcPts val="0"/>
              </a:spcBef>
              <a:spcAft>
                <a:spcPts val="0"/>
              </a:spcAft>
              <a:buClr>
                <a:schemeClr val="dk1"/>
              </a:buClr>
              <a:buSzPts val="1100"/>
              <a:buFont typeface="Arial"/>
              <a:buNone/>
            </a:pPr>
            <a:r>
              <a:rPr lang="es-ES" sz="1600" dirty="0"/>
              <a:t>Armando Carrasco Vargas </a:t>
            </a:r>
            <a:endParaRPr lang="es-MX" sz="1600" dirty="0"/>
          </a:p>
          <a:p>
            <a:pPr marL="0" lvl="0" indent="0" algn="r" rtl="0">
              <a:spcBef>
                <a:spcPts val="0"/>
              </a:spcBef>
              <a:spcAft>
                <a:spcPts val="0"/>
              </a:spcAft>
              <a:buClr>
                <a:schemeClr val="dk1"/>
              </a:buClr>
              <a:buSzPts val="1100"/>
              <a:buFont typeface="Arial"/>
              <a:buNone/>
            </a:pPr>
            <a:r>
              <a:rPr lang="es-ES" sz="1600" dirty="0"/>
              <a:t>Juan Manuel Cruz Ortiz </a:t>
            </a:r>
            <a:endParaRPr lang="es-MX" sz="1600" dirty="0"/>
          </a:p>
          <a:p>
            <a:pPr marL="0" lvl="0" indent="0" algn="r" rtl="0">
              <a:spcBef>
                <a:spcPts val="0"/>
              </a:spcBef>
              <a:spcAft>
                <a:spcPts val="0"/>
              </a:spcAft>
              <a:buClr>
                <a:schemeClr val="dk1"/>
              </a:buClr>
              <a:buSzPts val="1100"/>
              <a:buFont typeface="Arial"/>
              <a:buNone/>
            </a:pPr>
            <a:br>
              <a:rPr lang="es-MX" sz="1050" dirty="0"/>
            </a:br>
            <a:endParaRPr sz="1050" dirty="0"/>
          </a:p>
          <a:p>
            <a:pPr marL="0" lvl="0" indent="0" algn="r" rtl="0">
              <a:spcBef>
                <a:spcPts val="0"/>
              </a:spcBef>
              <a:spcAft>
                <a:spcPts val="0"/>
              </a:spcAft>
              <a:buClr>
                <a:schemeClr val="dk1"/>
              </a:buClr>
              <a:buSzPts val="1100"/>
              <a:buFont typeface="Arial"/>
              <a:buNone/>
            </a:pPr>
            <a:endParaRPr sz="105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PROTOTIPADO EN FIGMA</a:t>
            </a:r>
            <a:endParaRPr dirty="0"/>
          </a:p>
        </p:txBody>
      </p:sp>
      <p:sp>
        <p:nvSpPr>
          <p:cNvPr id="2229" name="Google Shape;2229;p41"/>
          <p:cNvSpPr txBox="1">
            <a:spLocks noGrp="1"/>
          </p:cNvSpPr>
          <p:nvPr>
            <p:ph type="subTitle" idx="5"/>
          </p:nvPr>
        </p:nvSpPr>
        <p:spPr>
          <a:xfrm>
            <a:off x="2037476" y="1325784"/>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REGISTRO.</a:t>
            </a:r>
            <a:endParaRPr dirty="0"/>
          </a:p>
        </p:txBody>
      </p:sp>
      <p:sp>
        <p:nvSpPr>
          <p:cNvPr id="2231" name="Google Shape;2231;p41"/>
          <p:cNvSpPr txBox="1">
            <a:spLocks noGrp="1"/>
          </p:cNvSpPr>
          <p:nvPr>
            <p:ph type="subTitle" idx="7"/>
          </p:nvPr>
        </p:nvSpPr>
        <p:spPr>
          <a:xfrm>
            <a:off x="5007714" y="1625897"/>
            <a:ext cx="2418997"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dirty="0"/>
              <a:t>APLICACIÓN INICIADA.</a:t>
            </a:r>
            <a:endParaRPr dirty="0"/>
          </a:p>
        </p:txBody>
      </p:sp>
      <p:sp>
        <p:nvSpPr>
          <p:cNvPr id="2233" name="Google Shape;2233;p41"/>
          <p:cNvSpPr txBox="1"/>
          <p:nvPr/>
        </p:nvSpPr>
        <p:spPr>
          <a:xfrm>
            <a:off x="512064"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656930" y="1385799"/>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5" name="Google Shape;2235;p41"/>
          <p:cNvSpPr txBox="1"/>
          <p:nvPr/>
        </p:nvSpPr>
        <p:spPr>
          <a:xfrm>
            <a:off x="3981726" y="1463447"/>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04</a:t>
            </a:r>
            <a:endParaRPr sz="7200" dirty="0">
              <a:solidFill>
                <a:schemeClr val="accent1"/>
              </a:solidFill>
              <a:latin typeface="Fjalla One"/>
              <a:ea typeface="Fjalla One"/>
              <a:cs typeface="Fjalla One"/>
              <a:sym typeface="Fjalla One"/>
            </a:endParaRPr>
          </a:p>
        </p:txBody>
      </p:sp>
      <p:pic>
        <p:nvPicPr>
          <p:cNvPr id="17" name="Imagen 16" descr="Interfaz de usuario gráfica, Texto, Aplicación, Chat o mensaje de texto&#10;&#10;Descripción generada automáticamente">
            <a:extLst>
              <a:ext uri="{FF2B5EF4-FFF2-40B4-BE49-F238E27FC236}">
                <a16:creationId xmlns:a16="http://schemas.microsoft.com/office/drawing/2014/main" id="{86D25510-4991-A299-7494-E762C69D50A6}"/>
              </a:ext>
            </a:extLst>
          </p:cNvPr>
          <p:cNvPicPr>
            <a:picLocks noChangeAspect="1"/>
          </p:cNvPicPr>
          <p:nvPr/>
        </p:nvPicPr>
        <p:blipFill>
          <a:blip r:embed="rId3"/>
          <a:stretch>
            <a:fillRect/>
          </a:stretch>
        </p:blipFill>
        <p:spPr>
          <a:xfrm>
            <a:off x="1892610" y="1700784"/>
            <a:ext cx="1678499" cy="3159754"/>
          </a:xfrm>
          <a:prstGeom prst="rect">
            <a:avLst/>
          </a:prstGeom>
        </p:spPr>
      </p:pic>
      <p:pic>
        <p:nvPicPr>
          <p:cNvPr id="19" name="Imagen 18" descr="Forma&#10;&#10;Descripción generada automáticamente">
            <a:extLst>
              <a:ext uri="{FF2B5EF4-FFF2-40B4-BE49-F238E27FC236}">
                <a16:creationId xmlns:a16="http://schemas.microsoft.com/office/drawing/2014/main" id="{4E9D5451-1E30-D7C3-BD70-17137BD4E602}"/>
              </a:ext>
            </a:extLst>
          </p:cNvPr>
          <p:cNvPicPr>
            <a:picLocks noChangeAspect="1"/>
          </p:cNvPicPr>
          <p:nvPr/>
        </p:nvPicPr>
        <p:blipFill>
          <a:blip r:embed="rId4"/>
          <a:stretch>
            <a:fillRect/>
          </a:stretch>
        </p:blipFill>
        <p:spPr>
          <a:xfrm>
            <a:off x="3817371" y="2204270"/>
            <a:ext cx="1509257" cy="2789078"/>
          </a:xfrm>
          <a:prstGeom prst="rect">
            <a:avLst/>
          </a:prstGeom>
        </p:spPr>
      </p:pic>
      <p:pic>
        <p:nvPicPr>
          <p:cNvPr id="21" name="Imagen 20" descr="Interfaz de usuario gráfica, Texto, Aplicación&#10;&#10;Descripción generada automáticamente">
            <a:extLst>
              <a:ext uri="{FF2B5EF4-FFF2-40B4-BE49-F238E27FC236}">
                <a16:creationId xmlns:a16="http://schemas.microsoft.com/office/drawing/2014/main" id="{7979CFF8-59F4-CAA0-30C3-107FF64AF412}"/>
              </a:ext>
            </a:extLst>
          </p:cNvPr>
          <p:cNvPicPr>
            <a:picLocks noChangeAspect="1"/>
          </p:cNvPicPr>
          <p:nvPr/>
        </p:nvPicPr>
        <p:blipFill>
          <a:blip r:embed="rId5"/>
          <a:stretch>
            <a:fillRect/>
          </a:stretch>
        </p:blipFill>
        <p:spPr>
          <a:xfrm>
            <a:off x="5248508" y="2107502"/>
            <a:ext cx="1622326" cy="2982614"/>
          </a:xfrm>
          <a:prstGeom prst="rect">
            <a:avLst/>
          </a:prstGeom>
        </p:spPr>
      </p:pic>
      <p:pic>
        <p:nvPicPr>
          <p:cNvPr id="23" name="Imagen 22" descr="Interfaz de usuario gráfica, Aplicación&#10;&#10;Descripción generada automáticamente">
            <a:extLst>
              <a:ext uri="{FF2B5EF4-FFF2-40B4-BE49-F238E27FC236}">
                <a16:creationId xmlns:a16="http://schemas.microsoft.com/office/drawing/2014/main" id="{B4B429BC-B3B5-EA9B-B73C-24A2ED4D51F4}"/>
              </a:ext>
            </a:extLst>
          </p:cNvPr>
          <p:cNvPicPr>
            <a:picLocks noChangeAspect="1"/>
          </p:cNvPicPr>
          <p:nvPr/>
        </p:nvPicPr>
        <p:blipFill>
          <a:blip r:embed="rId6"/>
          <a:stretch>
            <a:fillRect/>
          </a:stretch>
        </p:blipFill>
        <p:spPr>
          <a:xfrm>
            <a:off x="6870834" y="1958414"/>
            <a:ext cx="1921472" cy="31597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4">
          <a:extLst>
            <a:ext uri="{FF2B5EF4-FFF2-40B4-BE49-F238E27FC236}">
              <a16:creationId xmlns:a16="http://schemas.microsoft.com/office/drawing/2014/main" id="{12FBF5E9-61F2-C64B-3F39-3D1A56698804}"/>
            </a:ext>
          </a:extLst>
        </p:cNvPr>
        <p:cNvGrpSpPr/>
        <p:nvPr/>
      </p:nvGrpSpPr>
      <p:grpSpPr>
        <a:xfrm>
          <a:off x="0" y="0"/>
          <a:ext cx="0" cy="0"/>
          <a:chOff x="0" y="0"/>
          <a:chExt cx="0" cy="0"/>
        </a:xfrm>
      </p:grpSpPr>
      <p:sp>
        <p:nvSpPr>
          <p:cNvPr id="2155" name="Google Shape;2155;p38">
            <a:extLst>
              <a:ext uri="{FF2B5EF4-FFF2-40B4-BE49-F238E27FC236}">
                <a16:creationId xmlns:a16="http://schemas.microsoft.com/office/drawing/2014/main" id="{008E9BD6-3B8A-2962-B0CD-A0B10713035E}"/>
              </a:ext>
            </a:extLst>
          </p:cNvPr>
          <p:cNvSpPr txBox="1">
            <a:spLocks noGrp="1"/>
          </p:cNvSpPr>
          <p:nvPr>
            <p:ph type="title"/>
          </p:nvPr>
        </p:nvSpPr>
        <p:spPr>
          <a:xfrm>
            <a:off x="2447451" y="2231932"/>
            <a:ext cx="4377096" cy="804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700" dirty="0"/>
              <a:t>FUNCIONALIDADES</a:t>
            </a:r>
            <a:endParaRPr sz="4700" dirty="0"/>
          </a:p>
        </p:txBody>
      </p:sp>
      <p:sp>
        <p:nvSpPr>
          <p:cNvPr id="2156" name="Google Shape;2156;p38">
            <a:extLst>
              <a:ext uri="{FF2B5EF4-FFF2-40B4-BE49-F238E27FC236}">
                <a16:creationId xmlns:a16="http://schemas.microsoft.com/office/drawing/2014/main" id="{851C0D61-6907-017E-68B2-55AAA299D7D9}"/>
              </a:ext>
            </a:extLst>
          </p:cNvPr>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157" name="Google Shape;2157;p38">
            <a:extLst>
              <a:ext uri="{FF2B5EF4-FFF2-40B4-BE49-F238E27FC236}">
                <a16:creationId xmlns:a16="http://schemas.microsoft.com/office/drawing/2014/main" id="{2C6DEB31-B0AF-E3D6-B990-A7A021542971}"/>
              </a:ext>
            </a:extLst>
          </p:cNvPr>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Algunas funcionalidades de la aplicación.</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3051558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FUNCIONALIDADES CLAVE</a:t>
            </a:r>
            <a:endParaRPr dirty="0"/>
          </a:p>
        </p:txBody>
      </p:sp>
      <p:sp>
        <p:nvSpPr>
          <p:cNvPr id="2695" name="Google Shape;2695;p49"/>
          <p:cNvSpPr txBox="1"/>
          <p:nvPr/>
        </p:nvSpPr>
        <p:spPr>
          <a:xfrm>
            <a:off x="961900" y="1025748"/>
            <a:ext cx="2219400" cy="106394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MX" sz="1050" b="0" i="0" dirty="0">
                <a:solidFill>
                  <a:schemeClr val="tx1"/>
                </a:solidFill>
                <a:effectLst/>
                <a:latin typeface="+mn-lt"/>
              </a:rPr>
              <a:t>En el caso de inicio de sesión, se realizan peticiones a una API para autenticar al usuario y almacenar los datos necesarios en el almacenamiento local (</a:t>
            </a:r>
            <a:r>
              <a:rPr lang="es-MX" sz="1050" b="0" i="0" dirty="0" err="1">
                <a:solidFill>
                  <a:schemeClr val="tx1"/>
                </a:solidFill>
                <a:effectLst/>
                <a:latin typeface="+mn-lt"/>
              </a:rPr>
              <a:t>AsyncStorage</a:t>
            </a:r>
            <a:r>
              <a:rPr lang="es-MX" sz="1050" b="0" i="0" dirty="0">
                <a:solidFill>
                  <a:schemeClr val="tx1"/>
                </a:solidFill>
                <a:effectLst/>
                <a:latin typeface="+mn-lt"/>
              </a:rPr>
              <a:t>).</a:t>
            </a:r>
            <a:endParaRPr sz="900" dirty="0">
              <a:solidFill>
                <a:schemeClr val="tx1"/>
              </a:solidFill>
              <a:latin typeface="+mn-lt"/>
              <a:ea typeface="Barlow Semi Condensed"/>
              <a:cs typeface="Barlow Semi Condensed"/>
              <a:sym typeface="Barlow Semi Condensed"/>
            </a:endParaRPr>
          </a:p>
        </p:txBody>
      </p:sp>
      <p:sp>
        <p:nvSpPr>
          <p:cNvPr id="2696" name="Google Shape;2696;p49"/>
          <p:cNvSpPr txBox="1"/>
          <p:nvPr/>
        </p:nvSpPr>
        <p:spPr>
          <a:xfrm>
            <a:off x="3840690" y="834164"/>
            <a:ext cx="3098565" cy="635700"/>
          </a:xfrm>
          <a:prstGeom prst="rect">
            <a:avLst/>
          </a:prstGeom>
          <a:noFill/>
          <a:ln>
            <a:noFill/>
          </a:ln>
        </p:spPr>
        <p:txBody>
          <a:bodyPr spcFirstLastPara="1" wrap="square" lIns="91425" tIns="91425" rIns="91425" bIns="91425" anchor="t" anchorCtr="0">
            <a:noAutofit/>
          </a:bodyPr>
          <a:lstStyle/>
          <a:p>
            <a:pPr algn="ctr"/>
            <a:r>
              <a:rPr lang="es-MX" sz="1050" dirty="0">
                <a:solidFill>
                  <a:schemeClr val="tx1"/>
                </a:solidFill>
                <a:latin typeface="+mn-lt"/>
              </a:rPr>
              <a:t>Utiliza la biblioteca </a:t>
            </a:r>
            <a:r>
              <a:rPr lang="es-MX" sz="1050" dirty="0" err="1">
                <a:solidFill>
                  <a:schemeClr val="tx1"/>
                </a:solidFill>
                <a:latin typeface="+mn-lt"/>
              </a:rPr>
              <a:t>react-navigation</a:t>
            </a:r>
            <a:r>
              <a:rPr lang="es-MX" sz="1050" dirty="0">
                <a:solidFill>
                  <a:schemeClr val="tx1"/>
                </a:solidFill>
                <a:latin typeface="+mn-lt"/>
              </a:rPr>
              <a:t> para facilitar la navegación entre pantallas (como en la pantalla de </a:t>
            </a:r>
            <a:r>
              <a:rPr lang="es-MX" sz="1050" dirty="0" err="1">
                <a:solidFill>
                  <a:schemeClr val="tx1"/>
                </a:solidFill>
                <a:latin typeface="+mn-lt"/>
              </a:rPr>
              <a:t>Welcome</a:t>
            </a:r>
            <a:r>
              <a:rPr lang="es-MX" sz="1050" dirty="0">
                <a:solidFill>
                  <a:schemeClr val="tx1"/>
                </a:solidFill>
                <a:latin typeface="+mn-lt"/>
              </a:rPr>
              <a:t> o Configuración). Además, se ofrece una </a:t>
            </a:r>
            <a:r>
              <a:rPr lang="es-MX" sz="1050" dirty="0" err="1">
                <a:solidFill>
                  <a:schemeClr val="tx1"/>
                </a:solidFill>
                <a:latin typeface="+mn-lt"/>
              </a:rPr>
              <a:t>Floating</a:t>
            </a:r>
            <a:r>
              <a:rPr lang="es-MX" sz="1050" dirty="0">
                <a:solidFill>
                  <a:schemeClr val="tx1"/>
                </a:solidFill>
                <a:latin typeface="+mn-lt"/>
              </a:rPr>
              <a:t> </a:t>
            </a:r>
            <a:r>
              <a:rPr lang="es-MX" sz="1050" dirty="0" err="1">
                <a:solidFill>
                  <a:schemeClr val="tx1"/>
                </a:solidFill>
                <a:latin typeface="+mn-lt"/>
              </a:rPr>
              <a:t>Action</a:t>
            </a:r>
            <a:r>
              <a:rPr lang="es-MX" sz="1050" dirty="0">
                <a:solidFill>
                  <a:schemeClr val="tx1"/>
                </a:solidFill>
                <a:latin typeface="+mn-lt"/>
              </a:rPr>
              <a:t> </a:t>
            </a:r>
            <a:r>
              <a:rPr lang="es-MX" sz="1050" dirty="0" err="1">
                <a:solidFill>
                  <a:schemeClr val="tx1"/>
                </a:solidFill>
                <a:latin typeface="+mn-lt"/>
              </a:rPr>
              <a:t>Button</a:t>
            </a:r>
            <a:r>
              <a:rPr lang="es-MX" sz="1050" dirty="0">
                <a:solidFill>
                  <a:schemeClr val="tx1"/>
                </a:solidFill>
                <a:latin typeface="+mn-lt"/>
              </a:rPr>
              <a:t> (FAB) para realizar acciones adicionales, como agregar nuevos registros, mejorando la experiencia de usuario.</a:t>
            </a:r>
            <a:endParaRPr sz="1050" dirty="0">
              <a:solidFill>
                <a:schemeClr val="tx1"/>
              </a:solidFill>
              <a:latin typeface="+mn-lt"/>
              <a:sym typeface="Barlow Semi Condensed"/>
            </a:endParaRPr>
          </a:p>
        </p:txBody>
      </p:sp>
      <p:sp>
        <p:nvSpPr>
          <p:cNvPr id="2697" name="Google Shape;2697;p49"/>
          <p:cNvSpPr txBox="1"/>
          <p:nvPr/>
        </p:nvSpPr>
        <p:spPr>
          <a:xfrm>
            <a:off x="2438888" y="3549801"/>
            <a:ext cx="2600953"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MX" sz="1000" b="0" i="0" dirty="0">
                <a:solidFill>
                  <a:schemeClr val="tx1"/>
                </a:solidFill>
                <a:effectLst/>
                <a:latin typeface="+mn-lt"/>
              </a:rPr>
              <a:t>La pantalla </a:t>
            </a:r>
            <a:r>
              <a:rPr lang="es-MX" sz="1000" b="0" i="0" dirty="0" err="1">
                <a:solidFill>
                  <a:schemeClr val="tx1"/>
                </a:solidFill>
                <a:effectLst/>
                <a:latin typeface="+mn-lt"/>
              </a:rPr>
              <a:t>ResultadosEstudios</a:t>
            </a:r>
            <a:r>
              <a:rPr lang="es-MX" sz="1000" b="0" i="0" dirty="0">
                <a:solidFill>
                  <a:schemeClr val="tx1"/>
                </a:solidFill>
                <a:effectLst/>
                <a:latin typeface="+mn-lt"/>
              </a:rPr>
              <a:t> se encarga de mostrar los resultados de los estudios médicos, con un indicador de carga mientras se obtienen los datos desde una API. Si no hay resultados disponibles, muestra un mensaje de espera junto con una imagen que indica la ausencia de datos.</a:t>
            </a:r>
            <a:endParaRPr sz="800" dirty="0">
              <a:solidFill>
                <a:schemeClr val="tx1"/>
              </a:solidFill>
              <a:latin typeface="+mn-lt"/>
              <a:ea typeface="Barlow Semi Condensed"/>
              <a:cs typeface="Barlow Semi Condensed"/>
              <a:sym typeface="Barlow Semi Condensed"/>
            </a:endParaRPr>
          </a:p>
        </p:txBody>
      </p:sp>
      <p:sp>
        <p:nvSpPr>
          <p:cNvPr id="2698" name="Google Shape;2698;p49"/>
          <p:cNvSpPr txBox="1"/>
          <p:nvPr/>
        </p:nvSpPr>
        <p:spPr>
          <a:xfrm>
            <a:off x="5756117" y="3609329"/>
            <a:ext cx="2382433"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MX" sz="900" b="0" i="0" dirty="0">
                <a:solidFill>
                  <a:schemeClr val="tx1"/>
                </a:solidFill>
                <a:effectLst/>
                <a:latin typeface="+mn-lt"/>
              </a:rPr>
              <a:t>En la pantalla de Configuración, los usuarios pueden editar su perfil, cambiar su contraseña o cerrar sesión. Si deciden cerrar sesión, se muestra un cuadro de diálogo de confirmación, y al cerrar sesión, se limpia el almacenamiento local y se actualiza el estado global de autenticación.</a:t>
            </a:r>
            <a:endParaRPr sz="700" dirty="0">
              <a:solidFill>
                <a:schemeClr val="tx1"/>
              </a:solidFill>
              <a:latin typeface="+mn-lt"/>
              <a:ea typeface="Barlow Semi Condensed"/>
              <a:cs typeface="Barlow Semi Condensed"/>
              <a:sym typeface="Barlow Semi Condensed"/>
            </a:endParaRPr>
          </a:p>
        </p:txBody>
      </p:sp>
      <p:grpSp>
        <p:nvGrpSpPr>
          <p:cNvPr id="2699" name="Google Shape;2699;p49"/>
          <p:cNvGrpSpPr/>
          <p:nvPr/>
        </p:nvGrpSpPr>
        <p:grpSpPr>
          <a:xfrm>
            <a:off x="1620199" y="2106974"/>
            <a:ext cx="5900364" cy="1517351"/>
            <a:chOff x="1621724" y="2106974"/>
            <a:chExt cx="5900364" cy="1517351"/>
          </a:xfrm>
        </p:grpSpPr>
        <p:grpSp>
          <p:nvGrpSpPr>
            <p:cNvPr id="2700" name="Google Shape;2700;p49"/>
            <p:cNvGrpSpPr/>
            <p:nvPr/>
          </p:nvGrpSpPr>
          <p:grpSpPr>
            <a:xfrm>
              <a:off x="2604811" y="2884996"/>
              <a:ext cx="4021725" cy="538"/>
              <a:chOff x="3762462" y="2553002"/>
              <a:chExt cx="1121570" cy="150"/>
            </a:xfrm>
          </p:grpSpPr>
          <p:cxnSp>
            <p:nvCxnSpPr>
              <p:cNvPr id="2701" name="Google Shape;2701;p49"/>
              <p:cNvCxnSpPr/>
              <p:nvPr/>
            </p:nvCxnSpPr>
            <p:spPr>
              <a:xfrm>
                <a:off x="4195395"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2" name="Google Shape;2702;p49"/>
              <p:cNvCxnSpPr/>
              <p:nvPr/>
            </p:nvCxnSpPr>
            <p:spPr>
              <a:xfrm>
                <a:off x="4652432"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3" name="Google Shape;2703;p49"/>
              <p:cNvCxnSpPr>
                <a:stCxn id="2704" idx="6"/>
                <a:endCxn id="2705" idx="2"/>
              </p:cNvCxnSpPr>
              <p:nvPr/>
            </p:nvCxnSpPr>
            <p:spPr>
              <a:xfrm>
                <a:off x="3762462" y="2553152"/>
                <a:ext cx="183000" cy="0"/>
              </a:xfrm>
              <a:prstGeom prst="straightConnector1">
                <a:avLst/>
              </a:prstGeom>
              <a:noFill/>
              <a:ln w="9525" cap="flat" cmpd="sng">
                <a:solidFill>
                  <a:srgbClr val="595959"/>
                </a:solidFill>
                <a:prstDash val="solid"/>
                <a:round/>
                <a:headEnd type="none" w="med" len="med"/>
                <a:tailEnd type="none" w="med" len="med"/>
              </a:ln>
            </p:spPr>
          </p:cxnSp>
        </p:grpSp>
        <p:cxnSp>
          <p:nvCxnSpPr>
            <p:cNvPr id="2706" name="Google Shape;2706;p49"/>
            <p:cNvCxnSpPr/>
            <p:nvPr/>
          </p:nvCxnSpPr>
          <p:spPr>
            <a:xfrm>
              <a:off x="3752008" y="3186309"/>
              <a:ext cx="0" cy="358221"/>
            </a:xfrm>
            <a:prstGeom prst="straightConnector1">
              <a:avLst/>
            </a:prstGeom>
            <a:noFill/>
            <a:ln w="9525" cap="flat" cmpd="sng">
              <a:solidFill>
                <a:schemeClr val="dk2"/>
              </a:solidFill>
              <a:prstDash val="solid"/>
              <a:round/>
              <a:headEnd type="none" w="med" len="med"/>
              <a:tailEnd type="none" w="med" len="med"/>
            </a:ln>
          </p:spPr>
        </p:cxnSp>
        <p:grpSp>
          <p:nvGrpSpPr>
            <p:cNvPr id="2707" name="Google Shape;2707;p49"/>
            <p:cNvGrpSpPr/>
            <p:nvPr/>
          </p:nvGrpSpPr>
          <p:grpSpPr>
            <a:xfrm>
              <a:off x="3261117" y="2393765"/>
              <a:ext cx="983055" cy="983055"/>
              <a:chOff x="3347725" y="2480342"/>
              <a:chExt cx="810032" cy="810032"/>
            </a:xfrm>
          </p:grpSpPr>
          <p:sp>
            <p:nvSpPr>
              <p:cNvPr id="2705" name="Google Shape;2705;p49"/>
              <p:cNvSpPr/>
              <p:nvPr/>
            </p:nvSpPr>
            <p:spPr>
              <a:xfrm>
                <a:off x="3347725" y="2480342"/>
                <a:ext cx="810032" cy="810032"/>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3451091" y="2583719"/>
                <a:ext cx="603490" cy="60349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09" name="Google Shape;2709;p49"/>
            <p:cNvCxnSpPr>
              <a:stCxn id="2710" idx="0"/>
            </p:cNvCxnSpPr>
            <p:nvPr/>
          </p:nvCxnSpPr>
          <p:spPr>
            <a:xfrm rot="10800000">
              <a:off x="5391613" y="2122099"/>
              <a:ext cx="0" cy="396900"/>
            </a:xfrm>
            <a:prstGeom prst="straightConnector1">
              <a:avLst/>
            </a:prstGeom>
            <a:noFill/>
            <a:ln w="9525" cap="flat" cmpd="sng">
              <a:solidFill>
                <a:schemeClr val="dk2"/>
              </a:solidFill>
              <a:prstDash val="solid"/>
              <a:round/>
              <a:headEnd type="none" w="med" len="med"/>
              <a:tailEnd type="none" w="med" len="med"/>
            </a:ln>
          </p:spPr>
        </p:cxnSp>
        <p:grpSp>
          <p:nvGrpSpPr>
            <p:cNvPr id="2711" name="Google Shape;2711;p49"/>
            <p:cNvGrpSpPr/>
            <p:nvPr/>
          </p:nvGrpSpPr>
          <p:grpSpPr>
            <a:xfrm>
              <a:off x="4899976" y="2393376"/>
              <a:ext cx="983044" cy="983044"/>
              <a:chOff x="4987056" y="2480342"/>
              <a:chExt cx="808956" cy="808956"/>
            </a:xfrm>
          </p:grpSpPr>
          <p:sp>
            <p:nvSpPr>
              <p:cNvPr id="2712" name="Google Shape;2712;p49"/>
              <p:cNvSpPr/>
              <p:nvPr/>
            </p:nvSpPr>
            <p:spPr>
              <a:xfrm>
                <a:off x="4987056" y="2480342"/>
                <a:ext cx="808956" cy="808956"/>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9"/>
              <p:cNvSpPr/>
              <p:nvPr/>
            </p:nvSpPr>
            <p:spPr>
              <a:xfrm>
                <a:off x="5090423" y="2583719"/>
                <a:ext cx="602414" cy="60241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13" name="Google Shape;2713;p49"/>
            <p:cNvCxnSpPr/>
            <p:nvPr/>
          </p:nvCxnSpPr>
          <p:spPr>
            <a:xfrm>
              <a:off x="7031106" y="3186309"/>
              <a:ext cx="0" cy="357146"/>
            </a:xfrm>
            <a:prstGeom prst="straightConnector1">
              <a:avLst/>
            </a:prstGeom>
            <a:noFill/>
            <a:ln w="9525" cap="flat" cmpd="sng">
              <a:solidFill>
                <a:schemeClr val="dk2"/>
              </a:solidFill>
              <a:prstDash val="solid"/>
              <a:round/>
              <a:headEnd type="none" w="med" len="med"/>
              <a:tailEnd type="none" w="med" len="med"/>
            </a:ln>
          </p:spPr>
        </p:cxnSp>
        <p:grpSp>
          <p:nvGrpSpPr>
            <p:cNvPr id="2714" name="Google Shape;2714;p49"/>
            <p:cNvGrpSpPr/>
            <p:nvPr/>
          </p:nvGrpSpPr>
          <p:grpSpPr>
            <a:xfrm>
              <a:off x="6539045" y="2393178"/>
              <a:ext cx="983044" cy="983044"/>
              <a:chOff x="6626363" y="2480342"/>
              <a:chExt cx="808956" cy="808956"/>
            </a:xfrm>
          </p:grpSpPr>
          <p:sp>
            <p:nvSpPr>
              <p:cNvPr id="2715" name="Google Shape;2715;p49"/>
              <p:cNvSpPr/>
              <p:nvPr/>
            </p:nvSpPr>
            <p:spPr>
              <a:xfrm>
                <a:off x="6626363" y="2480342"/>
                <a:ext cx="808956" cy="80895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9"/>
              <p:cNvSpPr/>
              <p:nvPr/>
            </p:nvSpPr>
            <p:spPr>
              <a:xfrm>
                <a:off x="6729729" y="2583719"/>
                <a:ext cx="602414" cy="602414"/>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17" name="Google Shape;2717;p49"/>
            <p:cNvCxnSpPr>
              <a:stCxn id="2718" idx="0"/>
            </p:cNvCxnSpPr>
            <p:nvPr/>
          </p:nvCxnSpPr>
          <p:spPr>
            <a:xfrm rot="10800000">
              <a:off x="2113432"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719" name="Google Shape;2719;p49"/>
            <p:cNvGrpSpPr/>
            <p:nvPr/>
          </p:nvGrpSpPr>
          <p:grpSpPr>
            <a:xfrm>
              <a:off x="1621724" y="2393805"/>
              <a:ext cx="983087" cy="983459"/>
              <a:chOff x="1708681" y="2480698"/>
              <a:chExt cx="809125" cy="809432"/>
            </a:xfrm>
          </p:grpSpPr>
          <p:sp>
            <p:nvSpPr>
              <p:cNvPr id="2704" name="Google Shape;2704;p49"/>
              <p:cNvSpPr/>
              <p:nvPr/>
            </p:nvSpPr>
            <p:spPr>
              <a:xfrm>
                <a:off x="1708681" y="2480698"/>
                <a:ext cx="809125" cy="809432"/>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9"/>
              <p:cNvSpPr/>
              <p:nvPr/>
            </p:nvSpPr>
            <p:spPr>
              <a:xfrm>
                <a:off x="1812063" y="2584091"/>
                <a:ext cx="602631" cy="602631"/>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0" name="Google Shape;2720;p49"/>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9"/>
            <p:cNvSpPr/>
            <p:nvPr/>
          </p:nvSpPr>
          <p:spPr>
            <a:xfrm>
              <a:off x="5351645" y="2106974"/>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9"/>
            <p:cNvSpPr/>
            <p:nvPr/>
          </p:nvSpPr>
          <p:spPr>
            <a:xfrm>
              <a:off x="3711575"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9"/>
            <p:cNvSpPr/>
            <p:nvPr/>
          </p:nvSpPr>
          <p:spPr>
            <a:xfrm>
              <a:off x="6990966"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4" name="Google Shape;2724;p49"/>
          <p:cNvSpPr txBox="1"/>
          <p:nvPr/>
        </p:nvSpPr>
        <p:spPr>
          <a:xfrm>
            <a:off x="1762947" y="2723910"/>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s-MX" sz="800" b="0" i="0" dirty="0">
                <a:solidFill>
                  <a:schemeClr val="tx1"/>
                </a:solidFill>
                <a:effectLst/>
                <a:latin typeface="+mn-lt"/>
              </a:rPr>
              <a:t>Autenticación</a:t>
            </a:r>
            <a:endParaRPr sz="600" dirty="0">
              <a:solidFill>
                <a:schemeClr val="tx1"/>
              </a:solidFill>
              <a:latin typeface="+mn-lt"/>
              <a:ea typeface="Barlow Semi Condensed Medium"/>
              <a:cs typeface="Barlow Semi Condensed Medium"/>
              <a:sym typeface="Barlow Semi Condensed Medium"/>
            </a:endParaRPr>
          </a:p>
        </p:txBody>
      </p:sp>
      <p:sp>
        <p:nvSpPr>
          <p:cNvPr id="2725" name="Google Shape;2725;p49"/>
          <p:cNvSpPr txBox="1"/>
          <p:nvPr/>
        </p:nvSpPr>
        <p:spPr>
          <a:xfrm>
            <a:off x="34008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s-MX" sz="900" dirty="0">
                <a:solidFill>
                  <a:schemeClr val="accent1"/>
                </a:solidFill>
                <a:latin typeface="+mn-lt"/>
                <a:ea typeface="Barlow Semi Condensed Medium"/>
                <a:cs typeface="Barlow Semi Condensed Medium"/>
                <a:sym typeface="Barlow Semi Condensed Medium"/>
              </a:rPr>
              <a:t>Gestión de resultados</a:t>
            </a:r>
          </a:p>
        </p:txBody>
      </p:sp>
      <p:sp>
        <p:nvSpPr>
          <p:cNvPr id="2726" name="Google Shape;2726;p49"/>
          <p:cNvSpPr txBox="1"/>
          <p:nvPr/>
        </p:nvSpPr>
        <p:spPr>
          <a:xfrm>
            <a:off x="50387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s-MX" sz="800" b="0" i="0" dirty="0">
                <a:solidFill>
                  <a:schemeClr val="tx1"/>
                </a:solidFill>
                <a:effectLst/>
                <a:latin typeface="+mn-lt"/>
              </a:rPr>
              <a:t>Interacción y navegación</a:t>
            </a:r>
            <a:endParaRPr sz="600" dirty="0">
              <a:solidFill>
                <a:schemeClr val="tx1"/>
              </a:solidFill>
              <a:latin typeface="+mn-lt"/>
              <a:ea typeface="Barlow Semi Condensed Medium"/>
              <a:cs typeface="Barlow Semi Condensed Medium"/>
              <a:sym typeface="Barlow Semi Condensed Medium"/>
            </a:endParaRPr>
          </a:p>
        </p:txBody>
      </p:sp>
      <p:sp>
        <p:nvSpPr>
          <p:cNvPr id="2727" name="Google Shape;2727;p49"/>
          <p:cNvSpPr txBox="1"/>
          <p:nvPr/>
        </p:nvSpPr>
        <p:spPr>
          <a:xfrm>
            <a:off x="66766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s-MX" sz="900" dirty="0">
                <a:solidFill>
                  <a:schemeClr val="accent1"/>
                </a:solidFill>
                <a:latin typeface="+mn-lt"/>
              </a:rPr>
              <a:t>configuración de la cuenta</a:t>
            </a:r>
            <a:endParaRPr sz="900" dirty="0">
              <a:solidFill>
                <a:schemeClr val="accent1"/>
              </a:solidFill>
              <a:latin typeface="+mn-lt"/>
              <a:sym typeface="Barlow Semi Condensed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2624328" y="1121545"/>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t>GRACIAS!</a:t>
            </a:r>
            <a:endParaRPr sz="7200" dirty="0"/>
          </a:p>
        </p:txBody>
      </p:sp>
      <p:sp>
        <p:nvSpPr>
          <p:cNvPr id="2733" name="Google Shape;2733;p50"/>
          <p:cNvSpPr txBox="1">
            <a:spLocks noGrp="1"/>
          </p:cNvSpPr>
          <p:nvPr>
            <p:ph type="subTitle" idx="1"/>
          </p:nvPr>
        </p:nvSpPr>
        <p:spPr>
          <a:xfrm>
            <a:off x="2933525" y="2699917"/>
            <a:ext cx="3276900" cy="86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MX" dirty="0"/>
              <a:t>EL EQUIPO DE RADIOLOGÍA E IMAGEN LES AGRADECE LA ATENCIÓN.</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Logo</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Creación de logo de la aplicación </a:t>
            </a:r>
            <a:endParaRPr dirty="0">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4" name="Google Shape;2164;p39"/>
          <p:cNvSpPr/>
          <p:nvPr/>
        </p:nvSpPr>
        <p:spPr>
          <a:xfrm>
            <a:off x="3715534" y="526599"/>
            <a:ext cx="1659851" cy="163988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7" name="Google Shape;2177;p39"/>
          <p:cNvSpPr txBox="1">
            <a:spLocks noGrp="1"/>
          </p:cNvSpPr>
          <p:nvPr>
            <p:ph type="title"/>
          </p:nvPr>
        </p:nvSpPr>
        <p:spPr>
          <a:xfrm>
            <a:off x="2167200" y="2333786"/>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La creación del logo:</a:t>
            </a:r>
            <a:endParaRPr dirty="0"/>
          </a:p>
        </p:txBody>
      </p:sp>
      <p:pic>
        <p:nvPicPr>
          <p:cNvPr id="4" name="Imagen 3" descr="Icono&#10;&#10;Descripción generada automáticamente">
            <a:extLst>
              <a:ext uri="{FF2B5EF4-FFF2-40B4-BE49-F238E27FC236}">
                <a16:creationId xmlns:a16="http://schemas.microsoft.com/office/drawing/2014/main" id="{3CD3409A-3FC6-1228-8A85-D4B556DD2B47}"/>
              </a:ext>
            </a:extLst>
          </p:cNvPr>
          <p:cNvPicPr>
            <a:picLocks noChangeAspect="1"/>
          </p:cNvPicPr>
          <p:nvPr/>
        </p:nvPicPr>
        <p:blipFill>
          <a:blip r:embed="rId3"/>
          <a:stretch>
            <a:fillRect/>
          </a:stretch>
        </p:blipFill>
        <p:spPr>
          <a:xfrm>
            <a:off x="3883936" y="685016"/>
            <a:ext cx="1323046" cy="1323046"/>
          </a:xfrm>
          <a:prstGeom prst="rect">
            <a:avLst/>
          </a:prstGeom>
        </p:spPr>
      </p:pic>
      <p:pic>
        <p:nvPicPr>
          <p:cNvPr id="8" name="Imagen 7" descr="Imagen que contiene dibujo, alimentos&#10;&#10;Descripción generada automáticamente">
            <a:extLst>
              <a:ext uri="{FF2B5EF4-FFF2-40B4-BE49-F238E27FC236}">
                <a16:creationId xmlns:a16="http://schemas.microsoft.com/office/drawing/2014/main" id="{CFEE5406-604B-E1D8-7FC7-D0B1D59AE643}"/>
              </a:ext>
            </a:extLst>
          </p:cNvPr>
          <p:cNvPicPr>
            <a:picLocks noChangeAspect="1"/>
          </p:cNvPicPr>
          <p:nvPr/>
        </p:nvPicPr>
        <p:blipFill>
          <a:blip r:embed="rId4"/>
          <a:stretch>
            <a:fillRect/>
          </a:stretch>
        </p:blipFill>
        <p:spPr>
          <a:xfrm>
            <a:off x="1616242" y="3399523"/>
            <a:ext cx="605303" cy="623645"/>
          </a:xfrm>
          <a:prstGeom prst="rect">
            <a:avLst/>
          </a:prstGeom>
        </p:spPr>
      </p:pic>
      <p:pic>
        <p:nvPicPr>
          <p:cNvPr id="10" name="Imagen 9" descr="Logotipo, Icono&#10;&#10;Descripción generada automáticamente">
            <a:extLst>
              <a:ext uri="{FF2B5EF4-FFF2-40B4-BE49-F238E27FC236}">
                <a16:creationId xmlns:a16="http://schemas.microsoft.com/office/drawing/2014/main" id="{F7D1CC51-01D3-A7E9-319F-A983459E6CAB}"/>
              </a:ext>
            </a:extLst>
          </p:cNvPr>
          <p:cNvPicPr>
            <a:picLocks noChangeAspect="1"/>
          </p:cNvPicPr>
          <p:nvPr/>
        </p:nvPicPr>
        <p:blipFill>
          <a:blip r:embed="rId5"/>
          <a:stretch>
            <a:fillRect/>
          </a:stretch>
        </p:blipFill>
        <p:spPr>
          <a:xfrm>
            <a:off x="2885146" y="3168765"/>
            <a:ext cx="1017781" cy="1017781"/>
          </a:xfrm>
          <a:prstGeom prst="rect">
            <a:avLst/>
          </a:prstGeom>
        </p:spPr>
      </p:pic>
      <p:pic>
        <p:nvPicPr>
          <p:cNvPr id="12" name="Imagen 11" descr="Dibujo en blanco y negro&#10;&#10;Descripción generada automáticamente con confianza media">
            <a:extLst>
              <a:ext uri="{FF2B5EF4-FFF2-40B4-BE49-F238E27FC236}">
                <a16:creationId xmlns:a16="http://schemas.microsoft.com/office/drawing/2014/main" id="{3605BBB1-D007-860B-D782-ECFE00097A8A}"/>
              </a:ext>
            </a:extLst>
          </p:cNvPr>
          <p:cNvPicPr>
            <a:picLocks noChangeAspect="1"/>
          </p:cNvPicPr>
          <p:nvPr/>
        </p:nvPicPr>
        <p:blipFill>
          <a:blip r:embed="rId6"/>
          <a:stretch>
            <a:fillRect/>
          </a:stretch>
        </p:blipFill>
        <p:spPr>
          <a:xfrm>
            <a:off x="3849844" y="2926822"/>
            <a:ext cx="1391231" cy="1391231"/>
          </a:xfrm>
          <a:prstGeom prst="rect">
            <a:avLst/>
          </a:prstGeom>
        </p:spPr>
      </p:pic>
      <p:pic>
        <p:nvPicPr>
          <p:cNvPr id="14" name="Imagen 13" descr="Imagen que contiene dibujo, alimentos, sombrero&#10;&#10;Descripción generada automáticamente">
            <a:extLst>
              <a:ext uri="{FF2B5EF4-FFF2-40B4-BE49-F238E27FC236}">
                <a16:creationId xmlns:a16="http://schemas.microsoft.com/office/drawing/2014/main" id="{2CE1C479-47CE-E1AC-BB74-1490B94B2892}"/>
              </a:ext>
            </a:extLst>
          </p:cNvPr>
          <p:cNvPicPr>
            <a:picLocks noChangeAspect="1"/>
          </p:cNvPicPr>
          <p:nvPr/>
        </p:nvPicPr>
        <p:blipFill>
          <a:blip r:embed="rId7"/>
          <a:stretch>
            <a:fillRect/>
          </a:stretch>
        </p:blipFill>
        <p:spPr>
          <a:xfrm>
            <a:off x="5095692" y="3251664"/>
            <a:ext cx="1828099" cy="919364"/>
          </a:xfrm>
          <a:prstGeom prst="rect">
            <a:avLst/>
          </a:prstGeom>
        </p:spPr>
      </p:pic>
      <p:pic>
        <p:nvPicPr>
          <p:cNvPr id="16" name="Imagen 15" descr="Imagen en blanco y negro&#10;&#10;Descripción generada automáticamente con confianza media">
            <a:extLst>
              <a:ext uri="{FF2B5EF4-FFF2-40B4-BE49-F238E27FC236}">
                <a16:creationId xmlns:a16="http://schemas.microsoft.com/office/drawing/2014/main" id="{A051117A-C47E-AFC9-F633-2C4C3777E2DD}"/>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Lst>
          </a:blip>
          <a:stretch>
            <a:fillRect/>
          </a:stretch>
        </p:blipFill>
        <p:spPr>
          <a:xfrm>
            <a:off x="7233054" y="3272163"/>
            <a:ext cx="728917" cy="7510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a:extLst>
            <a:ext uri="{FF2B5EF4-FFF2-40B4-BE49-F238E27FC236}">
              <a16:creationId xmlns:a16="http://schemas.microsoft.com/office/drawing/2014/main" id="{F545B46B-CE71-C23D-C895-578EED400EC8}"/>
            </a:ext>
          </a:extLst>
        </p:cNvPr>
        <p:cNvGrpSpPr/>
        <p:nvPr/>
      </p:nvGrpSpPr>
      <p:grpSpPr>
        <a:xfrm>
          <a:off x="0" y="0"/>
          <a:ext cx="0" cy="0"/>
          <a:chOff x="0" y="0"/>
          <a:chExt cx="0" cy="0"/>
        </a:xfrm>
      </p:grpSpPr>
      <p:sp>
        <p:nvSpPr>
          <p:cNvPr id="2155" name="Google Shape;2155;p38">
            <a:extLst>
              <a:ext uri="{FF2B5EF4-FFF2-40B4-BE49-F238E27FC236}">
                <a16:creationId xmlns:a16="http://schemas.microsoft.com/office/drawing/2014/main" id="{C30747AE-D441-7CBC-A5FE-421A37E5BA7A}"/>
              </a:ext>
            </a:extLst>
          </p:cNvPr>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DISEÑO</a:t>
            </a:r>
            <a:endParaRPr sz="4700" dirty="0"/>
          </a:p>
        </p:txBody>
      </p:sp>
      <p:sp>
        <p:nvSpPr>
          <p:cNvPr id="2156" name="Google Shape;2156;p38">
            <a:extLst>
              <a:ext uri="{FF2B5EF4-FFF2-40B4-BE49-F238E27FC236}">
                <a16:creationId xmlns:a16="http://schemas.microsoft.com/office/drawing/2014/main" id="{DA056907-87B0-CD37-FAE2-EBACB2D4DAFD}"/>
              </a:ext>
            </a:extLst>
          </p:cNvPr>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57" name="Google Shape;2157;p38">
            <a:extLst>
              <a:ext uri="{FF2B5EF4-FFF2-40B4-BE49-F238E27FC236}">
                <a16:creationId xmlns:a16="http://schemas.microsoft.com/office/drawing/2014/main" id="{59B48630-B300-3D9F-DE54-B7035EED93BD}"/>
              </a:ext>
            </a:extLst>
          </p:cNvPr>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Iniciando el diseño a utilizar</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48177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F5653E6D-211A-B625-2B67-654D65E38689}"/>
              </a:ext>
            </a:extLst>
          </p:cNvPr>
          <p:cNvSpPr>
            <a:spLocks noGrp="1"/>
          </p:cNvSpPr>
          <p:nvPr>
            <p:ph type="subTitle" idx="6"/>
          </p:nvPr>
        </p:nvSpPr>
        <p:spPr>
          <a:xfrm>
            <a:off x="1099307" y="1382751"/>
            <a:ext cx="6945385" cy="1577708"/>
          </a:xfrm>
        </p:spPr>
        <p:txBody>
          <a:bodyPr/>
          <a:lstStyle/>
          <a:p>
            <a:pPr algn="just"/>
            <a:r>
              <a:rPr lang="es-MX" b="0" i="0" dirty="0">
                <a:solidFill>
                  <a:schemeClr val="tx1"/>
                </a:solidFill>
                <a:effectLst/>
                <a:latin typeface="+mn-lt"/>
              </a:rPr>
              <a:t>Los bocetos son una herramienta fundamental en el desarrollo de aplicaciones móviles, especialmente en un campo tan especializado como la radiología e imagen médica. Estas representaciones gráficas preliminares ofrecen múltiples ventajas a lo largo del proceso de diseño y desarrollo, como bien estos fueron los primeros bocetos conceptuales que se presento al equipo para brindar varias ideas y </a:t>
            </a:r>
            <a:r>
              <a:rPr lang="es-MX" b="0" i="0" dirty="0" err="1">
                <a:solidFill>
                  <a:schemeClr val="tx1"/>
                </a:solidFill>
                <a:effectLst/>
                <a:latin typeface="+mn-lt"/>
              </a:rPr>
              <a:t>detallles</a:t>
            </a:r>
            <a:r>
              <a:rPr lang="es-MX" b="0" i="0" dirty="0">
                <a:solidFill>
                  <a:schemeClr val="tx1"/>
                </a:solidFill>
                <a:effectLst/>
                <a:latin typeface="+mn-lt"/>
              </a:rPr>
              <a:t> a la </a:t>
            </a:r>
            <a:r>
              <a:rPr lang="es-MX" b="0" i="0" dirty="0" err="1">
                <a:solidFill>
                  <a:schemeClr val="tx1"/>
                </a:solidFill>
                <a:effectLst/>
                <a:latin typeface="+mn-lt"/>
              </a:rPr>
              <a:t>aplicacion</a:t>
            </a:r>
            <a:r>
              <a:rPr lang="es-MX" b="0" i="0" dirty="0">
                <a:solidFill>
                  <a:schemeClr val="tx1"/>
                </a:solidFill>
                <a:effectLst/>
                <a:latin typeface="+mn-lt"/>
              </a:rPr>
              <a:t>.</a:t>
            </a:r>
            <a:endParaRPr lang="es-MX" dirty="0">
              <a:solidFill>
                <a:schemeClr val="tx1"/>
              </a:solidFill>
              <a:latin typeface="+mn-lt"/>
            </a:endParaRPr>
          </a:p>
        </p:txBody>
      </p:sp>
    </p:spTree>
    <p:extLst>
      <p:ext uri="{BB962C8B-B14F-4D97-AF65-F5344CB8AC3E}">
        <p14:creationId xmlns:p14="http://schemas.microsoft.com/office/powerpoint/2010/main" val="401649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PRIMEROS BOCETOS</a:t>
            </a:r>
            <a:endParaRPr dirty="0"/>
          </a:p>
        </p:txBody>
      </p:sp>
      <p:sp>
        <p:nvSpPr>
          <p:cNvPr id="2197" name="Google Shape;2197;p40"/>
          <p:cNvSpPr txBox="1">
            <a:spLocks noGrp="1"/>
          </p:cNvSpPr>
          <p:nvPr>
            <p:ph type="subTitle" idx="2"/>
          </p:nvPr>
        </p:nvSpPr>
        <p:spPr>
          <a:xfrm>
            <a:off x="1249922" y="243023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Primer boceto</a:t>
            </a:r>
            <a:endParaRPr dirty="0"/>
          </a:p>
        </p:txBody>
      </p:sp>
      <p:sp>
        <p:nvSpPr>
          <p:cNvPr id="2198" name="Google Shape;2198;p40"/>
          <p:cNvSpPr txBox="1">
            <a:spLocks noGrp="1"/>
          </p:cNvSpPr>
          <p:nvPr>
            <p:ph type="subTitle" idx="3"/>
          </p:nvPr>
        </p:nvSpPr>
        <p:spPr>
          <a:xfrm>
            <a:off x="6094825" y="2644192"/>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Segundo boceto</a:t>
            </a:r>
            <a:endParaRPr dirty="0"/>
          </a:p>
        </p:txBody>
      </p:sp>
      <p:sp>
        <p:nvSpPr>
          <p:cNvPr id="2200" name="Google Shape;2200;p40"/>
          <p:cNvSpPr txBox="1">
            <a:spLocks noGrp="1"/>
          </p:cNvSpPr>
          <p:nvPr>
            <p:ph type="subTitle" idx="5"/>
          </p:nvPr>
        </p:nvSpPr>
        <p:spPr>
          <a:xfrm>
            <a:off x="1249922" y="2841716"/>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Barlow Semi Condensed"/>
                <a:ea typeface="Barlow Semi Condensed"/>
                <a:cs typeface="Barlow Semi Condensed"/>
                <a:sym typeface="Barlow Semi Condensed"/>
              </a:rPr>
              <a:t>Se </a:t>
            </a:r>
            <a:r>
              <a:rPr lang="es-MX" dirty="0">
                <a:solidFill>
                  <a:schemeClr val="dk2"/>
                </a:solidFill>
                <a:latin typeface="Barlow Semi Condensed"/>
                <a:ea typeface="Barlow Semi Condensed"/>
                <a:cs typeface="Barlow Semi Condensed"/>
                <a:sym typeface="Barlow Semi Condensed"/>
              </a:rPr>
              <a:t>planteó la idea principal de el diseño de la aplicación.</a:t>
            </a:r>
            <a:endParaRPr dirty="0">
              <a:latin typeface="Barlow Semi Condensed"/>
              <a:ea typeface="Barlow Semi Condensed"/>
              <a:cs typeface="Barlow Semi Condensed"/>
              <a:sym typeface="Barlow Semi Condensed"/>
            </a:endParaRPr>
          </a:p>
        </p:txBody>
      </p:sp>
      <p:sp>
        <p:nvSpPr>
          <p:cNvPr id="2201" name="Google Shape;2201;p40"/>
          <p:cNvSpPr txBox="1">
            <a:spLocks noGrp="1"/>
          </p:cNvSpPr>
          <p:nvPr>
            <p:ph type="subTitle" idx="6"/>
          </p:nvPr>
        </p:nvSpPr>
        <p:spPr>
          <a:xfrm>
            <a:off x="6154327" y="3027055"/>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Barlow Semi Condensed"/>
                <a:ea typeface="Barlow Semi Condensed"/>
                <a:cs typeface="Barlow Semi Condensed"/>
                <a:sym typeface="Barlow Semi Condensed"/>
              </a:rPr>
              <a:t>Se mejoro el boceto inicial con mejoras.</a:t>
            </a:r>
            <a:endParaRPr dirty="0">
              <a:latin typeface="Barlow Semi Condensed"/>
              <a:ea typeface="Barlow Semi Condensed"/>
              <a:cs typeface="Barlow Semi Condensed"/>
              <a:sym typeface="Barlow Semi Condensed"/>
            </a:endParaRPr>
          </a:p>
        </p:txBody>
      </p:sp>
      <p:pic>
        <p:nvPicPr>
          <p:cNvPr id="1026" name="Picture 2" descr="1">
            <a:extLst>
              <a:ext uri="{FF2B5EF4-FFF2-40B4-BE49-F238E27FC236}">
                <a16:creationId xmlns:a16="http://schemas.microsoft.com/office/drawing/2014/main" id="{3F56F711-13C5-D6EA-A72D-3BF59B514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623" y="1048149"/>
            <a:ext cx="2910443" cy="14370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
            <a:extLst>
              <a:ext uri="{FF2B5EF4-FFF2-40B4-BE49-F238E27FC236}">
                <a16:creationId xmlns:a16="http://schemas.microsoft.com/office/drawing/2014/main" id="{079A97E8-F8AD-1774-ED85-82D251DC75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0813" y="932628"/>
            <a:ext cx="2870052" cy="17265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4">
          <a:extLst>
            <a:ext uri="{FF2B5EF4-FFF2-40B4-BE49-F238E27FC236}">
              <a16:creationId xmlns:a16="http://schemas.microsoft.com/office/drawing/2014/main" id="{32A9531D-DD0B-6477-DBE9-0C7EE818381F}"/>
            </a:ext>
          </a:extLst>
        </p:cNvPr>
        <p:cNvGrpSpPr/>
        <p:nvPr/>
      </p:nvGrpSpPr>
      <p:grpSpPr>
        <a:xfrm>
          <a:off x="0" y="0"/>
          <a:ext cx="0" cy="0"/>
          <a:chOff x="0" y="0"/>
          <a:chExt cx="0" cy="0"/>
        </a:xfrm>
      </p:grpSpPr>
      <p:sp>
        <p:nvSpPr>
          <p:cNvPr id="2155" name="Google Shape;2155;p38">
            <a:extLst>
              <a:ext uri="{FF2B5EF4-FFF2-40B4-BE49-F238E27FC236}">
                <a16:creationId xmlns:a16="http://schemas.microsoft.com/office/drawing/2014/main" id="{A16DC092-F8FA-DEA7-AF7A-3732EA8F8BED}"/>
              </a:ext>
            </a:extLst>
          </p:cNvPr>
          <p:cNvSpPr txBox="1">
            <a:spLocks noGrp="1"/>
          </p:cNvSpPr>
          <p:nvPr>
            <p:ph type="title"/>
          </p:nvPr>
        </p:nvSpPr>
        <p:spPr>
          <a:xfrm>
            <a:off x="2625870" y="2239366"/>
            <a:ext cx="3659459" cy="804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700" dirty="0"/>
              <a:t>PROTOTIPADO</a:t>
            </a:r>
            <a:endParaRPr sz="4700" dirty="0"/>
          </a:p>
        </p:txBody>
      </p:sp>
      <p:sp>
        <p:nvSpPr>
          <p:cNvPr id="2156" name="Google Shape;2156;p38">
            <a:extLst>
              <a:ext uri="{FF2B5EF4-FFF2-40B4-BE49-F238E27FC236}">
                <a16:creationId xmlns:a16="http://schemas.microsoft.com/office/drawing/2014/main" id="{2D47A78F-CB48-8EAB-0638-72EBB68B963D}"/>
              </a:ext>
            </a:extLst>
          </p:cNvPr>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7" name="Google Shape;2157;p38">
            <a:extLst>
              <a:ext uri="{FF2B5EF4-FFF2-40B4-BE49-F238E27FC236}">
                <a16:creationId xmlns:a16="http://schemas.microsoft.com/office/drawing/2014/main" id="{976DF163-EF1A-ACE8-50C7-E9869A35953E}"/>
              </a:ext>
            </a:extLst>
          </p:cNvPr>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Iniciando el prototipo </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51672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E6E0E-F7EB-0939-F8A9-A0E0A1F1B864}"/>
            </a:ext>
          </a:extLst>
        </p:cNvPr>
        <p:cNvGrpSpPr/>
        <p:nvPr/>
      </p:nvGrpSpPr>
      <p:grpSpPr>
        <a:xfrm>
          <a:off x="0" y="0"/>
          <a:ext cx="0" cy="0"/>
          <a:chOff x="0" y="0"/>
          <a:chExt cx="0" cy="0"/>
        </a:xfrm>
      </p:grpSpPr>
      <p:sp>
        <p:nvSpPr>
          <p:cNvPr id="8" name="Subtítulo 7">
            <a:extLst>
              <a:ext uri="{FF2B5EF4-FFF2-40B4-BE49-F238E27FC236}">
                <a16:creationId xmlns:a16="http://schemas.microsoft.com/office/drawing/2014/main" id="{8C0D4612-2502-A9A0-D171-158809A3512B}"/>
              </a:ext>
            </a:extLst>
          </p:cNvPr>
          <p:cNvSpPr>
            <a:spLocks noGrp="1"/>
          </p:cNvSpPr>
          <p:nvPr>
            <p:ph type="subTitle" idx="6"/>
          </p:nvPr>
        </p:nvSpPr>
        <p:spPr>
          <a:xfrm>
            <a:off x="1188517" y="817756"/>
            <a:ext cx="6945385" cy="1577708"/>
          </a:xfrm>
        </p:spPr>
        <p:txBody>
          <a:bodyPr/>
          <a:lstStyle/>
          <a:p>
            <a:pPr algn="just"/>
            <a:r>
              <a:rPr lang="es-MX" dirty="0">
                <a:solidFill>
                  <a:schemeClr val="tx1"/>
                </a:solidFill>
                <a:latin typeface="+mn-lt"/>
              </a:rPr>
              <a:t>Los prototipos de diseño </a:t>
            </a:r>
            <a:r>
              <a:rPr lang="es-MX" dirty="0" err="1">
                <a:solidFill>
                  <a:schemeClr val="tx1"/>
                </a:solidFill>
                <a:latin typeface="+mn-lt"/>
              </a:rPr>
              <a:t>Wireframes</a:t>
            </a:r>
            <a:r>
              <a:rPr lang="es-MX" dirty="0">
                <a:solidFill>
                  <a:schemeClr val="tx1"/>
                </a:solidFill>
                <a:latin typeface="+mn-lt"/>
              </a:rPr>
              <a:t> son una etapa crucial en el desarrollo de aplicaciones móviles, particularmente en áreas especializadas como la radiología e imagen médica. Representan versiones más avanzadas y funcionales de los bocetos iniciales y desempeñan un papel esencial en la creación de soluciones efectivas y adaptadas a las necesidades del usuario final. Los prototipos permiten simular la interacción real con la aplicación, lo que facilita identificar y corregir problemas de navegación, accesibilidad o diseño. En una aplicación de radiología, donde los usuarios necesitan realizar tareas complejas como manipular imágenes DICOM o acceder rápidamente a datos clínicos, garantizar una experiencia de usuario fluida es vital.</a:t>
            </a:r>
          </a:p>
        </p:txBody>
      </p:sp>
    </p:spTree>
    <p:extLst>
      <p:ext uri="{BB962C8B-B14F-4D97-AF65-F5344CB8AC3E}">
        <p14:creationId xmlns:p14="http://schemas.microsoft.com/office/powerpoint/2010/main" val="120162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3">
          <a:extLst>
            <a:ext uri="{FF2B5EF4-FFF2-40B4-BE49-F238E27FC236}">
              <a16:creationId xmlns:a16="http://schemas.microsoft.com/office/drawing/2014/main" id="{4B2FFB39-6E70-E1CE-C5DC-C966F1184C3E}"/>
            </a:ext>
          </a:extLst>
        </p:cNvPr>
        <p:cNvGrpSpPr/>
        <p:nvPr/>
      </p:nvGrpSpPr>
      <p:grpSpPr>
        <a:xfrm>
          <a:off x="0" y="0"/>
          <a:ext cx="0" cy="0"/>
          <a:chOff x="0" y="0"/>
          <a:chExt cx="0" cy="0"/>
        </a:xfrm>
      </p:grpSpPr>
      <p:pic>
        <p:nvPicPr>
          <p:cNvPr id="15" name="Imagen 14" descr="Interfaz de usuario gráfica, Aplicación&#10;&#10;Descripción generada automáticamente">
            <a:extLst>
              <a:ext uri="{FF2B5EF4-FFF2-40B4-BE49-F238E27FC236}">
                <a16:creationId xmlns:a16="http://schemas.microsoft.com/office/drawing/2014/main" id="{72AE7F47-BAEF-4EB6-9D15-287E4EAB0DA0}"/>
              </a:ext>
            </a:extLst>
          </p:cNvPr>
          <p:cNvPicPr>
            <a:picLocks noChangeAspect="1"/>
          </p:cNvPicPr>
          <p:nvPr/>
        </p:nvPicPr>
        <p:blipFill>
          <a:blip r:embed="rId3"/>
          <a:stretch>
            <a:fillRect/>
          </a:stretch>
        </p:blipFill>
        <p:spPr>
          <a:xfrm>
            <a:off x="5916950" y="1761080"/>
            <a:ext cx="1947599" cy="3395595"/>
          </a:xfrm>
          <a:prstGeom prst="rect">
            <a:avLst/>
          </a:prstGeom>
        </p:spPr>
      </p:pic>
      <p:sp>
        <p:nvSpPr>
          <p:cNvPr id="2224" name="Google Shape;2224;p41">
            <a:extLst>
              <a:ext uri="{FF2B5EF4-FFF2-40B4-BE49-F238E27FC236}">
                <a16:creationId xmlns:a16="http://schemas.microsoft.com/office/drawing/2014/main" id="{7A551298-D641-E348-2116-D0F48644990E}"/>
              </a:ext>
            </a:extLst>
          </p:cNvPr>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PROTOTIPADO EN FIGMA</a:t>
            </a:r>
            <a:endParaRPr dirty="0"/>
          </a:p>
        </p:txBody>
      </p:sp>
      <p:sp>
        <p:nvSpPr>
          <p:cNvPr id="2225" name="Google Shape;2225;p41">
            <a:extLst>
              <a:ext uri="{FF2B5EF4-FFF2-40B4-BE49-F238E27FC236}">
                <a16:creationId xmlns:a16="http://schemas.microsoft.com/office/drawing/2014/main" id="{3F9774DC-E56D-F075-BC69-51DDC4079792}"/>
              </a:ext>
            </a:extLst>
          </p:cNvPr>
          <p:cNvSpPr txBox="1">
            <a:spLocks noGrp="1"/>
          </p:cNvSpPr>
          <p:nvPr>
            <p:ph type="subTitle" idx="1"/>
          </p:nvPr>
        </p:nvSpPr>
        <p:spPr>
          <a:xfrm>
            <a:off x="1691663" y="1222706"/>
            <a:ext cx="2337643"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INICIANDO </a:t>
            </a:r>
            <a:r>
              <a:rPr lang="es-MX" sz="1800" dirty="0"/>
              <a:t>APLICACIÓN. </a:t>
            </a:r>
            <a:endParaRPr dirty="0"/>
          </a:p>
        </p:txBody>
      </p:sp>
      <p:sp>
        <p:nvSpPr>
          <p:cNvPr id="2227" name="Google Shape;2227;p41">
            <a:extLst>
              <a:ext uri="{FF2B5EF4-FFF2-40B4-BE49-F238E27FC236}">
                <a16:creationId xmlns:a16="http://schemas.microsoft.com/office/drawing/2014/main" id="{B9ADCB9D-3E53-07D1-C622-3030B6F56836}"/>
              </a:ext>
            </a:extLst>
          </p:cNvPr>
          <p:cNvSpPr txBox="1">
            <a:spLocks noGrp="1"/>
          </p:cNvSpPr>
          <p:nvPr>
            <p:ph type="subTitle" idx="3"/>
          </p:nvPr>
        </p:nvSpPr>
        <p:spPr>
          <a:xfrm>
            <a:off x="5289693" y="1438976"/>
            <a:ext cx="194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dirty="0"/>
              <a:t>INICIÓ DE SESIÓN.</a:t>
            </a:r>
            <a:endParaRPr dirty="0"/>
          </a:p>
        </p:txBody>
      </p:sp>
      <p:sp>
        <p:nvSpPr>
          <p:cNvPr id="2233" name="Google Shape;2233;p41">
            <a:extLst>
              <a:ext uri="{FF2B5EF4-FFF2-40B4-BE49-F238E27FC236}">
                <a16:creationId xmlns:a16="http://schemas.microsoft.com/office/drawing/2014/main" id="{E6AFA6D8-89F5-33DF-689E-44F40F7FBBF7}"/>
              </a:ext>
            </a:extLst>
          </p:cNvPr>
          <p:cNvSpPr txBox="1"/>
          <p:nvPr/>
        </p:nvSpPr>
        <p:spPr>
          <a:xfrm>
            <a:off x="512064"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236" name="Google Shape;2236;p41">
            <a:extLst>
              <a:ext uri="{FF2B5EF4-FFF2-40B4-BE49-F238E27FC236}">
                <a16:creationId xmlns:a16="http://schemas.microsoft.com/office/drawing/2014/main" id="{9CA2AE8B-7551-CDD1-5ABC-3DA952798080}"/>
              </a:ext>
            </a:extLst>
          </p:cNvPr>
          <p:cNvSpPr txBox="1"/>
          <p:nvPr/>
        </p:nvSpPr>
        <p:spPr>
          <a:xfrm>
            <a:off x="4268116"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pic>
        <p:nvPicPr>
          <p:cNvPr id="11" name="Imagen 10" descr="Interfaz de usuario gráfica, Aplicación&#10;&#10;Descripción generada automáticamente">
            <a:extLst>
              <a:ext uri="{FF2B5EF4-FFF2-40B4-BE49-F238E27FC236}">
                <a16:creationId xmlns:a16="http://schemas.microsoft.com/office/drawing/2014/main" id="{5BD64CAC-E660-ABB5-5A38-20A8C0B1D8BE}"/>
              </a:ext>
            </a:extLst>
          </p:cNvPr>
          <p:cNvPicPr>
            <a:picLocks noChangeAspect="1"/>
          </p:cNvPicPr>
          <p:nvPr/>
        </p:nvPicPr>
        <p:blipFill>
          <a:blip r:embed="rId4"/>
          <a:stretch>
            <a:fillRect/>
          </a:stretch>
        </p:blipFill>
        <p:spPr>
          <a:xfrm>
            <a:off x="1752390" y="1700784"/>
            <a:ext cx="1803918" cy="3216420"/>
          </a:xfrm>
          <a:prstGeom prst="rect">
            <a:avLst/>
          </a:prstGeom>
        </p:spPr>
      </p:pic>
    </p:spTree>
    <p:extLst>
      <p:ext uri="{BB962C8B-B14F-4D97-AF65-F5344CB8AC3E}">
        <p14:creationId xmlns:p14="http://schemas.microsoft.com/office/powerpoint/2010/main" val="2115369013"/>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487</Words>
  <Application>Microsoft Office PowerPoint</Application>
  <PresentationFormat>Presentación en pantalla (16:9)</PresentationFormat>
  <Paragraphs>48</Paragraphs>
  <Slides>13</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Fjalla One</vt:lpstr>
      <vt:lpstr>Barlow Semi Condensed</vt:lpstr>
      <vt:lpstr>Barlow Semi Condensed Medium</vt:lpstr>
      <vt:lpstr>Technology Consulting by Slidesgo</vt:lpstr>
      <vt:lpstr>RADIOLOGIA E IMAGEN</vt:lpstr>
      <vt:lpstr>Logo</vt:lpstr>
      <vt:lpstr>La creación del logo:</vt:lpstr>
      <vt:lpstr>DISEÑO</vt:lpstr>
      <vt:lpstr>Presentación de PowerPoint</vt:lpstr>
      <vt:lpstr>PRIMEROS BOCETOS</vt:lpstr>
      <vt:lpstr>PROTOTIPADO</vt:lpstr>
      <vt:lpstr>Presentación de PowerPoint</vt:lpstr>
      <vt:lpstr>PROTOTIPADO EN FIGMA</vt:lpstr>
      <vt:lpstr>PROTOTIPADO EN FIGMA</vt:lpstr>
      <vt:lpstr>FUNCIONALIDADES</vt:lpstr>
      <vt:lpstr>FUNCIONALIDADES CLAVE</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Alexis Gomez</dc:creator>
  <cp:lastModifiedBy>Alexis Gomez</cp:lastModifiedBy>
  <cp:revision>1</cp:revision>
  <dcterms:modified xsi:type="dcterms:W3CDTF">2024-12-12T01:16:23Z</dcterms:modified>
</cp:coreProperties>
</file>