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3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749"/>
      </p:cViewPr>
      <p:guideLst>
        <p:guide orient="horz" pos="21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BC6BA22-9A53-4AE6-94F9-4C480C1914BE}" type="datetime1">
              <a:rPr lang="ko-KR" altLang="en-US"/>
              <a:pPr lvl="0">
                <a:defRPr/>
              </a:pPr>
              <a:t>2024-03-07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20729B2-DB26-4DC9-8F28-E7B176CE911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20729B2-DB26-4DC9-8F28-E7B176CE911F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11611911" y="6428899"/>
              <a:ext cx="5597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6</a:t>
              </a:r>
              <a:r>
                <a:rPr lang="ko-KR" altLang="en-US" sz="1000" dirty="0">
                  <a:solidFill>
                    <a:schemeClr val="bg1"/>
                  </a:solidFill>
                </a:rPr>
                <a:t>조</a:t>
              </a:r>
              <a:r>
                <a:rPr lang="en-US" altLang="ko-KR" sz="1000" dirty="0">
                  <a:solidFill>
                    <a:schemeClr val="bg1"/>
                  </a:solidFill>
                </a:rPr>
                <a:t>    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tartup-plus.kr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F0E0E96-0383-CF0F-9DCE-624B6B59B286}"/>
              </a:ext>
            </a:extLst>
          </p:cNvPr>
          <p:cNvSpPr/>
          <p:nvPr/>
        </p:nvSpPr>
        <p:spPr>
          <a:xfrm>
            <a:off x="11661954" y="6419461"/>
            <a:ext cx="327883" cy="2299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170894" y="2474892"/>
            <a:ext cx="9818943" cy="4174493"/>
            <a:chOff x="2170894" y="1752449"/>
            <a:chExt cx="9818943" cy="417449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6872731" y="5034390"/>
              <a:ext cx="5117106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6</a:t>
              </a:r>
              <a:r>
                <a:rPr lang="ko-KR" altLang="en-US" sz="2800" b="1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조</a:t>
              </a:r>
              <a:endParaRPr lang="en-US" altLang="ko-KR" sz="28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r>
                <a:rPr lang="ko-KR" altLang="en-US" sz="2400" b="0" i="0" dirty="0">
                  <a:solidFill>
                    <a:srgbClr val="DBDEE1"/>
                  </a:solidFill>
                  <a:effectLst/>
                  <a:latin typeface="gg sans"/>
                </a:rPr>
                <a:t>김성혜</a:t>
              </a:r>
              <a:r>
                <a:rPr lang="en-US" altLang="ko-KR" sz="2400" b="0" i="0" dirty="0">
                  <a:solidFill>
                    <a:srgbClr val="DBDEE1"/>
                  </a:solidFill>
                  <a:effectLst/>
                  <a:latin typeface="gg sans"/>
                </a:rPr>
                <a:t>(</a:t>
              </a:r>
              <a:r>
                <a:rPr lang="ko-KR" altLang="en-US" sz="2400" b="0" i="0" dirty="0">
                  <a:solidFill>
                    <a:srgbClr val="DBDEE1"/>
                  </a:solidFill>
                  <a:effectLst/>
                  <a:latin typeface="gg sans"/>
                </a:rPr>
                <a:t>팀장</a:t>
              </a:r>
              <a:r>
                <a:rPr lang="en-US" altLang="ko-KR" sz="2400" b="0" i="0" dirty="0">
                  <a:solidFill>
                    <a:srgbClr val="DBDEE1"/>
                  </a:solidFill>
                  <a:effectLst/>
                  <a:latin typeface="gg sans"/>
                </a:rPr>
                <a:t>),</a:t>
              </a:r>
              <a:r>
                <a:rPr lang="ko-KR" altLang="en-US" sz="2400" b="0" i="0" dirty="0">
                  <a:solidFill>
                    <a:srgbClr val="DBDEE1"/>
                  </a:solidFill>
                  <a:effectLst/>
                  <a:latin typeface="gg sans"/>
                </a:rPr>
                <a:t> 심재은</a:t>
              </a:r>
              <a:r>
                <a:rPr lang="en-US" altLang="ko-KR" sz="2400" b="0" i="0" dirty="0">
                  <a:solidFill>
                    <a:srgbClr val="DBDEE1"/>
                  </a:solidFill>
                  <a:effectLst/>
                  <a:latin typeface="gg sans"/>
                </a:rPr>
                <a:t>,</a:t>
              </a:r>
              <a:r>
                <a:rPr lang="ko-KR" altLang="en-US" sz="2400" b="0" i="0" dirty="0">
                  <a:solidFill>
                    <a:srgbClr val="DBDEE1"/>
                  </a:solidFill>
                  <a:effectLst/>
                  <a:latin typeface="gg sans"/>
                </a:rPr>
                <a:t> </a:t>
              </a:r>
              <a:r>
                <a:rPr lang="ko-KR" altLang="en-US" sz="2400" b="0" i="0" dirty="0" err="1">
                  <a:solidFill>
                    <a:srgbClr val="DBDEE1"/>
                  </a:solidFill>
                  <a:effectLst/>
                  <a:latin typeface="gg sans"/>
                </a:rPr>
                <a:t>이주완</a:t>
              </a:r>
              <a:r>
                <a:rPr lang="en-US" altLang="ko-KR" sz="2400" b="0" i="0" dirty="0">
                  <a:solidFill>
                    <a:srgbClr val="DBDEE1"/>
                  </a:solidFill>
                  <a:effectLst/>
                  <a:latin typeface="gg sans"/>
                </a:rPr>
                <a:t>,</a:t>
              </a:r>
              <a:r>
                <a:rPr lang="en-US" altLang="ko-KR" sz="2400" dirty="0">
                  <a:solidFill>
                    <a:srgbClr val="DBDEE1"/>
                  </a:solidFill>
                  <a:latin typeface="gg sans"/>
                </a:rPr>
                <a:t> </a:t>
              </a:r>
              <a:r>
                <a:rPr lang="ko-KR" altLang="en-US" sz="2400" b="0" i="0" dirty="0" err="1">
                  <a:solidFill>
                    <a:srgbClr val="DBDEE1"/>
                  </a:solidFill>
                  <a:effectLst/>
                  <a:latin typeface="gg sans"/>
                </a:rPr>
                <a:t>정치훈</a:t>
              </a:r>
              <a:endParaRPr lang="ko-KR" altLang="en-US" sz="24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170894" y="1752449"/>
              <a:ext cx="7850226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예비창업자를 위한 </a:t>
              </a:r>
              <a:endParaRPr lang="en-US" altLang="ko-KR" sz="66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미래 유망상권 예측</a:t>
              </a:r>
            </a:p>
          </p:txBody>
        </p:sp>
      </p:grpSp>
      <p:sp>
        <p:nvSpPr>
          <p:cNvPr id="5" name="!!직사각형 22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FAD03851-3FB8-457E-B878-35D7426886C2}"/>
              </a:ext>
            </a:extLst>
          </p:cNvPr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출처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1D991-512D-8817-AC4E-D200257A4C3E}"/>
              </a:ext>
            </a:extLst>
          </p:cNvPr>
          <p:cNvSpPr txBox="1"/>
          <p:nvPr/>
        </p:nvSpPr>
        <p:spPr>
          <a:xfrm>
            <a:off x="3378616" y="3545273"/>
            <a:ext cx="42789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출처</a:t>
            </a:r>
            <a:r>
              <a:rPr lang="en-US" altLang="ko-KR" sz="1000" dirty="0"/>
              <a:t>] https://data.seoul.go.kr/dataList/OA-15577/S/1/datasetView.do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6C3F4-008E-0D98-A585-51F813A90AF5}"/>
              </a:ext>
            </a:extLst>
          </p:cNvPr>
          <p:cNvSpPr txBox="1"/>
          <p:nvPr/>
        </p:nvSpPr>
        <p:spPr>
          <a:xfrm>
            <a:off x="3407021" y="5559564"/>
            <a:ext cx="42789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출처</a:t>
            </a:r>
            <a:r>
              <a:rPr lang="en-US" altLang="ko-KR" sz="1000" dirty="0"/>
              <a:t>]https://data.seoul.go.kr/dataList/OA-15572/S/1/datasetView.do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B4B167-420E-6FBB-29F7-2E06F7657B5F}"/>
              </a:ext>
            </a:extLst>
          </p:cNvPr>
          <p:cNvSpPr txBox="1"/>
          <p:nvPr/>
        </p:nvSpPr>
        <p:spPr>
          <a:xfrm>
            <a:off x="333632" y="1117529"/>
            <a:ext cx="106885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0000"/>
                </a:solidFill>
                <a:latin typeface="Noto Sans KR"/>
              </a:rPr>
              <a:t>서울 열린 데이터광장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05217B-F811-4928-7E3C-ED303A66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61" y="2079610"/>
            <a:ext cx="6819042" cy="14169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96802E-E1CC-DEF9-AB69-124319DD0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961" y="4098456"/>
            <a:ext cx="6819042" cy="141467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E721EE7-8509-AB40-4E84-3D17AD23271D}"/>
              </a:ext>
            </a:extLst>
          </p:cNvPr>
          <p:cNvSpPr/>
          <p:nvPr/>
        </p:nvSpPr>
        <p:spPr>
          <a:xfrm>
            <a:off x="2184997" y="2481943"/>
            <a:ext cx="572860" cy="584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E796140-169E-5FCD-22ED-2D6CC13FB984}"/>
              </a:ext>
            </a:extLst>
          </p:cNvPr>
          <p:cNvSpPr/>
          <p:nvPr/>
        </p:nvSpPr>
        <p:spPr>
          <a:xfrm>
            <a:off x="2184997" y="4513403"/>
            <a:ext cx="572860" cy="584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9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9350A50-4382-92BA-D51D-370A87B24E26}"/>
              </a:ext>
            </a:extLst>
          </p:cNvPr>
          <p:cNvSpPr/>
          <p:nvPr/>
        </p:nvSpPr>
        <p:spPr>
          <a:xfrm>
            <a:off x="5737454" y="4675409"/>
            <a:ext cx="835868" cy="41307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8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10776A1-B06C-79EC-0194-3D8DA638FD41}"/>
              </a:ext>
            </a:extLst>
          </p:cNvPr>
          <p:cNvGrpSpPr/>
          <p:nvPr/>
        </p:nvGrpSpPr>
        <p:grpSpPr>
          <a:xfrm>
            <a:off x="507945" y="3609826"/>
            <a:ext cx="5004520" cy="2470355"/>
            <a:chOff x="781721" y="3429000"/>
            <a:chExt cx="5004520" cy="247035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3DA4836-678F-6CBC-61A2-0F00EEAEAE89}"/>
                </a:ext>
              </a:extLst>
            </p:cNvPr>
            <p:cNvGrpSpPr/>
            <p:nvPr/>
          </p:nvGrpSpPr>
          <p:grpSpPr>
            <a:xfrm>
              <a:off x="781721" y="3429000"/>
              <a:ext cx="5004520" cy="2470355"/>
              <a:chOff x="344348" y="3265440"/>
              <a:chExt cx="5004520" cy="247035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0E3166D2-F12C-100A-31BE-36CE097B56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344348" y="3265440"/>
                <a:ext cx="5004520" cy="2470355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882632A-C943-A74E-7515-9ED352698F2B}"/>
                  </a:ext>
                </a:extLst>
              </p:cNvPr>
              <p:cNvSpPr/>
              <p:nvPr/>
            </p:nvSpPr>
            <p:spPr>
              <a:xfrm>
                <a:off x="482218" y="3552264"/>
                <a:ext cx="4836024" cy="14978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9D9E6D-CAE1-7DB0-9728-76B191156F6C}"/>
                </a:ext>
              </a:extLst>
            </p:cNvPr>
            <p:cNvSpPr/>
            <p:nvPr/>
          </p:nvSpPr>
          <p:spPr>
            <a:xfrm>
              <a:off x="939007" y="4990483"/>
              <a:ext cx="4836024" cy="1497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4325C98-4ACE-709D-8154-E739BA095EB9}"/>
              </a:ext>
            </a:extLst>
          </p:cNvPr>
          <p:cNvGrpSpPr/>
          <p:nvPr/>
        </p:nvGrpSpPr>
        <p:grpSpPr>
          <a:xfrm>
            <a:off x="6601588" y="3098746"/>
            <a:ext cx="5110732" cy="3171701"/>
            <a:chOff x="6446075" y="2834378"/>
            <a:chExt cx="5110732" cy="31717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078CC65-2EAB-31BF-A326-083573D85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446075" y="2834378"/>
              <a:ext cx="5110733" cy="317170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C955204-9F3C-471C-89FA-3E72B27FCA1A}"/>
                </a:ext>
              </a:extLst>
            </p:cNvPr>
            <p:cNvSpPr/>
            <p:nvPr/>
          </p:nvSpPr>
          <p:spPr>
            <a:xfrm>
              <a:off x="6663382" y="3118596"/>
              <a:ext cx="4836024" cy="21701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A7B125-1F03-B0E7-4A79-0343B6D6CA01}"/>
                </a:ext>
              </a:extLst>
            </p:cNvPr>
            <p:cNvSpPr/>
            <p:nvPr/>
          </p:nvSpPr>
          <p:spPr>
            <a:xfrm>
              <a:off x="6692518" y="4806202"/>
              <a:ext cx="4836024" cy="9566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03D852E-6196-AA09-20E4-055711057BD5}"/>
              </a:ext>
            </a:extLst>
          </p:cNvPr>
          <p:cNvSpPr txBox="1"/>
          <p:nvPr/>
        </p:nvSpPr>
        <p:spPr>
          <a:xfrm>
            <a:off x="450543" y="3152626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ko-KR" altLang="en-US" dirty="0" err="1"/>
              <a:t>컬럼명</a:t>
            </a:r>
            <a:r>
              <a:rPr lang="ko-KR" altLang="en-US" dirty="0"/>
              <a:t> 변경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4D9C358-FB12-AFC2-0B32-FBEF20B03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59" y="1186157"/>
            <a:ext cx="7750212" cy="8839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E40382-8A52-175A-7044-E04D2245F01C}"/>
              </a:ext>
            </a:extLst>
          </p:cNvPr>
          <p:cNvSpPr txBox="1"/>
          <p:nvPr/>
        </p:nvSpPr>
        <p:spPr>
          <a:xfrm>
            <a:off x="576308" y="266941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로 데이터 불러오기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7A80A2F-951D-7F81-DD47-BA428C94E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954" y="652344"/>
            <a:ext cx="2919040" cy="24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84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데이터 소개</a:t>
            </a:r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74412"/>
              </p:ext>
            </p:extLst>
          </p:nvPr>
        </p:nvGraphicFramePr>
        <p:xfrm>
          <a:off x="898854" y="1681039"/>
          <a:ext cx="8128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서울시 상권분석서비스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점포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상권</a:t>
                      </a:r>
                      <a:r>
                        <a:rPr lang="en-US" altLang="ko-KR" dirty="0"/>
                        <a:t>),</a:t>
                      </a:r>
                      <a:r>
                        <a:rPr lang="ko-KR" altLang="en-US" dirty="0"/>
                        <a:t> 서울시 상권분석서비스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추정매출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상권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dirty="0"/>
                        <a:t>공통 열</a:t>
                      </a:r>
                      <a:endParaRPr lang="en-US" altLang="ko-K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/>
                        <a:t>int64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dirty="0"/>
                        <a:t>'</a:t>
                      </a:r>
                      <a:r>
                        <a:rPr lang="ko-KR" altLang="en-US" dirty="0"/>
                        <a:t>기준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 err="1"/>
                        <a:t>년분기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코드</a:t>
                      </a:r>
                      <a:r>
                        <a:rPr lang="en-US" altLang="ko-KR" dirty="0"/>
                        <a:t>', '</a:t>
                      </a:r>
                      <a:r>
                        <a:rPr lang="ko-KR" altLang="en-US" dirty="0"/>
                        <a:t>상권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구분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코드</a:t>
                      </a:r>
                      <a:r>
                        <a:rPr lang="en-US" altLang="ko-KR" dirty="0"/>
                        <a:t>', '</a:t>
                      </a:r>
                      <a:r>
                        <a:rPr lang="ko-KR" altLang="en-US" dirty="0"/>
                        <a:t>상권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코드</a:t>
                      </a:r>
                      <a:r>
                        <a:rPr lang="en-US" altLang="ko-KR" dirty="0"/>
                        <a:t>', '</a:t>
                      </a:r>
                      <a:r>
                        <a:rPr lang="ko-KR" altLang="en-US" dirty="0"/>
                        <a:t>서비스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업종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코드</a:t>
                      </a:r>
                      <a:r>
                        <a:rPr lang="en-US" altLang="ko-KR" dirty="0"/>
                        <a:t>',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/>
                        <a:t>'</a:t>
                      </a:r>
                      <a:r>
                        <a:rPr lang="ko-KR" altLang="en-US" dirty="0"/>
                        <a:t>상권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구분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코드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명</a:t>
                      </a:r>
                      <a:r>
                        <a:rPr lang="en-US" altLang="ko-KR" dirty="0"/>
                        <a:t>', '</a:t>
                      </a:r>
                      <a:r>
                        <a:rPr lang="ko-KR" altLang="en-US" dirty="0"/>
                        <a:t>상권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코드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명</a:t>
                      </a:r>
                      <a:r>
                        <a:rPr lang="en-US" altLang="ko-KR" dirty="0"/>
                        <a:t>', '</a:t>
                      </a:r>
                      <a:r>
                        <a:rPr lang="ko-KR" altLang="en-US" dirty="0"/>
                        <a:t>서비스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업종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코드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명</a:t>
                      </a:r>
                      <a:r>
                        <a:rPr lang="en-US" altLang="ko-KR" dirty="0"/>
                        <a:t>’, 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08180"/>
              </p:ext>
            </p:extLst>
          </p:nvPr>
        </p:nvGraphicFramePr>
        <p:xfrm>
          <a:off x="898854" y="3887584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서울시 상권분석서비스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점포</a:t>
                      </a:r>
                      <a:r>
                        <a:rPr lang="en-US" altLang="ko-KR"/>
                        <a:t>-</a:t>
                      </a:r>
                      <a:r>
                        <a:rPr lang="ko-KR" altLang="en-US"/>
                        <a:t>상권</a:t>
                      </a:r>
                      <a:r>
                        <a:rPr lang="en-US" altLang="ko-KR"/>
                        <a:t>) ; float64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점포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'</a:t>
                      </a:r>
                      <a:r>
                        <a:rPr lang="ko-KR" altLang="en-US"/>
                        <a:t>점포</a:t>
                      </a:r>
                      <a:r>
                        <a:rPr lang="en-US" altLang="ko-KR"/>
                        <a:t>_</a:t>
                      </a:r>
                      <a:r>
                        <a:rPr lang="ko-KR" altLang="en-US"/>
                        <a:t>수</a:t>
                      </a:r>
                      <a:r>
                        <a:rPr lang="en-US" altLang="ko-KR"/>
                        <a:t>', '</a:t>
                      </a:r>
                      <a:r>
                        <a:rPr lang="ko-KR" altLang="en-US"/>
                        <a:t>유사</a:t>
                      </a:r>
                      <a:r>
                        <a:rPr lang="en-US" altLang="ko-KR"/>
                        <a:t>_</a:t>
                      </a:r>
                      <a:r>
                        <a:rPr lang="ko-KR" altLang="en-US"/>
                        <a:t>업종</a:t>
                      </a:r>
                      <a:r>
                        <a:rPr lang="en-US" altLang="ko-KR"/>
                        <a:t>_</a:t>
                      </a:r>
                      <a:r>
                        <a:rPr lang="ko-KR" altLang="en-US"/>
                        <a:t>점포</a:t>
                      </a:r>
                      <a:r>
                        <a:rPr lang="en-US" altLang="ko-KR"/>
                        <a:t>_</a:t>
                      </a:r>
                      <a:r>
                        <a:rPr lang="ko-KR" altLang="en-US"/>
                        <a:t>수</a:t>
                      </a:r>
                      <a:r>
                        <a:rPr lang="en-US" altLang="ko-KR"/>
                        <a:t>', </a:t>
                      </a:r>
                      <a:r>
                        <a:rPr lang="ko-KR" altLang="en-US"/>
                        <a:t>프랜차이즈</a:t>
                      </a:r>
                      <a:r>
                        <a:rPr lang="en-US" altLang="ko-KR"/>
                        <a:t>_</a:t>
                      </a:r>
                      <a:r>
                        <a:rPr lang="ko-KR" altLang="en-US"/>
                        <a:t>점포</a:t>
                      </a:r>
                      <a:r>
                        <a:rPr lang="en-US" altLang="ko-KR"/>
                        <a:t>_</a:t>
                      </a:r>
                      <a:r>
                        <a:rPr lang="ko-KR" altLang="en-US"/>
                        <a:t>수</a:t>
                      </a:r>
                      <a:r>
                        <a:rPr lang="en-US" altLang="ko-KR"/>
                        <a:t>'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개업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폐업률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/>
                        <a:t>'</a:t>
                      </a:r>
                      <a:r>
                        <a:rPr lang="ko-KR" altLang="en-US"/>
                        <a:t>개업</a:t>
                      </a:r>
                      <a:r>
                        <a:rPr lang="en-US" altLang="ko-KR"/>
                        <a:t>_</a:t>
                      </a:r>
                      <a:r>
                        <a:rPr lang="ko-KR" altLang="en-US"/>
                        <a:t>율</a:t>
                      </a:r>
                      <a:r>
                        <a:rPr lang="en-US" altLang="ko-KR"/>
                        <a:t>', '</a:t>
                      </a:r>
                      <a:r>
                        <a:rPr lang="ko-KR" altLang="en-US"/>
                        <a:t>폐업</a:t>
                      </a:r>
                      <a:r>
                        <a:rPr lang="en-US" altLang="ko-KR"/>
                        <a:t>_</a:t>
                      </a:r>
                      <a:r>
                        <a:rPr lang="ko-KR" altLang="en-US"/>
                        <a:t>률</a:t>
                      </a:r>
                      <a:r>
                        <a:rPr lang="en-US" altLang="ko-KR"/>
                        <a:t>',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개업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폐업 점포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dirty="0"/>
                        <a:t>'</a:t>
                      </a:r>
                      <a:r>
                        <a:rPr lang="ko-KR" altLang="en-US" dirty="0"/>
                        <a:t>개업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점포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 ‘, '</a:t>
                      </a:r>
                      <a:r>
                        <a:rPr lang="ko-KR" altLang="en-US" dirty="0"/>
                        <a:t>폐업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점포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수</a:t>
                      </a:r>
                      <a:r>
                        <a:rPr lang="en-US" altLang="ko-KR" dirty="0"/>
                        <a:t>'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데이터 소개</a:t>
            </a:r>
          </a:p>
        </p:txBody>
      </p:sp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62559" y="1129886"/>
          <a:ext cx="11865318" cy="5645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6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995">
                <a:tc gridSpan="2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서울시 상권분석서비스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추정매출</a:t>
                      </a:r>
                      <a:r>
                        <a:rPr lang="en-US" altLang="ko-KR"/>
                        <a:t>-</a:t>
                      </a:r>
                      <a:r>
                        <a:rPr lang="ko-KR" altLang="en-US"/>
                        <a:t>상권</a:t>
                      </a:r>
                      <a:r>
                        <a:rPr lang="en-US" altLang="ko-KR"/>
                        <a:t>) ; float64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서울시 상권분석서비스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추정매출</a:t>
                      </a:r>
                      <a:r>
                        <a:rPr lang="en-US" altLang="ko-KR"/>
                        <a:t>-</a:t>
                      </a:r>
                      <a:r>
                        <a:rPr lang="ko-KR" altLang="en-US"/>
                        <a:t>상권</a:t>
                      </a:r>
                      <a:r>
                        <a:rPr lang="en-US" altLang="ko-KR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27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600"/>
                        <a:t>'</a:t>
                      </a:r>
                      <a:r>
                        <a:rPr lang="ko-KR" altLang="en-US" sz="1600"/>
                        <a:t>당월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당월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', 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6984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/>
                        <a:t>주중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주말 매출 금액</a:t>
                      </a:r>
                    </a:p>
                    <a:p>
                      <a:pPr lvl="0">
                        <a:defRPr/>
                      </a:pPr>
                      <a:r>
                        <a:rPr lang="ko-KR" altLang="en-US"/>
                        <a:t>요일 별 매출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/>
                        <a:t>'</a:t>
                      </a:r>
                      <a:r>
                        <a:rPr lang="ko-KR" altLang="en-US" sz="1600"/>
                        <a:t>주중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주말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’, 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600"/>
                        <a:t>'</a:t>
                      </a:r>
                      <a:r>
                        <a:rPr lang="ko-KR" altLang="en-US" sz="1600"/>
                        <a:t>월요일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화요일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수요일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목요일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금요일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', </a:t>
                      </a:r>
                      <a:r>
                        <a:rPr lang="ko-KR" altLang="en-US" sz="1600"/>
                        <a:t>토요일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일요일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’,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988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시간대 별 매출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/>
                        <a:t>'</a:t>
                      </a:r>
                      <a:r>
                        <a:rPr lang="ko-KR" altLang="en-US" sz="1600"/>
                        <a:t>시간대</a:t>
                      </a:r>
                      <a:r>
                        <a:rPr lang="en-US" altLang="ko-KR" sz="1600"/>
                        <a:t>_00~06_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시간대</a:t>
                      </a:r>
                      <a:r>
                        <a:rPr lang="en-US" altLang="ko-KR" sz="1600"/>
                        <a:t>_06~11_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', </a:t>
                      </a:r>
                      <a:r>
                        <a:rPr lang="ko-KR" altLang="en-US" sz="1600"/>
                        <a:t>시간대</a:t>
                      </a:r>
                      <a:r>
                        <a:rPr lang="en-US" altLang="ko-KR" sz="1600"/>
                        <a:t>_11~14_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시간대</a:t>
                      </a:r>
                      <a:r>
                        <a:rPr lang="en-US" altLang="ko-KR" sz="1600"/>
                        <a:t>_14~17_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시간대</a:t>
                      </a:r>
                      <a:r>
                        <a:rPr lang="en-US" altLang="ko-KR" sz="1600"/>
                        <a:t>_17~21_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’, '</a:t>
                      </a:r>
                      <a:r>
                        <a:rPr lang="ko-KR" altLang="en-US" sz="1600"/>
                        <a:t>시간대</a:t>
                      </a:r>
                      <a:r>
                        <a:rPr lang="en-US" altLang="ko-KR" sz="1600"/>
                        <a:t>_21~24_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’, 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73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성 별 매출 금액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/>
                        <a:t>'</a:t>
                      </a:r>
                      <a:r>
                        <a:rPr lang="ko-KR" altLang="en-US" sz="1600"/>
                        <a:t>남성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여성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’,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988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연령대 별 매출 금액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/>
                        <a:t>'</a:t>
                      </a:r>
                      <a:r>
                        <a:rPr lang="ko-KR" altLang="en-US" sz="1600"/>
                        <a:t>연령대</a:t>
                      </a:r>
                      <a:r>
                        <a:rPr lang="en-US" altLang="ko-KR" sz="1600"/>
                        <a:t>_10_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’, '</a:t>
                      </a:r>
                      <a:r>
                        <a:rPr lang="ko-KR" altLang="en-US" sz="1600"/>
                        <a:t>연령대</a:t>
                      </a:r>
                      <a:r>
                        <a:rPr lang="en-US" altLang="ko-KR" sz="1600"/>
                        <a:t>_20_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연령대</a:t>
                      </a:r>
                      <a:r>
                        <a:rPr lang="en-US" altLang="ko-KR" sz="1600"/>
                        <a:t>_30_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연령대</a:t>
                      </a:r>
                      <a:r>
                        <a:rPr lang="en-US" altLang="ko-KR" sz="1600"/>
                        <a:t>_40_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연령대</a:t>
                      </a:r>
                      <a:r>
                        <a:rPr lang="en-US" altLang="ko-KR" sz="1600"/>
                        <a:t>_50_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’, '</a:t>
                      </a:r>
                      <a:r>
                        <a:rPr lang="ko-KR" altLang="en-US" sz="1600"/>
                        <a:t>연령대</a:t>
                      </a:r>
                      <a:r>
                        <a:rPr lang="en-US" altLang="ko-KR" sz="1600"/>
                        <a:t>_60_</a:t>
                      </a:r>
                      <a:r>
                        <a:rPr lang="ko-KR" altLang="en-US" sz="1600"/>
                        <a:t>이상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금액</a:t>
                      </a:r>
                      <a:r>
                        <a:rPr lang="en-US" altLang="ko-KR" sz="1600"/>
                        <a:t>’,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698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/>
                        <a:t>주중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주말 매출 건수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/>
                        <a:t>요일 별 매출 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600"/>
                        <a:t>'</a:t>
                      </a:r>
                      <a:r>
                        <a:rPr lang="ko-KR" altLang="en-US" sz="1600"/>
                        <a:t>주중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주말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’, 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600"/>
                        <a:t>‘</a:t>
                      </a:r>
                      <a:r>
                        <a:rPr lang="ko-KR" altLang="en-US" sz="1600"/>
                        <a:t>월요일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화요일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’, '</a:t>
                      </a:r>
                      <a:r>
                        <a:rPr lang="ko-KR" altLang="en-US" sz="1600"/>
                        <a:t>수요일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목요일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금요일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토요일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일요일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’, 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6984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시간대 별 매출 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/>
                        <a:t>'</a:t>
                      </a:r>
                      <a:r>
                        <a:rPr lang="ko-KR" altLang="en-US" sz="1600"/>
                        <a:t>시간대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~06_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시간대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~11_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시간대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~14_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’, '</a:t>
                      </a:r>
                      <a:r>
                        <a:rPr lang="ko-KR" altLang="en-US" sz="1600"/>
                        <a:t>시간대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~17_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시간대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~21_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시간대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~24_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’, 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273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/>
                        <a:t>성 별 매출 건수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/>
                        <a:t>'</a:t>
                      </a:r>
                      <a:r>
                        <a:rPr lang="ko-KR" altLang="en-US" sz="1600"/>
                        <a:t>남성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’, '</a:t>
                      </a:r>
                      <a:r>
                        <a:rPr lang="ko-KR" altLang="en-US" sz="1600"/>
                        <a:t>여성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’,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9988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/>
                        <a:t>연령대 별 매출 건수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/>
                        <a:t>‘</a:t>
                      </a:r>
                      <a:r>
                        <a:rPr lang="ko-KR" altLang="en-US" sz="1600"/>
                        <a:t>연령대</a:t>
                      </a:r>
                      <a:r>
                        <a:rPr lang="en-US" altLang="ko-KR" sz="1600"/>
                        <a:t>_10_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연령대</a:t>
                      </a:r>
                      <a:r>
                        <a:rPr lang="en-US" altLang="ko-KR" sz="1600"/>
                        <a:t>_20_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연령대</a:t>
                      </a:r>
                      <a:r>
                        <a:rPr lang="en-US" altLang="ko-KR" sz="1600"/>
                        <a:t>_30_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', ‘</a:t>
                      </a:r>
                      <a:r>
                        <a:rPr lang="ko-KR" altLang="en-US" sz="1600"/>
                        <a:t>연령대</a:t>
                      </a:r>
                      <a:r>
                        <a:rPr lang="en-US" altLang="ko-KR" sz="1600"/>
                        <a:t>_40_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연령대</a:t>
                      </a:r>
                      <a:r>
                        <a:rPr lang="en-US" altLang="ko-KR" sz="1600"/>
                        <a:t>_50_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', '</a:t>
                      </a:r>
                      <a:r>
                        <a:rPr lang="ko-KR" altLang="en-US" sz="1600"/>
                        <a:t>연령대</a:t>
                      </a:r>
                      <a:r>
                        <a:rPr lang="en-US" altLang="ko-KR" sz="1600"/>
                        <a:t>_60_</a:t>
                      </a:r>
                      <a:r>
                        <a:rPr lang="ko-KR" altLang="en-US" sz="1600"/>
                        <a:t>이상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매출</a:t>
                      </a:r>
                      <a:r>
                        <a:rPr lang="en-US" altLang="ko-KR" sz="1600"/>
                        <a:t>_</a:t>
                      </a:r>
                      <a:r>
                        <a:rPr lang="ko-KR" altLang="en-US" sz="1600"/>
                        <a:t>건수</a:t>
                      </a:r>
                      <a:r>
                        <a:rPr lang="en-US" altLang="ko-KR" sz="1600"/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EDA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BAFC2-D749-2A9C-D086-D1C83E4DB8B4}"/>
              </a:ext>
            </a:extLst>
          </p:cNvPr>
          <p:cNvSpPr txBox="1"/>
          <p:nvPr/>
        </p:nvSpPr>
        <p:spPr>
          <a:xfrm>
            <a:off x="333632" y="1046445"/>
            <a:ext cx="106885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0" dirty="0">
                <a:solidFill>
                  <a:srgbClr val="000000"/>
                </a:solidFill>
                <a:effectLst/>
                <a:latin typeface="Noto Sans KR"/>
              </a:rPr>
              <a:t>서울시 상권분석서비스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Noto Sans KR"/>
              </a:rPr>
              <a:t>점포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-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Noto Sans KR"/>
              </a:rPr>
              <a:t>상권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endParaRPr lang="en-US" altLang="ko-KR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748AFB-8D7F-6B1D-92F0-DF9C952FF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32" y="2317620"/>
            <a:ext cx="11284796" cy="2893242"/>
          </a:xfrm>
          <a:prstGeom prst="rect">
            <a:avLst/>
          </a:prstGeom>
        </p:spPr>
      </p:pic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69399B6A-713A-5504-E093-303E13F8AE0D}"/>
              </a:ext>
            </a:extLst>
          </p:cNvPr>
          <p:cNvSpPr/>
          <p:nvPr/>
        </p:nvSpPr>
        <p:spPr>
          <a:xfrm>
            <a:off x="2220323" y="2317620"/>
            <a:ext cx="1074198" cy="2785584"/>
          </a:xfrm>
          <a:prstGeom prst="flowChartProcess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E8002-BD3A-BA1C-8039-1D842F5CB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1BD5738-2513-21AC-6238-D43743EA9811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78CD1435-2E20-B33E-C644-DFFC7CE11329}"/>
              </a:ext>
            </a:extLst>
          </p:cNvPr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EDA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DCFAE2D-19A3-4A45-1807-AC8ADBE7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73" y="4080281"/>
            <a:ext cx="6819759" cy="2196193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86C8A2C-9D8E-8D14-F0A6-EF9EAF41CA27}"/>
              </a:ext>
            </a:extLst>
          </p:cNvPr>
          <p:cNvGrpSpPr/>
          <p:nvPr/>
        </p:nvGrpSpPr>
        <p:grpSpPr>
          <a:xfrm>
            <a:off x="671773" y="1848503"/>
            <a:ext cx="10848453" cy="2231778"/>
            <a:chOff x="671773" y="1848503"/>
            <a:chExt cx="10848453" cy="223177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9882F8-A26C-9C6E-B9C2-E147C1AB8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773" y="1848503"/>
              <a:ext cx="10848453" cy="223177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AB0C4E1-F49B-C393-B344-2EAABE5C442B}"/>
                </a:ext>
              </a:extLst>
            </p:cNvPr>
            <p:cNvSpPr/>
            <p:nvPr/>
          </p:nvSpPr>
          <p:spPr>
            <a:xfrm>
              <a:off x="2542434" y="3829676"/>
              <a:ext cx="730853" cy="2506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097BA5F-0173-EB1E-1A77-FC79CA2DB893}"/>
                </a:ext>
              </a:extLst>
            </p:cNvPr>
            <p:cNvSpPr/>
            <p:nvPr/>
          </p:nvSpPr>
          <p:spPr>
            <a:xfrm>
              <a:off x="4002157" y="3829676"/>
              <a:ext cx="5777947" cy="2506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57B2326-123B-6B5B-BDB1-ECB56BCFDAB8}"/>
              </a:ext>
            </a:extLst>
          </p:cNvPr>
          <p:cNvSpPr txBox="1"/>
          <p:nvPr/>
        </p:nvSpPr>
        <p:spPr>
          <a:xfrm>
            <a:off x="333632" y="1046445"/>
            <a:ext cx="106885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i="0" dirty="0">
                <a:solidFill>
                  <a:srgbClr val="000000"/>
                </a:solidFill>
                <a:effectLst/>
                <a:latin typeface="Noto Sans KR"/>
              </a:rPr>
              <a:t>서울시 상권분석서비스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Noto Sans KR"/>
              </a:rPr>
              <a:t>추정매출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-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Noto Sans KR"/>
              </a:rPr>
              <a:t>상권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endParaRPr lang="en-US" altLang="ko-KR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C82955-B8B6-6210-C311-8B43B931F917}"/>
              </a:ext>
            </a:extLst>
          </p:cNvPr>
          <p:cNvSpPr/>
          <p:nvPr/>
        </p:nvSpPr>
        <p:spPr>
          <a:xfrm>
            <a:off x="2542433" y="2927310"/>
            <a:ext cx="730853" cy="250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EF3FEE-D0FC-A6D7-3235-C2A58D4225C0}"/>
              </a:ext>
            </a:extLst>
          </p:cNvPr>
          <p:cNvSpPr/>
          <p:nvPr/>
        </p:nvSpPr>
        <p:spPr>
          <a:xfrm>
            <a:off x="4002156" y="2927309"/>
            <a:ext cx="5777947" cy="2506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90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EDA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32766" y="2514599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/>
              <a:t>점포 데이터와 매출 데이터에</a:t>
            </a:r>
          </a:p>
          <a:p>
            <a:pPr>
              <a:defRPr/>
            </a:pPr>
            <a:r>
              <a:rPr lang="ko-KR" altLang="en-US"/>
              <a:t>공통으로 들어있는 컬럼을 </a:t>
            </a:r>
          </a:p>
          <a:p>
            <a:pPr>
              <a:defRPr/>
            </a:pPr>
            <a:r>
              <a:rPr lang="ko-KR" altLang="en-US"/>
              <a:t>기준으로 데이터를 합침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15265" y="3871619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데이터 크기</a:t>
            </a:r>
          </a:p>
          <a:p>
            <a:pPr>
              <a:defRPr/>
            </a:pPr>
            <a:r>
              <a:rPr lang="ko-KR" altLang="en-US"/>
              <a:t>  </a:t>
            </a:r>
            <a:r>
              <a:rPr lang="en-US" altLang="ko-KR"/>
              <a:t>(62856,</a:t>
            </a:r>
            <a:r>
              <a:rPr lang="ko-KR" altLang="en-US"/>
              <a:t> </a:t>
            </a:r>
            <a:r>
              <a:rPr lang="en-US" altLang="ko-KR"/>
              <a:t>62)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3432" y="1837099"/>
            <a:ext cx="7421428" cy="3052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F8D44-3734-653B-1E3F-602BE0010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306AF79-C54E-54B8-6964-C3A21C3CB6F4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621260EF-6C4C-61AF-69D6-2889B9D88172}"/>
              </a:ext>
            </a:extLst>
          </p:cNvPr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EDA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03144-9F2E-5E8D-0E1A-F5B7CD4CBE1D}"/>
              </a:ext>
            </a:extLst>
          </p:cNvPr>
          <p:cNvSpPr txBox="1"/>
          <p:nvPr/>
        </p:nvSpPr>
        <p:spPr>
          <a:xfrm>
            <a:off x="734823" y="1337881"/>
            <a:ext cx="1104358" cy="59929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dirty="0" err="1"/>
              <a:t>Merged_df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43CA49-1039-5C26-2787-106C8A805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26" y="1862529"/>
            <a:ext cx="3117708" cy="43994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16F98A-954F-8B79-2BD2-F72D1C6D1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434" y="1862529"/>
            <a:ext cx="3315163" cy="40201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5C26D8-0437-621B-D20D-0A6DF9A3C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211" y="1869518"/>
            <a:ext cx="3057952" cy="5334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9D285E-7EDC-35C6-BC85-C599A08C77D2}"/>
              </a:ext>
            </a:extLst>
          </p:cNvPr>
          <p:cNvSpPr txBox="1"/>
          <p:nvPr/>
        </p:nvSpPr>
        <p:spPr>
          <a:xfrm>
            <a:off x="7608552" y="1337881"/>
            <a:ext cx="1104358" cy="59929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165956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4FDE8-D9C6-0E83-0ECB-6329B71F9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1CD482-3FC3-0294-855D-E843FAAC5AC3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4795039A-5DF8-57A1-00EF-88474AC4EA39}"/>
              </a:ext>
            </a:extLst>
          </p:cNvPr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EDA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0643C-4DF4-8F20-A089-971F92790B71}"/>
              </a:ext>
            </a:extLst>
          </p:cNvPr>
          <p:cNvSpPr txBox="1"/>
          <p:nvPr/>
        </p:nvSpPr>
        <p:spPr>
          <a:xfrm>
            <a:off x="162559" y="1183683"/>
            <a:ext cx="1104358" cy="59929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dirty="0" err="1"/>
              <a:t>Merged_df</a:t>
            </a:r>
            <a:r>
              <a:rPr lang="en-US" altLang="ko-KR" dirty="0"/>
              <a:t> (</a:t>
            </a:r>
            <a:r>
              <a:rPr lang="ko-KR" altLang="en-US" dirty="0"/>
              <a:t>수치형</a:t>
            </a:r>
            <a:r>
              <a:rPr lang="en-US" altLang="ko-KR" dirty="0"/>
              <a:t>_describe() 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5E54473-38DF-F3D9-E95C-455DB978399F}"/>
              </a:ext>
            </a:extLst>
          </p:cNvPr>
          <p:cNvGrpSpPr/>
          <p:nvPr/>
        </p:nvGrpSpPr>
        <p:grpSpPr>
          <a:xfrm>
            <a:off x="0" y="1650720"/>
            <a:ext cx="12192000" cy="1817620"/>
            <a:chOff x="0" y="1611380"/>
            <a:chExt cx="12192000" cy="181762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88EA970-5741-B36E-12F3-7F822605B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61797"/>
              <a:ext cx="6798500" cy="16963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0D728D0-7A4C-18D6-4885-B7475636D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3585" y="1611380"/>
              <a:ext cx="5338415" cy="181762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A68DF5-1CBB-5C47-979B-DDEC016B78C1}"/>
              </a:ext>
            </a:extLst>
          </p:cNvPr>
          <p:cNvSpPr txBox="1"/>
          <p:nvPr/>
        </p:nvSpPr>
        <p:spPr>
          <a:xfrm>
            <a:off x="162559" y="3695426"/>
            <a:ext cx="1104358" cy="599293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dirty="0" err="1"/>
              <a:t>Merged_df</a:t>
            </a:r>
            <a:r>
              <a:rPr lang="en-US" altLang="ko-KR" dirty="0"/>
              <a:t> (</a:t>
            </a:r>
            <a:r>
              <a:rPr lang="ko-KR" altLang="en-US" dirty="0"/>
              <a:t>범주형</a:t>
            </a:r>
            <a:r>
              <a:rPr lang="en-US" altLang="ko-KR" dirty="0"/>
              <a:t>_describe() 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7EE43EF-DF6C-E280-7912-CCB472F57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11" y="4149599"/>
            <a:ext cx="8931929" cy="159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0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EDA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559" y="4041379"/>
            <a:ext cx="2918713" cy="548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044" y="1387738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1500" dirty="0"/>
              <a:t>* </a:t>
            </a:r>
            <a:r>
              <a:rPr lang="ko-KR" altLang="en-US" sz="1500" dirty="0" err="1"/>
              <a:t>결측치</a:t>
            </a:r>
            <a:r>
              <a:rPr lang="ko-KR" altLang="en-US" sz="1500" dirty="0"/>
              <a:t> 확인</a:t>
            </a: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3320420" y="1159139"/>
            <a:ext cx="0" cy="499410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9691" y="1844938"/>
            <a:ext cx="1819529" cy="2048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520201" y="1159139"/>
            <a:ext cx="914400" cy="457198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1500" dirty="0"/>
              <a:t>* </a:t>
            </a:r>
            <a:r>
              <a:rPr lang="ko-KR" altLang="en-US" sz="1500" dirty="0"/>
              <a:t>이상치 확인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74919" y="1616337"/>
            <a:ext cx="3048434" cy="211921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82115" y="1469650"/>
            <a:ext cx="3037415" cy="222572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674919" y="4041379"/>
            <a:ext cx="3022724" cy="211186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27974" y="3930170"/>
            <a:ext cx="3048434" cy="21706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00C9BD-7063-D80B-BD26-E3FDFC3A81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1" y="5381126"/>
            <a:ext cx="2257740" cy="4382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7C7A2-54F2-300E-05FB-7A5E74C0CBEA}"/>
              </a:ext>
            </a:extLst>
          </p:cNvPr>
          <p:cNvSpPr txBox="1"/>
          <p:nvPr/>
        </p:nvSpPr>
        <p:spPr>
          <a:xfrm>
            <a:off x="162559" y="5001772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1500" dirty="0"/>
              <a:t>* </a:t>
            </a:r>
            <a:r>
              <a:rPr lang="ko-KR" altLang="en-US" sz="1500" dirty="0"/>
              <a:t>그래프 함수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창간기획] 서울시 지역 및 상권분석(하) - 데일리개원">
            <a:extLst>
              <a:ext uri="{FF2B5EF4-FFF2-40B4-BE49-F238E27FC236}">
                <a16:creationId xmlns:a16="http://schemas.microsoft.com/office/drawing/2014/main" id="{912482DE-2935-EAC6-E6D6-FFB7B926F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!!직사각형 22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!!직사각형 11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229000" y="2030915"/>
            <a:ext cx="1933863" cy="597132"/>
            <a:chOff x="1191929" y="2733040"/>
            <a:chExt cx="1933863" cy="5971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1.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45397"/>
              <a:ext cx="1149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개요 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204286" y="3528163"/>
            <a:ext cx="4105263" cy="609489"/>
            <a:chOff x="1191929" y="2708326"/>
            <a:chExt cx="4105263" cy="6094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3.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51404" y="2708326"/>
              <a:ext cx="3345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방법론 및 모델링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216643" y="4419927"/>
            <a:ext cx="1789592" cy="584775"/>
            <a:chOff x="1191929" y="2733040"/>
            <a:chExt cx="1789592" cy="5847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4.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결과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CABD5B-AB8D-58C9-EFC9-37B7AC213F7B}"/>
              </a:ext>
            </a:extLst>
          </p:cNvPr>
          <p:cNvGrpSpPr/>
          <p:nvPr/>
        </p:nvGrpSpPr>
        <p:grpSpPr>
          <a:xfrm>
            <a:off x="1238160" y="5228611"/>
            <a:ext cx="3309239" cy="584775"/>
            <a:chOff x="1191929" y="2733040"/>
            <a:chExt cx="3309239" cy="5847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C66D92-5220-DA70-F28B-E11BE56282BA}"/>
                </a:ext>
              </a:extLst>
            </p:cNvPr>
            <p:cNvSpPr txBox="1"/>
            <p:nvPr/>
          </p:nvSpPr>
          <p:spPr>
            <a:xfrm>
              <a:off x="1191929" y="273304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5.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48956C-95AC-2169-4F51-B97DABBACF82}"/>
                </a:ext>
              </a:extLst>
            </p:cNvPr>
            <p:cNvSpPr txBox="1"/>
            <p:nvPr/>
          </p:nvSpPr>
          <p:spPr>
            <a:xfrm>
              <a:off x="1976118" y="2733040"/>
              <a:ext cx="25250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 및 제안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82F2565-985C-2B35-776A-1D8417CFF96B}"/>
              </a:ext>
            </a:extLst>
          </p:cNvPr>
          <p:cNvGrpSpPr/>
          <p:nvPr/>
        </p:nvGrpSpPr>
        <p:grpSpPr>
          <a:xfrm>
            <a:off x="1191929" y="2797040"/>
            <a:ext cx="3309239" cy="597132"/>
            <a:chOff x="1191929" y="2733040"/>
            <a:chExt cx="3309239" cy="5971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09BBD7-49FD-1264-DCC9-B96FF5D4C1C8}"/>
                </a:ext>
              </a:extLst>
            </p:cNvPr>
            <p:cNvSpPr txBox="1"/>
            <p:nvPr/>
          </p:nvSpPr>
          <p:spPr>
            <a:xfrm>
              <a:off x="1191929" y="273304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2.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2F4F23-602C-567B-D543-847C261D5CF3}"/>
                </a:ext>
              </a:extLst>
            </p:cNvPr>
            <p:cNvSpPr txBox="1"/>
            <p:nvPr/>
          </p:nvSpPr>
          <p:spPr>
            <a:xfrm>
              <a:off x="1976118" y="2745397"/>
              <a:ext cx="25250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소개 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20F7068-169B-6CA7-6E5C-947DCC80D933}"/>
              </a:ext>
            </a:extLst>
          </p:cNvPr>
          <p:cNvGrpSpPr/>
          <p:nvPr/>
        </p:nvGrpSpPr>
        <p:grpSpPr>
          <a:xfrm>
            <a:off x="1238160" y="5962678"/>
            <a:ext cx="2754600" cy="584775"/>
            <a:chOff x="1191929" y="2733040"/>
            <a:chExt cx="2754600" cy="5847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02D9FF-B6B6-04B9-8D7B-B3A58C2B7309}"/>
                </a:ext>
              </a:extLst>
            </p:cNvPr>
            <p:cNvSpPr txBox="1"/>
            <p:nvPr/>
          </p:nvSpPr>
          <p:spPr>
            <a:xfrm>
              <a:off x="1191929" y="2733040"/>
              <a:ext cx="639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6. 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AC8F42-7EAC-2A56-2453-D172EFCCFCF4}"/>
                </a:ext>
              </a:extLst>
            </p:cNvPr>
            <p:cNvSpPr txBox="1"/>
            <p:nvPr/>
          </p:nvSpPr>
          <p:spPr>
            <a:xfrm>
              <a:off x="1976118" y="2733040"/>
              <a:ext cx="19704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참고 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전처리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67741" y="1207743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dirty="0"/>
              <a:t>*</a:t>
            </a:r>
            <a:r>
              <a:rPr lang="ko-KR" altLang="en-US" dirty="0"/>
              <a:t> 수치형 데이터</a:t>
            </a:r>
            <a:r>
              <a:rPr lang="en-US" altLang="ko-KR" dirty="0"/>
              <a:t>;</a:t>
            </a:r>
            <a:r>
              <a:rPr lang="ko-KR" altLang="en-US" dirty="0"/>
              <a:t> </a:t>
            </a:r>
            <a:r>
              <a:rPr lang="en-US" altLang="ko-KR" dirty="0" err="1"/>
              <a:t>표준</a:t>
            </a:r>
            <a:r>
              <a:rPr lang="ko-KR" altLang="en-US" dirty="0"/>
              <a:t>화</a:t>
            </a:r>
            <a:r>
              <a:rPr lang="en-US" altLang="ko-KR" dirty="0"/>
              <a:t> </a:t>
            </a:r>
            <a:r>
              <a:rPr lang="en-US" altLang="ko-KR" dirty="0" err="1"/>
              <a:t>점수</a:t>
            </a:r>
            <a:r>
              <a:rPr lang="en-US" altLang="ko-KR" dirty="0"/>
              <a:t> (Z-Score)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67741" y="1772631"/>
            <a:ext cx="4229467" cy="2263336"/>
          </a:xfrm>
          <a:prstGeom prst="rect">
            <a:avLst/>
          </a:prstGeom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725AD84F-E7D8-B74A-95A6-E5A175500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4" y="1509307"/>
            <a:ext cx="4692318" cy="351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D8C87E-801C-38AD-8484-2E22D8A2923C}"/>
              </a:ext>
            </a:extLst>
          </p:cNvPr>
          <p:cNvSpPr txBox="1"/>
          <p:nvPr/>
        </p:nvSpPr>
        <p:spPr>
          <a:xfrm>
            <a:off x="320639" y="1207743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Z-Score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5E6BF-01CA-881A-19A1-5A588A892768}"/>
              </a:ext>
            </a:extLst>
          </p:cNvPr>
          <p:cNvSpPr txBox="1"/>
          <p:nvPr/>
        </p:nvSpPr>
        <p:spPr>
          <a:xfrm>
            <a:off x="2897835" y="4779012"/>
            <a:ext cx="914400" cy="783478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1200" dirty="0"/>
              <a:t>*</a:t>
            </a:r>
            <a:r>
              <a:rPr lang="ko-KR" altLang="en-US" sz="1200" dirty="0"/>
              <a:t>데이터 분포</a:t>
            </a: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Z-Score </a:t>
            </a:r>
            <a:r>
              <a:rPr lang="ko-KR" altLang="en-US" sz="1200" dirty="0"/>
              <a:t>값 </a:t>
            </a:r>
            <a:r>
              <a:rPr lang="en-US" altLang="ko-KR" sz="1200" dirty="0"/>
              <a:t>+- 1: </a:t>
            </a:r>
            <a:r>
              <a:rPr lang="ko-KR" altLang="en-US" sz="1200" dirty="0"/>
              <a:t>데이터 </a:t>
            </a:r>
            <a:r>
              <a:rPr lang="en-US" altLang="ko-KR" sz="1200" dirty="0"/>
              <a:t>68% </a:t>
            </a:r>
            <a:r>
              <a:rPr lang="ko-KR" altLang="en-US" sz="1200" dirty="0"/>
              <a:t>분포</a:t>
            </a: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Z-Score </a:t>
            </a:r>
            <a:r>
              <a:rPr lang="ko-KR" altLang="en-US" sz="1200" dirty="0"/>
              <a:t>값 </a:t>
            </a:r>
            <a:r>
              <a:rPr lang="en-US" altLang="ko-KR" sz="1200" dirty="0"/>
              <a:t>+- 2: </a:t>
            </a:r>
            <a:r>
              <a:rPr lang="ko-KR" altLang="en-US" sz="1200" dirty="0"/>
              <a:t>데이터 </a:t>
            </a:r>
            <a:r>
              <a:rPr lang="en-US" altLang="ko-KR" sz="1200" dirty="0"/>
              <a:t>95% </a:t>
            </a:r>
            <a:r>
              <a:rPr lang="ko-KR" altLang="en-US" sz="1200" dirty="0"/>
              <a:t>분포</a:t>
            </a:r>
            <a:endParaRPr lang="en-US" altLang="ko-KR" sz="1200" dirty="0"/>
          </a:p>
          <a:p>
            <a:pPr>
              <a:defRPr/>
            </a:pPr>
            <a:r>
              <a:rPr lang="en-US" altLang="ko-KR" sz="1200" dirty="0"/>
              <a:t>Z-Score </a:t>
            </a:r>
            <a:r>
              <a:rPr lang="ko-KR" altLang="en-US" sz="1200" dirty="0"/>
              <a:t>값 </a:t>
            </a:r>
            <a:r>
              <a:rPr lang="en-US" altLang="ko-KR" sz="1200" dirty="0"/>
              <a:t>+- 3: </a:t>
            </a:r>
            <a:r>
              <a:rPr lang="ko-KR" altLang="en-US" sz="1200" dirty="0"/>
              <a:t>데이터 </a:t>
            </a:r>
            <a:r>
              <a:rPr lang="en-US" altLang="ko-KR" sz="1200" dirty="0"/>
              <a:t>99% </a:t>
            </a:r>
            <a:r>
              <a:rPr lang="ko-KR" altLang="en-US" sz="1200" dirty="0"/>
              <a:t>분포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44FF7E-6EB5-803E-1D9A-26A2EF95C326}"/>
              </a:ext>
            </a:extLst>
          </p:cNvPr>
          <p:cNvCxnSpPr>
            <a:cxnSpLocks/>
          </p:cNvCxnSpPr>
          <p:nvPr/>
        </p:nvCxnSpPr>
        <p:spPr>
          <a:xfrm flipV="1">
            <a:off x="5309860" y="1649135"/>
            <a:ext cx="0" cy="217675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55F360-3926-2E15-88D3-9A1D92E16161}"/>
              </a:ext>
            </a:extLst>
          </p:cNvPr>
          <p:cNvSpPr txBox="1"/>
          <p:nvPr/>
        </p:nvSpPr>
        <p:spPr>
          <a:xfrm>
            <a:off x="5638800" y="4571344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dirty="0"/>
              <a:t>*</a:t>
            </a:r>
            <a:r>
              <a:rPr lang="ko-KR" altLang="en-US" dirty="0"/>
              <a:t> 데이터가 </a:t>
            </a:r>
            <a:r>
              <a:rPr lang="en-US" altLang="ko-KR" dirty="0"/>
              <a:t>6%</a:t>
            </a:r>
            <a:r>
              <a:rPr lang="ko-KR" altLang="en-US" dirty="0"/>
              <a:t>가량 손실이 남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DE0AB-0709-587A-7595-04A005EA1C0E}"/>
              </a:ext>
            </a:extLst>
          </p:cNvPr>
          <p:cNvSpPr txBox="1"/>
          <p:nvPr/>
        </p:nvSpPr>
        <p:spPr>
          <a:xfrm>
            <a:off x="755061" y="4888258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dirty="0"/>
              <a:t>*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8C8C6E9-1D25-D844-9D25-C77F9F0C2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008" y="4911351"/>
            <a:ext cx="1171739" cy="657317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30E4EF5E-984E-5513-D478-EAD96216F83F}"/>
              </a:ext>
            </a:extLst>
          </p:cNvPr>
          <p:cNvSpPr/>
          <p:nvPr/>
        </p:nvSpPr>
        <p:spPr>
          <a:xfrm>
            <a:off x="4287435" y="3644240"/>
            <a:ext cx="377952" cy="363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52B76FE-B9E8-C6CD-FE03-C588B99E9E98}"/>
              </a:ext>
            </a:extLst>
          </p:cNvPr>
          <p:cNvSpPr/>
          <p:nvPr/>
        </p:nvSpPr>
        <p:spPr>
          <a:xfrm>
            <a:off x="1208074" y="3621130"/>
            <a:ext cx="377952" cy="363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D88056-BF06-373B-80D7-B7A20949B79A}"/>
              </a:ext>
            </a:extLst>
          </p:cNvPr>
          <p:cNvSpPr txBox="1"/>
          <p:nvPr/>
        </p:nvSpPr>
        <p:spPr>
          <a:xfrm>
            <a:off x="1229078" y="5794633"/>
            <a:ext cx="6116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(Z-Score </a:t>
            </a:r>
            <a:r>
              <a:rPr lang="ko-KR" altLang="en-US" dirty="0"/>
              <a:t>값 </a:t>
            </a:r>
            <a:r>
              <a:rPr lang="en-US" altLang="ko-KR" dirty="0"/>
              <a:t>+-3 </a:t>
            </a:r>
            <a:r>
              <a:rPr lang="ko-KR" altLang="en-US" dirty="0"/>
              <a:t>이상이면 이상치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75D76-D74B-802E-EB14-5A51D5E1E384}"/>
              </a:ext>
            </a:extLst>
          </p:cNvPr>
          <p:cNvSpPr txBox="1"/>
          <p:nvPr/>
        </p:nvSpPr>
        <p:spPr>
          <a:xfrm>
            <a:off x="275837" y="5470104"/>
            <a:ext cx="249619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※ z =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변수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모평균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표준편차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D956C-1CEB-BBD3-6D3A-9593C8A84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7AF10F-C06C-D7D9-509E-E284A76F8C80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69B8FF2D-9392-DD13-F613-3F2491F206AE}"/>
              </a:ext>
            </a:extLst>
          </p:cNvPr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전처리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5C314-BF6A-2782-C786-C723381FC2AF}"/>
              </a:ext>
            </a:extLst>
          </p:cNvPr>
          <p:cNvSpPr txBox="1"/>
          <p:nvPr/>
        </p:nvSpPr>
        <p:spPr>
          <a:xfrm>
            <a:off x="320639" y="1207743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Z-Score </a:t>
            </a:r>
            <a:r>
              <a:rPr lang="ko-KR" altLang="en-US" dirty="0"/>
              <a:t>적용 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E9AB1-7AB7-40B3-CBFB-3AF359CF61D2}"/>
              </a:ext>
            </a:extLst>
          </p:cNvPr>
          <p:cNvSpPr txBox="1"/>
          <p:nvPr/>
        </p:nvSpPr>
        <p:spPr>
          <a:xfrm>
            <a:off x="8550240" y="3429000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이상치가 제거된 것을 </a:t>
            </a:r>
            <a:br>
              <a:rPr lang="en-US" altLang="ko-KR" dirty="0"/>
            </a:br>
            <a:r>
              <a:rPr lang="ko-KR" altLang="en-US" dirty="0"/>
              <a:t>알 수 있음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ADEC3B-A02B-4344-A8A1-955122A12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20" y="1943143"/>
            <a:ext cx="7201400" cy="214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50C5ED-F105-444E-8C91-6467CF5B6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20" y="4122679"/>
            <a:ext cx="7162512" cy="214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BE71260-F472-AFE2-C846-C6EC197DA5DC}"/>
              </a:ext>
            </a:extLst>
          </p:cNvPr>
          <p:cNvSpPr/>
          <p:nvPr/>
        </p:nvSpPr>
        <p:spPr>
          <a:xfrm>
            <a:off x="1847462" y="1562756"/>
            <a:ext cx="1212980" cy="369327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BEFORE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6B95BD-3B5F-33DA-7658-9B32159AD818}"/>
              </a:ext>
            </a:extLst>
          </p:cNvPr>
          <p:cNvSpPr/>
          <p:nvPr/>
        </p:nvSpPr>
        <p:spPr>
          <a:xfrm>
            <a:off x="5489510" y="1526097"/>
            <a:ext cx="1212980" cy="369327"/>
          </a:xfrm>
          <a:prstGeom prst="rect">
            <a:avLst/>
          </a:prstGeom>
          <a:solidFill>
            <a:srgbClr val="024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AFTER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55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EDA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553" y="1213032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1500" dirty="0"/>
              <a:t>*</a:t>
            </a:r>
            <a:r>
              <a:rPr lang="ko-KR" altLang="en-US" sz="1500" dirty="0"/>
              <a:t> </a:t>
            </a:r>
            <a:r>
              <a:rPr lang="ko-KR" altLang="en-US" sz="1500" dirty="0" err="1"/>
              <a:t>개업율</a:t>
            </a:r>
            <a:r>
              <a:rPr lang="en-US" altLang="ko-KR" sz="1500" dirty="0"/>
              <a:t>,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폐업률</a:t>
            </a:r>
            <a:endParaRPr lang="en-US" altLang="ko-KR" sz="1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559" y="1577456"/>
            <a:ext cx="4123752" cy="40963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86311" y="1577456"/>
            <a:ext cx="7604352" cy="105742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43831" y="3137120"/>
            <a:ext cx="5620534" cy="1086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EDA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553" y="1213032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1500"/>
              <a:t>*</a:t>
            </a:r>
            <a:r>
              <a:rPr lang="ko-KR" altLang="en-US" sz="1500"/>
              <a:t> 주중</a:t>
            </a:r>
            <a:r>
              <a:rPr lang="en-US" altLang="ko-KR" sz="1500"/>
              <a:t> </a:t>
            </a:r>
            <a:r>
              <a:rPr lang="ko-KR" altLang="en-US" sz="1500"/>
              <a:t>매출금액</a:t>
            </a:r>
            <a:r>
              <a:rPr lang="en-US" altLang="ko-KR" sz="1500"/>
              <a:t> VS </a:t>
            </a:r>
            <a:r>
              <a:rPr lang="ko-KR" altLang="en-US" sz="1500"/>
              <a:t>요일별 매출 금액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553" y="2127432"/>
            <a:ext cx="3337892" cy="243347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3789977" y="1728895"/>
            <a:ext cx="0" cy="305956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86510" y="1308835"/>
            <a:ext cx="2629531" cy="20487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16041" y="1322280"/>
            <a:ext cx="2651041" cy="202188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77837" y="1308835"/>
            <a:ext cx="2618776" cy="196273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983461" y="3539021"/>
            <a:ext cx="2827418" cy="217675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84707" y="3539021"/>
            <a:ext cx="2862909" cy="2200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EDA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553" y="1213032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1500"/>
              <a:t>*</a:t>
            </a:r>
            <a:r>
              <a:rPr lang="ko-KR" altLang="en-US" sz="1500"/>
              <a:t> 주말</a:t>
            </a:r>
            <a:r>
              <a:rPr lang="en-US" altLang="ko-KR" sz="1500"/>
              <a:t> </a:t>
            </a:r>
            <a:r>
              <a:rPr lang="ko-KR" altLang="en-US" sz="1500"/>
              <a:t>매출</a:t>
            </a:r>
            <a:r>
              <a:rPr lang="en-US" altLang="ko-KR" sz="1500"/>
              <a:t> </a:t>
            </a:r>
            <a:r>
              <a:rPr lang="ko-KR" altLang="en-US" sz="1500"/>
              <a:t>금액 </a:t>
            </a:r>
            <a:r>
              <a:rPr lang="en-US" altLang="ko-KR" sz="1500"/>
              <a:t>VS</a:t>
            </a:r>
            <a:r>
              <a:rPr lang="ko-KR" altLang="en-US" sz="1500"/>
              <a:t> 요일 매출 금액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553" y="1728895"/>
            <a:ext cx="2874739" cy="2176757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3789977" y="1728895"/>
            <a:ext cx="0" cy="217675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85327" y="1618179"/>
            <a:ext cx="3194746" cy="251155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47161" y="1670232"/>
            <a:ext cx="3162213" cy="240744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5553" y="4580742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sz="1500"/>
              <a:t>*</a:t>
            </a:r>
            <a:r>
              <a:rPr lang="ko-KR" altLang="en-US" sz="1500"/>
              <a:t> 컬럼 제거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200F3-CC99-BFB4-08E1-78393C92EF72}"/>
              </a:ext>
            </a:extLst>
          </p:cNvPr>
          <p:cNvSpPr txBox="1"/>
          <p:nvPr/>
        </p:nvSpPr>
        <p:spPr>
          <a:xfrm>
            <a:off x="7182110" y="4522379"/>
            <a:ext cx="4254516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800" kern="100" dirty="0" err="1">
                <a:cs typeface="Times New Roman" panose="02020603050405020304" pitchFamily="18" charset="0"/>
              </a:rPr>
              <a:t>ㅇ</a:t>
            </a:r>
            <a:r>
              <a:rPr lang="ko-KR" altLang="en-US" sz="1800" kern="100" dirty="0">
                <a:cs typeface="Times New Roman" panose="02020603050405020304" pitchFamily="18" charset="0"/>
              </a:rPr>
              <a:t> </a:t>
            </a:r>
            <a:r>
              <a:rPr lang="ko-KR" altLang="en-US" sz="1800" kern="100" dirty="0" err="1">
                <a:cs typeface="Times New Roman" panose="02020603050405020304" pitchFamily="18" charset="0"/>
              </a:rPr>
              <a:t>개업율</a:t>
            </a:r>
            <a:r>
              <a:rPr lang="en-US" altLang="ko-KR" sz="1800" kern="100" dirty="0"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 err="1">
                <a:cs typeface="Times New Roman" panose="02020603050405020304" pitchFamily="18" charset="0"/>
              </a:rPr>
              <a:t>폐업률의</a:t>
            </a:r>
            <a:r>
              <a:rPr lang="ko-KR" altLang="en-US" sz="1800" kern="100" dirty="0">
                <a:cs typeface="Times New Roman" panose="02020603050405020304" pitchFamily="18" charset="0"/>
              </a:rPr>
              <a:t> 경우 타 </a:t>
            </a:r>
            <a:r>
              <a:rPr lang="ko-KR" altLang="en-US" sz="1800" kern="100" dirty="0" err="1">
                <a:cs typeface="Times New Roman" panose="02020603050405020304" pitchFamily="18" charset="0"/>
              </a:rPr>
              <a:t>변수들과의</a:t>
            </a:r>
            <a:r>
              <a:rPr lang="ko-KR" altLang="en-US" sz="1800" kern="100" dirty="0">
                <a:cs typeface="Times New Roman" panose="02020603050405020304" pitchFamily="18" charset="0"/>
              </a:rPr>
              <a:t> 상관성이 매우 낮음</a:t>
            </a:r>
            <a:endParaRPr lang="en-US" altLang="ko-KR" sz="1800" kern="100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800" kern="100" dirty="0">
              <a:cs typeface="Times New Roman" panose="02020603050405020304" pitchFamily="18" charset="0"/>
            </a:endParaRPr>
          </a:p>
          <a:p>
            <a:r>
              <a:rPr lang="ko-KR" altLang="en-US" sz="1800" kern="100" dirty="0" err="1">
                <a:cs typeface="Times New Roman" panose="02020603050405020304" pitchFamily="18" charset="0"/>
              </a:rPr>
              <a:t>ㅇ</a:t>
            </a:r>
            <a:r>
              <a:rPr lang="ko-KR" altLang="en-US" sz="1800" kern="100" dirty="0">
                <a:cs typeface="Times New Roman" panose="02020603050405020304" pitchFamily="18" charset="0"/>
              </a:rPr>
              <a:t> 주중과 주말은 요일그래프와 상당한 유사성을 보이기에 과적합을 방지하기 위해 제거</a:t>
            </a:r>
            <a:endParaRPr lang="ko-KR" altLang="en-US" dirty="0"/>
          </a:p>
        </p:txBody>
      </p:sp>
      <p:pic>
        <p:nvPicPr>
          <p:cNvPr id="12" name="그림 1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AC624ECE-146B-7239-0FB8-137B283CD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2" y="5128378"/>
            <a:ext cx="5801535" cy="733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전처리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78111" y="1515383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8790D5-4D9B-44A2-7E35-CED30EB0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22" y="1915361"/>
            <a:ext cx="3038899" cy="1028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175CB-E0E7-51A1-909B-D5DCB223BBD5}"/>
              </a:ext>
            </a:extLst>
          </p:cNvPr>
          <p:cNvSpPr txBox="1"/>
          <p:nvPr/>
        </p:nvSpPr>
        <p:spPr>
          <a:xfrm>
            <a:off x="984522" y="3344183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dirty="0"/>
              <a:t>*</a:t>
            </a:r>
            <a:r>
              <a:rPr lang="ko-KR" altLang="en-US" dirty="0"/>
              <a:t> 서비스</a:t>
            </a:r>
            <a:r>
              <a:rPr lang="en-US" altLang="ko-KR" dirty="0"/>
              <a:t>_</a:t>
            </a:r>
            <a:r>
              <a:rPr lang="ko-KR" altLang="en-US" dirty="0"/>
              <a:t>업종</a:t>
            </a:r>
            <a:r>
              <a:rPr lang="en-US" altLang="ko-KR" dirty="0"/>
              <a:t>_</a:t>
            </a:r>
            <a:r>
              <a:rPr lang="ko-KR" altLang="en-US" dirty="0"/>
              <a:t>코드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DFB068-2A50-5D8C-064C-24E199922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87" y="3813313"/>
            <a:ext cx="3982006" cy="2191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052141-58E4-3B60-0EE8-16B25644144B}"/>
              </a:ext>
            </a:extLst>
          </p:cNvPr>
          <p:cNvSpPr txBox="1"/>
          <p:nvPr/>
        </p:nvSpPr>
        <p:spPr>
          <a:xfrm>
            <a:off x="5883965" y="1779571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CS</a:t>
            </a:r>
            <a:r>
              <a:rPr lang="ko-KR" altLang="en-US" dirty="0"/>
              <a:t>와 숫자로 이루어짐 </a:t>
            </a:r>
            <a:r>
              <a:rPr lang="en-US" altLang="ko-KR" dirty="0"/>
              <a:t>-&gt; </a:t>
            </a:r>
            <a:r>
              <a:rPr lang="ko-KR" altLang="en-US" dirty="0"/>
              <a:t>수치형으로 변환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9B03A61-D7F1-AC0A-4E39-D208363E3C71}"/>
              </a:ext>
            </a:extLst>
          </p:cNvPr>
          <p:cNvCxnSpPr>
            <a:cxnSpLocks/>
          </p:cNvCxnSpPr>
          <p:nvPr/>
        </p:nvCxnSpPr>
        <p:spPr>
          <a:xfrm flipV="1">
            <a:off x="5060755" y="1779571"/>
            <a:ext cx="0" cy="217675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485C212C-A39F-19C8-5423-550FB8E90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965" y="2236771"/>
            <a:ext cx="4016088" cy="1928027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1D17FEC-9E09-22F0-DE47-9D90471D9F79}"/>
              </a:ext>
            </a:extLst>
          </p:cNvPr>
          <p:cNvCxnSpPr>
            <a:cxnSpLocks/>
          </p:cNvCxnSpPr>
          <p:nvPr/>
        </p:nvCxnSpPr>
        <p:spPr>
          <a:xfrm flipV="1">
            <a:off x="4857739" y="3749105"/>
            <a:ext cx="1026226" cy="8728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/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전처리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2868" y="1743075"/>
            <a:ext cx="7029632" cy="43480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65668" y="1285875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/>
              <a:t>*</a:t>
            </a:r>
            <a:r>
              <a:rPr lang="ko-KR" altLang="en-US"/>
              <a:t> 범주형 데이터</a:t>
            </a:r>
            <a:r>
              <a:rPr lang="en-US" altLang="ko-KR"/>
              <a:t>;</a:t>
            </a:r>
            <a:r>
              <a:rPr lang="ko-KR" altLang="en-US"/>
              <a:t> 상권 구분 코드 </a:t>
            </a:r>
            <a:r>
              <a:rPr lang="en-US" altLang="ko-KR"/>
              <a:t>-</a:t>
            </a:r>
            <a:r>
              <a:rPr lang="ko-KR" altLang="en-US"/>
              <a:t> 원 핫 인코딩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45426C5-E403-B18A-5FDA-BCFD1448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096"/>
            <a:ext cx="12192000" cy="6881050"/>
          </a:xfrm>
          <a:prstGeom prst="rect">
            <a:avLst/>
          </a:prstGeom>
        </p:spPr>
      </p:pic>
      <p:sp>
        <p:nvSpPr>
          <p:cNvPr id="3" name="!!직사각형 2">
            <a:extLst>
              <a:ext uri="{FF2B5EF4-FFF2-40B4-BE49-F238E27FC236}">
                <a16:creationId xmlns:a16="http://schemas.microsoft.com/office/drawing/2014/main" id="{FB253996-9806-40AB-89EA-69B28BD22D4E}"/>
              </a:ext>
            </a:extLst>
          </p:cNvPr>
          <p:cNvSpPr/>
          <p:nvPr/>
        </p:nvSpPr>
        <p:spPr>
          <a:xfrm>
            <a:off x="6096000" y="3465512"/>
            <a:ext cx="5669280" cy="3001327"/>
          </a:xfrm>
          <a:prstGeom prst="rect">
            <a:avLst/>
          </a:prstGeom>
          <a:solidFill>
            <a:schemeClr val="accent1"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4ECFB-1EF9-4779-8242-1790A92FF205}"/>
              </a:ext>
            </a:extLst>
          </p:cNvPr>
          <p:cNvSpPr txBox="1"/>
          <p:nvPr/>
        </p:nvSpPr>
        <p:spPr>
          <a:xfrm>
            <a:off x="7917692" y="4231480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!!직사각형 1">
            <a:extLst>
              <a:ext uri="{FF2B5EF4-FFF2-40B4-BE49-F238E27FC236}">
                <a16:creationId xmlns:a16="http://schemas.microsoft.com/office/drawing/2014/main" id="{868DA6E9-7490-3C70-926C-4BA4C38CC3EC}"/>
              </a:ext>
            </a:extLst>
          </p:cNvPr>
          <p:cNvSpPr/>
          <p:nvPr/>
        </p:nvSpPr>
        <p:spPr>
          <a:xfrm>
            <a:off x="6327191" y="3676159"/>
            <a:ext cx="5223125" cy="258003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665F19-9BE2-47AE-BBCF-F02CBFF4D9D0}"/>
              </a:ext>
            </a:extLst>
          </p:cNvPr>
          <p:cNvGrpSpPr/>
          <p:nvPr/>
        </p:nvGrpSpPr>
        <p:grpSpPr>
          <a:xfrm>
            <a:off x="6327191" y="3254476"/>
            <a:ext cx="8141960" cy="977004"/>
            <a:chOff x="657911" y="3254476"/>
            <a:chExt cx="8141960" cy="9770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E11296-29DB-4C93-ABB1-179A9F33DBFD}"/>
                </a:ext>
              </a:extLst>
            </p:cNvPr>
            <p:cNvSpPr txBox="1"/>
            <p:nvPr/>
          </p:nvSpPr>
          <p:spPr>
            <a:xfrm>
              <a:off x="657911" y="3708260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Part 3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B6BEF4-907A-4023-B679-F694E62AA771}"/>
                </a:ext>
              </a:extLst>
            </p:cNvPr>
            <p:cNvSpPr txBox="1"/>
            <p:nvPr/>
          </p:nvSpPr>
          <p:spPr>
            <a:xfrm>
              <a:off x="7678994" y="3254476"/>
              <a:ext cx="1120877" cy="875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5835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Understanding Light Gradient Boosting Machine - datamahadev.com">
            <a:extLst>
              <a:ext uri="{FF2B5EF4-FFF2-40B4-BE49-F238E27FC236}">
                <a16:creationId xmlns:a16="http://schemas.microsoft.com/office/drawing/2014/main" id="{D1B54661-A021-82BC-2876-AC0B3E6B3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46089"/>
          <a:stretch/>
        </p:blipFill>
        <p:spPr bwMode="auto">
          <a:xfrm>
            <a:off x="5618829" y="0"/>
            <a:ext cx="6573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!!직사각형 2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!!직사각형 1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592131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16862" y="3037960"/>
            <a:ext cx="2531783" cy="523220"/>
            <a:chOff x="1191929" y="2733040"/>
            <a:chExt cx="2531783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9044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3-1.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분석 방법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086753" y="3869865"/>
            <a:ext cx="3862276" cy="523220"/>
            <a:chOff x="1191929" y="2733040"/>
            <a:chExt cx="3862276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9044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3-2.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3078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모델 설계 및 구현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116862" y="4701770"/>
            <a:ext cx="3017493" cy="523220"/>
            <a:chOff x="1191929" y="2733040"/>
            <a:chExt cx="301749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9044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3-3.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2233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훈련 및 평가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137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F6079-FAA3-6FB4-384A-1A07DD0A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95D88B-1386-555E-D110-BA98C7FA54D7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57A68905-AB96-C795-9266-156918FB5B9F}"/>
              </a:ext>
            </a:extLst>
          </p:cNvPr>
          <p:cNvSpPr txBox="1"/>
          <p:nvPr/>
        </p:nvSpPr>
        <p:spPr>
          <a:xfrm flipH="1">
            <a:off x="162559" y="174504"/>
            <a:ext cx="2761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분석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3E672-AE09-4583-8261-D6BD9C77031D}"/>
              </a:ext>
            </a:extLst>
          </p:cNvPr>
          <p:cNvSpPr txBox="1"/>
          <p:nvPr/>
        </p:nvSpPr>
        <p:spPr>
          <a:xfrm>
            <a:off x="372208" y="1089518"/>
            <a:ext cx="11447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폐업 점포 수 예측을 위해 </a:t>
            </a:r>
            <a:r>
              <a:rPr lang="ko-KR" altLang="en-US" b="1" dirty="0"/>
              <a:t>회귀 모델</a:t>
            </a:r>
            <a:r>
              <a:rPr lang="ko-KR" altLang="en-US" dirty="0"/>
              <a:t>을 사용하기로 결정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latin typeface="+mn-ea"/>
              </a:rPr>
              <a:t>RandomForestRegressor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LinearRegression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PolynomialFeatures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sz="1800" i="0" u="none" strike="noStrike" dirty="0" err="1">
                <a:solidFill>
                  <a:srgbClr val="000000"/>
                </a:solidFill>
                <a:effectLst/>
                <a:latin typeface="+mn-ea"/>
              </a:rPr>
              <a:t>DecisionTreeRegressor</a:t>
            </a:r>
            <a:r>
              <a:rPr lang="en-US" altLang="ko-KR" sz="1800" i="0" u="none" strike="noStrike" dirty="0">
                <a:solidFill>
                  <a:srgbClr val="000000"/>
                </a:solidFill>
                <a:effectLst/>
                <a:latin typeface="+mn-ea"/>
              </a:rPr>
              <a:t>, SVR(</a:t>
            </a:r>
            <a:r>
              <a:rPr lang="en-US" altLang="ko-KR" dirty="0" err="1">
                <a:solidFill>
                  <a:srgbClr val="000000"/>
                </a:solidFill>
                <a:latin typeface="+mn-ea"/>
              </a:rPr>
              <a:t>kernal</a:t>
            </a:r>
            <a:r>
              <a:rPr lang="en-US" altLang="ko-KR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800" i="0" u="none" strike="noStrike" dirty="0">
                <a:solidFill>
                  <a:srgbClr val="000000"/>
                </a:solidFill>
                <a:effectLst/>
                <a:latin typeface="+mn-ea"/>
              </a:rPr>
              <a:t>‘linear’), </a:t>
            </a:r>
            <a:r>
              <a:rPr lang="en-US" altLang="ko-KR" sz="1800" i="0" u="none" strike="noStrike" dirty="0" err="1">
                <a:solidFill>
                  <a:srgbClr val="000000"/>
                </a:solidFill>
                <a:effectLst/>
                <a:latin typeface="+mn-ea"/>
              </a:rPr>
              <a:t>xgb</a:t>
            </a:r>
            <a:r>
              <a:rPr lang="en-US" altLang="ko-KR" dirty="0">
                <a:latin typeface="+mn-ea"/>
              </a:rPr>
              <a:t>, LGB, KNN</a:t>
            </a:r>
            <a:r>
              <a:rPr lang="ko-KR" altLang="en-US" dirty="0">
                <a:latin typeface="+mn-ea"/>
              </a:rPr>
              <a:t>  모델을 사용해 </a:t>
            </a:r>
            <a:r>
              <a:rPr lang="en-US" altLang="ko-KR" dirty="0">
                <a:latin typeface="+mn-ea"/>
              </a:rPr>
              <a:t>Standard, Robust, </a:t>
            </a:r>
            <a:r>
              <a:rPr lang="ko-KR" altLang="en-US" dirty="0" err="1">
                <a:latin typeface="+mn-ea"/>
              </a:rPr>
              <a:t>스케일러가</a:t>
            </a:r>
            <a:r>
              <a:rPr lang="ko-KR" altLang="en-US" dirty="0">
                <a:latin typeface="+mn-ea"/>
              </a:rPr>
              <a:t> 없는 경우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가지를 모두 돌려본 후 </a:t>
            </a:r>
            <a:r>
              <a:rPr lang="en-US" altLang="ko-KR" dirty="0">
                <a:latin typeface="+mn-ea"/>
              </a:rPr>
              <a:t>MSE</a:t>
            </a:r>
            <a:r>
              <a:rPr lang="ko-KR" altLang="en-US" dirty="0">
                <a:latin typeface="+mn-ea"/>
              </a:rPr>
              <a:t>값과 </a:t>
            </a:r>
            <a:r>
              <a:rPr lang="en-US" altLang="ko-KR" dirty="0">
                <a:latin typeface="+mn-ea"/>
              </a:rPr>
              <a:t>R^2</a:t>
            </a:r>
            <a:r>
              <a:rPr lang="ko-KR" altLang="en-US" dirty="0">
                <a:latin typeface="+mn-ea"/>
              </a:rPr>
              <a:t>을 구해 봄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결과값은 소수점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 err="1">
                <a:latin typeface="+mn-ea"/>
              </a:rPr>
              <a:t>째자리에서</a:t>
            </a:r>
            <a:r>
              <a:rPr lang="ko-KR" altLang="en-US" dirty="0">
                <a:latin typeface="+mn-ea"/>
              </a:rPr>
              <a:t> 반올림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(NN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SVR(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kernal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=‘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rbf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’)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는 결과가 좋지 않아 기록에서 제외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96F69D-0E13-4BF9-AB50-3010B38D46BD}"/>
              </a:ext>
            </a:extLst>
          </p:cNvPr>
          <p:cNvGraphicFramePr>
            <a:graphicFrameLocks noGrp="1"/>
          </p:cNvGraphicFramePr>
          <p:nvPr/>
        </p:nvGraphicFramePr>
        <p:xfrm>
          <a:off x="991507" y="3020417"/>
          <a:ext cx="8466376" cy="3224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3829">
                  <a:extLst>
                    <a:ext uri="{9D8B030D-6E8A-4147-A177-3AD203B41FA5}">
                      <a16:colId xmlns:a16="http://schemas.microsoft.com/office/drawing/2014/main" val="393309527"/>
                    </a:ext>
                  </a:extLst>
                </a:gridCol>
                <a:gridCol w="991723">
                  <a:extLst>
                    <a:ext uri="{9D8B030D-6E8A-4147-A177-3AD203B41FA5}">
                      <a16:colId xmlns:a16="http://schemas.microsoft.com/office/drawing/2014/main" val="4277477793"/>
                    </a:ext>
                  </a:extLst>
                </a:gridCol>
                <a:gridCol w="991723">
                  <a:extLst>
                    <a:ext uri="{9D8B030D-6E8A-4147-A177-3AD203B41FA5}">
                      <a16:colId xmlns:a16="http://schemas.microsoft.com/office/drawing/2014/main" val="1854731962"/>
                    </a:ext>
                  </a:extLst>
                </a:gridCol>
                <a:gridCol w="991723">
                  <a:extLst>
                    <a:ext uri="{9D8B030D-6E8A-4147-A177-3AD203B41FA5}">
                      <a16:colId xmlns:a16="http://schemas.microsoft.com/office/drawing/2014/main" val="2658958216"/>
                    </a:ext>
                  </a:extLst>
                </a:gridCol>
                <a:gridCol w="991723">
                  <a:extLst>
                    <a:ext uri="{9D8B030D-6E8A-4147-A177-3AD203B41FA5}">
                      <a16:colId xmlns:a16="http://schemas.microsoft.com/office/drawing/2014/main" val="1280226224"/>
                    </a:ext>
                  </a:extLst>
                </a:gridCol>
                <a:gridCol w="1083549">
                  <a:extLst>
                    <a:ext uri="{9D8B030D-6E8A-4147-A177-3AD203B41FA5}">
                      <a16:colId xmlns:a16="http://schemas.microsoft.com/office/drawing/2014/main" val="152494550"/>
                    </a:ext>
                  </a:extLst>
                </a:gridCol>
                <a:gridCol w="1212106">
                  <a:extLst>
                    <a:ext uri="{9D8B030D-6E8A-4147-A177-3AD203B41FA5}">
                      <a16:colId xmlns:a16="http://schemas.microsoft.com/office/drawing/2014/main" val="1422231567"/>
                    </a:ext>
                  </a:extLst>
                </a:gridCol>
              </a:tblGrid>
              <a:tr h="303027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Standard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Robust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none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extLst>
                  <a:ext uri="{0D108BD9-81ED-4DB2-BD59-A6C34878D82A}">
                    <a16:rowId xmlns:a16="http://schemas.microsoft.com/office/drawing/2014/main" val="1462658859"/>
                  </a:ext>
                </a:extLst>
              </a:tr>
              <a:tr h="303027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R^2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extLst>
                  <a:ext uri="{0D108BD9-81ED-4DB2-BD59-A6C34878D82A}">
                    <a16:rowId xmlns:a16="http://schemas.microsoft.com/office/drawing/2014/main" val="3009934180"/>
                  </a:ext>
                </a:extLst>
              </a:tr>
              <a:tr h="303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RandomForestRegressor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0.30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0.30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0.30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0.30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0.30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0.30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extLst>
                  <a:ext uri="{0D108BD9-81ED-4DB2-BD59-A6C34878D82A}">
                    <a16:rowId xmlns:a16="http://schemas.microsoft.com/office/drawing/2014/main" val="1454422344"/>
                  </a:ext>
                </a:extLst>
              </a:tr>
              <a:tr h="303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LinearRegression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0.30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0.30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0.30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0.30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0.30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0.30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extLst>
                  <a:ext uri="{0D108BD9-81ED-4DB2-BD59-A6C34878D82A}">
                    <a16:rowId xmlns:a16="http://schemas.microsoft.com/office/drawing/2014/main" val="2247038835"/>
                  </a:ext>
                </a:extLst>
              </a:tr>
              <a:tr h="303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PolynomialFeatures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0.39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0.09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0.38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0.10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0.38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0.10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extLst>
                  <a:ext uri="{0D108BD9-81ED-4DB2-BD59-A6C34878D82A}">
                    <a16:rowId xmlns:a16="http://schemas.microsoft.com/office/drawing/2014/main" val="104409775"/>
                  </a:ext>
                </a:extLst>
              </a:tr>
              <a:tr h="30302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>
                          <a:effectLst/>
                        </a:rPr>
                        <a:t>DecisionTreeRegressor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0.58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-0.37</a:t>
                      </a:r>
                      <a:endParaRPr lang="en-US" altLang="ko-KR" sz="1600" b="0" i="0" u="none" strike="noStrike" dirty="0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0.58</a:t>
                      </a:r>
                      <a:endParaRPr lang="en-US" altLang="ko-KR" sz="1600" b="0" i="0" u="none" strike="noStrike" dirty="0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-0.37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0.58</a:t>
                      </a:r>
                      <a:endParaRPr lang="en-US" altLang="ko-KR" sz="1600" b="0" i="0" u="none" strike="noStrike" dirty="0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-0.37</a:t>
                      </a:r>
                      <a:endParaRPr lang="en-US" altLang="ko-KR" sz="1600" b="0" i="0" u="none" strike="noStrike" dirty="0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extLst>
                  <a:ext uri="{0D108BD9-81ED-4DB2-BD59-A6C34878D82A}">
                    <a16:rowId xmlns:a16="http://schemas.microsoft.com/office/drawing/2014/main" val="2042267068"/>
                  </a:ext>
                </a:extLst>
              </a:tr>
              <a:tr h="303027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400" u="none" strike="noStrike">
                          <a:effectLst/>
                        </a:rPr>
                        <a:t>SVR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0.33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0.23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0.35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0.17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0.35</a:t>
                      </a:r>
                      <a:endParaRPr lang="en-US" altLang="ko-KR" sz="1600" b="0" i="0" u="none" strike="noStrike" dirty="0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0.17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extLst>
                  <a:ext uri="{0D108BD9-81ED-4DB2-BD59-A6C34878D82A}">
                    <a16:rowId xmlns:a16="http://schemas.microsoft.com/office/drawing/2014/main" val="2624342461"/>
                  </a:ext>
                </a:extLst>
              </a:tr>
              <a:tr h="303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xgb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0.31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0.28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0.31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0.28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0.31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0.28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extLst>
                  <a:ext uri="{0D108BD9-81ED-4DB2-BD59-A6C34878D82A}">
                    <a16:rowId xmlns:a16="http://schemas.microsoft.com/office/drawing/2014/main" val="1106909721"/>
                  </a:ext>
                </a:extLst>
              </a:tr>
              <a:tr h="303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 err="1">
                          <a:effectLst/>
                        </a:rPr>
                        <a:t>LGBMRegressor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0.29</a:t>
                      </a:r>
                      <a:endParaRPr lang="en-US" altLang="ko-KR" sz="1600" b="0" i="0" u="none" strike="noStrike" dirty="0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0.33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0.29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0.32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0.29</a:t>
                      </a:r>
                      <a:endParaRPr lang="en-US" altLang="ko-KR" sz="1600" b="0" i="0" u="none" strike="noStrike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0.33</a:t>
                      </a:r>
                      <a:endParaRPr lang="en-US" altLang="ko-KR" sz="1600" b="0" i="0" u="none" strike="noStrike" dirty="0">
                        <a:solidFill>
                          <a:srgbClr val="3B3B3B"/>
                        </a:solidFill>
                        <a:effectLst/>
                        <a:latin typeface="Consolas" panose="020B0609020204030204" pitchFamily="49" charset="0"/>
                        <a:ea typeface="맑은 고딕" panose="020B0503020000020004" pitchFamily="34" charset="-127"/>
                      </a:endParaRPr>
                    </a:p>
                  </a:txBody>
                  <a:tcPr marL="13774" marR="13774" marT="13774" marB="0" anchor="ctr"/>
                </a:tc>
                <a:extLst>
                  <a:ext uri="{0D108BD9-81ED-4DB2-BD59-A6C34878D82A}">
                    <a16:rowId xmlns:a16="http://schemas.microsoft.com/office/drawing/2014/main" val="1352847055"/>
                  </a:ext>
                </a:extLst>
              </a:tr>
              <a:tr h="3030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KNeighborsRegressor</a:t>
                      </a:r>
                      <a:b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</a:b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n_neighbors</a:t>
                      </a:r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=10)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716466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CF1AF29-D445-6D18-5D0B-C73514DA895A}"/>
              </a:ext>
            </a:extLst>
          </p:cNvPr>
          <p:cNvSpPr/>
          <p:nvPr/>
        </p:nvSpPr>
        <p:spPr>
          <a:xfrm>
            <a:off x="991507" y="5444836"/>
            <a:ext cx="8466376" cy="323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C0C23-3342-8D23-5D8C-16F45BB89688}"/>
              </a:ext>
            </a:extLst>
          </p:cNvPr>
          <p:cNvSpPr txBox="1"/>
          <p:nvPr/>
        </p:nvSpPr>
        <p:spPr>
          <a:xfrm>
            <a:off x="4154586" y="2702872"/>
            <a:ext cx="5437707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여기서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MSE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가까울수록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r^2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가까울수록 성능이 좋음을 뜻함</a:t>
            </a:r>
          </a:p>
        </p:txBody>
      </p:sp>
    </p:spTree>
    <p:extLst>
      <p:ext uri="{BB962C8B-B14F-4D97-AF65-F5344CB8AC3E}">
        <p14:creationId xmlns:p14="http://schemas.microsoft.com/office/powerpoint/2010/main" val="3694779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ì¤ì°¬ë²ì íë¼ë¤ì´ì¤ | ëë³¸, ìëë¦¬ì¤ ë¬´ë£ë¡ ë³´ë ì¬ì´í¸ 8">
            <a:extLst>
              <a:ext uri="{FF2B5EF4-FFF2-40B4-BE49-F238E27FC236}">
                <a16:creationId xmlns:a16="http://schemas.microsoft.com/office/drawing/2014/main" id="{8DFFDD8E-09C9-606B-9623-852989A0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940" y="1"/>
            <a:ext cx="122179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!!직사각형 2">
            <a:extLst>
              <a:ext uri="{FF2B5EF4-FFF2-40B4-BE49-F238E27FC236}">
                <a16:creationId xmlns:a16="http://schemas.microsoft.com/office/drawing/2014/main" id="{FB253996-9806-40AB-89EA-69B28BD22D4E}"/>
              </a:ext>
            </a:extLst>
          </p:cNvPr>
          <p:cNvSpPr/>
          <p:nvPr/>
        </p:nvSpPr>
        <p:spPr>
          <a:xfrm>
            <a:off x="426720" y="3465512"/>
            <a:ext cx="5669280" cy="3001327"/>
          </a:xfrm>
          <a:prstGeom prst="rect">
            <a:avLst/>
          </a:prstGeom>
          <a:solidFill>
            <a:schemeClr val="accent1"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4ECFB-1EF9-4779-8242-1790A92FF205}"/>
              </a:ext>
            </a:extLst>
          </p:cNvPr>
          <p:cNvSpPr txBox="1"/>
          <p:nvPr/>
        </p:nvSpPr>
        <p:spPr>
          <a:xfrm>
            <a:off x="2556187" y="423148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</a:p>
        </p:txBody>
      </p:sp>
      <p:sp>
        <p:nvSpPr>
          <p:cNvPr id="11" name="!!직사각형 1">
            <a:extLst>
              <a:ext uri="{FF2B5EF4-FFF2-40B4-BE49-F238E27FC236}">
                <a16:creationId xmlns:a16="http://schemas.microsoft.com/office/drawing/2014/main" id="{868DA6E9-7490-3C70-926C-4BA4C38CC3EC}"/>
              </a:ext>
            </a:extLst>
          </p:cNvPr>
          <p:cNvSpPr/>
          <p:nvPr/>
        </p:nvSpPr>
        <p:spPr>
          <a:xfrm>
            <a:off x="657911" y="3676159"/>
            <a:ext cx="5223125" cy="258003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665F19-9BE2-47AE-BBCF-F02CBFF4D9D0}"/>
              </a:ext>
            </a:extLst>
          </p:cNvPr>
          <p:cNvGrpSpPr/>
          <p:nvPr/>
        </p:nvGrpSpPr>
        <p:grpSpPr>
          <a:xfrm>
            <a:off x="657911" y="3254476"/>
            <a:ext cx="8141960" cy="977004"/>
            <a:chOff x="657911" y="3254476"/>
            <a:chExt cx="8141960" cy="9770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E11296-29DB-4C93-ABB1-179A9F33DBFD}"/>
                </a:ext>
              </a:extLst>
            </p:cNvPr>
            <p:cNvSpPr txBox="1"/>
            <p:nvPr/>
          </p:nvSpPr>
          <p:spPr>
            <a:xfrm>
              <a:off x="657911" y="3708260"/>
              <a:ext cx="1343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+mn-ea"/>
                </a:rPr>
                <a:t>Part 1 </a:t>
              </a:r>
              <a:endParaRPr lang="ko-KR" altLang="en-US" sz="2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B6BEF4-907A-4023-B679-F694E62AA771}"/>
                </a:ext>
              </a:extLst>
            </p:cNvPr>
            <p:cNvSpPr txBox="1"/>
            <p:nvPr/>
          </p:nvSpPr>
          <p:spPr>
            <a:xfrm>
              <a:off x="7678994" y="3254476"/>
              <a:ext cx="1120877" cy="875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9401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0F734-8E56-862A-44A7-0B8B4C9D6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CCE001-9AB7-B5F0-5D0F-4EE9B4D08BDC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5DF152FA-6064-9B7E-E603-CD42F3E3DDD5}"/>
              </a:ext>
            </a:extLst>
          </p:cNvPr>
          <p:cNvSpPr txBox="1"/>
          <p:nvPr/>
        </p:nvSpPr>
        <p:spPr>
          <a:xfrm flipH="1">
            <a:off x="162558" y="174504"/>
            <a:ext cx="796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설계 및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151BE-ED6C-64C5-9593-BFE35E2B26E4}"/>
              </a:ext>
            </a:extLst>
          </p:cNvPr>
          <p:cNvSpPr txBox="1"/>
          <p:nvPr/>
        </p:nvSpPr>
        <p:spPr>
          <a:xfrm>
            <a:off x="5951083" y="1896201"/>
            <a:ext cx="57143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100" dirty="0" err="1">
                <a:cs typeface="Times New Roman" panose="02020603050405020304" pitchFamily="18" charset="0"/>
              </a:rPr>
              <a:t>ㅇ</a:t>
            </a:r>
            <a:r>
              <a:rPr lang="en-US" altLang="ko-KR" sz="1600" kern="100" dirty="0">
                <a:cs typeface="Times New Roman" panose="02020603050405020304" pitchFamily="18" charset="0"/>
              </a:rPr>
              <a:t> </a:t>
            </a:r>
            <a:r>
              <a:rPr lang="ko-KR" altLang="en-US" sz="1600" dirty="0"/>
              <a:t>조금 더 평가 지표가 좋은 </a:t>
            </a:r>
            <a:r>
              <a:rPr lang="en-US" altLang="ko-KR" sz="1600" dirty="0" err="1"/>
              <a:t>LGBMRegressor</a:t>
            </a:r>
            <a:r>
              <a:rPr lang="en-US" altLang="ko-KR" sz="1600" dirty="0"/>
              <a:t> </a:t>
            </a:r>
            <a:r>
              <a:rPr lang="ko-KR" altLang="en-US" sz="1600" dirty="0"/>
              <a:t>모델 사용으로 최종 확정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94E4F-F5E1-D583-A905-76444D520B26}"/>
              </a:ext>
            </a:extLst>
          </p:cNvPr>
          <p:cNvSpPr txBox="1"/>
          <p:nvPr/>
        </p:nvSpPr>
        <p:spPr>
          <a:xfrm>
            <a:off x="5951083" y="2619899"/>
            <a:ext cx="60936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100" dirty="0" err="1">
                <a:cs typeface="Times New Roman" panose="02020603050405020304" pitchFamily="18" charset="0"/>
              </a:rPr>
              <a:t>ㅇ</a:t>
            </a:r>
            <a:r>
              <a:rPr lang="en-US" altLang="ko-KR" sz="1600" kern="100" dirty="0">
                <a:cs typeface="Times New Roman" panose="02020603050405020304" pitchFamily="18" charset="0"/>
              </a:rPr>
              <a:t> </a:t>
            </a:r>
            <a:r>
              <a:rPr lang="en-US" altLang="ko-KR" sz="1600" dirty="0" err="1"/>
              <a:t>GridSearchCV</a:t>
            </a:r>
            <a:r>
              <a:rPr lang="ko-KR" altLang="en-US" sz="1600" dirty="0"/>
              <a:t> 모듈을 사용해 파라미터 최적화 진행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4A451-77FC-E7FD-CDE4-2C65EC7DCECD}"/>
              </a:ext>
            </a:extLst>
          </p:cNvPr>
          <p:cNvSpPr txBox="1"/>
          <p:nvPr/>
        </p:nvSpPr>
        <p:spPr>
          <a:xfrm>
            <a:off x="5951083" y="4876275"/>
            <a:ext cx="6093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100" dirty="0" err="1">
                <a:cs typeface="Times New Roman" panose="02020603050405020304" pitchFamily="18" charset="0"/>
              </a:rPr>
              <a:t>ㅇ</a:t>
            </a:r>
            <a:r>
              <a:rPr lang="en-US" altLang="ko-KR" sz="1600" kern="100" dirty="0">
                <a:cs typeface="Times New Roman" panose="02020603050405020304" pitchFamily="18" charset="0"/>
              </a:rPr>
              <a:t> </a:t>
            </a:r>
            <a:r>
              <a:rPr lang="ko-KR" altLang="en-US" sz="1600" dirty="0"/>
              <a:t>최적 파라미터일 때 평가 지표 </a:t>
            </a:r>
            <a:r>
              <a:rPr lang="en-US" altLang="ko-KR" sz="1600" dirty="0"/>
              <a:t>(MSE, R²)</a:t>
            </a:r>
          </a:p>
          <a:p>
            <a:endParaRPr lang="en-US" altLang="ko-KR" sz="800" dirty="0"/>
          </a:p>
          <a:p>
            <a:r>
              <a:rPr lang="en-US" altLang="ko-KR" sz="16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Best MSE Score: 0.29034474934327587 </a:t>
            </a:r>
          </a:p>
          <a:p>
            <a:r>
              <a:rPr lang="en-US" altLang="ko-KR" sz="16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Best R² Score: 0.3275852629229665</a:t>
            </a:r>
            <a:endParaRPr lang="ko-KR" altLang="en-US" sz="1600" dirty="0"/>
          </a:p>
          <a:p>
            <a:endParaRPr lang="ko-KR" altLang="en-US" sz="1600" dirty="0"/>
          </a:p>
        </p:txBody>
      </p:sp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B1655B8-DF5E-2297-D438-9F968997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81" y="1620351"/>
            <a:ext cx="5230567" cy="44562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87C0D9-D15D-324D-B33C-76B958B8B356}"/>
              </a:ext>
            </a:extLst>
          </p:cNvPr>
          <p:cNvSpPr txBox="1"/>
          <p:nvPr/>
        </p:nvSpPr>
        <p:spPr>
          <a:xfrm>
            <a:off x="5951083" y="3134099"/>
            <a:ext cx="514725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100" dirty="0" err="1">
                <a:cs typeface="Times New Roman" panose="02020603050405020304" pitchFamily="18" charset="0"/>
              </a:rPr>
              <a:t>ㅇ</a:t>
            </a:r>
            <a:r>
              <a:rPr lang="ko-KR" altLang="en-US" sz="1600" kern="100" dirty="0">
                <a:cs typeface="Times New Roman" panose="02020603050405020304" pitchFamily="18" charset="0"/>
              </a:rPr>
              <a:t> </a:t>
            </a:r>
            <a:r>
              <a:rPr lang="ko-KR" altLang="en-US" sz="1600" dirty="0"/>
              <a:t>최적 </a:t>
            </a:r>
            <a:r>
              <a:rPr lang="ko-KR" altLang="en-US" sz="1600" dirty="0" err="1"/>
              <a:t>파라미터값</a:t>
            </a:r>
            <a:endParaRPr lang="ko-KR" altLang="en-US" sz="1600" dirty="0"/>
          </a:p>
          <a:p>
            <a:r>
              <a:rPr lang="en-US" altLang="ko-KR" sz="1600" dirty="0"/>
              <a:t>(</a:t>
            </a:r>
            <a:r>
              <a:rPr lang="en-US" altLang="ko-KR" sz="1600" dirty="0" err="1"/>
              <a:t>learning_rate</a:t>
            </a:r>
            <a:r>
              <a:rPr lang="en-US" altLang="ko-KR" sz="1600" dirty="0"/>
              <a:t>=0.1, 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= 3, </a:t>
            </a:r>
            <a:r>
              <a:rPr lang="en-US" altLang="ko-KR" sz="1600" dirty="0" err="1"/>
              <a:t>min_child_samples</a:t>
            </a:r>
            <a:r>
              <a:rPr lang="en-US" altLang="ko-KR" sz="1600" dirty="0"/>
              <a:t>= 20, 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= 100)</a:t>
            </a: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earning_rate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학습률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max_depth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트리의 최대 깊이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min_child_samples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리프 노드에서 필요한 최소 샘플 수</a:t>
            </a: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n_estimators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부스팅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반복 횟수</a:t>
            </a:r>
          </a:p>
        </p:txBody>
      </p:sp>
    </p:spTree>
    <p:extLst>
      <p:ext uri="{BB962C8B-B14F-4D97-AF65-F5344CB8AC3E}">
        <p14:creationId xmlns:p14="http://schemas.microsoft.com/office/powerpoint/2010/main" val="2300624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4A686-CB9F-00DF-DD47-025B09D7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37D5336-66F9-954C-07F2-0B8D2FDE89D4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D8CF59AF-D6E8-D6E2-F263-49BE48D77C87}"/>
              </a:ext>
            </a:extLst>
          </p:cNvPr>
          <p:cNvSpPr txBox="1"/>
          <p:nvPr/>
        </p:nvSpPr>
        <p:spPr>
          <a:xfrm flipH="1">
            <a:off x="162558" y="174504"/>
            <a:ext cx="508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훈련 및 평가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89774-6181-2A72-AE45-54A30C2A038E}"/>
              </a:ext>
            </a:extLst>
          </p:cNvPr>
          <p:cNvSpPr txBox="1"/>
          <p:nvPr/>
        </p:nvSpPr>
        <p:spPr>
          <a:xfrm>
            <a:off x="7225341" y="2803578"/>
            <a:ext cx="43588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최종 훈련 모델 코드 및 파라미터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random_state</a:t>
            </a:r>
            <a:r>
              <a:rPr lang="en-US" altLang="ko-KR" dirty="0"/>
              <a:t>=42</a:t>
            </a:r>
            <a:r>
              <a:rPr lang="ko-KR" altLang="en-US" dirty="0"/>
              <a:t> 로 통일</a:t>
            </a:r>
            <a:r>
              <a:rPr lang="en-US" altLang="ko-KR" dirty="0"/>
              <a:t>, </a:t>
            </a:r>
            <a:r>
              <a:rPr lang="ko-KR" altLang="en-US" dirty="0" err="1"/>
              <a:t>스케일러</a:t>
            </a:r>
            <a:r>
              <a:rPr lang="ko-KR" altLang="en-US" dirty="0"/>
              <a:t> 간 </a:t>
            </a:r>
            <a:endParaRPr lang="en-US" altLang="ko-KR" dirty="0"/>
          </a:p>
          <a:p>
            <a:r>
              <a:rPr lang="ko-KR" altLang="en-US" dirty="0"/>
              <a:t>차이가 두드러지지 않은 관계로 </a:t>
            </a:r>
            <a:endParaRPr lang="en-US" altLang="ko-KR" dirty="0"/>
          </a:p>
          <a:p>
            <a:r>
              <a:rPr lang="en-US" altLang="ko-KR" dirty="0" err="1"/>
              <a:t>StandardScaler</a:t>
            </a:r>
            <a:r>
              <a:rPr lang="en-US" altLang="ko-KR" dirty="0"/>
              <a:t>()</a:t>
            </a:r>
            <a:r>
              <a:rPr lang="ko-KR" altLang="en-US" dirty="0"/>
              <a:t>로 진행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5A5275-8CDD-86CB-3684-E79DF6EA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73" y="2646422"/>
            <a:ext cx="6632980" cy="356398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4DA3790-206E-7945-7521-1E208E277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73" y="1334149"/>
            <a:ext cx="5698059" cy="113636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5E7C2780-F2DA-2F29-D8AA-5B259127A85B}"/>
              </a:ext>
            </a:extLst>
          </p:cNvPr>
          <p:cNvGrpSpPr/>
          <p:nvPr/>
        </p:nvGrpSpPr>
        <p:grpSpPr>
          <a:xfrm>
            <a:off x="5127046" y="4394032"/>
            <a:ext cx="6525787" cy="1068979"/>
            <a:chOff x="5038659" y="4008915"/>
            <a:chExt cx="6525787" cy="106897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33782B2-CCDB-1F08-6C42-E3BE9C651200}"/>
                </a:ext>
              </a:extLst>
            </p:cNvPr>
            <p:cNvGrpSpPr/>
            <p:nvPr/>
          </p:nvGrpSpPr>
          <p:grpSpPr>
            <a:xfrm>
              <a:off x="5126945" y="4107770"/>
              <a:ext cx="6368895" cy="893052"/>
              <a:chOff x="429973" y="4845223"/>
              <a:chExt cx="6954220" cy="1171739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A62E6586-45CE-D9B4-C95D-CAA04B697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973" y="4845223"/>
                <a:ext cx="6954220" cy="571580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A376758E-1E09-DF56-2347-6E2EBAD55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973" y="5416803"/>
                <a:ext cx="3134162" cy="600159"/>
              </a:xfrm>
              <a:prstGeom prst="rect">
                <a:avLst/>
              </a:prstGeom>
            </p:spPr>
          </p:pic>
        </p:grpSp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D2DD3D01-8192-A83C-76E6-CA2F5342696D}"/>
                </a:ext>
              </a:extLst>
            </p:cNvPr>
            <p:cNvSpPr/>
            <p:nvPr/>
          </p:nvSpPr>
          <p:spPr>
            <a:xfrm>
              <a:off x="5038659" y="4008915"/>
              <a:ext cx="6525787" cy="1068979"/>
            </a:xfrm>
            <a:prstGeom prst="frame">
              <a:avLst>
                <a:gd name="adj1" fmla="val 955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5D6541E-EBBE-DEFE-669B-BB4B85D62F41}"/>
              </a:ext>
            </a:extLst>
          </p:cNvPr>
          <p:cNvGrpSpPr/>
          <p:nvPr/>
        </p:nvGrpSpPr>
        <p:grpSpPr>
          <a:xfrm>
            <a:off x="5105130" y="4010831"/>
            <a:ext cx="646331" cy="388107"/>
            <a:chOff x="4928455" y="3531124"/>
            <a:chExt cx="646331" cy="3881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9F30FC-F4AB-1771-ACE9-CCD277045134}"/>
                </a:ext>
              </a:extLst>
            </p:cNvPr>
            <p:cNvSpPr txBox="1"/>
            <p:nvPr/>
          </p:nvSpPr>
          <p:spPr>
            <a:xfrm>
              <a:off x="4928455" y="35437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FF00"/>
                  </a:solidFill>
                </a:rPr>
                <a:t>출력</a:t>
              </a:r>
            </a:p>
          </p:txBody>
        </p: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08581D44-3F0A-279C-9A15-E3DC55B68AAD}"/>
                </a:ext>
              </a:extLst>
            </p:cNvPr>
            <p:cNvSpPr/>
            <p:nvPr/>
          </p:nvSpPr>
          <p:spPr>
            <a:xfrm>
              <a:off x="4950373" y="3531124"/>
              <a:ext cx="599189" cy="388107"/>
            </a:xfrm>
            <a:prstGeom prst="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22879BAD-A0C4-8FE3-0D28-1D2AA8E07A56}"/>
              </a:ext>
            </a:extLst>
          </p:cNvPr>
          <p:cNvSpPr/>
          <p:nvPr/>
        </p:nvSpPr>
        <p:spPr>
          <a:xfrm>
            <a:off x="4373299" y="4138591"/>
            <a:ext cx="753748" cy="984123"/>
          </a:xfrm>
          <a:prstGeom prst="curved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C8BB1-7719-2119-248A-EF4F88972736}"/>
              </a:ext>
            </a:extLst>
          </p:cNvPr>
          <p:cNvSpPr txBox="1"/>
          <p:nvPr/>
        </p:nvSpPr>
        <p:spPr>
          <a:xfrm>
            <a:off x="7346639" y="1529690"/>
            <a:ext cx="3788217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train,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 데이터셋 </a:t>
            </a:r>
            <a:r>
              <a:rPr lang="en-US" altLang="ko-KR" dirty="0"/>
              <a:t>8:2 </a:t>
            </a:r>
            <a:r>
              <a:rPr lang="ko-KR" altLang="en-US" dirty="0"/>
              <a:t>비율로 분리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4042FF2-FB67-5845-ED51-8AE6B416E7E1}"/>
              </a:ext>
            </a:extLst>
          </p:cNvPr>
          <p:cNvCxnSpPr>
            <a:cxnSpLocks/>
          </p:cNvCxnSpPr>
          <p:nvPr/>
        </p:nvCxnSpPr>
        <p:spPr>
          <a:xfrm flipV="1">
            <a:off x="6088497" y="1714356"/>
            <a:ext cx="1136844" cy="62496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79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4BEDF-0A0E-1993-C68C-ECA4049AE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직사각형 2">
            <a:extLst>
              <a:ext uri="{FF2B5EF4-FFF2-40B4-BE49-F238E27FC236}">
                <a16:creationId xmlns:a16="http://schemas.microsoft.com/office/drawing/2014/main" id="{1A097216-46EB-D170-8FC7-48999D0CA80E}"/>
              </a:ext>
            </a:extLst>
          </p:cNvPr>
          <p:cNvSpPr/>
          <p:nvPr/>
        </p:nvSpPr>
        <p:spPr>
          <a:xfrm>
            <a:off x="6096000" y="3465512"/>
            <a:ext cx="5669280" cy="3001327"/>
          </a:xfrm>
          <a:prstGeom prst="rect">
            <a:avLst/>
          </a:prstGeom>
          <a:solidFill>
            <a:schemeClr val="accent1"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29B4A-BE88-D480-60F5-896F05AEB5BA}"/>
              </a:ext>
            </a:extLst>
          </p:cNvPr>
          <p:cNvSpPr txBox="1"/>
          <p:nvPr/>
        </p:nvSpPr>
        <p:spPr>
          <a:xfrm>
            <a:off x="8225469" y="4231480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결과</a:t>
            </a:r>
          </a:p>
        </p:txBody>
      </p:sp>
      <p:sp>
        <p:nvSpPr>
          <p:cNvPr id="11" name="!!직사각형 1">
            <a:extLst>
              <a:ext uri="{FF2B5EF4-FFF2-40B4-BE49-F238E27FC236}">
                <a16:creationId xmlns:a16="http://schemas.microsoft.com/office/drawing/2014/main" id="{1A29AA98-EE4F-2939-13AC-FD042ABEACA3}"/>
              </a:ext>
            </a:extLst>
          </p:cNvPr>
          <p:cNvSpPr/>
          <p:nvPr/>
        </p:nvSpPr>
        <p:spPr>
          <a:xfrm>
            <a:off x="6327191" y="3676159"/>
            <a:ext cx="5223125" cy="258003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10E87D-38FF-F628-8BB0-4B695228F175}"/>
              </a:ext>
            </a:extLst>
          </p:cNvPr>
          <p:cNvGrpSpPr/>
          <p:nvPr/>
        </p:nvGrpSpPr>
        <p:grpSpPr>
          <a:xfrm>
            <a:off x="6327191" y="3254476"/>
            <a:ext cx="8141960" cy="977004"/>
            <a:chOff x="657911" y="3254476"/>
            <a:chExt cx="8141960" cy="9770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0BD2F2-4766-C545-7ABC-BE19C3C749ED}"/>
                </a:ext>
              </a:extLst>
            </p:cNvPr>
            <p:cNvSpPr txBox="1"/>
            <p:nvPr/>
          </p:nvSpPr>
          <p:spPr>
            <a:xfrm>
              <a:off x="657911" y="3708260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Part 4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C38351-AB45-F2B0-7B32-33EBBCE3BFDA}"/>
                </a:ext>
              </a:extLst>
            </p:cNvPr>
            <p:cNvSpPr txBox="1"/>
            <p:nvPr/>
          </p:nvSpPr>
          <p:spPr>
            <a:xfrm>
              <a:off x="7678994" y="3254476"/>
              <a:ext cx="1120877" cy="875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pic>
        <p:nvPicPr>
          <p:cNvPr id="7170" name="Picture 2" descr="결론 - 무료 과학 기술개 아이콘">
            <a:extLst>
              <a:ext uri="{FF2B5EF4-FFF2-40B4-BE49-F238E27FC236}">
                <a16:creationId xmlns:a16="http://schemas.microsoft.com/office/drawing/2014/main" id="{34EA645C-1484-33D0-0D89-0E978FD4E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4" y="687902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77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B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B9520FC-B702-45D1-9231-31FB73862043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">
            <a:extLst>
              <a:ext uri="{FF2B5EF4-FFF2-40B4-BE49-F238E27FC236}">
                <a16:creationId xmlns:a16="http://schemas.microsoft.com/office/drawing/2014/main" id="{6A6FE20F-561B-4E8F-A8FD-05908C9C0B56}"/>
              </a:ext>
            </a:extLst>
          </p:cNvPr>
          <p:cNvSpPr txBox="1"/>
          <p:nvPr/>
        </p:nvSpPr>
        <p:spPr>
          <a:xfrm flipH="1">
            <a:off x="162558" y="174504"/>
            <a:ext cx="6085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+mn-cs"/>
              </a:rPr>
              <a:t>결과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E56B0B6-70AA-4152-94CF-7BB2A1A03DC5}"/>
              </a:ext>
            </a:extLst>
          </p:cNvPr>
          <p:cNvGrpSpPr/>
          <p:nvPr/>
        </p:nvGrpSpPr>
        <p:grpSpPr>
          <a:xfrm>
            <a:off x="6633419" y="1542632"/>
            <a:ext cx="5290821" cy="4805142"/>
            <a:chOff x="6659624" y="1542634"/>
            <a:chExt cx="5290821" cy="480514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1ABD7C-D50D-4F52-BF69-FB6D78D41677}"/>
                </a:ext>
              </a:extLst>
            </p:cNvPr>
            <p:cNvGrpSpPr/>
            <p:nvPr/>
          </p:nvGrpSpPr>
          <p:grpSpPr>
            <a:xfrm>
              <a:off x="6659625" y="1542634"/>
              <a:ext cx="5290820" cy="4805142"/>
              <a:chOff x="6659625" y="1542634"/>
              <a:chExt cx="5290820" cy="4805142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E5EF75E-FAEF-43ED-9D2D-208C2FB33758}"/>
                  </a:ext>
                </a:extLst>
              </p:cNvPr>
              <p:cNvSpPr/>
              <p:nvPr/>
            </p:nvSpPr>
            <p:spPr>
              <a:xfrm>
                <a:off x="6659625" y="1542634"/>
                <a:ext cx="5275005" cy="14172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ABB51A1-3452-4A5E-A793-E0A4606F1A36}"/>
                  </a:ext>
                </a:extLst>
              </p:cNvPr>
              <p:cNvSpPr/>
              <p:nvPr/>
            </p:nvSpPr>
            <p:spPr>
              <a:xfrm>
                <a:off x="6667533" y="3236584"/>
                <a:ext cx="5275005" cy="14172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960E905-59E6-4298-A2AC-C3130A527552}"/>
                  </a:ext>
                </a:extLst>
              </p:cNvPr>
              <p:cNvSpPr/>
              <p:nvPr/>
            </p:nvSpPr>
            <p:spPr>
              <a:xfrm>
                <a:off x="6675440" y="4930534"/>
                <a:ext cx="5275005" cy="141724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1D776F5-E558-44B3-8522-19683DCAAA69}"/>
                </a:ext>
              </a:extLst>
            </p:cNvPr>
            <p:cNvSpPr/>
            <p:nvPr/>
          </p:nvSpPr>
          <p:spPr>
            <a:xfrm>
              <a:off x="6659624" y="1542634"/>
              <a:ext cx="956547" cy="1417242"/>
            </a:xfrm>
            <a:prstGeom prst="rect">
              <a:avLst/>
            </a:prstGeom>
            <a:solidFill>
              <a:schemeClr val="accent1"/>
            </a:solidFill>
            <a:ln w="254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ln w="19050">
                    <a:solidFill>
                      <a:schemeClr val="bg1"/>
                    </a:solidFill>
                  </a:ln>
                  <a:solidFill>
                    <a:srgbClr val="7030A0"/>
                  </a:solidFill>
                </a:rPr>
                <a:t>A</a:t>
              </a:r>
              <a:endParaRPr lang="ko-KR" altLang="en-US" sz="2800" b="1" dirty="0">
                <a:ln w="19050">
                  <a:solidFill>
                    <a:schemeClr val="bg1"/>
                  </a:solidFill>
                </a:ln>
                <a:solidFill>
                  <a:srgbClr val="7030A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7356FA-23E8-402D-8179-10061558FB35}"/>
                </a:ext>
              </a:extLst>
            </p:cNvPr>
            <p:cNvSpPr/>
            <p:nvPr/>
          </p:nvSpPr>
          <p:spPr>
            <a:xfrm>
              <a:off x="6659624" y="3236584"/>
              <a:ext cx="956547" cy="1417242"/>
            </a:xfrm>
            <a:prstGeom prst="rect">
              <a:avLst/>
            </a:prstGeom>
            <a:solidFill>
              <a:schemeClr val="accent2"/>
            </a:solidFill>
            <a:ln w="635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ln w="19050">
                    <a:solidFill>
                      <a:schemeClr val="bg1"/>
                    </a:solidFill>
                  </a:ln>
                  <a:solidFill>
                    <a:srgbClr val="0070C0"/>
                  </a:solidFill>
                </a:rPr>
                <a:t>B</a:t>
              </a:r>
              <a:endParaRPr lang="ko-KR" altLang="en-US" sz="2800" b="1" dirty="0">
                <a:ln w="19050">
                  <a:solidFill>
                    <a:schemeClr val="bg1"/>
                  </a:solidFill>
                </a:ln>
                <a:solidFill>
                  <a:srgbClr val="0070C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0970CA6-508E-4624-89AB-ED89614F4F6E}"/>
                </a:ext>
              </a:extLst>
            </p:cNvPr>
            <p:cNvSpPr/>
            <p:nvPr/>
          </p:nvSpPr>
          <p:spPr>
            <a:xfrm>
              <a:off x="6659624" y="4930534"/>
              <a:ext cx="956547" cy="1417242"/>
            </a:xfrm>
            <a:prstGeom prst="rect">
              <a:avLst/>
            </a:prstGeom>
            <a:solidFill>
              <a:schemeClr val="accent3"/>
            </a:solidFill>
            <a:ln w="635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ln w="19050">
                    <a:solidFill>
                      <a:schemeClr val="bg1"/>
                    </a:solidFill>
                  </a:ln>
                  <a:solidFill>
                    <a:srgbClr val="00B0F0"/>
                  </a:solidFill>
                </a:rPr>
                <a:t>C</a:t>
              </a:r>
              <a:endParaRPr lang="ko-KR" altLang="en-US" sz="2800" b="1" dirty="0">
                <a:ln w="19050">
                  <a:solidFill>
                    <a:schemeClr val="bg1"/>
                  </a:solidFill>
                </a:ln>
                <a:solidFill>
                  <a:srgbClr val="00B0F0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2B238E-BADC-4F09-B2A7-032BBB659DAF}"/>
              </a:ext>
            </a:extLst>
          </p:cNvPr>
          <p:cNvSpPr txBox="1"/>
          <p:nvPr/>
        </p:nvSpPr>
        <p:spPr>
          <a:xfrm>
            <a:off x="7680400" y="1928088"/>
            <a:ext cx="4245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7030A0"/>
                </a:solidFill>
              </a:rPr>
              <a:t>Target, Predict</a:t>
            </a:r>
            <a:r>
              <a:rPr lang="ko-KR" altLang="en-US" sz="1800" b="1" dirty="0">
                <a:solidFill>
                  <a:srgbClr val="7030A0"/>
                </a:solidFill>
              </a:rPr>
              <a:t>는 각각 </a:t>
            </a:r>
            <a:r>
              <a:rPr lang="ko-KR" altLang="en-US" sz="1800" b="1" dirty="0" err="1">
                <a:solidFill>
                  <a:srgbClr val="7030A0"/>
                </a:solidFill>
              </a:rPr>
              <a:t>실제값</a:t>
            </a:r>
            <a:r>
              <a:rPr lang="en-US" altLang="ko-KR" b="1" dirty="0">
                <a:solidFill>
                  <a:srgbClr val="7030A0"/>
                </a:solidFill>
              </a:rPr>
              <a:t>(</a:t>
            </a:r>
            <a:r>
              <a:rPr lang="en-US" altLang="ko-KR" sz="1800" b="1" dirty="0" err="1">
                <a:solidFill>
                  <a:srgbClr val="7030A0"/>
                </a:solidFill>
              </a:rPr>
              <a:t>y_test</a:t>
            </a:r>
            <a:r>
              <a:rPr lang="en-US" altLang="ko-KR" sz="1800" b="1" dirty="0">
                <a:solidFill>
                  <a:srgbClr val="7030A0"/>
                </a:solidFill>
              </a:rPr>
              <a:t>), </a:t>
            </a:r>
          </a:p>
          <a:p>
            <a:r>
              <a:rPr lang="ko-KR" altLang="en-US" sz="1800" b="1" dirty="0" err="1">
                <a:solidFill>
                  <a:srgbClr val="7030A0"/>
                </a:solidFill>
              </a:rPr>
              <a:t>예측값</a:t>
            </a:r>
            <a:r>
              <a:rPr lang="en-US" altLang="ko-KR" b="1" dirty="0">
                <a:solidFill>
                  <a:srgbClr val="7030A0"/>
                </a:solidFill>
              </a:rPr>
              <a:t>(</a:t>
            </a:r>
            <a:r>
              <a:rPr lang="en-US" altLang="ko-KR" sz="1800" b="1" dirty="0" err="1">
                <a:solidFill>
                  <a:srgbClr val="7030A0"/>
                </a:solidFill>
              </a:rPr>
              <a:t>y</a:t>
            </a:r>
            <a:r>
              <a:rPr lang="en-US" altLang="ko-KR" b="1" dirty="0" err="1">
                <a:solidFill>
                  <a:srgbClr val="7030A0"/>
                </a:solidFill>
              </a:rPr>
              <a:t>_pred</a:t>
            </a:r>
            <a:r>
              <a:rPr lang="en-US" altLang="ko-KR" b="1" dirty="0">
                <a:solidFill>
                  <a:srgbClr val="7030A0"/>
                </a:solidFill>
              </a:rPr>
              <a:t>) </a:t>
            </a:r>
            <a:r>
              <a:rPr lang="ko-KR" altLang="en-US" b="1" dirty="0">
                <a:solidFill>
                  <a:srgbClr val="7030A0"/>
                </a:solidFill>
              </a:rPr>
              <a:t>를 나타냄</a:t>
            </a:r>
            <a:endParaRPr lang="en-US" altLang="ko-KR" sz="1800" b="1" dirty="0">
              <a:solidFill>
                <a:srgbClr val="7030A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E26DCD-1CB0-480F-90EC-507CA2390E0A}"/>
              </a:ext>
            </a:extLst>
          </p:cNvPr>
          <p:cNvSpPr txBox="1"/>
          <p:nvPr/>
        </p:nvSpPr>
        <p:spPr>
          <a:xfrm>
            <a:off x="7812828" y="3451774"/>
            <a:ext cx="3441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</a:rPr>
              <a:t>그래프 시각화를 통해 어느 정도</a:t>
            </a:r>
            <a:endParaRPr lang="en-US" altLang="ko-KR" sz="1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800" b="1" dirty="0">
                <a:solidFill>
                  <a:schemeClr val="accent5">
                    <a:lumMod val="75000"/>
                  </a:schemeClr>
                </a:solidFill>
              </a:rPr>
              <a:t>예측이 들어맞는지 직관적으로 </a:t>
            </a:r>
            <a:endParaRPr lang="en-US" altLang="ko-KR" sz="1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확인 가능</a:t>
            </a:r>
            <a:endParaRPr lang="ko-KR" altLang="en-US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9F2326-1D8A-46AA-93FA-A3773ECCCA84}"/>
              </a:ext>
            </a:extLst>
          </p:cNvPr>
          <p:cNvSpPr txBox="1"/>
          <p:nvPr/>
        </p:nvSpPr>
        <p:spPr>
          <a:xfrm>
            <a:off x="7812828" y="5315988"/>
            <a:ext cx="3979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MSE, </a:t>
            </a:r>
            <a:r>
              <a:rPr lang="en-US" altLang="ko-KR" sz="1800" b="0" i="0" dirty="0">
                <a:solidFill>
                  <a:srgbClr val="28BBF0"/>
                </a:solidFill>
                <a:effectLst/>
                <a:latin typeface="Consolas" panose="020B0609020204030204" pitchFamily="49" charset="0"/>
              </a:rPr>
              <a:t>R²</a:t>
            </a:r>
            <a:r>
              <a:rPr lang="en-US" altLang="ko-KR" sz="18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00B0F0"/>
                </a:solidFill>
              </a:rPr>
              <a:t>의 수치 데이터와 </a:t>
            </a:r>
            <a:endParaRPr lang="en-US" altLang="ko-KR" b="1" dirty="0">
              <a:solidFill>
                <a:srgbClr val="00B0F0"/>
              </a:solidFill>
            </a:endParaRPr>
          </a:p>
          <a:p>
            <a:r>
              <a:rPr lang="ko-KR" altLang="en-US" b="1" dirty="0">
                <a:solidFill>
                  <a:srgbClr val="00B0F0"/>
                </a:solidFill>
              </a:rPr>
              <a:t>관련성 비교 가능</a:t>
            </a:r>
            <a:endParaRPr lang="en-US" altLang="ko-KR" b="1" dirty="0">
              <a:solidFill>
                <a:srgbClr val="00B0F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459D51-8DCA-610B-2A19-00FC08F7F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32" y="1661372"/>
            <a:ext cx="60007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7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C300005-DF78-48B4-9DD7-D6327A5F5F49}"/>
              </a:ext>
            </a:extLst>
          </p:cNvPr>
          <p:cNvGrpSpPr/>
          <p:nvPr/>
        </p:nvGrpSpPr>
        <p:grpSpPr>
          <a:xfrm>
            <a:off x="989638" y="1874521"/>
            <a:ext cx="10145077" cy="3683002"/>
            <a:chOff x="1219200" y="2047946"/>
            <a:chExt cx="10145077" cy="368300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7EBCF0-D1E9-4494-840E-B1A2002161EF}"/>
                </a:ext>
              </a:extLst>
            </p:cNvPr>
            <p:cNvSpPr/>
            <p:nvPr/>
          </p:nvSpPr>
          <p:spPr>
            <a:xfrm>
              <a:off x="1219200" y="2047946"/>
              <a:ext cx="1168400" cy="1044000"/>
            </a:xfrm>
            <a:prstGeom prst="rect">
              <a:avLst/>
            </a:prstGeom>
            <a:solidFill>
              <a:srgbClr val="024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0F9BB4A-5D9B-4CAF-BACB-54BC4F22C9D0}"/>
                </a:ext>
              </a:extLst>
            </p:cNvPr>
            <p:cNvSpPr/>
            <p:nvPr/>
          </p:nvSpPr>
          <p:spPr>
            <a:xfrm>
              <a:off x="2628899" y="2047946"/>
              <a:ext cx="8735378" cy="1044000"/>
            </a:xfrm>
            <a:prstGeom prst="rect">
              <a:avLst/>
            </a:prstGeom>
            <a:solidFill>
              <a:srgbClr val="024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DDD8E82-DAC3-4423-B212-D9977B4DFBD0}"/>
                </a:ext>
              </a:extLst>
            </p:cNvPr>
            <p:cNvSpPr txBox="1"/>
            <p:nvPr/>
          </p:nvSpPr>
          <p:spPr>
            <a:xfrm>
              <a:off x="1554560" y="2234823"/>
              <a:ext cx="4764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</a:rPr>
                <a:t>1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6FFE6B8-E51C-435E-8962-10C693A5C7B2}"/>
                </a:ext>
              </a:extLst>
            </p:cNvPr>
            <p:cNvSpPr txBox="1"/>
            <p:nvPr/>
          </p:nvSpPr>
          <p:spPr>
            <a:xfrm>
              <a:off x="2885994" y="2243014"/>
              <a:ext cx="76530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spc="-150" dirty="0" err="1">
                  <a:solidFill>
                    <a:schemeClr val="bg1"/>
                  </a:solidFill>
                  <a:latin typeface="+mj-ea"/>
                  <a:ea typeface="+mj-ea"/>
                </a:rPr>
                <a:t>LightGBM</a:t>
              </a:r>
              <a:r>
                <a:rPr lang="ko-KR" altLang="en-US" sz="3600" b="1" spc="-150" dirty="0">
                  <a:solidFill>
                    <a:schemeClr val="bg1"/>
                  </a:solidFill>
                  <a:latin typeface="+mj-ea"/>
                  <a:ea typeface="+mj-ea"/>
                </a:rPr>
                <a:t>의 성능이 가장 좋게 나타남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CCC2897-B135-4508-8751-5492D9C19899}"/>
                </a:ext>
              </a:extLst>
            </p:cNvPr>
            <p:cNvSpPr/>
            <p:nvPr/>
          </p:nvSpPr>
          <p:spPr>
            <a:xfrm>
              <a:off x="1219200" y="3367447"/>
              <a:ext cx="1168400" cy="1044000"/>
            </a:xfrm>
            <a:prstGeom prst="rect">
              <a:avLst/>
            </a:prstGeom>
            <a:solidFill>
              <a:srgbClr val="1282B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50312FB-D710-4DE7-A3BB-A1D6C40A515C}"/>
                </a:ext>
              </a:extLst>
            </p:cNvPr>
            <p:cNvSpPr/>
            <p:nvPr/>
          </p:nvSpPr>
          <p:spPr>
            <a:xfrm>
              <a:off x="2628899" y="3367447"/>
              <a:ext cx="8735378" cy="1044000"/>
            </a:xfrm>
            <a:prstGeom prst="rect">
              <a:avLst/>
            </a:prstGeom>
            <a:solidFill>
              <a:srgbClr val="1282B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8F233C-9EA1-4835-896C-1AB06E5A9314}"/>
                </a:ext>
              </a:extLst>
            </p:cNvPr>
            <p:cNvSpPr txBox="1"/>
            <p:nvPr/>
          </p:nvSpPr>
          <p:spPr>
            <a:xfrm>
              <a:off x="1565194" y="3501162"/>
              <a:ext cx="476412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</a:rPr>
                <a:t>2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4ACCFB-E5EC-4855-A718-CB91176D63B5}"/>
                </a:ext>
              </a:extLst>
            </p:cNvPr>
            <p:cNvSpPr txBox="1"/>
            <p:nvPr/>
          </p:nvSpPr>
          <p:spPr>
            <a:xfrm>
              <a:off x="2885994" y="3541252"/>
              <a:ext cx="703269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3600" b="1" spc="-150" dirty="0">
                  <a:solidFill>
                    <a:schemeClr val="bg1"/>
                  </a:solidFill>
                  <a:latin typeface="Arial"/>
                  <a:ea typeface="+mj-ea"/>
                </a:rPr>
                <a:t>폐업 점포 수를 어느 정도 예측 가능</a:t>
              </a:r>
              <a:endParaRPr lang="ko-KR" altLang="en-US" sz="3600" b="1" spc="-15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23FA051-4E50-4449-B993-CEBFD4598268}"/>
                </a:ext>
              </a:extLst>
            </p:cNvPr>
            <p:cNvSpPr/>
            <p:nvPr/>
          </p:nvSpPr>
          <p:spPr>
            <a:xfrm>
              <a:off x="1219200" y="4686948"/>
              <a:ext cx="1168400" cy="1044000"/>
            </a:xfrm>
            <a:prstGeom prst="rect">
              <a:avLst/>
            </a:prstGeom>
            <a:solidFill>
              <a:srgbClr val="C5C2B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E7CCC6F-1099-41B1-BF20-303D4F1EC10C}"/>
                </a:ext>
              </a:extLst>
            </p:cNvPr>
            <p:cNvSpPr/>
            <p:nvPr/>
          </p:nvSpPr>
          <p:spPr>
            <a:xfrm>
              <a:off x="2628899" y="4686948"/>
              <a:ext cx="8735378" cy="1044000"/>
            </a:xfrm>
            <a:prstGeom prst="rect">
              <a:avLst/>
            </a:prstGeom>
            <a:solidFill>
              <a:srgbClr val="C5C2B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244B67-8C5A-4381-BDBC-74011644A88C}"/>
                </a:ext>
              </a:extLst>
            </p:cNvPr>
            <p:cNvSpPr txBox="1"/>
            <p:nvPr/>
          </p:nvSpPr>
          <p:spPr>
            <a:xfrm>
              <a:off x="1565194" y="4820663"/>
              <a:ext cx="4764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</a:rPr>
                <a:t>3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BBD6E2-D362-4478-9D32-C03CE23ABBA5}"/>
                </a:ext>
              </a:extLst>
            </p:cNvPr>
            <p:cNvSpPr txBox="1"/>
            <p:nvPr/>
          </p:nvSpPr>
          <p:spPr>
            <a:xfrm>
              <a:off x="2885994" y="4947338"/>
              <a:ext cx="80730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150" dirty="0">
                  <a:solidFill>
                    <a:schemeClr val="bg1"/>
                  </a:solidFill>
                  <a:latin typeface="+mj-ea"/>
                  <a:ea typeface="+mj-ea"/>
                </a:rPr>
                <a:t>데이터에 따라 </a:t>
              </a:r>
              <a:r>
                <a:rPr lang="ko-KR" altLang="en-US" sz="2800" b="1" spc="-150" dirty="0" err="1">
                  <a:solidFill>
                    <a:schemeClr val="bg1"/>
                  </a:solidFill>
                  <a:latin typeface="+mj-ea"/>
                  <a:ea typeface="+mj-ea"/>
                </a:rPr>
                <a:t>스케일러의</a:t>
              </a:r>
              <a:r>
                <a:rPr lang="ko-KR" altLang="en-US" sz="2800" b="1" spc="-150" dirty="0">
                  <a:solidFill>
                    <a:schemeClr val="bg1"/>
                  </a:solidFill>
                  <a:latin typeface="+mj-ea"/>
                  <a:ea typeface="+mj-ea"/>
                </a:rPr>
                <a:t> 영향은 제한적일 수 있음</a:t>
              </a:r>
            </a:p>
          </p:txBody>
        </p: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F450B00-5BC1-41C3-A6A8-BCFE6A20141C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">
            <a:extLst>
              <a:ext uri="{FF2B5EF4-FFF2-40B4-BE49-F238E27FC236}">
                <a16:creationId xmlns:a16="http://schemas.microsoft.com/office/drawing/2014/main" id="{4F9E073A-8518-4309-BF13-33F710A1BB51}"/>
              </a:ext>
            </a:extLst>
          </p:cNvPr>
          <p:cNvSpPr txBox="1"/>
          <p:nvPr/>
        </p:nvSpPr>
        <p:spPr>
          <a:xfrm flipH="1">
            <a:off x="162558" y="174504"/>
            <a:ext cx="601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51117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4E5AB-C2F5-2DFF-B163-F972AC4A0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Vektor von conclusion sign. conclusion - ID:139033522 - Lizenzfreie Bild -  Stocklib">
            <a:extLst>
              <a:ext uri="{FF2B5EF4-FFF2-40B4-BE49-F238E27FC236}">
                <a16:creationId xmlns:a16="http://schemas.microsoft.com/office/drawing/2014/main" id="{802EC846-9685-E56A-E4D6-96B6434F5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69" y="0"/>
            <a:ext cx="9048812" cy="639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!!직사각형 2">
            <a:extLst>
              <a:ext uri="{FF2B5EF4-FFF2-40B4-BE49-F238E27FC236}">
                <a16:creationId xmlns:a16="http://schemas.microsoft.com/office/drawing/2014/main" id="{2EFD98E5-CE80-C9AF-747E-0FC169A56147}"/>
              </a:ext>
            </a:extLst>
          </p:cNvPr>
          <p:cNvSpPr/>
          <p:nvPr/>
        </p:nvSpPr>
        <p:spPr>
          <a:xfrm>
            <a:off x="6096000" y="3465512"/>
            <a:ext cx="5669280" cy="3001327"/>
          </a:xfrm>
          <a:prstGeom prst="rect">
            <a:avLst/>
          </a:prstGeom>
          <a:solidFill>
            <a:schemeClr val="accent1"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D2D05-F584-CE27-04DF-2F34F2C903BE}"/>
              </a:ext>
            </a:extLst>
          </p:cNvPr>
          <p:cNvSpPr txBox="1"/>
          <p:nvPr/>
        </p:nvSpPr>
        <p:spPr>
          <a:xfrm>
            <a:off x="6881353" y="4135177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제안</a:t>
            </a:r>
          </a:p>
        </p:txBody>
      </p:sp>
      <p:sp>
        <p:nvSpPr>
          <p:cNvPr id="11" name="!!직사각형 1">
            <a:extLst>
              <a:ext uri="{FF2B5EF4-FFF2-40B4-BE49-F238E27FC236}">
                <a16:creationId xmlns:a16="http://schemas.microsoft.com/office/drawing/2014/main" id="{C3DF8179-3E2E-DFEC-987D-50182DBA3F45}"/>
              </a:ext>
            </a:extLst>
          </p:cNvPr>
          <p:cNvSpPr/>
          <p:nvPr/>
        </p:nvSpPr>
        <p:spPr>
          <a:xfrm>
            <a:off x="6327191" y="3676159"/>
            <a:ext cx="5223125" cy="258003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308DD4-5F3A-4A9D-F671-9F87B4EF4585}"/>
              </a:ext>
            </a:extLst>
          </p:cNvPr>
          <p:cNvGrpSpPr/>
          <p:nvPr/>
        </p:nvGrpSpPr>
        <p:grpSpPr>
          <a:xfrm>
            <a:off x="6327191" y="3254476"/>
            <a:ext cx="8141960" cy="977004"/>
            <a:chOff x="657911" y="3254476"/>
            <a:chExt cx="8141960" cy="9770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FC8729-126E-DF77-BEBE-AEEDBF840786}"/>
                </a:ext>
              </a:extLst>
            </p:cNvPr>
            <p:cNvSpPr txBox="1"/>
            <p:nvPr/>
          </p:nvSpPr>
          <p:spPr>
            <a:xfrm>
              <a:off x="657911" y="3708260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Part 4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B3CCCD-B4CC-74FD-8C00-3C128E492C57}"/>
                </a:ext>
              </a:extLst>
            </p:cNvPr>
            <p:cNvSpPr txBox="1"/>
            <p:nvPr/>
          </p:nvSpPr>
          <p:spPr>
            <a:xfrm>
              <a:off x="7678994" y="3254476"/>
              <a:ext cx="1120877" cy="875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37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D9322-57DB-ACF3-C5F3-ED2126720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EB0EEA-3EF3-6503-6EE9-7DB3C8454B40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6D818A-7E79-6931-79BB-5FEAAF06A750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BC6ADC-142C-E0CC-3AF5-BFF61CC937C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6E8076-E794-FA82-8D89-0C83E96B66A0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F24B80-BC3E-4B02-F5F3-F31B32CCEE27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FD84A0-9E0F-378A-E89F-C64FE5E2F94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F6B027E-3DBB-2533-952A-5EF69099363A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">
            <a:extLst>
              <a:ext uri="{FF2B5EF4-FFF2-40B4-BE49-F238E27FC236}">
                <a16:creationId xmlns:a16="http://schemas.microsoft.com/office/drawing/2014/main" id="{4E3A0C44-E8A0-8139-3AC4-A89F33AD06A5}"/>
              </a:ext>
            </a:extLst>
          </p:cNvPr>
          <p:cNvSpPr txBox="1"/>
          <p:nvPr/>
        </p:nvSpPr>
        <p:spPr>
          <a:xfrm flipH="1">
            <a:off x="162558" y="174504"/>
            <a:ext cx="601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결론 및 제안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6EC1B-FECB-E6B2-1A69-AA55063D111B}"/>
              </a:ext>
            </a:extLst>
          </p:cNvPr>
          <p:cNvSpPr txBox="1"/>
          <p:nvPr/>
        </p:nvSpPr>
        <p:spPr>
          <a:xfrm>
            <a:off x="2879553" y="5181469"/>
            <a:ext cx="483550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000" b="0" i="0" dirty="0">
                <a:solidFill>
                  <a:srgbClr val="000000"/>
                </a:solidFill>
                <a:effectLst/>
                <a:latin typeface="inherit"/>
              </a:rPr>
              <a:t>상권코드를 종속변수로 한 분류모델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D597F-2763-D033-C861-D2111D55E2CE}"/>
              </a:ext>
            </a:extLst>
          </p:cNvPr>
          <p:cNvSpPr txBox="1"/>
          <p:nvPr/>
        </p:nvSpPr>
        <p:spPr>
          <a:xfrm>
            <a:off x="2879553" y="1785913"/>
            <a:ext cx="7986869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모델의 성과지표에 따라서 성능이 낮게 나와 실질적으로 활용하기는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힘들 것 같다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1AD83E2-690B-95D3-76BE-1BE5FF73B50E}"/>
              </a:ext>
            </a:extLst>
          </p:cNvPr>
          <p:cNvSpPr/>
          <p:nvPr/>
        </p:nvSpPr>
        <p:spPr>
          <a:xfrm>
            <a:off x="1068833" y="1807507"/>
            <a:ext cx="1417320" cy="9128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결론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59B0B0-9A18-950E-5CF7-8B3303741D95}"/>
              </a:ext>
            </a:extLst>
          </p:cNvPr>
          <p:cNvSpPr txBox="1"/>
          <p:nvPr/>
        </p:nvSpPr>
        <p:spPr>
          <a:xfrm>
            <a:off x="2879553" y="2462187"/>
            <a:ext cx="2265364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- (</a:t>
            </a:r>
            <a:r>
              <a:rPr lang="ko-KR" altLang="en-US" sz="1600" dirty="0"/>
              <a:t>이유</a:t>
            </a:r>
            <a:r>
              <a:rPr lang="en-US" altLang="ko-KR" sz="1600" dirty="0"/>
              <a:t>) R²</a:t>
            </a:r>
            <a:r>
              <a:rPr lang="ko-KR" altLang="en-US" sz="1600" dirty="0"/>
              <a:t> 이 </a:t>
            </a:r>
            <a:r>
              <a:rPr lang="en-US" altLang="ko-KR" sz="1600" dirty="0"/>
              <a:t>0.5 </a:t>
            </a:r>
            <a:r>
              <a:rPr lang="ko-KR" altLang="en-US" sz="1600" dirty="0"/>
              <a:t>미만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F3854-93FC-D6C3-C2ED-2B859776B36F}"/>
              </a:ext>
            </a:extLst>
          </p:cNvPr>
          <p:cNvSpPr txBox="1"/>
          <p:nvPr/>
        </p:nvSpPr>
        <p:spPr>
          <a:xfrm>
            <a:off x="2986234" y="3167943"/>
            <a:ext cx="563327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 fontAlgn="base"/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1.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inherit"/>
              </a:rPr>
              <a:t>종속변수 값의 다양성으로 인한 예측의 어려움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D1ABB-D1F0-6364-5E37-DA19BB52C35C}"/>
              </a:ext>
            </a:extLst>
          </p:cNvPr>
          <p:cNvSpPr txBox="1"/>
          <p:nvPr/>
        </p:nvSpPr>
        <p:spPr>
          <a:xfrm>
            <a:off x="2986233" y="3600329"/>
            <a:ext cx="518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종속변수에 대한 설명변수의 설명력 부족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7A152A-2AB9-8111-A701-872122EAB12D}"/>
              </a:ext>
            </a:extLst>
          </p:cNvPr>
          <p:cNvSpPr txBox="1"/>
          <p:nvPr/>
        </p:nvSpPr>
        <p:spPr>
          <a:xfrm>
            <a:off x="2986233" y="4068901"/>
            <a:ext cx="7552198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inherit"/>
              </a:rPr>
              <a:t>종속변수에 영향을 미칠 수 있는 설명변수가 무한정으로 많음</a:t>
            </a:r>
            <a:endParaRPr lang="ko-KR" altLang="en-US" sz="2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A544044-E9B0-D514-B485-5E43E9CDB61E}"/>
              </a:ext>
            </a:extLst>
          </p:cNvPr>
          <p:cNvSpPr/>
          <p:nvPr/>
        </p:nvSpPr>
        <p:spPr>
          <a:xfrm>
            <a:off x="1068833" y="3343957"/>
            <a:ext cx="1417320" cy="9128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성능 저하 요인 추측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9F338EC-2074-F841-F1E7-44F90A049111}"/>
              </a:ext>
            </a:extLst>
          </p:cNvPr>
          <p:cNvSpPr/>
          <p:nvPr/>
        </p:nvSpPr>
        <p:spPr>
          <a:xfrm>
            <a:off x="1068833" y="4854288"/>
            <a:ext cx="1417320" cy="9128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제안</a:t>
            </a:r>
          </a:p>
        </p:txBody>
      </p:sp>
    </p:spTree>
    <p:extLst>
      <p:ext uri="{BB962C8B-B14F-4D97-AF65-F5344CB8AC3E}">
        <p14:creationId xmlns:p14="http://schemas.microsoft.com/office/powerpoint/2010/main" val="154637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DB2F8-CB84-47AB-DBF5-83089149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ë°°ê²½ì§ìì ëíë 3ê°ì§ ë°©ë² : ë¤ì´ë² ë¸ë¡ê·¸">
            <a:extLst>
              <a:ext uri="{FF2B5EF4-FFF2-40B4-BE49-F238E27FC236}">
                <a16:creationId xmlns:a16="http://schemas.microsoft.com/office/drawing/2014/main" id="{CB36AF4C-6715-3C70-AF71-5B00CDABD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3"/>
          <a:stretch/>
        </p:blipFill>
        <p:spPr bwMode="auto">
          <a:xfrm>
            <a:off x="0" y="0"/>
            <a:ext cx="122024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!!직사각형 2">
            <a:extLst>
              <a:ext uri="{FF2B5EF4-FFF2-40B4-BE49-F238E27FC236}">
                <a16:creationId xmlns:a16="http://schemas.microsoft.com/office/drawing/2014/main" id="{8F843EFB-46D5-31AD-EAA9-221B83EC62BE}"/>
              </a:ext>
            </a:extLst>
          </p:cNvPr>
          <p:cNvSpPr/>
          <p:nvPr/>
        </p:nvSpPr>
        <p:spPr>
          <a:xfrm>
            <a:off x="6096000" y="3465512"/>
            <a:ext cx="5669280" cy="3001327"/>
          </a:xfrm>
          <a:prstGeom prst="rect">
            <a:avLst/>
          </a:prstGeom>
          <a:solidFill>
            <a:schemeClr val="accent1"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40CD-2C7F-AF4B-AF74-B9AF8FA2AD09}"/>
              </a:ext>
            </a:extLst>
          </p:cNvPr>
          <p:cNvSpPr txBox="1"/>
          <p:nvPr/>
        </p:nvSpPr>
        <p:spPr>
          <a:xfrm>
            <a:off x="7412694" y="4231480"/>
            <a:ext cx="3052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 문헌</a:t>
            </a:r>
          </a:p>
        </p:txBody>
      </p:sp>
      <p:sp>
        <p:nvSpPr>
          <p:cNvPr id="11" name="!!직사각형 1">
            <a:extLst>
              <a:ext uri="{FF2B5EF4-FFF2-40B4-BE49-F238E27FC236}">
                <a16:creationId xmlns:a16="http://schemas.microsoft.com/office/drawing/2014/main" id="{2C350623-3EF0-2CC8-AD7F-7907D82B7346}"/>
              </a:ext>
            </a:extLst>
          </p:cNvPr>
          <p:cNvSpPr/>
          <p:nvPr/>
        </p:nvSpPr>
        <p:spPr>
          <a:xfrm>
            <a:off x="6327191" y="3676159"/>
            <a:ext cx="5223125" cy="258003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588A50-E5D6-4B9A-45D4-A0A37FD22E98}"/>
              </a:ext>
            </a:extLst>
          </p:cNvPr>
          <p:cNvGrpSpPr/>
          <p:nvPr/>
        </p:nvGrpSpPr>
        <p:grpSpPr>
          <a:xfrm>
            <a:off x="6327191" y="3254476"/>
            <a:ext cx="8141960" cy="977004"/>
            <a:chOff x="657911" y="3254476"/>
            <a:chExt cx="8141960" cy="9770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12DEB4-E825-D052-5AB1-0844DD0F1934}"/>
                </a:ext>
              </a:extLst>
            </p:cNvPr>
            <p:cNvSpPr txBox="1"/>
            <p:nvPr/>
          </p:nvSpPr>
          <p:spPr>
            <a:xfrm>
              <a:off x="657911" y="3708260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Part 4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264631-5926-87DC-8362-693407AA312F}"/>
                </a:ext>
              </a:extLst>
            </p:cNvPr>
            <p:cNvSpPr txBox="1"/>
            <p:nvPr/>
          </p:nvSpPr>
          <p:spPr>
            <a:xfrm>
              <a:off x="7678994" y="3254476"/>
              <a:ext cx="1120877" cy="875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757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6E7BA-07D8-9190-9B76-A7E796D57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F38C129-0CC3-CBFF-5D3C-AAF95B3A3905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">
            <a:extLst>
              <a:ext uri="{FF2B5EF4-FFF2-40B4-BE49-F238E27FC236}">
                <a16:creationId xmlns:a16="http://schemas.microsoft.com/office/drawing/2014/main" id="{D3192CA0-CCC5-9B35-CEC1-680C75D9DBCB}"/>
              </a:ext>
            </a:extLst>
          </p:cNvPr>
          <p:cNvSpPr txBox="1"/>
          <p:nvPr/>
        </p:nvSpPr>
        <p:spPr>
          <a:xfrm flipH="1">
            <a:off x="162558" y="174504"/>
            <a:ext cx="508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 문헌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3A154-23BA-0FDA-473E-BD82AF2EDAA1}"/>
              </a:ext>
            </a:extLst>
          </p:cNvPr>
          <p:cNvSpPr txBox="1"/>
          <p:nvPr/>
        </p:nvSpPr>
        <p:spPr>
          <a:xfrm>
            <a:off x="1617097" y="1578932"/>
            <a:ext cx="646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서울특별시 빅데이터 캠퍼스</a:t>
            </a:r>
          </a:p>
          <a:p>
            <a:r>
              <a:rPr lang="en-US" altLang="ko-KR" dirty="0"/>
              <a:t>http://175.193.201.33/data/selectPageListSampleDataSet.do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195F47-5967-0E83-B54D-26424B294E46}"/>
              </a:ext>
            </a:extLst>
          </p:cNvPr>
          <p:cNvSpPr txBox="1"/>
          <p:nvPr/>
        </p:nvSpPr>
        <p:spPr>
          <a:xfrm>
            <a:off x="1617097" y="2454709"/>
            <a:ext cx="79244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중소벤처기업부</a:t>
            </a:r>
            <a:r>
              <a:rPr lang="en-US" altLang="ko-KR" dirty="0"/>
              <a:t>,</a:t>
            </a:r>
            <a:r>
              <a:rPr lang="ko-KR" altLang="en-US" dirty="0"/>
              <a:t>「창업기업동향」</a:t>
            </a:r>
            <a:r>
              <a:rPr lang="en-US" altLang="ko-KR" dirty="0"/>
              <a:t>, 2023.11, 2024.03.06, </a:t>
            </a:r>
            <a:r>
              <a:rPr lang="ko-KR" altLang="en-US" dirty="0"/>
              <a:t>업종별 </a:t>
            </a:r>
            <a:r>
              <a:rPr lang="ko-KR" altLang="en-US" dirty="0" err="1"/>
              <a:t>창업기업수</a:t>
            </a:r>
            <a:endParaRPr lang="ko-KR" altLang="en-US" dirty="0"/>
          </a:p>
          <a:p>
            <a:r>
              <a:rPr lang="en-US" altLang="ko-KR" dirty="0"/>
              <a:t>https://kosis.kr/statHtml/statHtml.do?orgId=142&amp;tblId=DT_142N_F201&amp;conn_path=I2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A4DE5-5C37-938B-3FCB-2BE5B740C55C}"/>
              </a:ext>
            </a:extLst>
          </p:cNvPr>
          <p:cNvSpPr txBox="1"/>
          <p:nvPr/>
        </p:nvSpPr>
        <p:spPr>
          <a:xfrm>
            <a:off x="1617097" y="3607485"/>
            <a:ext cx="7924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경영수첩</a:t>
            </a:r>
            <a:r>
              <a:rPr lang="en-US" altLang="ko-KR" dirty="0"/>
              <a:t>-</a:t>
            </a:r>
            <a:r>
              <a:rPr lang="ko-KR" altLang="en-US" dirty="0"/>
              <a:t>제과점 입지조건 </a:t>
            </a:r>
            <a:r>
              <a:rPr lang="ko-KR" altLang="en-US" dirty="0" err="1"/>
              <a:t>ㆍ상권분석</a:t>
            </a:r>
            <a:r>
              <a:rPr lang="ko-KR" altLang="en-US" dirty="0"/>
              <a:t> 방법</a:t>
            </a:r>
            <a:r>
              <a:rPr lang="en-US" altLang="ko-KR" dirty="0"/>
              <a:t>, </a:t>
            </a:r>
            <a:r>
              <a:rPr lang="ko-KR" altLang="en-US" dirty="0"/>
              <a:t>베이커리 </a:t>
            </a:r>
            <a:r>
              <a:rPr lang="en-US" altLang="ko-KR" dirty="0"/>
              <a:t>= Monthly bakery, 1996 no.3 = no.332, 1996</a:t>
            </a:r>
            <a:r>
              <a:rPr lang="ko-KR" altLang="en-US" dirty="0"/>
              <a:t>년</a:t>
            </a:r>
            <a:r>
              <a:rPr lang="en-US" altLang="ko-KR" dirty="0"/>
              <a:t>, pp.98 - 99 https://scienceon.kisti.re.kr/srch/selectPORSrchArticle.do?cn=JAKO199670747239115&amp;SITE=CLICK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2292708-DD12-C95D-7E88-3DA32CDCA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9865" y="5037261"/>
            <a:ext cx="7248606" cy="388156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AA1D778-B6F6-EC86-76CA-4A9B9A8738E5}"/>
              </a:ext>
            </a:extLst>
          </p:cNvPr>
          <p:cNvSpPr/>
          <p:nvPr/>
        </p:nvSpPr>
        <p:spPr>
          <a:xfrm>
            <a:off x="907740" y="1609709"/>
            <a:ext cx="572860" cy="584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4EF4EB8-62F9-F2EF-4867-7AC11F4ACE96}"/>
              </a:ext>
            </a:extLst>
          </p:cNvPr>
          <p:cNvSpPr/>
          <p:nvPr/>
        </p:nvSpPr>
        <p:spPr>
          <a:xfrm>
            <a:off x="907740" y="2623986"/>
            <a:ext cx="572860" cy="584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D4E4AD5-A619-13A8-BF1A-F8D3ED938711}"/>
              </a:ext>
            </a:extLst>
          </p:cNvPr>
          <p:cNvSpPr/>
          <p:nvPr/>
        </p:nvSpPr>
        <p:spPr>
          <a:xfrm>
            <a:off x="907740" y="4955903"/>
            <a:ext cx="572860" cy="584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301B5D3-53A0-5D6D-611A-B7C8239633C6}"/>
              </a:ext>
            </a:extLst>
          </p:cNvPr>
          <p:cNvSpPr/>
          <p:nvPr/>
        </p:nvSpPr>
        <p:spPr>
          <a:xfrm>
            <a:off x="907740" y="3759421"/>
            <a:ext cx="572860" cy="584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919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2759200" y="3013501"/>
            <a:ext cx="6704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경청해주셔서</a:t>
            </a:r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21974" y="5235176"/>
            <a:ext cx="6319520" cy="1158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ko-KR" altLang="en-US" sz="1400" kern="100">
                <a:cs typeface="Times New Roman"/>
              </a:rPr>
              <a:t>ㅇ </a:t>
            </a:r>
            <a:r>
              <a:rPr lang="ko-KR" altLang="ko-KR" sz="1400" kern="100">
                <a:effectLst/>
                <a:latin typeface="맑은 고딕"/>
                <a:ea typeface="맑은 고딕"/>
                <a:cs typeface="Times New Roman"/>
              </a:rPr>
              <a:t>코로나 </a:t>
            </a:r>
            <a:r>
              <a:rPr lang="en-US" altLang="ko-KR" sz="1400" kern="100">
                <a:effectLst/>
                <a:latin typeface="맑은 고딕"/>
                <a:ea typeface="맑은 고딕"/>
                <a:cs typeface="Times New Roman"/>
              </a:rPr>
              <a:t>19</a:t>
            </a:r>
            <a:r>
              <a:rPr lang="ko-KR" altLang="en-US" sz="1400" kern="100">
                <a:effectLst/>
                <a:latin typeface="맑은 고딕"/>
                <a:ea typeface="맑은 고딕"/>
                <a:cs typeface="Times New Roman"/>
              </a:rPr>
              <a:t>로 인해 </a:t>
            </a:r>
            <a:r>
              <a:rPr lang="ko-KR" altLang="ko-KR" sz="1400" kern="100">
                <a:effectLst/>
                <a:latin typeface="맑은 고딕"/>
                <a:ea typeface="맑은 고딕"/>
                <a:cs typeface="Times New Roman"/>
              </a:rPr>
              <a:t>주춤했던 창업시장</a:t>
            </a:r>
            <a:r>
              <a:rPr lang="ko-KR" altLang="en-US" sz="1400" kern="100">
                <a:effectLst/>
                <a:latin typeface="맑은 고딕"/>
                <a:ea typeface="맑은 고딕"/>
                <a:cs typeface="Times New Roman"/>
              </a:rPr>
              <a:t>에도 불구하고 </a:t>
            </a:r>
            <a:r>
              <a:rPr lang="ko-KR" altLang="ko-KR" sz="1400" kern="100">
                <a:effectLst/>
                <a:latin typeface="맑은 고딕"/>
                <a:ea typeface="맑은 고딕"/>
                <a:cs typeface="Times New Roman"/>
              </a:rPr>
              <a:t>창업 추천 시스템을 찾는 사람들이 많아지고 있다</a:t>
            </a:r>
            <a:r>
              <a:rPr lang="en-US" altLang="ko-KR" sz="1400" kern="100">
                <a:effectLst/>
                <a:latin typeface="맑은 고딕"/>
                <a:ea typeface="맑은 고딕"/>
                <a:cs typeface="Times New Roman"/>
              </a:rPr>
              <a:t>. </a:t>
            </a:r>
            <a:r>
              <a:rPr lang="ko-KR" altLang="ko-KR" sz="1400" kern="100">
                <a:effectLst/>
                <a:latin typeface="맑은 고딕"/>
                <a:ea typeface="맑은 고딕"/>
                <a:cs typeface="Times New Roman"/>
              </a:rPr>
              <a:t>그 예로 </a:t>
            </a:r>
            <a:r>
              <a:rPr lang="en-US" altLang="ko-KR" sz="1400" kern="100">
                <a:effectLst/>
                <a:latin typeface="맑은 고딕"/>
                <a:ea typeface="맑은 고딕"/>
                <a:cs typeface="Times New Roman"/>
              </a:rPr>
              <a:t>AI</a:t>
            </a:r>
            <a:r>
              <a:rPr lang="ko-KR" altLang="ko-KR" sz="1400" kern="100">
                <a:effectLst/>
                <a:latin typeface="맑은 고딕"/>
                <a:ea typeface="맑은 고딕"/>
                <a:cs typeface="Times New Roman"/>
              </a:rPr>
              <a:t>를 이용한 창업 플랫폼인 스타트업 플러스</a:t>
            </a:r>
            <a:r>
              <a:rPr lang="en-US" altLang="ko-KR" sz="1400" kern="100">
                <a:effectLst/>
                <a:latin typeface="맑은 고딕"/>
                <a:ea typeface="맑은 고딕"/>
                <a:cs typeface="Times New Roman"/>
              </a:rPr>
              <a:t>(</a:t>
            </a:r>
            <a:r>
              <a:rPr lang="en-US" altLang="ko-KR" sz="1400" kern="100">
                <a:effectLst/>
                <a:latin typeface="맑은 고딕"/>
                <a:ea typeface="맑은 고딕"/>
                <a:cs typeface="Times New Roman"/>
                <a:hlinkClick r:id="rId2"/>
              </a:rPr>
              <a:t>www.startup-plus.kr</a:t>
            </a:r>
            <a:r>
              <a:rPr lang="en-US" altLang="ko-KR" sz="1400" kern="100">
                <a:effectLst/>
                <a:latin typeface="맑은 고딕"/>
                <a:ea typeface="맑은 고딕"/>
                <a:cs typeface="Times New Roman"/>
              </a:rPr>
              <a:t>)</a:t>
            </a:r>
            <a:r>
              <a:rPr lang="ko-KR" altLang="ko-KR" sz="1400" kern="100">
                <a:effectLst/>
                <a:latin typeface="맑은 고딕"/>
                <a:ea typeface="맑은 고딕"/>
                <a:cs typeface="Times New Roman"/>
              </a:rPr>
              <a:t>에 </a:t>
            </a:r>
            <a:r>
              <a:rPr lang="en-US" altLang="ko-KR" sz="1400" kern="100">
                <a:effectLst/>
                <a:latin typeface="맑은 고딕"/>
                <a:ea typeface="맑은 고딕"/>
                <a:cs typeface="Times New Roman"/>
              </a:rPr>
              <a:t>340</a:t>
            </a:r>
            <a:r>
              <a:rPr lang="ko-KR" altLang="ko-KR" sz="1400" kern="100">
                <a:effectLst/>
                <a:latin typeface="맑은 고딕"/>
                <a:ea typeface="맑은 고딕"/>
                <a:cs typeface="Times New Roman"/>
              </a:rPr>
              <a:t>만 명 이상이 방문하는 열기를 보여준다</a:t>
            </a:r>
            <a:r>
              <a:rPr lang="en-US" altLang="ko-KR" sz="1400" kern="100">
                <a:effectLst/>
                <a:latin typeface="맑은 고딕"/>
                <a:ea typeface="맑은 고딕"/>
                <a:cs typeface="Times New Roman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endParaRPr lang="en-US" altLang="ko-KR" kern="100">
              <a:cs typeface="Times New Roman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431280" y="397525"/>
            <a:ext cx="4944477" cy="4710570"/>
            <a:chOff x="360300" y="502666"/>
            <a:chExt cx="6382026" cy="627087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60300" y="502666"/>
              <a:ext cx="4625741" cy="5852667"/>
            </a:xfrm>
            <a:prstGeom prst="rect">
              <a:avLst/>
            </a:prstGeom>
          </p:spPr>
        </p:pic>
        <p:cxnSp>
          <p:nvCxnSpPr>
            <p:cNvPr id="12" name="직선 연결선 11"/>
            <p:cNvCxnSpPr/>
            <p:nvPr/>
          </p:nvCxnSpPr>
          <p:spPr>
            <a:xfrm>
              <a:off x="1931437" y="5896947"/>
              <a:ext cx="1017036" cy="0"/>
            </a:xfrm>
            <a:prstGeom prst="line">
              <a:avLst/>
            </a:prstGeom>
            <a:ln w="28575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0300" y="6355334"/>
              <a:ext cx="6382026" cy="316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000" b="1"/>
                <a:t>[</a:t>
              </a:r>
              <a:r>
                <a:rPr lang="ko-KR" altLang="en-US" sz="1000" b="1"/>
                <a:t>출처</a:t>
              </a:r>
              <a:r>
                <a:rPr lang="en-US" altLang="ko-KR" sz="1000" b="1"/>
                <a:t>] </a:t>
              </a:r>
              <a:r>
                <a:rPr lang="ko-KR" altLang="en-US" sz="1000" b="1"/>
                <a:t>메일경제</a:t>
              </a:r>
              <a:r>
                <a:rPr lang="en-US" altLang="ko-KR" sz="1000" b="1"/>
                <a:t>_https://www.mk.co.kr/news/business/10880150</a:t>
              </a:r>
              <a:endParaRPr lang="ko-KR" altLang="en-US" sz="1000" b="1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19878" y="811763"/>
              <a:ext cx="2453932" cy="0"/>
            </a:xfrm>
            <a:prstGeom prst="line">
              <a:avLst/>
            </a:prstGeom>
            <a:ln w="28575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38539" y="5523723"/>
              <a:ext cx="3116424" cy="0"/>
            </a:xfrm>
            <a:prstGeom prst="line">
              <a:avLst/>
            </a:prstGeom>
            <a:ln w="28575" cap="rnd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양쪽 대괄호 6"/>
          <p:cNvSpPr/>
          <p:nvPr/>
        </p:nvSpPr>
        <p:spPr>
          <a:xfrm>
            <a:off x="431178" y="458174"/>
            <a:ext cx="3189100" cy="975192"/>
          </a:xfrm>
          <a:prstGeom prst="bracketPair">
            <a:avLst>
              <a:gd name="adj" fmla="val 166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21974" y="6088487"/>
            <a:ext cx="35436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/>
              <a:t>즉</a:t>
            </a:r>
            <a:r>
              <a:rPr lang="en-US" altLang="ko-KR" sz="1600" b="1"/>
              <a:t>, </a:t>
            </a:r>
            <a:r>
              <a:rPr lang="ko-KR" altLang="en-US" sz="1600" b="1"/>
              <a:t>창업에 대한 사람들의 관심이 높다</a:t>
            </a:r>
            <a:r>
              <a:rPr lang="en-US" altLang="ko-KR" sz="1600" b="1"/>
              <a:t>.</a:t>
            </a:r>
            <a:endParaRPr lang="ko-KR" altLang="en-US" sz="1600" b="1"/>
          </a:p>
        </p:txBody>
      </p:sp>
      <p:grpSp>
        <p:nvGrpSpPr>
          <p:cNvPr id="16" name="그룹 15"/>
          <p:cNvGrpSpPr/>
          <p:nvPr/>
        </p:nvGrpSpPr>
        <p:grpSpPr>
          <a:xfrm>
            <a:off x="272317" y="1841916"/>
            <a:ext cx="4944477" cy="941622"/>
            <a:chOff x="289675" y="5104592"/>
            <a:chExt cx="5313752" cy="1002088"/>
          </a:xfrm>
        </p:grpSpPr>
        <p:pic>
          <p:nvPicPr>
            <p:cNvPr id="13" name="그림 12" descr="텍스트, 라인, 영수증, 그래프이(가) 표시된 사진  자동 생성된 설명"/>
            <p:cNvPicPr>
              <a:picLocks noChangeAspect="1"/>
            </p:cNvPicPr>
            <p:nvPr/>
          </p:nvPicPr>
          <p:blipFill rotWithShape="1">
            <a:blip r:embed="rId4"/>
            <a:srcRect r="1010" b="6670"/>
            <a:stretch>
              <a:fillRect/>
            </a:stretch>
          </p:blipFill>
          <p:spPr>
            <a:xfrm>
              <a:off x="289675" y="5104592"/>
              <a:ext cx="5313752" cy="1002088"/>
            </a:xfrm>
            <a:prstGeom prst="rect">
              <a:avLst/>
            </a:prstGeom>
          </p:spPr>
        </p:pic>
        <p:sp>
          <p:nvSpPr>
            <p:cNvPr id="10" name="타원 9"/>
            <p:cNvSpPr/>
            <p:nvPr/>
          </p:nvSpPr>
          <p:spPr>
            <a:xfrm flipV="1">
              <a:off x="3017592" y="5334531"/>
              <a:ext cx="181532" cy="150361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noFill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10938" y="6119163"/>
            <a:ext cx="5095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국가통계포털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(KOSIS)_</a:t>
            </a:r>
          </a:p>
          <a:p>
            <a:pPr lvl="0"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https://kosis.kr/statHtml/statHtml.do?orgId=142&amp;tblId=DT_142N_F201&amp;markType=C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5899988" y="458174"/>
            <a:ext cx="0" cy="599598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"/>
          <p:cNvSpPr txBox="1"/>
          <p:nvPr/>
        </p:nvSpPr>
        <p:spPr>
          <a:xfrm flipH="1">
            <a:off x="961522" y="624870"/>
            <a:ext cx="2522109" cy="747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맑은 고딕"/>
              <a:buChar char="◎"/>
              <a:defRPr/>
            </a:pPr>
            <a:r>
              <a:rPr lang="en-US" altLang="ko-KR" sz="4000" b="1" kern="100" dirty="0">
                <a:latin typeface="나눔스퀘어 ExtraBold"/>
                <a:ea typeface="맑은 고딕"/>
                <a:cs typeface="Times New Roman"/>
              </a:rPr>
              <a:t> </a:t>
            </a:r>
            <a:r>
              <a:rPr lang="ko-KR" altLang="en-US" sz="4000" b="1" kern="100" dirty="0">
                <a:latin typeface="나눔스퀘어 ExtraBold"/>
                <a:ea typeface="맑은 고딕"/>
                <a:cs typeface="Times New Roman"/>
              </a:rPr>
              <a:t>배경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F364056-F56A-34F2-6422-32D2EBE0567E}"/>
              </a:ext>
            </a:extLst>
          </p:cNvPr>
          <p:cNvGrpSpPr/>
          <p:nvPr/>
        </p:nvGrpSpPr>
        <p:grpSpPr>
          <a:xfrm>
            <a:off x="135879" y="3189406"/>
            <a:ext cx="5484441" cy="2800186"/>
            <a:chOff x="130883" y="1649430"/>
            <a:chExt cx="5484441" cy="2800186"/>
          </a:xfrm>
        </p:grpSpPr>
        <p:pic>
          <p:nvPicPr>
            <p:cNvPr id="20" name="그림 19" descr="텍스트, 번호, 스크린샷, 평행이(가) 표시된 사진&#10;&#10;자동 생성된 설명">
              <a:extLst>
                <a:ext uri="{FF2B5EF4-FFF2-40B4-BE49-F238E27FC236}">
                  <a16:creationId xmlns:a16="http://schemas.microsoft.com/office/drawing/2014/main" id="{68D0C6CF-BD93-D9D2-DB0C-B5DEF47FE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83" y="1649430"/>
              <a:ext cx="5484441" cy="2800186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233A19-6832-6090-AD53-F8A1760C0197}"/>
                </a:ext>
              </a:extLst>
            </p:cNvPr>
            <p:cNvSpPr/>
            <p:nvPr/>
          </p:nvSpPr>
          <p:spPr>
            <a:xfrm>
              <a:off x="2373630" y="2057980"/>
              <a:ext cx="533400" cy="984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6052549-117E-A554-FAE2-DFEF4A3D82A0}"/>
                </a:ext>
              </a:extLst>
            </p:cNvPr>
            <p:cNvSpPr/>
            <p:nvPr/>
          </p:nvSpPr>
          <p:spPr>
            <a:xfrm>
              <a:off x="3449647" y="2057980"/>
              <a:ext cx="533400" cy="984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72D9C2E-DFEC-9559-8ED2-C9F6CEF229B9}"/>
                </a:ext>
              </a:extLst>
            </p:cNvPr>
            <p:cNvSpPr/>
            <p:nvPr/>
          </p:nvSpPr>
          <p:spPr>
            <a:xfrm>
              <a:off x="4504223" y="2059740"/>
              <a:ext cx="533400" cy="984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5323840" y="894080"/>
            <a:ext cx="6136640" cy="1483360"/>
            <a:chOff x="5059680" y="55880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60998" y="934180"/>
              <a:ext cx="5877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07000"/>
                </a:lnSpc>
                <a:spcAft>
                  <a:spcPts val="800"/>
                </a:spcAft>
                <a:buFont typeface="맑은 고딕" panose="020B0503020000020004" pitchFamily="50" charset="-127"/>
                <a:buChar char="◎"/>
              </a:pPr>
              <a:r>
                <a:rPr lang="en-US" altLang="ko-KR" sz="4000" b="1" kern="100" dirty="0">
                  <a:latin typeface="나눔스퀘어 ExtraBold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4000" b="1" kern="100" dirty="0">
                  <a:latin typeface="나눔스퀘어 ExtraBold"/>
                  <a:ea typeface="맑은 고딕" panose="020B0503020000020004" pitchFamily="50" charset="-127"/>
                  <a:cs typeface="Times New Roman" panose="02020603050405020304" pitchFamily="18" charset="0"/>
                </a:rPr>
                <a:t>연구 목적 및 기대</a:t>
              </a:r>
              <a:endParaRPr lang="ko-KR" altLang="ko-KR" sz="4000" kern="100" dirty="0">
                <a:latin typeface="나눔스퀘어 ExtraBold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9E309B-22BE-4335-BBA9-2A2F50337790}"/>
              </a:ext>
            </a:extLst>
          </p:cNvPr>
          <p:cNvSpPr txBox="1"/>
          <p:nvPr/>
        </p:nvSpPr>
        <p:spPr>
          <a:xfrm>
            <a:off x="5323840" y="4157326"/>
            <a:ext cx="5798842" cy="85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cs typeface="Times New Roman" panose="02020603050405020304" pitchFamily="18" charset="0"/>
              </a:rPr>
              <a:t>2.</a:t>
            </a:r>
            <a:r>
              <a:rPr lang="ko-KR" altLang="en-US" sz="2400" kern="100" dirty="0">
                <a:cs typeface="Times New Roman" panose="02020603050405020304" pitchFamily="18" charset="0"/>
              </a:rPr>
              <a:t> 상권 점포와 추정매출 데이터를 통해 예비창업자를 위한 미래 유망 업종 지원</a:t>
            </a:r>
            <a:endParaRPr lang="en-US" altLang="ko-KR" sz="2400" kern="100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A09FE-A556-F728-EB32-6A6C8B9B6092}"/>
              </a:ext>
            </a:extLst>
          </p:cNvPr>
          <p:cNvSpPr txBox="1"/>
          <p:nvPr/>
        </p:nvSpPr>
        <p:spPr>
          <a:xfrm>
            <a:off x="5323840" y="5342339"/>
            <a:ext cx="6624320" cy="85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cs typeface="Times New Roman" panose="02020603050405020304" pitchFamily="18" charset="0"/>
              </a:rPr>
              <a:t>3.</a:t>
            </a:r>
            <a:r>
              <a:rPr lang="ko-KR" altLang="en-US" sz="2400" kern="100" dirty="0"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폐업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점포 수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예측에 대한 모델 정확도 향상</a:t>
            </a:r>
            <a:r>
              <a:rPr lang="ko-KR" altLang="en-US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과</a:t>
            </a:r>
            <a:r>
              <a:rPr lang="en-US" altLang="ko-KR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예측결과 확보</a:t>
            </a:r>
            <a:endParaRPr lang="en-US" altLang="ko-KR" sz="2400" kern="100" dirty="0"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215E0-A9BE-5AF2-D0A6-87D5EF53DC17}"/>
              </a:ext>
            </a:extLst>
          </p:cNvPr>
          <p:cNvSpPr txBox="1"/>
          <p:nvPr/>
        </p:nvSpPr>
        <p:spPr>
          <a:xfrm>
            <a:off x="5232400" y="2706092"/>
            <a:ext cx="6487160" cy="174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1.</a:t>
            </a:r>
            <a:r>
              <a:rPr lang="ko-KR" altLang="en-US" sz="2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 창업자는 더 좋은 입지와 상권 입점 서비스를 공급받고</a:t>
            </a:r>
            <a:r>
              <a:rPr lang="en-US" altLang="ko-KR" sz="2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4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개발자는 많은 데이터와 고객층을 확보하여 서로 공생관계가 될 것이라는 기대</a:t>
            </a:r>
            <a:endParaRPr lang="ko-KR" altLang="en-US" sz="2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ko-KR" sz="2400" kern="100" dirty="0">
              <a:cs typeface="Times New Roman" panose="02020603050405020304" pitchFamily="18" charset="0"/>
            </a:endParaRPr>
          </a:p>
        </p:txBody>
      </p:sp>
      <p:pic>
        <p:nvPicPr>
          <p:cNvPr id="7" name="Picture 4" descr="정부지원] 2018년 정부 창업지원 총정리 | 미래에셋투자와연금센터">
            <a:extLst>
              <a:ext uri="{FF2B5EF4-FFF2-40B4-BE49-F238E27FC236}">
                <a16:creationId xmlns:a16="http://schemas.microsoft.com/office/drawing/2014/main" id="{44BEE559-F085-001F-7C94-7A6E249805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62"/>
          <a:stretch/>
        </p:blipFill>
        <p:spPr bwMode="auto">
          <a:xfrm>
            <a:off x="0" y="0"/>
            <a:ext cx="457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53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FA380-8E82-0C6C-152F-98CC8AF3F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CF43123-BBA3-91EB-CF0F-1D279AE0C9D9}"/>
              </a:ext>
            </a:extLst>
          </p:cNvPr>
          <p:cNvGrpSpPr/>
          <p:nvPr/>
        </p:nvGrpSpPr>
        <p:grpSpPr>
          <a:xfrm>
            <a:off x="340360" y="406400"/>
            <a:ext cx="4505960" cy="1270000"/>
            <a:chOff x="-336340" y="7112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1D2994A6-131F-48AC-21AA-99105AF8A251}"/>
                </a:ext>
              </a:extLst>
            </p:cNvPr>
            <p:cNvSpPr/>
            <p:nvPr/>
          </p:nvSpPr>
          <p:spPr>
            <a:xfrm>
              <a:off x="-336340" y="7112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BB31936-B445-5903-C354-F8A25F6F1517}"/>
                </a:ext>
              </a:extLst>
            </p:cNvPr>
            <p:cNvSpPr txBox="1"/>
            <p:nvPr/>
          </p:nvSpPr>
          <p:spPr>
            <a:xfrm flipH="1">
              <a:off x="226986" y="452514"/>
              <a:ext cx="5877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07000"/>
                </a:lnSpc>
                <a:spcAft>
                  <a:spcPts val="800"/>
                </a:spcAft>
                <a:buFont typeface="맑은 고딕" panose="020B0503020000020004" pitchFamily="50" charset="-127"/>
                <a:buChar char="◎"/>
              </a:pPr>
              <a:r>
                <a:rPr lang="en-US" altLang="ko-KR" sz="4000" b="1" kern="100" dirty="0">
                  <a:latin typeface="나눔스퀘어 ExtraBold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4000" b="1" kern="100" dirty="0">
                  <a:latin typeface="나눔스퀘어 ExtraBold"/>
                  <a:ea typeface="맑은 고딕" panose="020B0503020000020004" pitchFamily="50" charset="-127"/>
                  <a:cs typeface="Times New Roman" panose="02020603050405020304" pitchFamily="18" charset="0"/>
                </a:rPr>
                <a:t>데이터 선정</a:t>
              </a:r>
              <a:endParaRPr lang="ko-KR" altLang="ko-KR" sz="4000" kern="100" dirty="0">
                <a:latin typeface="나눔스퀘어 ExtraBold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2DB76E0-26D7-2068-AE6B-4F4827DF4D83}"/>
              </a:ext>
            </a:extLst>
          </p:cNvPr>
          <p:cNvSpPr txBox="1"/>
          <p:nvPr/>
        </p:nvSpPr>
        <p:spPr>
          <a:xfrm>
            <a:off x="6279591" y="4258657"/>
            <a:ext cx="4424528" cy="45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err="1">
                <a:cs typeface="Times New Roman" panose="02020603050405020304" pitchFamily="18" charset="0"/>
              </a:rPr>
              <a:t>ㅇ</a:t>
            </a:r>
            <a:r>
              <a:rPr lang="ko-KR" altLang="en-US" sz="2400" kern="100" dirty="0">
                <a:cs typeface="Times New Roman" panose="02020603050405020304" pitchFamily="18" charset="0"/>
              </a:rPr>
              <a:t> 서울특별시 공공데이터 활용 </a:t>
            </a:r>
            <a:endParaRPr lang="en-US" altLang="ko-KR" sz="2400" kern="100" dirty="0"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72F39-368B-E41F-EF37-CDBAE10578C5}"/>
              </a:ext>
            </a:extLst>
          </p:cNvPr>
          <p:cNvSpPr txBox="1"/>
          <p:nvPr/>
        </p:nvSpPr>
        <p:spPr>
          <a:xfrm>
            <a:off x="5990194" y="359860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출처</a:t>
            </a:r>
            <a:r>
              <a:rPr lang="en-US" altLang="ko-KR" sz="1000" dirty="0"/>
              <a:t>] e-</a:t>
            </a:r>
            <a:r>
              <a:rPr lang="ko-KR" altLang="en-US" sz="1000" dirty="0"/>
              <a:t>나라지표</a:t>
            </a:r>
            <a:r>
              <a:rPr lang="en-US" altLang="ko-KR" sz="1000" dirty="0"/>
              <a:t>_</a:t>
            </a:r>
          </a:p>
          <a:p>
            <a:r>
              <a:rPr lang="ko-KR" altLang="en-US" sz="1000" dirty="0"/>
              <a:t>https://www.index.go.kr/unity/potal/main/EachDtlPageDetail.do?idx_cd=1007#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4B14C-1464-043B-E21A-2F1E27FDE8BC}"/>
              </a:ext>
            </a:extLst>
          </p:cNvPr>
          <p:cNvSpPr txBox="1"/>
          <p:nvPr/>
        </p:nvSpPr>
        <p:spPr>
          <a:xfrm>
            <a:off x="6417557" y="4879181"/>
            <a:ext cx="3971917" cy="1337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cs typeface="Times New Roman" panose="02020603050405020304" pitchFamily="18" charset="0"/>
              </a:rPr>
              <a:t>1. </a:t>
            </a:r>
            <a:r>
              <a:rPr lang="ko-KR" altLang="en-US" kern="100" dirty="0">
                <a:cs typeface="Times New Roman" panose="02020603050405020304" pitchFamily="18" charset="0"/>
              </a:rPr>
              <a:t>서울시 인구밀도가 가장 높음</a:t>
            </a:r>
            <a:endParaRPr lang="en-US" altLang="ko-KR" kern="100" dirty="0"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ko-KR" sz="1000" kern="100" dirty="0"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cs typeface="Times New Roman" panose="02020603050405020304" pitchFamily="18" charset="0"/>
              </a:rPr>
              <a:t>2. </a:t>
            </a:r>
            <a:r>
              <a:rPr lang="ko-KR" altLang="en-US" kern="100" dirty="0">
                <a:cs typeface="Times New Roman" panose="02020603050405020304" pitchFamily="18" charset="0"/>
              </a:rPr>
              <a:t>서울시 공공데이터 개방으로 인해 충분한 데이터 확보 </a:t>
            </a:r>
            <a:endParaRPr lang="en-US" altLang="ko-KR" kern="100" dirty="0">
              <a:cs typeface="Times New Roman" panose="02020603050405020304" pitchFamily="18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0D46D8F-92A7-1F3D-BE2C-C370AD852AED}"/>
              </a:ext>
            </a:extLst>
          </p:cNvPr>
          <p:cNvGrpSpPr/>
          <p:nvPr/>
        </p:nvGrpSpPr>
        <p:grpSpPr>
          <a:xfrm>
            <a:off x="5895415" y="1151457"/>
            <a:ext cx="5929179" cy="2404996"/>
            <a:chOff x="166821" y="2327728"/>
            <a:chExt cx="7187708" cy="290686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6A4EEBB-8876-583C-7848-8AA7173E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821" y="2327728"/>
              <a:ext cx="7187708" cy="2906869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EEF5173-02D4-B614-B6D5-FA183DDB74C5}"/>
                </a:ext>
              </a:extLst>
            </p:cNvPr>
            <p:cNvSpPr/>
            <p:nvPr/>
          </p:nvSpPr>
          <p:spPr>
            <a:xfrm>
              <a:off x="1670304" y="4919472"/>
              <a:ext cx="256032" cy="13411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D1271D9-48E1-206F-0937-AFA669D73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60" y="2298982"/>
            <a:ext cx="5173044" cy="34013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9BA1B5-EE90-72CA-641F-5B3E64A392E2}"/>
              </a:ext>
            </a:extLst>
          </p:cNvPr>
          <p:cNvSpPr txBox="1"/>
          <p:nvPr/>
        </p:nvSpPr>
        <p:spPr>
          <a:xfrm>
            <a:off x="340360" y="5797563"/>
            <a:ext cx="3129383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출처</a:t>
            </a:r>
            <a:r>
              <a:rPr lang="en-US" altLang="ko-KR" sz="1000" dirty="0"/>
              <a:t>] </a:t>
            </a:r>
            <a:r>
              <a:rPr lang="ko-KR" altLang="en-US" sz="1000" dirty="0"/>
              <a:t>서울 </a:t>
            </a:r>
            <a:r>
              <a:rPr lang="ko-KR" altLang="en-US" sz="1000" dirty="0" err="1"/>
              <a:t>열린데이터광장</a:t>
            </a:r>
            <a:r>
              <a:rPr lang="en-US" altLang="ko-KR" sz="1000" dirty="0"/>
              <a:t>_https://data.seoul.go.kr/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EC89FE-D7D7-F01F-B54B-F3F99BB81B70}"/>
              </a:ext>
            </a:extLst>
          </p:cNvPr>
          <p:cNvSpPr txBox="1"/>
          <p:nvPr/>
        </p:nvSpPr>
        <p:spPr>
          <a:xfrm>
            <a:off x="6027288" y="782125"/>
            <a:ext cx="281359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지역별 인구밀도 그래프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D40AD2-C960-9BFB-8BC4-ECE760B1F390}"/>
              </a:ext>
            </a:extLst>
          </p:cNvPr>
          <p:cNvSpPr/>
          <p:nvPr/>
        </p:nvSpPr>
        <p:spPr>
          <a:xfrm>
            <a:off x="6096000" y="4114800"/>
            <a:ext cx="4968240" cy="23876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01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5FA09-635D-16CE-228E-A7DABA360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86BE5C8-0BD2-E711-3EBA-1A03CBB2FE62}"/>
              </a:ext>
            </a:extLst>
          </p:cNvPr>
          <p:cNvGrpSpPr/>
          <p:nvPr/>
        </p:nvGrpSpPr>
        <p:grpSpPr>
          <a:xfrm>
            <a:off x="5323840" y="894080"/>
            <a:ext cx="6136640" cy="1483360"/>
            <a:chOff x="5059680" y="55880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E9F64C73-771D-496B-4238-5442052183E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E29800-F7E9-3911-4C32-1B61F91A8A4C}"/>
                </a:ext>
              </a:extLst>
            </p:cNvPr>
            <p:cNvSpPr txBox="1"/>
            <p:nvPr/>
          </p:nvSpPr>
          <p:spPr>
            <a:xfrm flipH="1">
              <a:off x="5460998" y="946537"/>
              <a:ext cx="5877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07000"/>
                </a:lnSpc>
                <a:spcAft>
                  <a:spcPts val="800"/>
                </a:spcAft>
                <a:buFont typeface="맑은 고딕" panose="020B0503020000020004" pitchFamily="50" charset="-127"/>
                <a:buChar char="◎"/>
              </a:pPr>
              <a:r>
                <a:rPr lang="en-US" altLang="ko-KR" sz="4000" b="1" kern="100" dirty="0">
                  <a:latin typeface="나눔스퀘어 ExtraBold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4000" b="1" kern="100" dirty="0">
                  <a:latin typeface="나눔스퀘어 ExtraBold"/>
                  <a:ea typeface="맑은 고딕" panose="020B0503020000020004" pitchFamily="50" charset="-127"/>
                  <a:cs typeface="Times New Roman" panose="02020603050405020304" pitchFamily="18" charset="0"/>
                </a:rPr>
                <a:t>프로젝트 계획</a:t>
              </a:r>
              <a:endParaRPr lang="ko-KR" altLang="ko-KR" sz="4000" kern="100" dirty="0">
                <a:latin typeface="나눔스퀘어 ExtraBold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06D65CC-67C6-9613-CB4A-957E40E33F42}"/>
              </a:ext>
            </a:extLst>
          </p:cNvPr>
          <p:cNvSpPr txBox="1"/>
          <p:nvPr/>
        </p:nvSpPr>
        <p:spPr>
          <a:xfrm>
            <a:off x="5232400" y="2839150"/>
            <a:ext cx="6319520" cy="1641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 err="1">
                <a:cs typeface="Times New Roman" panose="02020603050405020304" pitchFamily="18" charset="0"/>
              </a:rPr>
              <a:t>ㅇ</a:t>
            </a:r>
            <a:r>
              <a:rPr lang="ko-KR" altLang="ko-KR" sz="2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폐업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점포 수</a:t>
            </a:r>
            <a:r>
              <a:rPr lang="ko-KR" altLang="en-US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종속변수로 하여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T/F 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예측을 위해 어떤 모델을 사용하고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서울지역을 대상으로 다양한 독립변수와 파라미터 값에 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른 모델 예측 확률의 변화</a:t>
            </a:r>
          </a:p>
        </p:txBody>
      </p:sp>
      <p:pic>
        <p:nvPicPr>
          <p:cNvPr id="2" name="Picture 4" descr="정부지원] 2018년 정부 창업지원 총정리 | 미래에셋투자와연금센터">
            <a:extLst>
              <a:ext uri="{FF2B5EF4-FFF2-40B4-BE49-F238E27FC236}">
                <a16:creationId xmlns:a16="http://schemas.microsoft.com/office/drawing/2014/main" id="{A2EEC0B6-66D4-5F75-8956-ACA4BF236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62"/>
          <a:stretch/>
        </p:blipFill>
        <p:spPr bwMode="auto">
          <a:xfrm>
            <a:off x="0" y="0"/>
            <a:ext cx="457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055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2,016,700개 이상의 경제 스톡 사진, 그림 및 Royalty-Free 이미지 - iStock">
            <a:extLst>
              <a:ext uri="{FF2B5EF4-FFF2-40B4-BE49-F238E27FC236}">
                <a16:creationId xmlns:a16="http://schemas.microsoft.com/office/drawing/2014/main" id="{A2ABB408-97E7-EF50-18C5-DA95B9F3F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!!직사각형 2">
            <a:extLst>
              <a:ext uri="{FF2B5EF4-FFF2-40B4-BE49-F238E27FC236}">
                <a16:creationId xmlns:a16="http://schemas.microsoft.com/office/drawing/2014/main" id="{FB253996-9806-40AB-89EA-69B28BD22D4E}"/>
              </a:ext>
            </a:extLst>
          </p:cNvPr>
          <p:cNvSpPr/>
          <p:nvPr/>
        </p:nvSpPr>
        <p:spPr>
          <a:xfrm>
            <a:off x="426720" y="3465512"/>
            <a:ext cx="5669280" cy="3001327"/>
          </a:xfrm>
          <a:prstGeom prst="rect">
            <a:avLst/>
          </a:prstGeom>
          <a:solidFill>
            <a:schemeClr val="accent1"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4ECFB-1EF9-4779-8242-1790A92FF205}"/>
              </a:ext>
            </a:extLst>
          </p:cNvPr>
          <p:cNvSpPr txBox="1"/>
          <p:nvPr/>
        </p:nvSpPr>
        <p:spPr>
          <a:xfrm>
            <a:off x="1524656" y="4231480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소개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!!직사각형 1">
            <a:extLst>
              <a:ext uri="{FF2B5EF4-FFF2-40B4-BE49-F238E27FC236}">
                <a16:creationId xmlns:a16="http://schemas.microsoft.com/office/drawing/2014/main" id="{868DA6E9-7490-3C70-926C-4BA4C38CC3EC}"/>
              </a:ext>
            </a:extLst>
          </p:cNvPr>
          <p:cNvSpPr/>
          <p:nvPr/>
        </p:nvSpPr>
        <p:spPr>
          <a:xfrm>
            <a:off x="657911" y="3676159"/>
            <a:ext cx="5223125" cy="258003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665F19-9BE2-47AE-BBCF-F02CBFF4D9D0}"/>
              </a:ext>
            </a:extLst>
          </p:cNvPr>
          <p:cNvGrpSpPr/>
          <p:nvPr/>
        </p:nvGrpSpPr>
        <p:grpSpPr>
          <a:xfrm>
            <a:off x="657911" y="3254476"/>
            <a:ext cx="8141960" cy="977004"/>
            <a:chOff x="657911" y="3254476"/>
            <a:chExt cx="8141960" cy="9770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E11296-29DB-4C93-ABB1-179A9F33DBFD}"/>
                </a:ext>
              </a:extLst>
            </p:cNvPr>
            <p:cNvSpPr txBox="1"/>
            <p:nvPr/>
          </p:nvSpPr>
          <p:spPr>
            <a:xfrm>
              <a:off x="657911" y="3708260"/>
              <a:ext cx="13430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+mn-ea"/>
                </a:rPr>
                <a:t>Part 2 </a:t>
              </a:r>
              <a:endParaRPr lang="ko-KR" altLang="en-US" sz="28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B6BEF4-907A-4023-B679-F694E62AA771}"/>
                </a:ext>
              </a:extLst>
            </p:cNvPr>
            <p:cNvSpPr txBox="1"/>
            <p:nvPr/>
          </p:nvSpPr>
          <p:spPr>
            <a:xfrm>
              <a:off x="7678994" y="3254476"/>
              <a:ext cx="1120877" cy="875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657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Top 7 실무에서 놓치면 안되는 데이터 분석 도구 추천">
            <a:extLst>
              <a:ext uri="{FF2B5EF4-FFF2-40B4-BE49-F238E27FC236}">
                <a16:creationId xmlns:a16="http://schemas.microsoft.com/office/drawing/2014/main" id="{0CD839A8-3D78-7569-6506-3B62911C3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r="2731"/>
          <a:stretch/>
        </p:blipFill>
        <p:spPr bwMode="auto">
          <a:xfrm>
            <a:off x="0" y="0"/>
            <a:ext cx="62872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!!직사각형 2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!!직사각형 1">
            <a:extLst>
              <a:ext uri="{FF2B5EF4-FFF2-40B4-BE49-F238E27FC236}">
                <a16:creationId xmlns:a16="http://schemas.microsoft.com/office/drawing/2014/main" id="{3729B4F2-0F80-49A2-819E-020140E44E69}"/>
              </a:ext>
            </a:extLst>
          </p:cNvPr>
          <p:cNvSpPr/>
          <p:nvPr/>
        </p:nvSpPr>
        <p:spPr>
          <a:xfrm>
            <a:off x="650240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57B67-B77D-44F0-83CD-991B186872B5}"/>
              </a:ext>
            </a:extLst>
          </p:cNvPr>
          <p:cNvSpPr txBox="1"/>
          <p:nvPr/>
        </p:nvSpPr>
        <p:spPr>
          <a:xfrm flipH="1">
            <a:off x="8092439" y="1225788"/>
            <a:ext cx="3175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Background Knowledge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010B3-A695-4D53-9C79-11CA14A89998}"/>
              </a:ext>
            </a:extLst>
          </p:cNvPr>
          <p:cNvSpPr txBox="1"/>
          <p:nvPr/>
        </p:nvSpPr>
        <p:spPr>
          <a:xfrm flipH="1">
            <a:off x="8092438" y="394419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소개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FE62E9-2E0E-4D27-84D6-6F22B24C5B1E}"/>
              </a:ext>
            </a:extLst>
          </p:cNvPr>
          <p:cNvGrpSpPr/>
          <p:nvPr/>
        </p:nvGrpSpPr>
        <p:grpSpPr>
          <a:xfrm>
            <a:off x="7308249" y="2525186"/>
            <a:ext cx="2890856" cy="523220"/>
            <a:chOff x="1191929" y="2733040"/>
            <a:chExt cx="2890856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5998EC-A418-4202-A0CC-414AEC008F45}"/>
                </a:ext>
              </a:extLst>
            </p:cNvPr>
            <p:cNvSpPr txBox="1"/>
            <p:nvPr/>
          </p:nvSpPr>
          <p:spPr>
            <a:xfrm>
              <a:off x="1191929" y="2733040"/>
              <a:ext cx="9044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2-1.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0F21D-9D82-43B0-B4BF-65E48F24E63B}"/>
                </a:ext>
              </a:extLst>
            </p:cNvPr>
            <p:cNvSpPr txBox="1"/>
            <p:nvPr/>
          </p:nvSpPr>
          <p:spPr>
            <a:xfrm>
              <a:off x="1976118" y="2733040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출처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C97A2E-879D-46C5-8736-BF8F95337669}"/>
              </a:ext>
            </a:extLst>
          </p:cNvPr>
          <p:cNvGrpSpPr/>
          <p:nvPr/>
        </p:nvGrpSpPr>
        <p:grpSpPr>
          <a:xfrm>
            <a:off x="7308249" y="3515806"/>
            <a:ext cx="2890856" cy="523220"/>
            <a:chOff x="1191929" y="2733040"/>
            <a:chExt cx="2890856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8BF873-F478-461A-A86E-FB3E232B09C2}"/>
                </a:ext>
              </a:extLst>
            </p:cNvPr>
            <p:cNvSpPr txBox="1"/>
            <p:nvPr/>
          </p:nvSpPr>
          <p:spPr>
            <a:xfrm>
              <a:off x="1191929" y="2733040"/>
              <a:ext cx="9044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2-2.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26914-FB83-4E11-AC28-43BC8F7DB9DD}"/>
                </a:ext>
              </a:extLst>
            </p:cNvPr>
            <p:cNvSpPr txBox="1"/>
            <p:nvPr/>
          </p:nvSpPr>
          <p:spPr>
            <a:xfrm>
              <a:off x="1976118" y="2733040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소개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2D8540-5CAC-4D86-ACE2-1103C710EF0B}"/>
              </a:ext>
            </a:extLst>
          </p:cNvPr>
          <p:cNvGrpSpPr/>
          <p:nvPr/>
        </p:nvGrpSpPr>
        <p:grpSpPr>
          <a:xfrm>
            <a:off x="7308249" y="4506426"/>
            <a:ext cx="1678023" cy="523220"/>
            <a:chOff x="1191929" y="2733040"/>
            <a:chExt cx="1678023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193926-7A30-4E47-8D75-51999AB3DE9C}"/>
                </a:ext>
              </a:extLst>
            </p:cNvPr>
            <p:cNvSpPr txBox="1"/>
            <p:nvPr/>
          </p:nvSpPr>
          <p:spPr>
            <a:xfrm>
              <a:off x="1191929" y="2733040"/>
              <a:ext cx="9044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2-3.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86D85-1DB8-47C2-9446-1E910AC2D5E2}"/>
                </a:ext>
              </a:extLst>
            </p:cNvPr>
            <p:cNvSpPr txBox="1"/>
            <p:nvPr/>
          </p:nvSpPr>
          <p:spPr>
            <a:xfrm>
              <a:off x="1976118" y="2733040"/>
              <a:ext cx="8938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EDA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6275B1-1ED2-4808-AFC2-4771F5856EFA}"/>
              </a:ext>
            </a:extLst>
          </p:cNvPr>
          <p:cNvGrpSpPr/>
          <p:nvPr/>
        </p:nvGrpSpPr>
        <p:grpSpPr>
          <a:xfrm>
            <a:off x="7308249" y="5497046"/>
            <a:ext cx="2046073" cy="523220"/>
            <a:chOff x="1191929" y="2733040"/>
            <a:chExt cx="2046073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CEC947-EB20-474B-A51A-5E52CA45C290}"/>
                </a:ext>
              </a:extLst>
            </p:cNvPr>
            <p:cNvSpPr txBox="1"/>
            <p:nvPr/>
          </p:nvSpPr>
          <p:spPr>
            <a:xfrm>
              <a:off x="1191929" y="2733040"/>
              <a:ext cx="9044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2-4.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707881-1155-4213-A1CF-57159E137123}"/>
                </a:ext>
              </a:extLst>
            </p:cNvPr>
            <p:cNvSpPr txBox="1"/>
            <p:nvPr/>
          </p:nvSpPr>
          <p:spPr>
            <a:xfrm>
              <a:off x="1976118" y="27330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err="1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36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1800</Words>
  <Application>Microsoft Office PowerPoint</Application>
  <PresentationFormat>와이드스크린</PresentationFormat>
  <Paragraphs>298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gg sans</vt:lpstr>
      <vt:lpstr>inherit</vt:lpstr>
      <vt:lpstr>Noto Sans KR</vt:lpstr>
      <vt:lpstr>나눔스퀘어 ExtraBold</vt:lpstr>
      <vt:lpstr>나눔스퀘어라운드 ExtraBold</vt:lpstr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재은 심</cp:lastModifiedBy>
  <cp:revision>345</cp:revision>
  <dcterms:created xsi:type="dcterms:W3CDTF">2019-12-23T00:32:35Z</dcterms:created>
  <dcterms:modified xsi:type="dcterms:W3CDTF">2024-03-07T02:49:35Z</dcterms:modified>
  <cp:version>1000.0000.01</cp:version>
</cp:coreProperties>
</file>