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6200438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3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376" y="-5412"/>
      </p:cViewPr>
      <p:guideLst>
        <p:guide orient="horz" pos="12473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6480867"/>
            <a:ext cx="13770372" cy="1378673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20799268"/>
            <a:ext cx="12150329" cy="9560876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3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2108343"/>
            <a:ext cx="3493219" cy="335593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2108343"/>
            <a:ext cx="10277153" cy="335593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1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0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9872559"/>
            <a:ext cx="13972878" cy="16472575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26500971"/>
            <a:ext cx="13972878" cy="8662538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0541716"/>
            <a:ext cx="6885186" cy="251259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0541716"/>
            <a:ext cx="6885186" cy="251259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6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2108352"/>
            <a:ext cx="13972878" cy="76542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9707549"/>
            <a:ext cx="6853544" cy="4757520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14465069"/>
            <a:ext cx="6853544" cy="212759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9707549"/>
            <a:ext cx="6887296" cy="4757520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14465069"/>
            <a:ext cx="6887296" cy="212759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4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4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6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2640012"/>
            <a:ext cx="5225063" cy="9240044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5701703"/>
            <a:ext cx="8201472" cy="28141800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11880056"/>
            <a:ext cx="5225063" cy="22009274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2640012"/>
            <a:ext cx="5225063" cy="9240044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5701703"/>
            <a:ext cx="8201472" cy="28141800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11880056"/>
            <a:ext cx="5225063" cy="22009274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2108352"/>
            <a:ext cx="13972878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0541716"/>
            <a:ext cx="13972878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36703516"/>
            <a:ext cx="3645099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FB3B-3F99-43FF-A3E5-F7BDB71A48BE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36703516"/>
            <a:ext cx="546764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36703516"/>
            <a:ext cx="3645099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1C35-AFF4-42F9-9A12-670EAF698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0042" rtl="0" eaLnBrk="1" latinLnBrk="1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1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25055" y="20510512"/>
            <a:ext cx="12150329" cy="9560876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" y="0"/>
            <a:ext cx="16199967" cy="3960133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-3731651" y="2293212"/>
            <a:ext cx="23663739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8000" b="1" dirty="0" err="1"/>
              <a:t>IoT</a:t>
            </a:r>
            <a:r>
              <a:rPr lang="ko-KR" altLang="en-US" sz="8000" b="1" dirty="0"/>
              <a:t>와 </a:t>
            </a:r>
            <a:r>
              <a:rPr lang="en-US" altLang="ko-KR" sz="8000" b="1" dirty="0"/>
              <a:t>AI</a:t>
            </a:r>
            <a:r>
              <a:rPr lang="ko-KR" altLang="en-US" sz="8000" b="1" dirty="0"/>
              <a:t>를 결합한</a:t>
            </a:r>
            <a:endParaRPr lang="en-US" altLang="ko-KR" sz="8000" b="1" dirty="0"/>
          </a:p>
          <a:p>
            <a:pPr algn="ctr"/>
            <a:r>
              <a:rPr lang="ko-KR" altLang="en-US" sz="8000" b="1" dirty="0"/>
              <a:t>무인 물류창고 시스템</a:t>
            </a:r>
            <a:endParaRPr lang="ko-KR" altLang="en-US" sz="11500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392044" y="5512680"/>
            <a:ext cx="5881818" cy="461665"/>
            <a:chOff x="3967795" y="5803957"/>
            <a:chExt cx="7558549" cy="593272"/>
          </a:xfrm>
        </p:grpSpPr>
        <p:sp>
          <p:nvSpPr>
            <p:cNvPr id="41" name="직사각형 40"/>
            <p:cNvSpPr/>
            <p:nvPr/>
          </p:nvSpPr>
          <p:spPr>
            <a:xfrm>
              <a:off x="6441040" y="5803957"/>
              <a:ext cx="5085304" cy="593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/>
                <a:t>컴퓨터공학부</a:t>
              </a: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967795" y="5805843"/>
              <a:ext cx="2260885" cy="58100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학   과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589656" y="5512680"/>
            <a:ext cx="5264573" cy="461665"/>
            <a:chOff x="4156344" y="5803957"/>
            <a:chExt cx="6765346" cy="593272"/>
          </a:xfrm>
        </p:grpSpPr>
        <p:sp>
          <p:nvSpPr>
            <p:cNvPr id="44" name="직사각형 43"/>
            <p:cNvSpPr/>
            <p:nvPr/>
          </p:nvSpPr>
          <p:spPr>
            <a:xfrm>
              <a:off x="6636884" y="5803957"/>
              <a:ext cx="4284806" cy="593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/>
                <a:t>이문근</a:t>
              </a:r>
              <a:endParaRPr lang="ko-KR" altLang="en-US" sz="2400" b="1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156344" y="5805843"/>
              <a:ext cx="2260885" cy="58100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지도교수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392044" y="6334849"/>
            <a:ext cx="5258896" cy="461665"/>
            <a:chOff x="3967795" y="5803957"/>
            <a:chExt cx="6758050" cy="593272"/>
          </a:xfrm>
        </p:grpSpPr>
        <p:sp>
          <p:nvSpPr>
            <p:cNvPr id="47" name="직사각형 46"/>
            <p:cNvSpPr/>
            <p:nvPr/>
          </p:nvSpPr>
          <p:spPr>
            <a:xfrm>
              <a:off x="6441040" y="5803957"/>
              <a:ext cx="4284805" cy="593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err="1"/>
                <a:t>Hybaa</a:t>
              </a:r>
              <a:r>
                <a:rPr lang="en-US" altLang="ko-KR" sz="2400" b="1" dirty="0"/>
                <a:t> </a:t>
              </a:r>
              <a:r>
                <a:rPr lang="en-US" altLang="ko-KR" sz="2400" b="1" dirty="0" err="1"/>
                <a:t>DepOps</a:t>
              </a:r>
              <a:endParaRPr lang="ko-KR" altLang="en-US" sz="2400" b="1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67795" y="5805843"/>
              <a:ext cx="2260885" cy="58100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팀   명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549909" y="6334849"/>
            <a:ext cx="5258888" cy="830997"/>
            <a:chOff x="3967795" y="5803957"/>
            <a:chExt cx="6758050" cy="1067891"/>
          </a:xfrm>
        </p:grpSpPr>
        <p:sp>
          <p:nvSpPr>
            <p:cNvPr id="50" name="직사각형 49"/>
            <p:cNvSpPr/>
            <p:nvPr/>
          </p:nvSpPr>
          <p:spPr>
            <a:xfrm>
              <a:off x="6441040" y="5803957"/>
              <a:ext cx="4284805" cy="1067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/>
                <a:t>정윤성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조성국</a:t>
              </a:r>
              <a:r>
                <a:rPr lang="en-US" altLang="ko-KR" sz="2400" b="1" dirty="0"/>
                <a:t>, </a:t>
              </a:r>
              <a:r>
                <a:rPr lang="ko-KR" altLang="en-US" sz="2400" b="1" dirty="0" err="1"/>
                <a:t>성주용</a:t>
              </a:r>
              <a:r>
                <a:rPr lang="en-US" altLang="ko-KR" sz="2400" b="1" dirty="0"/>
                <a:t>, </a:t>
              </a:r>
            </a:p>
            <a:p>
              <a:r>
                <a:rPr lang="ko-KR" altLang="en-US" sz="2400" b="1" dirty="0"/>
                <a:t>김종희</a:t>
              </a:r>
              <a:r>
                <a:rPr lang="en-US" altLang="ko-KR" sz="2400" b="1" dirty="0"/>
                <a:t>, </a:t>
              </a:r>
              <a:r>
                <a:rPr lang="ko-KR" altLang="en-US" sz="2400" b="1" dirty="0" err="1"/>
                <a:t>성주용</a:t>
              </a:r>
              <a:endParaRPr lang="en-US" altLang="ko-KR" sz="2400" b="1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967795" y="5805843"/>
              <a:ext cx="2260885" cy="58100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팀   원</a:t>
              </a: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1330848" y="8520981"/>
            <a:ext cx="2820544" cy="814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제작동기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45579" y="14273329"/>
            <a:ext cx="2820544" cy="814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작품설명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215033" y="20496995"/>
            <a:ext cx="2820544" cy="814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제작과정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213911" y="31379449"/>
            <a:ext cx="3949075" cy="814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결과 및 기대효과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890342" y="32592384"/>
            <a:ext cx="1041552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물류업계의 다양한 문제점 해결가능</a:t>
            </a:r>
            <a:endParaRPr lang="en-US" altLang="ko-KR" sz="2400" b="1" dirty="0"/>
          </a:p>
          <a:p>
            <a:r>
              <a:rPr lang="en-US" altLang="ko-KR" sz="2000" dirty="0"/>
              <a:t>-    </a:t>
            </a:r>
            <a:r>
              <a:rPr lang="ko-KR" altLang="en-US" sz="2000" dirty="0"/>
              <a:t>사람보다 무거운 무게를 들고 필요한 물품을 찾기 위해 인력을 낭비할 필요가 없다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인터넷 쇼핑몰의 확대에 따른 일손 부족과 인건비 상승 등으로 고심하는 택배 등 물류 분야에서 무인기계를 활용하여 해결 할 수 있다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앞으로 기사의 고령화가 예상되면서 지금처럼 무거운 짐을 들고 거리를 뛰어다니는 일이 불가능하게 될 것으로 예측된다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물류창고 안에서 물류 순환속도 개선과 공간활용도가 향상될 것이다</a:t>
            </a:r>
            <a:r>
              <a:rPr lang="en-US" altLang="ko-KR" sz="24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직원들이 직접 넓은 물류 매장을 발로 뛰어다니면서 필요한 물품을 찾을 필요가 없어진다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AI</a:t>
            </a:r>
            <a:r>
              <a:rPr lang="ko-KR" altLang="en-US" sz="2000" dirty="0"/>
              <a:t>스피커를 활용해서 직원의 업무수행능력이 향상된다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5983791" y="9627514"/>
            <a:ext cx="94695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n-ea"/>
              </a:rPr>
              <a:t> AI</a:t>
            </a:r>
            <a:r>
              <a:rPr lang="ko-KR" altLang="en-US" sz="2400" dirty="0">
                <a:latin typeface="+mn-ea"/>
              </a:rPr>
              <a:t>를 활용한 무인화 시스템 도입 등 중국 물류시장의 </a:t>
            </a:r>
            <a:r>
              <a:rPr lang="en-US" altLang="ko-KR" sz="2400" dirty="0">
                <a:latin typeface="+mn-ea"/>
              </a:rPr>
              <a:t>‘</a:t>
            </a:r>
            <a:r>
              <a:rPr lang="ko-KR" altLang="en-US" sz="2400" dirty="0">
                <a:latin typeface="+mn-ea"/>
              </a:rPr>
              <a:t>스마트 산업</a:t>
            </a:r>
            <a:r>
              <a:rPr lang="en-US" altLang="ko-KR" sz="2400" dirty="0">
                <a:latin typeface="+mn-ea"/>
              </a:rPr>
              <a:t>’</a:t>
            </a:r>
            <a:r>
              <a:rPr lang="ko-KR" altLang="en-US" sz="2400" dirty="0">
                <a:latin typeface="+mn-ea"/>
              </a:rPr>
              <a:t>이 빠른 속도로 급진전 되는 가운데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많은 기업들이 </a:t>
            </a:r>
            <a:r>
              <a:rPr lang="ko-KR" altLang="en-US" sz="2400" dirty="0" err="1">
                <a:latin typeface="+mn-ea"/>
              </a:rPr>
              <a:t>무인자율주행</a:t>
            </a:r>
            <a:r>
              <a:rPr lang="ko-KR" altLang="en-US" sz="2400" dirty="0">
                <a:latin typeface="+mn-ea"/>
              </a:rPr>
              <a:t> 기술 주도권을 확보하기 위해 총력을 기울이고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무인트럭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 err="1">
                <a:latin typeface="+mn-ea"/>
              </a:rPr>
              <a:t>무인택배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 err="1">
                <a:latin typeface="+mn-ea"/>
              </a:rPr>
              <a:t>무인물류창고</a:t>
            </a:r>
            <a:r>
              <a:rPr lang="ko-KR" altLang="en-US" sz="2400" dirty="0">
                <a:latin typeface="+mn-ea"/>
              </a:rPr>
              <a:t> 등 무인물류 시대가 곧 현실로 다가올 전망이다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다가 오는 미래 사회는 고령화시대로 접어들 것이다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이에 따른 인력 부족에 발맞춰 이런 시스템이 더욱 필요하다 느꼈다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이뿐만 아니라 사람이 일을 진행함에 따라 발생될 실수를 최소화할 필요성과 인건비 상승의 문제를 해결하기 위해 제작하게 되었다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ko-KR" altLang="en-US" sz="2400" dirty="0">
                <a:latin typeface="+mn-ea"/>
              </a:rPr>
              <a:t> 우리 팀은 무인 물류창고 시스템을 </a:t>
            </a:r>
            <a:r>
              <a:rPr lang="ko-KR" altLang="en-US" sz="2400" dirty="0" err="1">
                <a:latin typeface="+mn-ea"/>
              </a:rPr>
              <a:t>딥러닝과</a:t>
            </a:r>
            <a:r>
              <a:rPr lang="ko-KR" altLang="en-US" sz="2400" dirty="0">
                <a:latin typeface="+mn-ea"/>
              </a:rPr>
              <a:t> 인공지능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CPS</a:t>
            </a:r>
            <a:r>
              <a:rPr lang="ko-KR" altLang="en-US" sz="2400" dirty="0">
                <a:latin typeface="+mn-ea"/>
              </a:rPr>
              <a:t>를 활용하여 가상과 물리체계를 통합하고자 한다</a:t>
            </a:r>
            <a:r>
              <a:rPr lang="en-US" altLang="ko-KR" sz="2400" dirty="0">
                <a:latin typeface="+mn-ea"/>
              </a:rPr>
              <a:t>. </a:t>
            </a:r>
          </a:p>
          <a:p>
            <a:r>
              <a:rPr lang="en-US" altLang="ko-KR" sz="2400" dirty="0">
                <a:latin typeface="+mn-ea"/>
              </a:rPr>
              <a:t>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247972" y="21616861"/>
            <a:ext cx="14089572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[ Hardware </a:t>
            </a:r>
            <a:r>
              <a:rPr lang="ko-KR" altLang="en-US" sz="2400" b="1" dirty="0">
                <a:latin typeface="+mn-ea"/>
              </a:rPr>
              <a:t>및 </a:t>
            </a:r>
            <a:r>
              <a:rPr lang="en-US" altLang="ko-KR" sz="2400" b="1" dirty="0">
                <a:latin typeface="+mn-ea"/>
              </a:rPr>
              <a:t>Software ]</a:t>
            </a:r>
          </a:p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자율주행자동차 </a:t>
            </a:r>
            <a:r>
              <a:rPr lang="en-US" altLang="ko-KR" sz="2400" b="1" dirty="0">
                <a:latin typeface="+mn-ea"/>
              </a:rPr>
              <a:t>– </a:t>
            </a:r>
            <a:r>
              <a:rPr lang="ko-KR" altLang="en-US" sz="2400" b="1" dirty="0">
                <a:latin typeface="+mn-ea"/>
              </a:rPr>
              <a:t>운송 담당 로봇</a:t>
            </a:r>
          </a:p>
          <a:p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Deep-Learning</a:t>
            </a:r>
            <a:r>
              <a:rPr lang="ko-KR" altLang="en-US" sz="2400" dirty="0">
                <a:latin typeface="+mn-ea"/>
              </a:rPr>
              <a:t>을 활용하여 정확성 및</a:t>
            </a:r>
          </a:p>
          <a:p>
            <a:r>
              <a:rPr lang="ko-KR" altLang="en-US" sz="2400" dirty="0">
                <a:latin typeface="+mn-ea"/>
              </a:rPr>
              <a:t>   안전성 확보</a:t>
            </a:r>
          </a:p>
          <a:p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</a:t>
            </a:r>
            <a:r>
              <a:rPr lang="en-US" altLang="ko-KR" sz="2400" dirty="0" err="1">
                <a:latin typeface="+mn-ea"/>
              </a:rPr>
              <a:t>OrangePi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및 </a:t>
            </a:r>
            <a:r>
              <a:rPr lang="en-US" altLang="ko-KR" sz="2400" dirty="0" err="1">
                <a:latin typeface="+mn-ea"/>
              </a:rPr>
              <a:t>Tensorflow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적용</a:t>
            </a:r>
          </a:p>
          <a:p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WIFI </a:t>
            </a:r>
            <a:r>
              <a:rPr lang="ko-KR" altLang="en-US" sz="2400" dirty="0">
                <a:latin typeface="+mn-ea"/>
              </a:rPr>
              <a:t>통신</a:t>
            </a:r>
          </a:p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err="1">
                <a:latin typeface="+mn-ea"/>
              </a:rPr>
              <a:t>로봇팔</a:t>
            </a:r>
            <a:r>
              <a:rPr lang="ko-KR" altLang="en-US" sz="2400" b="1" dirty="0">
                <a:latin typeface="+mn-ea"/>
              </a:rPr>
              <a:t> 달린 자동차 </a:t>
            </a:r>
            <a:r>
              <a:rPr lang="en-US" altLang="ko-KR" sz="2400" b="1" dirty="0">
                <a:latin typeface="+mn-ea"/>
              </a:rPr>
              <a:t>– </a:t>
            </a:r>
            <a:r>
              <a:rPr lang="ko-KR" altLang="en-US" sz="2400" b="1" dirty="0">
                <a:latin typeface="+mn-ea"/>
              </a:rPr>
              <a:t>창고 내 로봇</a:t>
            </a:r>
          </a:p>
          <a:p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Line Tracer</a:t>
            </a:r>
            <a:r>
              <a:rPr lang="ko-KR" altLang="en-US" sz="2400" dirty="0">
                <a:latin typeface="+mn-ea"/>
              </a:rPr>
              <a:t>및 </a:t>
            </a:r>
            <a:r>
              <a:rPr lang="en-US" altLang="ko-KR" sz="2400" dirty="0">
                <a:latin typeface="+mn-ea"/>
              </a:rPr>
              <a:t>Arduino </a:t>
            </a:r>
            <a:r>
              <a:rPr lang="ko-KR" altLang="en-US" sz="2400" dirty="0">
                <a:latin typeface="+mn-ea"/>
              </a:rPr>
              <a:t>활용</a:t>
            </a:r>
          </a:p>
          <a:p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Bluetooth </a:t>
            </a:r>
            <a:r>
              <a:rPr lang="ko-KR" altLang="en-US" sz="2400" dirty="0">
                <a:latin typeface="+mn-ea"/>
              </a:rPr>
              <a:t>통신</a:t>
            </a:r>
          </a:p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 err="1">
                <a:latin typeface="+mn-ea"/>
              </a:rPr>
              <a:t>로봇팔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– </a:t>
            </a:r>
            <a:r>
              <a:rPr lang="ko-KR" altLang="en-US" sz="2400" b="1" dirty="0">
                <a:latin typeface="+mn-ea"/>
              </a:rPr>
              <a:t>분류 담당 로봇</a:t>
            </a:r>
          </a:p>
          <a:p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Arduino </a:t>
            </a:r>
            <a:r>
              <a:rPr lang="ko-KR" altLang="en-US" sz="2400" dirty="0">
                <a:latin typeface="+mn-ea"/>
              </a:rPr>
              <a:t>활용</a:t>
            </a:r>
          </a:p>
          <a:p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Bluetooth </a:t>
            </a:r>
            <a:r>
              <a:rPr lang="ko-KR" altLang="en-US" sz="2400" dirty="0">
                <a:latin typeface="+mn-ea"/>
              </a:rPr>
              <a:t>통신</a:t>
            </a:r>
          </a:p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인공지능스피커 </a:t>
            </a:r>
            <a:r>
              <a:rPr lang="en-US" altLang="ko-KR" sz="2400" b="1" dirty="0">
                <a:latin typeface="+mn-ea"/>
              </a:rPr>
              <a:t>– </a:t>
            </a:r>
            <a:r>
              <a:rPr lang="ko-KR" altLang="en-US" sz="2400" b="1" dirty="0">
                <a:latin typeface="+mn-ea"/>
              </a:rPr>
              <a:t>음성 데이터 인식</a:t>
            </a:r>
          </a:p>
          <a:p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KT Voice Kit &amp; GIGA genie API </a:t>
            </a:r>
            <a:r>
              <a:rPr lang="ko-KR" altLang="en-US" sz="2400" dirty="0">
                <a:latin typeface="+mn-ea"/>
              </a:rPr>
              <a:t>활용</a:t>
            </a:r>
          </a:p>
          <a:p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</a:t>
            </a:r>
            <a:r>
              <a:rPr lang="en-US" altLang="ko-KR" sz="2400" dirty="0" err="1">
                <a:latin typeface="+mn-ea"/>
              </a:rPr>
              <a:t>RaspberryPi</a:t>
            </a:r>
            <a:r>
              <a:rPr lang="en-US" altLang="ko-KR" sz="2400" dirty="0">
                <a:latin typeface="+mn-ea"/>
              </a:rPr>
              <a:t> B+ </a:t>
            </a:r>
            <a:r>
              <a:rPr lang="ko-KR" altLang="en-US" sz="2400" dirty="0">
                <a:latin typeface="+mn-ea"/>
              </a:rPr>
              <a:t>활용</a:t>
            </a:r>
          </a:p>
          <a:p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WIFI </a:t>
            </a:r>
            <a:r>
              <a:rPr lang="ko-KR" altLang="en-US" sz="2400" dirty="0">
                <a:latin typeface="+mn-ea"/>
              </a:rPr>
              <a:t>통신</a:t>
            </a:r>
          </a:p>
          <a:p>
            <a:endParaRPr lang="ko-KR" altLang="en-US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[ </a:t>
            </a:r>
            <a:r>
              <a:rPr lang="ko-KR" altLang="en-US" sz="2400" b="1" dirty="0">
                <a:latin typeface="+mn-ea"/>
              </a:rPr>
              <a:t>주 사용 기술 </a:t>
            </a:r>
            <a:r>
              <a:rPr lang="en-US" altLang="ko-KR" sz="2400" b="1" dirty="0">
                <a:latin typeface="+mn-ea"/>
              </a:rPr>
              <a:t>]</a:t>
            </a:r>
          </a:p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음성인식</a:t>
            </a:r>
          </a:p>
          <a:p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직원이 말하는 음성언어를 해석하여 </a:t>
            </a:r>
          </a:p>
          <a:p>
            <a:r>
              <a:rPr lang="ko-KR" altLang="en-US" sz="2400" dirty="0">
                <a:latin typeface="+mn-ea"/>
              </a:rPr>
              <a:t>그 내용을 문자 데이터로 변환하고 다양한</a:t>
            </a:r>
          </a:p>
          <a:p>
            <a:r>
              <a:rPr lang="ko-KR" altLang="en-US" sz="2400" dirty="0">
                <a:latin typeface="+mn-ea"/>
              </a:rPr>
              <a:t>자연어 문장 패턴을 이해하여 그에 적합한 </a:t>
            </a:r>
          </a:p>
          <a:p>
            <a:r>
              <a:rPr lang="ko-KR" altLang="en-US" sz="2400" dirty="0">
                <a:latin typeface="+mn-ea"/>
              </a:rPr>
              <a:t>로직을 </a:t>
            </a:r>
            <a:r>
              <a:rPr lang="en-US" altLang="ko-KR" sz="2400" dirty="0">
                <a:latin typeface="+mn-ea"/>
              </a:rPr>
              <a:t>CPS</a:t>
            </a:r>
            <a:r>
              <a:rPr lang="ko-KR" altLang="en-US" sz="2400" dirty="0">
                <a:latin typeface="+mn-ea"/>
              </a:rPr>
              <a:t>로 보냄</a:t>
            </a:r>
          </a:p>
          <a:p>
            <a:r>
              <a:rPr lang="en-US" altLang="ko-KR" sz="2400" b="1" dirty="0">
                <a:latin typeface="+mn-ea"/>
              </a:rPr>
              <a:t>2. Deep-Learning</a:t>
            </a:r>
          </a:p>
          <a:p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운송 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정확성 및 안정성을 위해 사전에</a:t>
            </a:r>
          </a:p>
          <a:p>
            <a:r>
              <a:rPr lang="ko-KR" altLang="en-US" sz="2400" dirty="0">
                <a:latin typeface="+mn-ea"/>
              </a:rPr>
              <a:t>훈련시킨 </a:t>
            </a:r>
            <a:r>
              <a:rPr lang="en-US" altLang="ko-KR" sz="2400" dirty="0">
                <a:latin typeface="+mn-ea"/>
              </a:rPr>
              <a:t>Model</a:t>
            </a:r>
            <a:r>
              <a:rPr lang="ko-KR" altLang="en-US" sz="2400" dirty="0">
                <a:latin typeface="+mn-ea"/>
              </a:rPr>
              <a:t>을 통해 자율 주행 실시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30847" y="13707200"/>
            <a:ext cx="13970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354514" y="15228315"/>
            <a:ext cx="5775293" cy="4508901"/>
            <a:chOff x="1504447" y="2124225"/>
            <a:chExt cx="6001337" cy="4805590"/>
          </a:xfrm>
        </p:grpSpPr>
        <p:graphicFrame>
          <p:nvGraphicFramePr>
            <p:cNvPr id="29" name="개체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804798"/>
                </p:ext>
              </p:extLst>
            </p:nvPr>
          </p:nvGraphicFramePr>
          <p:xfrm>
            <a:off x="1596972" y="2124225"/>
            <a:ext cx="4831779" cy="3962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Image" r:id="rId4" imgW="9663480" imgH="7923600" progId="Photoshop.Image.12">
                    <p:embed/>
                  </p:oleObj>
                </mc:Choice>
                <mc:Fallback>
                  <p:oleObj name="Image" r:id="rId4" imgW="9663480" imgH="7923600" progId="Photoshop.Image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96972" y="2124225"/>
                          <a:ext cx="4831779" cy="39625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직사각형 29"/>
            <p:cNvSpPr/>
            <p:nvPr/>
          </p:nvSpPr>
          <p:spPr>
            <a:xfrm>
              <a:off x="3303996" y="2124774"/>
              <a:ext cx="3346192" cy="3740554"/>
            </a:xfrm>
            <a:prstGeom prst="rect">
              <a:avLst/>
            </a:prstGeom>
            <a:solidFill>
              <a:srgbClr val="FFD3C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04447" y="2517627"/>
              <a:ext cx="851647" cy="4412188"/>
            </a:xfrm>
            <a:prstGeom prst="rect">
              <a:avLst/>
            </a:prstGeom>
            <a:solidFill>
              <a:srgbClr val="7DD6F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2445740" y="3665110"/>
              <a:ext cx="744071" cy="304800"/>
            </a:xfrm>
            <a:prstGeom prst="rightArrow">
              <a:avLst/>
            </a:prstGeom>
            <a:solidFill>
              <a:srgbClr val="A8E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645243" y="3670838"/>
              <a:ext cx="293344" cy="29334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3417" y="6565163"/>
              <a:ext cx="671628" cy="295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지원자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66953" y="4043550"/>
              <a:ext cx="1048087" cy="479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데이터 전송</a:t>
              </a:r>
              <a:endParaRPr lang="en-US" altLang="ko-KR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(HTTP)</a:t>
              </a:r>
              <a:endPara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4520368" y="3723380"/>
              <a:ext cx="744071" cy="304800"/>
            </a:xfrm>
            <a:prstGeom prst="rightArrow">
              <a:avLst/>
            </a:prstGeom>
            <a:solidFill>
              <a:srgbClr val="FF9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오른쪽 화살표 53"/>
            <p:cNvSpPr/>
            <p:nvPr/>
          </p:nvSpPr>
          <p:spPr>
            <a:xfrm rot="2700000">
              <a:off x="4309979" y="4763384"/>
              <a:ext cx="744071" cy="304800"/>
            </a:xfrm>
            <a:prstGeom prst="rightArrow">
              <a:avLst/>
            </a:prstGeom>
            <a:solidFill>
              <a:srgbClr val="FF9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오른쪽 화살표 54"/>
            <p:cNvSpPr/>
            <p:nvPr/>
          </p:nvSpPr>
          <p:spPr>
            <a:xfrm rot="19800000">
              <a:off x="4490133" y="2548391"/>
              <a:ext cx="744071" cy="304800"/>
            </a:xfrm>
            <a:prstGeom prst="rightArrow">
              <a:avLst/>
            </a:prstGeom>
            <a:solidFill>
              <a:srgbClr val="FF9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오른쪽 화살표 55"/>
            <p:cNvSpPr/>
            <p:nvPr/>
          </p:nvSpPr>
          <p:spPr>
            <a:xfrm rot="9000000">
              <a:off x="4602469" y="2900686"/>
              <a:ext cx="744071" cy="304800"/>
            </a:xfrm>
            <a:prstGeom prst="rightArrow">
              <a:avLst/>
            </a:prstGeom>
            <a:solidFill>
              <a:srgbClr val="FF9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 rot="2700000">
              <a:off x="4524531" y="4749209"/>
              <a:ext cx="293344" cy="2933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4698813" y="3729108"/>
              <a:ext cx="293344" cy="2933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 dirty="0"/>
            </a:p>
          </p:txBody>
        </p:sp>
        <p:sp>
          <p:nvSpPr>
            <p:cNvPr id="59" name="타원 58"/>
            <p:cNvSpPr/>
            <p:nvPr/>
          </p:nvSpPr>
          <p:spPr>
            <a:xfrm rot="19800000">
              <a:off x="4648579" y="2563059"/>
              <a:ext cx="293344" cy="2933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 dirty="0"/>
            </a:p>
          </p:txBody>
        </p:sp>
        <p:sp>
          <p:nvSpPr>
            <p:cNvPr id="60" name="타원 59"/>
            <p:cNvSpPr/>
            <p:nvPr/>
          </p:nvSpPr>
          <p:spPr>
            <a:xfrm rot="19800000">
              <a:off x="4867717" y="2915351"/>
              <a:ext cx="293344" cy="293344"/>
            </a:xfrm>
            <a:prstGeom prst="ellipse">
              <a:avLst/>
            </a:prstGeom>
            <a:solidFill>
              <a:srgbClr val="5C524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21008" y="5049354"/>
              <a:ext cx="888175" cy="287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물품 준비</a:t>
              </a:r>
            </a:p>
          </p:txBody>
        </p:sp>
        <p:sp>
          <p:nvSpPr>
            <p:cNvPr id="62" name="오른쪽 화살표 61"/>
            <p:cNvSpPr/>
            <p:nvPr/>
          </p:nvSpPr>
          <p:spPr>
            <a:xfrm rot="16200000">
              <a:off x="5531759" y="4569253"/>
              <a:ext cx="744071" cy="304800"/>
            </a:xfrm>
            <a:prstGeom prst="rightArrow">
              <a:avLst/>
            </a:prstGeom>
            <a:solidFill>
              <a:srgbClr val="FF9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5748876" y="4574981"/>
              <a:ext cx="293344" cy="293344"/>
            </a:xfrm>
            <a:prstGeom prst="ellipse">
              <a:avLst/>
            </a:prstGeom>
            <a:solidFill>
              <a:srgbClr val="A8E0D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67372" y="4490821"/>
              <a:ext cx="511717" cy="479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물품</a:t>
              </a:r>
              <a:endParaRPr lang="en-US" altLang="ko-KR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운송</a:t>
              </a:r>
            </a:p>
          </p:txBody>
        </p:sp>
        <p:sp>
          <p:nvSpPr>
            <p:cNvPr id="67" name="오른쪽 화살표 66"/>
            <p:cNvSpPr/>
            <p:nvPr/>
          </p:nvSpPr>
          <p:spPr>
            <a:xfrm rot="16200000">
              <a:off x="5554069" y="3081300"/>
              <a:ext cx="744071" cy="304800"/>
            </a:xfrm>
            <a:prstGeom prst="rightArrow">
              <a:avLst/>
            </a:prstGeom>
            <a:solidFill>
              <a:srgbClr val="FF9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5771186" y="3087028"/>
              <a:ext cx="293344" cy="293344"/>
            </a:xfrm>
            <a:prstGeom prst="ellipse">
              <a:avLst/>
            </a:prstGeom>
            <a:solidFill>
              <a:srgbClr val="B1C3D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95991" y="3002867"/>
              <a:ext cx="511717" cy="479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물품</a:t>
              </a:r>
              <a:endParaRPr lang="en-US" altLang="ko-KR" sz="120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ko-KR" altLang="en-US" sz="120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배달</a:t>
              </a:r>
              <a:endPara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6485" y="4043550"/>
              <a:ext cx="888175" cy="287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물품 준비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01560" y="2304261"/>
              <a:ext cx="888175" cy="287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물품 준비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79505" y="3200100"/>
              <a:ext cx="888176" cy="287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물품 도착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94368" y="4226790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Parsing</a:t>
              </a:r>
              <a:endPara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76" name="아래쪽 화살표 75"/>
            <p:cNvSpPr/>
            <p:nvPr/>
          </p:nvSpPr>
          <p:spPr>
            <a:xfrm rot="16200000" flipH="1">
              <a:off x="6944047" y="6358518"/>
              <a:ext cx="324197" cy="767683"/>
            </a:xfrm>
            <a:prstGeom prst="downArrow">
              <a:avLst/>
            </a:prstGeom>
            <a:solidFill>
              <a:srgbClr val="FF9F8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아래쪽 화살표 76"/>
            <p:cNvSpPr/>
            <p:nvPr/>
          </p:nvSpPr>
          <p:spPr>
            <a:xfrm rot="16200000">
              <a:off x="6948749" y="5677089"/>
              <a:ext cx="314794" cy="796412"/>
            </a:xfrm>
            <a:prstGeom prst="downArrow">
              <a:avLst/>
            </a:prstGeom>
            <a:solidFill>
              <a:srgbClr val="A8E0D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67937" y="5559215"/>
              <a:ext cx="837847" cy="492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외부망</a:t>
              </a:r>
              <a:endParaRPr lang="en-US" altLang="ko-KR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en-US" altLang="ko-KR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(Internet)</a:t>
              </a:r>
              <a:endPara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29139" y="6237188"/>
              <a:ext cx="875212" cy="492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내부망</a:t>
              </a:r>
              <a:br>
                <a:rPr lang="en-US" altLang="ko-KR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2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(Intranet)</a:t>
              </a:r>
              <a:endPara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513274" y="14723067"/>
            <a:ext cx="76641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[ </a:t>
            </a:r>
            <a:r>
              <a:rPr lang="ko-KR" altLang="en-US" sz="2400" b="1" dirty="0">
                <a:latin typeface="+mj-ea"/>
                <a:ea typeface="+mj-ea"/>
              </a:rPr>
              <a:t>시나리오 </a:t>
            </a:r>
            <a:r>
              <a:rPr lang="en-US" altLang="ko-KR" sz="2400" b="1" dirty="0">
                <a:latin typeface="+mj-ea"/>
                <a:ea typeface="+mj-ea"/>
              </a:rPr>
              <a:t>]</a:t>
            </a:r>
          </a:p>
          <a:p>
            <a:r>
              <a:rPr lang="en-US" altLang="ko-KR" sz="2400" dirty="0">
                <a:latin typeface="+mj-ea"/>
                <a:ea typeface="+mj-ea"/>
              </a:rPr>
              <a:t>1.1 </a:t>
            </a:r>
            <a:r>
              <a:rPr lang="ko-KR" altLang="en-US" sz="2400" dirty="0">
                <a:latin typeface="+mj-ea"/>
                <a:ea typeface="+mj-ea"/>
              </a:rPr>
              <a:t>직원이 인공지능 스피커로 물품 검색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1.2 HTTP</a:t>
            </a:r>
            <a:r>
              <a:rPr lang="ko-KR" altLang="en-US" sz="2400" dirty="0">
                <a:latin typeface="+mj-ea"/>
                <a:ea typeface="+mj-ea"/>
              </a:rPr>
              <a:t>를 통해 주문 데이터를 </a:t>
            </a:r>
            <a:r>
              <a:rPr lang="en-US" altLang="ko-KR" sz="2400" dirty="0">
                <a:latin typeface="+mj-ea"/>
                <a:ea typeface="+mj-ea"/>
              </a:rPr>
              <a:t>CPS Server</a:t>
            </a:r>
            <a:r>
              <a:rPr lang="ko-KR" altLang="en-US" sz="2400" dirty="0">
                <a:latin typeface="+mj-ea"/>
                <a:ea typeface="+mj-ea"/>
              </a:rPr>
              <a:t>로 전송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1.3 </a:t>
            </a:r>
            <a:r>
              <a:rPr lang="ko-KR" altLang="en-US" sz="2400" dirty="0">
                <a:latin typeface="+mj-ea"/>
                <a:ea typeface="+mj-ea"/>
              </a:rPr>
              <a:t>수신된 데이터는 </a:t>
            </a:r>
            <a:r>
              <a:rPr lang="en-US" altLang="ko-KR" sz="2400" dirty="0">
                <a:latin typeface="+mj-ea"/>
                <a:ea typeface="+mj-ea"/>
              </a:rPr>
              <a:t>Server </a:t>
            </a:r>
            <a:r>
              <a:rPr lang="ko-KR" altLang="en-US" sz="2400" dirty="0">
                <a:latin typeface="+mj-ea"/>
                <a:ea typeface="+mj-ea"/>
              </a:rPr>
              <a:t>내에서 </a:t>
            </a:r>
            <a:r>
              <a:rPr lang="en-US" altLang="ko-KR" sz="2400" dirty="0">
                <a:latin typeface="+mj-ea"/>
                <a:ea typeface="+mj-ea"/>
              </a:rPr>
              <a:t>Parsing</a:t>
            </a:r>
          </a:p>
          <a:p>
            <a:r>
              <a:rPr lang="en-US" altLang="ko-KR" sz="2400" dirty="0">
                <a:latin typeface="+mj-ea"/>
                <a:ea typeface="+mj-ea"/>
              </a:rPr>
              <a:t>1.4 Parsing</a:t>
            </a:r>
            <a:r>
              <a:rPr lang="ko-KR" altLang="en-US" sz="2400" dirty="0">
                <a:latin typeface="+mj-ea"/>
                <a:ea typeface="+mj-ea"/>
              </a:rPr>
              <a:t>된 데이터를 각각의 하드웨어에 송신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1.5 </a:t>
            </a:r>
            <a:r>
              <a:rPr lang="ko-KR" altLang="en-US" sz="2400" dirty="0">
                <a:latin typeface="+mj-ea"/>
                <a:ea typeface="+mj-ea"/>
              </a:rPr>
              <a:t>물품 데이터를 받은 </a:t>
            </a:r>
            <a:r>
              <a:rPr lang="ko-KR" altLang="en-US" sz="2400" dirty="0" err="1">
                <a:latin typeface="+mj-ea"/>
                <a:ea typeface="+mj-ea"/>
              </a:rPr>
              <a:t>로봇팔은</a:t>
            </a:r>
            <a:r>
              <a:rPr lang="ko-KR" altLang="en-US" sz="2400" dirty="0">
                <a:latin typeface="+mj-ea"/>
                <a:ea typeface="+mj-ea"/>
              </a:rPr>
              <a:t> 물품 수거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1.6 </a:t>
            </a:r>
            <a:r>
              <a:rPr lang="ko-KR" altLang="en-US" sz="2400" dirty="0">
                <a:latin typeface="+mj-ea"/>
                <a:ea typeface="+mj-ea"/>
              </a:rPr>
              <a:t>수거를 완료된 로봇은 </a:t>
            </a:r>
            <a:r>
              <a:rPr lang="ko-KR" altLang="en-US" sz="2400" dirty="0" err="1">
                <a:latin typeface="+mj-ea"/>
                <a:ea typeface="+mj-ea"/>
              </a:rPr>
              <a:t>자동차에게물품</a:t>
            </a:r>
            <a:r>
              <a:rPr lang="ko-KR" altLang="en-US" sz="2400" dirty="0">
                <a:latin typeface="+mj-ea"/>
                <a:ea typeface="+mj-ea"/>
              </a:rPr>
              <a:t> 전달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1.7</a:t>
            </a:r>
            <a:r>
              <a:rPr lang="ko-KR" altLang="en-US" sz="2400" dirty="0">
                <a:latin typeface="+mj-ea"/>
                <a:ea typeface="+mj-ea"/>
              </a:rPr>
              <a:t>물품을 전달 받은 자동차는 지원에게 상품 전달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2.1   </a:t>
            </a:r>
            <a:r>
              <a:rPr lang="ko-KR" altLang="en-US" sz="2400" dirty="0">
                <a:latin typeface="+mj-ea"/>
                <a:ea typeface="+mj-ea"/>
              </a:rPr>
              <a:t>직원이 인공지능 스피커로 질문</a:t>
            </a:r>
          </a:p>
          <a:p>
            <a:r>
              <a:rPr lang="en-US" altLang="ko-KR" sz="2400" dirty="0">
                <a:latin typeface="+mj-ea"/>
                <a:ea typeface="+mj-ea"/>
              </a:rPr>
              <a:t>2.2   </a:t>
            </a:r>
            <a:r>
              <a:rPr lang="ko-KR" altLang="en-US" sz="2400" dirty="0">
                <a:latin typeface="+mj-ea"/>
                <a:ea typeface="+mj-ea"/>
              </a:rPr>
              <a:t>자연어 문장 패턴을 분석하여 로직 수행</a:t>
            </a:r>
          </a:p>
          <a:p>
            <a:r>
              <a:rPr lang="en-US" altLang="ko-KR" sz="2400" dirty="0">
                <a:latin typeface="+mj-ea"/>
                <a:ea typeface="+mj-ea"/>
              </a:rPr>
              <a:t>2.3.1 </a:t>
            </a:r>
            <a:r>
              <a:rPr lang="ko-KR" altLang="en-US" sz="2400" dirty="0">
                <a:latin typeface="+mj-ea"/>
                <a:ea typeface="+mj-ea"/>
              </a:rPr>
              <a:t>데이터베이스에서 검색 결과 음성 답변</a:t>
            </a:r>
          </a:p>
          <a:p>
            <a:r>
              <a:rPr lang="en-US" altLang="ko-KR" sz="2400" dirty="0">
                <a:latin typeface="+mj-ea"/>
                <a:ea typeface="+mj-ea"/>
              </a:rPr>
              <a:t>2.3.2 </a:t>
            </a:r>
            <a:r>
              <a:rPr lang="ko-KR" altLang="en-US" sz="2400" dirty="0">
                <a:latin typeface="+mj-ea"/>
                <a:ea typeface="+mj-ea"/>
              </a:rPr>
              <a:t>위키백과에 검색하여 정보수집 및 답변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+mj-ea"/>
                <a:ea typeface="+mj-ea"/>
              </a:rPr>
              <a:t>[ </a:t>
            </a:r>
            <a:r>
              <a:rPr lang="ko-KR" altLang="en-US" sz="2400" b="1" dirty="0">
                <a:latin typeface="+mj-ea"/>
                <a:ea typeface="+mj-ea"/>
              </a:rPr>
              <a:t>주사용 기술 </a:t>
            </a:r>
            <a:r>
              <a:rPr lang="en-US" altLang="ko-KR" sz="2400" b="1" dirty="0">
                <a:latin typeface="+mj-ea"/>
                <a:ea typeface="+mj-ea"/>
              </a:rPr>
              <a:t>]</a:t>
            </a:r>
          </a:p>
          <a:p>
            <a:r>
              <a:rPr lang="ko-KR" altLang="en-US" sz="2400" dirty="0">
                <a:latin typeface="+mj-ea"/>
                <a:ea typeface="+mj-ea"/>
              </a:rPr>
              <a:t>음성인식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영상인식</a:t>
            </a:r>
            <a:r>
              <a:rPr lang="en-US" altLang="ko-KR" sz="2400" dirty="0">
                <a:latin typeface="+mj-ea"/>
                <a:ea typeface="+mj-ea"/>
              </a:rPr>
              <a:t>(Deep-Learning) </a:t>
            </a:r>
            <a:r>
              <a:rPr lang="ko-KR" altLang="en-US" sz="2400" dirty="0">
                <a:latin typeface="+mj-ea"/>
                <a:ea typeface="+mj-ea"/>
              </a:rPr>
              <a:t>등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81" name="Picture 2" descr="ìë§ì¡´ ë¬¼ë¥ì¼í° ë¡ë´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11" y="32700870"/>
            <a:ext cx="3318437" cy="3465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82" name="그룹 81"/>
          <p:cNvGrpSpPr/>
          <p:nvPr/>
        </p:nvGrpSpPr>
        <p:grpSpPr>
          <a:xfrm>
            <a:off x="7590753" y="22249290"/>
            <a:ext cx="7283626" cy="3005110"/>
            <a:chOff x="822225" y="3371869"/>
            <a:chExt cx="7283626" cy="3005110"/>
          </a:xfrm>
        </p:grpSpPr>
        <p:pic>
          <p:nvPicPr>
            <p:cNvPr id="83" name="Picture 4" descr="https://static.vecteezy.com/system/resources/previews/000/108/638/large_2x/free-server-flat-line-vector-icons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49" t="51792" r="4567" b="7258"/>
            <a:stretch/>
          </p:blipFill>
          <p:spPr bwMode="auto">
            <a:xfrm>
              <a:off x="5540451" y="3579024"/>
              <a:ext cx="2565400" cy="25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 descr="https://img.freepik.com/free-vector/set-truck-icon_1453-39.jpg?size=338&amp;ext=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14" t="17576" r="3480" b="16152"/>
            <a:stretch/>
          </p:blipFill>
          <p:spPr bwMode="auto">
            <a:xfrm>
              <a:off x="822225" y="3371869"/>
              <a:ext cx="1369676" cy="3005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오른쪽 화살표 84"/>
            <p:cNvSpPr/>
            <p:nvPr/>
          </p:nvSpPr>
          <p:spPr>
            <a:xfrm>
              <a:off x="4288910" y="4223657"/>
              <a:ext cx="1081376" cy="650767"/>
            </a:xfrm>
            <a:prstGeom prst="rightArrow">
              <a:avLst/>
            </a:prstGeom>
            <a:solidFill>
              <a:srgbClr val="FFD3C5"/>
            </a:solidFill>
            <a:ln>
              <a:solidFill>
                <a:srgbClr val="FFD3C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오른쪽 화살표 85"/>
            <p:cNvSpPr/>
            <p:nvPr/>
          </p:nvSpPr>
          <p:spPr>
            <a:xfrm flipH="1">
              <a:off x="4285251" y="5159828"/>
              <a:ext cx="1081376" cy="650767"/>
            </a:xfrm>
            <a:prstGeom prst="rightArrow">
              <a:avLst/>
            </a:prstGeom>
            <a:solidFill>
              <a:srgbClr val="FFD3C5"/>
            </a:solidFill>
            <a:ln>
              <a:solidFill>
                <a:srgbClr val="FFD3C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51726" y="3924887"/>
              <a:ext cx="1314450" cy="220027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7394344" y="25584459"/>
            <a:ext cx="7851761" cy="5204647"/>
            <a:chOff x="7304977" y="27329332"/>
            <a:chExt cx="7851761" cy="5204647"/>
          </a:xfrm>
        </p:grpSpPr>
        <p:grpSp>
          <p:nvGrpSpPr>
            <p:cNvPr id="88" name="그룹 87"/>
            <p:cNvGrpSpPr/>
            <p:nvPr/>
          </p:nvGrpSpPr>
          <p:grpSpPr>
            <a:xfrm>
              <a:off x="7304977" y="27329332"/>
              <a:ext cx="7420127" cy="2535808"/>
              <a:chOff x="393520" y="495649"/>
              <a:chExt cx="8115038" cy="2773292"/>
            </a:xfrm>
          </p:grpSpPr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520" y="929269"/>
                <a:ext cx="2175212" cy="2160000"/>
              </a:xfrm>
              <a:prstGeom prst="rect">
                <a:avLst/>
              </a:prstGeom>
              <a:ln w="28575">
                <a:solidFill>
                  <a:srgbClr val="B1C3D3"/>
                </a:solidFill>
              </a:ln>
            </p:spPr>
          </p:pic>
          <p:sp>
            <p:nvSpPr>
              <p:cNvPr id="90" name="직사각형 89"/>
              <p:cNvSpPr/>
              <p:nvPr/>
            </p:nvSpPr>
            <p:spPr>
              <a:xfrm>
                <a:off x="4674002" y="495649"/>
                <a:ext cx="2773292" cy="2773292"/>
              </a:xfrm>
              <a:prstGeom prst="rect">
                <a:avLst/>
              </a:prstGeom>
              <a:solidFill>
                <a:srgbClr val="D5DFE7">
                  <a:alpha val="30000"/>
                </a:srgbClr>
              </a:solidFill>
              <a:ln w="28575">
                <a:solidFill>
                  <a:srgbClr val="B1C3D3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A8E0D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 rot="2700000">
                <a:off x="3457018" y="2090690"/>
                <a:ext cx="863855" cy="86385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452328" y="2301341"/>
                <a:ext cx="852594" cy="4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단어 시작과</a:t>
                </a:r>
                <a:endParaRPr lang="en-US" altLang="ko-KR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끝 구분</a:t>
                </a: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 rot="2700000">
                <a:off x="4852915" y="2082957"/>
                <a:ext cx="863855" cy="863855"/>
              </a:xfrm>
              <a:prstGeom prst="roundRect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909098" y="2293608"/>
                <a:ext cx="730845" cy="4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음성 압축</a:t>
                </a:r>
                <a:endParaRPr lang="en-US" altLang="ko-KR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pPr algn="ctr"/>
                <a:r>
                  <a:rPr lang="en-US" altLang="ko-KR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(VQ)</a:t>
                </a:r>
                <a:endParaRPr lang="ko-KR" altLang="en-US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2700000">
                <a:off x="6248809" y="2095439"/>
                <a:ext cx="863855" cy="863855"/>
              </a:xfrm>
              <a:prstGeom prst="roundRect">
                <a:avLst/>
              </a:prstGeom>
              <a:solidFill>
                <a:srgbClr val="FF9F81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48483" y="2336501"/>
                <a:ext cx="443864" cy="4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확률</a:t>
                </a:r>
                <a:endParaRPr lang="en-US" altLang="ko-KR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계산</a:t>
                </a:r>
                <a:endParaRPr lang="en-US" altLang="ko-KR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2700000">
                <a:off x="6245336" y="675476"/>
                <a:ext cx="863855" cy="86385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84135" y="886127"/>
                <a:ext cx="565614" cy="4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자연어</a:t>
                </a:r>
                <a:endParaRPr lang="en-US" altLang="ko-KR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처리</a:t>
                </a: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 rot="2700000">
                <a:off x="7644703" y="2103173"/>
                <a:ext cx="863855" cy="8638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44378" y="2336502"/>
                <a:ext cx="443864" cy="4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결정</a:t>
                </a:r>
                <a:endParaRPr lang="en-US" altLang="ko-KR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규칙</a:t>
                </a:r>
              </a:p>
            </p:txBody>
          </p:sp>
          <p:cxnSp>
            <p:nvCxnSpPr>
              <p:cNvPr id="101" name="직선 화살표 연결선 100"/>
              <p:cNvCxnSpPr/>
              <p:nvPr/>
            </p:nvCxnSpPr>
            <p:spPr>
              <a:xfrm>
                <a:off x="2715072" y="2505798"/>
                <a:ext cx="5400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4302479" y="2508947"/>
                <a:ext cx="32832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5731518" y="2518673"/>
                <a:ext cx="32832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/>
              <p:nvPr/>
            </p:nvCxnSpPr>
            <p:spPr>
              <a:xfrm>
                <a:off x="7123939" y="2518673"/>
                <a:ext cx="32832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/>
              <p:nvPr/>
            </p:nvCxnSpPr>
            <p:spPr>
              <a:xfrm>
                <a:off x="6689742" y="1554188"/>
                <a:ext cx="0" cy="328108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619649" y="2167028"/>
                <a:ext cx="730845" cy="283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ysClr val="windowText" lastClr="000000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음성 입력</a:t>
                </a: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715595" y="659543"/>
                <a:ext cx="1321209" cy="4000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rgbClr val="00B050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KT Server</a:t>
                </a:r>
              </a:p>
              <a:p>
                <a:r>
                  <a:rPr lang="en-US" altLang="ko-KR" dirty="0">
                    <a:solidFill>
                      <a:srgbClr val="00B050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&amp; API</a:t>
                </a:r>
                <a:endParaRPr lang="ko-KR" altLang="en-US" dirty="0">
                  <a:solidFill>
                    <a:srgbClr val="00B050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304977" y="29860160"/>
              <a:ext cx="7851761" cy="2673819"/>
              <a:chOff x="186034" y="3424017"/>
              <a:chExt cx="8787589" cy="2992503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86034" y="3424017"/>
                <a:ext cx="4257748" cy="2867447"/>
              </a:xfrm>
              <a:prstGeom prst="rect">
                <a:avLst/>
              </a:prstGeom>
              <a:solidFill>
                <a:srgbClr val="FFD3C5">
                  <a:alpha val="30000"/>
                </a:srgbClr>
              </a:solidFill>
              <a:ln w="28575">
                <a:solidFill>
                  <a:srgbClr val="FF9F8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A8E0D1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 rot="2700000">
                <a:off x="418254" y="5116261"/>
                <a:ext cx="863855" cy="863855"/>
              </a:xfrm>
              <a:prstGeom prst="roundRect">
                <a:avLst/>
              </a:prstGeom>
              <a:solidFill>
                <a:srgbClr val="7030A0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98094" y="5208925"/>
                <a:ext cx="685623" cy="651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Neural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Network</a:t>
                </a:r>
              </a:p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구축</a:t>
                </a: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 rot="2700000">
                <a:off x="1814149" y="5108528"/>
                <a:ext cx="863855" cy="86385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06009" y="5392593"/>
                <a:ext cx="661274" cy="283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 err="1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Traning</a:t>
                </a:r>
                <a:endParaRPr lang="ko-KR" altLang="en-US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 rot="2700000">
                <a:off x="3210044" y="5121011"/>
                <a:ext cx="863855" cy="863855"/>
              </a:xfrm>
              <a:prstGeom prst="roundRect">
                <a:avLst/>
              </a:prstGeom>
              <a:solidFill>
                <a:srgbClr val="00B0F0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302862" y="5411012"/>
                <a:ext cx="636924" cy="283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Testing</a:t>
                </a: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 rot="2700000">
                <a:off x="3206570" y="3701046"/>
                <a:ext cx="863855" cy="863855"/>
              </a:xfrm>
              <a:prstGeom prst="roundRect">
                <a:avLst/>
              </a:prstGeom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2754" y="3870752"/>
                <a:ext cx="770849" cy="4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조절된</a:t>
                </a:r>
                <a:endParaRPr lang="en-US" altLang="ko-KR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pPr algn="ctr"/>
                <a:r>
                  <a:rPr lang="en-US" altLang="ko-KR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Weight 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값</a:t>
                </a:r>
                <a:endParaRPr lang="en-US" altLang="ko-KR" sz="1100" b="1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 rot="2700000">
                <a:off x="4605939" y="5128743"/>
                <a:ext cx="863855" cy="863855"/>
              </a:xfrm>
              <a:prstGeom prst="roundRect">
                <a:avLst/>
              </a:prstGeom>
              <a:solidFill>
                <a:schemeClr val="accent4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749957" y="5362074"/>
                <a:ext cx="555178" cy="467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Model</a:t>
                </a:r>
              </a:p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적합</a:t>
                </a:r>
              </a:p>
            </p:txBody>
          </p:sp>
          <p:cxnSp>
            <p:nvCxnSpPr>
              <p:cNvPr id="120" name="직선 화살표 연결선 119"/>
              <p:cNvCxnSpPr/>
              <p:nvPr/>
            </p:nvCxnSpPr>
            <p:spPr>
              <a:xfrm>
                <a:off x="1263714" y="5534518"/>
                <a:ext cx="32832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/>
              <p:cNvCxnSpPr/>
              <p:nvPr/>
            </p:nvCxnSpPr>
            <p:spPr>
              <a:xfrm>
                <a:off x="2692754" y="5544244"/>
                <a:ext cx="32832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/>
              <p:cNvCxnSpPr/>
              <p:nvPr/>
            </p:nvCxnSpPr>
            <p:spPr>
              <a:xfrm>
                <a:off x="4085174" y="5544244"/>
                <a:ext cx="32832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/>
              <p:cNvCxnSpPr/>
              <p:nvPr/>
            </p:nvCxnSpPr>
            <p:spPr>
              <a:xfrm>
                <a:off x="3650977" y="4579758"/>
                <a:ext cx="0" cy="328108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직사각형 123"/>
              <p:cNvSpPr/>
              <p:nvPr/>
            </p:nvSpPr>
            <p:spPr>
              <a:xfrm>
                <a:off x="261677" y="3596923"/>
                <a:ext cx="1321209" cy="4000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rgbClr val="7030A0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CNN Algorithm</a:t>
                </a:r>
                <a:endParaRPr lang="ko-KR" altLang="en-US" dirty="0">
                  <a:solidFill>
                    <a:srgbClr val="7030A0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8277" y="4256520"/>
                <a:ext cx="2165346" cy="2160000"/>
              </a:xfrm>
              <a:prstGeom prst="rect">
                <a:avLst/>
              </a:prstGeom>
              <a:ln w="28575">
                <a:solidFill>
                  <a:srgbClr val="B1C3D3"/>
                </a:solidFill>
              </a:ln>
            </p:spPr>
          </p:pic>
          <p:cxnSp>
            <p:nvCxnSpPr>
              <p:cNvPr id="126" name="직선 화살표 연결선 125"/>
              <p:cNvCxnSpPr/>
              <p:nvPr/>
            </p:nvCxnSpPr>
            <p:spPr>
              <a:xfrm>
                <a:off x="5496804" y="5552937"/>
                <a:ext cx="1040616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직선 화살표 연결선 126"/>
            <p:cNvCxnSpPr/>
            <p:nvPr/>
          </p:nvCxnSpPr>
          <p:spPr>
            <a:xfrm flipH="1">
              <a:off x="11841579" y="29433902"/>
              <a:ext cx="2168184" cy="217178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2276806" y="30093624"/>
              <a:ext cx="852596" cy="46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ysClr val="windowText" lastClr="000000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인식된 단어</a:t>
              </a:r>
              <a:endParaRPr lang="en-US" altLang="ko-KR" sz="1100" b="1" dirty="0">
                <a:solidFill>
                  <a:sysClr val="windowText" lastClr="00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sz="1100" b="1" dirty="0">
                  <a:solidFill>
                    <a:sysClr val="windowText" lastClr="000000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Parsing</a:t>
              </a:r>
              <a:endParaRPr lang="ko-KR" altLang="en-US" sz="1100" b="1" dirty="0">
                <a:solidFill>
                  <a:sysClr val="windowText" lastClr="00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9C58605-9F60-46FE-B742-5C36AC46BC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2788" y="9557909"/>
            <a:ext cx="4384392" cy="4057973"/>
          </a:xfrm>
          <a:prstGeom prst="rect">
            <a:avLst/>
          </a:prstGeom>
        </p:spPr>
      </p:pic>
      <p:sp>
        <p:nvSpPr>
          <p:cNvPr id="129" name="오른쪽 화살표 31">
            <a:extLst>
              <a:ext uri="{FF2B5EF4-FFF2-40B4-BE49-F238E27FC236}">
                <a16:creationId xmlns:a16="http://schemas.microsoft.com/office/drawing/2014/main" id="{0985EA7D-DE67-48E4-BE2D-4948DBAE4064}"/>
              </a:ext>
            </a:extLst>
          </p:cNvPr>
          <p:cNvSpPr/>
          <p:nvPr/>
        </p:nvSpPr>
        <p:spPr>
          <a:xfrm>
            <a:off x="2262872" y="18961546"/>
            <a:ext cx="716045" cy="285982"/>
          </a:xfrm>
          <a:prstGeom prst="rightArrow">
            <a:avLst/>
          </a:prstGeom>
          <a:solidFill>
            <a:srgbClr val="A8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1CC38CB-739A-4A36-A56D-DBC40E214B03}"/>
              </a:ext>
            </a:extLst>
          </p:cNvPr>
          <p:cNvSpPr/>
          <p:nvPr/>
        </p:nvSpPr>
        <p:spPr>
          <a:xfrm>
            <a:off x="2458372" y="18939320"/>
            <a:ext cx="282295" cy="2752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A9CA5F-37C8-4FAE-80D3-680557AD2570}"/>
              </a:ext>
            </a:extLst>
          </p:cNvPr>
          <p:cNvSpPr txBox="1"/>
          <p:nvPr/>
        </p:nvSpPr>
        <p:spPr>
          <a:xfrm>
            <a:off x="2172160" y="18761880"/>
            <a:ext cx="854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음성 질문</a:t>
            </a:r>
          </a:p>
        </p:txBody>
      </p:sp>
      <p:sp>
        <p:nvSpPr>
          <p:cNvPr id="133" name="오른쪽 화살표 31">
            <a:extLst>
              <a:ext uri="{FF2B5EF4-FFF2-40B4-BE49-F238E27FC236}">
                <a16:creationId xmlns:a16="http://schemas.microsoft.com/office/drawing/2014/main" id="{566B8E04-2818-4683-9EBC-DDC8898F8A28}"/>
              </a:ext>
            </a:extLst>
          </p:cNvPr>
          <p:cNvSpPr/>
          <p:nvPr/>
        </p:nvSpPr>
        <p:spPr>
          <a:xfrm rot="10800000">
            <a:off x="2260353" y="19432843"/>
            <a:ext cx="716045" cy="285982"/>
          </a:xfrm>
          <a:prstGeom prst="rightArrow">
            <a:avLst/>
          </a:prstGeom>
          <a:solidFill>
            <a:srgbClr val="A8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32DC644-9767-448A-A07F-6A3F2C0ED389}"/>
              </a:ext>
            </a:extLst>
          </p:cNvPr>
          <p:cNvSpPr/>
          <p:nvPr/>
        </p:nvSpPr>
        <p:spPr>
          <a:xfrm rot="21445886">
            <a:off x="2467530" y="19452261"/>
            <a:ext cx="282295" cy="2752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98FD5E6-B264-4827-BD70-B6D051D8DAEC}"/>
              </a:ext>
            </a:extLst>
          </p:cNvPr>
          <p:cNvSpPr/>
          <p:nvPr/>
        </p:nvSpPr>
        <p:spPr>
          <a:xfrm rot="16200000">
            <a:off x="4243589" y="17671420"/>
            <a:ext cx="892300" cy="3206914"/>
          </a:xfrm>
          <a:prstGeom prst="rect">
            <a:avLst/>
          </a:prstGeom>
          <a:solidFill>
            <a:srgbClr val="7DD6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6746B1-7011-4D4A-BCBD-4BF605B1104F}"/>
              </a:ext>
            </a:extLst>
          </p:cNvPr>
          <p:cNvSpPr txBox="1"/>
          <p:nvPr/>
        </p:nvSpPr>
        <p:spPr>
          <a:xfrm>
            <a:off x="2165170" y="19213349"/>
            <a:ext cx="854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음성 답변</a:t>
            </a:r>
          </a:p>
        </p:txBody>
      </p:sp>
      <p:pic>
        <p:nvPicPr>
          <p:cNvPr id="1055" name="Picture 31" descr="serverì ëí ì´ë¯¸ì§ ê²ìê²°ê³¼">
            <a:extLst>
              <a:ext uri="{FF2B5EF4-FFF2-40B4-BE49-F238E27FC236}">
                <a16:creationId xmlns:a16="http://schemas.microsoft.com/office/drawing/2014/main" id="{096F0262-D599-49B7-B57F-88E8C254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706" y="18956715"/>
            <a:ext cx="517549" cy="6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8E06855-1F98-4E8C-B295-4CFF3AEF74A5}"/>
              </a:ext>
            </a:extLst>
          </p:cNvPr>
          <p:cNvSpPr txBox="1"/>
          <p:nvPr/>
        </p:nvSpPr>
        <p:spPr>
          <a:xfrm>
            <a:off x="4061864" y="19179353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음성인식 </a:t>
            </a:r>
            <a:r>
              <a:rPr lang="en-US" altLang="ko-KR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음성합성 </a:t>
            </a:r>
            <a:r>
              <a:rPr lang="en-US" altLang="ko-KR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</a:t>
            </a:r>
          </a:p>
        </p:txBody>
      </p:sp>
    </p:spTree>
    <p:extLst>
      <p:ext uri="{BB962C8B-B14F-4D97-AF65-F5344CB8AC3E}">
        <p14:creationId xmlns:p14="http://schemas.microsoft.com/office/powerpoint/2010/main" val="277264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533</Words>
  <Application>Microsoft Office PowerPoint</Application>
  <PresentationFormat>사용자 지정</PresentationFormat>
  <Paragraphs>122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1훈새마을운동 R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junheejang</cp:lastModifiedBy>
  <cp:revision>47</cp:revision>
  <dcterms:created xsi:type="dcterms:W3CDTF">2019-05-22T07:30:35Z</dcterms:created>
  <dcterms:modified xsi:type="dcterms:W3CDTF">2019-05-31T08:12:51Z</dcterms:modified>
</cp:coreProperties>
</file>