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68" r:id="rId3"/>
    <p:sldId id="270" r:id="rId4"/>
    <p:sldId id="273" r:id="rId5"/>
    <p:sldId id="274" r:id="rId6"/>
    <p:sldId id="275" r:id="rId7"/>
    <p:sldId id="276" r:id="rId8"/>
    <p:sldId id="277" r:id="rId9"/>
    <p:sldId id="258" r:id="rId10"/>
    <p:sldId id="261" r:id="rId11"/>
    <p:sldId id="260" r:id="rId12"/>
    <p:sldId id="257" r:id="rId13"/>
    <p:sldId id="280" r:id="rId14"/>
    <p:sldId id="262" r:id="rId15"/>
    <p:sldId id="281" r:id="rId16"/>
    <p:sldId id="263" r:id="rId17"/>
    <p:sldId id="259" r:id="rId18"/>
    <p:sldId id="264" r:id="rId19"/>
    <p:sldId id="265" r:id="rId20"/>
    <p:sldId id="267" r:id="rId21"/>
    <p:sldId id="26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73"/>
    <p:restoredTop sz="90556"/>
  </p:normalViewPr>
  <p:slideViewPr>
    <p:cSldViewPr snapToGrid="0" snapToObjects="1">
      <p:cViewPr varScale="1">
        <p:scale>
          <a:sx n="78" d="100"/>
          <a:sy n="7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985F8-0205-A74F-9EB9-AC408C26209F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53D0A-9176-5146-B9BC-D3AA7DFA1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8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evaluates a hypothesis about evolutionary history in terms of the probability that the proposed model and the hypothesized history would give rise to the observed data set. The supposition is that a history with a higher probability of reaching the observed state is preferred to a history with a lower probability. The method searches for the tree with the highest probability or likelihood.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When working with sequences from different species and  with unequal lengths, must align sequences to determine where the differences lie</a:t>
            </a:r>
            <a:r>
              <a:rPr lang="en-US" baseline="0" dirty="0" smtClean="0"/>
              <a:t> between sequences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0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give the sequences unique names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example sequence dataset from your GitHub folder. To do this, find it in your folder, select “Open With…” and choose MEGA.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see two tabs appear in the main space of MEGA. If you click the one that says T A, it should show you the data for the sequences you downloaded.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multiple options available to you using the data you loaded on MEGA. One is calculating the pairwise distance between sequences. This is essentially a measure of how different two sequences are from each other. This information is ultimately informative for building a phylogenetic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all methods are made</a:t>
            </a:r>
            <a:r>
              <a:rPr lang="en-US" baseline="0" dirty="0" smtClean="0"/>
              <a:t> equal.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 base pairs.</a:t>
            </a:r>
          </a:p>
          <a:p>
            <a:r>
              <a:rPr lang="en-US" dirty="0" smtClean="0"/>
              <a:t>What is the problem with Jukes-Cantor?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</a:t>
            </a:r>
            <a:r>
              <a:rPr lang="en-US" baseline="0" dirty="0" smtClean="0"/>
              <a:t> through star decomposition.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Neighbor Joining, because has no assumptions about molecular clock.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Character based: now we are actually using the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53D0A-9176-5146-B9BC-D3AA7DFA1B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7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hyperlink" Target="https://forms.gle/CkKgmAva2EsKtfjw8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active learning">
            <a:extLst>
              <a:ext uri="{FF2B5EF4-FFF2-40B4-BE49-F238E27FC236}">
                <a16:creationId xmlns="" xmlns:a16="http://schemas.microsoft.com/office/drawing/2014/main" id="{02642B1B-DFC2-194B-A821-D6AEB6005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4" r="2717"/>
          <a:stretch/>
        </p:blipFill>
        <p:spPr bwMode="auto">
          <a:xfrm>
            <a:off x="7700306" y="856977"/>
            <a:ext cx="2737650" cy="219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earning Assistant pho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30" y="4067244"/>
            <a:ext cx="2906234" cy="1832389"/>
          </a:xfrm>
          <a:prstGeom prst="rect">
            <a:avLst/>
          </a:prstGeom>
        </p:spPr>
      </p:pic>
      <p:pic>
        <p:nvPicPr>
          <p:cNvPr id="11" name="Picture 10" descr="Teach:Lear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65" y="675617"/>
            <a:ext cx="2372022" cy="19222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06210" y="473680"/>
            <a:ext cx="5332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prstClr val="black"/>
                </a:solidFill>
                <a:latin typeface="Helvetica"/>
                <a:cs typeface="Helvetica"/>
              </a:rPr>
              <a:t>Biology 212-Principles of Biology 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89789" y="33867"/>
            <a:ext cx="883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u="sng" dirty="0">
                <a:solidFill>
                  <a:srgbClr val="0000FF"/>
                </a:solidFill>
                <a:latin typeface="Helvetica" pitchFamily="2" charset="0"/>
                <a:cs typeface="Helvetica"/>
              </a:rPr>
              <a:t>We are now recruiting Learning Assistants for Spring 2020!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3644" y="916344"/>
            <a:ext cx="3834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Section 1—MWF	3:10-4:00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Dr. Howell and Dr. Srivastava</a:t>
            </a:r>
          </a:p>
          <a:p>
            <a:pPr>
              <a:defRPr/>
            </a:pPr>
            <a:endParaRPr lang="en-US" sz="800" b="1" dirty="0">
              <a:solidFill>
                <a:srgbClr val="0000FF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Section 2,3 —TR	12:40-2:00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Dr. </a:t>
            </a:r>
            <a:r>
              <a:rPr lang="en-US" sz="1600" b="1" dirty="0" err="1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Manz</a:t>
            </a:r>
            <a:r>
              <a:rPr lang="en-US" sz="16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 and Dr. </a:t>
            </a:r>
            <a:r>
              <a:rPr lang="en-US" sz="1600" b="1" dirty="0" err="1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Sakaguchi</a:t>
            </a:r>
            <a:endParaRPr lang="en-US" sz="1600" b="1" dirty="0">
              <a:solidFill>
                <a:srgbClr val="0000FF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800" b="1" dirty="0">
              <a:solidFill>
                <a:srgbClr val="0000FF"/>
              </a:solidFill>
              <a:latin typeface="Helvetica" pitchFamily="2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Section 4 – TR		2:10-3:30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Helvetica" pitchFamily="2" charset="0"/>
                <a:cs typeface="Arial" panose="020B0604020202020204" pitchFamily="34" charset="0"/>
              </a:rPr>
              <a:t>Dr. Kukday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6101929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FF"/>
                </a:solidFill>
                <a:latin typeface="Helvetica"/>
                <a:cs typeface="Helvetica"/>
              </a:rPr>
              <a:t>To express interest or ask questions, please fill out </a:t>
            </a:r>
            <a:r>
              <a:rPr lang="en-US" sz="2000" b="1">
                <a:solidFill>
                  <a:srgbClr val="0000FF"/>
                </a:solidFill>
                <a:latin typeface="Helvetica"/>
                <a:cs typeface="Helvetica"/>
              </a:rPr>
              <a:t>this form by Nov 24: </a:t>
            </a:r>
            <a:r>
              <a:rPr lang="en-US" altLang="en-US" sz="2000" dirty="0">
                <a:solidFill>
                  <a:srgbClr val="954F72"/>
                </a:solidFill>
                <a:latin typeface="Arial" panose="020B0604020202020204" pitchFamily="34" charset="0"/>
                <a:ea typeface="Calibri" panose="020F0502020204030204" pitchFamily="34" charset="0"/>
                <a:hlinkClick r:id="rId5"/>
              </a:rPr>
              <a:t>https://forms.gle/CkKgmAva2EsKtfjw8</a:t>
            </a:r>
            <a:r>
              <a:rPr lang="en-US" altLang="en-US" sz="2000" dirty="0">
                <a:solidFill>
                  <a:srgbClr val="954F7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2" y="4382407"/>
            <a:ext cx="59837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prstClr val="black"/>
                </a:solidFill>
                <a:latin typeface="Helvetica"/>
                <a:cs typeface="Helvetica"/>
              </a:rPr>
              <a:t>LAs receive 2 credits of BIOL 491 or GEN 492.</a:t>
            </a:r>
          </a:p>
          <a:p>
            <a:pPr algn="ctr">
              <a:defRPr/>
            </a:pPr>
            <a:endParaRPr lang="en-US" sz="800" b="1" dirty="0">
              <a:solidFill>
                <a:prstClr val="black"/>
              </a:solidFill>
              <a:latin typeface="Helvetica"/>
              <a:cs typeface="Helvetica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black"/>
                </a:solidFill>
                <a:latin typeface="Helvetica"/>
                <a:cs typeface="Helvetica"/>
              </a:rPr>
              <a:t>These can count as 400-level courses towards your degree.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9598" y="2849710"/>
            <a:ext cx="9206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138" indent="-338138">
              <a:buFont typeface="Wingdings" charset="2"/>
              <a:buChar char="Ø"/>
              <a:defRPr/>
            </a:pPr>
            <a:r>
              <a:rPr lang="en-US" sz="2400" b="1" dirty="0">
                <a:solidFill>
                  <a:srgbClr val="7030A0"/>
                </a:solidFill>
                <a:latin typeface="Helvetica"/>
                <a:cs typeface="Helvetica"/>
              </a:rPr>
              <a:t>Do you enjoy helping others learn?</a:t>
            </a:r>
          </a:p>
          <a:p>
            <a:pPr marL="338138" indent="-338138">
              <a:buFont typeface="Wingdings" charset="2"/>
              <a:buChar char="Ø"/>
              <a:defRPr/>
            </a:pPr>
            <a:r>
              <a:rPr lang="en-US" sz="2400" b="1" dirty="0">
                <a:solidFill>
                  <a:srgbClr val="7030A0"/>
                </a:solidFill>
                <a:latin typeface="Helvetica"/>
                <a:cs typeface="Helvetica"/>
              </a:rPr>
              <a:t>Are you good at explaining new ideas to others?</a:t>
            </a:r>
          </a:p>
          <a:p>
            <a:pPr marL="338138" indent="-338138">
              <a:buFont typeface="Wingdings" charset="2"/>
              <a:buChar char="Ø"/>
              <a:defRPr/>
            </a:pPr>
            <a:r>
              <a:rPr lang="en-US" sz="2400" b="1" dirty="0">
                <a:solidFill>
                  <a:srgbClr val="7030A0"/>
                </a:solidFill>
                <a:latin typeface="Helvetica"/>
                <a:cs typeface="Helvetica"/>
              </a:rPr>
              <a:t>Do you need to review fundamental concepts in biology before taking entrance exams?</a:t>
            </a:r>
          </a:p>
        </p:txBody>
      </p:sp>
    </p:spTree>
    <p:extLst>
      <p:ext uri="{BB962C8B-B14F-4D97-AF65-F5344CB8AC3E}">
        <p14:creationId xmlns:p14="http://schemas.microsoft.com/office/powerpoint/2010/main" val="20305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4" y="501445"/>
            <a:ext cx="10987549" cy="6017341"/>
          </a:xfrm>
        </p:spPr>
        <p:txBody>
          <a:bodyPr>
            <a:noAutofit/>
          </a:bodyPr>
          <a:lstStyle/>
          <a:p>
            <a:r>
              <a:rPr lang="en-US" sz="3600" dirty="0"/>
              <a:t>Classified into two categories: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Distance </a:t>
            </a:r>
            <a:r>
              <a:rPr lang="en-US" sz="2400" b="1" dirty="0"/>
              <a:t>methods</a:t>
            </a:r>
            <a:r>
              <a:rPr lang="en-US" sz="2400" dirty="0"/>
              <a:t>: use some measure of evolutionary distance between pairs of OTUs and construct a tree based on those distances (do not use sequence data directly)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Wingdings" charset="2"/>
              </a:rPr>
              <a:t> </a:t>
            </a:r>
            <a:r>
              <a:rPr lang="en-US" sz="2400" dirty="0" smtClean="0"/>
              <a:t>UPGMA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Wingdings" charset="2"/>
              </a:rPr>
              <a:t> </a:t>
            </a:r>
            <a:r>
              <a:rPr lang="en-US" sz="2400" dirty="0" smtClean="0"/>
              <a:t>Neighbor-Joining 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Character </a:t>
            </a:r>
            <a:r>
              <a:rPr lang="en-US" sz="2400" b="1" dirty="0"/>
              <a:t>state methods: </a:t>
            </a:r>
            <a:r>
              <a:rPr lang="en-US" sz="2400" dirty="0"/>
              <a:t>use the actual sequence data, where each site is considered a character with one of 4 possible states for DNA (A, C, G, T)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Wingdings" charset="2"/>
              </a:rPr>
              <a:t> </a:t>
            </a:r>
            <a:r>
              <a:rPr lang="en-US" sz="2400" dirty="0"/>
              <a:t>Parsimony</a:t>
            </a:r>
            <a:br>
              <a:rPr lang="en-US" sz="2400" dirty="0"/>
            </a:br>
            <a:r>
              <a:rPr lang="en-US" sz="2400" dirty="0">
                <a:latin typeface="Wingdings" charset="2"/>
              </a:rPr>
              <a:t> </a:t>
            </a:r>
            <a:r>
              <a:rPr lang="en-US" sz="2400" dirty="0"/>
              <a:t>Maximum likelihood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Wingdings" charset="2"/>
              </a:rPr>
              <a:t> </a:t>
            </a:r>
            <a:r>
              <a:rPr lang="en-US" sz="2400" dirty="0"/>
              <a:t>Bayesian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10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2456"/>
            <a:ext cx="9601200" cy="1485900"/>
          </a:xfrm>
        </p:spPr>
        <p:txBody>
          <a:bodyPr/>
          <a:lstStyle/>
          <a:p>
            <a:r>
              <a:rPr lang="en-US" dirty="0" smtClean="0"/>
              <a:t>Distance-Based: Calculating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74839"/>
            <a:ext cx="9601200" cy="497020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Uncorrected Distance:</a:t>
            </a:r>
            <a:r>
              <a:rPr lang="en-US" sz="2400" dirty="0" smtClean="0"/>
              <a:t> Count the changes between sequences and divide by the sequence length. Ex: </a:t>
            </a:r>
            <a:r>
              <a:rPr lang="en-US" sz="2400" dirty="0" err="1" smtClean="0"/>
              <a:t>Dist</a:t>
            </a:r>
            <a:r>
              <a:rPr lang="en-US" sz="2400" dirty="0" smtClean="0"/>
              <a:t>(A,B) = ?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pPr lvl="1"/>
            <a:r>
              <a:rPr lang="en-US" dirty="0" smtClean="0"/>
              <a:t>Tends to underestimate genetic distance</a:t>
            </a:r>
            <a:endParaRPr lang="en-US" sz="2800" dirty="0" smtClean="0"/>
          </a:p>
          <a:p>
            <a:r>
              <a:rPr lang="en-US" sz="2400" b="1" dirty="0" smtClean="0"/>
              <a:t>Jukes-Cantor Distance: </a:t>
            </a:r>
            <a:r>
              <a:rPr lang="en-US" sz="2400" dirty="0" smtClean="0"/>
              <a:t>Allows the setting of the substitution rate. Assumes that any nucleotide change is equally likely and that all nucleotides occur at equal frequency.</a:t>
            </a:r>
          </a:p>
          <a:p>
            <a:pPr lvl="1"/>
            <a:endParaRPr lang="en-US" sz="2400" b="1" dirty="0" smtClean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426109"/>
            <a:ext cx="46228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0" y="5718277"/>
            <a:ext cx="4038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0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Neighbor-Joining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2542"/>
            <a:ext cx="5324167" cy="480797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smallest distance using your chosen distance estimator.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Those two species will be pulled away from the star, as they are considered closely related.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Recalculate distances to the new group AB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smallest distance again.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Pull out the species that now have the lowest distance.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</a:t>
            </a:r>
            <a:endParaRPr lang="en-US" dirty="0"/>
          </a:p>
          <a:p>
            <a:r>
              <a:rPr lang="en-US" dirty="0" smtClean="0"/>
              <a:t>Does not assume molecular clock</a:t>
            </a:r>
          </a:p>
        </p:txBody>
      </p:sp>
      <p:pic>
        <p:nvPicPr>
          <p:cNvPr id="1028" name="Picture 4" descr="mage result for neighbor joining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767" y="2400299"/>
            <a:ext cx="5270707" cy="289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1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Clock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3200" y="1975757"/>
            <a:ext cx="0" cy="33147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743200" y="5290457"/>
            <a:ext cx="541421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837329" y="2171700"/>
            <a:ext cx="5002307" cy="2978524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6106" y="32676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Mutations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19817" y="57194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smtClean="0"/>
              <a:t>Years Since Divergence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48217" y="53019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71612" y="53539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1,000,000</a:t>
            </a:r>
            <a:endParaRPr lang="en-US" dirty="0"/>
          </a:p>
        </p:txBody>
      </p:sp>
      <p:sp>
        <p:nvSpPr>
          <p:cNvPr id="18" name="U-Turn Arrow 17"/>
          <p:cNvSpPr/>
          <p:nvPr/>
        </p:nvSpPr>
        <p:spPr>
          <a:xfrm flipH="1">
            <a:off x="7385977" y="1044149"/>
            <a:ext cx="1833753" cy="1397054"/>
          </a:xfrm>
          <a:prstGeom prst="uturnArrow">
            <a:avLst>
              <a:gd name="adj1" fmla="val 13450"/>
              <a:gd name="adj2" fmla="val 25000"/>
              <a:gd name="adj3" fmla="val 35588"/>
              <a:gd name="adj4" fmla="val 39412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43212" y="2608729"/>
            <a:ext cx="23178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Relationship between mutations and time; can be used to estimate divergence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30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UPGMA: </a:t>
            </a:r>
            <a:r>
              <a:rPr lang="en-US" dirty="0" smtClean="0"/>
              <a:t>Unweighted Pair Group Method </a:t>
            </a:r>
            <a:r>
              <a:rPr lang="en-US" dirty="0"/>
              <a:t>with </a:t>
            </a:r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Constant substitution rate</a:t>
            </a:r>
          </a:p>
          <a:p>
            <a:pPr lvl="2"/>
            <a:r>
              <a:rPr lang="en-US" dirty="0" smtClean="0"/>
              <a:t>Over time</a:t>
            </a:r>
          </a:p>
          <a:p>
            <a:pPr lvl="2"/>
            <a:r>
              <a:rPr lang="en-US" dirty="0" smtClean="0"/>
              <a:t>Over lineages</a:t>
            </a:r>
          </a:p>
          <a:p>
            <a:pPr lvl="2"/>
            <a:endParaRPr lang="en-US" dirty="0"/>
          </a:p>
          <a:p>
            <a:r>
              <a:rPr lang="en-US" dirty="0" smtClean="0"/>
              <a:t>Similar to Neighbor-Joining, but always produces a rooted tree</a:t>
            </a:r>
          </a:p>
          <a:p>
            <a:endParaRPr lang="en-US" dirty="0"/>
          </a:p>
          <a:p>
            <a:r>
              <a:rPr lang="en-US" dirty="0" smtClean="0"/>
              <a:t>Not a robust method, why?</a:t>
            </a:r>
          </a:p>
        </p:txBody>
      </p:sp>
    </p:spTree>
    <p:extLst>
      <p:ext uri="{BB962C8B-B14F-4D97-AF65-F5344CB8AC3E}">
        <p14:creationId xmlns:p14="http://schemas.microsoft.com/office/powerpoint/2010/main" val="2103399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Molecular Clock: Problematic?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43200" y="1975757"/>
            <a:ext cx="0" cy="331470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743200" y="5290457"/>
            <a:ext cx="5414212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837329" y="2171700"/>
            <a:ext cx="5002307" cy="2978524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16106" y="326763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Mutations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19817" y="5719482"/>
            <a:ext cx="283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smtClean="0"/>
              <a:t>Years Since Divergence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8217" y="53019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1612" y="535399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1,000,000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72601" y="2605716"/>
            <a:ext cx="2317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Relationship between mutations and time can be dependent on the genes used and the species included!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39636" y="192350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Gene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9636" y="339054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5742" y="190770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 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837329" y="3530534"/>
            <a:ext cx="4908179" cy="1631214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884393" y="2300409"/>
            <a:ext cx="2803714" cy="2849815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0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should we prefer?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59" y="2300749"/>
            <a:ext cx="4568499" cy="3581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15" y="2289410"/>
            <a:ext cx="4291781" cy="3604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7213" y="1589893"/>
            <a:ext cx="28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UPGMA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15729" y="1589893"/>
            <a:ext cx="280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NJ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3044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1316"/>
            <a:ext cx="9601200" cy="41860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Parsimony Methods</a:t>
            </a:r>
            <a:endParaRPr lang="en-US" sz="2400" b="1" dirty="0"/>
          </a:p>
          <a:p>
            <a:pPr lvl="1"/>
            <a:r>
              <a:rPr lang="en-US" sz="2400" b="1" dirty="0" smtClean="0"/>
              <a:t>Maximum Parsimony: </a:t>
            </a:r>
            <a:r>
              <a:rPr lang="en-US" sz="2400" dirty="0" smtClean="0"/>
              <a:t>(reviewed in class) Try to minimize branch lengths by minimizing the number of mutations between closely related sequences.</a:t>
            </a:r>
          </a:p>
          <a:p>
            <a:pPr lvl="1"/>
            <a:r>
              <a:rPr lang="en-US" sz="2400" b="1" dirty="0" smtClean="0"/>
              <a:t>Minimum Evolution: </a:t>
            </a:r>
            <a:r>
              <a:rPr lang="en-US" sz="2400" dirty="0" smtClean="0"/>
              <a:t>Tries to fit the assumption that the tree with the </a:t>
            </a:r>
            <a:r>
              <a:rPr lang="en-US" sz="2400" dirty="0"/>
              <a:t>smallest sum of branch length estimates is </a:t>
            </a:r>
            <a:r>
              <a:rPr lang="en-US" sz="2400" dirty="0" smtClean="0"/>
              <a:t>the true tree.</a:t>
            </a:r>
          </a:p>
          <a:p>
            <a:r>
              <a:rPr lang="en-US" sz="2400" b="1" dirty="0" smtClean="0"/>
              <a:t>Assumptions</a:t>
            </a:r>
          </a:p>
          <a:p>
            <a:pPr lvl="1"/>
            <a:r>
              <a:rPr lang="en-US" sz="2400" dirty="0" smtClean="0"/>
              <a:t>No reversals</a:t>
            </a:r>
          </a:p>
          <a:p>
            <a:pPr lvl="1"/>
            <a:r>
              <a:rPr lang="en-US" sz="2400" dirty="0" smtClean="0"/>
              <a:t>No convergence/parallel evolution</a:t>
            </a:r>
          </a:p>
          <a:p>
            <a:pPr lvl="1"/>
            <a:r>
              <a:rPr lang="en-US" sz="2400" dirty="0" smtClean="0"/>
              <a:t>No homoplasy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0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85" y="2338644"/>
            <a:ext cx="4824193" cy="3383730"/>
          </a:xfrm>
        </p:spPr>
      </p:pic>
      <p:sp>
        <p:nvSpPr>
          <p:cNvPr id="5" name="TextBox 4"/>
          <p:cNvSpPr txBox="1"/>
          <p:nvPr/>
        </p:nvSpPr>
        <p:spPr>
          <a:xfrm>
            <a:off x="1538748" y="1266727"/>
            <a:ext cx="42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/>
              <a:t>Max Parsimony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79340" y="1266726"/>
            <a:ext cx="42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Min Evolution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8" y="2338644"/>
            <a:ext cx="4626077" cy="38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2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1316"/>
            <a:ext cx="9601200" cy="418608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Choose the tree which makes the data the most “probable”; in other words, choose the tree which is best able to predict the data that you have</a:t>
            </a:r>
          </a:p>
          <a:p>
            <a:r>
              <a:rPr lang="en-US" sz="2400" dirty="0" smtClean="0"/>
              <a:t>Can use different evolutionary models</a:t>
            </a:r>
          </a:p>
          <a:p>
            <a:r>
              <a:rPr lang="en-US" sz="2400" dirty="0" smtClean="0"/>
              <a:t>Robust</a:t>
            </a:r>
          </a:p>
          <a:p>
            <a:r>
              <a:rPr lang="en-US" sz="2400" dirty="0" smtClean="0"/>
              <a:t>Computationally intensive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328" y="2453479"/>
            <a:ext cx="4794045" cy="39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Computational Activity 6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21,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2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Using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5999"/>
            <a:ext cx="9881419" cy="4247535"/>
          </a:xfrm>
        </p:spPr>
        <p:txBody>
          <a:bodyPr>
            <a:normAutofit/>
          </a:bodyPr>
          <a:lstStyle/>
          <a:p>
            <a:r>
              <a:rPr lang="en-US" sz="2800" smtClean="0"/>
              <a:t>Form hypothesis </a:t>
            </a:r>
            <a:r>
              <a:rPr lang="en-US" sz="2800" dirty="0" smtClean="0"/>
              <a:t>of evolutionary relationships between species</a:t>
            </a:r>
          </a:p>
          <a:p>
            <a:pPr lvl="1"/>
            <a:r>
              <a:rPr lang="en-US" sz="2800" dirty="0" smtClean="0"/>
              <a:t>Trait data</a:t>
            </a:r>
          </a:p>
          <a:p>
            <a:pPr lvl="1"/>
            <a:r>
              <a:rPr lang="en-US" sz="2800" dirty="0" smtClean="0"/>
              <a:t>Fossils</a:t>
            </a:r>
          </a:p>
          <a:p>
            <a:pPr lvl="1"/>
            <a:r>
              <a:rPr lang="en-US" sz="2800" dirty="0" smtClean="0"/>
              <a:t>Biogeography</a:t>
            </a:r>
          </a:p>
          <a:p>
            <a:r>
              <a:rPr lang="en-US" sz="2800" dirty="0" smtClean="0"/>
              <a:t>Collect genetic or trait data</a:t>
            </a:r>
          </a:p>
          <a:p>
            <a:r>
              <a:rPr lang="en-US" sz="2800" dirty="0" smtClean="0"/>
              <a:t>Choose an appropriate tree-building method</a:t>
            </a:r>
          </a:p>
          <a:p>
            <a:r>
              <a:rPr lang="en-US" sz="2800" dirty="0" smtClean="0"/>
              <a:t>Bootstrapping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794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884606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much confidence should we have in a certain tree?</a:t>
            </a:r>
          </a:p>
          <a:p>
            <a:r>
              <a:rPr lang="en-US" sz="2400" dirty="0" smtClean="0"/>
              <a:t>100% ➔ high support for that portion of the tree</a:t>
            </a:r>
          </a:p>
          <a:p>
            <a:r>
              <a:rPr lang="en-US" sz="2400" dirty="0" smtClean="0"/>
              <a:t>Which trees are similar? Which are different?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818" y="1964403"/>
            <a:ext cx="5448683" cy="47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9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Mega with </a:t>
            </a:r>
            <a:r>
              <a:rPr lang="en-US" dirty="0" err="1" smtClean="0"/>
              <a:t>GenBank</a:t>
            </a:r>
            <a:r>
              <a:rPr lang="en-US" dirty="0" smtClean="0"/>
              <a:t>: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4332"/>
            <a:ext cx="9601200" cy="4333068"/>
          </a:xfrm>
        </p:spPr>
        <p:txBody>
          <a:bodyPr/>
          <a:lstStyle/>
          <a:p>
            <a:r>
              <a:rPr lang="en-US" dirty="0" smtClean="0"/>
              <a:t>Alignment</a:t>
            </a:r>
          </a:p>
          <a:p>
            <a:endParaRPr lang="en-US" dirty="0"/>
          </a:p>
        </p:txBody>
      </p:sp>
      <p:pic>
        <p:nvPicPr>
          <p:cNvPr id="6146" name="Picture 2" descr="mage result for sequence alig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71700"/>
            <a:ext cx="7659470" cy="268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648" y="2292458"/>
            <a:ext cx="9601200" cy="45655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new DNA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the Web: </a:t>
            </a:r>
            <a:r>
              <a:rPr lang="en-US" sz="2400" dirty="0" err="1" smtClean="0"/>
              <a:t>GenBank</a:t>
            </a:r>
            <a:r>
              <a:rPr lang="en-US" sz="2400" dirty="0" smtClean="0"/>
              <a:t> option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a nucleotide search for “sloth cytochrome b”.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0" dirty="0" smtClean="0"/>
              <a:t>Click </a:t>
            </a:r>
            <a:r>
              <a:rPr lang="en-US" sz="2400" i="0" dirty="0"/>
              <a:t>an entry and select Add to Alignment in the top right.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names and click OK.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Go </a:t>
            </a:r>
            <a:r>
              <a:rPr lang="en-US" sz="2400" dirty="0"/>
              <a:t>back and now click the entry for </a:t>
            </a:r>
            <a:r>
              <a:rPr lang="en-US" sz="2400" dirty="0" err="1"/>
              <a:t>Bradypus</a:t>
            </a:r>
            <a:r>
              <a:rPr lang="en-US" sz="2400" dirty="0"/>
              <a:t> </a:t>
            </a:r>
            <a:r>
              <a:rPr lang="en-US" sz="2400" dirty="0" err="1" smtClean="0"/>
              <a:t>tridactylus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Select sequences and align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Export alignment in MEGA format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170" name="Picture 2" descr="mage result for slot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7" t="18321" r="9512"/>
          <a:stretch/>
        </p:blipFill>
        <p:spPr bwMode="auto">
          <a:xfrm>
            <a:off x="7530928" y="158858"/>
            <a:ext cx="438602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3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Phylogenies: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79626" cy="42622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4257" y="1808946"/>
            <a:ext cx="9987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Review what you remember about phylogenies to answer the worksheet questions and build trees with:</a:t>
            </a:r>
          </a:p>
          <a:p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Character/trait data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Sequence data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60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Working with mega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5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MEGA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Phylogenetic software</a:t>
            </a:r>
          </a:p>
          <a:p>
            <a:pPr lvl="1"/>
            <a:r>
              <a:rPr lang="en-US" sz="2400" dirty="0" smtClean="0"/>
              <a:t>Distance and character based methods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B</a:t>
            </a:r>
            <a:r>
              <a:rPr lang="en-US" sz="2400" dirty="0" smtClean="0"/>
              <a:t>ayesian methods</a:t>
            </a:r>
          </a:p>
          <a:p>
            <a:endParaRPr lang="en-US" sz="2400" dirty="0" smtClean="0"/>
          </a:p>
          <a:p>
            <a:r>
              <a:rPr lang="en-US" sz="2400" dirty="0" smtClean="0"/>
              <a:t>Data on GitHub</a:t>
            </a:r>
          </a:p>
          <a:p>
            <a:endParaRPr lang="en-US" sz="2400" dirty="0" smtClean="0"/>
          </a:p>
          <a:p>
            <a:r>
              <a:rPr lang="en-US" sz="2400" dirty="0" smtClean="0"/>
              <a:t>Take a look at the sequences</a:t>
            </a:r>
            <a:endParaRPr lang="en-US" sz="2400" dirty="0"/>
          </a:p>
        </p:txBody>
      </p:sp>
      <p:pic>
        <p:nvPicPr>
          <p:cNvPr id="4100" name="Picture 4" descr="EGA7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116" y="104775"/>
            <a:ext cx="43719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age result for mega phylogenet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50" y="3068586"/>
            <a:ext cx="4400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846" y="855406"/>
            <a:ext cx="9601200" cy="551343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organism are you working with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What does “Conserved Sites” mean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What does “Variable Sites” mean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What about “</a:t>
            </a:r>
            <a:r>
              <a:rPr lang="en-US" sz="2400" dirty="0" err="1"/>
              <a:t>Parsim</a:t>
            </a:r>
            <a:r>
              <a:rPr lang="en-US" sz="2400" dirty="0"/>
              <a:t>-Informative</a:t>
            </a:r>
            <a:r>
              <a:rPr lang="en-US" sz="2400" dirty="0" smtClean="0"/>
              <a:t>”?</a:t>
            </a:r>
          </a:p>
          <a:p>
            <a:endParaRPr lang="en-US" sz="2400" dirty="0"/>
          </a:p>
          <a:p>
            <a:r>
              <a:rPr lang="en-US" sz="2400" dirty="0"/>
              <a:t>What sequence information will be helpful for building a tree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The statistics tab can tell you about the sequences. Look at the Nucleotide Composition. What is this telling you?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3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Distances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07684" y="1720968"/>
            <a:ext cx="4329032" cy="3581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1600" y="5612334"/>
            <a:ext cx="10087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>
                <a:latin typeface="Times" charset="0"/>
                <a:ea typeface="Calibri" charset="0"/>
                <a:cs typeface="Times New Roman" charset="0"/>
              </a:rPr>
              <a:t>What sequences appear to be closer? </a:t>
            </a:r>
            <a:endParaRPr lang="en-US" sz="2800" dirty="0" smtClean="0">
              <a:latin typeface="Times" charset="0"/>
              <a:ea typeface="Calibri" charset="0"/>
              <a:cs typeface="Times New Roman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800" dirty="0" smtClean="0">
                <a:latin typeface="Times" charset="0"/>
                <a:ea typeface="Calibri" charset="0"/>
                <a:cs typeface="Times New Roman" charset="0"/>
              </a:rPr>
              <a:t>Which </a:t>
            </a:r>
            <a:r>
              <a:rPr lang="en-US" sz="2800" dirty="0">
                <a:latin typeface="Times" charset="0"/>
                <a:ea typeface="Calibri" charset="0"/>
                <a:cs typeface="Times New Roman" charset="0"/>
              </a:rPr>
              <a:t>appear to be </a:t>
            </a:r>
            <a:r>
              <a:rPr lang="en-US" sz="2800" dirty="0" smtClean="0">
                <a:latin typeface="Times" charset="0"/>
                <a:ea typeface="Calibri" charset="0"/>
                <a:cs typeface="Times New Roman" charset="0"/>
              </a:rPr>
              <a:t>different</a:t>
            </a:r>
            <a:r>
              <a:rPr lang="en-US" sz="2800" dirty="0">
                <a:latin typeface="Times" charset="0"/>
                <a:ea typeface="Calibri" charset="0"/>
                <a:cs typeface="Times New Roman" charset="0"/>
              </a:rPr>
              <a:t>?</a:t>
            </a:r>
            <a:endParaRPr lang="en-US" sz="2800" dirty="0">
              <a:effectLst/>
              <a:latin typeface="Calibri" charset="0"/>
              <a:ea typeface="Calibri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8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Tree in MEGA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90793"/>
            <a:ext cx="9601200" cy="4835471"/>
          </a:xfrm>
        </p:spPr>
        <p:txBody>
          <a:bodyPr>
            <a:normAutofit/>
          </a:bodyPr>
          <a:lstStyle/>
          <a:p>
            <a:r>
              <a:rPr lang="en-US" sz="2400" dirty="0"/>
              <a:t>Run a Maximum Likelihood Tree in the Phylogeny tab of MEGA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Which species are being called sister species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Now let’s run a neighbor-joining tree. What is different between the two trees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/>
              <a:t>Try out the other methods available on MEGA. What can you conclude?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2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135" y="2005780"/>
            <a:ext cx="8361229" cy="2647815"/>
          </a:xfrm>
        </p:spPr>
        <p:txBody>
          <a:bodyPr/>
          <a:lstStyle/>
          <a:p>
            <a:r>
              <a:rPr lang="en-US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Methods of building </a:t>
            </a:r>
            <a:r>
              <a:rPr lang="en-US" dirty="0" err="1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PHylogenies</a:t>
            </a:r>
            <a:endParaRPr lang="en-US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207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3197</TotalTime>
  <Words>995</Words>
  <Application>Microsoft Macintosh PowerPoint</Application>
  <PresentationFormat>Widescreen</PresentationFormat>
  <Paragraphs>162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Abadi MT Condensed Extra Bold</vt:lpstr>
      <vt:lpstr>Arial</vt:lpstr>
      <vt:lpstr>Calibri</vt:lpstr>
      <vt:lpstr>Franklin Gothic Book</vt:lpstr>
      <vt:lpstr>Helvetica</vt:lpstr>
      <vt:lpstr>Times</vt:lpstr>
      <vt:lpstr>Times New Roman</vt:lpstr>
      <vt:lpstr>Wingdings</vt:lpstr>
      <vt:lpstr>Crop</vt:lpstr>
      <vt:lpstr>PowerPoint Presentation</vt:lpstr>
      <vt:lpstr>Computational Activity 6</vt:lpstr>
      <vt:lpstr>Building Phylogenies: Exercise</vt:lpstr>
      <vt:lpstr>Working with mega</vt:lpstr>
      <vt:lpstr>MEGA 7</vt:lpstr>
      <vt:lpstr>PowerPoint Presentation</vt:lpstr>
      <vt:lpstr>Pairwise Distances</vt:lpstr>
      <vt:lpstr>Building a Tree in MEGA</vt:lpstr>
      <vt:lpstr>Methods of building PHylogenies</vt:lpstr>
      <vt:lpstr>Classified into two categories:   Distance methods: use some measure of evolutionary distance between pairs of OTUs and construct a tree based on those distances (do not use sequence data directly)    UPGMA   Neighbor-Joining     Character state methods: use the actual sequence data, where each site is considered a character with one of 4 possible states for DNA (A, C, G, T)    Parsimony  Maximum likelihood   Bayesian  </vt:lpstr>
      <vt:lpstr>Distance-Based: Calculating Distances</vt:lpstr>
      <vt:lpstr>Neighbor-Joining Method</vt:lpstr>
      <vt:lpstr>Molecular Clock</vt:lpstr>
      <vt:lpstr>UPGMA: Unweighted Pair Group Method with Arithmetic mean</vt:lpstr>
      <vt:lpstr>Molecular Clock: Problematic?</vt:lpstr>
      <vt:lpstr>Which should we prefer?</vt:lpstr>
      <vt:lpstr>Character-Based</vt:lpstr>
      <vt:lpstr>PowerPoint Presentation</vt:lpstr>
      <vt:lpstr>Maximum Likelihood</vt:lpstr>
      <vt:lpstr>Hypothesis Testing Using Trees</vt:lpstr>
      <vt:lpstr>Bootstrapping</vt:lpstr>
      <vt:lpstr>Using Mega with GenBank: Alignment</vt:lpstr>
      <vt:lpstr>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of building PHylogenies</dc:title>
  <dc:creator>Jessica Judson</dc:creator>
  <cp:lastModifiedBy>Jessica Judson</cp:lastModifiedBy>
  <cp:revision>57</cp:revision>
  <dcterms:created xsi:type="dcterms:W3CDTF">2017-10-31T17:03:47Z</dcterms:created>
  <dcterms:modified xsi:type="dcterms:W3CDTF">2019-11-21T15:20:10Z</dcterms:modified>
</cp:coreProperties>
</file>