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6" r:id="rId4"/>
    <p:sldId id="263" r:id="rId5"/>
    <p:sldId id="264" r:id="rId6"/>
    <p:sldId id="265" r:id="rId7"/>
    <p:sldId id="268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444"/>
  </p:normalViewPr>
  <p:slideViewPr>
    <p:cSldViewPr snapToGrid="0" snapToObjects="1">
      <p:cViewPr>
        <p:scale>
          <a:sx n="90" d="100"/>
          <a:sy n="9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0F8BE-D472-5843-B797-8123DE605056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7FCB-06AE-A74A-883C-76EDACE4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76191D-7EBB-284B-812F-7AF3CD2237C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Exercise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5, 2019</a:t>
            </a:r>
            <a:endParaRPr lang="en-US" dirty="0" smtClean="0"/>
          </a:p>
          <a:p>
            <a:r>
              <a:rPr lang="en-US" dirty="0" smtClean="0"/>
              <a:t>Evolutionary Genetics 462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Sayres</a:t>
            </a:r>
            <a:r>
              <a:rPr lang="en-US" dirty="0" smtClean="0">
                <a:effectLst/>
              </a:rPr>
              <a:t>, M. A. W. </a:t>
            </a:r>
            <a:r>
              <a:rPr lang="en-US" i="1" dirty="0" smtClean="0">
                <a:effectLst/>
              </a:rPr>
              <a:t>et al.</a:t>
            </a:r>
            <a:r>
              <a:rPr lang="en-US" dirty="0" smtClean="0">
                <a:effectLst/>
              </a:rPr>
              <a:t> Bioinformatics Core Competencies for Undergraduate Life Sciences Education. </a:t>
            </a:r>
            <a:r>
              <a:rPr lang="en-US" i="1" dirty="0" err="1" smtClean="0">
                <a:effectLst/>
              </a:rPr>
              <a:t>bioRxiv</a:t>
            </a:r>
            <a:r>
              <a:rPr lang="en-US" dirty="0" smtClean="0">
                <a:effectLst/>
              </a:rPr>
              <a:t> 170993 (2017).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www.biology-pages.info</a:t>
            </a:r>
            <a:r>
              <a:rPr lang="en-US" dirty="0" smtClean="0"/>
              <a:t>/P/</a:t>
            </a:r>
            <a:r>
              <a:rPr lang="en-US" dirty="0" err="1" smtClean="0"/>
              <a:t>Polymorphisms.html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www.informatics.jax.org</a:t>
            </a:r>
            <a:r>
              <a:rPr lang="en-US" dirty="0" smtClean="0"/>
              <a:t>/silver/figures/figure8-10.shtml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neuroendoimmune.wordpress.com</a:t>
            </a:r>
            <a:r>
              <a:rPr lang="en-US" dirty="0" smtClean="0"/>
              <a:t>/2014/03/27/</a:t>
            </a:r>
            <a:r>
              <a:rPr lang="en-US" dirty="0" err="1" smtClean="0"/>
              <a:t>dna</a:t>
            </a:r>
            <a:r>
              <a:rPr lang="en-US" dirty="0" smtClean="0"/>
              <a:t>-</a:t>
            </a:r>
            <a:r>
              <a:rPr lang="en-US" dirty="0" err="1" smtClean="0"/>
              <a:t>rna</a:t>
            </a:r>
            <a:r>
              <a:rPr lang="en-US" dirty="0" smtClean="0"/>
              <a:t>-</a:t>
            </a:r>
            <a:r>
              <a:rPr lang="en-US" dirty="0" err="1" smtClean="0"/>
              <a:t>snp</a:t>
            </a:r>
            <a:r>
              <a:rPr lang="en-US" dirty="0" smtClean="0"/>
              <a:t>-alphabet-soup-or-an-introduction-to-genetics/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543619"/>
            <a:ext cx="10515600" cy="6336348"/>
          </a:xfrm>
        </p:spPr>
        <p:txBody>
          <a:bodyPr>
            <a:normAutofit/>
          </a:bodyPr>
          <a:lstStyle/>
          <a:p>
            <a:r>
              <a:rPr lang="en-US" sz="3600" dirty="0"/>
              <a:t>https://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/jjudson28/GEN_462_2019</a:t>
            </a:r>
            <a:endParaRPr lang="en-US" sz="3600" dirty="0" smtClean="0"/>
          </a:p>
          <a:p>
            <a:r>
              <a:rPr lang="en-US" sz="3600" dirty="0" smtClean="0"/>
              <a:t>On your computer:</a:t>
            </a:r>
          </a:p>
          <a:p>
            <a:pPr lvl="1"/>
            <a:r>
              <a:rPr lang="en-US" sz="3200" dirty="0" smtClean="0"/>
              <a:t>Move </a:t>
            </a:r>
            <a:r>
              <a:rPr lang="en-US" sz="3200" dirty="0"/>
              <a:t>into the </a:t>
            </a:r>
            <a:r>
              <a:rPr lang="en-US" sz="3200" dirty="0" smtClean="0"/>
              <a:t>GEN_462_2019 </a:t>
            </a:r>
            <a:r>
              <a:rPr lang="en-US" sz="3200" dirty="0" smtClean="0"/>
              <a:t>Folder</a:t>
            </a:r>
            <a:endParaRPr lang="en-US" sz="3200" dirty="0"/>
          </a:p>
          <a:p>
            <a:pPr lvl="2"/>
            <a:r>
              <a:rPr lang="en-US" sz="2800" dirty="0"/>
              <a:t>cd </a:t>
            </a:r>
            <a:r>
              <a:rPr lang="en-US" sz="2800" dirty="0" smtClean="0"/>
              <a:t>GEN_462_2019</a:t>
            </a:r>
            <a:endParaRPr lang="en-US" sz="2800" dirty="0"/>
          </a:p>
          <a:p>
            <a:pPr lvl="1"/>
            <a:r>
              <a:rPr lang="en-US" sz="3200" dirty="0"/>
              <a:t>Type ls to list the folder’s contents</a:t>
            </a:r>
          </a:p>
          <a:p>
            <a:pPr lvl="1"/>
            <a:r>
              <a:rPr lang="en-US" sz="3200" dirty="0"/>
              <a:t>To update your repository to be consistent with what is online, type </a:t>
            </a:r>
            <a:r>
              <a:rPr lang="en-US" sz="3200" dirty="0" err="1"/>
              <a:t>git</a:t>
            </a:r>
            <a:r>
              <a:rPr lang="en-US" sz="3200" dirty="0"/>
              <a:t> pull and then press </a:t>
            </a:r>
            <a:r>
              <a:rPr lang="en-US" sz="3200" dirty="0" smtClean="0"/>
              <a:t>enter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If you are on a cart computer:</a:t>
            </a:r>
          </a:p>
          <a:p>
            <a:pPr lvl="1"/>
            <a:r>
              <a:rPr lang="en-US" sz="3200" dirty="0" smtClean="0"/>
              <a:t>Go to the website for the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repository on your browser</a:t>
            </a:r>
          </a:p>
          <a:p>
            <a:pPr lvl="1"/>
            <a:r>
              <a:rPr lang="en-US" sz="3200" dirty="0" smtClean="0"/>
              <a:t>Click the files you want to download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1613"/>
          <a:stretch/>
        </p:blipFill>
        <p:spPr bwMode="auto">
          <a:xfrm>
            <a:off x="7379340" y="1987820"/>
            <a:ext cx="4462619" cy="11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46765" y="3711793"/>
            <a:ext cx="1228877" cy="51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16" y="3620211"/>
            <a:ext cx="10515600" cy="2015067"/>
          </a:xfrm>
        </p:spPr>
        <p:txBody>
          <a:bodyPr/>
          <a:lstStyle/>
          <a:p>
            <a:r>
              <a:rPr lang="en-US" dirty="0" smtClean="0"/>
              <a:t>Go to File, Save as in your web browser</a:t>
            </a:r>
          </a:p>
          <a:p>
            <a:r>
              <a:rPr lang="en-US" dirty="0" smtClean="0"/>
              <a:t>Choose location to save that you can find easily</a:t>
            </a:r>
          </a:p>
          <a:p>
            <a:r>
              <a:rPr lang="en-US" dirty="0" smtClean="0"/>
              <a:t>Don’t append the “.txt” file ending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2" y="636497"/>
            <a:ext cx="11999768" cy="24047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556625" y="2223029"/>
            <a:ext cx="880533" cy="660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75" y="128058"/>
            <a:ext cx="10515600" cy="1325563"/>
          </a:xfrm>
        </p:spPr>
        <p:txBody>
          <a:bodyPr/>
          <a:lstStyle/>
          <a:p>
            <a:r>
              <a:rPr lang="en-US" dirty="0" smtClean="0"/>
              <a:t>Objectives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92" y="2071688"/>
            <a:ext cx="9751784" cy="3886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Review </a:t>
            </a:r>
            <a:r>
              <a:rPr lang="en-US" sz="2400" dirty="0" smtClean="0"/>
              <a:t>different marker types and their </a:t>
            </a:r>
            <a:r>
              <a:rPr lang="en-US" sz="2400" dirty="0" smtClean="0"/>
              <a:t>pros/cons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Brief HWE reminder</a:t>
            </a:r>
            <a:endParaRPr lang="en-US" sz="24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Use R Studio and the packages ”</a:t>
            </a:r>
            <a:r>
              <a:rPr lang="en-US" sz="2400" dirty="0" err="1" smtClean="0"/>
              <a:t>adegenet</a:t>
            </a:r>
            <a:r>
              <a:rPr lang="en-US" sz="2400" dirty="0" smtClean="0"/>
              <a:t>” and “</a:t>
            </a:r>
            <a:r>
              <a:rPr lang="en-US" sz="2400" dirty="0" err="1" smtClean="0"/>
              <a:t>pegas</a:t>
            </a:r>
            <a:r>
              <a:rPr lang="en-US" sz="2400" dirty="0" smtClean="0"/>
              <a:t>” to generate basic statistics and HWE </a:t>
            </a:r>
            <a:r>
              <a:rPr lang="en-US" sz="2400" dirty="0" smtClean="0"/>
              <a:t>estimates</a:t>
            </a:r>
            <a:endParaRPr lang="en-US" sz="24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Interpret these values in a biological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8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Marker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823"/>
            <a:ext cx="5662613" cy="4644971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Allozymes</a:t>
            </a:r>
            <a:endParaRPr lang="en-US" u="sng" dirty="0" smtClean="0"/>
          </a:p>
          <a:p>
            <a:pPr lvl="1"/>
            <a:r>
              <a:rPr lang="en-US" dirty="0" smtClean="0"/>
              <a:t>Different forms of an enzyme coded by different alleles at the same locus</a:t>
            </a:r>
          </a:p>
          <a:p>
            <a:pPr lvl="1"/>
            <a:r>
              <a:rPr lang="en-US" u="sng" dirty="0" smtClean="0"/>
              <a:t>Not very </a:t>
            </a:r>
            <a:r>
              <a:rPr lang="en-US" u="sng" dirty="0" smtClean="0"/>
              <a:t>variable, not good for recent divergence</a:t>
            </a:r>
            <a:endParaRPr lang="en-US" u="sng" dirty="0" smtClean="0"/>
          </a:p>
          <a:p>
            <a:pPr lvl="1"/>
            <a:r>
              <a:rPr lang="en-US" dirty="0" smtClean="0"/>
              <a:t>Potentially under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In class exercise from last week is example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Microsatellites</a:t>
            </a:r>
          </a:p>
          <a:p>
            <a:pPr lvl="1"/>
            <a:r>
              <a:rPr lang="en-US" dirty="0" smtClean="0"/>
              <a:t>Tandem repeats in DNA sequence</a:t>
            </a:r>
          </a:p>
          <a:p>
            <a:pPr lvl="1"/>
            <a:r>
              <a:rPr lang="en-US" u="sng" dirty="0" smtClean="0"/>
              <a:t>Rapidly </a:t>
            </a:r>
            <a:r>
              <a:rPr lang="en-US" u="sng" dirty="0" smtClean="0"/>
              <a:t>evolving, good for recent divergence</a:t>
            </a:r>
            <a:endParaRPr lang="en-US" u="sng" dirty="0" smtClean="0"/>
          </a:p>
          <a:p>
            <a:pPr lvl="1"/>
            <a:r>
              <a:rPr lang="en-US" dirty="0" smtClean="0"/>
              <a:t>Neutral </a:t>
            </a:r>
            <a:r>
              <a:rPr lang="en-US" dirty="0" smtClean="0"/>
              <a:t>(?)</a:t>
            </a:r>
          </a:p>
          <a:p>
            <a:pPr lvl="1"/>
            <a:r>
              <a:rPr lang="en-US" dirty="0" smtClean="0"/>
              <a:t>Data is depicted as lengths or as number of repeats (numbers instead of letter bases)</a:t>
            </a:r>
            <a:endParaRPr lang="en-US" dirty="0" smtClean="0"/>
          </a:p>
        </p:txBody>
      </p:sp>
      <p:pic>
        <p:nvPicPr>
          <p:cNvPr id="1026" name="Picture 2" descr="mage result for allozyme g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93" y="2175181"/>
            <a:ext cx="4033899" cy="184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42" y="4269325"/>
            <a:ext cx="5688859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518984"/>
            <a:ext cx="10515600" cy="6181993"/>
          </a:xfrm>
        </p:spPr>
        <p:txBody>
          <a:bodyPr>
            <a:normAutofit/>
          </a:bodyPr>
          <a:lstStyle/>
          <a:p>
            <a:r>
              <a:rPr lang="en-US" u="sng" dirty="0" smtClean="0"/>
              <a:t>Sequence data</a:t>
            </a:r>
            <a:r>
              <a:rPr lang="en-US" dirty="0" smtClean="0"/>
              <a:t> (shorter or genomic sequence data)</a:t>
            </a:r>
          </a:p>
          <a:p>
            <a:pPr lvl="1"/>
            <a:r>
              <a:rPr lang="en-US" dirty="0" smtClean="0"/>
              <a:t>Mitochondrial or Chloroplast</a:t>
            </a:r>
          </a:p>
          <a:p>
            <a:pPr lvl="1"/>
            <a:r>
              <a:rPr lang="en-US" dirty="0" smtClean="0"/>
              <a:t>Full genome sequence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Single </a:t>
            </a:r>
            <a:r>
              <a:rPr lang="en-US" u="sng" dirty="0" smtClean="0"/>
              <a:t>Nucleotide </a:t>
            </a:r>
            <a:r>
              <a:rPr lang="en-US" u="sng" dirty="0" smtClean="0"/>
              <a:t>Polymorphisms </a:t>
            </a:r>
            <a:r>
              <a:rPr lang="en-US" u="sng" dirty="0" smtClean="0"/>
              <a:t>(SNPs)</a:t>
            </a:r>
          </a:p>
          <a:p>
            <a:pPr lvl="1"/>
            <a:r>
              <a:rPr lang="en-US" dirty="0" smtClean="0"/>
              <a:t>An example of use of </a:t>
            </a:r>
            <a:r>
              <a:rPr lang="en-US" dirty="0" smtClean="0"/>
              <a:t>sequence data</a:t>
            </a:r>
          </a:p>
          <a:p>
            <a:pPr lvl="1"/>
            <a:r>
              <a:rPr lang="en-US" dirty="0" smtClean="0"/>
              <a:t>Data depicted as letters representing DNA base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mage result for mitochondrial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82" y="976183"/>
            <a:ext cx="4641695" cy="340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2/2e/Mapping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83" y="1763448"/>
            <a:ext cx="3756456" cy="27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s://neuroendoimmune.files.wordpress.com/2014/03/sn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60" y="4385877"/>
            <a:ext cx="4160108" cy="22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lots of data for </a:t>
            </a:r>
            <a:r>
              <a:rPr lang="en-US" dirty="0" smtClean="0"/>
              <a:t>fine-scale </a:t>
            </a:r>
            <a:r>
              <a:rPr lang="en-US" dirty="0" smtClean="0"/>
              <a:t>population </a:t>
            </a:r>
            <a:r>
              <a:rPr lang="en-US" dirty="0" smtClean="0"/>
              <a:t>structure / recent divergence</a:t>
            </a:r>
            <a:endParaRPr lang="en-US" dirty="0" smtClean="0"/>
          </a:p>
          <a:p>
            <a:r>
              <a:rPr lang="en-US" dirty="0" smtClean="0"/>
              <a:t>Not as rapidly evolving as microsatellites</a:t>
            </a:r>
          </a:p>
          <a:p>
            <a:r>
              <a:rPr lang="en-US" dirty="0" smtClean="0"/>
              <a:t>Can be in coding regions (genes) or in neutral </a:t>
            </a:r>
            <a:r>
              <a:rPr lang="en-US" dirty="0" smtClean="0"/>
              <a:t>regions</a:t>
            </a:r>
          </a:p>
          <a:p>
            <a:r>
              <a:rPr lang="en-US" dirty="0" smtClean="0"/>
              <a:t>Common way of assessing variation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Hardy-Weinberg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for a population to be in HWE?</a:t>
            </a:r>
          </a:p>
          <a:p>
            <a:pPr indent="-274320">
              <a:buFont typeface="Courier New" charset="0"/>
              <a:buChar char="o"/>
            </a:pPr>
            <a:r>
              <a:rPr lang="en-US" dirty="0" smtClean="0"/>
              <a:t>Assumptions are being met:</a:t>
            </a:r>
          </a:p>
          <a:p>
            <a:pPr lvl="1" indent="-274320">
              <a:buFont typeface="Courier New" charset="0"/>
              <a:buChar char="o"/>
            </a:pPr>
            <a:r>
              <a:rPr lang="en-US" dirty="0" smtClean="0"/>
              <a:t>No natural selection</a:t>
            </a:r>
          </a:p>
          <a:p>
            <a:pPr lvl="1" indent="-274320">
              <a:buFont typeface="Courier New" charset="0"/>
              <a:buChar char="o"/>
            </a:pPr>
            <a:r>
              <a:rPr lang="en-US" dirty="0" smtClean="0"/>
              <a:t>No mutation</a:t>
            </a:r>
          </a:p>
          <a:p>
            <a:pPr lvl="1" indent="-274320">
              <a:buFont typeface="Courier New" charset="0"/>
              <a:buChar char="o"/>
            </a:pPr>
            <a:r>
              <a:rPr lang="en-US" dirty="0" smtClean="0"/>
              <a:t>No drift</a:t>
            </a:r>
          </a:p>
          <a:p>
            <a:pPr lvl="1" indent="-274320">
              <a:buFont typeface="Courier New" charset="0"/>
              <a:buChar char="o"/>
            </a:pPr>
            <a:r>
              <a:rPr lang="en-US" dirty="0" smtClean="0"/>
              <a:t>No migration</a:t>
            </a:r>
          </a:p>
          <a:p>
            <a:pPr lvl="1" indent="-274320">
              <a:buFont typeface="Courier New" charset="0"/>
              <a:buChar char="o"/>
            </a:pPr>
            <a:r>
              <a:rPr lang="en-US" dirty="0" smtClean="0"/>
              <a:t>Random mating</a:t>
            </a:r>
          </a:p>
          <a:p>
            <a:r>
              <a:rPr lang="en-US" dirty="0" smtClean="0"/>
              <a:t>What does it mean when a population is not in HWE?</a:t>
            </a:r>
          </a:p>
          <a:p>
            <a:pPr indent="-274320">
              <a:buFont typeface="Courier New" charset="0"/>
              <a:buChar char="o"/>
            </a:pPr>
            <a:r>
              <a:rPr lang="en-US" dirty="0" smtClean="0"/>
              <a:t>Assumptions are NOT being met</a:t>
            </a:r>
          </a:p>
          <a:p>
            <a:pPr indent="-274320">
              <a:buFont typeface="Courier New" charset="0"/>
              <a:buChar char="o"/>
            </a:pPr>
            <a:r>
              <a:rPr lang="en-US" dirty="0" smtClean="0"/>
              <a:t>Evolution is occurring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Values of HWE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analyzing HWE, we use p-values to assess whether the population allele frequencies deviate from HWE:</a:t>
            </a:r>
          </a:p>
          <a:p>
            <a:endParaRPr lang="en-US" sz="2400" dirty="0" smtClean="0"/>
          </a:p>
          <a:p>
            <a:r>
              <a:rPr lang="en-US" sz="2400" dirty="0" smtClean="0"/>
              <a:t>P &lt; 0.05 → Population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in HWE</a:t>
            </a:r>
          </a:p>
          <a:p>
            <a:r>
              <a:rPr lang="en-US" sz="2400" dirty="0" smtClean="0"/>
              <a:t>P ≥ 0.05 → Population is in HWE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493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2981</TotalTime>
  <Words>411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Retrospect</vt:lpstr>
      <vt:lpstr>Computational Exercise #1</vt:lpstr>
      <vt:lpstr>PowerPoint Presentation</vt:lpstr>
      <vt:lpstr>PowerPoint Presentation</vt:lpstr>
      <vt:lpstr>Objectives for Today</vt:lpstr>
      <vt:lpstr>Common Marker Types</vt:lpstr>
      <vt:lpstr>PowerPoint Presentation</vt:lpstr>
      <vt:lpstr>SNPs</vt:lpstr>
      <vt:lpstr>Hardy-Weinberg Equilibrium</vt:lpstr>
      <vt:lpstr>Interpreting Values of HWE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Exercise #1</dc:title>
  <dc:creator>Jessica Judson</dc:creator>
  <cp:lastModifiedBy>Jessica Judson</cp:lastModifiedBy>
  <cp:revision>66</cp:revision>
  <dcterms:created xsi:type="dcterms:W3CDTF">2017-08-16T15:47:42Z</dcterms:created>
  <dcterms:modified xsi:type="dcterms:W3CDTF">2019-09-02T20:20:06Z</dcterms:modified>
</cp:coreProperties>
</file>