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35"/>
    <p:restoredTop sz="82222"/>
  </p:normalViewPr>
  <p:slideViewPr>
    <p:cSldViewPr snapToGrid="0" snapToObjects="1">
      <p:cViewPr varScale="1">
        <p:scale>
          <a:sx n="70" d="100"/>
          <a:sy n="70"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Phenotypic Variance</c:v>
                </c:pt>
              </c:strCache>
            </c:strRef>
          </c:tx>
          <c:dPt>
            <c:idx val="0"/>
            <c:bubble3D val="0"/>
            <c:spPr>
              <a:solidFill>
                <a:schemeClr val="accent6">
                  <a:lumMod val="75000"/>
                </a:schemeClr>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Vg</c:v>
                </c:pt>
                <c:pt idx="1">
                  <c:v>Ve</c:v>
                </c:pt>
              </c:strCache>
            </c:strRef>
          </c:cat>
          <c:val>
            <c:numRef>
              <c:f>Sheet1!$B$2:$B$3</c:f>
              <c:numCache>
                <c:formatCode>General</c:formatCode>
                <c:ptCount val="2"/>
                <c:pt idx="0">
                  <c:v>5.0</c:v>
                </c:pt>
                <c:pt idx="1">
                  <c:v>1.0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0266654736339776"/>
          <c:y val="0.768069654276641"/>
          <c:w val="0.195406327050028"/>
          <c:h val="0.19720264248736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Phenotypic Variance</c:v>
                </c:pt>
              </c:strCache>
            </c:strRef>
          </c:tx>
          <c:dPt>
            <c:idx val="0"/>
            <c:bubble3D val="0"/>
            <c:spPr>
              <a:solidFill>
                <a:schemeClr val="accent6">
                  <a:lumMod val="75000"/>
                </a:schemeClr>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Vg</c:v>
                </c:pt>
                <c:pt idx="1">
                  <c:v>Ve</c:v>
                </c:pt>
              </c:strCache>
            </c:strRef>
          </c:cat>
          <c:val>
            <c:numRef>
              <c:f>Sheet1!$B$2:$B$3</c:f>
              <c:numCache>
                <c:formatCode>General</c:formatCode>
                <c:ptCount val="2"/>
                <c:pt idx="0">
                  <c:v>2.0</c:v>
                </c:pt>
                <c:pt idx="1">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0266654736339776"/>
          <c:y val="0.768069654276641"/>
          <c:w val="0.195406327050028"/>
          <c:h val="0.19720264248736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A9733-FC08-BC46-9D54-ACCD60794A45}" type="datetimeFigureOut">
              <a:rPr lang="en-US" smtClean="0"/>
              <a:t>11/5/19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BA74F-8463-EB41-8C10-1FA57AF90770}" type="slidenum">
              <a:rPr lang="en-US" smtClean="0"/>
              <a:t>‹#›</a:t>
            </a:fld>
            <a:endParaRPr lang="en-US"/>
          </a:p>
        </p:txBody>
      </p:sp>
    </p:spTree>
    <p:extLst>
      <p:ext uri="{BB962C8B-B14F-4D97-AF65-F5344CB8AC3E}">
        <p14:creationId xmlns:p14="http://schemas.microsoft.com/office/powerpoint/2010/main" val="89101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a:t>
            </a:r>
            <a:r>
              <a:rPr lang="en-US" dirty="0" smtClean="0"/>
              <a:t>: additive, the resemblance between offspring and parents, </a:t>
            </a:r>
            <a:r>
              <a:rPr lang="en-US" sz="1200" kern="1200" dirty="0" smtClean="0">
                <a:solidFill>
                  <a:schemeClr val="tx1"/>
                </a:solidFill>
                <a:effectLst/>
                <a:latin typeface="+mn-lt"/>
                <a:ea typeface="+mn-ea"/>
                <a:cs typeface="+mn-cs"/>
              </a:rPr>
              <a:t>most </a:t>
            </a:r>
            <a:r>
              <a:rPr lang="en-US" sz="1200" kern="1200" dirty="0" err="1" smtClean="0">
                <a:solidFill>
                  <a:schemeClr val="tx1"/>
                </a:solidFill>
                <a:effectLst/>
                <a:latin typeface="+mn-lt"/>
                <a:ea typeface="+mn-ea"/>
                <a:cs typeface="+mn-cs"/>
              </a:rPr>
              <a:t>Evol</a:t>
            </a:r>
            <a:r>
              <a:rPr lang="en-US" sz="1200" kern="1200" dirty="0" smtClean="0">
                <a:solidFill>
                  <a:schemeClr val="tx1"/>
                </a:solidFill>
                <a:effectLst/>
                <a:latin typeface="+mn-lt"/>
                <a:ea typeface="+mn-ea"/>
                <a:cs typeface="+mn-cs"/>
              </a:rPr>
              <a:t>. change of quantitative genetic traits</a:t>
            </a:r>
            <a:r>
              <a:rPr lang="en-US" sz="1200" kern="1200" baseline="0" dirty="0" smtClean="0">
                <a:solidFill>
                  <a:schemeClr val="tx1"/>
                </a:solidFill>
                <a:effectLst/>
                <a:latin typeface="+mn-lt"/>
                <a:ea typeface="+mn-ea"/>
                <a:cs typeface="+mn-cs"/>
              </a:rPr>
              <a:t> due to </a:t>
            </a:r>
            <a:r>
              <a:rPr lang="en-US" sz="1200" kern="1200" baseline="0" dirty="0" err="1" smtClean="0">
                <a:solidFill>
                  <a:schemeClr val="tx1"/>
                </a:solidFill>
                <a:effectLst/>
                <a:latin typeface="+mn-lt"/>
                <a:ea typeface="+mn-ea"/>
                <a:cs typeface="+mn-cs"/>
              </a:rPr>
              <a:t>Va</a:t>
            </a:r>
            <a:r>
              <a:rPr lang="en-US" sz="1200" kern="1200" baseline="0" dirty="0" smtClean="0">
                <a:solidFill>
                  <a:schemeClr val="tx1"/>
                </a:solidFill>
                <a:effectLst/>
                <a:latin typeface="+mn-lt"/>
                <a:ea typeface="+mn-ea"/>
                <a:cs typeface="+mn-cs"/>
              </a:rPr>
              <a:t>, of interest with heritability</a:t>
            </a:r>
            <a:endParaRPr lang="en-US" dirty="0" smtClean="0"/>
          </a:p>
          <a:p>
            <a:r>
              <a:rPr lang="en-US" dirty="0" err="1" smtClean="0"/>
              <a:t>Vd</a:t>
            </a:r>
            <a:r>
              <a:rPr lang="en-US" dirty="0" smtClean="0"/>
              <a:t>:</a:t>
            </a:r>
            <a:r>
              <a:rPr lang="en-US" baseline="0" dirty="0" smtClean="0"/>
              <a:t> dominance, </a:t>
            </a:r>
            <a:r>
              <a:rPr lang="en-US" dirty="0" smtClean="0"/>
              <a:t>variance due to dominance effects among alleles, </a:t>
            </a:r>
            <a:r>
              <a:rPr lang="en-US" sz="1200" kern="1200" dirty="0" smtClean="0">
                <a:solidFill>
                  <a:schemeClr val="tx1"/>
                </a:solidFill>
                <a:effectLst/>
                <a:latin typeface="+mn-lt"/>
                <a:ea typeface="+mn-ea"/>
                <a:cs typeface="+mn-cs"/>
              </a:rPr>
              <a:t>an important contributor to resemblance among full-sibs but not parent/offspring</a:t>
            </a:r>
            <a:endParaRPr lang="en-US" dirty="0" smtClean="0"/>
          </a:p>
          <a:p>
            <a:r>
              <a:rPr lang="en-US" dirty="0" smtClean="0"/>
              <a:t>Vi: epistatic, typically is not passed on to offspring due to recombination</a:t>
            </a:r>
          </a:p>
          <a:p>
            <a:r>
              <a:rPr lang="en-US" dirty="0" err="1" smtClean="0"/>
              <a:t>Ves</a:t>
            </a:r>
            <a:r>
              <a:rPr lang="en-US" dirty="0" smtClean="0"/>
              <a:t>:</a:t>
            </a:r>
            <a:r>
              <a:rPr lang="en-US" baseline="0" dirty="0" smtClean="0"/>
              <a:t> special environmental variance: usually treated as measurement error</a:t>
            </a:r>
          </a:p>
          <a:p>
            <a:r>
              <a:rPr lang="en-US" baseline="0" dirty="0" smtClean="0"/>
              <a:t>Veg: general environmental variance: </a:t>
            </a:r>
            <a:r>
              <a:rPr lang="en-US" baseline="0" dirty="0" err="1" smtClean="0"/>
              <a:t>microenvironmental</a:t>
            </a:r>
            <a:r>
              <a:rPr lang="en-US" baseline="0" dirty="0" smtClean="0"/>
              <a:t> variation among individuals</a:t>
            </a:r>
          </a:p>
          <a:p>
            <a:r>
              <a:rPr lang="en-US" baseline="0" dirty="0" err="1" smtClean="0"/>
              <a:t>Vec</a:t>
            </a:r>
            <a:r>
              <a:rPr lang="en-US" baseline="0" dirty="0" smtClean="0"/>
              <a:t>: </a:t>
            </a:r>
            <a:r>
              <a:rPr lang="en-US" sz="1200" kern="1200" dirty="0" smtClean="0">
                <a:solidFill>
                  <a:schemeClr val="tx1"/>
                </a:solidFill>
                <a:effectLst/>
                <a:latin typeface="+mn-lt"/>
                <a:ea typeface="+mn-ea"/>
                <a:cs typeface="+mn-cs"/>
              </a:rPr>
              <a:t>common family environmental variance: </a:t>
            </a:r>
            <a:r>
              <a:rPr lang="en-US" dirty="0" smtClean="0"/>
              <a:t>common family environment, maternal effects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4BA74F-8463-EB41-8C10-1FA57AF90770}" type="slidenum">
              <a:rPr lang="en-US" smtClean="0"/>
              <a:t>2</a:t>
            </a:fld>
            <a:endParaRPr lang="en-US"/>
          </a:p>
        </p:txBody>
      </p:sp>
    </p:spTree>
    <p:extLst>
      <p:ext uri="{BB962C8B-B14F-4D97-AF65-F5344CB8AC3E}">
        <p14:creationId xmlns:p14="http://schemas.microsoft.com/office/powerpoint/2010/main" val="86918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Heritability is not the same!</a:t>
            </a:r>
          </a:p>
          <a:p>
            <a:r>
              <a:rPr lang="en-US" dirty="0" smtClean="0"/>
              <a:t>Heritability is context</a:t>
            </a:r>
            <a:r>
              <a:rPr lang="en-US" baseline="0" dirty="0" smtClean="0"/>
              <a:t> dependent!</a:t>
            </a:r>
            <a:endParaRPr lang="en-US" dirty="0"/>
          </a:p>
        </p:txBody>
      </p:sp>
      <p:sp>
        <p:nvSpPr>
          <p:cNvPr id="4" name="Slide Number Placeholder 3"/>
          <p:cNvSpPr>
            <a:spLocks noGrp="1"/>
          </p:cNvSpPr>
          <p:nvPr>
            <p:ph type="sldNum" sz="quarter" idx="10"/>
          </p:nvPr>
        </p:nvSpPr>
        <p:spPr/>
        <p:txBody>
          <a:bodyPr/>
          <a:lstStyle/>
          <a:p>
            <a:fld id="{A14BA74F-8463-EB41-8C10-1FA57AF90770}" type="slidenum">
              <a:rPr lang="en-US" smtClean="0"/>
              <a:t>4</a:t>
            </a:fld>
            <a:endParaRPr lang="en-US"/>
          </a:p>
        </p:txBody>
      </p:sp>
    </p:spTree>
    <p:extLst>
      <p:ext uri="{BB962C8B-B14F-4D97-AF65-F5344CB8AC3E}">
        <p14:creationId xmlns:p14="http://schemas.microsoft.com/office/powerpoint/2010/main" val="114190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Among and within variance</a:t>
            </a:r>
          </a:p>
          <a:p>
            <a:endParaRPr lang="en-US" dirty="0" smtClean="0"/>
          </a:p>
          <a:p>
            <a:r>
              <a:rPr lang="en-US" dirty="0" smtClean="0"/>
              <a:t>We need </a:t>
            </a:r>
            <a:r>
              <a:rPr lang="en-US" dirty="0" err="1" smtClean="0"/>
              <a:t>Vb</a:t>
            </a:r>
            <a:r>
              <a:rPr lang="en-US" baseline="0" dirty="0" smtClean="0"/>
              <a:t> and </a:t>
            </a:r>
            <a:r>
              <a:rPr lang="en-US" baseline="0" dirty="0" err="1" smtClean="0"/>
              <a:t>Vw</a:t>
            </a:r>
            <a:r>
              <a:rPr lang="en-US" baseline="0" dirty="0" smtClean="0"/>
              <a:t>. Lets use </a:t>
            </a:r>
            <a:r>
              <a:rPr lang="en-US" baseline="0" dirty="0" err="1" smtClean="0"/>
              <a:t>anova</a:t>
            </a:r>
            <a:r>
              <a:rPr lang="en-US" baseline="0" dirty="0" smtClean="0"/>
              <a:t> to get those numbers from our dataset.</a:t>
            </a:r>
            <a:endParaRPr lang="en-US" dirty="0"/>
          </a:p>
        </p:txBody>
      </p:sp>
      <p:sp>
        <p:nvSpPr>
          <p:cNvPr id="4" name="Slide Number Placeholder 3"/>
          <p:cNvSpPr>
            <a:spLocks noGrp="1"/>
          </p:cNvSpPr>
          <p:nvPr>
            <p:ph type="sldNum" sz="quarter" idx="10"/>
          </p:nvPr>
        </p:nvSpPr>
        <p:spPr/>
        <p:txBody>
          <a:bodyPr/>
          <a:lstStyle/>
          <a:p>
            <a:fld id="{A14BA74F-8463-EB41-8C10-1FA57AF90770}" type="slidenum">
              <a:rPr lang="en-US" smtClean="0"/>
              <a:t>6</a:t>
            </a:fld>
            <a:endParaRPr lang="en-US"/>
          </a:p>
        </p:txBody>
      </p:sp>
    </p:spTree>
    <p:extLst>
      <p:ext uri="{BB962C8B-B14F-4D97-AF65-F5344CB8AC3E}">
        <p14:creationId xmlns:p14="http://schemas.microsoft.com/office/powerpoint/2010/main" val="104937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4BA74F-8463-EB41-8C10-1FA57AF90770}" type="slidenum">
              <a:rPr lang="en-US" smtClean="0"/>
              <a:t>7</a:t>
            </a:fld>
            <a:endParaRPr lang="en-US"/>
          </a:p>
        </p:txBody>
      </p:sp>
    </p:spTree>
    <p:extLst>
      <p:ext uri="{BB962C8B-B14F-4D97-AF65-F5344CB8AC3E}">
        <p14:creationId xmlns:p14="http://schemas.microsoft.com/office/powerpoint/2010/main" val="115140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111A8B-E2F1-224A-9EC7-37D22D5D1B03}"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F00D3-9D59-DA4E-ADD1-06337F5200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11A8B-E2F1-224A-9EC7-37D22D5D1B03}"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11A8B-E2F1-224A-9EC7-37D22D5D1B03}"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11A8B-E2F1-224A-9EC7-37D22D5D1B03}"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11A8B-E2F1-224A-9EC7-37D22D5D1B03}" type="datetimeFigureOut">
              <a:rPr lang="en-US" smtClean="0"/>
              <a:t>11/5/19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F00D3-9D59-DA4E-ADD1-06337F5200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111A8B-E2F1-224A-9EC7-37D22D5D1B03}"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111A8B-E2F1-224A-9EC7-37D22D5D1B03}" type="datetimeFigureOut">
              <a:rPr lang="en-US" smtClean="0"/>
              <a:t>11/5/19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111A8B-E2F1-224A-9EC7-37D22D5D1B03}" type="datetimeFigureOut">
              <a:rPr lang="en-US" smtClean="0"/>
              <a:t>11/5/19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111A8B-E2F1-224A-9EC7-37D22D5D1B03}" type="datetimeFigureOut">
              <a:rPr lang="en-US" smtClean="0"/>
              <a:t>11/5/19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111A8B-E2F1-224A-9EC7-37D22D5D1B03}" type="datetimeFigureOut">
              <a:rPr lang="en-US" smtClean="0"/>
              <a:t>11/5/19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1F00D3-9D59-DA4E-ADD1-06337F5200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11A8B-E2F1-224A-9EC7-37D22D5D1B03}" type="datetimeFigureOut">
              <a:rPr lang="en-US" smtClean="0"/>
              <a:t>11/5/19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F00D3-9D59-DA4E-ADD1-06337F5200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111A8B-E2F1-224A-9EC7-37D22D5D1B03}" type="datetimeFigureOut">
              <a:rPr lang="en-US" smtClean="0"/>
              <a:t>11/5/19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1F00D3-9D59-DA4E-ADD1-06337F5200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05544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Quantitative Genetics</a:t>
            </a:r>
            <a:endParaRPr lang="en-US" dirty="0"/>
          </a:p>
        </p:txBody>
      </p:sp>
      <p:sp>
        <p:nvSpPr>
          <p:cNvPr id="3" name="Subtitle 2"/>
          <p:cNvSpPr>
            <a:spLocks noGrp="1"/>
          </p:cNvSpPr>
          <p:nvPr>
            <p:ph type="subTitle" idx="1"/>
          </p:nvPr>
        </p:nvSpPr>
        <p:spPr/>
        <p:txBody>
          <a:bodyPr/>
          <a:lstStyle/>
          <a:p>
            <a:r>
              <a:rPr lang="en-US" dirty="0" smtClean="0"/>
              <a:t>Computational activity </a:t>
            </a:r>
            <a:r>
              <a:rPr lang="en-US" dirty="0" smtClean="0"/>
              <a:t>11/07/19</a:t>
            </a:r>
            <a:endParaRPr lang="en-US" dirty="0"/>
          </a:p>
        </p:txBody>
      </p:sp>
    </p:spTree>
    <p:extLst>
      <p:ext uri="{BB962C8B-B14F-4D97-AF65-F5344CB8AC3E}">
        <p14:creationId xmlns:p14="http://schemas.microsoft.com/office/powerpoint/2010/main" val="168735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to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Wingdings" charset="2"/>
                  <a:buChar char="v"/>
                </a:pPr>
                <a:r>
                  <a:rPr lang="en-US" sz="2800" dirty="0" smtClean="0"/>
                  <a:t>Goal: Predict </a:t>
                </a:r>
                <a:r>
                  <a:rPr lang="en-US" sz="2800" dirty="0"/>
                  <a:t>how selection </a:t>
                </a:r>
                <a:r>
                  <a:rPr lang="en-US" sz="2800" dirty="0" smtClean="0"/>
                  <a:t>within </a:t>
                </a:r>
                <a:r>
                  <a:rPr lang="en-US" sz="2800" dirty="0"/>
                  <a:t>one </a:t>
                </a:r>
                <a:r>
                  <a:rPr lang="en-US" sz="2800" dirty="0" smtClean="0"/>
                  <a:t>generation will </a:t>
                </a:r>
                <a:r>
                  <a:rPr lang="en-US" sz="2800" dirty="0"/>
                  <a:t>produce </a:t>
                </a:r>
                <a:r>
                  <a:rPr lang="en-US" sz="2800" dirty="0" smtClean="0"/>
                  <a:t>adaptive evolutionary </a:t>
                </a:r>
                <a:r>
                  <a:rPr lang="en-US" sz="2800" dirty="0"/>
                  <a:t>genetic change </a:t>
                </a:r>
                <a:r>
                  <a:rPr lang="en-US" sz="2800" dirty="0" smtClean="0"/>
                  <a:t>in </a:t>
                </a:r>
                <a:r>
                  <a:rPr lang="en-US" sz="2800" dirty="0"/>
                  <a:t>the the next </a:t>
                </a:r>
                <a:r>
                  <a:rPr lang="en-US" sz="2800" dirty="0" smtClean="0"/>
                  <a:t>generation</a:t>
                </a:r>
                <a:endParaRPr lang="en-US" sz="4800" b="0" i="1" dirty="0" smtClean="0">
                  <a:latin typeface="Cambria Math" charset="0"/>
                </a:endParaRPr>
              </a:p>
              <a:p>
                <a:pPr marL="0" indent="0">
                  <a:buNone/>
                </a:pPr>
                <a14:m>
                  <m:oMathPara xmlns:m="http://schemas.openxmlformats.org/officeDocument/2006/math">
                    <m:oMathParaPr>
                      <m:jc m:val="center"/>
                    </m:oMathParaPr>
                    <m:oMath xmlns:m="http://schemas.openxmlformats.org/officeDocument/2006/math">
                      <m:r>
                        <a:rPr lang="en-US" sz="4800" b="0" i="1" smtClean="0">
                          <a:latin typeface="Cambria Math" charset="0"/>
                        </a:rPr>
                        <m:t>𝑅</m:t>
                      </m:r>
                      <m:r>
                        <a:rPr lang="en-US" sz="4800" b="0" i="1" smtClean="0">
                          <a:latin typeface="Cambria Math" charset="0"/>
                        </a:rPr>
                        <m:t>=</m:t>
                      </m:r>
                      <m:sSup>
                        <m:sSupPr>
                          <m:ctrlPr>
                            <a:rPr lang="en-US" sz="4800" b="0" i="1" smtClean="0">
                              <a:latin typeface="Cambria Math" charset="0"/>
                            </a:rPr>
                          </m:ctrlPr>
                        </m:sSupPr>
                        <m:e>
                          <m:r>
                            <a:rPr lang="en-US" sz="4800" b="0" i="1" smtClean="0">
                              <a:latin typeface="Cambria Math" charset="0"/>
                            </a:rPr>
                            <m:t>h</m:t>
                          </m:r>
                        </m:e>
                        <m:sup>
                          <m:r>
                            <a:rPr lang="en-US" sz="4800" b="0" i="1" smtClean="0">
                              <a:latin typeface="Cambria Math" charset="0"/>
                            </a:rPr>
                            <m:t>2</m:t>
                          </m:r>
                        </m:sup>
                      </m:sSup>
                      <m:r>
                        <a:rPr lang="en-US" sz="4800" b="0" i="1" smtClean="0">
                          <a:latin typeface="Cambria Math" charset="0"/>
                        </a:rPr>
                        <m:t>𝑆</m:t>
                      </m:r>
                    </m:oMath>
                  </m:oMathPara>
                </a14:m>
                <a:endParaRPr lang="en-US" sz="4800" dirty="0" smtClean="0"/>
              </a:p>
              <a:p>
                <a:pPr>
                  <a:buFont typeface="Wingdings" charset="2"/>
                  <a:buChar char="v"/>
                </a:pPr>
                <a:r>
                  <a:rPr lang="en-US" sz="2800" dirty="0" smtClean="0"/>
                  <a:t>R = response to selection, the change in mean trait value between the parent population (before selection) and the future generation</a:t>
                </a:r>
              </a:p>
              <a:p>
                <a:pPr>
                  <a:buFont typeface="Wingdings" charset="2"/>
                  <a:buChar char="v"/>
                </a:pPr>
                <a:r>
                  <a:rPr lang="is-IS" sz="2800" dirty="0" smtClean="0"/>
                  <a:t>h</a:t>
                </a:r>
                <a:r>
                  <a:rPr lang="is-IS" sz="2800" baseline="30000" dirty="0" smtClean="0"/>
                  <a:t>2</a:t>
                </a:r>
                <a:r>
                  <a:rPr lang="en-US" sz="2800" dirty="0" smtClean="0"/>
                  <a:t> = narrow-sense heritability</a:t>
                </a:r>
              </a:p>
              <a:p>
                <a:pPr>
                  <a:buFont typeface="Wingdings" charset="2"/>
                  <a:buChar char="v"/>
                </a:pPr>
                <a:r>
                  <a:rPr lang="en-US" sz="2800" dirty="0" smtClean="0"/>
                  <a:t>S = selection differential, the difference in mean trait value of the parent population and the selected parents of the next generation</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2576" r="-667" b="-3636"/>
                </a:stretch>
              </a:blipFill>
            </p:spPr>
            <p:txBody>
              <a:bodyPr/>
              <a:lstStyle/>
              <a:p>
                <a:r>
                  <a:rPr lang="en-US">
                    <a:noFill/>
                  </a:rPr>
                  <a:t> </a:t>
                </a:r>
              </a:p>
            </p:txBody>
          </p:sp>
        </mc:Fallback>
      </mc:AlternateContent>
    </p:spTree>
    <p:extLst>
      <p:ext uri="{BB962C8B-B14F-4D97-AF65-F5344CB8AC3E}">
        <p14:creationId xmlns:p14="http://schemas.microsoft.com/office/powerpoint/2010/main" val="146332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74520" y="431701"/>
            <a:ext cx="5779698" cy="5575309"/>
          </a:xfrm>
          <a:prstGeom prst="rect">
            <a:avLst/>
          </a:prstGeom>
        </p:spPr>
      </p:pic>
      <p:cxnSp>
        <p:nvCxnSpPr>
          <p:cNvPr id="8" name="Straight Arrow Connector 7"/>
          <p:cNvCxnSpPr/>
          <p:nvPr/>
        </p:nvCxnSpPr>
        <p:spPr>
          <a:xfrm flipH="1">
            <a:off x="5158597" y="1414732"/>
            <a:ext cx="345056" cy="67286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51894" y="793111"/>
            <a:ext cx="560716" cy="707886"/>
          </a:xfrm>
          <a:prstGeom prst="rect">
            <a:avLst/>
          </a:prstGeom>
          <a:noFill/>
        </p:spPr>
        <p:txBody>
          <a:bodyPr wrap="square" rtlCol="0">
            <a:spAutoFit/>
          </a:bodyPr>
          <a:lstStyle/>
          <a:p>
            <a:r>
              <a:rPr lang="en-US" sz="4000" dirty="0" smtClean="0"/>
              <a:t>R</a:t>
            </a:r>
            <a:endParaRPr lang="en-US" sz="4000" dirty="0"/>
          </a:p>
        </p:txBody>
      </p:sp>
    </p:spTree>
    <p:extLst>
      <p:ext uri="{BB962C8B-B14F-4D97-AF65-F5344CB8AC3E}">
        <p14:creationId xmlns:p14="http://schemas.microsoft.com/office/powerpoint/2010/main" val="407879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Phenotypic Variation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noChangeAspect="1"/>
              </p:cNvSpPr>
              <p:nvPr>
                <p:ph idx="1"/>
              </p:nvPr>
            </p:nvSpPr>
            <p:spPr>
              <a:xfrm>
                <a:off x="1097280" y="1845733"/>
                <a:ext cx="10058400" cy="4761543"/>
              </a:xfrm>
            </p:spPr>
            <p:txBody>
              <a:bodyPr/>
              <a:lstStyle/>
              <a:p>
                <a:pPr>
                  <a:buFont typeface="Wingdings" charset="2"/>
                  <a:buChar char="v"/>
                </a:pPr>
                <a:r>
                  <a:rPr lang="en-US" sz="2400" dirty="0" smtClean="0"/>
                  <a:t>What are the components of phenotypic variation?</a:t>
                </a: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sz="4000" b="1" i="1" smtClean="0">
                              <a:latin typeface="Cambria Math" charset="0"/>
                            </a:rPr>
                          </m:ctrlPr>
                        </m:sSubPr>
                        <m:e>
                          <m:r>
                            <a:rPr lang="en-US" sz="4000" b="1" i="1" smtClean="0">
                              <a:latin typeface="Cambria Math" charset="0"/>
                            </a:rPr>
                            <m:t>𝑽</m:t>
                          </m:r>
                        </m:e>
                        <m:sub>
                          <m:r>
                            <a:rPr lang="en-US" sz="4000" b="1" i="1" smtClean="0">
                              <a:latin typeface="Cambria Math" charset="0"/>
                            </a:rPr>
                            <m:t>𝑷</m:t>
                          </m:r>
                        </m:sub>
                      </m:sSub>
                      <m:r>
                        <a:rPr lang="en-US" sz="4000" b="1" i="1" smtClean="0">
                          <a:latin typeface="Cambria Math" charset="0"/>
                        </a:rPr>
                        <m:t>=</m:t>
                      </m:r>
                      <m:sSub>
                        <m:sSubPr>
                          <m:ctrlPr>
                            <a:rPr lang="en-US" sz="4000" b="1" i="1" smtClean="0">
                              <a:latin typeface="Cambria Math" charset="0"/>
                            </a:rPr>
                          </m:ctrlPr>
                        </m:sSubPr>
                        <m:e>
                          <m:r>
                            <a:rPr lang="en-US" sz="4000" b="1" i="1" smtClean="0">
                              <a:latin typeface="Cambria Math" charset="0"/>
                            </a:rPr>
                            <m:t>𝑽</m:t>
                          </m:r>
                        </m:e>
                        <m:sub>
                          <m:r>
                            <a:rPr lang="en-US" sz="4000" b="1" i="1" smtClean="0">
                              <a:latin typeface="Cambria Math" charset="0"/>
                            </a:rPr>
                            <m:t>𝑮</m:t>
                          </m:r>
                        </m:sub>
                      </m:sSub>
                      <m:r>
                        <a:rPr lang="en-US" sz="4000" b="1" i="1" smtClean="0">
                          <a:latin typeface="Cambria Math" charset="0"/>
                        </a:rPr>
                        <m:t>+</m:t>
                      </m:r>
                      <m:sSub>
                        <m:sSubPr>
                          <m:ctrlPr>
                            <a:rPr lang="en-US" sz="4000" b="1" i="1" smtClean="0">
                              <a:latin typeface="Cambria Math" charset="0"/>
                            </a:rPr>
                          </m:ctrlPr>
                        </m:sSubPr>
                        <m:e>
                          <m:r>
                            <a:rPr lang="en-US" sz="4000" b="1" i="1" smtClean="0">
                              <a:latin typeface="Cambria Math" charset="0"/>
                            </a:rPr>
                            <m:t>𝑽</m:t>
                          </m:r>
                        </m:e>
                        <m:sub>
                          <m:r>
                            <a:rPr lang="en-US" sz="4000" b="1" i="1" smtClean="0">
                              <a:latin typeface="Cambria Math" charset="0"/>
                            </a:rPr>
                            <m:t>𝑬</m:t>
                          </m:r>
                        </m:sub>
                      </m:sSub>
                      <m:r>
                        <a:rPr lang="en-US" sz="4000" b="1" i="1" smtClean="0">
                          <a:latin typeface="Cambria Math" charset="0"/>
                        </a:rPr>
                        <m:t>+</m:t>
                      </m:r>
                      <m:sSub>
                        <m:sSubPr>
                          <m:ctrlPr>
                            <a:rPr lang="en-US" sz="4000" b="1" i="1" smtClean="0">
                              <a:latin typeface="Cambria Math" charset="0"/>
                            </a:rPr>
                          </m:ctrlPr>
                        </m:sSubPr>
                        <m:e>
                          <m:r>
                            <a:rPr lang="en-US" sz="4000" b="1" i="1" smtClean="0">
                              <a:latin typeface="Cambria Math" charset="0"/>
                            </a:rPr>
                            <m:t>𝑽</m:t>
                          </m:r>
                        </m:e>
                        <m:sub>
                          <m:r>
                            <a:rPr lang="en-US" sz="4000" b="1" i="1" smtClean="0">
                              <a:latin typeface="Cambria Math" charset="0"/>
                            </a:rPr>
                            <m:t>𝑮</m:t>
                          </m:r>
                          <m:r>
                            <a:rPr lang="en-US" sz="4000" b="1" i="1" smtClean="0">
                              <a:latin typeface="Cambria Math" charset="0"/>
                              <a:ea typeface="Cambria Math" charset="0"/>
                              <a:cs typeface="Cambria Math" charset="0"/>
                            </a:rPr>
                            <m:t>×</m:t>
                          </m:r>
                          <m:r>
                            <a:rPr lang="en-US" sz="4000" b="1" i="1" smtClean="0">
                              <a:latin typeface="Cambria Math" charset="0"/>
                              <a:ea typeface="Cambria Math" charset="0"/>
                              <a:cs typeface="Cambria Math" charset="0"/>
                            </a:rPr>
                            <m:t>𝑬</m:t>
                          </m:r>
                        </m:sub>
                      </m:sSub>
                    </m:oMath>
                  </m:oMathPara>
                </a14:m>
                <a:endParaRPr lang="en-US" sz="4000" b="1" dirty="0" smtClean="0"/>
              </a:p>
              <a:p>
                <a:pPr>
                  <a:buFont typeface="Wingdings" charset="2"/>
                  <a:buChar char="v"/>
                </a:pPr>
                <a:endParaRPr lang="en-US" sz="2400" dirty="0" smtClean="0"/>
              </a:p>
              <a:p>
                <a:pPr>
                  <a:buFont typeface="Wingdings" charset="2"/>
                  <a:buChar char="v"/>
                </a:pPr>
                <a:r>
                  <a:rPr lang="en-US" sz="2400" dirty="0" smtClean="0"/>
                  <a:t>What are the components of genetic variation?</a:t>
                </a:r>
              </a:p>
              <a:p>
                <a:pPr marL="0" indent="0">
                  <a:buNone/>
                </a:pPr>
                <a14:m>
                  <m:oMathPara xmlns:m="http://schemas.openxmlformats.org/officeDocument/2006/math">
                    <m:oMathParaPr>
                      <m:jc m:val="center"/>
                    </m:oMathParaPr>
                    <m:oMath xmlns:m="http://schemas.openxmlformats.org/officeDocument/2006/math">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𝑮</m:t>
                          </m:r>
                        </m:sub>
                      </m:sSub>
                      <m:r>
                        <a:rPr lang="en-US" sz="4000" b="1" i="1">
                          <a:solidFill>
                            <a:prstClr val="black">
                              <a:lumMod val="75000"/>
                              <a:lumOff val="25000"/>
                            </a:prstClr>
                          </a:solidFill>
                          <a:latin typeface="Cambria Math" charset="0"/>
                        </a:rPr>
                        <m:t>=</m:t>
                      </m:r>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𝑨</m:t>
                          </m:r>
                        </m:sub>
                      </m:sSub>
                      <m:r>
                        <a:rPr lang="en-US" sz="4000" b="1" i="1">
                          <a:solidFill>
                            <a:prstClr val="black">
                              <a:lumMod val="75000"/>
                              <a:lumOff val="25000"/>
                            </a:prstClr>
                          </a:solidFill>
                          <a:latin typeface="Cambria Math" charset="0"/>
                        </a:rPr>
                        <m:t>+</m:t>
                      </m:r>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𝑫</m:t>
                          </m:r>
                        </m:sub>
                      </m:sSub>
                      <m:r>
                        <a:rPr lang="en-US" sz="4000" b="1" i="1">
                          <a:solidFill>
                            <a:prstClr val="black">
                              <a:lumMod val="75000"/>
                              <a:lumOff val="25000"/>
                            </a:prstClr>
                          </a:solidFill>
                          <a:latin typeface="Cambria Math" charset="0"/>
                        </a:rPr>
                        <m:t>+</m:t>
                      </m:r>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𝑰</m:t>
                          </m:r>
                        </m:sub>
                      </m:sSub>
                    </m:oMath>
                  </m:oMathPara>
                </a14:m>
                <a:endParaRPr lang="en-US" sz="2400" dirty="0"/>
              </a:p>
              <a:p>
                <a:pPr>
                  <a:buFont typeface="Wingdings" charset="2"/>
                  <a:buChar char="v"/>
                </a:pPr>
                <a:endParaRPr lang="en-US" sz="2400" dirty="0" smtClean="0"/>
              </a:p>
              <a:p>
                <a:pPr>
                  <a:buFont typeface="Wingdings" charset="2"/>
                  <a:buChar char="v"/>
                </a:pPr>
                <a:r>
                  <a:rPr lang="en-US" sz="2400" dirty="0" smtClean="0"/>
                  <a:t>What are the components of environmental variation?</a:t>
                </a:r>
              </a:p>
              <a:p>
                <a:pPr marL="0" lvl="0" indent="0">
                  <a:buClr>
                    <a:srgbClr val="99CB38"/>
                  </a:buClr>
                  <a:buNone/>
                </a:pPr>
                <a14:m>
                  <m:oMathPara xmlns:m="http://schemas.openxmlformats.org/officeDocument/2006/math">
                    <m:oMathParaPr>
                      <m:jc m:val="center"/>
                    </m:oMathParaPr>
                    <m:oMath xmlns:m="http://schemas.openxmlformats.org/officeDocument/2006/math">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𝑬</m:t>
                          </m:r>
                        </m:sub>
                      </m:sSub>
                      <m:r>
                        <a:rPr lang="en-US" sz="4000" b="1" i="1">
                          <a:solidFill>
                            <a:prstClr val="black">
                              <a:lumMod val="75000"/>
                              <a:lumOff val="25000"/>
                            </a:prstClr>
                          </a:solidFill>
                          <a:latin typeface="Cambria Math" charset="0"/>
                        </a:rPr>
                        <m:t>=</m:t>
                      </m:r>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𝑬𝑺</m:t>
                          </m:r>
                        </m:sub>
                      </m:sSub>
                      <m:r>
                        <a:rPr lang="en-US" sz="4000" b="1" i="1">
                          <a:solidFill>
                            <a:prstClr val="black">
                              <a:lumMod val="75000"/>
                              <a:lumOff val="25000"/>
                            </a:prstClr>
                          </a:solidFill>
                          <a:latin typeface="Cambria Math" charset="0"/>
                        </a:rPr>
                        <m:t>+</m:t>
                      </m:r>
                      <m:sSub>
                        <m:sSubPr>
                          <m:ctrlPr>
                            <a:rPr lang="en-US" sz="4000" b="1" i="1">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a:solidFill>
                                <a:prstClr val="black">
                                  <a:lumMod val="75000"/>
                                  <a:lumOff val="25000"/>
                                </a:prstClr>
                              </a:solidFill>
                              <a:latin typeface="Cambria Math" charset="0"/>
                            </a:rPr>
                            <m:t>𝑬</m:t>
                          </m:r>
                          <m:r>
                            <a:rPr lang="en-US" sz="4000" b="1" i="1" smtClean="0">
                              <a:solidFill>
                                <a:prstClr val="black">
                                  <a:lumMod val="75000"/>
                                  <a:lumOff val="25000"/>
                                </a:prstClr>
                              </a:solidFill>
                              <a:latin typeface="Cambria Math" charset="0"/>
                            </a:rPr>
                            <m:t>𝑮</m:t>
                          </m:r>
                        </m:sub>
                      </m:sSub>
                      <m:r>
                        <a:rPr lang="en-US" sz="4000" b="1" i="1">
                          <a:solidFill>
                            <a:prstClr val="black">
                              <a:lumMod val="75000"/>
                              <a:lumOff val="25000"/>
                            </a:prstClr>
                          </a:solidFill>
                          <a:latin typeface="Cambria Math" charset="0"/>
                        </a:rPr>
                        <m:t>+</m:t>
                      </m:r>
                      <m:sSub>
                        <m:sSubPr>
                          <m:ctrlPr>
                            <a:rPr lang="en-US" sz="4000" b="1" i="1" smtClean="0">
                              <a:solidFill>
                                <a:prstClr val="black">
                                  <a:lumMod val="75000"/>
                                  <a:lumOff val="25000"/>
                                </a:prstClr>
                              </a:solidFill>
                              <a:latin typeface="Cambria Math" charset="0"/>
                            </a:rPr>
                          </m:ctrlPr>
                        </m:sSubPr>
                        <m:e>
                          <m:r>
                            <a:rPr lang="en-US" sz="4000" b="1" i="1">
                              <a:solidFill>
                                <a:prstClr val="black">
                                  <a:lumMod val="75000"/>
                                  <a:lumOff val="25000"/>
                                </a:prstClr>
                              </a:solidFill>
                              <a:latin typeface="Cambria Math" charset="0"/>
                            </a:rPr>
                            <m:t>𝑽</m:t>
                          </m:r>
                        </m:e>
                        <m:sub>
                          <m:r>
                            <a:rPr lang="en-US" sz="4000" b="1" i="1" smtClean="0">
                              <a:solidFill>
                                <a:prstClr val="black">
                                  <a:lumMod val="75000"/>
                                  <a:lumOff val="25000"/>
                                </a:prstClr>
                              </a:solidFill>
                              <a:latin typeface="Cambria Math" charset="0"/>
                            </a:rPr>
                            <m:t>𝑬𝑪</m:t>
                          </m:r>
                        </m:sub>
                      </m:sSub>
                    </m:oMath>
                  </m:oMathPara>
                </a14:m>
                <a:endParaRPr lang="en-US" sz="2400" dirty="0">
                  <a:solidFill>
                    <a:prstClr val="black">
                      <a:lumMod val="75000"/>
                      <a:lumOff val="25000"/>
                    </a:prst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10058400" cy="4761543"/>
              </a:xfrm>
              <a:blipFill rotWithShape="0">
                <a:blip r:embed="rId3"/>
                <a:stretch>
                  <a:fillRect l="-1697" t="-1793"/>
                </a:stretch>
              </a:blipFill>
            </p:spPr>
            <p:txBody>
              <a:bodyPr/>
              <a:lstStyle/>
              <a:p>
                <a:r>
                  <a:rPr lang="en-US">
                    <a:noFill/>
                  </a:rPr>
                  <a:t> </a:t>
                </a:r>
              </a:p>
            </p:txBody>
          </p:sp>
        </mc:Fallback>
      </mc:AlternateContent>
    </p:spTree>
    <p:extLst>
      <p:ext uri="{BB962C8B-B14F-4D97-AF65-F5344CB8AC3E}">
        <p14:creationId xmlns:p14="http://schemas.microsoft.com/office/powerpoint/2010/main" val="2936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a:xfrm>
            <a:off x="1097280" y="1845733"/>
            <a:ext cx="10058400" cy="4279021"/>
          </a:xfrm>
        </p:spPr>
        <p:txBody>
          <a:bodyPr>
            <a:normAutofit/>
          </a:bodyPr>
          <a:lstStyle/>
          <a:p>
            <a:pPr algn="ctr"/>
            <a:r>
              <a:rPr lang="en-US" sz="2800" dirty="0" smtClean="0"/>
              <a:t>These separate parts of the phenotypic variance can be seen as proportions of the total variance. An increase or decrease in one part of the variance will influence the other parts.</a:t>
            </a:r>
          </a:p>
          <a:p>
            <a:endParaRPr lang="en-US" sz="2800" dirty="0" smtClean="0"/>
          </a:p>
          <a:p>
            <a:endParaRPr lang="en-US" sz="2800" dirty="0"/>
          </a:p>
          <a:p>
            <a:endParaRPr lang="en-US" sz="2800" dirty="0" smtClean="0"/>
          </a:p>
          <a:p>
            <a:r>
              <a:rPr lang="en-US" sz="2800" dirty="0" smtClean="0"/>
              <a:t>Example: A lab experiment of mice (where the environment is the same) finds the heritability of coat color to be 0.42. Will a wild population express the same heritability?</a:t>
            </a:r>
            <a:endParaRPr lang="en-US" sz="2800" dirty="0"/>
          </a:p>
        </p:txBody>
      </p:sp>
      <p:pic>
        <p:nvPicPr>
          <p:cNvPr id="1026" name="Picture 2" descr="mage result for lab 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023" y="3169812"/>
            <a:ext cx="2518913" cy="163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72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Lab mice:                        Wild mice: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947450"/>
              </p:ext>
            </p:extLst>
          </p:nvPr>
        </p:nvGraphicFramePr>
        <p:xfrm>
          <a:off x="1096963" y="1846263"/>
          <a:ext cx="4343717" cy="4022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07525177"/>
              </p:ext>
            </p:extLst>
          </p:nvPr>
        </p:nvGraphicFramePr>
        <p:xfrm>
          <a:off x="6126480" y="1846262"/>
          <a:ext cx="4343717" cy="4022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092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 for Within-Ind. Variation, V</a:t>
            </a:r>
            <a:r>
              <a:rPr lang="en-US" baseline="-25000" dirty="0" smtClean="0"/>
              <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349326"/>
              </a:xfrm>
            </p:spPr>
            <p:txBody>
              <a:bodyPr>
                <a:normAutofit/>
              </a:bodyPr>
              <a:lstStyle/>
              <a:p>
                <a:pPr>
                  <a:buFont typeface="Wingdings" charset="2"/>
                  <a:buChar char="v"/>
                </a:pPr>
                <a:r>
                  <a:rPr lang="en-US" sz="2800" dirty="0" smtClean="0"/>
                  <a:t>Repeatability:</a:t>
                </a:r>
              </a:p>
              <a:p>
                <a:pPr marL="0" indent="0">
                  <a:buNone/>
                </a:pPr>
                <a14:m>
                  <m:oMathPara xmlns:m="http://schemas.openxmlformats.org/officeDocument/2006/math">
                    <m:oMathParaPr>
                      <m:jc m:val="center"/>
                    </m:oMathParaPr>
                    <m:oMath xmlns:m="http://schemas.openxmlformats.org/officeDocument/2006/math">
                      <m:r>
                        <a:rPr lang="en-US" sz="4000" b="0" i="1" smtClean="0">
                          <a:latin typeface="Cambria Math" charset="0"/>
                        </a:rPr>
                        <m:t>1−</m:t>
                      </m:r>
                      <m:f>
                        <m:fPr>
                          <m:ctrlPr>
                            <a:rPr lang="bg-BG" sz="4000" i="1" smtClean="0">
                              <a:latin typeface="Cambria Math" charset="0"/>
                            </a:rPr>
                          </m:ctrlPr>
                        </m:fPr>
                        <m:num>
                          <m:sSub>
                            <m:sSubPr>
                              <m:ctrlPr>
                                <a:rPr lang="en-US" sz="4000" i="1" smtClean="0">
                                  <a:latin typeface="Cambria Math" charset="0"/>
                                </a:rPr>
                              </m:ctrlPr>
                            </m:sSubPr>
                            <m:e>
                              <m:r>
                                <a:rPr lang="en-US" sz="4000" b="0" i="1" smtClean="0">
                                  <a:latin typeface="Cambria Math" charset="0"/>
                                </a:rPr>
                                <m:t>𝑉</m:t>
                              </m:r>
                            </m:e>
                            <m:sub>
                              <m:r>
                                <a:rPr lang="en-US" sz="4000" b="0" i="1" smtClean="0">
                                  <a:latin typeface="Cambria Math" charset="0"/>
                                </a:rPr>
                                <m:t>𝐸𝑆</m:t>
                              </m:r>
                            </m:sub>
                          </m:sSub>
                        </m:num>
                        <m:den>
                          <m:sSub>
                            <m:sSubPr>
                              <m:ctrlPr>
                                <a:rPr lang="en-US" sz="4000" i="1" smtClean="0">
                                  <a:latin typeface="Cambria Math" charset="0"/>
                                </a:rPr>
                              </m:ctrlPr>
                            </m:sSubPr>
                            <m:e>
                              <m:r>
                                <a:rPr lang="en-US" sz="4000" b="0" i="1" smtClean="0">
                                  <a:latin typeface="Cambria Math" charset="0"/>
                                </a:rPr>
                                <m:t>𝑉</m:t>
                              </m:r>
                            </m:e>
                            <m:sub>
                              <m:r>
                                <a:rPr lang="en-US" sz="4000" b="0" i="1" smtClean="0">
                                  <a:latin typeface="Cambria Math" charset="0"/>
                                </a:rPr>
                                <m:t>𝑃</m:t>
                              </m:r>
                            </m:sub>
                          </m:sSub>
                        </m:den>
                      </m:f>
                    </m:oMath>
                  </m:oMathPara>
                </a14:m>
                <a:endParaRPr lang="en-US" sz="2800" dirty="0" smtClean="0"/>
              </a:p>
              <a:p>
                <a:pPr>
                  <a:buFont typeface="Wingdings" charset="2"/>
                  <a:buChar char="v"/>
                </a:pPr>
                <a:r>
                  <a:rPr lang="en-US" sz="2800" dirty="0" smtClean="0"/>
                  <a:t>The proportion of phenotypic variance due to permanent differences among individuals (genetic and environmental)</a:t>
                </a:r>
              </a:p>
              <a:p>
                <a:pPr>
                  <a:buFont typeface="Wingdings" charset="2"/>
                  <a:buChar char="v"/>
                </a:pPr>
                <a:r>
                  <a:rPr lang="en-US" sz="2800" dirty="0" smtClean="0"/>
                  <a:t>Sets upper limit on heritability; Why?</a:t>
                </a:r>
              </a:p>
              <a:p>
                <a:pPr marL="0" indent="0">
                  <a:buNone/>
                </a:pPr>
                <a14:m>
                  <m:oMathPara xmlns:m="http://schemas.openxmlformats.org/officeDocument/2006/math">
                    <m:oMathParaPr>
                      <m:jc m:val="center"/>
                    </m:oMathParaPr>
                    <m:oMath xmlns:m="http://schemas.openxmlformats.org/officeDocument/2006/math">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smtClean="0">
                              <a:solidFill>
                                <a:prstClr val="black">
                                  <a:lumMod val="75000"/>
                                  <a:lumOff val="25000"/>
                                </a:prstClr>
                              </a:solidFill>
                              <a:latin typeface="Cambria Math" charset="0"/>
                            </a:rPr>
                            <m:t>𝑷</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𝑬𝑺</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𝑬𝑮</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𝑬𝑪</m:t>
                          </m:r>
                        </m:sub>
                      </m:sSub>
                      <m:r>
                        <a:rPr lang="en-US" sz="2800" b="1" i="1" smtClean="0">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𝑨</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𝑫</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𝑰</m:t>
                          </m:r>
                        </m:sub>
                      </m:sSub>
                    </m:oMath>
                  </m:oMathPara>
                </a14:m>
                <a:endParaRPr lang="en-US" sz="2800" dirty="0" smtClean="0"/>
              </a:p>
              <a:p>
                <a:pPr marL="0" indent="0">
                  <a:buNone/>
                </a:pPr>
                <a14:m>
                  <m:oMathPara xmlns:m="http://schemas.openxmlformats.org/officeDocument/2006/math">
                    <m:oMathParaPr>
                      <m:jc m:val="center"/>
                    </m:oMathParaPr>
                    <m:oMath xmlns:m="http://schemas.openxmlformats.org/officeDocument/2006/math">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𝑷</m:t>
                          </m:r>
                        </m:sub>
                      </m:sSub>
                      <m:r>
                        <a:rPr lang="en-US" sz="2800" b="1" i="1" smtClean="0">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𝑬𝑺</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𝑬𝑮</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𝑬𝑪</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𝑨</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𝑫</m:t>
                          </m:r>
                        </m:sub>
                      </m:sSub>
                      <m:r>
                        <a:rPr lang="en-US" sz="2800" b="1" i="1">
                          <a:solidFill>
                            <a:prstClr val="black">
                              <a:lumMod val="75000"/>
                              <a:lumOff val="25000"/>
                            </a:prstClr>
                          </a:solidFill>
                          <a:latin typeface="Cambria Math" charset="0"/>
                        </a:rPr>
                        <m:t>+</m:t>
                      </m:r>
                      <m:sSub>
                        <m:sSubPr>
                          <m:ctrlPr>
                            <a:rPr lang="en-US" sz="2800" b="1" i="1">
                              <a:solidFill>
                                <a:prstClr val="black">
                                  <a:lumMod val="75000"/>
                                  <a:lumOff val="25000"/>
                                </a:prstClr>
                              </a:solidFill>
                              <a:latin typeface="Cambria Math" charset="0"/>
                            </a:rPr>
                          </m:ctrlPr>
                        </m:sSubPr>
                        <m:e>
                          <m:r>
                            <a:rPr lang="en-US" sz="2800" b="1" i="1">
                              <a:solidFill>
                                <a:prstClr val="black">
                                  <a:lumMod val="75000"/>
                                  <a:lumOff val="25000"/>
                                </a:prstClr>
                              </a:solidFill>
                              <a:latin typeface="Cambria Math" charset="0"/>
                            </a:rPr>
                            <m:t>𝑽</m:t>
                          </m:r>
                        </m:e>
                        <m:sub>
                          <m:r>
                            <a:rPr lang="en-US" sz="2800" b="1" i="1">
                              <a:solidFill>
                                <a:prstClr val="black">
                                  <a:lumMod val="75000"/>
                                  <a:lumOff val="25000"/>
                                </a:prstClr>
                              </a:solidFill>
                              <a:latin typeface="Cambria Math" charset="0"/>
                            </a:rPr>
                            <m:t>𝑰</m:t>
                          </m:r>
                        </m:sub>
                      </m:sSub>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349326"/>
              </a:xfrm>
              <a:blipFill rotWithShape="0">
                <a:blip r:embed="rId2"/>
                <a:stretch>
                  <a:fillRect l="-1939" t="-2384"/>
                </a:stretch>
              </a:blipFill>
            </p:spPr>
            <p:txBody>
              <a:bodyPr/>
              <a:lstStyle/>
              <a:p>
                <a:r>
                  <a:rPr lang="en-US">
                    <a:noFill/>
                  </a:rPr>
                  <a:t> </a:t>
                </a:r>
              </a:p>
            </p:txBody>
          </p:sp>
        </mc:Fallback>
      </mc:AlternateContent>
    </p:spTree>
    <p:extLst>
      <p:ext uri="{BB962C8B-B14F-4D97-AF65-F5344CB8AC3E}">
        <p14:creationId xmlns:p14="http://schemas.microsoft.com/office/powerpoint/2010/main" val="117883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Variance</a:t>
            </a:r>
            <a:endParaRPr lang="en-US" dirty="0"/>
          </a:p>
        </p:txBody>
      </p:sp>
      <p:sp>
        <p:nvSpPr>
          <p:cNvPr id="3" name="Content Placeholder 2"/>
          <p:cNvSpPr>
            <a:spLocks noGrp="1"/>
          </p:cNvSpPr>
          <p:nvPr>
            <p:ph idx="1"/>
          </p:nvPr>
        </p:nvSpPr>
        <p:spPr>
          <a:xfrm>
            <a:off x="1097280" y="1880239"/>
            <a:ext cx="10058400" cy="4023360"/>
          </a:xfrm>
        </p:spPr>
        <p:txBody>
          <a:bodyPr/>
          <a:lstStyle/>
          <a:p>
            <a:pPr>
              <a:lnSpc>
                <a:spcPct val="150000"/>
              </a:lnSpc>
              <a:buFont typeface="Wingdings" charset="2"/>
              <a:buChar char="v"/>
            </a:pPr>
            <a:r>
              <a:rPr lang="en-US" sz="2400" dirty="0" smtClean="0"/>
              <a:t>Used to calculate repeatability, heritability</a:t>
            </a:r>
          </a:p>
          <a:p>
            <a:pPr>
              <a:lnSpc>
                <a:spcPct val="100000"/>
              </a:lnSpc>
              <a:buFont typeface="Wingdings" charset="2"/>
              <a:buChar char="v"/>
            </a:pPr>
            <a:r>
              <a:rPr lang="en-US" sz="2400" dirty="0" smtClean="0"/>
              <a:t>Partitions variance into the variance among individuals and the variance within individuals</a:t>
            </a:r>
          </a:p>
          <a:p>
            <a:pPr>
              <a:lnSpc>
                <a:spcPct val="150000"/>
              </a:lnSpc>
              <a:buFont typeface="Wingdings" charset="2"/>
              <a:buChar char="v"/>
            </a:pPr>
            <a:r>
              <a:rPr lang="en-US" sz="2400" dirty="0" smtClean="0"/>
              <a:t>Set your working directory and load the turkey dataset into your environment</a:t>
            </a:r>
          </a:p>
          <a:p>
            <a:pPr>
              <a:lnSpc>
                <a:spcPct val="150000"/>
              </a:lnSpc>
              <a:buFont typeface="Wingdings" charset="2"/>
              <a:buChar char="v"/>
            </a:pPr>
            <a:r>
              <a:rPr lang="en-US" sz="2400" dirty="0" smtClean="0"/>
              <a:t>Where does the variation “within” individuals come from?</a:t>
            </a:r>
          </a:p>
        </p:txBody>
      </p:sp>
      <p:pic>
        <p:nvPicPr>
          <p:cNvPr id="5" name="Picture 4"/>
          <p:cNvPicPr>
            <a:picLocks noChangeAspect="1"/>
          </p:cNvPicPr>
          <p:nvPr/>
        </p:nvPicPr>
        <p:blipFill>
          <a:blip r:embed="rId3"/>
          <a:stretch>
            <a:fillRect/>
          </a:stretch>
        </p:blipFill>
        <p:spPr>
          <a:xfrm>
            <a:off x="4193803" y="4934309"/>
            <a:ext cx="3863584" cy="1388214"/>
          </a:xfrm>
          <a:prstGeom prst="rect">
            <a:avLst/>
          </a:prstGeom>
        </p:spPr>
      </p:pic>
    </p:spTree>
    <p:extLst>
      <p:ext uri="{BB962C8B-B14F-4D97-AF65-F5344CB8AC3E}">
        <p14:creationId xmlns:p14="http://schemas.microsoft.com/office/powerpoint/2010/main" val="180746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675" y="379563"/>
            <a:ext cx="10058400" cy="793840"/>
          </a:xfrm>
        </p:spPr>
        <p:txBody>
          <a:bodyPr/>
          <a:lstStyle/>
          <a:p>
            <a:r>
              <a:rPr lang="en-US" dirty="0" smtClean="0"/>
              <a:t>ANOVA Table</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060623032"/>
                  </p:ext>
                </p:extLst>
              </p:nvPr>
            </p:nvGraphicFramePr>
            <p:xfrm>
              <a:off x="258793" y="1173403"/>
              <a:ext cx="11680165" cy="4945532"/>
            </p:xfrm>
            <a:graphic>
              <a:graphicData uri="http://schemas.openxmlformats.org/drawingml/2006/table">
                <a:tbl>
                  <a:tblPr firstRow="1" bandRow="1">
                    <a:tableStyleId>{5C22544A-7EE6-4342-B048-85BDC9FD1C3A}</a:tableStyleId>
                  </a:tblPr>
                  <a:tblGrid>
                    <a:gridCol w="2336033"/>
                    <a:gridCol w="2336033"/>
                    <a:gridCol w="2336033"/>
                    <a:gridCol w="2336033"/>
                    <a:gridCol w="2336033"/>
                  </a:tblGrid>
                  <a:tr h="1236383">
                    <a:tc>
                      <a:txBody>
                        <a:bodyPr/>
                        <a:lstStyle/>
                        <a:p>
                          <a:r>
                            <a:rPr lang="en-US" sz="2400" dirty="0" smtClean="0"/>
                            <a:t>Source of Variance</a:t>
                          </a:r>
                          <a:endParaRPr lang="en-US" sz="2400" dirty="0"/>
                        </a:p>
                      </a:txBody>
                      <a:tcPr/>
                    </a:tc>
                    <a:tc>
                      <a:txBody>
                        <a:bodyPr/>
                        <a:lstStyle/>
                        <a:p>
                          <a:r>
                            <a:rPr lang="en-US" sz="2400" dirty="0" smtClean="0"/>
                            <a:t>Sum</a:t>
                          </a:r>
                          <a:r>
                            <a:rPr lang="en-US" sz="2400" baseline="0" dirty="0" smtClean="0"/>
                            <a:t> of Squares (SS)</a:t>
                          </a:r>
                          <a:endParaRPr lang="en-US" sz="2400" dirty="0"/>
                        </a:p>
                      </a:txBody>
                      <a:tcPr/>
                    </a:tc>
                    <a:tc>
                      <a:txBody>
                        <a:bodyPr/>
                        <a:lstStyle/>
                        <a:p>
                          <a:r>
                            <a:rPr lang="en-US" sz="2400" dirty="0" smtClean="0"/>
                            <a:t>Degrees</a:t>
                          </a:r>
                          <a:r>
                            <a:rPr lang="en-US" sz="2400" baseline="0" dirty="0" smtClean="0"/>
                            <a:t> of Freedom</a:t>
                          </a:r>
                          <a:endParaRPr lang="en-US" sz="2400" dirty="0"/>
                        </a:p>
                      </a:txBody>
                      <a:tcPr/>
                    </a:tc>
                    <a:tc>
                      <a:txBody>
                        <a:bodyPr/>
                        <a:lstStyle/>
                        <a:p>
                          <a:r>
                            <a:rPr lang="en-US" sz="2400" dirty="0" smtClean="0"/>
                            <a:t>Mean </a:t>
                          </a:r>
                          <a:r>
                            <a:rPr lang="en-US" sz="2400" baseline="0" dirty="0" smtClean="0"/>
                            <a:t>Square (MS)</a:t>
                          </a:r>
                          <a:endParaRPr lang="en-US" sz="2400" dirty="0"/>
                        </a:p>
                      </a:txBody>
                      <a:tcPr/>
                    </a:tc>
                    <a:tc>
                      <a:txBody>
                        <a:bodyPr/>
                        <a:lstStyle/>
                        <a:p>
                          <a:r>
                            <a:rPr lang="en-US" sz="2400" dirty="0" smtClean="0"/>
                            <a:t>MS Component</a:t>
                          </a:r>
                          <a:endParaRPr lang="en-US" sz="2400" dirty="0"/>
                        </a:p>
                      </a:txBody>
                      <a:tcPr/>
                    </a:tc>
                  </a:tr>
                  <a:tr h="1236383">
                    <a:tc>
                      <a:txBody>
                        <a:bodyPr/>
                        <a:lstStyle/>
                        <a:p>
                          <a:r>
                            <a:rPr lang="en-US" sz="2400" dirty="0" smtClean="0"/>
                            <a:t>Within Individuals</a:t>
                          </a:r>
                          <a:endParaRPr lang="en-US" sz="2400" dirty="0"/>
                        </a:p>
                      </a:txBody>
                      <a:tcPr/>
                    </a:tc>
                    <a:tc>
                      <a:txBody>
                        <a:bodyPr/>
                        <a:lstStyle/>
                        <a:p>
                          <a:r>
                            <a:rPr lang="en-US" sz="2400" dirty="0" smtClean="0"/>
                            <a:t>SS</a:t>
                          </a:r>
                          <a:r>
                            <a:rPr lang="en-US" sz="2400" baseline="-25000" dirty="0" smtClean="0"/>
                            <a:t>W </a:t>
                          </a:r>
                          <a:r>
                            <a:rPr lang="en-US" sz="2400" baseline="0" dirty="0" smtClean="0"/>
                            <a:t>=</a:t>
                          </a:r>
                        </a:p>
                        <a:p>
                          <a:endParaRPr lang="en-US" sz="2400" dirty="0"/>
                        </a:p>
                      </a:txBody>
                      <a:tcPr/>
                    </a:tc>
                    <a:tc>
                      <a:txBody>
                        <a:bodyPr/>
                        <a:lstStyle/>
                        <a:p>
                          <a:pPr algn="ctr"/>
                          <a:r>
                            <a:rPr lang="en-US" sz="2400" u="none" dirty="0" smtClean="0"/>
                            <a:t>N(n-1)</a:t>
                          </a:r>
                        </a:p>
                        <a:p>
                          <a:pPr algn="ctr"/>
                          <a:r>
                            <a:rPr lang="en-US" sz="1800" dirty="0" smtClean="0"/>
                            <a:t>N=# </a:t>
                          </a:r>
                          <a:r>
                            <a:rPr lang="en-US" sz="1800" dirty="0" err="1" smtClean="0"/>
                            <a:t>ind.</a:t>
                          </a:r>
                          <a:endParaRPr lang="en-US" sz="1800" dirty="0" smtClean="0"/>
                        </a:p>
                        <a:p>
                          <a:pPr algn="ctr"/>
                          <a:r>
                            <a:rPr lang="en-US" sz="1800" dirty="0" smtClean="0"/>
                            <a:t>n=#</a:t>
                          </a:r>
                          <a:r>
                            <a:rPr lang="en-US" sz="1800" baseline="0" dirty="0" smtClean="0"/>
                            <a:t> measures</a:t>
                          </a:r>
                          <a:endParaRPr lang="en-US" sz="1800" dirty="0" smtClean="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𝑀𝑆</m:t>
                                    </m:r>
                                  </m:e>
                                  <m:sub>
                                    <m:r>
                                      <a:rPr lang="en-US" sz="2400" b="0" i="1" smtClean="0">
                                        <a:latin typeface="Cambria Math" charset="0"/>
                                      </a:rPr>
                                      <m:t>𝑊</m:t>
                                    </m:r>
                                  </m:sub>
                                </m:sSub>
                                <m:r>
                                  <a:rPr lang="en-US" sz="2400" b="0" i="1" smtClean="0">
                                    <a:latin typeface="Cambria Math" charset="0"/>
                                  </a:rPr>
                                  <m:t>=</m:t>
                                </m:r>
                                <m:f>
                                  <m:fPr>
                                    <m:ctrlPr>
                                      <a:rPr lang="bg-BG"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𝑆𝑆</m:t>
                                        </m:r>
                                      </m:e>
                                      <m:sub>
                                        <m:r>
                                          <a:rPr lang="en-US" sz="2400" b="0" i="1" smtClean="0">
                                            <a:latin typeface="Cambria Math" charset="0"/>
                                          </a:rPr>
                                          <m:t>𝑊</m:t>
                                        </m:r>
                                      </m:sub>
                                    </m:sSub>
                                  </m:num>
                                  <m:den>
                                    <m:r>
                                      <a:rPr lang="en-US" sz="2400" b="0" i="1" smtClean="0">
                                        <a:latin typeface="Cambria Math" charset="0"/>
                                      </a:rPr>
                                      <m:t>𝑁</m:t>
                                    </m:r>
                                    <m:r>
                                      <a:rPr lang="en-US" sz="2400" b="0" i="1" smtClean="0">
                                        <a:latin typeface="Cambria Math" charset="0"/>
                                      </a:rPr>
                                      <m:t>(</m:t>
                                    </m:r>
                                    <m:r>
                                      <a:rPr lang="en-US" sz="2400" b="0" i="1" smtClean="0">
                                        <a:latin typeface="Cambria Math" charset="0"/>
                                      </a:rPr>
                                      <m:t>𝑛</m:t>
                                    </m:r>
                                    <m:r>
                                      <a:rPr lang="en-US" sz="2400" b="0" i="1" smtClean="0">
                                        <a:latin typeface="Cambria Math" charset="0"/>
                                      </a:rPr>
                                      <m:t>−1)</m:t>
                                    </m:r>
                                    <m:r>
                                      <m:rPr>
                                        <m:nor/>
                                      </m:rPr>
                                      <a:rPr lang="en-US" sz="2400" dirty="0"/>
                                      <m:t> </m:t>
                                    </m:r>
                                  </m:den>
                                </m:f>
                              </m:oMath>
                            </m:oMathPara>
                          </a14:m>
                          <a:endParaRPr lang="en-US" sz="2400" b="0" i="1" dirty="0" smtClean="0">
                            <a:latin typeface="Cambria Math" charset="0"/>
                          </a:endParaRPr>
                        </a:p>
                      </a:txBody>
                      <a:tcPr anchor="ctr"/>
                    </a:tc>
                    <a:tc>
                      <a:txBody>
                        <a:bodyPr/>
                        <a:lstStyle/>
                        <a:p>
                          <a:pPr algn="ctr"/>
                          <a:r>
                            <a:rPr lang="en-US" sz="2400" dirty="0" smtClean="0"/>
                            <a:t>V</a:t>
                          </a:r>
                          <a:r>
                            <a:rPr lang="en-US" sz="2400" baseline="-25000" dirty="0" smtClean="0"/>
                            <a:t>W</a:t>
                          </a:r>
                          <a:endParaRPr lang="en-US" sz="2400" dirty="0"/>
                        </a:p>
                      </a:txBody>
                      <a:tcPr anchor="ctr"/>
                    </a:tc>
                  </a:tr>
                  <a:tr h="1236383">
                    <a:tc>
                      <a:txBody>
                        <a:bodyPr/>
                        <a:lstStyle/>
                        <a:p>
                          <a:r>
                            <a:rPr lang="en-US" sz="2400" dirty="0" smtClean="0"/>
                            <a:t>Between (among)</a:t>
                          </a:r>
                          <a:r>
                            <a:rPr lang="en-US" sz="2400" baseline="0" dirty="0" smtClean="0"/>
                            <a:t> Individuals</a:t>
                          </a:r>
                          <a:endParaRPr lang="en-US" sz="2400" dirty="0"/>
                        </a:p>
                      </a:txBody>
                      <a:tcPr/>
                    </a:tc>
                    <a:tc>
                      <a:txBody>
                        <a:bodyPr/>
                        <a:lstStyle/>
                        <a:p>
                          <a:r>
                            <a:rPr lang="en-US" sz="2400" dirty="0" smtClean="0"/>
                            <a:t>SS</a:t>
                          </a:r>
                          <a:r>
                            <a:rPr lang="en-US" sz="2400" baseline="-25000" dirty="0" smtClean="0"/>
                            <a:t>B </a:t>
                          </a:r>
                          <a:r>
                            <a:rPr lang="en-US" sz="2400" baseline="0" dirty="0" smtClean="0"/>
                            <a:t>=</a:t>
                          </a:r>
                          <a:endParaRPr lang="en-US" sz="2400" baseline="-25000" dirty="0" smtClean="0"/>
                        </a:p>
                        <a:p>
                          <a:endParaRPr lang="en-US" sz="2400" dirty="0"/>
                        </a:p>
                      </a:txBody>
                      <a:tcPr/>
                    </a:tc>
                    <a:tc>
                      <a:txBody>
                        <a:bodyPr/>
                        <a:lstStyle/>
                        <a:p>
                          <a:pPr algn="ctr"/>
                          <a:r>
                            <a:rPr lang="en-US" sz="2400" dirty="0" smtClean="0"/>
                            <a:t>N-1</a:t>
                          </a:r>
                          <a:endParaRPr lang="en-US" sz="24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𝑀𝑆</m:t>
                                    </m:r>
                                  </m:e>
                                  <m:sub>
                                    <m:r>
                                      <a:rPr lang="en-US" sz="2400" b="0" i="1" smtClean="0">
                                        <a:latin typeface="Cambria Math" charset="0"/>
                                      </a:rPr>
                                      <m:t>𝐵</m:t>
                                    </m:r>
                                  </m:sub>
                                </m:sSub>
                                <m:r>
                                  <a:rPr lang="en-US" sz="2400" b="0" i="1" smtClean="0">
                                    <a:latin typeface="Cambria Math" charset="0"/>
                                  </a:rPr>
                                  <m:t>=</m:t>
                                </m:r>
                                <m:f>
                                  <m:fPr>
                                    <m:ctrlPr>
                                      <a:rPr lang="bg-BG" sz="2400" b="0" i="1" smtClean="0">
                                        <a:latin typeface="Cambria Math" charset="0"/>
                                      </a:rPr>
                                    </m:ctrlPr>
                                  </m:fPr>
                                  <m:num>
                                    <m:sSub>
                                      <m:sSubPr>
                                        <m:ctrlPr>
                                          <a:rPr lang="en-US" sz="2400" b="0" i="1" smtClean="0">
                                            <a:latin typeface="Cambria Math" charset="0"/>
                                          </a:rPr>
                                        </m:ctrlPr>
                                      </m:sSubPr>
                                      <m:e>
                                        <m:r>
                                          <a:rPr lang="en-US" sz="2400" b="0" i="1" smtClean="0">
                                            <a:latin typeface="Cambria Math" charset="0"/>
                                          </a:rPr>
                                          <m:t>𝑆𝑆</m:t>
                                        </m:r>
                                      </m:e>
                                      <m:sub>
                                        <m:r>
                                          <a:rPr lang="en-US" sz="2400" b="0" i="1" smtClean="0">
                                            <a:latin typeface="Cambria Math" charset="0"/>
                                          </a:rPr>
                                          <m:t>𝐵</m:t>
                                        </m:r>
                                      </m:sub>
                                    </m:sSub>
                                  </m:num>
                                  <m:den>
                                    <m:r>
                                      <a:rPr lang="en-US" sz="2400" b="0" i="1" smtClean="0">
                                        <a:latin typeface="Cambria Math" charset="0"/>
                                      </a:rPr>
                                      <m:t>𝑁</m:t>
                                    </m:r>
                                    <m:r>
                                      <a:rPr lang="en-US" sz="2400" b="0" i="1" smtClean="0">
                                        <a:latin typeface="Cambria Math" charset="0"/>
                                      </a:rPr>
                                      <m:t>−1</m:t>
                                    </m:r>
                                    <m:r>
                                      <m:rPr>
                                        <m:nor/>
                                      </m:rPr>
                                      <a:rPr lang="en-US" sz="2400" dirty="0"/>
                                      <m:t> </m:t>
                                    </m:r>
                                  </m:den>
                                </m:f>
                              </m:oMath>
                            </m:oMathPara>
                          </a14:m>
                          <a:endParaRPr lang="en-US" sz="2400" dirty="0"/>
                        </a:p>
                      </a:txBody>
                      <a:tcPr anchor="ctr"/>
                    </a:tc>
                    <a:tc>
                      <a:txBody>
                        <a:bodyPr/>
                        <a:lstStyle/>
                        <a:p>
                          <a:pPr algn="ctr"/>
                          <a:r>
                            <a:rPr lang="en-US" sz="2400" dirty="0" smtClean="0"/>
                            <a:t>V</a:t>
                          </a:r>
                          <a:r>
                            <a:rPr lang="en-US" sz="2400" baseline="-25000" dirty="0" smtClean="0"/>
                            <a:t>W</a:t>
                          </a:r>
                          <a:r>
                            <a:rPr lang="en-US" sz="2400" baseline="0" dirty="0" smtClean="0"/>
                            <a:t> + </a:t>
                          </a:r>
                          <a:r>
                            <a:rPr lang="en-US" sz="2400" baseline="0" dirty="0" err="1" smtClean="0"/>
                            <a:t>nV</a:t>
                          </a:r>
                          <a:r>
                            <a:rPr lang="en-US" sz="2400" baseline="-25000" dirty="0" err="1" smtClean="0"/>
                            <a:t>B</a:t>
                          </a:r>
                          <a:endParaRPr lang="en-US" sz="2400" dirty="0"/>
                        </a:p>
                      </a:txBody>
                      <a:tcPr anchor="ctr"/>
                    </a:tc>
                  </a:tr>
                  <a:tr h="1236383">
                    <a:tc>
                      <a:txBody>
                        <a:bodyPr/>
                        <a:lstStyle/>
                        <a:p>
                          <a:r>
                            <a:rPr lang="en-US" sz="2400" dirty="0" smtClean="0"/>
                            <a:t>Total Variance</a:t>
                          </a:r>
                          <a:endParaRPr lang="en-US" sz="2400" dirty="0"/>
                        </a:p>
                      </a:txBody>
                      <a:tcPr/>
                    </a:tc>
                    <a:tc>
                      <a:txBody>
                        <a:bodyPr/>
                        <a:lstStyle/>
                        <a:p>
                          <a:r>
                            <a:rPr lang="en-US" sz="2400" dirty="0" err="1" smtClean="0"/>
                            <a:t>SS</a:t>
                          </a:r>
                          <a:r>
                            <a:rPr lang="en-US" sz="2400" baseline="-25000" dirty="0" err="1" smtClean="0"/>
                            <a:t>Total</a:t>
                          </a:r>
                          <a:r>
                            <a:rPr lang="en-US" sz="2400" baseline="-25000" dirty="0" smtClean="0"/>
                            <a:t> </a:t>
                          </a:r>
                          <a:r>
                            <a:rPr lang="en-US" sz="2400" baseline="0" dirty="0" smtClean="0"/>
                            <a:t>= SS</a:t>
                          </a:r>
                          <a:r>
                            <a:rPr lang="en-US" sz="2400" baseline="-25000" dirty="0" smtClean="0"/>
                            <a:t>W</a:t>
                          </a:r>
                          <a:r>
                            <a:rPr lang="en-US" sz="2400" baseline="0" dirty="0" smtClean="0"/>
                            <a:t> + SS</a:t>
                          </a:r>
                          <a:r>
                            <a:rPr lang="en-US" sz="2400" baseline="-25000" dirty="0" smtClean="0"/>
                            <a:t>B</a:t>
                          </a:r>
                          <a:endParaRPr lang="en-US" sz="2400" baseline="0" dirty="0" smtClean="0"/>
                        </a:p>
                        <a:p>
                          <a:endParaRPr lang="en-US" sz="2400" dirty="0"/>
                        </a:p>
                      </a:txBody>
                      <a:tcPr/>
                    </a:tc>
                    <a:tc>
                      <a:txBody>
                        <a:bodyPr/>
                        <a:lstStyle/>
                        <a:p>
                          <a:endParaRPr lang="en-US" sz="2400" dirty="0"/>
                        </a:p>
                      </a:txBody>
                      <a:tcPr anchor="ctr"/>
                    </a:tc>
                    <a:tc>
                      <a:txBody>
                        <a:bodyPr/>
                        <a:lstStyle/>
                        <a:p>
                          <a:endParaRPr lang="en-US" sz="2400" dirty="0"/>
                        </a:p>
                      </a:txBody>
                      <a:tcPr anchor="ctr"/>
                    </a:tc>
                    <a:tc>
                      <a:txBody>
                        <a:bodyPr/>
                        <a:lstStyle/>
                        <a:p>
                          <a:endParaRPr lang="en-US" sz="2400" dirty="0"/>
                        </a:p>
                      </a:txBody>
                      <a:tcPr anchor="ct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060623032"/>
                  </p:ext>
                </p:extLst>
              </p:nvPr>
            </p:nvGraphicFramePr>
            <p:xfrm>
              <a:off x="258793" y="1173403"/>
              <a:ext cx="11680165" cy="4945532"/>
            </p:xfrm>
            <a:graphic>
              <a:graphicData uri="http://schemas.openxmlformats.org/drawingml/2006/table">
                <a:tbl>
                  <a:tblPr firstRow="1" bandRow="1">
                    <a:tableStyleId>{5C22544A-7EE6-4342-B048-85BDC9FD1C3A}</a:tableStyleId>
                  </a:tblPr>
                  <a:tblGrid>
                    <a:gridCol w="2336033"/>
                    <a:gridCol w="2336033"/>
                    <a:gridCol w="2336033"/>
                    <a:gridCol w="2336033"/>
                    <a:gridCol w="2336033"/>
                  </a:tblGrid>
                  <a:tr h="1236383">
                    <a:tc>
                      <a:txBody>
                        <a:bodyPr/>
                        <a:lstStyle/>
                        <a:p>
                          <a:r>
                            <a:rPr lang="en-US" sz="2400" dirty="0" smtClean="0"/>
                            <a:t>Source of Variance</a:t>
                          </a:r>
                          <a:endParaRPr lang="en-US" sz="2400" dirty="0"/>
                        </a:p>
                      </a:txBody>
                      <a:tcPr/>
                    </a:tc>
                    <a:tc>
                      <a:txBody>
                        <a:bodyPr/>
                        <a:lstStyle/>
                        <a:p>
                          <a:r>
                            <a:rPr lang="en-US" sz="2400" dirty="0" smtClean="0"/>
                            <a:t>Sum</a:t>
                          </a:r>
                          <a:r>
                            <a:rPr lang="en-US" sz="2400" baseline="0" dirty="0" smtClean="0"/>
                            <a:t> of Squares (SS)</a:t>
                          </a:r>
                          <a:endParaRPr lang="en-US" sz="2400" dirty="0"/>
                        </a:p>
                      </a:txBody>
                      <a:tcPr/>
                    </a:tc>
                    <a:tc>
                      <a:txBody>
                        <a:bodyPr/>
                        <a:lstStyle/>
                        <a:p>
                          <a:r>
                            <a:rPr lang="en-US" sz="2400" dirty="0" smtClean="0"/>
                            <a:t>Degrees</a:t>
                          </a:r>
                          <a:r>
                            <a:rPr lang="en-US" sz="2400" baseline="0" dirty="0" smtClean="0"/>
                            <a:t> of Freedom</a:t>
                          </a:r>
                          <a:endParaRPr lang="en-US" sz="2400" dirty="0"/>
                        </a:p>
                      </a:txBody>
                      <a:tcPr/>
                    </a:tc>
                    <a:tc>
                      <a:txBody>
                        <a:bodyPr/>
                        <a:lstStyle/>
                        <a:p>
                          <a:r>
                            <a:rPr lang="en-US" sz="2400" dirty="0" smtClean="0"/>
                            <a:t>Mean </a:t>
                          </a:r>
                          <a:r>
                            <a:rPr lang="en-US" sz="2400" baseline="0" dirty="0" smtClean="0"/>
                            <a:t>Square (MS)</a:t>
                          </a:r>
                          <a:endParaRPr lang="en-US" sz="2400" dirty="0"/>
                        </a:p>
                      </a:txBody>
                      <a:tcPr/>
                    </a:tc>
                    <a:tc>
                      <a:txBody>
                        <a:bodyPr/>
                        <a:lstStyle/>
                        <a:p>
                          <a:r>
                            <a:rPr lang="en-US" sz="2400" dirty="0" smtClean="0"/>
                            <a:t>MS Component</a:t>
                          </a:r>
                          <a:endParaRPr lang="en-US" sz="2400" dirty="0"/>
                        </a:p>
                      </a:txBody>
                      <a:tcPr/>
                    </a:tc>
                  </a:tr>
                  <a:tr h="1236383">
                    <a:tc>
                      <a:txBody>
                        <a:bodyPr/>
                        <a:lstStyle/>
                        <a:p>
                          <a:r>
                            <a:rPr lang="en-US" sz="2400" dirty="0" smtClean="0"/>
                            <a:t>Within Individuals</a:t>
                          </a:r>
                          <a:endParaRPr lang="en-US" sz="2400" dirty="0"/>
                        </a:p>
                      </a:txBody>
                      <a:tcPr/>
                    </a:tc>
                    <a:tc>
                      <a:txBody>
                        <a:bodyPr/>
                        <a:lstStyle/>
                        <a:p>
                          <a:r>
                            <a:rPr lang="en-US" sz="2400" dirty="0" smtClean="0"/>
                            <a:t>SS</a:t>
                          </a:r>
                          <a:r>
                            <a:rPr lang="en-US" sz="2400" baseline="-25000" dirty="0" smtClean="0"/>
                            <a:t>W </a:t>
                          </a:r>
                          <a:r>
                            <a:rPr lang="en-US" sz="2400" baseline="0" dirty="0" smtClean="0"/>
                            <a:t>=</a:t>
                          </a:r>
                        </a:p>
                        <a:p>
                          <a:endParaRPr lang="en-US" sz="2400" dirty="0"/>
                        </a:p>
                      </a:txBody>
                      <a:tcPr/>
                    </a:tc>
                    <a:tc>
                      <a:txBody>
                        <a:bodyPr/>
                        <a:lstStyle/>
                        <a:p>
                          <a:pPr algn="ctr"/>
                          <a:r>
                            <a:rPr lang="en-US" sz="2400" u="none" dirty="0" smtClean="0"/>
                            <a:t>N(n-1)</a:t>
                          </a:r>
                        </a:p>
                        <a:p>
                          <a:pPr algn="ctr"/>
                          <a:r>
                            <a:rPr lang="en-US" sz="1800" dirty="0" smtClean="0"/>
                            <a:t>N=# </a:t>
                          </a:r>
                          <a:r>
                            <a:rPr lang="en-US" sz="1800" dirty="0" err="1" smtClean="0"/>
                            <a:t>ind.</a:t>
                          </a:r>
                          <a:endParaRPr lang="en-US" sz="1800" dirty="0" smtClean="0"/>
                        </a:p>
                        <a:p>
                          <a:pPr algn="ctr"/>
                          <a:r>
                            <a:rPr lang="en-US" sz="1800" dirty="0" smtClean="0"/>
                            <a:t>n=#</a:t>
                          </a:r>
                          <a:r>
                            <a:rPr lang="en-US" sz="1800" baseline="0" dirty="0" smtClean="0"/>
                            <a:t> measures</a:t>
                          </a:r>
                          <a:endParaRPr lang="en-US" sz="1800" dirty="0" smtClean="0"/>
                        </a:p>
                      </a:txBody>
                      <a:tcPr anchor="ctr"/>
                    </a:tc>
                    <a:tc>
                      <a:txBody>
                        <a:bodyPr/>
                        <a:lstStyle/>
                        <a:p>
                          <a:endParaRPr lang="en-US"/>
                        </a:p>
                      </a:txBody>
                      <a:tcPr anchor="ctr">
                        <a:blipFill rotWithShape="0">
                          <a:blip r:embed="rId3"/>
                          <a:stretch>
                            <a:fillRect l="-299740" t="-103941" r="-100781" b="-200985"/>
                          </a:stretch>
                        </a:blipFill>
                      </a:tcPr>
                    </a:tc>
                    <a:tc>
                      <a:txBody>
                        <a:bodyPr/>
                        <a:lstStyle/>
                        <a:p>
                          <a:pPr algn="ctr"/>
                          <a:r>
                            <a:rPr lang="en-US" sz="2400" dirty="0" smtClean="0"/>
                            <a:t>V</a:t>
                          </a:r>
                          <a:r>
                            <a:rPr lang="en-US" sz="2400" baseline="-25000" dirty="0" smtClean="0"/>
                            <a:t>W</a:t>
                          </a:r>
                          <a:endParaRPr lang="en-US" sz="2400" dirty="0"/>
                        </a:p>
                      </a:txBody>
                      <a:tcPr anchor="ctr"/>
                    </a:tc>
                  </a:tr>
                  <a:tr h="1236383">
                    <a:tc>
                      <a:txBody>
                        <a:bodyPr/>
                        <a:lstStyle/>
                        <a:p>
                          <a:r>
                            <a:rPr lang="en-US" sz="2400" dirty="0" smtClean="0"/>
                            <a:t>Between (among)</a:t>
                          </a:r>
                          <a:r>
                            <a:rPr lang="en-US" sz="2400" baseline="0" dirty="0" smtClean="0"/>
                            <a:t> Individuals</a:t>
                          </a:r>
                          <a:endParaRPr lang="en-US" sz="2400" dirty="0"/>
                        </a:p>
                      </a:txBody>
                      <a:tcPr/>
                    </a:tc>
                    <a:tc>
                      <a:txBody>
                        <a:bodyPr/>
                        <a:lstStyle/>
                        <a:p>
                          <a:r>
                            <a:rPr lang="en-US" sz="2400" dirty="0" smtClean="0"/>
                            <a:t>SS</a:t>
                          </a:r>
                          <a:r>
                            <a:rPr lang="en-US" sz="2400" baseline="-25000" dirty="0" smtClean="0"/>
                            <a:t>B </a:t>
                          </a:r>
                          <a:r>
                            <a:rPr lang="en-US" sz="2400" baseline="0" dirty="0" smtClean="0"/>
                            <a:t>=</a:t>
                          </a:r>
                          <a:endParaRPr lang="en-US" sz="2400" baseline="-25000" dirty="0" smtClean="0"/>
                        </a:p>
                        <a:p>
                          <a:endParaRPr lang="en-US" sz="2400" dirty="0"/>
                        </a:p>
                      </a:txBody>
                      <a:tcPr/>
                    </a:tc>
                    <a:tc>
                      <a:txBody>
                        <a:bodyPr/>
                        <a:lstStyle/>
                        <a:p>
                          <a:pPr algn="ctr"/>
                          <a:r>
                            <a:rPr lang="en-US" sz="2400" dirty="0" smtClean="0"/>
                            <a:t>N-1</a:t>
                          </a:r>
                          <a:endParaRPr lang="en-US" sz="2400" dirty="0"/>
                        </a:p>
                      </a:txBody>
                      <a:tcPr anchor="ctr"/>
                    </a:tc>
                    <a:tc>
                      <a:txBody>
                        <a:bodyPr/>
                        <a:lstStyle/>
                        <a:p>
                          <a:endParaRPr lang="en-US"/>
                        </a:p>
                      </a:txBody>
                      <a:tcPr anchor="ctr">
                        <a:blipFill rotWithShape="0">
                          <a:blip r:embed="rId3"/>
                          <a:stretch>
                            <a:fillRect l="-299740" t="-203941" r="-100781" b="-100985"/>
                          </a:stretch>
                        </a:blipFill>
                      </a:tcPr>
                    </a:tc>
                    <a:tc>
                      <a:txBody>
                        <a:bodyPr/>
                        <a:lstStyle/>
                        <a:p>
                          <a:pPr algn="ctr"/>
                          <a:r>
                            <a:rPr lang="en-US" sz="2400" dirty="0" smtClean="0"/>
                            <a:t>V</a:t>
                          </a:r>
                          <a:r>
                            <a:rPr lang="en-US" sz="2400" baseline="-25000" dirty="0" smtClean="0"/>
                            <a:t>W</a:t>
                          </a:r>
                          <a:r>
                            <a:rPr lang="en-US" sz="2400" baseline="0" dirty="0" smtClean="0"/>
                            <a:t> + </a:t>
                          </a:r>
                          <a:r>
                            <a:rPr lang="en-US" sz="2400" baseline="0" dirty="0" err="1" smtClean="0"/>
                            <a:t>nV</a:t>
                          </a:r>
                          <a:r>
                            <a:rPr lang="en-US" sz="2400" baseline="-25000" dirty="0" err="1" smtClean="0"/>
                            <a:t>B</a:t>
                          </a:r>
                          <a:endParaRPr lang="en-US" sz="2400" dirty="0"/>
                        </a:p>
                      </a:txBody>
                      <a:tcPr anchor="ctr"/>
                    </a:tc>
                  </a:tr>
                  <a:tr h="1236383">
                    <a:tc>
                      <a:txBody>
                        <a:bodyPr/>
                        <a:lstStyle/>
                        <a:p>
                          <a:r>
                            <a:rPr lang="en-US" sz="2400" dirty="0" smtClean="0"/>
                            <a:t>Total Variance</a:t>
                          </a:r>
                          <a:endParaRPr lang="en-US" sz="2400" dirty="0"/>
                        </a:p>
                      </a:txBody>
                      <a:tcPr/>
                    </a:tc>
                    <a:tc>
                      <a:txBody>
                        <a:bodyPr/>
                        <a:lstStyle/>
                        <a:p>
                          <a:r>
                            <a:rPr lang="en-US" sz="2400" dirty="0" err="1" smtClean="0"/>
                            <a:t>SS</a:t>
                          </a:r>
                          <a:r>
                            <a:rPr lang="en-US" sz="2400" baseline="-25000" dirty="0" err="1" smtClean="0"/>
                            <a:t>Total</a:t>
                          </a:r>
                          <a:r>
                            <a:rPr lang="en-US" sz="2400" baseline="-25000" dirty="0" smtClean="0"/>
                            <a:t> </a:t>
                          </a:r>
                          <a:r>
                            <a:rPr lang="en-US" sz="2400" baseline="0" dirty="0" smtClean="0"/>
                            <a:t>= SS</a:t>
                          </a:r>
                          <a:r>
                            <a:rPr lang="en-US" sz="2400" baseline="-25000" dirty="0" smtClean="0"/>
                            <a:t>W</a:t>
                          </a:r>
                          <a:r>
                            <a:rPr lang="en-US" sz="2400" baseline="0" dirty="0" smtClean="0"/>
                            <a:t> + SS</a:t>
                          </a:r>
                          <a:r>
                            <a:rPr lang="en-US" sz="2400" baseline="-25000" dirty="0" smtClean="0"/>
                            <a:t>B</a:t>
                          </a:r>
                          <a:endParaRPr lang="en-US" sz="2400" baseline="0" dirty="0" smtClean="0"/>
                        </a:p>
                        <a:p>
                          <a:endParaRPr lang="en-US" sz="2400" dirty="0"/>
                        </a:p>
                      </a:txBody>
                      <a:tcPr/>
                    </a:tc>
                    <a:tc>
                      <a:txBody>
                        <a:bodyPr/>
                        <a:lstStyle/>
                        <a:p>
                          <a:endParaRPr lang="en-US" sz="2400" dirty="0"/>
                        </a:p>
                      </a:txBody>
                      <a:tcPr anchor="ctr"/>
                    </a:tc>
                    <a:tc>
                      <a:txBody>
                        <a:bodyPr/>
                        <a:lstStyle/>
                        <a:p>
                          <a:endParaRPr lang="en-US" sz="2400" dirty="0"/>
                        </a:p>
                      </a:txBody>
                      <a:tcPr anchor="ctr"/>
                    </a:tc>
                    <a:tc>
                      <a:txBody>
                        <a:bodyPr/>
                        <a:lstStyle/>
                        <a:p>
                          <a:endParaRPr lang="en-US" sz="2400" dirty="0"/>
                        </a:p>
                      </a:txBody>
                      <a:tcPr anchor="ctr"/>
                    </a:tc>
                  </a:tr>
                </a:tbl>
              </a:graphicData>
            </a:graphic>
          </p:graphicFrame>
        </mc:Fallback>
      </mc:AlternateContent>
      <p:pic>
        <p:nvPicPr>
          <p:cNvPr id="5" name="Picture 4"/>
          <p:cNvPicPr>
            <a:picLocks noChangeAspect="1"/>
          </p:cNvPicPr>
          <p:nvPr/>
        </p:nvPicPr>
        <p:blipFill>
          <a:blip r:embed="rId4"/>
          <a:stretch>
            <a:fillRect/>
          </a:stretch>
        </p:blipFill>
        <p:spPr>
          <a:xfrm>
            <a:off x="2800590" y="5382335"/>
            <a:ext cx="1587500" cy="736600"/>
          </a:xfrm>
          <a:prstGeom prst="rect">
            <a:avLst/>
          </a:prstGeom>
        </p:spPr>
      </p:pic>
      <p:pic>
        <p:nvPicPr>
          <p:cNvPr id="6" name="Picture 5"/>
          <p:cNvPicPr>
            <a:picLocks noChangeAspect="1"/>
          </p:cNvPicPr>
          <p:nvPr/>
        </p:nvPicPr>
        <p:blipFill>
          <a:blip r:embed="rId5"/>
          <a:stretch>
            <a:fillRect/>
          </a:stretch>
        </p:blipFill>
        <p:spPr>
          <a:xfrm>
            <a:off x="2806940" y="4089944"/>
            <a:ext cx="1574800" cy="774700"/>
          </a:xfrm>
          <a:prstGeom prst="rect">
            <a:avLst/>
          </a:prstGeom>
        </p:spPr>
      </p:pic>
      <p:pic>
        <p:nvPicPr>
          <p:cNvPr id="7" name="Picture 6"/>
          <p:cNvPicPr>
            <a:picLocks noChangeAspect="1"/>
          </p:cNvPicPr>
          <p:nvPr/>
        </p:nvPicPr>
        <p:blipFill>
          <a:blip r:embed="rId6"/>
          <a:stretch>
            <a:fillRect/>
          </a:stretch>
        </p:blipFill>
        <p:spPr>
          <a:xfrm>
            <a:off x="2895840" y="2896869"/>
            <a:ext cx="1397000" cy="749300"/>
          </a:xfrm>
          <a:prstGeom prst="rect">
            <a:avLst/>
          </a:prstGeom>
        </p:spPr>
      </p:pic>
    </p:spTree>
    <p:extLst>
      <p:ext uri="{BB962C8B-B14F-4D97-AF65-F5344CB8AC3E}">
        <p14:creationId xmlns:p14="http://schemas.microsoft.com/office/powerpoint/2010/main" val="614591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Heritability Estimates</a:t>
            </a:r>
            <a:endParaRPr lang="en-US" dirty="0"/>
          </a:p>
        </p:txBody>
      </p:sp>
      <p:sp>
        <p:nvSpPr>
          <p:cNvPr id="3" name="Content Placeholder 2"/>
          <p:cNvSpPr>
            <a:spLocks noGrp="1"/>
          </p:cNvSpPr>
          <p:nvPr>
            <p:ph idx="1"/>
          </p:nvPr>
        </p:nvSpPr>
        <p:spPr>
          <a:xfrm>
            <a:off x="1097280" y="1845733"/>
            <a:ext cx="10058400" cy="4537813"/>
          </a:xfrm>
        </p:spPr>
        <p:txBody>
          <a:bodyPr>
            <a:normAutofit/>
          </a:bodyPr>
          <a:lstStyle/>
          <a:p>
            <a:pPr>
              <a:buFont typeface="Wingdings" charset="2"/>
              <a:buChar char="v"/>
            </a:pPr>
            <a:r>
              <a:rPr lang="en-US" sz="2800" dirty="0" smtClean="0"/>
              <a:t>Not all are equal!</a:t>
            </a:r>
          </a:p>
          <a:p>
            <a:pPr>
              <a:buFont typeface="Wingdings" charset="2"/>
              <a:buChar char="v"/>
            </a:pPr>
            <a:endParaRPr lang="en-US" sz="1050" dirty="0" smtClean="0"/>
          </a:p>
          <a:p>
            <a:pPr>
              <a:buFont typeface="Wingdings" charset="2"/>
              <a:buChar char="v"/>
            </a:pPr>
            <a:r>
              <a:rPr lang="en-US" sz="2800" dirty="0" smtClean="0"/>
              <a:t>Mid-parent/Offspring comparisons are commonly used</a:t>
            </a:r>
          </a:p>
          <a:p>
            <a:pPr lvl="1">
              <a:buFont typeface="Wingdings" charset="2"/>
              <a:buChar char="v"/>
            </a:pPr>
            <a:r>
              <a:rPr lang="en-US" sz="2400" dirty="0"/>
              <a:t>T</a:t>
            </a:r>
            <a:r>
              <a:rPr lang="en-US" sz="2400" dirty="0" smtClean="0"/>
              <a:t>hey account for the additive genetic variance passed from parents to offspring in a straightforward manner (calculated as the slope of the relationship).</a:t>
            </a:r>
          </a:p>
          <a:p>
            <a:pPr lvl="1">
              <a:buFont typeface="Wingdings" charset="2"/>
              <a:buChar char="v"/>
            </a:pPr>
            <a:endParaRPr lang="en-US" sz="2000" dirty="0" smtClean="0"/>
          </a:p>
          <a:p>
            <a:pPr>
              <a:buFont typeface="Wingdings" charset="2"/>
              <a:buChar char="v"/>
            </a:pPr>
            <a:r>
              <a:rPr lang="en-US" sz="2800" dirty="0" smtClean="0"/>
              <a:t>Full-sibling correlations are the least reliable</a:t>
            </a:r>
          </a:p>
          <a:p>
            <a:pPr lvl="1">
              <a:buFont typeface="Wingdings" charset="2"/>
              <a:buChar char="v"/>
            </a:pPr>
            <a:r>
              <a:rPr lang="en-US" sz="2400" dirty="0" smtClean="0"/>
              <a:t> You must now account for variance due to dominance and common environment (for example, maternal effects)</a:t>
            </a:r>
          </a:p>
          <a:p>
            <a:pPr lvl="1">
              <a:buFont typeface="Wingdings" charset="2"/>
              <a:buChar char="v"/>
            </a:pPr>
            <a:r>
              <a:rPr lang="en-US" sz="2400" dirty="0"/>
              <a:t> O</a:t>
            </a:r>
            <a:r>
              <a:rPr lang="en-US" sz="2400" dirty="0" smtClean="0"/>
              <a:t>ffspring are usually grouped in a common environment at birth.</a:t>
            </a:r>
            <a:endParaRPr lang="en-US" sz="2400" dirty="0"/>
          </a:p>
        </p:txBody>
      </p:sp>
    </p:spTree>
    <p:extLst>
      <p:ext uri="{BB962C8B-B14F-4D97-AF65-F5344CB8AC3E}">
        <p14:creationId xmlns:p14="http://schemas.microsoft.com/office/powerpoint/2010/main" val="1774132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 of heritability</a:t>
            </a:r>
            <a:endParaRPr lang="en-US" dirty="0"/>
          </a:p>
        </p:txBody>
      </p:sp>
      <p:pic>
        <p:nvPicPr>
          <p:cNvPr id="4" name="Content Placeholder 3"/>
          <p:cNvPicPr>
            <a:picLocks noGrp="1" noChangeAspect="1"/>
          </p:cNvPicPr>
          <p:nvPr>
            <p:ph idx="1"/>
          </p:nvPr>
        </p:nvPicPr>
        <p:blipFill>
          <a:blip r:embed="rId2"/>
          <a:stretch>
            <a:fillRect/>
          </a:stretch>
        </p:blipFill>
        <p:spPr>
          <a:xfrm>
            <a:off x="2141790" y="1846263"/>
            <a:ext cx="7968745" cy="4022725"/>
          </a:xfrm>
          <a:prstGeom prst="rect">
            <a:avLst/>
          </a:prstGeom>
        </p:spPr>
      </p:pic>
    </p:spTree>
    <p:extLst>
      <p:ext uri="{BB962C8B-B14F-4D97-AF65-F5344CB8AC3E}">
        <p14:creationId xmlns:p14="http://schemas.microsoft.com/office/powerpoint/2010/main" val="136018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1007</TotalTime>
  <Words>692</Words>
  <Application>Microsoft Macintosh PowerPoint</Application>
  <PresentationFormat>Widescreen</PresentationFormat>
  <Paragraphs>84</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Cambria Math</vt:lpstr>
      <vt:lpstr>Wingdings</vt:lpstr>
      <vt:lpstr>Retrospect</vt:lpstr>
      <vt:lpstr>Quantitative Genetics</vt:lpstr>
      <vt:lpstr>Review: Phenotypic Variation</vt:lpstr>
      <vt:lpstr>Important!</vt:lpstr>
      <vt:lpstr>Lab mice:                        Wild mice:</vt:lpstr>
      <vt:lpstr>Accounting for Within-Ind. Variation, VES</vt:lpstr>
      <vt:lpstr>Analysis of Variance</vt:lpstr>
      <vt:lpstr>ANOVA Table</vt:lpstr>
      <vt:lpstr>Heritability Estimates</vt:lpstr>
      <vt:lpstr>Calculations of heritability</vt:lpstr>
      <vt:lpstr>Response to Selection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Genetics</dc:title>
  <dc:creator>Jessica Judson</dc:creator>
  <cp:lastModifiedBy>Jessica Judson</cp:lastModifiedBy>
  <cp:revision>25</cp:revision>
  <dcterms:created xsi:type="dcterms:W3CDTF">2017-12-05T01:49:28Z</dcterms:created>
  <dcterms:modified xsi:type="dcterms:W3CDTF">2019-11-05T16:07:06Z</dcterms:modified>
</cp:coreProperties>
</file>