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1" r:id="rId5"/>
    <p:sldId id="266" r:id="rId6"/>
    <p:sldId id="263" r:id="rId7"/>
    <p:sldId id="268" r:id="rId8"/>
    <p:sldId id="267" r:id="rId9"/>
    <p:sldId id="264" r:id="rId10"/>
    <p:sldId id="265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94436"/>
  </p:normalViewPr>
  <p:slideViewPr>
    <p:cSldViewPr snapToGrid="0" snapToObjects="1">
      <p:cViewPr>
        <p:scale>
          <a:sx n="90" d="100"/>
          <a:sy n="90" d="100"/>
        </p:scale>
        <p:origin x="135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0F8BE-D472-5843-B797-8123DE605056}" type="datetimeFigureOut">
              <a:rPr lang="en-US" smtClean="0"/>
              <a:t>8/31/17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87FCB-06AE-A74A-883C-76EDACE4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5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191D-7EBB-284B-812F-7AF3CD2237C4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5F46-010A-CB43-B6EF-948DFC0BB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6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191D-7EBB-284B-812F-7AF3CD2237C4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5F46-010A-CB43-B6EF-948DFC0BB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75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191D-7EBB-284B-812F-7AF3CD2237C4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5F46-010A-CB43-B6EF-948DFC0BB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8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191D-7EBB-284B-812F-7AF3CD2237C4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5F46-010A-CB43-B6EF-948DFC0BB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191D-7EBB-284B-812F-7AF3CD2237C4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5F46-010A-CB43-B6EF-948DFC0BB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9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191D-7EBB-284B-812F-7AF3CD2237C4}" type="datetimeFigureOut">
              <a:rPr lang="en-US" smtClean="0"/>
              <a:t>8/31/17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5F46-010A-CB43-B6EF-948DFC0BB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0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191D-7EBB-284B-812F-7AF3CD2237C4}" type="datetimeFigureOut">
              <a:rPr lang="en-US" smtClean="0"/>
              <a:t>8/31/17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5F46-010A-CB43-B6EF-948DFC0BB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06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191D-7EBB-284B-812F-7AF3CD2237C4}" type="datetimeFigureOut">
              <a:rPr lang="en-US" smtClean="0"/>
              <a:t>8/31/17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5F46-010A-CB43-B6EF-948DFC0BB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6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191D-7EBB-284B-812F-7AF3CD2237C4}" type="datetimeFigureOut">
              <a:rPr lang="en-US" smtClean="0"/>
              <a:t>8/31/17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5F46-010A-CB43-B6EF-948DFC0BB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191D-7EBB-284B-812F-7AF3CD2237C4}" type="datetimeFigureOut">
              <a:rPr lang="en-US" smtClean="0"/>
              <a:t>8/31/17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5F46-010A-CB43-B6EF-948DFC0BB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6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191D-7EBB-284B-812F-7AF3CD2237C4}" type="datetimeFigureOut">
              <a:rPr lang="en-US" smtClean="0"/>
              <a:t>8/31/17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5F46-010A-CB43-B6EF-948DFC0BB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2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6191D-7EBB-284B-812F-7AF3CD2237C4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C5F46-010A-CB43-B6EF-948DFC0BB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2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gif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Computational Exercise 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August 31, 2017</a:t>
            </a:r>
          </a:p>
          <a:p>
            <a:r>
              <a:rPr lang="en-US" dirty="0" smtClean="0"/>
              <a:t>Evolutionary Genetics 462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10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8984"/>
            <a:ext cx="10515600" cy="618199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Sequence data (shorter or genomic sequence data)</a:t>
            </a:r>
          </a:p>
          <a:p>
            <a:pPr lvl="1"/>
            <a:r>
              <a:rPr lang="en-US" dirty="0" smtClean="0"/>
              <a:t>Mitochondrial or Chloroplast</a:t>
            </a:r>
          </a:p>
          <a:p>
            <a:pPr lvl="1"/>
            <a:r>
              <a:rPr lang="en-US" dirty="0" smtClean="0"/>
              <a:t>Full genome sequence data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Single Nucleotide </a:t>
            </a:r>
          </a:p>
          <a:p>
            <a:pPr marL="0" indent="0">
              <a:buNone/>
            </a:pPr>
            <a:r>
              <a:rPr lang="en-US" dirty="0" smtClean="0"/>
              <a:t>Polymorphisms (SNPs)</a:t>
            </a:r>
          </a:p>
          <a:p>
            <a:pPr lvl="1"/>
            <a:r>
              <a:rPr lang="en-US" dirty="0" smtClean="0"/>
              <a:t>An example of use of sequence</a:t>
            </a:r>
          </a:p>
          <a:p>
            <a:pPr marL="457200" lvl="1" indent="0">
              <a:buNone/>
            </a:pPr>
            <a:r>
              <a:rPr lang="en-US" dirty="0" smtClean="0"/>
              <a:t> data</a:t>
            </a:r>
          </a:p>
          <a:p>
            <a:endParaRPr lang="en-US" dirty="0"/>
          </a:p>
        </p:txBody>
      </p:sp>
      <p:pic>
        <p:nvPicPr>
          <p:cNvPr id="2050" name="Picture 2" descr="mage result for mitochondrial d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482" y="976183"/>
            <a:ext cx="4641695" cy="340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2/2e/Mapping_Read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371" y="1766647"/>
            <a:ext cx="3756456" cy="271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tps://neuroendoimmune.files.wordpress.com/2014/03/sn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456" y="4467246"/>
            <a:ext cx="4160108" cy="223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365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effectLst/>
              </a:rPr>
              <a:t>Sayres</a:t>
            </a:r>
            <a:r>
              <a:rPr lang="en-US" dirty="0" smtClean="0">
                <a:effectLst/>
              </a:rPr>
              <a:t>, M. A. W. </a:t>
            </a:r>
            <a:r>
              <a:rPr lang="en-US" i="1" dirty="0" smtClean="0">
                <a:effectLst/>
              </a:rPr>
              <a:t>et al.</a:t>
            </a:r>
            <a:r>
              <a:rPr lang="en-US" dirty="0" smtClean="0">
                <a:effectLst/>
              </a:rPr>
              <a:t> Bioinformatics Core Competencies for Undergraduate Life Sciences Education. </a:t>
            </a:r>
            <a:r>
              <a:rPr lang="en-US" i="1" dirty="0" err="1" smtClean="0">
                <a:effectLst/>
              </a:rPr>
              <a:t>bioRxiv</a:t>
            </a:r>
            <a:r>
              <a:rPr lang="en-US" dirty="0" smtClean="0">
                <a:effectLst/>
              </a:rPr>
              <a:t> 170993 (2017).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www.biology-pages.info</a:t>
            </a:r>
            <a:r>
              <a:rPr lang="en-US" dirty="0" smtClean="0"/>
              <a:t>/P/</a:t>
            </a:r>
            <a:r>
              <a:rPr lang="en-US" dirty="0" err="1" smtClean="0"/>
              <a:t>Polymorphisms.html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www.informatics.jax.org</a:t>
            </a:r>
            <a:r>
              <a:rPr lang="en-US" dirty="0" smtClean="0"/>
              <a:t>/silver/figures/figure8-10.shtml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neuroendoimmune.wordpress.com</a:t>
            </a:r>
            <a:r>
              <a:rPr lang="en-US" dirty="0" smtClean="0"/>
              <a:t>/2014/03/27/</a:t>
            </a:r>
            <a:r>
              <a:rPr lang="en-US" dirty="0" err="1" smtClean="0"/>
              <a:t>dna</a:t>
            </a:r>
            <a:r>
              <a:rPr lang="en-US" dirty="0" smtClean="0"/>
              <a:t>-</a:t>
            </a:r>
            <a:r>
              <a:rPr lang="en-US" dirty="0" err="1" smtClean="0"/>
              <a:t>rna</a:t>
            </a:r>
            <a:r>
              <a:rPr lang="en-US" dirty="0" smtClean="0"/>
              <a:t>-</a:t>
            </a:r>
            <a:r>
              <a:rPr lang="en-US" dirty="0" err="1" smtClean="0"/>
              <a:t>snp</a:t>
            </a:r>
            <a:r>
              <a:rPr lang="en-US" dirty="0" smtClean="0"/>
              <a:t>-alphabet-soup-or-an-introduction-to-genetics/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9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 about bioinformatics?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0348"/>
            <a:ext cx="10515600" cy="4351338"/>
          </a:xfrm>
        </p:spPr>
        <p:txBody>
          <a:bodyPr/>
          <a:lstStyle/>
          <a:p>
            <a:r>
              <a:rPr lang="en-US" dirty="0" smtClean="0"/>
              <a:t>Genetic data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3"/>
          <a:stretch/>
        </p:blipFill>
        <p:spPr>
          <a:xfrm>
            <a:off x="1155700" y="2533817"/>
            <a:ext cx="9880600" cy="12781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58009" y="3461730"/>
            <a:ext cx="1995791" cy="350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491324" y="3836638"/>
            <a:ext cx="203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Sayres</a:t>
            </a:r>
            <a:r>
              <a:rPr lang="en-US" dirty="0" smtClean="0"/>
              <a:t> et al. 2017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59" y="4137778"/>
            <a:ext cx="5041214" cy="15606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551" y="4411721"/>
            <a:ext cx="5338790" cy="19147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b="48407"/>
          <a:stretch/>
        </p:blipFill>
        <p:spPr>
          <a:xfrm>
            <a:off x="630194" y="5683245"/>
            <a:ext cx="4794422" cy="90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85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94838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https://</a:t>
            </a:r>
            <a:r>
              <a:rPr lang="en-US" dirty="0" smtClean="0"/>
              <a:t>isuevogen462.slack.com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460" y="681165"/>
            <a:ext cx="3563895" cy="5634807"/>
          </a:xfrm>
          <a:prstGeom prst="rect">
            <a:avLst/>
          </a:prstGeom>
        </p:spPr>
      </p:pic>
      <p:pic>
        <p:nvPicPr>
          <p:cNvPr id="1028" name="Picture 4" descr="mage result for s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3148"/>
            <a:ext cx="3734628" cy="107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67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543619"/>
            <a:ext cx="10515600" cy="6336348"/>
          </a:xfrm>
        </p:spPr>
        <p:txBody>
          <a:bodyPr>
            <a:normAutofit/>
          </a:bodyPr>
          <a:lstStyle/>
          <a:p>
            <a:r>
              <a:rPr lang="en-US" sz="3600" dirty="0"/>
              <a:t>https://</a:t>
            </a:r>
            <a:r>
              <a:rPr lang="en-US" sz="3600" dirty="0" err="1" smtClean="0"/>
              <a:t>github.com</a:t>
            </a:r>
            <a:r>
              <a:rPr lang="en-US" sz="3600" dirty="0" smtClean="0"/>
              <a:t>/jjudson28/ISUEvoGen462</a:t>
            </a:r>
          </a:p>
          <a:p>
            <a:r>
              <a:rPr lang="en-US" sz="3600" dirty="0" smtClean="0"/>
              <a:t>On your computer:</a:t>
            </a:r>
          </a:p>
          <a:p>
            <a:pPr lvl="1"/>
            <a:r>
              <a:rPr lang="en-US" sz="3200" dirty="0" smtClean="0"/>
              <a:t>Move </a:t>
            </a:r>
            <a:r>
              <a:rPr lang="en-US" sz="3200" dirty="0"/>
              <a:t>into the ISUEvoGen462 Folder</a:t>
            </a:r>
          </a:p>
          <a:p>
            <a:pPr lvl="2"/>
            <a:r>
              <a:rPr lang="en-US" sz="2800" dirty="0"/>
              <a:t>cd ISUEvoGen462/</a:t>
            </a:r>
          </a:p>
          <a:p>
            <a:pPr lvl="1"/>
            <a:r>
              <a:rPr lang="en-US" sz="3200" dirty="0"/>
              <a:t>Type ls to list the folder’s contents</a:t>
            </a:r>
          </a:p>
          <a:p>
            <a:pPr lvl="1"/>
            <a:r>
              <a:rPr lang="en-US" sz="3200" dirty="0"/>
              <a:t>To update your repository to be consistent with what is online, type </a:t>
            </a:r>
            <a:r>
              <a:rPr lang="en-US" sz="3200" dirty="0" err="1"/>
              <a:t>git</a:t>
            </a:r>
            <a:r>
              <a:rPr lang="en-US" sz="3200" dirty="0"/>
              <a:t> pull and then press </a:t>
            </a:r>
            <a:r>
              <a:rPr lang="en-US" sz="3200" dirty="0" smtClean="0"/>
              <a:t>enter</a:t>
            </a:r>
          </a:p>
          <a:p>
            <a:pPr lvl="1"/>
            <a:endParaRPr lang="en-US" sz="3200" dirty="0"/>
          </a:p>
          <a:p>
            <a:r>
              <a:rPr lang="en-US" sz="3600" dirty="0" smtClean="0"/>
              <a:t>If you are on a cart computer:</a:t>
            </a:r>
          </a:p>
          <a:p>
            <a:pPr lvl="1"/>
            <a:r>
              <a:rPr lang="en-US" sz="3200" dirty="0" smtClean="0"/>
              <a:t>Go to the </a:t>
            </a:r>
            <a:r>
              <a:rPr lang="en-US" sz="3200" dirty="0" err="1" smtClean="0"/>
              <a:t>url</a:t>
            </a:r>
            <a:r>
              <a:rPr lang="en-US" sz="3200" dirty="0" smtClean="0"/>
              <a:t> for the </a:t>
            </a:r>
            <a:r>
              <a:rPr lang="en-US" sz="3200" dirty="0" err="1" smtClean="0"/>
              <a:t>github</a:t>
            </a:r>
            <a:r>
              <a:rPr lang="en-US" sz="3200" dirty="0" smtClean="0"/>
              <a:t> repository on your browser</a:t>
            </a:r>
          </a:p>
          <a:p>
            <a:pPr lvl="1"/>
            <a:r>
              <a:rPr lang="en-US" sz="3200" dirty="0" smtClean="0"/>
              <a:t>Click the files you want to download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mage result for githu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7" b="11613"/>
          <a:stretch/>
        </p:blipFill>
        <p:spPr bwMode="auto">
          <a:xfrm>
            <a:off x="7365052" y="1630633"/>
            <a:ext cx="4462619" cy="117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75390" y="3657600"/>
            <a:ext cx="1228877" cy="513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5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400" y="914399"/>
            <a:ext cx="10515600" cy="2015067"/>
          </a:xfrm>
        </p:spPr>
        <p:txBody>
          <a:bodyPr/>
          <a:lstStyle/>
          <a:p>
            <a:r>
              <a:rPr lang="en-US" dirty="0" smtClean="0"/>
              <a:t>Go to File, Save as in your web browser</a:t>
            </a:r>
          </a:p>
          <a:p>
            <a:r>
              <a:rPr lang="en-US" dirty="0" smtClean="0"/>
              <a:t>Choose location to save that you can find easily</a:t>
            </a:r>
          </a:p>
          <a:p>
            <a:r>
              <a:rPr lang="en-US" dirty="0" smtClean="0"/>
              <a:t>Don’t append the “.txt” file ending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32" y="2810933"/>
            <a:ext cx="11999768" cy="240471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585200" y="4351867"/>
            <a:ext cx="880533" cy="660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76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775" y="128058"/>
            <a:ext cx="10515600" cy="1325563"/>
          </a:xfrm>
        </p:spPr>
        <p:txBody>
          <a:bodyPr/>
          <a:lstStyle/>
          <a:p>
            <a:r>
              <a:rPr lang="en-US" b="1" u="sng" dirty="0" smtClean="0"/>
              <a:t>Objectives for Today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75" y="1690688"/>
            <a:ext cx="10165492" cy="48625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Basics of R Studio</a:t>
            </a: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Review different marker types and their pros/cons</a:t>
            </a: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Use R Studio and the packages ”</a:t>
            </a:r>
            <a:r>
              <a:rPr lang="en-US" dirty="0" err="1" smtClean="0"/>
              <a:t>adegenet</a:t>
            </a:r>
            <a:r>
              <a:rPr lang="en-US" dirty="0" smtClean="0"/>
              <a:t>” and “</a:t>
            </a:r>
            <a:r>
              <a:rPr lang="en-US" dirty="0" err="1" smtClean="0"/>
              <a:t>pegas</a:t>
            </a:r>
            <a:r>
              <a:rPr lang="en-US" dirty="0" smtClean="0"/>
              <a:t>” to generate basic statistics and HWE estimates</a:t>
            </a: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Interpret these values in a biological 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88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3934" y="1652059"/>
            <a:ext cx="4614333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/>
              <a:t>First, Partner Up!</a:t>
            </a:r>
            <a:endParaRPr lang="en-US" sz="7200" dirty="0"/>
          </a:p>
        </p:txBody>
      </p:sp>
      <p:sp>
        <p:nvSpPr>
          <p:cNvPr id="4" name="TextBox 3"/>
          <p:cNvSpPr txBox="1"/>
          <p:nvPr/>
        </p:nvSpPr>
        <p:spPr>
          <a:xfrm>
            <a:off x="1151467" y="4301067"/>
            <a:ext cx="99737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Grab a piece of paper to write down your thoughts to share with the class and to discuss with your partner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06332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age result for r studi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05" b="27311"/>
          <a:stretch/>
        </p:blipFill>
        <p:spPr bwMode="auto">
          <a:xfrm>
            <a:off x="804333" y="314325"/>
            <a:ext cx="374332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50332" y="1736725"/>
            <a:ext cx="11235267" cy="2716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 smtClean="0"/>
          </a:p>
          <a:p>
            <a:r>
              <a:rPr lang="en-US" sz="3600" dirty="0" smtClean="0"/>
              <a:t>Discuss basics of R Studio: Open R Studio</a:t>
            </a:r>
          </a:p>
          <a:p>
            <a:pPr lvl="1"/>
            <a:r>
              <a:rPr lang="en-US" sz="3200" dirty="0" smtClean="0"/>
              <a:t>Open file in Example Data called </a:t>
            </a:r>
            <a:r>
              <a:rPr lang="en-US" sz="3200" dirty="0" err="1" smtClean="0"/>
              <a:t>Basics_of_R.Rmd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09798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Marker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9881"/>
            <a:ext cx="10515600" cy="5053914"/>
          </a:xfrm>
        </p:spPr>
        <p:txBody>
          <a:bodyPr>
            <a:normAutofit/>
          </a:bodyPr>
          <a:lstStyle/>
          <a:p>
            <a:r>
              <a:rPr lang="en-US" dirty="0" err="1" smtClean="0"/>
              <a:t>Allozymes</a:t>
            </a:r>
            <a:endParaRPr lang="en-US" dirty="0" smtClean="0"/>
          </a:p>
          <a:p>
            <a:pPr lvl="1"/>
            <a:r>
              <a:rPr lang="en-US" dirty="0" smtClean="0"/>
              <a:t>Different forms of an enzyme coded by different alleles at the same locus</a:t>
            </a:r>
          </a:p>
          <a:p>
            <a:pPr lvl="1"/>
            <a:r>
              <a:rPr lang="en-US" dirty="0" smtClean="0"/>
              <a:t>Not very variable</a:t>
            </a:r>
          </a:p>
          <a:p>
            <a:pPr lvl="1"/>
            <a:r>
              <a:rPr lang="en-US" dirty="0" smtClean="0"/>
              <a:t>Potentially under selection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Microsatellites</a:t>
            </a:r>
          </a:p>
          <a:p>
            <a:pPr lvl="1"/>
            <a:r>
              <a:rPr lang="en-US" dirty="0" smtClean="0"/>
              <a:t>Tandem repeats in DNA sequence</a:t>
            </a:r>
          </a:p>
          <a:p>
            <a:pPr lvl="1"/>
            <a:r>
              <a:rPr lang="en-US" dirty="0" smtClean="0"/>
              <a:t>Rapidly evolving</a:t>
            </a:r>
          </a:p>
          <a:p>
            <a:pPr lvl="1"/>
            <a:r>
              <a:rPr lang="en-US" dirty="0" smtClean="0"/>
              <a:t>Neutral (?)</a:t>
            </a:r>
          </a:p>
        </p:txBody>
      </p:sp>
      <p:pic>
        <p:nvPicPr>
          <p:cNvPr id="1026" name="Picture 2" descr="mage result for allozyme g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864" y="2376424"/>
            <a:ext cx="442912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110" y="4596713"/>
            <a:ext cx="5688859" cy="211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298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2752</TotalTime>
  <Words>305</Words>
  <Application>Microsoft Macintosh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Computational Exercise #1</vt:lpstr>
      <vt:lpstr>Why do we care about bioinformatics?</vt:lpstr>
      <vt:lpstr>PowerPoint Presentation</vt:lpstr>
      <vt:lpstr>PowerPoint Presentation</vt:lpstr>
      <vt:lpstr>PowerPoint Presentation</vt:lpstr>
      <vt:lpstr>Objectives for Today</vt:lpstr>
      <vt:lpstr>First, Partner Up!</vt:lpstr>
      <vt:lpstr>PowerPoint Presentation</vt:lpstr>
      <vt:lpstr>Common Marker Types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Exercise #1</dc:title>
  <dc:creator>Jessica Judson</dc:creator>
  <cp:lastModifiedBy>Jessica Judson</cp:lastModifiedBy>
  <cp:revision>43</cp:revision>
  <dcterms:created xsi:type="dcterms:W3CDTF">2017-08-16T15:47:42Z</dcterms:created>
  <dcterms:modified xsi:type="dcterms:W3CDTF">2017-08-31T17:22:53Z</dcterms:modified>
</cp:coreProperties>
</file>