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3" r:id="rId4"/>
    <p:sldId id="267" r:id="rId5"/>
    <p:sldId id="259" r:id="rId6"/>
    <p:sldId id="260" r:id="rId7"/>
    <p:sldId id="261" r:id="rId8"/>
    <p:sldId id="262" r:id="rId9"/>
    <p:sldId id="268" r:id="rId10"/>
    <p:sldId id="269" r:id="rId11"/>
    <p:sldId id="266" r:id="rId12"/>
    <p:sldId id="265" r:id="rId13"/>
    <p:sldId id="264" r:id="rId14"/>
    <p:sldId id="270" r:id="rId15"/>
    <p:sldId id="271" r:id="rId16"/>
    <p:sldId id="272" r:id="rId17"/>
    <p:sldId id="273" r:id="rId18"/>
    <p:sldId id="274" r:id="rId19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850C"/>
    <a:srgbClr val="F7E8D1"/>
    <a:srgbClr val="EFA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4" autoAdjust="0"/>
  </p:normalViewPr>
  <p:slideViewPr>
    <p:cSldViewPr snapToGrid="0">
      <p:cViewPr varScale="1">
        <p:scale>
          <a:sx n="73" d="100"/>
          <a:sy n="73" d="100"/>
        </p:scale>
        <p:origin x="6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251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C61CFA9-8E51-414B-97D6-F4F7EACE08CD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0A7E1C1-08AB-41E2-A117-9A95743F1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60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D054AF0A-C0DF-03C1-11B5-463C895938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755" t="16837" r="2767" b="26493"/>
          <a:stretch/>
        </p:blipFill>
        <p:spPr>
          <a:xfrm>
            <a:off x="0" y="157313"/>
            <a:ext cx="6162262" cy="1371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180FB4-C851-AD39-0FF2-7E342BE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6832" t="22294" r="27534" b="36111"/>
          <a:stretch/>
        </p:blipFill>
        <p:spPr>
          <a:xfrm>
            <a:off x="6934200" y="2012991"/>
            <a:ext cx="5257800" cy="48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;p4">
            <a:extLst>
              <a:ext uri="{FF2B5EF4-FFF2-40B4-BE49-F238E27FC236}">
                <a16:creationId xmlns:a16="http://schemas.microsoft.com/office/drawing/2014/main" id="{7C4116CD-BD07-A486-C2D0-D76A4CE0A6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973" y="258882"/>
            <a:ext cx="7662657" cy="383018"/>
          </a:xfrm>
          <a:prstGeom prst="rect">
            <a:avLst/>
          </a:prstGeom>
        </p:spPr>
        <p:txBody>
          <a:bodyPr spcFirstLastPara="1" wrap="square" lIns="91425" tIns="18000" rIns="18000" bIns="180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None/>
              <a:defRPr sz="2000"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B30ED74-11F9-DF31-D8F8-C9923A248534}"/>
              </a:ext>
            </a:extLst>
          </p:cNvPr>
          <p:cNvCxnSpPr/>
          <p:nvPr userDrawn="1"/>
        </p:nvCxnSpPr>
        <p:spPr>
          <a:xfrm>
            <a:off x="152399" y="705678"/>
            <a:ext cx="11804375" cy="0"/>
          </a:xfrm>
          <a:prstGeom prst="line">
            <a:avLst/>
          </a:prstGeom>
          <a:ln w="22225">
            <a:solidFill>
              <a:srgbClr val="EFA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578AA5F-AC11-D55D-903A-5F7BD54CB4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755" t="16837" r="2767" b="26493"/>
          <a:stretch/>
        </p:blipFill>
        <p:spPr>
          <a:xfrm>
            <a:off x="9129410" y="57926"/>
            <a:ext cx="2910191" cy="6477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943C62-176D-ADFE-5C7F-E47D72DE00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6832" t="22294" r="27534" b="36111"/>
          <a:stretch/>
        </p:blipFill>
        <p:spPr>
          <a:xfrm>
            <a:off x="6934200" y="2012991"/>
            <a:ext cx="5257800" cy="48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7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DBC1A9-F466-EB9C-8FD1-1DCC1944F9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832" t="22294" r="27534" b="36111"/>
          <a:stretch/>
        </p:blipFill>
        <p:spPr>
          <a:xfrm>
            <a:off x="6934200" y="2012991"/>
            <a:ext cx="5257800" cy="48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9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;p4">
            <a:extLst>
              <a:ext uri="{FF2B5EF4-FFF2-40B4-BE49-F238E27FC236}">
                <a16:creationId xmlns:a16="http://schemas.microsoft.com/office/drawing/2014/main" id="{CADBC7B2-5C6F-47C5-6A0B-EF0D378D21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973" y="258882"/>
            <a:ext cx="7662657" cy="383018"/>
          </a:xfrm>
          <a:prstGeom prst="rect">
            <a:avLst/>
          </a:prstGeom>
        </p:spPr>
        <p:txBody>
          <a:bodyPr spcFirstLastPara="1" wrap="square" lIns="91425" tIns="18000" rIns="18000" bIns="180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None/>
              <a:defRPr sz="2000"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8" name="Google Shape;19;p4">
            <a:extLst>
              <a:ext uri="{FF2B5EF4-FFF2-40B4-BE49-F238E27FC236}">
                <a16:creationId xmlns:a16="http://schemas.microsoft.com/office/drawing/2014/main" id="{A95DC854-693F-69B4-38E2-B4597E5F9D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11645074" cy="5556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14300" lvl="0" indent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3E9FFF7-F5FB-1172-EE55-27595813151B}"/>
              </a:ext>
            </a:extLst>
          </p:cNvPr>
          <p:cNvCxnSpPr/>
          <p:nvPr userDrawn="1"/>
        </p:nvCxnSpPr>
        <p:spPr>
          <a:xfrm>
            <a:off x="152399" y="705678"/>
            <a:ext cx="11804375" cy="0"/>
          </a:xfrm>
          <a:prstGeom prst="line">
            <a:avLst/>
          </a:prstGeom>
          <a:ln w="22225">
            <a:solidFill>
              <a:srgbClr val="EFA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EE1649C7-A44C-6C9F-5837-08DC73C81D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755" t="16837" r="2767" b="26493"/>
          <a:stretch/>
        </p:blipFill>
        <p:spPr>
          <a:xfrm>
            <a:off x="9129410" y="57926"/>
            <a:ext cx="2910191" cy="64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2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29;p6">
            <a:extLst>
              <a:ext uri="{FF2B5EF4-FFF2-40B4-BE49-F238E27FC236}">
                <a16:creationId xmlns:a16="http://schemas.microsoft.com/office/drawing/2014/main" id="{256C9F94-ACB5-F680-6691-0D9EE0BB145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34627003"/>
              </p:ext>
            </p:extLst>
          </p:nvPr>
        </p:nvGraphicFramePr>
        <p:xfrm>
          <a:off x="0" y="-1"/>
          <a:ext cx="12192001" cy="681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516">
                  <a:extLst>
                    <a:ext uri="{9D8B030D-6E8A-4147-A177-3AD203B41FA5}">
                      <a16:colId xmlns:a16="http://schemas.microsoft.com/office/drawing/2014/main" val="263611584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1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08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1" dirty="0">
                        <a:solidFill>
                          <a:srgbClr val="EFA635"/>
                        </a:solidFill>
                        <a:latin typeface="Ravie" panose="04040805050809020602" pitchFamily="82" charset="0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화면번호</a:t>
                      </a: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</a:t>
                      </a: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구분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구분</a:t>
                      </a: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화면경로</a:t>
                      </a: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</a:t>
                      </a: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4AC26FC9-DCB8-99BA-CCB6-5DA28358F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867" y="868309"/>
            <a:ext cx="8733977" cy="57389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EF2DF2-1D1A-0832-32DC-056BB53BEC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2138" t="15154" r="25620" b="32902"/>
          <a:stretch/>
        </p:blipFill>
        <p:spPr>
          <a:xfrm>
            <a:off x="101600" y="63708"/>
            <a:ext cx="554182" cy="55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2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B35B46-1278-9210-453B-F0017251C4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64247" y="2221887"/>
            <a:ext cx="6663506" cy="24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8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C6BEF7-52CA-AD8D-6780-92B9E9A8F0CF}"/>
              </a:ext>
            </a:extLst>
          </p:cNvPr>
          <p:cNvSpPr txBox="1"/>
          <p:nvPr userDrawn="1"/>
        </p:nvSpPr>
        <p:spPr>
          <a:xfrm>
            <a:off x="3224861" y="2402101"/>
            <a:ext cx="57422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 err="1">
                <a:solidFill>
                  <a:srgbClr val="D2850C"/>
                </a:solidFill>
                <a:latin typeface="Ravie" panose="04040805050809020602" pitchFamily="82" charset="0"/>
              </a:rPr>
              <a:t>T</a:t>
            </a:r>
            <a:r>
              <a:rPr lang="en-US" altLang="ko-KR" sz="6000" dirty="0" err="1">
                <a:solidFill>
                  <a:srgbClr val="EFA635"/>
                </a:solidFill>
                <a:latin typeface="Ravie" panose="04040805050809020602" pitchFamily="82" charset="0"/>
              </a:rPr>
              <a:t>icketory</a:t>
            </a:r>
            <a:endParaRPr lang="ko-KR" altLang="en-US" sz="6000" dirty="0">
              <a:solidFill>
                <a:srgbClr val="EFA635"/>
              </a:solidFill>
              <a:latin typeface="Ravie" panose="04040805050809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10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C858A6-1255-44E6-5C61-7C834300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187F79-51EE-F822-ABFF-6F07C0132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8BD51-866E-792A-094C-71F8482FE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97FC2-0523-481F-9E76-07BF6235C4B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D6F7D-4831-5F5C-A983-1C0A3FF79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5350E-0A46-9190-4AC7-F2ABF30A0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AC458-CD64-4ADB-9432-B81AEADBB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6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1" r:id="rId4"/>
    <p:sldLayoutId id="2147483662" r:id="rId5"/>
    <p:sldLayoutId id="2147483659" r:id="rId6"/>
    <p:sldLayoutId id="2147483663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65;p13">
            <a:extLst>
              <a:ext uri="{FF2B5EF4-FFF2-40B4-BE49-F238E27FC236}">
                <a16:creationId xmlns:a16="http://schemas.microsoft.com/office/drawing/2014/main" id="{167C6CB0-8162-B1E8-6CC9-2F33C92C52F7}"/>
              </a:ext>
            </a:extLst>
          </p:cNvPr>
          <p:cNvCxnSpPr>
            <a:cxnSpLocks/>
          </p:cNvCxnSpPr>
          <p:nvPr/>
        </p:nvCxnSpPr>
        <p:spPr>
          <a:xfrm flipH="1">
            <a:off x="701593" y="2534415"/>
            <a:ext cx="6086833" cy="0"/>
          </a:xfrm>
          <a:prstGeom prst="straightConnector1">
            <a:avLst/>
          </a:prstGeom>
          <a:noFill/>
          <a:ln w="19050" cap="flat" cmpd="sng">
            <a:solidFill>
              <a:srgbClr val="EFA6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Google Shape;66;p13">
            <a:extLst>
              <a:ext uri="{FF2B5EF4-FFF2-40B4-BE49-F238E27FC236}">
                <a16:creationId xmlns:a16="http://schemas.microsoft.com/office/drawing/2014/main" id="{E50F250E-26B7-420D-153C-D6175E9940C7}"/>
              </a:ext>
            </a:extLst>
          </p:cNvPr>
          <p:cNvCxnSpPr>
            <a:cxnSpLocks/>
          </p:cNvCxnSpPr>
          <p:nvPr/>
        </p:nvCxnSpPr>
        <p:spPr>
          <a:xfrm>
            <a:off x="701593" y="3140315"/>
            <a:ext cx="4844442" cy="0"/>
          </a:xfrm>
          <a:prstGeom prst="straightConnector1">
            <a:avLst/>
          </a:prstGeom>
          <a:noFill/>
          <a:ln w="25400" cap="flat" cmpd="sng">
            <a:solidFill>
              <a:srgbClr val="EFA6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62D07E1-D6D2-F1DF-4569-E3A3675629A4}"/>
              </a:ext>
            </a:extLst>
          </p:cNvPr>
          <p:cNvSpPr txBox="1"/>
          <p:nvPr/>
        </p:nvSpPr>
        <p:spPr>
          <a:xfrm>
            <a:off x="701593" y="2606533"/>
            <a:ext cx="4310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티켓토리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예매사이트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Project</a:t>
            </a:r>
            <a:endParaRPr lang="ko-KR" altLang="en-US" sz="2400" b="1" dirty="0"/>
          </a:p>
        </p:txBody>
      </p:sp>
      <p:graphicFrame>
        <p:nvGraphicFramePr>
          <p:cNvPr id="5" name="표 21">
            <a:extLst>
              <a:ext uri="{FF2B5EF4-FFF2-40B4-BE49-F238E27FC236}">
                <a16:creationId xmlns:a16="http://schemas.microsoft.com/office/drawing/2014/main" id="{226684F6-25C9-C49C-7645-A321054FF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945765"/>
              </p:ext>
            </p:extLst>
          </p:nvPr>
        </p:nvGraphicFramePr>
        <p:xfrm>
          <a:off x="701593" y="4771231"/>
          <a:ext cx="4064000" cy="1705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6994">
                  <a:extLst>
                    <a:ext uri="{9D8B030D-6E8A-4147-A177-3AD203B41FA5}">
                      <a16:colId xmlns:a16="http://schemas.microsoft.com/office/drawing/2014/main" val="2869827766"/>
                    </a:ext>
                  </a:extLst>
                </a:gridCol>
                <a:gridCol w="2877006">
                  <a:extLst>
                    <a:ext uri="{9D8B030D-6E8A-4147-A177-3AD203B41FA5}">
                      <a16:colId xmlns:a16="http://schemas.microsoft.com/office/drawing/2014/main" val="1704017929"/>
                    </a:ext>
                  </a:extLst>
                </a:gridCol>
              </a:tblGrid>
              <a:tr h="426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소속</a:t>
                      </a:r>
                      <a:endParaRPr lang="en-US" altLang="ko-KR" dirty="0"/>
                    </a:p>
                  </a:txBody>
                  <a:tcPr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dirty="0"/>
                        <a:t>Green IT (Part_3)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767010"/>
                  </a:ext>
                </a:extLst>
              </a:tr>
              <a:tr h="426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구성원</a:t>
                      </a:r>
                    </a:p>
                  </a:txBody>
                  <a:tcPr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dirty="0" err="1"/>
                        <a:t>박일권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이주혜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40334"/>
                  </a:ext>
                </a:extLst>
              </a:tr>
              <a:tr h="426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작성일</a:t>
                      </a:r>
                    </a:p>
                  </a:txBody>
                  <a:tcPr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dirty="0"/>
                        <a:t>2023.03.20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148392"/>
                  </a:ext>
                </a:extLst>
              </a:tr>
              <a:tr h="426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Ver.</a:t>
                      </a:r>
                      <a:endParaRPr lang="ko-KR" altLang="en-US" dirty="0"/>
                    </a:p>
                  </a:txBody>
                  <a:tcPr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dirty="0"/>
                        <a:t>v1.3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083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342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EC9269-F330-864D-577F-BAAD9DE9B9F4}"/>
              </a:ext>
            </a:extLst>
          </p:cNvPr>
          <p:cNvSpPr txBox="1"/>
          <p:nvPr/>
        </p:nvSpPr>
        <p:spPr>
          <a:xfrm>
            <a:off x="1371480" y="2586475"/>
            <a:ext cx="5444119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ko-KR" altLang="en-US" sz="6600" b="1">
                <a:solidFill>
                  <a:srgbClr val="EFA63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레이아웃</a:t>
            </a:r>
            <a:endParaRPr lang="ko-KR" altLang="en-US" sz="6600" b="1" dirty="0">
              <a:solidFill>
                <a:srgbClr val="EFA63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1502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29;p6">
            <a:extLst>
              <a:ext uri="{FF2B5EF4-FFF2-40B4-BE49-F238E27FC236}">
                <a16:creationId xmlns:a16="http://schemas.microsoft.com/office/drawing/2014/main" id="{D38D92FD-F2D9-ACA3-23D9-1ADC9EF32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0087712"/>
              </p:ext>
            </p:extLst>
          </p:nvPr>
        </p:nvGraphicFramePr>
        <p:xfrm>
          <a:off x="0" y="-1"/>
          <a:ext cx="12192001" cy="681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516">
                  <a:extLst>
                    <a:ext uri="{9D8B030D-6E8A-4147-A177-3AD203B41FA5}">
                      <a16:colId xmlns:a16="http://schemas.microsoft.com/office/drawing/2014/main" val="263611584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1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08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1" dirty="0">
                        <a:solidFill>
                          <a:srgbClr val="EFA635"/>
                        </a:solidFill>
                        <a:latin typeface="Ravie" panose="04040805050809020602" pitchFamily="82" charset="0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MA_001~006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프론트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백엔드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박일권</a:t>
                      </a:r>
                      <a:endParaRPr sz="1200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구분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2023.03.19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139;p18">
            <a:extLst>
              <a:ext uri="{FF2B5EF4-FFF2-40B4-BE49-F238E27FC236}">
                <a16:creationId xmlns:a16="http://schemas.microsoft.com/office/drawing/2014/main" id="{19031D09-23BC-E405-A511-1257AC0162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85913"/>
              </p:ext>
            </p:extLst>
          </p:nvPr>
        </p:nvGraphicFramePr>
        <p:xfrm>
          <a:off x="9183330" y="868310"/>
          <a:ext cx="2853528" cy="52173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98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Descriptions</a:t>
                      </a:r>
                      <a:endParaRPr sz="1200" b="1" dirty="0"/>
                    </a:p>
                  </a:txBody>
                  <a:tcPr marL="91425" marR="91425" marT="18000" marB="18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9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b="1" dirty="0"/>
                        <a:t>1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/>
                        <a:t>HEADER (</a:t>
                      </a:r>
                      <a:r>
                        <a:rPr lang="ko-KR" altLang="en-US" sz="1000" b="1" dirty="0"/>
                        <a:t>상단고정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1a: 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로고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  <a:p>
                      <a:pPr marL="192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로고 클릭 시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메인화면으로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이동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1b: 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상단 내비게이션</a:t>
                      </a:r>
                    </a:p>
                    <a:p>
                      <a:pPr marL="192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예약확인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취소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고객센터</a:t>
                      </a:r>
                      <a:endParaRPr lang="ko-KR" altLang="en-US" sz="1000" b="1" dirty="0">
                        <a:solidFill>
                          <a:schemeClr val="dk1"/>
                        </a:solidFill>
                      </a:endParaRPr>
                    </a:p>
                    <a:p>
                      <a:pPr marL="192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로그인 시 로그인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회원가입 숨김</a:t>
                      </a:r>
                      <a:br>
                        <a:rPr lang="ko-KR" altLang="en-US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  “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ID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님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로그아웃”으로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변경</a:t>
                      </a:r>
                    </a:p>
                    <a:p>
                      <a:pPr marL="192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- 50%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이하 화면 줄임 시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토글로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변경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1c: GNB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영역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  <a:p>
                      <a:pPr marL="192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홈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영화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공연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스포츠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이벤트</a:t>
                      </a:r>
                      <a:br>
                        <a:rPr lang="ko-KR" altLang="en-US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토글버튼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클릭 시 하위 항목 펼침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1d: </a:t>
                      </a:r>
                      <a:r>
                        <a:rPr lang="ko-KR" altLang="en-US" sz="1000" b="1" dirty="0" err="1">
                          <a:solidFill>
                            <a:schemeClr val="dk1"/>
                          </a:solidFill>
                        </a:rPr>
                        <a:t>검색창</a:t>
                      </a:r>
                      <a:endParaRPr lang="ko-KR" altLang="en-US" sz="1000" b="1" dirty="0">
                        <a:solidFill>
                          <a:schemeClr val="dk1"/>
                        </a:solidFill>
                      </a:endParaRPr>
                    </a:p>
                    <a:p>
                      <a:pPr marL="192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검색조건 직접 입력 후 ‘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검색＇버튼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ko-KR" altLang="en-US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컨텐츠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제목로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조회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부분조회 가능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9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/>
                        <a:t>2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최신 컨텐츠 노출 영역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최신 공연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최신 영화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최신 스포츠</a:t>
                      </a:r>
                      <a:br>
                        <a:rPr lang="ko-KR" altLang="en-US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 최신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건씩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슬라이드 형식으로 노출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50025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3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순위별 컨텐츠 노출 영역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영화 순위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공연 순위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스포츠 순위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탭 클릭 시 상위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건의 컨텐츠 노출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167903"/>
                  </a:ext>
                </a:extLst>
              </a:tr>
              <a:tr h="793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4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/>
                        <a:t>FOOTER</a:t>
                      </a:r>
                      <a:endParaRPr lang="ko-KR" altLang="en-US" sz="10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회사소개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사이트맵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개인정보취급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처리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방침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이용약관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 Contact Us</a:t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Contact Us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고객센터 페이지 연결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그 외 항목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노출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518057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512C3E3E-FE3A-E491-27C7-9E46F8797652}"/>
              </a:ext>
            </a:extLst>
          </p:cNvPr>
          <p:cNvGrpSpPr/>
          <p:nvPr/>
        </p:nvGrpSpPr>
        <p:grpSpPr>
          <a:xfrm>
            <a:off x="1600850" y="818489"/>
            <a:ext cx="5689822" cy="5747438"/>
            <a:chOff x="1600850" y="818489"/>
            <a:chExt cx="5689822" cy="574743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3EA31FA-F79F-105E-82CF-A92F9A1D8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0850" y="818489"/>
              <a:ext cx="5689822" cy="278929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342957C-FF5C-FBDA-F3AB-E97F82156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0850" y="3599688"/>
              <a:ext cx="5689822" cy="2966239"/>
            </a:xfrm>
            <a:prstGeom prst="rect">
              <a:avLst/>
            </a:prstGeom>
          </p:spPr>
        </p:pic>
      </p:grpSp>
      <p:sp>
        <p:nvSpPr>
          <p:cNvPr id="11" name="Google Shape;108;p16">
            <a:extLst>
              <a:ext uri="{FF2B5EF4-FFF2-40B4-BE49-F238E27FC236}">
                <a16:creationId xmlns:a16="http://schemas.microsoft.com/office/drawing/2014/main" id="{ED0F2068-BBB2-8A49-52C0-C37E92A375DA}"/>
              </a:ext>
            </a:extLst>
          </p:cNvPr>
          <p:cNvSpPr/>
          <p:nvPr/>
        </p:nvSpPr>
        <p:spPr>
          <a:xfrm>
            <a:off x="1502527" y="838153"/>
            <a:ext cx="5871667" cy="61026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8;p16">
            <a:extLst>
              <a:ext uri="{FF2B5EF4-FFF2-40B4-BE49-F238E27FC236}">
                <a16:creationId xmlns:a16="http://schemas.microsoft.com/office/drawing/2014/main" id="{6BE20285-E09D-FF63-46E3-9B81D7C8B01D}"/>
              </a:ext>
            </a:extLst>
          </p:cNvPr>
          <p:cNvSpPr/>
          <p:nvPr/>
        </p:nvSpPr>
        <p:spPr>
          <a:xfrm>
            <a:off x="1509927" y="1528158"/>
            <a:ext cx="5871667" cy="1972126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08;p16">
            <a:extLst>
              <a:ext uri="{FF2B5EF4-FFF2-40B4-BE49-F238E27FC236}">
                <a16:creationId xmlns:a16="http://schemas.microsoft.com/office/drawing/2014/main" id="{CCD3381D-5081-299A-CDF9-2076F9D3F659}"/>
              </a:ext>
            </a:extLst>
          </p:cNvPr>
          <p:cNvSpPr/>
          <p:nvPr/>
        </p:nvSpPr>
        <p:spPr>
          <a:xfrm>
            <a:off x="1509927" y="3599687"/>
            <a:ext cx="5871667" cy="2319331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08;p16">
            <a:extLst>
              <a:ext uri="{FF2B5EF4-FFF2-40B4-BE49-F238E27FC236}">
                <a16:creationId xmlns:a16="http://schemas.microsoft.com/office/drawing/2014/main" id="{83F10EEE-BC9F-1163-6809-125D35293A6A}"/>
              </a:ext>
            </a:extLst>
          </p:cNvPr>
          <p:cNvSpPr/>
          <p:nvPr/>
        </p:nvSpPr>
        <p:spPr>
          <a:xfrm>
            <a:off x="1502527" y="6039511"/>
            <a:ext cx="5871667" cy="61026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99;p16">
            <a:extLst>
              <a:ext uri="{FF2B5EF4-FFF2-40B4-BE49-F238E27FC236}">
                <a16:creationId xmlns:a16="http://schemas.microsoft.com/office/drawing/2014/main" id="{07934F05-3FEB-37E8-01C9-8410C0BCC922}"/>
              </a:ext>
            </a:extLst>
          </p:cNvPr>
          <p:cNvGrpSpPr/>
          <p:nvPr/>
        </p:nvGrpSpPr>
        <p:grpSpPr>
          <a:xfrm>
            <a:off x="1240701" y="805848"/>
            <a:ext cx="360149" cy="337437"/>
            <a:chOff x="2910927" y="4243126"/>
            <a:chExt cx="360149" cy="337437"/>
          </a:xfrm>
        </p:grpSpPr>
        <p:sp>
          <p:nvSpPr>
            <p:cNvPr id="16" name="Google Shape;100;p16">
              <a:extLst>
                <a:ext uri="{FF2B5EF4-FFF2-40B4-BE49-F238E27FC236}">
                  <a16:creationId xmlns:a16="http://schemas.microsoft.com/office/drawing/2014/main" id="{62A175E3-12CF-0850-1B52-5EBC15CED80A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17" name="Google Shape;101;p16">
              <a:extLst>
                <a:ext uri="{FF2B5EF4-FFF2-40B4-BE49-F238E27FC236}">
                  <a16:creationId xmlns:a16="http://schemas.microsoft.com/office/drawing/2014/main" id="{E06F1C02-1D52-EF55-D029-C31B6865E96B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</a:t>
              </a:r>
              <a:r>
                <a:rPr lang="ko" sz="800" b="1" dirty="0">
                  <a:solidFill>
                    <a:srgbClr val="FFFFFF"/>
                  </a:solidFill>
                </a:rPr>
                <a:t>1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oogle Shape;99;p16">
            <a:extLst>
              <a:ext uri="{FF2B5EF4-FFF2-40B4-BE49-F238E27FC236}">
                <a16:creationId xmlns:a16="http://schemas.microsoft.com/office/drawing/2014/main" id="{0544E653-01C3-888D-5276-592400BAAF91}"/>
              </a:ext>
            </a:extLst>
          </p:cNvPr>
          <p:cNvGrpSpPr/>
          <p:nvPr/>
        </p:nvGrpSpPr>
        <p:grpSpPr>
          <a:xfrm>
            <a:off x="1240701" y="1568911"/>
            <a:ext cx="360149" cy="337437"/>
            <a:chOff x="2910927" y="4243126"/>
            <a:chExt cx="360149" cy="337437"/>
          </a:xfrm>
        </p:grpSpPr>
        <p:sp>
          <p:nvSpPr>
            <p:cNvPr id="19" name="Google Shape;100;p16">
              <a:extLst>
                <a:ext uri="{FF2B5EF4-FFF2-40B4-BE49-F238E27FC236}">
                  <a16:creationId xmlns:a16="http://schemas.microsoft.com/office/drawing/2014/main" id="{3DB59BAF-0213-963A-1459-9EC701237C62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20" name="Google Shape;101;p16">
              <a:extLst>
                <a:ext uri="{FF2B5EF4-FFF2-40B4-BE49-F238E27FC236}">
                  <a16:creationId xmlns:a16="http://schemas.microsoft.com/office/drawing/2014/main" id="{B4AD02AC-9AA8-6F54-9C5D-8B2065D85013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2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oogle Shape;99;p16">
            <a:extLst>
              <a:ext uri="{FF2B5EF4-FFF2-40B4-BE49-F238E27FC236}">
                <a16:creationId xmlns:a16="http://schemas.microsoft.com/office/drawing/2014/main" id="{92B0E364-BA94-D0EA-753F-64FEB663586C}"/>
              </a:ext>
            </a:extLst>
          </p:cNvPr>
          <p:cNvGrpSpPr/>
          <p:nvPr/>
        </p:nvGrpSpPr>
        <p:grpSpPr>
          <a:xfrm>
            <a:off x="1240701" y="3628165"/>
            <a:ext cx="360149" cy="337437"/>
            <a:chOff x="2910927" y="4243126"/>
            <a:chExt cx="360149" cy="337437"/>
          </a:xfrm>
        </p:grpSpPr>
        <p:sp>
          <p:nvSpPr>
            <p:cNvPr id="31" name="Google Shape;100;p16">
              <a:extLst>
                <a:ext uri="{FF2B5EF4-FFF2-40B4-BE49-F238E27FC236}">
                  <a16:creationId xmlns:a16="http://schemas.microsoft.com/office/drawing/2014/main" id="{8FAA0ACC-B229-A94F-BE95-49D4CA4106E2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32" name="Google Shape;101;p16">
              <a:extLst>
                <a:ext uri="{FF2B5EF4-FFF2-40B4-BE49-F238E27FC236}">
                  <a16:creationId xmlns:a16="http://schemas.microsoft.com/office/drawing/2014/main" id="{4EBAAF15-9414-D23C-47DC-EA8E8BB2CF0C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3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3" name="Google Shape;99;p16">
            <a:extLst>
              <a:ext uri="{FF2B5EF4-FFF2-40B4-BE49-F238E27FC236}">
                <a16:creationId xmlns:a16="http://schemas.microsoft.com/office/drawing/2014/main" id="{49913579-CBCF-9F60-94BD-7B75F72B8982}"/>
              </a:ext>
            </a:extLst>
          </p:cNvPr>
          <p:cNvGrpSpPr/>
          <p:nvPr/>
        </p:nvGrpSpPr>
        <p:grpSpPr>
          <a:xfrm>
            <a:off x="1240701" y="6047920"/>
            <a:ext cx="360149" cy="337437"/>
            <a:chOff x="2910927" y="4243126"/>
            <a:chExt cx="360149" cy="337437"/>
          </a:xfrm>
        </p:grpSpPr>
        <p:sp>
          <p:nvSpPr>
            <p:cNvPr id="34" name="Google Shape;100;p16">
              <a:extLst>
                <a:ext uri="{FF2B5EF4-FFF2-40B4-BE49-F238E27FC236}">
                  <a16:creationId xmlns:a16="http://schemas.microsoft.com/office/drawing/2014/main" id="{B3425EE2-C0C0-887B-143F-4C7D2558FDDE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35" name="Google Shape;101;p16">
              <a:extLst>
                <a:ext uri="{FF2B5EF4-FFF2-40B4-BE49-F238E27FC236}">
                  <a16:creationId xmlns:a16="http://schemas.microsoft.com/office/drawing/2014/main" id="{AF855702-6899-052D-EA61-4801F28DBC9E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4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6" name="Google Shape;99;p16">
            <a:extLst>
              <a:ext uri="{FF2B5EF4-FFF2-40B4-BE49-F238E27FC236}">
                <a16:creationId xmlns:a16="http://schemas.microsoft.com/office/drawing/2014/main" id="{A1203267-E1FE-9C61-0604-006622591666}"/>
              </a:ext>
            </a:extLst>
          </p:cNvPr>
          <p:cNvGrpSpPr/>
          <p:nvPr/>
        </p:nvGrpSpPr>
        <p:grpSpPr>
          <a:xfrm>
            <a:off x="2810421" y="934508"/>
            <a:ext cx="360149" cy="337437"/>
            <a:chOff x="2910927" y="4243126"/>
            <a:chExt cx="360149" cy="337437"/>
          </a:xfrm>
        </p:grpSpPr>
        <p:sp>
          <p:nvSpPr>
            <p:cNvPr id="37" name="Google Shape;100;p16">
              <a:extLst>
                <a:ext uri="{FF2B5EF4-FFF2-40B4-BE49-F238E27FC236}">
                  <a16:creationId xmlns:a16="http://schemas.microsoft.com/office/drawing/2014/main" id="{9EA494A8-34E9-1F22-81D4-DC451C0450F2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38" name="Google Shape;101;p16">
              <a:extLst>
                <a:ext uri="{FF2B5EF4-FFF2-40B4-BE49-F238E27FC236}">
                  <a16:creationId xmlns:a16="http://schemas.microsoft.com/office/drawing/2014/main" id="{F16FA3A8-5767-824C-FF34-7C1C73015763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 dirty="0">
                  <a:solidFill>
                    <a:srgbClr val="FFFFFF"/>
                  </a:solidFill>
                </a:rPr>
                <a:t>1</a:t>
              </a:r>
              <a:r>
                <a:rPr lang="en-US" altLang="ko" sz="800" b="1" dirty="0">
                  <a:solidFill>
                    <a:srgbClr val="FFFFFF"/>
                  </a:solidFill>
                </a:rPr>
                <a:t>a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9" name="Google Shape;99;p16">
            <a:extLst>
              <a:ext uri="{FF2B5EF4-FFF2-40B4-BE49-F238E27FC236}">
                <a16:creationId xmlns:a16="http://schemas.microsoft.com/office/drawing/2014/main" id="{BC928AED-9FB3-03E1-F2D1-CF3A0FA72B66}"/>
              </a:ext>
            </a:extLst>
          </p:cNvPr>
          <p:cNvGrpSpPr/>
          <p:nvPr/>
        </p:nvGrpSpPr>
        <p:grpSpPr>
          <a:xfrm>
            <a:off x="4944021" y="891018"/>
            <a:ext cx="360149" cy="337437"/>
            <a:chOff x="2910927" y="4243126"/>
            <a:chExt cx="360149" cy="337437"/>
          </a:xfrm>
        </p:grpSpPr>
        <p:sp>
          <p:nvSpPr>
            <p:cNvPr id="40" name="Google Shape;100;p16">
              <a:extLst>
                <a:ext uri="{FF2B5EF4-FFF2-40B4-BE49-F238E27FC236}">
                  <a16:creationId xmlns:a16="http://schemas.microsoft.com/office/drawing/2014/main" id="{BB7B73FA-F1B9-5539-ECC4-EF6559C5E1F0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41" name="Google Shape;101;p16">
              <a:extLst>
                <a:ext uri="{FF2B5EF4-FFF2-40B4-BE49-F238E27FC236}">
                  <a16:creationId xmlns:a16="http://schemas.microsoft.com/office/drawing/2014/main" id="{A9AF691D-5226-618E-B179-68309A88FE55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 dirty="0">
                  <a:solidFill>
                    <a:srgbClr val="FFFFFF"/>
                  </a:solidFill>
                </a:rPr>
                <a:t>1</a:t>
              </a:r>
              <a:r>
                <a:rPr lang="en-US" altLang="ko" sz="800" b="1" dirty="0">
                  <a:solidFill>
                    <a:srgbClr val="FFFFFF"/>
                  </a:solidFill>
                </a:rPr>
                <a:t>b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oogle Shape;99;p16">
            <a:extLst>
              <a:ext uri="{FF2B5EF4-FFF2-40B4-BE49-F238E27FC236}">
                <a16:creationId xmlns:a16="http://schemas.microsoft.com/office/drawing/2014/main" id="{F60FA484-4221-A113-4461-2489EB8C4467}"/>
              </a:ext>
            </a:extLst>
          </p:cNvPr>
          <p:cNvGrpSpPr/>
          <p:nvPr/>
        </p:nvGrpSpPr>
        <p:grpSpPr>
          <a:xfrm>
            <a:off x="5735851" y="1210384"/>
            <a:ext cx="360149" cy="337437"/>
            <a:chOff x="2910927" y="4243126"/>
            <a:chExt cx="360149" cy="337437"/>
          </a:xfrm>
        </p:grpSpPr>
        <p:sp>
          <p:nvSpPr>
            <p:cNvPr id="43" name="Google Shape;100;p16">
              <a:extLst>
                <a:ext uri="{FF2B5EF4-FFF2-40B4-BE49-F238E27FC236}">
                  <a16:creationId xmlns:a16="http://schemas.microsoft.com/office/drawing/2014/main" id="{60CDCF4E-6ABF-A2A9-1653-35F2A77093E8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44" name="Google Shape;101;p16">
              <a:extLst>
                <a:ext uri="{FF2B5EF4-FFF2-40B4-BE49-F238E27FC236}">
                  <a16:creationId xmlns:a16="http://schemas.microsoft.com/office/drawing/2014/main" id="{05DAD9A9-997B-E545-AF49-D7578C0A2B78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 dirty="0">
                  <a:solidFill>
                    <a:srgbClr val="FFFFFF"/>
                  </a:solidFill>
                </a:rPr>
                <a:t>1</a:t>
              </a:r>
              <a:r>
                <a:rPr lang="en-US" altLang="ko" sz="800" b="1" dirty="0">
                  <a:solidFill>
                    <a:srgbClr val="FFFFFF"/>
                  </a:solidFill>
                </a:rPr>
                <a:t>d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5" name="Google Shape;99;p16">
            <a:extLst>
              <a:ext uri="{FF2B5EF4-FFF2-40B4-BE49-F238E27FC236}">
                <a16:creationId xmlns:a16="http://schemas.microsoft.com/office/drawing/2014/main" id="{E3A07967-8082-C22D-1BEA-BC88ED05FE62}"/>
              </a:ext>
            </a:extLst>
          </p:cNvPr>
          <p:cNvGrpSpPr/>
          <p:nvPr/>
        </p:nvGrpSpPr>
        <p:grpSpPr>
          <a:xfrm>
            <a:off x="1582071" y="1202685"/>
            <a:ext cx="360149" cy="337437"/>
            <a:chOff x="2910927" y="4243126"/>
            <a:chExt cx="360149" cy="337437"/>
          </a:xfrm>
        </p:grpSpPr>
        <p:sp>
          <p:nvSpPr>
            <p:cNvPr id="46" name="Google Shape;100;p16">
              <a:extLst>
                <a:ext uri="{FF2B5EF4-FFF2-40B4-BE49-F238E27FC236}">
                  <a16:creationId xmlns:a16="http://schemas.microsoft.com/office/drawing/2014/main" id="{7A7E48C5-80A8-6CB8-7861-A943614A3F01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47" name="Google Shape;101;p16">
              <a:extLst>
                <a:ext uri="{FF2B5EF4-FFF2-40B4-BE49-F238E27FC236}">
                  <a16:creationId xmlns:a16="http://schemas.microsoft.com/office/drawing/2014/main" id="{02B52D25-BA89-09B8-BE63-5D57276FCF69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 dirty="0">
                  <a:solidFill>
                    <a:srgbClr val="FFFFFF"/>
                  </a:solidFill>
                </a:rPr>
                <a:t>1</a:t>
              </a:r>
              <a:r>
                <a:rPr lang="en-US" altLang="ko" sz="800" b="1" dirty="0">
                  <a:solidFill>
                    <a:srgbClr val="FFFFFF"/>
                  </a:solidFill>
                </a:rPr>
                <a:t>c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977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29;p6">
            <a:extLst>
              <a:ext uri="{FF2B5EF4-FFF2-40B4-BE49-F238E27FC236}">
                <a16:creationId xmlns:a16="http://schemas.microsoft.com/office/drawing/2014/main" id="{D38D92FD-F2D9-ACA3-23D9-1ADC9EF32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4448448"/>
              </p:ext>
            </p:extLst>
          </p:nvPr>
        </p:nvGraphicFramePr>
        <p:xfrm>
          <a:off x="0" y="-1"/>
          <a:ext cx="12192001" cy="681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516">
                  <a:extLst>
                    <a:ext uri="{9D8B030D-6E8A-4147-A177-3AD203B41FA5}">
                      <a16:colId xmlns:a16="http://schemas.microsoft.com/office/drawing/2014/main" val="263611584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1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08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1" dirty="0">
                        <a:solidFill>
                          <a:srgbClr val="EFA635"/>
                        </a:solidFill>
                        <a:latin typeface="Ravie" panose="04040805050809020602" pitchFamily="82" charset="0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LO_001~002</a:t>
                      </a: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프론트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백엔드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박일권</a:t>
                      </a:r>
                      <a:endParaRPr sz="1200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구분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내비게이션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2023.03.19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2CF020F-58AD-7553-3CBF-F783FA6904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" t="774" b="1"/>
          <a:stretch/>
        </p:blipFill>
        <p:spPr>
          <a:xfrm>
            <a:off x="2644877" y="1059661"/>
            <a:ext cx="3986267" cy="52133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4" name="Google Shape;99;p16">
            <a:extLst>
              <a:ext uri="{FF2B5EF4-FFF2-40B4-BE49-F238E27FC236}">
                <a16:creationId xmlns:a16="http://schemas.microsoft.com/office/drawing/2014/main" id="{767BA845-CF13-7956-0A5A-8D735EC7EF87}"/>
              </a:ext>
            </a:extLst>
          </p:cNvPr>
          <p:cNvGrpSpPr/>
          <p:nvPr/>
        </p:nvGrpSpPr>
        <p:grpSpPr>
          <a:xfrm>
            <a:off x="3944572" y="3260281"/>
            <a:ext cx="360149" cy="337437"/>
            <a:chOff x="2910927" y="4243126"/>
            <a:chExt cx="360149" cy="337437"/>
          </a:xfrm>
        </p:grpSpPr>
        <p:sp>
          <p:nvSpPr>
            <p:cNvPr id="5" name="Google Shape;100;p16">
              <a:extLst>
                <a:ext uri="{FF2B5EF4-FFF2-40B4-BE49-F238E27FC236}">
                  <a16:creationId xmlns:a16="http://schemas.microsoft.com/office/drawing/2014/main" id="{D791D008-4D8E-0D34-2AE5-243797CC4F0A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8" name="Google Shape;101;p16">
              <a:extLst>
                <a:ext uri="{FF2B5EF4-FFF2-40B4-BE49-F238E27FC236}">
                  <a16:creationId xmlns:a16="http://schemas.microsoft.com/office/drawing/2014/main" id="{620D9EC8-0518-423E-EEA7-B1B84F13F4E7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</a:t>
              </a:r>
              <a:r>
                <a:rPr lang="ko" sz="800" b="1" dirty="0">
                  <a:solidFill>
                    <a:srgbClr val="FFFFFF"/>
                  </a:solidFill>
                </a:rPr>
                <a:t>1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Google Shape;99;p16">
            <a:extLst>
              <a:ext uri="{FF2B5EF4-FFF2-40B4-BE49-F238E27FC236}">
                <a16:creationId xmlns:a16="http://schemas.microsoft.com/office/drawing/2014/main" id="{E8B868A1-1A24-90DC-5368-0892007FC259}"/>
              </a:ext>
            </a:extLst>
          </p:cNvPr>
          <p:cNvGrpSpPr/>
          <p:nvPr/>
        </p:nvGrpSpPr>
        <p:grpSpPr>
          <a:xfrm>
            <a:off x="3944572" y="3736314"/>
            <a:ext cx="360149" cy="337437"/>
            <a:chOff x="2910927" y="4243126"/>
            <a:chExt cx="360149" cy="337437"/>
          </a:xfrm>
        </p:grpSpPr>
        <p:sp>
          <p:nvSpPr>
            <p:cNvPr id="11" name="Google Shape;100;p16">
              <a:extLst>
                <a:ext uri="{FF2B5EF4-FFF2-40B4-BE49-F238E27FC236}">
                  <a16:creationId xmlns:a16="http://schemas.microsoft.com/office/drawing/2014/main" id="{CD09384D-7B5E-F32C-D008-8F4798BA5FE7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12" name="Google Shape;101;p16">
              <a:extLst>
                <a:ext uri="{FF2B5EF4-FFF2-40B4-BE49-F238E27FC236}">
                  <a16:creationId xmlns:a16="http://schemas.microsoft.com/office/drawing/2014/main" id="{661DBB4A-FA99-4BED-13D6-F2C992C6B1BB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2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Google Shape;99;p16">
            <a:extLst>
              <a:ext uri="{FF2B5EF4-FFF2-40B4-BE49-F238E27FC236}">
                <a16:creationId xmlns:a16="http://schemas.microsoft.com/office/drawing/2014/main" id="{86B310AC-2030-CA06-D089-5C57AE84F50B}"/>
              </a:ext>
            </a:extLst>
          </p:cNvPr>
          <p:cNvGrpSpPr/>
          <p:nvPr/>
        </p:nvGrpSpPr>
        <p:grpSpPr>
          <a:xfrm>
            <a:off x="3944572" y="4694894"/>
            <a:ext cx="360149" cy="337437"/>
            <a:chOff x="2910927" y="4243126"/>
            <a:chExt cx="360149" cy="337437"/>
          </a:xfrm>
        </p:grpSpPr>
        <p:sp>
          <p:nvSpPr>
            <p:cNvPr id="14" name="Google Shape;100;p16">
              <a:extLst>
                <a:ext uri="{FF2B5EF4-FFF2-40B4-BE49-F238E27FC236}">
                  <a16:creationId xmlns:a16="http://schemas.microsoft.com/office/drawing/2014/main" id="{A6FF513E-9C50-0AEB-934A-6593D2484F1B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15" name="Google Shape;101;p16">
              <a:extLst>
                <a:ext uri="{FF2B5EF4-FFF2-40B4-BE49-F238E27FC236}">
                  <a16:creationId xmlns:a16="http://schemas.microsoft.com/office/drawing/2014/main" id="{27152153-9989-6390-D677-A1E156F34698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3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oogle Shape;99;p16">
            <a:extLst>
              <a:ext uri="{FF2B5EF4-FFF2-40B4-BE49-F238E27FC236}">
                <a16:creationId xmlns:a16="http://schemas.microsoft.com/office/drawing/2014/main" id="{2D7CFE85-C6BB-88DF-F5EE-10D608BB734D}"/>
              </a:ext>
            </a:extLst>
          </p:cNvPr>
          <p:cNvGrpSpPr/>
          <p:nvPr/>
        </p:nvGrpSpPr>
        <p:grpSpPr>
          <a:xfrm>
            <a:off x="5114611" y="4694894"/>
            <a:ext cx="360149" cy="337437"/>
            <a:chOff x="2910927" y="4243126"/>
            <a:chExt cx="360149" cy="337437"/>
          </a:xfrm>
        </p:grpSpPr>
        <p:sp>
          <p:nvSpPr>
            <p:cNvPr id="17" name="Google Shape;100;p16">
              <a:extLst>
                <a:ext uri="{FF2B5EF4-FFF2-40B4-BE49-F238E27FC236}">
                  <a16:creationId xmlns:a16="http://schemas.microsoft.com/office/drawing/2014/main" id="{1735F892-2DA3-8E18-1899-AC1B8FAD419D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18" name="Google Shape;101;p16">
              <a:extLst>
                <a:ext uri="{FF2B5EF4-FFF2-40B4-BE49-F238E27FC236}">
                  <a16:creationId xmlns:a16="http://schemas.microsoft.com/office/drawing/2014/main" id="{9292365D-A84B-A82F-64C2-09BB9B0D6B34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4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19" name="Google Shape;139;p18">
            <a:extLst>
              <a:ext uri="{FF2B5EF4-FFF2-40B4-BE49-F238E27FC236}">
                <a16:creationId xmlns:a16="http://schemas.microsoft.com/office/drawing/2014/main" id="{BAFEEEAA-1054-715A-27D1-127F72F3EB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162090"/>
              </p:ext>
            </p:extLst>
          </p:nvPr>
        </p:nvGraphicFramePr>
        <p:xfrm>
          <a:off x="9183330" y="868310"/>
          <a:ext cx="2853528" cy="30874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98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Descriptions</a:t>
                      </a:r>
                      <a:endParaRPr sz="1200" b="1" dirty="0"/>
                    </a:p>
                  </a:txBody>
                  <a:tcPr marL="91425" marR="91425" marT="18000" marB="18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3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b="1" dirty="0"/>
                        <a:t>1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아이디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아이디 빈칸 입력 예외처리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6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/>
                        <a:t>2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비밀번호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비밀번호 빈칸 입력 예외처리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500258"/>
                  </a:ext>
                </a:extLst>
              </a:tr>
              <a:tr h="7570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3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로그인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아이디 비밀번호 불일치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알럿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입력창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리셋 및 재입력 유도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로그인 성공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알럿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167903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4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회원가입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회원가입 페이지로 이동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518057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5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</a:rPr>
                        <a:t>Favicon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모든 페이지 노출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438155"/>
                  </a:ext>
                </a:extLst>
              </a:tr>
            </a:tbl>
          </a:graphicData>
        </a:graphic>
      </p:graphicFrame>
      <p:sp>
        <p:nvSpPr>
          <p:cNvPr id="20" name="Google Shape;108;p16">
            <a:extLst>
              <a:ext uri="{FF2B5EF4-FFF2-40B4-BE49-F238E27FC236}">
                <a16:creationId xmlns:a16="http://schemas.microsoft.com/office/drawing/2014/main" id="{EBF065CB-A7DC-2B46-FCF7-9191CDB7C7B8}"/>
              </a:ext>
            </a:extLst>
          </p:cNvPr>
          <p:cNvSpPr/>
          <p:nvPr/>
        </p:nvSpPr>
        <p:spPr>
          <a:xfrm>
            <a:off x="2536723" y="983226"/>
            <a:ext cx="442452" cy="43262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99;p16">
            <a:extLst>
              <a:ext uri="{FF2B5EF4-FFF2-40B4-BE49-F238E27FC236}">
                <a16:creationId xmlns:a16="http://schemas.microsoft.com/office/drawing/2014/main" id="{9B8C003C-BC80-2C83-FFCE-B7DFDB67FE7C}"/>
              </a:ext>
            </a:extLst>
          </p:cNvPr>
          <p:cNvGrpSpPr/>
          <p:nvPr/>
        </p:nvGrpSpPr>
        <p:grpSpPr>
          <a:xfrm>
            <a:off x="2284728" y="983226"/>
            <a:ext cx="360149" cy="337437"/>
            <a:chOff x="2910927" y="4243126"/>
            <a:chExt cx="360149" cy="337437"/>
          </a:xfrm>
        </p:grpSpPr>
        <p:sp>
          <p:nvSpPr>
            <p:cNvPr id="22" name="Google Shape;100;p16">
              <a:extLst>
                <a:ext uri="{FF2B5EF4-FFF2-40B4-BE49-F238E27FC236}">
                  <a16:creationId xmlns:a16="http://schemas.microsoft.com/office/drawing/2014/main" id="{E62B5AB3-7E08-60F7-13F6-913C7F52D25C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23" name="Google Shape;101;p16">
              <a:extLst>
                <a:ext uri="{FF2B5EF4-FFF2-40B4-BE49-F238E27FC236}">
                  <a16:creationId xmlns:a16="http://schemas.microsoft.com/office/drawing/2014/main" id="{6911CD4F-B87C-65B1-E59F-EDA00B589708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5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13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29;p6">
            <a:extLst>
              <a:ext uri="{FF2B5EF4-FFF2-40B4-BE49-F238E27FC236}">
                <a16:creationId xmlns:a16="http://schemas.microsoft.com/office/drawing/2014/main" id="{D38D92FD-F2D9-ACA3-23D9-1ADC9EF32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4380380"/>
              </p:ext>
            </p:extLst>
          </p:nvPr>
        </p:nvGraphicFramePr>
        <p:xfrm>
          <a:off x="0" y="-1"/>
          <a:ext cx="12192001" cy="71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516">
                  <a:extLst>
                    <a:ext uri="{9D8B030D-6E8A-4147-A177-3AD203B41FA5}">
                      <a16:colId xmlns:a16="http://schemas.microsoft.com/office/drawing/2014/main" val="263611584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1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08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1" dirty="0">
                        <a:solidFill>
                          <a:srgbClr val="EFA635"/>
                        </a:solidFill>
                        <a:latin typeface="Ravie" panose="04040805050809020602" pitchFamily="82" charset="0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JO_001~002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프론트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백엔드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박일권</a:t>
                      </a:r>
                      <a:endParaRPr sz="1200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구분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내비게이션 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lang="en-US" altLang="ko-KR"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2023.03.19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A04EB7A9-8987-17FF-0A4B-D23A1C656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9" t="10464" r="633" b="2365"/>
          <a:stretch/>
        </p:blipFill>
        <p:spPr>
          <a:xfrm>
            <a:off x="2851356" y="868310"/>
            <a:ext cx="3893574" cy="56098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12" name="Google Shape;99;p16">
            <a:extLst>
              <a:ext uri="{FF2B5EF4-FFF2-40B4-BE49-F238E27FC236}">
                <a16:creationId xmlns:a16="http://schemas.microsoft.com/office/drawing/2014/main" id="{DD659F84-1D84-6B4C-6F5D-B80D94CF9446}"/>
              </a:ext>
            </a:extLst>
          </p:cNvPr>
          <p:cNvGrpSpPr/>
          <p:nvPr/>
        </p:nvGrpSpPr>
        <p:grpSpPr>
          <a:xfrm>
            <a:off x="3403796" y="2414708"/>
            <a:ext cx="360149" cy="337437"/>
            <a:chOff x="2910927" y="4243126"/>
            <a:chExt cx="360149" cy="337437"/>
          </a:xfrm>
        </p:grpSpPr>
        <p:sp>
          <p:nvSpPr>
            <p:cNvPr id="13" name="Google Shape;100;p16">
              <a:extLst>
                <a:ext uri="{FF2B5EF4-FFF2-40B4-BE49-F238E27FC236}">
                  <a16:creationId xmlns:a16="http://schemas.microsoft.com/office/drawing/2014/main" id="{A4697DC2-BDB7-3460-BBBA-D169658732F8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14" name="Google Shape;101;p16">
              <a:extLst>
                <a:ext uri="{FF2B5EF4-FFF2-40B4-BE49-F238E27FC236}">
                  <a16:creationId xmlns:a16="http://schemas.microsoft.com/office/drawing/2014/main" id="{EF3BEFCC-84ED-AFF1-516E-BE8740B71F08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</a:t>
              </a:r>
              <a:r>
                <a:rPr lang="ko" sz="800" b="1" dirty="0">
                  <a:solidFill>
                    <a:srgbClr val="FFFFFF"/>
                  </a:solidFill>
                </a:rPr>
                <a:t>1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" name="Google Shape;99;p16">
            <a:extLst>
              <a:ext uri="{FF2B5EF4-FFF2-40B4-BE49-F238E27FC236}">
                <a16:creationId xmlns:a16="http://schemas.microsoft.com/office/drawing/2014/main" id="{D0C7AE16-C332-78B7-30D2-6E6A7EC17181}"/>
              </a:ext>
            </a:extLst>
          </p:cNvPr>
          <p:cNvGrpSpPr/>
          <p:nvPr/>
        </p:nvGrpSpPr>
        <p:grpSpPr>
          <a:xfrm>
            <a:off x="3403796" y="2890741"/>
            <a:ext cx="360149" cy="337437"/>
            <a:chOff x="2910927" y="4243126"/>
            <a:chExt cx="360149" cy="337437"/>
          </a:xfrm>
        </p:grpSpPr>
        <p:sp>
          <p:nvSpPr>
            <p:cNvPr id="16" name="Google Shape;100;p16">
              <a:extLst>
                <a:ext uri="{FF2B5EF4-FFF2-40B4-BE49-F238E27FC236}">
                  <a16:creationId xmlns:a16="http://schemas.microsoft.com/office/drawing/2014/main" id="{4995B717-2217-8038-7076-887BE1CC268D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17" name="Google Shape;101;p16">
              <a:extLst>
                <a:ext uri="{FF2B5EF4-FFF2-40B4-BE49-F238E27FC236}">
                  <a16:creationId xmlns:a16="http://schemas.microsoft.com/office/drawing/2014/main" id="{8D987926-D8F5-76B4-BFA6-43129DC1800B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2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oogle Shape;99;p16">
            <a:extLst>
              <a:ext uri="{FF2B5EF4-FFF2-40B4-BE49-F238E27FC236}">
                <a16:creationId xmlns:a16="http://schemas.microsoft.com/office/drawing/2014/main" id="{76D1BE32-7C71-78FD-C168-05BAAA8E3815}"/>
              </a:ext>
            </a:extLst>
          </p:cNvPr>
          <p:cNvGrpSpPr/>
          <p:nvPr/>
        </p:nvGrpSpPr>
        <p:grpSpPr>
          <a:xfrm>
            <a:off x="3412782" y="3673232"/>
            <a:ext cx="360149" cy="337437"/>
            <a:chOff x="2910927" y="4243126"/>
            <a:chExt cx="360149" cy="337437"/>
          </a:xfrm>
        </p:grpSpPr>
        <p:sp>
          <p:nvSpPr>
            <p:cNvPr id="19" name="Google Shape;100;p16">
              <a:extLst>
                <a:ext uri="{FF2B5EF4-FFF2-40B4-BE49-F238E27FC236}">
                  <a16:creationId xmlns:a16="http://schemas.microsoft.com/office/drawing/2014/main" id="{7FC5DAF3-FD15-4B62-BFD3-8E9E1DEDAAEF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20" name="Google Shape;101;p16">
              <a:extLst>
                <a:ext uri="{FF2B5EF4-FFF2-40B4-BE49-F238E27FC236}">
                  <a16:creationId xmlns:a16="http://schemas.microsoft.com/office/drawing/2014/main" id="{22888BA9-2657-3478-E7CB-F1CFDB7642A1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3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1" name="Google Shape;99;p16">
            <a:extLst>
              <a:ext uri="{FF2B5EF4-FFF2-40B4-BE49-F238E27FC236}">
                <a16:creationId xmlns:a16="http://schemas.microsoft.com/office/drawing/2014/main" id="{3044AB4C-23E7-2998-1F9E-78DE40655C6B}"/>
              </a:ext>
            </a:extLst>
          </p:cNvPr>
          <p:cNvGrpSpPr/>
          <p:nvPr/>
        </p:nvGrpSpPr>
        <p:grpSpPr>
          <a:xfrm>
            <a:off x="3426671" y="4275274"/>
            <a:ext cx="360149" cy="337437"/>
            <a:chOff x="2910927" y="4243126"/>
            <a:chExt cx="360149" cy="337437"/>
          </a:xfrm>
        </p:grpSpPr>
        <p:sp>
          <p:nvSpPr>
            <p:cNvPr id="22" name="Google Shape;100;p16">
              <a:extLst>
                <a:ext uri="{FF2B5EF4-FFF2-40B4-BE49-F238E27FC236}">
                  <a16:creationId xmlns:a16="http://schemas.microsoft.com/office/drawing/2014/main" id="{7020E16E-8A33-EBF4-525D-3D73B5C0C818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23" name="Google Shape;101;p16">
              <a:extLst>
                <a:ext uri="{FF2B5EF4-FFF2-40B4-BE49-F238E27FC236}">
                  <a16:creationId xmlns:a16="http://schemas.microsoft.com/office/drawing/2014/main" id="{6DA4389F-CB4E-7A22-D2F2-86ACD8923BBA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4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24" name="Google Shape;108;p16">
            <a:extLst>
              <a:ext uri="{FF2B5EF4-FFF2-40B4-BE49-F238E27FC236}">
                <a16:creationId xmlns:a16="http://schemas.microsoft.com/office/drawing/2014/main" id="{A550E7C5-933A-DEA2-7BB1-2093A2411497}"/>
              </a:ext>
            </a:extLst>
          </p:cNvPr>
          <p:cNvSpPr/>
          <p:nvPr/>
        </p:nvSpPr>
        <p:spPr>
          <a:xfrm>
            <a:off x="5197834" y="5150970"/>
            <a:ext cx="442452" cy="30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99;p16">
            <a:extLst>
              <a:ext uri="{FF2B5EF4-FFF2-40B4-BE49-F238E27FC236}">
                <a16:creationId xmlns:a16="http://schemas.microsoft.com/office/drawing/2014/main" id="{44C7B4A2-E23D-F532-07EF-71E79EFAC036}"/>
              </a:ext>
            </a:extLst>
          </p:cNvPr>
          <p:cNvGrpSpPr/>
          <p:nvPr/>
        </p:nvGrpSpPr>
        <p:grpSpPr>
          <a:xfrm>
            <a:off x="4074199" y="4788310"/>
            <a:ext cx="360149" cy="337437"/>
            <a:chOff x="2910927" y="4243126"/>
            <a:chExt cx="360149" cy="337437"/>
          </a:xfrm>
        </p:grpSpPr>
        <p:sp>
          <p:nvSpPr>
            <p:cNvPr id="26" name="Google Shape;100;p16">
              <a:extLst>
                <a:ext uri="{FF2B5EF4-FFF2-40B4-BE49-F238E27FC236}">
                  <a16:creationId xmlns:a16="http://schemas.microsoft.com/office/drawing/2014/main" id="{4B1A15CD-F477-D478-B6D4-D119C3DB8230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27" name="Google Shape;101;p16">
              <a:extLst>
                <a:ext uri="{FF2B5EF4-FFF2-40B4-BE49-F238E27FC236}">
                  <a16:creationId xmlns:a16="http://schemas.microsoft.com/office/drawing/2014/main" id="{90C3EE94-0FBB-D8A3-F867-886E4DCE701D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7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8" name="Google Shape;99;p16">
            <a:extLst>
              <a:ext uri="{FF2B5EF4-FFF2-40B4-BE49-F238E27FC236}">
                <a16:creationId xmlns:a16="http://schemas.microsoft.com/office/drawing/2014/main" id="{1A38A9AD-0AB1-F0DB-5E58-780FA2978751}"/>
              </a:ext>
            </a:extLst>
          </p:cNvPr>
          <p:cNvGrpSpPr/>
          <p:nvPr/>
        </p:nvGrpSpPr>
        <p:grpSpPr>
          <a:xfrm>
            <a:off x="5352392" y="4788310"/>
            <a:ext cx="360149" cy="337437"/>
            <a:chOff x="2910927" y="4243126"/>
            <a:chExt cx="360149" cy="337437"/>
          </a:xfrm>
        </p:grpSpPr>
        <p:sp>
          <p:nvSpPr>
            <p:cNvPr id="29" name="Google Shape;100;p16">
              <a:extLst>
                <a:ext uri="{FF2B5EF4-FFF2-40B4-BE49-F238E27FC236}">
                  <a16:creationId xmlns:a16="http://schemas.microsoft.com/office/drawing/2014/main" id="{BA086841-A731-34DF-81F9-D7B604A5646D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30" name="Google Shape;101;p16">
              <a:extLst>
                <a:ext uri="{FF2B5EF4-FFF2-40B4-BE49-F238E27FC236}">
                  <a16:creationId xmlns:a16="http://schemas.microsoft.com/office/drawing/2014/main" id="{EDF6D5E2-9C34-8A3F-3704-E163D460BD76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8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Google Shape;99;p16">
            <a:extLst>
              <a:ext uri="{FF2B5EF4-FFF2-40B4-BE49-F238E27FC236}">
                <a16:creationId xmlns:a16="http://schemas.microsoft.com/office/drawing/2014/main" id="{20E3D4E6-8F59-3566-C7EB-98AA4BDBBA0E}"/>
              </a:ext>
            </a:extLst>
          </p:cNvPr>
          <p:cNvGrpSpPr/>
          <p:nvPr/>
        </p:nvGrpSpPr>
        <p:grpSpPr>
          <a:xfrm>
            <a:off x="3712414" y="5191933"/>
            <a:ext cx="360149" cy="337437"/>
            <a:chOff x="2910927" y="4243126"/>
            <a:chExt cx="360149" cy="337437"/>
          </a:xfrm>
        </p:grpSpPr>
        <p:sp>
          <p:nvSpPr>
            <p:cNvPr id="32" name="Google Shape;100;p16">
              <a:extLst>
                <a:ext uri="{FF2B5EF4-FFF2-40B4-BE49-F238E27FC236}">
                  <a16:creationId xmlns:a16="http://schemas.microsoft.com/office/drawing/2014/main" id="{FC6AEBD5-2B2C-0771-38DB-36A96CEA5E81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33" name="Google Shape;101;p16">
              <a:extLst>
                <a:ext uri="{FF2B5EF4-FFF2-40B4-BE49-F238E27FC236}">
                  <a16:creationId xmlns:a16="http://schemas.microsoft.com/office/drawing/2014/main" id="{5FF1A17D-4A8A-ED6B-6F07-5050C2381402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5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oogle Shape;99;p16">
            <a:extLst>
              <a:ext uri="{FF2B5EF4-FFF2-40B4-BE49-F238E27FC236}">
                <a16:creationId xmlns:a16="http://schemas.microsoft.com/office/drawing/2014/main" id="{6E7EE150-5B56-8DED-FF61-B288E580EE0C}"/>
              </a:ext>
            </a:extLst>
          </p:cNvPr>
          <p:cNvGrpSpPr/>
          <p:nvPr/>
        </p:nvGrpSpPr>
        <p:grpSpPr>
          <a:xfrm>
            <a:off x="5709326" y="5191933"/>
            <a:ext cx="360149" cy="337437"/>
            <a:chOff x="2910927" y="4243126"/>
            <a:chExt cx="360149" cy="337437"/>
          </a:xfrm>
        </p:grpSpPr>
        <p:sp>
          <p:nvSpPr>
            <p:cNvPr id="35" name="Google Shape;100;p16">
              <a:extLst>
                <a:ext uri="{FF2B5EF4-FFF2-40B4-BE49-F238E27FC236}">
                  <a16:creationId xmlns:a16="http://schemas.microsoft.com/office/drawing/2014/main" id="{EACA336C-4FDE-2BEA-23F4-1A2F841A1803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36" name="Google Shape;101;p16">
              <a:extLst>
                <a:ext uri="{FF2B5EF4-FFF2-40B4-BE49-F238E27FC236}">
                  <a16:creationId xmlns:a16="http://schemas.microsoft.com/office/drawing/2014/main" id="{0DE1199D-7B13-A5F2-9BEF-417A660FF10C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6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37" name="Google Shape;139;p18">
            <a:extLst>
              <a:ext uri="{FF2B5EF4-FFF2-40B4-BE49-F238E27FC236}">
                <a16:creationId xmlns:a16="http://schemas.microsoft.com/office/drawing/2014/main" id="{D205D6D3-5F13-DF19-DF9A-553B7B3D9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0121825"/>
              </p:ext>
            </p:extLst>
          </p:nvPr>
        </p:nvGraphicFramePr>
        <p:xfrm>
          <a:off x="9183330" y="868310"/>
          <a:ext cx="2853528" cy="45965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98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Descriptions</a:t>
                      </a:r>
                      <a:endParaRPr sz="1200" b="1" dirty="0"/>
                    </a:p>
                  </a:txBody>
                  <a:tcPr marL="91425" marR="91425" marT="18000" marB="18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3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b="1" dirty="0"/>
                        <a:t>1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아이디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아이디 빈칸 입력 예외처리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아이디 중복 예외처리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1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/>
                        <a:t>2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비밀번호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비밀번호 빈칸 입력 예외처리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비밀번호 확인 불일치 여부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알럿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500258"/>
                  </a:ext>
                </a:extLst>
              </a:tr>
              <a:tr h="4440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3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이름</a:t>
                      </a:r>
                      <a:r>
                        <a:rPr lang="en-US" altLang="ko-KR" sz="1000" b="1" dirty="0"/>
                        <a:t/>
                      </a:r>
                      <a:br>
                        <a:rPr lang="en-US" altLang="ko-KR" sz="1000" b="1" dirty="0"/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이름 빈칸 입력 예외처리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167903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4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휴대폰 번호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회원가입 페이지로 이동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518057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5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필수 약관동의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미 체크 시 가입불가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알럿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438155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6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전문보기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버튼 클릭 시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약관 노출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294910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7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회원가입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회원가입 성공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알럿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및 메인 이동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763709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8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취소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메인 화면으로 이동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18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001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29;p6">
            <a:extLst>
              <a:ext uri="{FF2B5EF4-FFF2-40B4-BE49-F238E27FC236}">
                <a16:creationId xmlns:a16="http://schemas.microsoft.com/office/drawing/2014/main" id="{D38D92FD-F2D9-ACA3-23D9-1ADC9EF32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0792220"/>
              </p:ext>
            </p:extLst>
          </p:nvPr>
        </p:nvGraphicFramePr>
        <p:xfrm>
          <a:off x="0" y="-1"/>
          <a:ext cx="12192001" cy="681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516">
                  <a:extLst>
                    <a:ext uri="{9D8B030D-6E8A-4147-A177-3AD203B41FA5}">
                      <a16:colId xmlns:a16="http://schemas.microsoft.com/office/drawing/2014/main" val="263611584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1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08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1" dirty="0">
                        <a:solidFill>
                          <a:srgbClr val="EFA635"/>
                        </a:solidFill>
                        <a:latin typeface="Ravie" panose="04040805050809020602" pitchFamily="82" charset="0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MY_001~004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프론트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백엔드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박일권</a:t>
                      </a:r>
                      <a:endParaRPr sz="1200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구분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내비게이션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2023.03.19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88EF94D-52CE-C843-1EC8-2D7CFA9B5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1" t="9939" r="1487" b="787"/>
          <a:stretch/>
        </p:blipFill>
        <p:spPr>
          <a:xfrm>
            <a:off x="1533834" y="868310"/>
            <a:ext cx="3834580" cy="575360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Google Shape;108;p16">
            <a:extLst>
              <a:ext uri="{FF2B5EF4-FFF2-40B4-BE49-F238E27FC236}">
                <a16:creationId xmlns:a16="http://schemas.microsoft.com/office/drawing/2014/main" id="{DF7CFEBB-C66B-E9D6-3412-86E1FE1090E7}"/>
              </a:ext>
            </a:extLst>
          </p:cNvPr>
          <p:cNvSpPr/>
          <p:nvPr/>
        </p:nvSpPr>
        <p:spPr>
          <a:xfrm>
            <a:off x="3008671" y="3437311"/>
            <a:ext cx="1061883" cy="22028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99;p16">
            <a:extLst>
              <a:ext uri="{FF2B5EF4-FFF2-40B4-BE49-F238E27FC236}">
                <a16:creationId xmlns:a16="http://schemas.microsoft.com/office/drawing/2014/main" id="{A8081EA2-B89E-C892-C8C5-3736ACAE1F80}"/>
              </a:ext>
            </a:extLst>
          </p:cNvPr>
          <p:cNvGrpSpPr/>
          <p:nvPr/>
        </p:nvGrpSpPr>
        <p:grpSpPr>
          <a:xfrm>
            <a:off x="2443315" y="2131512"/>
            <a:ext cx="360149" cy="337437"/>
            <a:chOff x="2910927" y="4243126"/>
            <a:chExt cx="360149" cy="337437"/>
          </a:xfrm>
        </p:grpSpPr>
        <p:sp>
          <p:nvSpPr>
            <p:cNvPr id="10" name="Google Shape;100;p16">
              <a:extLst>
                <a:ext uri="{FF2B5EF4-FFF2-40B4-BE49-F238E27FC236}">
                  <a16:creationId xmlns:a16="http://schemas.microsoft.com/office/drawing/2014/main" id="{CA9B9613-D5BF-3925-AA24-2DA9ABF9501A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11" name="Google Shape;101;p16">
              <a:extLst>
                <a:ext uri="{FF2B5EF4-FFF2-40B4-BE49-F238E27FC236}">
                  <a16:creationId xmlns:a16="http://schemas.microsoft.com/office/drawing/2014/main" id="{37A9080A-BD9F-94DB-F9BB-92C5B0BCF106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1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Google Shape;108;p16">
            <a:extLst>
              <a:ext uri="{FF2B5EF4-FFF2-40B4-BE49-F238E27FC236}">
                <a16:creationId xmlns:a16="http://schemas.microsoft.com/office/drawing/2014/main" id="{BB31F88B-67EC-228F-D990-8A0E7FDCC917}"/>
              </a:ext>
            </a:extLst>
          </p:cNvPr>
          <p:cNvSpPr/>
          <p:nvPr/>
        </p:nvSpPr>
        <p:spPr>
          <a:xfrm>
            <a:off x="3008671" y="3997750"/>
            <a:ext cx="1130710" cy="22028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08;p16">
            <a:extLst>
              <a:ext uri="{FF2B5EF4-FFF2-40B4-BE49-F238E27FC236}">
                <a16:creationId xmlns:a16="http://schemas.microsoft.com/office/drawing/2014/main" id="{71AE74B6-ED32-5840-FDF8-B8C4F94D8246}"/>
              </a:ext>
            </a:extLst>
          </p:cNvPr>
          <p:cNvSpPr/>
          <p:nvPr/>
        </p:nvSpPr>
        <p:spPr>
          <a:xfrm>
            <a:off x="2443315" y="4389051"/>
            <a:ext cx="2030361" cy="937853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08;p16">
            <a:extLst>
              <a:ext uri="{FF2B5EF4-FFF2-40B4-BE49-F238E27FC236}">
                <a16:creationId xmlns:a16="http://schemas.microsoft.com/office/drawing/2014/main" id="{FBCA0050-4B04-8C34-8F53-ED7765D21144}"/>
              </a:ext>
            </a:extLst>
          </p:cNvPr>
          <p:cNvSpPr/>
          <p:nvPr/>
        </p:nvSpPr>
        <p:spPr>
          <a:xfrm>
            <a:off x="2723535" y="5474839"/>
            <a:ext cx="1494504" cy="25736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99;p16">
            <a:extLst>
              <a:ext uri="{FF2B5EF4-FFF2-40B4-BE49-F238E27FC236}">
                <a16:creationId xmlns:a16="http://schemas.microsoft.com/office/drawing/2014/main" id="{E3F0E2A6-F328-043F-B80F-5A0BF32BF73B}"/>
              </a:ext>
            </a:extLst>
          </p:cNvPr>
          <p:cNvGrpSpPr/>
          <p:nvPr/>
        </p:nvGrpSpPr>
        <p:grpSpPr>
          <a:xfrm>
            <a:off x="2132925" y="2779371"/>
            <a:ext cx="360149" cy="337437"/>
            <a:chOff x="2910927" y="4243126"/>
            <a:chExt cx="360149" cy="337437"/>
          </a:xfrm>
        </p:grpSpPr>
        <p:sp>
          <p:nvSpPr>
            <p:cNvPr id="16" name="Google Shape;100;p16">
              <a:extLst>
                <a:ext uri="{FF2B5EF4-FFF2-40B4-BE49-F238E27FC236}">
                  <a16:creationId xmlns:a16="http://schemas.microsoft.com/office/drawing/2014/main" id="{6703795A-9D4B-FCEC-B874-3628B9D6480A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17" name="Google Shape;101;p16">
              <a:extLst>
                <a:ext uri="{FF2B5EF4-FFF2-40B4-BE49-F238E27FC236}">
                  <a16:creationId xmlns:a16="http://schemas.microsoft.com/office/drawing/2014/main" id="{E9C978D7-72E5-1347-261F-54780718E9F2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2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oogle Shape;99;p16">
            <a:extLst>
              <a:ext uri="{FF2B5EF4-FFF2-40B4-BE49-F238E27FC236}">
                <a16:creationId xmlns:a16="http://schemas.microsoft.com/office/drawing/2014/main" id="{545014DA-C6DF-E7C1-8A80-46F3F7217738}"/>
              </a:ext>
            </a:extLst>
          </p:cNvPr>
          <p:cNvGrpSpPr/>
          <p:nvPr/>
        </p:nvGrpSpPr>
        <p:grpSpPr>
          <a:xfrm>
            <a:off x="2132925" y="3200400"/>
            <a:ext cx="360149" cy="337437"/>
            <a:chOff x="2910927" y="4243126"/>
            <a:chExt cx="360149" cy="337437"/>
          </a:xfrm>
        </p:grpSpPr>
        <p:sp>
          <p:nvSpPr>
            <p:cNvPr id="19" name="Google Shape;100;p16">
              <a:extLst>
                <a:ext uri="{FF2B5EF4-FFF2-40B4-BE49-F238E27FC236}">
                  <a16:creationId xmlns:a16="http://schemas.microsoft.com/office/drawing/2014/main" id="{97200744-6F0F-3F70-776F-8107574A218A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20" name="Google Shape;101;p16">
              <a:extLst>
                <a:ext uri="{FF2B5EF4-FFF2-40B4-BE49-F238E27FC236}">
                  <a16:creationId xmlns:a16="http://schemas.microsoft.com/office/drawing/2014/main" id="{2BE9EE7A-09BB-ED15-2A8F-55EEFF51FE10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3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1" name="Google Shape;99;p16">
            <a:extLst>
              <a:ext uri="{FF2B5EF4-FFF2-40B4-BE49-F238E27FC236}">
                <a16:creationId xmlns:a16="http://schemas.microsoft.com/office/drawing/2014/main" id="{C91EBED5-EE88-0F35-9210-85D8952BE217}"/>
              </a:ext>
            </a:extLst>
          </p:cNvPr>
          <p:cNvGrpSpPr/>
          <p:nvPr/>
        </p:nvGrpSpPr>
        <p:grpSpPr>
          <a:xfrm>
            <a:off x="2132925" y="3741192"/>
            <a:ext cx="360149" cy="337437"/>
            <a:chOff x="2910927" y="4243126"/>
            <a:chExt cx="360149" cy="337437"/>
          </a:xfrm>
        </p:grpSpPr>
        <p:sp>
          <p:nvSpPr>
            <p:cNvPr id="22" name="Google Shape;100;p16">
              <a:extLst>
                <a:ext uri="{FF2B5EF4-FFF2-40B4-BE49-F238E27FC236}">
                  <a16:creationId xmlns:a16="http://schemas.microsoft.com/office/drawing/2014/main" id="{50051AAB-034F-962E-6FB6-6247E5C2419D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23" name="Google Shape;101;p16">
              <a:extLst>
                <a:ext uri="{FF2B5EF4-FFF2-40B4-BE49-F238E27FC236}">
                  <a16:creationId xmlns:a16="http://schemas.microsoft.com/office/drawing/2014/main" id="{B61AA42F-CFEB-6C6A-C3DB-3098F174A225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4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oogle Shape;99;p16">
            <a:extLst>
              <a:ext uri="{FF2B5EF4-FFF2-40B4-BE49-F238E27FC236}">
                <a16:creationId xmlns:a16="http://schemas.microsoft.com/office/drawing/2014/main" id="{C0774CC5-BCC1-45BA-9769-F1BC154D83F3}"/>
              </a:ext>
            </a:extLst>
          </p:cNvPr>
          <p:cNvGrpSpPr/>
          <p:nvPr/>
        </p:nvGrpSpPr>
        <p:grpSpPr>
          <a:xfrm>
            <a:off x="2179330" y="4396196"/>
            <a:ext cx="360149" cy="337437"/>
            <a:chOff x="2910927" y="4243126"/>
            <a:chExt cx="360149" cy="337437"/>
          </a:xfrm>
        </p:grpSpPr>
        <p:sp>
          <p:nvSpPr>
            <p:cNvPr id="25" name="Google Shape;100;p16">
              <a:extLst>
                <a:ext uri="{FF2B5EF4-FFF2-40B4-BE49-F238E27FC236}">
                  <a16:creationId xmlns:a16="http://schemas.microsoft.com/office/drawing/2014/main" id="{1758254E-708A-40DF-388A-BCBC5B25E039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26" name="Google Shape;101;p16">
              <a:extLst>
                <a:ext uri="{FF2B5EF4-FFF2-40B4-BE49-F238E27FC236}">
                  <a16:creationId xmlns:a16="http://schemas.microsoft.com/office/drawing/2014/main" id="{2731D64C-8972-3CF6-E25F-5751D3903E67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5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Google Shape;99;p16">
            <a:extLst>
              <a:ext uri="{FF2B5EF4-FFF2-40B4-BE49-F238E27FC236}">
                <a16:creationId xmlns:a16="http://schemas.microsoft.com/office/drawing/2014/main" id="{E0D582C5-0EA3-99A1-A2A7-E65E0D851FF6}"/>
              </a:ext>
            </a:extLst>
          </p:cNvPr>
          <p:cNvGrpSpPr/>
          <p:nvPr/>
        </p:nvGrpSpPr>
        <p:grpSpPr>
          <a:xfrm>
            <a:off x="2457204" y="5454869"/>
            <a:ext cx="360149" cy="337437"/>
            <a:chOff x="2910927" y="4243126"/>
            <a:chExt cx="360149" cy="337437"/>
          </a:xfrm>
        </p:grpSpPr>
        <p:sp>
          <p:nvSpPr>
            <p:cNvPr id="28" name="Google Shape;100;p16">
              <a:extLst>
                <a:ext uri="{FF2B5EF4-FFF2-40B4-BE49-F238E27FC236}">
                  <a16:creationId xmlns:a16="http://schemas.microsoft.com/office/drawing/2014/main" id="{89E094CD-492A-604F-ED46-09BD7C484561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29" name="Google Shape;101;p16">
              <a:extLst>
                <a:ext uri="{FF2B5EF4-FFF2-40B4-BE49-F238E27FC236}">
                  <a16:creationId xmlns:a16="http://schemas.microsoft.com/office/drawing/2014/main" id="{3E8C0EF9-07CD-5FDB-CC45-8D9D099A9A8E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6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110534C5-221D-99D4-B18B-3BDB8967C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339" y="2871591"/>
            <a:ext cx="2743438" cy="17984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F4EC57A-96DA-BB57-4563-8F91C161036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070554" y="3420689"/>
            <a:ext cx="1646785" cy="126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4AC9712-9A14-9A51-5763-3FCD3264ADB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139381" y="4107895"/>
            <a:ext cx="15779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8" name="Google Shape;99;p16">
            <a:extLst>
              <a:ext uri="{FF2B5EF4-FFF2-40B4-BE49-F238E27FC236}">
                <a16:creationId xmlns:a16="http://schemas.microsoft.com/office/drawing/2014/main" id="{865ECE65-D2D1-DA9C-A874-C45F9C60D099}"/>
              </a:ext>
            </a:extLst>
          </p:cNvPr>
          <p:cNvGrpSpPr/>
          <p:nvPr/>
        </p:nvGrpSpPr>
        <p:grpSpPr>
          <a:xfrm>
            <a:off x="6483102" y="3200400"/>
            <a:ext cx="360149" cy="337437"/>
            <a:chOff x="2910927" y="4243126"/>
            <a:chExt cx="360149" cy="337437"/>
          </a:xfrm>
        </p:grpSpPr>
        <p:sp>
          <p:nvSpPr>
            <p:cNvPr id="39" name="Google Shape;100;p16">
              <a:extLst>
                <a:ext uri="{FF2B5EF4-FFF2-40B4-BE49-F238E27FC236}">
                  <a16:creationId xmlns:a16="http://schemas.microsoft.com/office/drawing/2014/main" id="{C2CC4F1A-4DF1-76C6-353F-D71E57C54DC9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40" name="Google Shape;101;p16">
              <a:extLst>
                <a:ext uri="{FF2B5EF4-FFF2-40B4-BE49-F238E27FC236}">
                  <a16:creationId xmlns:a16="http://schemas.microsoft.com/office/drawing/2014/main" id="{FA33FCAD-06CA-92FE-B76D-AE39AF880784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3a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1" name="Google Shape;99;p16">
            <a:extLst>
              <a:ext uri="{FF2B5EF4-FFF2-40B4-BE49-F238E27FC236}">
                <a16:creationId xmlns:a16="http://schemas.microsoft.com/office/drawing/2014/main" id="{BAD8E2A0-A4C5-D6B7-24AE-FADE25A8193F}"/>
              </a:ext>
            </a:extLst>
          </p:cNvPr>
          <p:cNvGrpSpPr/>
          <p:nvPr/>
        </p:nvGrpSpPr>
        <p:grpSpPr>
          <a:xfrm>
            <a:off x="6481466" y="4154923"/>
            <a:ext cx="360149" cy="337437"/>
            <a:chOff x="2910927" y="4243126"/>
            <a:chExt cx="360149" cy="337437"/>
          </a:xfrm>
        </p:grpSpPr>
        <p:sp>
          <p:nvSpPr>
            <p:cNvPr id="42" name="Google Shape;100;p16">
              <a:extLst>
                <a:ext uri="{FF2B5EF4-FFF2-40B4-BE49-F238E27FC236}">
                  <a16:creationId xmlns:a16="http://schemas.microsoft.com/office/drawing/2014/main" id="{E0CA3746-4078-8B01-C74D-7A0068856365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43" name="Google Shape;101;p16">
              <a:extLst>
                <a:ext uri="{FF2B5EF4-FFF2-40B4-BE49-F238E27FC236}">
                  <a16:creationId xmlns:a16="http://schemas.microsoft.com/office/drawing/2014/main" id="{C044E0FC-79D6-10EE-3C4C-1F6BAA41348C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4a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44" name="Google Shape;139;p18">
            <a:extLst>
              <a:ext uri="{FF2B5EF4-FFF2-40B4-BE49-F238E27FC236}">
                <a16:creationId xmlns:a16="http://schemas.microsoft.com/office/drawing/2014/main" id="{A083D214-38C4-DED0-5B02-B8A5E6BB39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299618"/>
              </p:ext>
            </p:extLst>
          </p:nvPr>
        </p:nvGraphicFramePr>
        <p:xfrm>
          <a:off x="9183330" y="868310"/>
          <a:ext cx="2853528" cy="46737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98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Descriptions</a:t>
                      </a:r>
                      <a:endParaRPr sz="1200" b="1" dirty="0"/>
                    </a:p>
                  </a:txBody>
                  <a:tcPr marL="91425" marR="91425" marT="18000" marB="18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b="1" dirty="0"/>
                        <a:t>1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회원정보</a:t>
                      </a:r>
                      <a:r>
                        <a:rPr lang="en-US" altLang="ko-KR" sz="1000" b="1" dirty="0"/>
                        <a:t/>
                      </a:r>
                      <a:br>
                        <a:rPr lang="en-US" altLang="ko-KR" sz="1000" b="1" dirty="0"/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사용자 이름 표시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수정불가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/>
                        <a:t>2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아이디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로그인 아이디 표시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수정불가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500258"/>
                  </a:ext>
                </a:extLst>
              </a:tr>
              <a:tr h="8556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3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비밀번호</a:t>
                      </a:r>
                      <a:r>
                        <a:rPr lang="en-US" altLang="ko-KR" sz="1000" b="1" dirty="0"/>
                        <a:t/>
                      </a:r>
                      <a:br>
                        <a:rPr lang="en-US" altLang="ko-KR" sz="1000" b="1" dirty="0"/>
                      </a:b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비밀번호 </a:t>
                      </a:r>
                      <a:r>
                        <a:rPr lang="ko-KR" altLang="en-US" sz="1000" b="0" dirty="0" err="1"/>
                        <a:t>숨김처리되어</a:t>
                      </a:r>
                      <a:r>
                        <a:rPr lang="ko-KR" altLang="en-US" sz="1000" b="0" dirty="0"/>
                        <a:t> 노출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3a: 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비밀번호 변경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  <a:p>
                      <a:pPr marL="192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체크 시 입력 박스 노출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변경 시 재확인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모달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노출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167903"/>
                  </a:ext>
                </a:extLst>
              </a:tr>
              <a:tr h="8615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4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휴대폰번호</a:t>
                      </a:r>
                      <a:r>
                        <a:rPr lang="en-US" altLang="ko-KR" sz="1000" b="1" dirty="0"/>
                        <a:t/>
                      </a:r>
                      <a:br>
                        <a:rPr lang="en-US" altLang="ko-KR" sz="1000" b="1" dirty="0"/>
                      </a:b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기존 휴대폰번호 노출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>
                          <a:solidFill>
                            <a:schemeClr val="dk1"/>
                          </a:solidFill>
                        </a:rPr>
                        <a:t>4a: 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휴대폰번호 변경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  <a:p>
                      <a:pPr marL="192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체크 시 입력 박스 노출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변경 시 재확인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모달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노출 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123961"/>
                  </a:ext>
                </a:extLst>
              </a:tr>
              <a:tr h="6587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5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/>
                        <a:t>MY </a:t>
                      </a:r>
                      <a:r>
                        <a:rPr lang="ko-KR" altLang="en-US" sz="1000" b="1" dirty="0" err="1"/>
                        <a:t>쿠폰함</a:t>
                      </a:r>
                      <a:endParaRPr lang="ko-KR" altLang="en-US" sz="10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보유하고 있는 쿠폰 노출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미보유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시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비어있음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표시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147497"/>
                  </a:ext>
                </a:extLst>
              </a:tr>
              <a:tr h="793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6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회원탈퇴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여기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]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링크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회원탈퇴 시 모든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정보 삭제됨 경고문구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표시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모달창에서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탈퇴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요청시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탈퇴 처리 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메인 화면으로 이동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518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999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29;p6">
            <a:extLst>
              <a:ext uri="{FF2B5EF4-FFF2-40B4-BE49-F238E27FC236}">
                <a16:creationId xmlns:a16="http://schemas.microsoft.com/office/drawing/2014/main" id="{D38D92FD-F2D9-ACA3-23D9-1ADC9EF32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8186197"/>
              </p:ext>
            </p:extLst>
          </p:nvPr>
        </p:nvGraphicFramePr>
        <p:xfrm>
          <a:off x="0" y="-1"/>
          <a:ext cx="12192001" cy="71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516">
                  <a:extLst>
                    <a:ext uri="{9D8B030D-6E8A-4147-A177-3AD203B41FA5}">
                      <a16:colId xmlns:a16="http://schemas.microsoft.com/office/drawing/2014/main" val="263611584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1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08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1" dirty="0">
                        <a:solidFill>
                          <a:srgbClr val="EFA635"/>
                        </a:solidFill>
                        <a:latin typeface="Ravie" panose="04040805050809020602" pitchFamily="82" charset="0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SW_001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 상세페이지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프론트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백엔드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박일권</a:t>
                      </a:r>
                      <a:endParaRPr sz="1200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구분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내비게이션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</a:t>
                      </a:r>
                      <a:endParaRPr lang="en-US" altLang="ko-KR"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최신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공연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2023.03.19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14921"/>
          <a:stretch/>
        </p:blipFill>
        <p:spPr>
          <a:xfrm>
            <a:off x="824661" y="1056191"/>
            <a:ext cx="7581985" cy="52427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8" name="Google Shape;99;p16">
            <a:extLst>
              <a:ext uri="{FF2B5EF4-FFF2-40B4-BE49-F238E27FC236}">
                <a16:creationId xmlns:a16="http://schemas.microsoft.com/office/drawing/2014/main" id="{A8081EA2-B89E-C892-C8C5-3736ACAE1F80}"/>
              </a:ext>
            </a:extLst>
          </p:cNvPr>
          <p:cNvGrpSpPr/>
          <p:nvPr/>
        </p:nvGrpSpPr>
        <p:grpSpPr>
          <a:xfrm>
            <a:off x="5478615" y="2410912"/>
            <a:ext cx="360149" cy="337437"/>
            <a:chOff x="2910927" y="4243126"/>
            <a:chExt cx="360149" cy="337437"/>
          </a:xfrm>
        </p:grpSpPr>
        <p:sp>
          <p:nvSpPr>
            <p:cNvPr id="10" name="Google Shape;100;p16">
              <a:extLst>
                <a:ext uri="{FF2B5EF4-FFF2-40B4-BE49-F238E27FC236}">
                  <a16:creationId xmlns:a16="http://schemas.microsoft.com/office/drawing/2014/main" id="{CA9B9613-D5BF-3925-AA24-2DA9ABF9501A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11" name="Google Shape;101;p16">
              <a:extLst>
                <a:ext uri="{FF2B5EF4-FFF2-40B4-BE49-F238E27FC236}">
                  <a16:creationId xmlns:a16="http://schemas.microsoft.com/office/drawing/2014/main" id="{37A9080A-BD9F-94DB-F9BB-92C5B0BCF106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1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oogle Shape;99;p16">
            <a:extLst>
              <a:ext uri="{FF2B5EF4-FFF2-40B4-BE49-F238E27FC236}">
                <a16:creationId xmlns:a16="http://schemas.microsoft.com/office/drawing/2014/main" id="{A8081EA2-B89E-C892-C8C5-3736ACAE1F80}"/>
              </a:ext>
            </a:extLst>
          </p:cNvPr>
          <p:cNvGrpSpPr/>
          <p:nvPr/>
        </p:nvGrpSpPr>
        <p:grpSpPr>
          <a:xfrm>
            <a:off x="4685675" y="2833525"/>
            <a:ext cx="360149" cy="337437"/>
            <a:chOff x="2910927" y="4243126"/>
            <a:chExt cx="360149" cy="337437"/>
          </a:xfrm>
        </p:grpSpPr>
        <p:sp>
          <p:nvSpPr>
            <p:cNvPr id="13" name="Google Shape;100;p16">
              <a:extLst>
                <a:ext uri="{FF2B5EF4-FFF2-40B4-BE49-F238E27FC236}">
                  <a16:creationId xmlns:a16="http://schemas.microsoft.com/office/drawing/2014/main" id="{CA9B9613-D5BF-3925-AA24-2DA9ABF9501A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14" name="Google Shape;101;p16">
              <a:extLst>
                <a:ext uri="{FF2B5EF4-FFF2-40B4-BE49-F238E27FC236}">
                  <a16:creationId xmlns:a16="http://schemas.microsoft.com/office/drawing/2014/main" id="{37A9080A-BD9F-94DB-F9BB-92C5B0BCF106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</a:t>
              </a:r>
              <a:r>
                <a:rPr lang="en-US" altLang="ko" sz="800" b="1" dirty="0" smtClean="0">
                  <a:solidFill>
                    <a:srgbClr val="FFFFFF"/>
                  </a:solidFill>
                </a:rPr>
                <a:t>2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" name="Google Shape;99;p16">
            <a:extLst>
              <a:ext uri="{FF2B5EF4-FFF2-40B4-BE49-F238E27FC236}">
                <a16:creationId xmlns:a16="http://schemas.microsoft.com/office/drawing/2014/main" id="{A8081EA2-B89E-C892-C8C5-3736ACAE1F80}"/>
              </a:ext>
            </a:extLst>
          </p:cNvPr>
          <p:cNvGrpSpPr/>
          <p:nvPr/>
        </p:nvGrpSpPr>
        <p:grpSpPr>
          <a:xfrm>
            <a:off x="4542649" y="3170962"/>
            <a:ext cx="360149" cy="337437"/>
            <a:chOff x="2910927" y="4243126"/>
            <a:chExt cx="360149" cy="337437"/>
          </a:xfrm>
        </p:grpSpPr>
        <p:sp>
          <p:nvSpPr>
            <p:cNvPr id="16" name="Google Shape;100;p16">
              <a:extLst>
                <a:ext uri="{FF2B5EF4-FFF2-40B4-BE49-F238E27FC236}">
                  <a16:creationId xmlns:a16="http://schemas.microsoft.com/office/drawing/2014/main" id="{CA9B9613-D5BF-3925-AA24-2DA9ABF9501A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17" name="Google Shape;101;p16">
              <a:extLst>
                <a:ext uri="{FF2B5EF4-FFF2-40B4-BE49-F238E27FC236}">
                  <a16:creationId xmlns:a16="http://schemas.microsoft.com/office/drawing/2014/main" id="{37A9080A-BD9F-94DB-F9BB-92C5B0BCF106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</a:t>
              </a:r>
              <a:r>
                <a:rPr lang="en-US" altLang="ko" sz="800" b="1" dirty="0" smtClean="0">
                  <a:solidFill>
                    <a:srgbClr val="FFFFFF"/>
                  </a:solidFill>
                </a:rPr>
                <a:t>3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6" name="Google Shape;99;p16">
            <a:extLst>
              <a:ext uri="{FF2B5EF4-FFF2-40B4-BE49-F238E27FC236}">
                <a16:creationId xmlns:a16="http://schemas.microsoft.com/office/drawing/2014/main" id="{A8081EA2-B89E-C892-C8C5-3736ACAE1F80}"/>
              </a:ext>
            </a:extLst>
          </p:cNvPr>
          <p:cNvGrpSpPr/>
          <p:nvPr/>
        </p:nvGrpSpPr>
        <p:grpSpPr>
          <a:xfrm>
            <a:off x="5527750" y="3429000"/>
            <a:ext cx="360149" cy="337437"/>
            <a:chOff x="2910927" y="4243126"/>
            <a:chExt cx="360149" cy="337437"/>
          </a:xfrm>
        </p:grpSpPr>
        <p:sp>
          <p:nvSpPr>
            <p:cNvPr id="27" name="Google Shape;100;p16">
              <a:extLst>
                <a:ext uri="{FF2B5EF4-FFF2-40B4-BE49-F238E27FC236}">
                  <a16:creationId xmlns:a16="http://schemas.microsoft.com/office/drawing/2014/main" id="{CA9B9613-D5BF-3925-AA24-2DA9ABF9501A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28" name="Google Shape;101;p16">
              <a:extLst>
                <a:ext uri="{FF2B5EF4-FFF2-40B4-BE49-F238E27FC236}">
                  <a16:creationId xmlns:a16="http://schemas.microsoft.com/office/drawing/2014/main" id="{37A9080A-BD9F-94DB-F9BB-92C5B0BCF106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</a:t>
              </a:r>
              <a:r>
                <a:rPr lang="en-US" altLang="ko" sz="800" b="1" dirty="0" smtClean="0">
                  <a:solidFill>
                    <a:srgbClr val="FFFFFF"/>
                  </a:solidFill>
                </a:rPr>
                <a:t>4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9" name="Google Shape;99;p16">
            <a:extLst>
              <a:ext uri="{FF2B5EF4-FFF2-40B4-BE49-F238E27FC236}">
                <a16:creationId xmlns:a16="http://schemas.microsoft.com/office/drawing/2014/main" id="{A8081EA2-B89E-C892-C8C5-3736ACAE1F80}"/>
              </a:ext>
            </a:extLst>
          </p:cNvPr>
          <p:cNvGrpSpPr/>
          <p:nvPr/>
        </p:nvGrpSpPr>
        <p:grpSpPr>
          <a:xfrm>
            <a:off x="4421690" y="3766437"/>
            <a:ext cx="360149" cy="337437"/>
            <a:chOff x="2910927" y="4243126"/>
            <a:chExt cx="360149" cy="337437"/>
          </a:xfrm>
        </p:grpSpPr>
        <p:sp>
          <p:nvSpPr>
            <p:cNvPr id="30" name="Google Shape;100;p16">
              <a:extLst>
                <a:ext uri="{FF2B5EF4-FFF2-40B4-BE49-F238E27FC236}">
                  <a16:creationId xmlns:a16="http://schemas.microsoft.com/office/drawing/2014/main" id="{CA9B9613-D5BF-3925-AA24-2DA9ABF9501A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31" name="Google Shape;101;p16">
              <a:extLst>
                <a:ext uri="{FF2B5EF4-FFF2-40B4-BE49-F238E27FC236}">
                  <a16:creationId xmlns:a16="http://schemas.microsoft.com/office/drawing/2014/main" id="{37A9080A-BD9F-94DB-F9BB-92C5B0BCF106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</a:t>
              </a:r>
              <a:r>
                <a:rPr lang="en-US" altLang="ko" sz="800" b="1" dirty="0" smtClean="0">
                  <a:solidFill>
                    <a:srgbClr val="FFFFFF"/>
                  </a:solidFill>
                </a:rPr>
                <a:t>5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Google Shape;99;p16">
            <a:extLst>
              <a:ext uri="{FF2B5EF4-FFF2-40B4-BE49-F238E27FC236}">
                <a16:creationId xmlns:a16="http://schemas.microsoft.com/office/drawing/2014/main" id="{A8081EA2-B89E-C892-C8C5-3736ACAE1F80}"/>
              </a:ext>
            </a:extLst>
          </p:cNvPr>
          <p:cNvGrpSpPr/>
          <p:nvPr/>
        </p:nvGrpSpPr>
        <p:grpSpPr>
          <a:xfrm>
            <a:off x="4781839" y="4055913"/>
            <a:ext cx="360149" cy="337437"/>
            <a:chOff x="2910927" y="4243126"/>
            <a:chExt cx="360149" cy="337437"/>
          </a:xfrm>
        </p:grpSpPr>
        <p:sp>
          <p:nvSpPr>
            <p:cNvPr id="33" name="Google Shape;100;p16">
              <a:extLst>
                <a:ext uri="{FF2B5EF4-FFF2-40B4-BE49-F238E27FC236}">
                  <a16:creationId xmlns:a16="http://schemas.microsoft.com/office/drawing/2014/main" id="{CA9B9613-D5BF-3925-AA24-2DA9ABF9501A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34" name="Google Shape;101;p16">
              <a:extLst>
                <a:ext uri="{FF2B5EF4-FFF2-40B4-BE49-F238E27FC236}">
                  <a16:creationId xmlns:a16="http://schemas.microsoft.com/office/drawing/2014/main" id="{37A9080A-BD9F-94DB-F9BB-92C5B0BCF106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>
                  <a:solidFill>
                    <a:srgbClr val="FFFFFF"/>
                  </a:solidFill>
                </a:rPr>
                <a:t> </a:t>
              </a:r>
              <a:r>
                <a:rPr lang="en-US" altLang="ko" sz="800" b="1" dirty="0" smtClean="0">
                  <a:solidFill>
                    <a:srgbClr val="FFFFFF"/>
                  </a:solidFill>
                </a:rPr>
                <a:t>6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5" name="Google Shape;99;p16">
            <a:extLst>
              <a:ext uri="{FF2B5EF4-FFF2-40B4-BE49-F238E27FC236}">
                <a16:creationId xmlns:a16="http://schemas.microsoft.com/office/drawing/2014/main" id="{A8081EA2-B89E-C892-C8C5-3736ACAE1F80}"/>
              </a:ext>
            </a:extLst>
          </p:cNvPr>
          <p:cNvGrpSpPr/>
          <p:nvPr/>
        </p:nvGrpSpPr>
        <p:grpSpPr>
          <a:xfrm>
            <a:off x="4203028" y="4551776"/>
            <a:ext cx="360149" cy="337437"/>
            <a:chOff x="2910927" y="4243126"/>
            <a:chExt cx="360149" cy="337437"/>
          </a:xfrm>
        </p:grpSpPr>
        <p:sp>
          <p:nvSpPr>
            <p:cNvPr id="36" name="Google Shape;100;p16">
              <a:extLst>
                <a:ext uri="{FF2B5EF4-FFF2-40B4-BE49-F238E27FC236}">
                  <a16:creationId xmlns:a16="http://schemas.microsoft.com/office/drawing/2014/main" id="{CA9B9613-D5BF-3925-AA24-2DA9ABF9501A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37" name="Google Shape;101;p16">
              <a:extLst>
                <a:ext uri="{FF2B5EF4-FFF2-40B4-BE49-F238E27FC236}">
                  <a16:creationId xmlns:a16="http://schemas.microsoft.com/office/drawing/2014/main" id="{37A9080A-BD9F-94DB-F9BB-92C5B0BCF106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 smtClean="0">
                  <a:solidFill>
                    <a:srgbClr val="FFFFFF"/>
                  </a:solidFill>
                </a:rPr>
                <a:t> 7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38" name="Google Shape;139;p18">
            <a:extLst>
              <a:ext uri="{FF2B5EF4-FFF2-40B4-BE49-F238E27FC236}">
                <a16:creationId xmlns:a16="http://schemas.microsoft.com/office/drawing/2014/main" id="{A083D214-38C4-DED0-5B02-B8A5E6BB39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1014649"/>
              </p:ext>
            </p:extLst>
          </p:nvPr>
        </p:nvGraphicFramePr>
        <p:xfrm>
          <a:off x="9183330" y="868310"/>
          <a:ext cx="2853528" cy="4819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98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Descriptions</a:t>
                      </a:r>
                      <a:endParaRPr sz="1200" b="1" dirty="0"/>
                    </a:p>
                  </a:txBody>
                  <a:tcPr marL="91425" marR="91425" marT="18000" marB="18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b="1" dirty="0"/>
                        <a:t>1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/>
                        <a:t>컨텐츠 제목</a:t>
                      </a:r>
                      <a:endParaRPr lang="en-US" altLang="ko-KR" sz="10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컨텐츠 제목 노출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/>
                        <a:t>2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err="1" smtClean="0"/>
                        <a:t>진행여부</a:t>
                      </a:r>
                      <a:endParaRPr lang="ko-KR" altLang="en-US" sz="1000" b="1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오늘 기준으로 진행중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</a:rPr>
                        <a:t>중료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예정 표시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500258"/>
                  </a:ext>
                </a:extLst>
              </a:tr>
              <a:tr h="48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3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/>
                        <a:t>카테고리</a:t>
                      </a:r>
                      <a:r>
                        <a:rPr lang="en-US" altLang="ko-KR" sz="1000" b="1" dirty="0"/>
                        <a:t/>
                      </a:r>
                      <a:br>
                        <a:rPr lang="en-US" altLang="ko-KR" sz="1000" b="1" dirty="0"/>
                      </a:b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 smtClean="0"/>
                        <a:t>컨텐츠 카테고리 노출</a:t>
                      </a:r>
                      <a:endParaRPr lang="ko-KR" altLang="en-US" sz="1000" b="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1679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4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/>
                        <a:t>날짜</a:t>
                      </a:r>
                      <a:r>
                        <a:rPr lang="en-US" altLang="ko-KR" sz="1000" b="1" dirty="0"/>
                        <a:t/>
                      </a:r>
                      <a:br>
                        <a:rPr lang="en-US" altLang="ko-KR" sz="1000" b="1" dirty="0"/>
                      </a:b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 smtClean="0"/>
                        <a:t>진행 날짜 노출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123961"/>
                  </a:ext>
                </a:extLst>
              </a:tr>
              <a:tr h="6587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5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/>
                        <a:t>MY </a:t>
                      </a:r>
                      <a:r>
                        <a:rPr lang="ko-KR" altLang="en-US" sz="1000" b="1" dirty="0" err="1"/>
                        <a:t>쿠폰함</a:t>
                      </a:r>
                      <a:endParaRPr lang="ko-KR" altLang="en-US" sz="10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보유하고 있는 쿠폰 노출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미보유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시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비어있음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표시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147497"/>
                  </a:ext>
                </a:extLst>
              </a:tr>
              <a:tr h="5858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6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/>
                        <a:t>평점</a:t>
                      </a:r>
                      <a:endParaRPr lang="en-US" altLang="ko-KR" sz="1000" b="1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 평점 별 노출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평점 노출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51805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/>
                        <a:t>7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/>
                        <a:t>예매하기</a:t>
                      </a:r>
                      <a:endParaRPr lang="en-US" altLang="ko-KR" sz="1000" b="1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 클릭 시 하단 상세 설명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영역 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</a:rPr>
                        <a:t>미노출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</a:rPr>
                        <a:t>예매 영역 노출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428403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/>
                        <a:t>8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/>
                        <a:t>상세 설명</a:t>
                      </a:r>
                      <a:endParaRPr lang="en-US" altLang="ko-KR" sz="1000" b="1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 컨텐츠 설명 노출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예매하기 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</a:rPr>
                        <a:t>진행시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</a:rPr>
                        <a:t>미노출</a:t>
                      </a:r>
                      <a:endParaRPr lang="en-US" altLang="ko-KR" sz="100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772841"/>
                  </a:ext>
                </a:extLst>
              </a:tr>
            </a:tbl>
          </a:graphicData>
        </a:graphic>
      </p:graphicFrame>
      <p:grpSp>
        <p:nvGrpSpPr>
          <p:cNvPr id="39" name="Google Shape;99;p16">
            <a:extLst>
              <a:ext uri="{FF2B5EF4-FFF2-40B4-BE49-F238E27FC236}">
                <a16:creationId xmlns:a16="http://schemas.microsoft.com/office/drawing/2014/main" id="{A8081EA2-B89E-C892-C8C5-3736ACAE1F80}"/>
              </a:ext>
            </a:extLst>
          </p:cNvPr>
          <p:cNvGrpSpPr/>
          <p:nvPr/>
        </p:nvGrpSpPr>
        <p:grpSpPr>
          <a:xfrm>
            <a:off x="1828128" y="5567776"/>
            <a:ext cx="360149" cy="337437"/>
            <a:chOff x="2910927" y="4243126"/>
            <a:chExt cx="360149" cy="337437"/>
          </a:xfrm>
        </p:grpSpPr>
        <p:sp>
          <p:nvSpPr>
            <p:cNvPr id="40" name="Google Shape;100;p16">
              <a:extLst>
                <a:ext uri="{FF2B5EF4-FFF2-40B4-BE49-F238E27FC236}">
                  <a16:creationId xmlns:a16="http://schemas.microsoft.com/office/drawing/2014/main" id="{CA9B9613-D5BF-3925-AA24-2DA9ABF9501A}"/>
                </a:ext>
              </a:extLst>
            </p:cNvPr>
            <p:cNvSpPr/>
            <p:nvPr/>
          </p:nvSpPr>
          <p:spPr>
            <a:xfrm rot="-58988">
              <a:off x="2910927" y="4243126"/>
              <a:ext cx="192328" cy="192328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41" name="Google Shape;101;p16">
              <a:extLst>
                <a:ext uri="{FF2B5EF4-FFF2-40B4-BE49-F238E27FC236}">
                  <a16:creationId xmlns:a16="http://schemas.microsoft.com/office/drawing/2014/main" id="{37A9080A-BD9F-94DB-F9BB-92C5B0BCF106}"/>
                </a:ext>
              </a:extLst>
            </p:cNvPr>
            <p:cNvSpPr txBox="1"/>
            <p:nvPr/>
          </p:nvSpPr>
          <p:spPr>
            <a:xfrm>
              <a:off x="2947976" y="4272763"/>
              <a:ext cx="32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800" b="1" dirty="0" smtClean="0">
                  <a:solidFill>
                    <a:srgbClr val="FFFFFF"/>
                  </a:solidFill>
                </a:rPr>
                <a:t> 8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52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29;p6">
            <a:extLst>
              <a:ext uri="{FF2B5EF4-FFF2-40B4-BE49-F238E27FC236}">
                <a16:creationId xmlns:a16="http://schemas.microsoft.com/office/drawing/2014/main" id="{D38D92FD-F2D9-ACA3-23D9-1ADC9EF32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9264228"/>
              </p:ext>
            </p:extLst>
          </p:nvPr>
        </p:nvGraphicFramePr>
        <p:xfrm>
          <a:off x="0" y="-1"/>
          <a:ext cx="12192001" cy="681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516">
                  <a:extLst>
                    <a:ext uri="{9D8B030D-6E8A-4147-A177-3AD203B41FA5}">
                      <a16:colId xmlns:a16="http://schemas.microsoft.com/office/drawing/2014/main" val="263611584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1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08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1" dirty="0">
                        <a:solidFill>
                          <a:srgbClr val="EFA635"/>
                        </a:solidFill>
                        <a:latin typeface="Ravie" panose="04040805050809020602" pitchFamily="82" charset="0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OR_001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예매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프론트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백엔드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박일권</a:t>
                      </a:r>
                      <a:endParaRPr sz="1200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구분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상세페이지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예매하기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2023.03.19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D0CCD33-CC21-2566-637D-2DC5637531E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01867" y="868309"/>
            <a:ext cx="8733977" cy="5738967"/>
          </a:xfrm>
        </p:spPr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Google Shape;139;p18">
            <a:extLst>
              <a:ext uri="{FF2B5EF4-FFF2-40B4-BE49-F238E27FC236}">
                <a16:creationId xmlns:a16="http://schemas.microsoft.com/office/drawing/2014/main" id="{A083D214-38C4-DED0-5B02-B8A5E6BB39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5407112"/>
              </p:ext>
            </p:extLst>
          </p:nvPr>
        </p:nvGraphicFramePr>
        <p:xfrm>
          <a:off x="9183330" y="868310"/>
          <a:ext cx="2853528" cy="46487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98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Descriptions</a:t>
                      </a:r>
                      <a:endParaRPr sz="1200" b="1" dirty="0"/>
                    </a:p>
                  </a:txBody>
                  <a:tcPr marL="91425" marR="91425" marT="18000" marB="18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8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b="1" dirty="0"/>
                        <a:t>1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/>
                        <a:t>날짜</a:t>
                      </a:r>
                      <a:r>
                        <a:rPr lang="en-US" altLang="ko-KR" sz="1000" b="1" dirty="0" smtClean="0"/>
                        <a:t>/</a:t>
                      </a:r>
                      <a:r>
                        <a:rPr lang="ko-KR" altLang="en-US" sz="1000" b="1" dirty="0" smtClean="0"/>
                        <a:t>시간 선택</a:t>
                      </a:r>
                      <a:endParaRPr lang="en-US" altLang="ko-KR" sz="1000" b="1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날짜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시간 선택 항목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노출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/>
                        <a:t>2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500258"/>
                  </a:ext>
                </a:extLst>
              </a:tr>
              <a:tr h="48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3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b="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1679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4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123961"/>
                  </a:ext>
                </a:extLst>
              </a:tr>
              <a:tr h="6587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5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147497"/>
                  </a:ext>
                </a:extLst>
              </a:tr>
              <a:tr h="5858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6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51805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/>
                        <a:t>7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428403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/>
                        <a:t>8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772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1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29;p6">
            <a:extLst>
              <a:ext uri="{FF2B5EF4-FFF2-40B4-BE49-F238E27FC236}">
                <a16:creationId xmlns:a16="http://schemas.microsoft.com/office/drawing/2014/main" id="{D38D92FD-F2D9-ACA3-23D9-1ADC9EF32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8830959"/>
              </p:ext>
            </p:extLst>
          </p:nvPr>
        </p:nvGraphicFramePr>
        <p:xfrm>
          <a:off x="0" y="-1"/>
          <a:ext cx="12192001" cy="71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3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516">
                  <a:extLst>
                    <a:ext uri="{9D8B030D-6E8A-4147-A177-3AD203B41FA5}">
                      <a16:colId xmlns:a16="http://schemas.microsoft.com/office/drawing/2014/main" val="263611584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1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3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08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b="1" dirty="0">
                        <a:solidFill>
                          <a:srgbClr val="EFA635"/>
                        </a:solidFill>
                        <a:latin typeface="Ravie" panose="04040805050809020602" pitchFamily="82" charset="0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CS_001~002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고객센터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프론트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백엔드</a:t>
                      </a:r>
                      <a:r>
                        <a:rPr lang="ko-KR" altLang="en-US" sz="1200" dirty="0">
                          <a:latin typeface="Malgun Gothic"/>
                          <a:ea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200" dirty="0">
                          <a:latin typeface="Malgun Gothic"/>
                          <a:ea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dirty="0" err="1">
                          <a:latin typeface="Malgun Gothic"/>
                          <a:ea typeface="Malgun Gothic"/>
                          <a:sym typeface="Malgun Gothic"/>
                        </a:rPr>
                        <a:t>박일권</a:t>
                      </a:r>
                      <a:endParaRPr sz="1200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구분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내비게이션 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고객센터</a:t>
                      </a:r>
                      <a:endParaRPr lang="en-US" altLang="ko-KR"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예매확인 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2023.03.19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이주혜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36000" marB="360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Google Shape;580;p35">
            <a:extLst>
              <a:ext uri="{FF2B5EF4-FFF2-40B4-BE49-F238E27FC236}">
                <a16:creationId xmlns:a16="http://schemas.microsoft.com/office/drawing/2014/main" id="{42208258-6B5E-6E6F-F000-051F0410C7CB}"/>
              </a:ext>
            </a:extLst>
          </p:cNvPr>
          <p:cNvCxnSpPr/>
          <p:nvPr/>
        </p:nvCxnSpPr>
        <p:spPr>
          <a:xfrm rot="10800000" flipH="1">
            <a:off x="1307326" y="1347768"/>
            <a:ext cx="7089422" cy="1050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581;p35">
            <a:extLst>
              <a:ext uri="{FF2B5EF4-FFF2-40B4-BE49-F238E27FC236}">
                <a16:creationId xmlns:a16="http://schemas.microsoft.com/office/drawing/2014/main" id="{E00B3D85-3EE2-E83F-0A65-0E8223A382C3}"/>
              </a:ext>
            </a:extLst>
          </p:cNvPr>
          <p:cNvSpPr txBox="1"/>
          <p:nvPr/>
        </p:nvSpPr>
        <p:spPr>
          <a:xfrm>
            <a:off x="1229962" y="872448"/>
            <a:ext cx="701204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/>
              <a:t>티켓토리</a:t>
            </a:r>
            <a:r>
              <a:rPr lang="ko-KR" altLang="en-US" sz="2000" b="1" dirty="0"/>
              <a:t> 고객센터</a:t>
            </a:r>
            <a:endParaRPr sz="1200" b="1" dirty="0">
              <a:solidFill>
                <a:schemeClr val="tx2"/>
              </a:solidFill>
            </a:endParaRPr>
          </a:p>
        </p:txBody>
      </p:sp>
      <p:sp>
        <p:nvSpPr>
          <p:cNvPr id="30" name="Google Shape;602;p35">
            <a:extLst>
              <a:ext uri="{FF2B5EF4-FFF2-40B4-BE49-F238E27FC236}">
                <a16:creationId xmlns:a16="http://schemas.microsoft.com/office/drawing/2014/main" id="{7B7ED7C3-D0B9-F256-9339-8DA5F4DE460A}"/>
              </a:ext>
            </a:extLst>
          </p:cNvPr>
          <p:cNvSpPr txBox="1"/>
          <p:nvPr/>
        </p:nvSpPr>
        <p:spPr>
          <a:xfrm>
            <a:off x="1293199" y="4094383"/>
            <a:ext cx="1225313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tx2"/>
                </a:solidFill>
              </a:rPr>
              <a:t>1:1</a:t>
            </a:r>
            <a:r>
              <a:rPr lang="ko-KR" altLang="en-US" sz="1200" b="1" dirty="0">
                <a:solidFill>
                  <a:schemeClr val="tx2"/>
                </a:solidFill>
              </a:rPr>
              <a:t>문의 </a:t>
            </a:r>
            <a:r>
              <a:rPr lang="en-US" altLang="ko-KR" sz="1200" b="1" dirty="0">
                <a:solidFill>
                  <a:schemeClr val="tx2"/>
                </a:solidFill>
              </a:rPr>
              <a:t>(Q&amp;A)</a:t>
            </a:r>
            <a:endParaRPr sz="1200" b="1" dirty="0"/>
          </a:p>
        </p:txBody>
      </p:sp>
      <p:graphicFrame>
        <p:nvGraphicFramePr>
          <p:cNvPr id="31" name="Google Shape;603;p35">
            <a:extLst>
              <a:ext uri="{FF2B5EF4-FFF2-40B4-BE49-F238E27FC236}">
                <a16:creationId xmlns:a16="http://schemas.microsoft.com/office/drawing/2014/main" id="{561BD5E3-887A-E0BE-303D-AFD10F07AA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500253"/>
              </p:ext>
            </p:extLst>
          </p:nvPr>
        </p:nvGraphicFramePr>
        <p:xfrm>
          <a:off x="1293199" y="4507887"/>
          <a:ext cx="6717158" cy="11515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7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8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No</a:t>
                      </a:r>
                      <a:endParaRPr sz="1100" b="1" dirty="0"/>
                    </a:p>
                  </a:txBody>
                  <a:tcPr marL="91425" marR="91425" marT="91425" marB="91425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dirty="0"/>
                        <a:t>문의 날짜</a:t>
                      </a:r>
                      <a:endParaRPr sz="1100" b="1" dirty="0"/>
                    </a:p>
                  </a:txBody>
                  <a:tcPr marL="91425" marR="91425" marT="91425" marB="91425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dirty="0"/>
                        <a:t>작성자</a:t>
                      </a:r>
                      <a:endParaRPr sz="1100" b="1" dirty="0"/>
                    </a:p>
                  </a:txBody>
                  <a:tcPr marL="91425" marR="91425" marT="91425" marB="91425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dirty="0"/>
                        <a:t>제 목</a:t>
                      </a:r>
                      <a:endParaRPr sz="1100" b="1" dirty="0"/>
                    </a:p>
                  </a:txBody>
                  <a:tcPr marL="91425" marR="91425" marT="91425" marB="91425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dirty="0"/>
                        <a:t>삭 제</a:t>
                      </a:r>
                      <a:endParaRPr sz="1100" b="1" dirty="0"/>
                    </a:p>
                  </a:txBody>
                  <a:tcPr marL="91425" marR="91425" marT="91425" marB="91425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L="91425" marR="91425" marT="91425" marB="91425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>
                          <a:solidFill>
                            <a:srgbClr val="000000"/>
                          </a:solidFill>
                        </a:rPr>
                        <a:t>***</a:t>
                      </a:r>
                      <a:endParaRPr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***</a:t>
                      </a:r>
                      <a:endParaRPr sz="800"/>
                    </a:p>
                  </a:txBody>
                  <a:tcPr marL="91425" marR="91425" marT="91425" marB="91425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***</a:t>
                      </a:r>
                      <a:r>
                        <a:rPr lang="en-US" altLang="ko" sz="800" dirty="0"/>
                        <a:t>**********</a:t>
                      </a:r>
                      <a:endParaRPr sz="800" dirty="0"/>
                    </a:p>
                  </a:txBody>
                  <a:tcPr marL="91425" marR="91425" marT="91425" marB="91425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L="91425" marR="91425" marT="91425" marB="91425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>
                          <a:solidFill>
                            <a:srgbClr val="000000"/>
                          </a:solidFill>
                        </a:rPr>
                        <a:t>***</a:t>
                      </a:r>
                      <a:endParaRPr sz="8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***</a:t>
                      </a:r>
                      <a:endParaRPr sz="800"/>
                    </a:p>
                  </a:txBody>
                  <a:tcPr marL="91425" marR="91425" marT="91425" marB="91425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***</a:t>
                      </a:r>
                      <a:r>
                        <a:rPr lang="en-US" altLang="ko" sz="800" dirty="0"/>
                        <a:t>************</a:t>
                      </a:r>
                      <a:endParaRPr sz="800" dirty="0"/>
                    </a:p>
                  </a:txBody>
                  <a:tcPr marL="91425" marR="91425" marT="91425" marB="91425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Google Shape;605;p35">
            <a:extLst>
              <a:ext uri="{FF2B5EF4-FFF2-40B4-BE49-F238E27FC236}">
                <a16:creationId xmlns:a16="http://schemas.microsoft.com/office/drawing/2014/main" id="{4DA12216-70AA-9E64-078C-CD78D224D71D}"/>
              </a:ext>
            </a:extLst>
          </p:cNvPr>
          <p:cNvSpPr/>
          <p:nvPr/>
        </p:nvSpPr>
        <p:spPr>
          <a:xfrm>
            <a:off x="7288107" y="4877105"/>
            <a:ext cx="409709" cy="301392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rgbClr val="000000"/>
                </a:solidFill>
              </a:rPr>
              <a:t>삭제</a:t>
            </a:r>
            <a:endParaRPr sz="1000" dirty="0"/>
          </a:p>
        </p:txBody>
      </p:sp>
      <p:grpSp>
        <p:nvGrpSpPr>
          <p:cNvPr id="34" name="Google Shape;606;p35">
            <a:extLst>
              <a:ext uri="{FF2B5EF4-FFF2-40B4-BE49-F238E27FC236}">
                <a16:creationId xmlns:a16="http://schemas.microsoft.com/office/drawing/2014/main" id="{ECD2AA3F-149D-4CB1-8E7B-6400599EFAFB}"/>
              </a:ext>
            </a:extLst>
          </p:cNvPr>
          <p:cNvGrpSpPr/>
          <p:nvPr/>
        </p:nvGrpSpPr>
        <p:grpSpPr>
          <a:xfrm>
            <a:off x="1010959" y="1478787"/>
            <a:ext cx="435812" cy="447594"/>
            <a:chOff x="-233851" y="434008"/>
            <a:chExt cx="449861" cy="440602"/>
          </a:xfrm>
        </p:grpSpPr>
        <p:sp>
          <p:nvSpPr>
            <p:cNvPr id="35" name="Google Shape;607;p35">
              <a:extLst>
                <a:ext uri="{FF2B5EF4-FFF2-40B4-BE49-F238E27FC236}">
                  <a16:creationId xmlns:a16="http://schemas.microsoft.com/office/drawing/2014/main" id="{10A109FE-2C22-DFB6-2A2D-D5D6BFF46E85}"/>
                </a:ext>
              </a:extLst>
            </p:cNvPr>
            <p:cNvSpPr/>
            <p:nvPr/>
          </p:nvSpPr>
          <p:spPr>
            <a:xfrm rot="-58644">
              <a:off x="-231917" y="435941"/>
              <a:ext cx="228633" cy="228633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36" name="Google Shape;608;p35">
              <a:extLst>
                <a:ext uri="{FF2B5EF4-FFF2-40B4-BE49-F238E27FC236}">
                  <a16:creationId xmlns:a16="http://schemas.microsoft.com/office/drawing/2014/main" id="{DDCDB93A-42B4-592E-C903-5FE3B75907BA}"/>
                </a:ext>
              </a:extLst>
            </p:cNvPr>
            <p:cNvSpPr txBox="1"/>
            <p:nvPr/>
          </p:nvSpPr>
          <p:spPr>
            <a:xfrm>
              <a:off x="-200990" y="461810"/>
              <a:ext cx="4170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 1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Google Shape;609;p35">
            <a:extLst>
              <a:ext uri="{FF2B5EF4-FFF2-40B4-BE49-F238E27FC236}">
                <a16:creationId xmlns:a16="http://schemas.microsoft.com/office/drawing/2014/main" id="{2051CAD3-7116-0AE4-C9AF-AF30654CDBA7}"/>
              </a:ext>
            </a:extLst>
          </p:cNvPr>
          <p:cNvGrpSpPr/>
          <p:nvPr/>
        </p:nvGrpSpPr>
        <p:grpSpPr>
          <a:xfrm>
            <a:off x="1011050" y="4155563"/>
            <a:ext cx="435812" cy="447594"/>
            <a:chOff x="-233851" y="434008"/>
            <a:chExt cx="449861" cy="440602"/>
          </a:xfrm>
        </p:grpSpPr>
        <p:sp>
          <p:nvSpPr>
            <p:cNvPr id="38" name="Google Shape;610;p35">
              <a:extLst>
                <a:ext uri="{FF2B5EF4-FFF2-40B4-BE49-F238E27FC236}">
                  <a16:creationId xmlns:a16="http://schemas.microsoft.com/office/drawing/2014/main" id="{8C26FB66-5F25-3604-9955-1CCBD7FC5142}"/>
                </a:ext>
              </a:extLst>
            </p:cNvPr>
            <p:cNvSpPr/>
            <p:nvPr/>
          </p:nvSpPr>
          <p:spPr>
            <a:xfrm rot="-58644">
              <a:off x="-231917" y="435941"/>
              <a:ext cx="228633" cy="228633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39" name="Google Shape;611;p35">
              <a:extLst>
                <a:ext uri="{FF2B5EF4-FFF2-40B4-BE49-F238E27FC236}">
                  <a16:creationId xmlns:a16="http://schemas.microsoft.com/office/drawing/2014/main" id="{C518DC8E-19BC-55FB-DD77-A7636C836464}"/>
                </a:ext>
              </a:extLst>
            </p:cNvPr>
            <p:cNvSpPr txBox="1"/>
            <p:nvPr/>
          </p:nvSpPr>
          <p:spPr>
            <a:xfrm>
              <a:off x="-200990" y="461810"/>
              <a:ext cx="4170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 dirty="0">
                  <a:solidFill>
                    <a:srgbClr val="FFFFFF"/>
                  </a:solidFill>
                </a:rPr>
                <a:t> 2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0" name="Google Shape;612;p35">
            <a:extLst>
              <a:ext uri="{FF2B5EF4-FFF2-40B4-BE49-F238E27FC236}">
                <a16:creationId xmlns:a16="http://schemas.microsoft.com/office/drawing/2014/main" id="{167B8377-63B3-6644-F2DC-C820269C078D}"/>
              </a:ext>
            </a:extLst>
          </p:cNvPr>
          <p:cNvGrpSpPr/>
          <p:nvPr/>
        </p:nvGrpSpPr>
        <p:grpSpPr>
          <a:xfrm>
            <a:off x="1007541" y="5736990"/>
            <a:ext cx="435812" cy="447594"/>
            <a:chOff x="-233851" y="434008"/>
            <a:chExt cx="449861" cy="440602"/>
          </a:xfrm>
        </p:grpSpPr>
        <p:sp>
          <p:nvSpPr>
            <p:cNvPr id="41" name="Google Shape;613;p35">
              <a:extLst>
                <a:ext uri="{FF2B5EF4-FFF2-40B4-BE49-F238E27FC236}">
                  <a16:creationId xmlns:a16="http://schemas.microsoft.com/office/drawing/2014/main" id="{14DAF400-CD65-DBC6-3D41-7DD2B9961846}"/>
                </a:ext>
              </a:extLst>
            </p:cNvPr>
            <p:cNvSpPr/>
            <p:nvPr/>
          </p:nvSpPr>
          <p:spPr>
            <a:xfrm rot="-58644">
              <a:off x="-231917" y="435941"/>
              <a:ext cx="228633" cy="228633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42" name="Google Shape;614;p35">
              <a:extLst>
                <a:ext uri="{FF2B5EF4-FFF2-40B4-BE49-F238E27FC236}">
                  <a16:creationId xmlns:a16="http://schemas.microsoft.com/office/drawing/2014/main" id="{3F3CFEFD-86A6-F9DC-1ABB-BF8328B68FFF}"/>
                </a:ext>
              </a:extLst>
            </p:cNvPr>
            <p:cNvSpPr txBox="1"/>
            <p:nvPr/>
          </p:nvSpPr>
          <p:spPr>
            <a:xfrm>
              <a:off x="-200990" y="461810"/>
              <a:ext cx="4170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 3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oogle Shape;618;p35">
            <a:extLst>
              <a:ext uri="{FF2B5EF4-FFF2-40B4-BE49-F238E27FC236}">
                <a16:creationId xmlns:a16="http://schemas.microsoft.com/office/drawing/2014/main" id="{3A36BC19-3FF9-44AC-E1F0-CF32B6F33563}"/>
              </a:ext>
            </a:extLst>
          </p:cNvPr>
          <p:cNvGrpSpPr/>
          <p:nvPr/>
        </p:nvGrpSpPr>
        <p:grpSpPr>
          <a:xfrm>
            <a:off x="6879982" y="4043934"/>
            <a:ext cx="435812" cy="447594"/>
            <a:chOff x="-233851" y="434008"/>
            <a:chExt cx="449861" cy="440602"/>
          </a:xfrm>
        </p:grpSpPr>
        <p:sp>
          <p:nvSpPr>
            <p:cNvPr id="47" name="Google Shape;619;p35">
              <a:extLst>
                <a:ext uri="{FF2B5EF4-FFF2-40B4-BE49-F238E27FC236}">
                  <a16:creationId xmlns:a16="http://schemas.microsoft.com/office/drawing/2014/main" id="{E69A28B0-59AC-74A3-6E0A-F09E87B5694B}"/>
                </a:ext>
              </a:extLst>
            </p:cNvPr>
            <p:cNvSpPr/>
            <p:nvPr/>
          </p:nvSpPr>
          <p:spPr>
            <a:xfrm rot="-58644">
              <a:off x="-231917" y="435941"/>
              <a:ext cx="228633" cy="228633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48" name="Google Shape;620;p35">
              <a:extLst>
                <a:ext uri="{FF2B5EF4-FFF2-40B4-BE49-F238E27FC236}">
                  <a16:creationId xmlns:a16="http://schemas.microsoft.com/office/drawing/2014/main" id="{ABADDC2C-3F47-906C-99C7-093B8B91C818}"/>
                </a:ext>
              </a:extLst>
            </p:cNvPr>
            <p:cNvSpPr txBox="1"/>
            <p:nvPr/>
          </p:nvSpPr>
          <p:spPr>
            <a:xfrm>
              <a:off x="-200990" y="461810"/>
              <a:ext cx="4170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 dirty="0">
                  <a:solidFill>
                    <a:srgbClr val="FFFFFF"/>
                  </a:solidFill>
                </a:rPr>
                <a:t> 5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49" name="Google Shape;621;p35">
            <a:extLst>
              <a:ext uri="{FF2B5EF4-FFF2-40B4-BE49-F238E27FC236}">
                <a16:creationId xmlns:a16="http://schemas.microsoft.com/office/drawing/2014/main" id="{F9B446B1-9719-81D0-5A46-DBCCCC59A6EB}"/>
              </a:ext>
            </a:extLst>
          </p:cNvPr>
          <p:cNvSpPr/>
          <p:nvPr/>
        </p:nvSpPr>
        <p:spPr>
          <a:xfrm>
            <a:off x="7233801" y="4092568"/>
            <a:ext cx="658095" cy="301392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rgbClr val="000000"/>
                </a:solidFill>
              </a:rPr>
              <a:t>문의하기</a:t>
            </a:r>
            <a:endParaRPr sz="1000" dirty="0"/>
          </a:p>
        </p:txBody>
      </p:sp>
      <p:grpSp>
        <p:nvGrpSpPr>
          <p:cNvPr id="50" name="Google Shape;622;p35">
            <a:extLst>
              <a:ext uri="{FF2B5EF4-FFF2-40B4-BE49-F238E27FC236}">
                <a16:creationId xmlns:a16="http://schemas.microsoft.com/office/drawing/2014/main" id="{76A51DFA-81F0-CBA4-BB4F-F98A2ABD16B4}"/>
              </a:ext>
            </a:extLst>
          </p:cNvPr>
          <p:cNvGrpSpPr/>
          <p:nvPr/>
        </p:nvGrpSpPr>
        <p:grpSpPr>
          <a:xfrm>
            <a:off x="7033716" y="4837027"/>
            <a:ext cx="435812" cy="447594"/>
            <a:chOff x="-233851" y="434008"/>
            <a:chExt cx="449861" cy="440602"/>
          </a:xfrm>
        </p:grpSpPr>
        <p:sp>
          <p:nvSpPr>
            <p:cNvPr id="51" name="Google Shape;623;p35">
              <a:extLst>
                <a:ext uri="{FF2B5EF4-FFF2-40B4-BE49-F238E27FC236}">
                  <a16:creationId xmlns:a16="http://schemas.microsoft.com/office/drawing/2014/main" id="{20C52FD2-BF6B-16F9-4DB8-240047886A75}"/>
                </a:ext>
              </a:extLst>
            </p:cNvPr>
            <p:cNvSpPr/>
            <p:nvPr/>
          </p:nvSpPr>
          <p:spPr>
            <a:xfrm rot="-58644">
              <a:off x="-231917" y="435941"/>
              <a:ext cx="228633" cy="228633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52" name="Google Shape;624;p35">
              <a:extLst>
                <a:ext uri="{FF2B5EF4-FFF2-40B4-BE49-F238E27FC236}">
                  <a16:creationId xmlns:a16="http://schemas.microsoft.com/office/drawing/2014/main" id="{8C222CF9-7457-94A0-A41D-9EEAE004D0CA}"/>
                </a:ext>
              </a:extLst>
            </p:cNvPr>
            <p:cNvSpPr txBox="1"/>
            <p:nvPr/>
          </p:nvSpPr>
          <p:spPr>
            <a:xfrm>
              <a:off x="-200990" y="461810"/>
              <a:ext cx="4170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 dirty="0">
                  <a:solidFill>
                    <a:srgbClr val="FFFFFF"/>
                  </a:solidFill>
                </a:rPr>
                <a:t> </a:t>
              </a:r>
              <a:r>
                <a:rPr lang="en-US" altLang="ko" sz="800" b="1" dirty="0">
                  <a:solidFill>
                    <a:srgbClr val="FFFFFF"/>
                  </a:solidFill>
                </a:rPr>
                <a:t>4</a:t>
              </a:r>
              <a:endParaRPr sz="8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55" name="그림 54">
            <a:extLst>
              <a:ext uri="{FF2B5EF4-FFF2-40B4-BE49-F238E27FC236}">
                <a16:creationId xmlns:a16="http://schemas.microsoft.com/office/drawing/2014/main" id="{635DBBE2-BC2B-F761-EBF2-EDC2C7FA7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708" y="5736990"/>
            <a:ext cx="2248095" cy="281964"/>
          </a:xfrm>
          <a:prstGeom prst="rect">
            <a:avLst/>
          </a:prstGeom>
        </p:spPr>
      </p:pic>
      <p:grpSp>
        <p:nvGrpSpPr>
          <p:cNvPr id="56" name="Google Shape;622;p35">
            <a:extLst>
              <a:ext uri="{FF2B5EF4-FFF2-40B4-BE49-F238E27FC236}">
                <a16:creationId xmlns:a16="http://schemas.microsoft.com/office/drawing/2014/main" id="{E0D31D43-9382-79D0-02E9-B8E14D21F68D}"/>
              </a:ext>
            </a:extLst>
          </p:cNvPr>
          <p:cNvGrpSpPr/>
          <p:nvPr/>
        </p:nvGrpSpPr>
        <p:grpSpPr>
          <a:xfrm>
            <a:off x="8105447" y="5621147"/>
            <a:ext cx="435812" cy="447594"/>
            <a:chOff x="-233851" y="434008"/>
            <a:chExt cx="449861" cy="440602"/>
          </a:xfrm>
        </p:grpSpPr>
        <p:sp>
          <p:nvSpPr>
            <p:cNvPr id="57" name="Google Shape;623;p35">
              <a:extLst>
                <a:ext uri="{FF2B5EF4-FFF2-40B4-BE49-F238E27FC236}">
                  <a16:creationId xmlns:a16="http://schemas.microsoft.com/office/drawing/2014/main" id="{AC054D33-2E57-5462-9EE0-94917DA145E1}"/>
                </a:ext>
              </a:extLst>
            </p:cNvPr>
            <p:cNvSpPr/>
            <p:nvPr/>
          </p:nvSpPr>
          <p:spPr>
            <a:xfrm rot="-58644">
              <a:off x="-231917" y="435941"/>
              <a:ext cx="228633" cy="228633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</a:endParaRPr>
            </a:p>
          </p:txBody>
        </p:sp>
        <p:sp>
          <p:nvSpPr>
            <p:cNvPr id="58" name="Google Shape;624;p35">
              <a:extLst>
                <a:ext uri="{FF2B5EF4-FFF2-40B4-BE49-F238E27FC236}">
                  <a16:creationId xmlns:a16="http://schemas.microsoft.com/office/drawing/2014/main" id="{99340A60-4D9A-3795-5BF2-6D1B40E8B338}"/>
                </a:ext>
              </a:extLst>
            </p:cNvPr>
            <p:cNvSpPr txBox="1"/>
            <p:nvPr/>
          </p:nvSpPr>
          <p:spPr>
            <a:xfrm>
              <a:off x="-200990" y="461810"/>
              <a:ext cx="4170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 b="1">
                  <a:solidFill>
                    <a:srgbClr val="FFFFFF"/>
                  </a:solidFill>
                </a:rPr>
                <a:t> 6</a:t>
              </a:r>
              <a:endParaRPr sz="800" b="1">
                <a:solidFill>
                  <a:srgbClr val="FFFFFF"/>
                </a:solidFill>
              </a:endParaRPr>
            </a:p>
          </p:txBody>
        </p:sp>
      </p:grpSp>
      <p:sp>
        <p:nvSpPr>
          <p:cNvPr id="59" name="Google Shape;598;p35">
            <a:extLst>
              <a:ext uri="{FF2B5EF4-FFF2-40B4-BE49-F238E27FC236}">
                <a16:creationId xmlns:a16="http://schemas.microsoft.com/office/drawing/2014/main" id="{C68B70FC-CAFC-801D-2932-496F809120BD}"/>
              </a:ext>
            </a:extLst>
          </p:cNvPr>
          <p:cNvSpPr/>
          <p:nvPr/>
        </p:nvSpPr>
        <p:spPr>
          <a:xfrm>
            <a:off x="7449369" y="5777933"/>
            <a:ext cx="444951" cy="255483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검색</a:t>
            </a:r>
            <a:endParaRPr sz="1000" dirty="0"/>
          </a:p>
        </p:txBody>
      </p:sp>
      <p:sp>
        <p:nvSpPr>
          <p:cNvPr id="60" name="Google Shape;599;p35">
            <a:extLst>
              <a:ext uri="{FF2B5EF4-FFF2-40B4-BE49-F238E27FC236}">
                <a16:creationId xmlns:a16="http://schemas.microsoft.com/office/drawing/2014/main" id="{2552F9AA-89FB-7B40-8253-14C9DACC9570}"/>
              </a:ext>
            </a:extLst>
          </p:cNvPr>
          <p:cNvSpPr/>
          <p:nvPr/>
        </p:nvSpPr>
        <p:spPr>
          <a:xfrm>
            <a:off x="4169843" y="5777933"/>
            <a:ext cx="707219" cy="255483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작성자</a:t>
            </a:r>
            <a:endParaRPr sz="1000" dirty="0"/>
          </a:p>
        </p:txBody>
      </p:sp>
      <p:sp>
        <p:nvSpPr>
          <p:cNvPr id="61" name="Google Shape;600;p35">
            <a:extLst>
              <a:ext uri="{FF2B5EF4-FFF2-40B4-BE49-F238E27FC236}">
                <a16:creationId xmlns:a16="http://schemas.microsoft.com/office/drawing/2014/main" id="{4CD90A8A-649F-675B-0B75-C89D252A1DCF}"/>
              </a:ext>
            </a:extLst>
          </p:cNvPr>
          <p:cNvSpPr/>
          <p:nvPr/>
        </p:nvSpPr>
        <p:spPr>
          <a:xfrm>
            <a:off x="5272089" y="5778899"/>
            <a:ext cx="2055151" cy="254255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62" name="Google Shape;601;p35">
            <a:extLst>
              <a:ext uri="{FF2B5EF4-FFF2-40B4-BE49-F238E27FC236}">
                <a16:creationId xmlns:a16="http://schemas.microsoft.com/office/drawing/2014/main" id="{D3558BFE-B699-4CAF-5F04-E9293208CD3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581" y="5780275"/>
            <a:ext cx="287418" cy="25296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" name="Google Shape;599;p35">
            <a:extLst>
              <a:ext uri="{FF2B5EF4-FFF2-40B4-BE49-F238E27FC236}">
                <a16:creationId xmlns:a16="http://schemas.microsoft.com/office/drawing/2014/main" id="{8C64B55B-61D1-828A-5F93-3463A1E49141}"/>
              </a:ext>
            </a:extLst>
          </p:cNvPr>
          <p:cNvSpPr/>
          <p:nvPr/>
        </p:nvSpPr>
        <p:spPr>
          <a:xfrm>
            <a:off x="4169843" y="6040964"/>
            <a:ext cx="707219" cy="255483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제목</a:t>
            </a:r>
            <a:endParaRPr sz="1000" dirty="0"/>
          </a:p>
        </p:txBody>
      </p:sp>
      <p:sp>
        <p:nvSpPr>
          <p:cNvPr id="69" name="Google Shape;108;p16">
            <a:extLst>
              <a:ext uri="{FF2B5EF4-FFF2-40B4-BE49-F238E27FC236}">
                <a16:creationId xmlns:a16="http://schemas.microsoft.com/office/drawing/2014/main" id="{7339863E-9E8D-1E22-9FBC-C7F269C5C500}"/>
              </a:ext>
            </a:extLst>
          </p:cNvPr>
          <p:cNvSpPr/>
          <p:nvPr/>
        </p:nvSpPr>
        <p:spPr>
          <a:xfrm>
            <a:off x="4099877" y="5688742"/>
            <a:ext cx="3910480" cy="647983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FC7BFF5B-DC98-53C2-223A-2B89FD7E2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772" y="1761183"/>
            <a:ext cx="4838909" cy="2067920"/>
          </a:xfrm>
          <a:prstGeom prst="rect">
            <a:avLst/>
          </a:prstGeom>
        </p:spPr>
      </p:pic>
      <p:sp>
        <p:nvSpPr>
          <p:cNvPr id="72" name="Google Shape;602;p35">
            <a:extLst>
              <a:ext uri="{FF2B5EF4-FFF2-40B4-BE49-F238E27FC236}">
                <a16:creationId xmlns:a16="http://schemas.microsoft.com/office/drawing/2014/main" id="{7EC19071-8821-978F-F148-CD59BBD341A9}"/>
              </a:ext>
            </a:extLst>
          </p:cNvPr>
          <p:cNvSpPr txBox="1"/>
          <p:nvPr/>
        </p:nvSpPr>
        <p:spPr>
          <a:xfrm>
            <a:off x="1316026" y="1457431"/>
            <a:ext cx="1619918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tx2"/>
                </a:solidFill>
              </a:rPr>
              <a:t>자주 묻는 질문 </a:t>
            </a:r>
            <a:r>
              <a:rPr lang="en-US" altLang="ko-KR" sz="1200" b="1" dirty="0">
                <a:solidFill>
                  <a:schemeClr val="tx2"/>
                </a:solidFill>
              </a:rPr>
              <a:t>(FAQ)</a:t>
            </a:r>
            <a:endParaRPr sz="1200" b="1" dirty="0"/>
          </a:p>
        </p:txBody>
      </p:sp>
      <p:sp>
        <p:nvSpPr>
          <p:cNvPr id="73" name="Google Shape;108;p16">
            <a:extLst>
              <a:ext uri="{FF2B5EF4-FFF2-40B4-BE49-F238E27FC236}">
                <a16:creationId xmlns:a16="http://schemas.microsoft.com/office/drawing/2014/main" id="{A4D0EB30-190B-122F-D05E-C130E097D8CA}"/>
              </a:ext>
            </a:extLst>
          </p:cNvPr>
          <p:cNvSpPr/>
          <p:nvPr/>
        </p:nvSpPr>
        <p:spPr>
          <a:xfrm>
            <a:off x="1316025" y="1463983"/>
            <a:ext cx="5008347" cy="245338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4" name="Google Shape;139;p18">
            <a:extLst>
              <a:ext uri="{FF2B5EF4-FFF2-40B4-BE49-F238E27FC236}">
                <a16:creationId xmlns:a16="http://schemas.microsoft.com/office/drawing/2014/main" id="{62B2E0EE-67E3-087E-ABE7-F68E2E1ED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855748"/>
              </p:ext>
            </p:extLst>
          </p:nvPr>
        </p:nvGraphicFramePr>
        <p:xfrm>
          <a:off x="9183330" y="868310"/>
          <a:ext cx="2853528" cy="412137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98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/>
                        <a:t>Descriptions</a:t>
                      </a:r>
                      <a:endParaRPr sz="1200" b="1" dirty="0"/>
                    </a:p>
                  </a:txBody>
                  <a:tcPr marL="91425" marR="91425" marT="18000" marB="18000" anchor="ctr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3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b="1" dirty="0"/>
                        <a:t>1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자주 묻는 질문 </a:t>
                      </a:r>
                      <a:r>
                        <a:rPr lang="en-US" altLang="ko-KR" sz="1000" b="1" dirty="0"/>
                        <a:t>(FAQ)</a:t>
                      </a:r>
                      <a:endParaRPr lang="ko-KR" altLang="en-US" sz="10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자주 묻는 질문에 대한 답변 목록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고객센터 상단에 고정 노출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0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/>
                        <a:t>2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/>
                        <a:t>1:1</a:t>
                      </a:r>
                      <a:r>
                        <a:rPr lang="ko-KR" altLang="en-US" sz="1000" b="1" dirty="0"/>
                        <a:t>문의 </a:t>
                      </a:r>
                      <a:r>
                        <a:rPr lang="en-US" altLang="ko-KR" sz="1000" b="1" dirty="0"/>
                        <a:t>(Q&amp;A)</a:t>
                      </a:r>
                      <a:endParaRPr lang="ko-KR" altLang="en-US" sz="10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- 1:1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문의 및 답변 목록 노출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읽기 권한은 관리자와 해당 글 작성자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번호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문의날짜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작성자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제목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삭제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500258"/>
                  </a:ext>
                </a:extLst>
              </a:tr>
              <a:tr h="4642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3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err="1"/>
                        <a:t>페이지네이션</a:t>
                      </a:r>
                      <a:r>
                        <a:rPr lang="en-US" altLang="ko-KR" sz="1000" b="1" dirty="0"/>
                        <a:t/>
                      </a:r>
                      <a:br>
                        <a:rPr lang="en-US" altLang="ko-KR" sz="1000" b="1" dirty="0"/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문의글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개 씩 노출되며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</a:rPr>
                        <a:t>페이징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처리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167903"/>
                  </a:ext>
                </a:extLst>
              </a:tr>
              <a:tr h="676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4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/>
                        <a:t>삭제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삭제 버튼 클릭 시 문의 글 삭제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삭제권한은 작성자와 관리자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518057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5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문의하기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버튼 클릭 시 글 작성 창 노출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438155"/>
                  </a:ext>
                </a:extLst>
              </a:tr>
              <a:tr h="676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6</a:t>
                      </a:r>
                      <a:endParaRPr sz="10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</a:rPr>
                        <a:t>검색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작성자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제목으로 문의 글 검색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n-US" altLang="ko-KR" sz="1000" dirty="0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검색된 글 목록 노출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285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294910"/>
                  </a:ext>
                </a:extLst>
              </a:tr>
            </a:tbl>
          </a:graphicData>
        </a:graphic>
      </p:graphicFrame>
      <p:sp>
        <p:nvSpPr>
          <p:cNvPr id="75" name="Google Shape;605;p35">
            <a:extLst>
              <a:ext uri="{FF2B5EF4-FFF2-40B4-BE49-F238E27FC236}">
                <a16:creationId xmlns:a16="http://schemas.microsoft.com/office/drawing/2014/main" id="{18D67811-0D05-9761-0F0F-0DDD7100EE88}"/>
              </a:ext>
            </a:extLst>
          </p:cNvPr>
          <p:cNvSpPr/>
          <p:nvPr/>
        </p:nvSpPr>
        <p:spPr>
          <a:xfrm>
            <a:off x="7288107" y="5306346"/>
            <a:ext cx="409709" cy="301392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rgbClr val="000000"/>
                </a:solidFill>
              </a:rPr>
              <a:t>삭제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500550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87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E6056-CEEB-A528-11CE-39A09E9B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개정이력</a:t>
            </a:r>
          </a:p>
        </p:txBody>
      </p:sp>
      <p:graphicFrame>
        <p:nvGraphicFramePr>
          <p:cNvPr id="4" name="Google Shape;75;p14">
            <a:extLst>
              <a:ext uri="{FF2B5EF4-FFF2-40B4-BE49-F238E27FC236}">
                <a16:creationId xmlns:a16="http://schemas.microsoft.com/office/drawing/2014/main" id="{B3D8EB55-BAD1-330F-4328-4E29AF31EA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2412990"/>
              </p:ext>
            </p:extLst>
          </p:nvPr>
        </p:nvGraphicFramePr>
        <p:xfrm>
          <a:off x="616974" y="1197917"/>
          <a:ext cx="10958052" cy="507367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3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5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39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sz="13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sz="13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3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개정내역</a:t>
                      </a:r>
                      <a:endParaRPr sz="13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</a:t>
                      </a:r>
                      <a:r>
                        <a:rPr lang="en-US" altLang="ko-KR" sz="13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3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</a:t>
                      </a:r>
                      <a:endParaRPr sz="13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1.0</a:t>
                      </a: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03</a:t>
                      </a:r>
                      <a:r>
                        <a:rPr lang="ko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메뉴코드 정의 </a:t>
                      </a:r>
                      <a:r>
                        <a:rPr lang="en-US" altLang="ko-KR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정보구조도 작성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예약관리 프로젝트</a:t>
                      </a:r>
                      <a:r>
                        <a:rPr lang="en-US" altLang="ko-KR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v0.1.xlsx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1.1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2023.03.14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박일권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세션명</a:t>
                      </a: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정리 </a:t>
                      </a:r>
                      <a:r>
                        <a:rPr lang="en-US" altLang="ko-KR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구상도 </a:t>
                      </a:r>
                      <a:r>
                        <a:rPr lang="en-US" altLang="ko-KR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정의서 작성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예약관리 프로젝트</a:t>
                      </a:r>
                      <a:r>
                        <a:rPr lang="en-US" altLang="ko-KR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v0.2.xlsx</a:t>
                      </a:r>
                      <a:endParaRPr lang="ko-KR" altLang="en-US"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1.2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2023.03.19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박일권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</a:t>
                      </a:r>
                      <a:r>
                        <a:rPr lang="en-US" altLang="ko-KR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ERD </a:t>
                      </a: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예매관리</a:t>
                      </a:r>
                      <a:r>
                        <a:rPr lang="en-US" altLang="ko-KR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3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drawio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1.3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2023.03.20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기획서 개요 </a:t>
                      </a:r>
                      <a:r>
                        <a:rPr lang="en-US" altLang="ko-KR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3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 레이아웃 작성</a:t>
                      </a: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2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54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EC9269-F330-864D-577F-BAAD9DE9B9F4}"/>
              </a:ext>
            </a:extLst>
          </p:cNvPr>
          <p:cNvSpPr txBox="1"/>
          <p:nvPr/>
        </p:nvSpPr>
        <p:spPr>
          <a:xfrm>
            <a:off x="634061" y="471700"/>
            <a:ext cx="2916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D2850C"/>
                </a:solidFill>
                <a:latin typeface="Arial Black" panose="020B0A04020102020204" pitchFamily="34" charset="0"/>
              </a:rPr>
              <a:t>C</a:t>
            </a:r>
            <a:r>
              <a:rPr lang="en-US" altLang="ko-KR" sz="4000" dirty="0">
                <a:solidFill>
                  <a:srgbClr val="EFA635"/>
                </a:solidFill>
                <a:latin typeface="Arial Black" panose="020B0A04020102020204" pitchFamily="34" charset="0"/>
              </a:rPr>
              <a:t>ontents</a:t>
            </a:r>
            <a:endParaRPr lang="ko-KR" altLang="en-US" sz="4000" dirty="0">
              <a:solidFill>
                <a:srgbClr val="EFA635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A6F22DF-828A-C750-FB7C-265B2A6BF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448856"/>
              </p:ext>
            </p:extLst>
          </p:nvPr>
        </p:nvGraphicFramePr>
        <p:xfrm>
          <a:off x="1215922" y="2133598"/>
          <a:ext cx="441796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1">
                  <a:extLst>
                    <a:ext uri="{9D8B030D-6E8A-4147-A177-3AD203B41FA5}">
                      <a16:colId xmlns:a16="http://schemas.microsoft.com/office/drawing/2014/main" val="682547077"/>
                    </a:ext>
                  </a:extLst>
                </a:gridCol>
                <a:gridCol w="3706761">
                  <a:extLst>
                    <a:ext uri="{9D8B030D-6E8A-4147-A177-3AD203B41FA5}">
                      <a16:colId xmlns:a16="http://schemas.microsoft.com/office/drawing/2014/main" val="1855157375"/>
                    </a:ext>
                  </a:extLst>
                </a:gridCol>
              </a:tblGrid>
              <a:tr h="363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01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F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개요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232445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D08C2253-B193-E7DE-B03F-A412AEF9B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13751"/>
              </p:ext>
            </p:extLst>
          </p:nvPr>
        </p:nvGraphicFramePr>
        <p:xfrm>
          <a:off x="1215922" y="3141405"/>
          <a:ext cx="4417962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1">
                  <a:extLst>
                    <a:ext uri="{9D8B030D-6E8A-4147-A177-3AD203B41FA5}">
                      <a16:colId xmlns:a16="http://schemas.microsoft.com/office/drawing/2014/main" val="682547077"/>
                    </a:ext>
                  </a:extLst>
                </a:gridCol>
                <a:gridCol w="3706761">
                  <a:extLst>
                    <a:ext uri="{9D8B030D-6E8A-4147-A177-3AD203B41FA5}">
                      <a16:colId xmlns:a16="http://schemas.microsoft.com/office/drawing/2014/main" val="185515737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02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F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설계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23244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1)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메뉴코드 </a:t>
                      </a:r>
                      <a:r>
                        <a:rPr lang="en-US" altLang="ko-KR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/ </a:t>
                      </a:r>
                      <a:r>
                        <a:rPr lang="ko-KR" altLang="en-US" sz="20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세션명</a:t>
                      </a:r>
                      <a:endParaRPr lang="ko-KR" altLang="en-US" sz="2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&quot;맑은 고딕&quot;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0148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2)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정보구조도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1793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3)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화면구상도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70279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4)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테이블 정의서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1371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5)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테이블 </a:t>
                      </a:r>
                      <a:r>
                        <a:rPr lang="en-US" altLang="ko-KR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ERD</a:t>
                      </a:r>
                      <a:endParaRPr lang="ko-KR" altLang="en-US" sz="2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&quot;맑은 고딕&quot;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848677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AAE898F0-770D-6C31-0D51-9F964A71F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64493"/>
              </p:ext>
            </p:extLst>
          </p:nvPr>
        </p:nvGraphicFramePr>
        <p:xfrm>
          <a:off x="4955458" y="2133598"/>
          <a:ext cx="4417962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1">
                  <a:extLst>
                    <a:ext uri="{9D8B030D-6E8A-4147-A177-3AD203B41FA5}">
                      <a16:colId xmlns:a16="http://schemas.microsoft.com/office/drawing/2014/main" val="682547077"/>
                    </a:ext>
                  </a:extLst>
                </a:gridCol>
                <a:gridCol w="3706761">
                  <a:extLst>
                    <a:ext uri="{9D8B030D-6E8A-4147-A177-3AD203B41FA5}">
                      <a16:colId xmlns:a16="http://schemas.microsoft.com/office/drawing/2014/main" val="185515737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03</a:t>
                      </a:r>
                      <a:endParaRPr lang="ko-KR" altLang="en-US" sz="3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F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구현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23244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1)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메인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0148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2)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로그인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1793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3)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회원가입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37055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4)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마이페이지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702791"/>
                  </a:ext>
                </a:extLst>
              </a:tr>
              <a:tr h="36969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5)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상세페이지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1371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6)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예매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8486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rgbClr val="D2850C"/>
                          </a:solidFill>
                          <a:latin typeface="Arial Black" panose="020B0A04020102020204" pitchFamily="34" charset="0"/>
                        </a:rPr>
                        <a:t>7)</a:t>
                      </a:r>
                      <a:endParaRPr lang="ko-KR" altLang="en-US" sz="2000" dirty="0">
                        <a:ln>
                          <a:noFill/>
                        </a:ln>
                        <a:solidFill>
                          <a:srgbClr val="D2850C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&quot;맑은 고딕&quot;"/>
                        </a:rPr>
                        <a:t>고객센터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265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E6056-CEEB-A528-11CE-39A09E9B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D2850C"/>
                </a:solidFill>
              </a:rPr>
              <a:t>01 </a:t>
            </a:r>
            <a:r>
              <a:rPr lang="ko-KR" altLang="en-US" dirty="0"/>
              <a:t>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DE991-DF05-8273-2B27-9B725647039F}"/>
              </a:ext>
            </a:extLst>
          </p:cNvPr>
          <p:cNvSpPr txBox="1"/>
          <p:nvPr/>
        </p:nvSpPr>
        <p:spPr>
          <a:xfrm>
            <a:off x="1080600" y="1112466"/>
            <a:ext cx="96067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100" b="1" dirty="0">
                <a:solidFill>
                  <a:srgbClr val="D2850C"/>
                </a:solidFill>
              </a:rPr>
              <a:t>프로젝트 소개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티켓토리란</a:t>
            </a:r>
            <a:r>
              <a:rPr lang="en-US" altLang="ko-KR" dirty="0"/>
              <a:t>? </a:t>
            </a:r>
            <a:r>
              <a:rPr lang="ko-KR" altLang="en-US" dirty="0"/>
              <a:t>티켓 팩토리</a:t>
            </a:r>
            <a:r>
              <a:rPr lang="en-US" altLang="ko-KR" dirty="0"/>
              <a:t>(Ticket Factory)</a:t>
            </a:r>
            <a:r>
              <a:rPr lang="ko-KR" altLang="en-US" dirty="0"/>
              <a:t>의 </a:t>
            </a:r>
            <a:r>
              <a:rPr lang="ko-KR" altLang="en-US" dirty="0" err="1"/>
              <a:t>줄임말로</a:t>
            </a:r>
            <a:r>
              <a:rPr lang="ko-KR" altLang="en-US" dirty="0"/>
              <a:t> 영화</a:t>
            </a:r>
            <a:r>
              <a:rPr lang="en-US" altLang="ko-KR" dirty="0"/>
              <a:t>/</a:t>
            </a:r>
            <a:r>
              <a:rPr lang="ko-KR" altLang="en-US" dirty="0"/>
              <a:t>공연</a:t>
            </a:r>
            <a:r>
              <a:rPr lang="en-US" altLang="ko-KR" dirty="0"/>
              <a:t>/</a:t>
            </a:r>
            <a:r>
              <a:rPr lang="ko-KR" altLang="en-US" dirty="0"/>
              <a:t>스포츠 티켓을 한곳에서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확인하고 예매할 수 있는 티켓 예매 사이트입니다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100" b="1" dirty="0">
                <a:solidFill>
                  <a:srgbClr val="D2850C"/>
                </a:solidFill>
              </a:rPr>
              <a:t>개발 기간 </a:t>
            </a:r>
            <a:r>
              <a:rPr lang="en-US" altLang="ko-KR" dirty="0"/>
              <a:t>(14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100" b="1" dirty="0">
                <a:solidFill>
                  <a:srgbClr val="D2850C"/>
                </a:solidFill>
              </a:rPr>
              <a:t>개발 환경 </a:t>
            </a:r>
            <a:r>
              <a:rPr lang="en-US" altLang="ko-KR" dirty="0"/>
              <a:t>Window10 / MySQL 8.0 / Tomcat 9.0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100" b="1" dirty="0">
                <a:solidFill>
                  <a:srgbClr val="D2850C"/>
                </a:solidFill>
              </a:rPr>
              <a:t>개발 언어</a:t>
            </a:r>
            <a:r>
              <a:rPr lang="en-US" altLang="ko-KR" sz="2100" b="1" dirty="0">
                <a:solidFill>
                  <a:srgbClr val="D2850C"/>
                </a:solidFill>
              </a:rPr>
              <a:t> </a:t>
            </a:r>
            <a:r>
              <a:rPr lang="en-US" altLang="ko-KR" dirty="0"/>
              <a:t>Java, Servlet/JSP, HTML/CSS, JavaScript, jQuery, Ajax, SQL 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100" b="1" dirty="0">
                <a:solidFill>
                  <a:srgbClr val="D2850C"/>
                </a:solidFill>
              </a:rPr>
              <a:t>개발 툴</a:t>
            </a:r>
            <a:r>
              <a:rPr lang="en-US" altLang="ko-KR" sz="2100" b="1" dirty="0">
                <a:solidFill>
                  <a:srgbClr val="D2850C"/>
                </a:solidFill>
              </a:rPr>
              <a:t> </a:t>
            </a:r>
            <a:r>
              <a:rPr lang="en-US" altLang="ko-KR" dirty="0"/>
              <a:t>MySQL Workbench / Eclipse IDE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100" b="1" dirty="0">
                <a:solidFill>
                  <a:srgbClr val="D2850C"/>
                </a:solidFill>
              </a:rPr>
              <a:t>역할 분담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박일권</a:t>
            </a:r>
            <a:r>
              <a:rPr lang="ko-KR" altLang="en-US" dirty="0"/>
              <a:t> </a:t>
            </a:r>
            <a:r>
              <a:rPr lang="en-US" altLang="ko-KR" dirty="0"/>
              <a:t>: DB</a:t>
            </a:r>
            <a:r>
              <a:rPr lang="ko-KR" altLang="en-US" dirty="0"/>
              <a:t>설계 </a:t>
            </a:r>
            <a:r>
              <a:rPr lang="en-US" altLang="ko-KR" dirty="0"/>
              <a:t>/ </a:t>
            </a:r>
            <a:r>
              <a:rPr lang="ko-KR" altLang="en-US" dirty="0"/>
              <a:t>기능 구현 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이주혜 </a:t>
            </a:r>
            <a:r>
              <a:rPr lang="en-US" altLang="ko-KR" dirty="0"/>
              <a:t>: </a:t>
            </a:r>
            <a:r>
              <a:rPr lang="ko-KR" altLang="en-US" dirty="0"/>
              <a:t>기획 </a:t>
            </a:r>
            <a:r>
              <a:rPr lang="en-US" altLang="ko-KR" dirty="0"/>
              <a:t>/ </a:t>
            </a:r>
            <a:r>
              <a:rPr lang="ko-KR" altLang="en-US" dirty="0"/>
              <a:t>산출물 </a:t>
            </a:r>
            <a:r>
              <a:rPr lang="en-US" altLang="ko-KR" dirty="0"/>
              <a:t>/ </a:t>
            </a:r>
            <a:r>
              <a:rPr lang="ko-KR" altLang="en-US" dirty="0"/>
              <a:t>화면 구현 </a:t>
            </a:r>
            <a:r>
              <a:rPr lang="en-US" altLang="ko-KR" dirty="0"/>
              <a:t>(</a:t>
            </a:r>
            <a:r>
              <a:rPr lang="ko-KR" altLang="en-US" dirty="0" err="1"/>
              <a:t>프론트엔드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A666466-48D4-2BB5-5C60-5462417E6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865376"/>
              </p:ext>
            </p:extLst>
          </p:nvPr>
        </p:nvGraphicFramePr>
        <p:xfrm>
          <a:off x="1464911" y="2730467"/>
          <a:ext cx="9606730" cy="91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195">
                  <a:extLst>
                    <a:ext uri="{9D8B030D-6E8A-4147-A177-3AD203B41FA5}">
                      <a16:colId xmlns:a16="http://schemas.microsoft.com/office/drawing/2014/main" val="1649041404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175071822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4238482506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4229928437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3564380826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4218618020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1342794418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251058745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335565805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232478846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3683289921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4184314058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660023183"/>
                    </a:ext>
                  </a:extLst>
                </a:gridCol>
                <a:gridCol w="686195">
                  <a:extLst>
                    <a:ext uri="{9D8B030D-6E8A-4147-A177-3AD203B41FA5}">
                      <a16:colId xmlns:a16="http://schemas.microsoft.com/office/drawing/2014/main" val="2076015196"/>
                    </a:ext>
                  </a:extLst>
                </a:gridCol>
              </a:tblGrid>
              <a:tr h="501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3/13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3/14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3/15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3/16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3/17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3/18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3/19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3/20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3/21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3/22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3/23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3/24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3/25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3/26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618858"/>
                  </a:ext>
                </a:extLst>
              </a:tr>
              <a:tr h="412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기획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/DB</a:t>
                      </a:r>
                      <a:r>
                        <a:rPr lang="ko-KR" altLang="en-US" sz="1500" dirty="0"/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레이아웃 </a:t>
                      </a:r>
                      <a:r>
                        <a:rPr lang="en-US" altLang="ko-KR" sz="1500" dirty="0"/>
                        <a:t>/ </a:t>
                      </a:r>
                      <a:r>
                        <a:rPr lang="ko-KR" altLang="en-US" sz="1500" dirty="0"/>
                        <a:t>기능 구현 작업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QA/</a:t>
                      </a:r>
                      <a:r>
                        <a:rPr lang="ko-KR" altLang="en-US" sz="1500" dirty="0"/>
                        <a:t>배포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QA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033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98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AF41E-AF28-513F-5A9E-CE392CB3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D2850C"/>
                </a:solidFill>
              </a:rPr>
              <a:t>02-1 </a:t>
            </a:r>
            <a:r>
              <a:rPr lang="ko-KR" altLang="en-US" dirty="0"/>
              <a:t>메뉴코드 </a:t>
            </a:r>
            <a:r>
              <a:rPr lang="en-US" altLang="ko-KR" dirty="0"/>
              <a:t>/ </a:t>
            </a:r>
            <a:r>
              <a:rPr lang="ko-KR" altLang="en-US" dirty="0" err="1"/>
              <a:t>세션명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D965517-6F37-D1CE-5E06-7FD77A363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148806"/>
              </p:ext>
            </p:extLst>
          </p:nvPr>
        </p:nvGraphicFramePr>
        <p:xfrm>
          <a:off x="599063" y="1535701"/>
          <a:ext cx="4951428" cy="4703072"/>
        </p:xfrm>
        <a:graphic>
          <a:graphicData uri="http://schemas.openxmlformats.org/drawingml/2006/table">
            <a:tbl>
              <a:tblPr/>
              <a:tblGrid>
                <a:gridCol w="832291">
                  <a:extLst>
                    <a:ext uri="{9D8B030D-6E8A-4147-A177-3AD203B41FA5}">
                      <a16:colId xmlns:a16="http://schemas.microsoft.com/office/drawing/2014/main" val="2847538234"/>
                    </a:ext>
                  </a:extLst>
                </a:gridCol>
                <a:gridCol w="1340130">
                  <a:extLst>
                    <a:ext uri="{9D8B030D-6E8A-4147-A177-3AD203B41FA5}">
                      <a16:colId xmlns:a16="http://schemas.microsoft.com/office/drawing/2014/main" val="3683381834"/>
                    </a:ext>
                  </a:extLst>
                </a:gridCol>
                <a:gridCol w="832291">
                  <a:extLst>
                    <a:ext uri="{9D8B030D-6E8A-4147-A177-3AD203B41FA5}">
                      <a16:colId xmlns:a16="http://schemas.microsoft.com/office/drawing/2014/main" val="3689794566"/>
                    </a:ext>
                  </a:extLst>
                </a:gridCol>
                <a:gridCol w="1946716">
                  <a:extLst>
                    <a:ext uri="{9D8B030D-6E8A-4147-A177-3AD203B41FA5}">
                      <a16:colId xmlns:a16="http://schemas.microsoft.com/office/drawing/2014/main" val="1008306555"/>
                    </a:ext>
                  </a:extLst>
                </a:gridCol>
              </a:tblGrid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메뉴명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메뉴코드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영문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Full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004176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로그인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LO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Login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0829169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회원가입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JO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Join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1208248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마이페이지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MY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My 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6008772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메인페이지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MA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Main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5805698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예약결제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Order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9927419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검색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Search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9266398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이벤트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EV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Event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56909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공연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SW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Show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2598531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영화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MV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Movie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2014681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스포츠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SP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Sports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6575108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추천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RC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Recommend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8930911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랭킹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RK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Ranking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8355274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고객센터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CS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Customer Satisfaction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7490103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헤더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HD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Header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956936"/>
                  </a:ext>
                </a:extLst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풋터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FT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&quot;맑은 고딕&quot;"/>
                          <a:ea typeface="Malgun Gothic" panose="020B0503020000020004" pitchFamily="50" charset="-127"/>
                        </a:rPr>
                        <a:t>Footer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5660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866F139-052F-6900-4FB9-1A5EFEBBED9F}"/>
              </a:ext>
            </a:extLst>
          </p:cNvPr>
          <p:cNvSpPr txBox="1"/>
          <p:nvPr/>
        </p:nvSpPr>
        <p:spPr>
          <a:xfrm>
            <a:off x="599063" y="1083490"/>
            <a:ext cx="1170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메뉴코드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A2A1C7-87EE-D93E-0E2C-BBFA5A762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504968"/>
              </p:ext>
            </p:extLst>
          </p:nvPr>
        </p:nvGraphicFramePr>
        <p:xfrm>
          <a:off x="5864521" y="1535701"/>
          <a:ext cx="5807075" cy="2228184"/>
        </p:xfrm>
        <a:graphic>
          <a:graphicData uri="http://schemas.openxmlformats.org/drawingml/2006/table">
            <a:tbl>
              <a:tblPr/>
              <a:tblGrid>
                <a:gridCol w="397001">
                  <a:extLst>
                    <a:ext uri="{9D8B030D-6E8A-4147-A177-3AD203B41FA5}">
                      <a16:colId xmlns:a16="http://schemas.microsoft.com/office/drawing/2014/main" val="2076284655"/>
                    </a:ext>
                  </a:extLst>
                </a:gridCol>
                <a:gridCol w="1161833">
                  <a:extLst>
                    <a:ext uri="{9D8B030D-6E8A-4147-A177-3AD203B41FA5}">
                      <a16:colId xmlns:a16="http://schemas.microsoft.com/office/drawing/2014/main" val="2946524091"/>
                    </a:ext>
                  </a:extLst>
                </a:gridCol>
                <a:gridCol w="766916">
                  <a:extLst>
                    <a:ext uri="{9D8B030D-6E8A-4147-A177-3AD203B41FA5}">
                      <a16:colId xmlns:a16="http://schemas.microsoft.com/office/drawing/2014/main" val="2850443727"/>
                    </a:ext>
                  </a:extLst>
                </a:gridCol>
                <a:gridCol w="2674374">
                  <a:extLst>
                    <a:ext uri="{9D8B030D-6E8A-4147-A177-3AD203B41FA5}">
                      <a16:colId xmlns:a16="http://schemas.microsoft.com/office/drawing/2014/main" val="1071118852"/>
                    </a:ext>
                  </a:extLst>
                </a:gridCol>
                <a:gridCol w="806951">
                  <a:extLst>
                    <a:ext uri="{9D8B030D-6E8A-4147-A177-3AD203B41FA5}">
                      <a16:colId xmlns:a16="http://schemas.microsoft.com/office/drawing/2014/main" val="995171553"/>
                    </a:ext>
                  </a:extLst>
                </a:gridCol>
              </a:tblGrid>
              <a:tr h="3183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NO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dirty="0" err="1">
                          <a:effectLst/>
                        </a:rPr>
                        <a:t>세션명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>
                          <a:effectLst/>
                        </a:rPr>
                        <a:t>세션변수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dirty="0">
                          <a:effectLst/>
                        </a:rPr>
                        <a:t>비고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>
                          <a:effectLst/>
                        </a:rPr>
                        <a:t>타입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68442"/>
                  </a:ext>
                </a:extLst>
              </a:tr>
              <a:tr h="3183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 err="1">
                          <a:effectLst/>
                          <a:latin typeface="Arial" panose="020B0604020202020204" pitchFamily="34" charset="0"/>
                        </a:rPr>
                        <a:t>로그인아이디</a:t>
                      </a:r>
                      <a:endParaRPr lang="ko-KR" altLang="en-US" sz="11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>
                          <a:effectLst/>
                          <a:latin typeface="Arial" panose="020B0604020202020204" pitchFamily="34" charset="0"/>
                        </a:rPr>
                        <a:t>현재로그인한 아이디를 저장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  <a:latin typeface="Arial" panose="020B0604020202020204" pitchFamily="34" charset="0"/>
                        </a:rPr>
                        <a:t>Sting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060737"/>
                  </a:ext>
                </a:extLst>
              </a:tr>
              <a:tr h="3183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>
                          <a:effectLst/>
                          <a:latin typeface="Arial" panose="020B0604020202020204" pitchFamily="34" charset="0"/>
                        </a:rPr>
                        <a:t>로그인회원정보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 err="1">
                          <a:effectLst/>
                          <a:latin typeface="Arial" panose="020B0604020202020204" pitchFamily="34" charset="0"/>
                        </a:rPr>
                        <a:t>mlist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>
                          <a:effectLst/>
                          <a:latin typeface="Arial" panose="020B0604020202020204" pitchFamily="34" charset="0"/>
                        </a:rPr>
                        <a:t>현재 로그인한 회원의 정보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  <a:latin typeface="Arial" panose="020B0604020202020204" pitchFamily="34" charset="0"/>
                        </a:rPr>
                        <a:t>List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774212"/>
                  </a:ext>
                </a:extLst>
              </a:tr>
              <a:tr h="3183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>
                          <a:effectLst/>
                          <a:latin typeface="Arial" panose="020B0604020202020204" pitchFamily="34" charset="0"/>
                        </a:rPr>
                        <a:t>보드리스트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  <a:latin typeface="Arial" panose="020B0604020202020204" pitchFamily="34" charset="0"/>
                        </a:rPr>
                        <a:t>blist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>
                          <a:effectLst/>
                          <a:latin typeface="Arial" panose="020B0604020202020204" pitchFamily="34" charset="0"/>
                        </a:rPr>
                        <a:t>현재 저장된 게시글 정보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  <a:latin typeface="Arial" panose="020B0604020202020204" pitchFamily="34" charset="0"/>
                        </a:rPr>
                        <a:t>ArrayList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014854"/>
                  </a:ext>
                </a:extLst>
              </a:tr>
              <a:tr h="3183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>
                          <a:effectLst/>
                          <a:latin typeface="Arial" panose="020B0604020202020204" pitchFamily="34" charset="0"/>
                        </a:rPr>
                        <a:t>랭킹공연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  <a:latin typeface="Arial" panose="020B0604020202020204" pitchFamily="34" charset="0"/>
                        </a:rPr>
                        <a:t>rankshow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 err="1">
                          <a:effectLst/>
                          <a:latin typeface="Arial" panose="020B0604020202020204" pitchFamily="34" charset="0"/>
                        </a:rPr>
                        <a:t>평점순</a:t>
                      </a:r>
                      <a:r>
                        <a:rPr lang="ko-KR" altLang="en-US" sz="1100" b="0" dirty="0">
                          <a:effectLst/>
                          <a:latin typeface="Arial" panose="020B0604020202020204" pitchFamily="34" charset="0"/>
                        </a:rPr>
                        <a:t> 공연이 저장된 리스트 </a:t>
                      </a:r>
                      <a:r>
                        <a:rPr lang="en-US" altLang="ko-KR" sz="1100" b="0" dirty="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100" b="0" dirty="0">
                          <a:effectLst/>
                          <a:latin typeface="Arial" panose="020B0604020202020204" pitchFamily="34" charset="0"/>
                        </a:rPr>
                        <a:t>내림차순</a:t>
                      </a:r>
                      <a:r>
                        <a:rPr lang="en-US" altLang="ko-KR" sz="1100" b="0" dirty="0"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11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  <a:latin typeface="Arial" panose="020B0604020202020204" pitchFamily="34" charset="0"/>
                        </a:rPr>
                        <a:t>List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0193847"/>
                  </a:ext>
                </a:extLst>
              </a:tr>
              <a:tr h="3183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>
                          <a:effectLst/>
                          <a:latin typeface="Arial" panose="020B0604020202020204" pitchFamily="34" charset="0"/>
                        </a:rPr>
                        <a:t>최신공연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  <a:latin typeface="Arial" panose="020B0604020202020204" pitchFamily="34" charset="0"/>
                        </a:rPr>
                        <a:t>newshow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>
                          <a:effectLst/>
                          <a:latin typeface="Arial" panose="020B0604020202020204" pitchFamily="34" charset="0"/>
                        </a:rPr>
                        <a:t>최근 </a:t>
                      </a:r>
                      <a:r>
                        <a:rPr lang="en-US" altLang="ko-KR" sz="1100" b="0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r>
                        <a:rPr lang="ko-KR" altLang="en-US" sz="1100" b="0" dirty="0">
                          <a:effectLst/>
                          <a:latin typeface="Arial" panose="020B0604020202020204" pitchFamily="34" charset="0"/>
                        </a:rPr>
                        <a:t>개의 공연이 저장된 리스트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  <a:latin typeface="Arial" panose="020B0604020202020204" pitchFamily="34" charset="0"/>
                        </a:rPr>
                        <a:t>List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411455"/>
                  </a:ext>
                </a:extLst>
              </a:tr>
              <a:tr h="3183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>
                          <a:effectLst/>
                          <a:latin typeface="Arial" panose="020B0604020202020204" pitchFamily="34" charset="0"/>
                        </a:rPr>
                        <a:t>선택티켓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  <a:latin typeface="Arial" panose="020B0604020202020204" pitchFamily="34" charset="0"/>
                        </a:rPr>
                        <a:t>selection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dirty="0">
                          <a:effectLst/>
                          <a:latin typeface="Arial" panose="020B0604020202020204" pitchFamily="34" charset="0"/>
                        </a:rPr>
                        <a:t>현재 선택된 티켓에 대한 정보 저장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  <a:latin typeface="Arial" panose="020B0604020202020204" pitchFamily="34" charset="0"/>
                        </a:rPr>
                        <a:t>List</a:t>
                      </a:r>
                    </a:p>
                  </a:txBody>
                  <a:tcPr marL="22663" marR="22663" marT="0" marB="0" anchor="ctr">
                    <a:lnL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8281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024972C-D81F-FF2C-5ADE-D3199AC88229}"/>
              </a:ext>
            </a:extLst>
          </p:cNvPr>
          <p:cNvSpPr txBox="1"/>
          <p:nvPr/>
        </p:nvSpPr>
        <p:spPr>
          <a:xfrm>
            <a:off x="5864521" y="1083490"/>
            <a:ext cx="1170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세션명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63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1DBFE-9D0A-0078-FCAA-B0979CDC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D2850C"/>
                </a:solidFill>
              </a:rPr>
              <a:t>02-2 </a:t>
            </a:r>
            <a:r>
              <a:rPr lang="ko-KR" altLang="en-US" dirty="0"/>
              <a:t>정보 구조도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809A5D-F16F-E897-734A-5559721D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" y="975558"/>
            <a:ext cx="1099566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4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C7B88-198C-DE89-5C78-01457DB9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D2850C"/>
                </a:solidFill>
              </a:rPr>
              <a:t>02-3 </a:t>
            </a:r>
            <a:r>
              <a:rPr lang="ko-KR" altLang="en-US" dirty="0"/>
              <a:t>화면 구상도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956010"/>
            <a:ext cx="7607300" cy="563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1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39308-6CCB-5CF4-2EC7-BCC570D3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D2850C"/>
                </a:solidFill>
              </a:rPr>
              <a:t>02-4 </a:t>
            </a:r>
            <a:r>
              <a:rPr lang="ko-KR" altLang="en-US" dirty="0"/>
              <a:t>테이블 정의서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33094"/>
              </p:ext>
            </p:extLst>
          </p:nvPr>
        </p:nvGraphicFramePr>
        <p:xfrm>
          <a:off x="1968805" y="641900"/>
          <a:ext cx="7737902" cy="5697006"/>
        </p:xfrm>
        <a:graphic>
          <a:graphicData uri="http://schemas.openxmlformats.org/drawingml/2006/table">
            <a:tbl>
              <a:tblPr/>
              <a:tblGrid>
                <a:gridCol w="268195">
                  <a:extLst>
                    <a:ext uri="{9D8B030D-6E8A-4147-A177-3AD203B41FA5}">
                      <a16:colId xmlns:a16="http://schemas.microsoft.com/office/drawing/2014/main" val="4009949348"/>
                    </a:ext>
                  </a:extLst>
                </a:gridCol>
                <a:gridCol w="183762">
                  <a:extLst>
                    <a:ext uri="{9D8B030D-6E8A-4147-A177-3AD203B41FA5}">
                      <a16:colId xmlns:a16="http://schemas.microsoft.com/office/drawing/2014/main" val="1360039129"/>
                    </a:ext>
                  </a:extLst>
                </a:gridCol>
                <a:gridCol w="620821">
                  <a:extLst>
                    <a:ext uri="{9D8B030D-6E8A-4147-A177-3AD203B41FA5}">
                      <a16:colId xmlns:a16="http://schemas.microsoft.com/office/drawing/2014/main" val="444825431"/>
                    </a:ext>
                  </a:extLst>
                </a:gridCol>
                <a:gridCol w="794651">
                  <a:extLst>
                    <a:ext uri="{9D8B030D-6E8A-4147-A177-3AD203B41FA5}">
                      <a16:colId xmlns:a16="http://schemas.microsoft.com/office/drawing/2014/main" val="3160960400"/>
                    </a:ext>
                  </a:extLst>
                </a:gridCol>
                <a:gridCol w="869148">
                  <a:extLst>
                    <a:ext uri="{9D8B030D-6E8A-4147-A177-3AD203B41FA5}">
                      <a16:colId xmlns:a16="http://schemas.microsoft.com/office/drawing/2014/main" val="2904736935"/>
                    </a:ext>
                  </a:extLst>
                </a:gridCol>
                <a:gridCol w="193696">
                  <a:extLst>
                    <a:ext uri="{9D8B030D-6E8A-4147-A177-3AD203B41FA5}">
                      <a16:colId xmlns:a16="http://schemas.microsoft.com/office/drawing/2014/main" val="2882046153"/>
                    </a:ext>
                  </a:extLst>
                </a:gridCol>
                <a:gridCol w="193696">
                  <a:extLst>
                    <a:ext uri="{9D8B030D-6E8A-4147-A177-3AD203B41FA5}">
                      <a16:colId xmlns:a16="http://schemas.microsoft.com/office/drawing/2014/main" val="473776055"/>
                    </a:ext>
                  </a:extLst>
                </a:gridCol>
                <a:gridCol w="407257">
                  <a:extLst>
                    <a:ext uri="{9D8B030D-6E8A-4147-A177-3AD203B41FA5}">
                      <a16:colId xmlns:a16="http://schemas.microsoft.com/office/drawing/2014/main" val="3699985792"/>
                    </a:ext>
                  </a:extLst>
                </a:gridCol>
                <a:gridCol w="332759">
                  <a:extLst>
                    <a:ext uri="{9D8B030D-6E8A-4147-A177-3AD203B41FA5}">
                      <a16:colId xmlns:a16="http://schemas.microsoft.com/office/drawing/2014/main" val="1657853444"/>
                    </a:ext>
                  </a:extLst>
                </a:gridCol>
                <a:gridCol w="268195">
                  <a:extLst>
                    <a:ext uri="{9D8B030D-6E8A-4147-A177-3AD203B41FA5}">
                      <a16:colId xmlns:a16="http://schemas.microsoft.com/office/drawing/2014/main" val="2354320232"/>
                    </a:ext>
                  </a:extLst>
                </a:gridCol>
                <a:gridCol w="183762">
                  <a:extLst>
                    <a:ext uri="{9D8B030D-6E8A-4147-A177-3AD203B41FA5}">
                      <a16:colId xmlns:a16="http://schemas.microsoft.com/office/drawing/2014/main" val="3825552583"/>
                    </a:ext>
                  </a:extLst>
                </a:gridCol>
                <a:gridCol w="720151">
                  <a:extLst>
                    <a:ext uri="{9D8B030D-6E8A-4147-A177-3AD203B41FA5}">
                      <a16:colId xmlns:a16="http://schemas.microsoft.com/office/drawing/2014/main" val="2641258664"/>
                    </a:ext>
                  </a:extLst>
                </a:gridCol>
                <a:gridCol w="705253">
                  <a:extLst>
                    <a:ext uri="{9D8B030D-6E8A-4147-A177-3AD203B41FA5}">
                      <a16:colId xmlns:a16="http://schemas.microsoft.com/office/drawing/2014/main" val="2156355813"/>
                    </a:ext>
                  </a:extLst>
                </a:gridCol>
                <a:gridCol w="869148">
                  <a:extLst>
                    <a:ext uri="{9D8B030D-6E8A-4147-A177-3AD203B41FA5}">
                      <a16:colId xmlns:a16="http://schemas.microsoft.com/office/drawing/2014/main" val="3413835172"/>
                    </a:ext>
                  </a:extLst>
                </a:gridCol>
                <a:gridCol w="193696">
                  <a:extLst>
                    <a:ext uri="{9D8B030D-6E8A-4147-A177-3AD203B41FA5}">
                      <a16:colId xmlns:a16="http://schemas.microsoft.com/office/drawing/2014/main" val="2518680734"/>
                    </a:ext>
                  </a:extLst>
                </a:gridCol>
                <a:gridCol w="193696">
                  <a:extLst>
                    <a:ext uri="{9D8B030D-6E8A-4147-A177-3AD203B41FA5}">
                      <a16:colId xmlns:a16="http://schemas.microsoft.com/office/drawing/2014/main" val="3435675477"/>
                    </a:ext>
                  </a:extLst>
                </a:gridCol>
                <a:gridCol w="407257">
                  <a:extLst>
                    <a:ext uri="{9D8B030D-6E8A-4147-A177-3AD203B41FA5}">
                      <a16:colId xmlns:a16="http://schemas.microsoft.com/office/drawing/2014/main" val="3316831232"/>
                    </a:ext>
                  </a:extLst>
                </a:gridCol>
                <a:gridCol w="332759">
                  <a:extLst>
                    <a:ext uri="{9D8B030D-6E8A-4147-A177-3AD203B41FA5}">
                      <a16:colId xmlns:a16="http://schemas.microsoft.com/office/drawing/2014/main" val="2972370430"/>
                    </a:ext>
                  </a:extLst>
                </a:gridCol>
              </a:tblGrid>
              <a:tr h="208499"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958483"/>
                  </a:ext>
                </a:extLst>
              </a:tr>
              <a:tr h="208499"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008651"/>
                  </a:ext>
                </a:extLst>
              </a:tr>
              <a:tr h="208499"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>
                          <a:effectLst/>
                        </a:rPr>
                        <a:t>No.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>
                          <a:effectLst/>
                        </a:rPr>
                        <a:t>컬럼 이름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>
                          <a:effectLst/>
                        </a:rPr>
                        <a:t>데이터 타입</a:t>
                      </a:r>
                      <a:r>
                        <a:rPr lang="en-US" altLang="ko-KR" sz="500" b="1">
                          <a:effectLst/>
                        </a:rPr>
                        <a:t>(</a:t>
                      </a:r>
                      <a:r>
                        <a:rPr lang="ko-KR" altLang="en-US" sz="500" b="1">
                          <a:effectLst/>
                        </a:rPr>
                        <a:t>길이</a:t>
                      </a:r>
                      <a:r>
                        <a:rPr lang="en-US" altLang="ko-KR" sz="500" b="1">
                          <a:effectLst/>
                        </a:rPr>
                        <a:t>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>
                          <a:effectLst/>
                        </a:rPr>
                        <a:t>역할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>
                          <a:effectLst/>
                        </a:rPr>
                        <a:t>PK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>
                          <a:effectLst/>
                        </a:rPr>
                        <a:t>FK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>
                          <a:effectLst/>
                        </a:rPr>
                        <a:t>참조테이블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>
                          <a:effectLst/>
                        </a:rPr>
                        <a:t>참조컬럼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>
                          <a:effectLst/>
                        </a:rPr>
                        <a:t>No.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>
                          <a:effectLst/>
                        </a:rPr>
                        <a:t>컬럼 이름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>
                          <a:effectLst/>
                        </a:rPr>
                        <a:t>데이터 타입</a:t>
                      </a:r>
                      <a:r>
                        <a:rPr lang="en-US" altLang="ko-KR" sz="500" b="1">
                          <a:effectLst/>
                        </a:rPr>
                        <a:t>(</a:t>
                      </a:r>
                      <a:r>
                        <a:rPr lang="ko-KR" altLang="en-US" sz="500" b="1">
                          <a:effectLst/>
                        </a:rPr>
                        <a:t>길이</a:t>
                      </a:r>
                      <a:r>
                        <a:rPr lang="en-US" altLang="ko-KR" sz="500" b="1">
                          <a:effectLst/>
                        </a:rPr>
                        <a:t>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>
                          <a:effectLst/>
                        </a:rPr>
                        <a:t>역할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>
                          <a:effectLst/>
                        </a:rPr>
                        <a:t>PK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>
                          <a:effectLst/>
                        </a:rPr>
                        <a:t>FK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>
                          <a:effectLst/>
                        </a:rPr>
                        <a:t>참조테이블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>
                          <a:effectLst/>
                        </a:rPr>
                        <a:t>참조컬럼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533288"/>
                  </a:ext>
                </a:extLst>
              </a:tr>
              <a:tr h="208499"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>
                          <a:effectLst/>
                        </a:rPr>
                        <a:t>1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>
                          <a:effectLst/>
                        </a:rPr>
                        <a:t>id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>
                          <a:effectLst/>
                        </a:rPr>
                        <a:t>INT(11)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>
                          <a:effectLst/>
                        </a:rPr>
                        <a:t>회원고유번호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>
                          <a:effectLst/>
                        </a:rPr>
                        <a:t>Y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 b="1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>
                          <a:effectLst/>
                        </a:rPr>
                        <a:t>1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>
                          <a:effectLst/>
                        </a:rPr>
                        <a:t>id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>
                          <a:effectLst/>
                        </a:rPr>
                        <a:t>INT(11)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>
                          <a:effectLst/>
                        </a:rPr>
                        <a:t>예약 고유번호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>
                          <a:effectLst/>
                        </a:rPr>
                        <a:t>Y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 b="1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53745"/>
                  </a:ext>
                </a:extLst>
              </a:tr>
              <a:tr h="208499"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>
                          <a:effectLst/>
                        </a:rPr>
                        <a:t>2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>
                          <a:effectLst/>
                        </a:rPr>
                        <a:t>memberName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>
                          <a:effectLst/>
                        </a:rPr>
                        <a:t>VARCHAR(20)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>
                          <a:effectLst/>
                        </a:rPr>
                        <a:t>사용자 이름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 b="1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 b="1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>
                          <a:effectLst/>
                        </a:rPr>
                        <a:t>2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>
                          <a:effectLst/>
                        </a:rPr>
                        <a:t>memberId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dirty="0">
                          <a:effectLst/>
                        </a:rPr>
                        <a:t>VARCHAR(20)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>
                          <a:effectLst/>
                        </a:rPr>
                        <a:t>예약자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 b="1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 b="1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062298"/>
                  </a:ext>
                </a:extLst>
              </a:tr>
              <a:tr h="208499"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>
                          <a:effectLst/>
                        </a:rPr>
                        <a:t>3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>
                          <a:effectLst/>
                        </a:rPr>
                        <a:t>memberId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>
                          <a:effectLst/>
                        </a:rPr>
                        <a:t>VARCHAR(30)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>
                          <a:effectLst/>
                        </a:rPr>
                        <a:t>사용자 아이디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 b="1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 b="1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>
                          <a:effectLst/>
                        </a:rPr>
                        <a:t>3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>
                          <a:effectLst/>
                        </a:rPr>
                        <a:t>reserveTitle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>
                          <a:effectLst/>
                        </a:rPr>
                        <a:t>VARCHAR(20)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>
                          <a:effectLst/>
                        </a:rPr>
                        <a:t>컨텐츠 제목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 b="1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 b="1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170289"/>
                  </a:ext>
                </a:extLst>
              </a:tr>
              <a:tr h="208499"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>
                          <a:effectLst/>
                        </a:rPr>
                        <a:t>4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>
                          <a:effectLst/>
                        </a:rPr>
                        <a:t>memberPw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>
                          <a:effectLst/>
                        </a:rPr>
                        <a:t>VARCHAR(30)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>
                          <a:effectLst/>
                        </a:rPr>
                        <a:t>사용자 패스워드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 b="1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 b="1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>
                          <a:effectLst/>
                        </a:rPr>
                        <a:t>4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>
                          <a:effectLst/>
                        </a:rPr>
                        <a:t>reserveDate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>
                          <a:effectLst/>
                        </a:rPr>
                        <a:t>VARCHAR(20)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>
                          <a:effectLst/>
                        </a:rPr>
                        <a:t>예약 날짜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 b="1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 b="1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439135"/>
                  </a:ext>
                </a:extLst>
              </a:tr>
              <a:tr h="208499"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>
                          <a:effectLst/>
                        </a:rPr>
                        <a:t>5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>
                          <a:effectLst/>
                        </a:rPr>
                        <a:t>memberHP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>
                          <a:effectLst/>
                        </a:rPr>
                        <a:t>VARCHAR(30)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>
                          <a:effectLst/>
                        </a:rPr>
                        <a:t>사용자 휴대폰번호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 b="1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 b="1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>
                          <a:effectLst/>
                        </a:rPr>
                        <a:t>5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>
                          <a:effectLst/>
                        </a:rPr>
                        <a:t>reserveLocation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>
                          <a:effectLst/>
                        </a:rPr>
                        <a:t>VARCHAR(20)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>
                          <a:effectLst/>
                        </a:rPr>
                        <a:t>예약 장소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 b="1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 b="1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798457"/>
                  </a:ext>
                </a:extLst>
              </a:tr>
              <a:tr h="208499"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>
                          <a:effectLst/>
                        </a:rPr>
                        <a:t>6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>
                          <a:effectLst/>
                        </a:rPr>
                        <a:t>memberPoints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>
                          <a:effectLst/>
                        </a:rPr>
                        <a:t>Int(5)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>
                          <a:effectLst/>
                        </a:rPr>
                        <a:t>사용자 포인트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 b="1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 b="1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>
                          <a:effectLst/>
                        </a:rPr>
                        <a:t>6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>
                          <a:effectLst/>
                        </a:rPr>
                        <a:t>reserveSeatNum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>
                          <a:effectLst/>
                        </a:rPr>
                        <a:t>INT(5)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>
                          <a:effectLst/>
                        </a:rPr>
                        <a:t>예약 좌석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 b="1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 b="1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689531"/>
                  </a:ext>
                </a:extLst>
              </a:tr>
              <a:tr h="208499"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>
                          <a:effectLst/>
                        </a:rPr>
                        <a:t>7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>
                          <a:effectLst/>
                        </a:rPr>
                        <a:t>reservePrice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>
                          <a:effectLst/>
                        </a:rPr>
                        <a:t>INT(5)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>
                          <a:effectLst/>
                        </a:rPr>
                        <a:t>예약 가격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 b="1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 b="1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695804"/>
                  </a:ext>
                </a:extLst>
              </a:tr>
              <a:tr h="208499"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298422"/>
                  </a:ext>
                </a:extLst>
              </a:tr>
              <a:tr h="208499"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69082"/>
                  </a:ext>
                </a:extLst>
              </a:tr>
              <a:tr h="208499"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No.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컬럼 이름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데이터 타입</a:t>
                      </a:r>
                      <a:r>
                        <a:rPr lang="en-US" altLang="ko-KR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길이</a:t>
                      </a:r>
                      <a:r>
                        <a:rPr lang="en-US" altLang="ko-KR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역할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PK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FK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참조테이블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참조컬럼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No.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컬럼 이름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데이터 타입</a:t>
                      </a:r>
                      <a:r>
                        <a:rPr lang="en-US" altLang="ko-KR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길이</a:t>
                      </a:r>
                      <a:r>
                        <a:rPr lang="en-US" altLang="ko-KR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역할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PK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FK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참조테이블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참조컬럼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279065"/>
                  </a:ext>
                </a:extLst>
              </a:tr>
              <a:tr h="208499"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INT(11)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티켓고유번호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INT(11)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티켓고유번호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060888"/>
                  </a:ext>
                </a:extLst>
              </a:tr>
              <a:tr h="208499"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image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VARCHAR(50)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이미지이름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memberId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varchar(20)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소유자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253090"/>
                  </a:ext>
                </a:extLst>
              </a:tr>
              <a:tr h="276032"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contents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VARCHAR(50)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세부항목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name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varchar(20)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쿠폰이름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636724"/>
                  </a:ext>
                </a:extLst>
              </a:tr>
              <a:tr h="208499"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category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varchar(20)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카테고리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couponvalue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int(10)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쿠폰액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817891"/>
                  </a:ext>
                </a:extLst>
              </a:tr>
              <a:tr h="208499"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title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varchar(20)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제목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dateStrat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varchar(20)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발급일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947003"/>
                  </a:ext>
                </a:extLst>
              </a:tr>
              <a:tr h="208499"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dateStart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varchar(20)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시작일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dateEnd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varchar(20)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마감일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171485"/>
                  </a:ext>
                </a:extLst>
              </a:tr>
              <a:tr h="208499"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7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dateEnd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varchar(20)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끝일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134034"/>
                  </a:ext>
                </a:extLst>
              </a:tr>
              <a:tr h="208499"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8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info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varchar(100)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소개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143275"/>
                  </a:ext>
                </a:extLst>
              </a:tr>
              <a:tr h="208499"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9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location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varchar(20)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장소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No.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컬럼 이름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데이터 타입</a:t>
                      </a:r>
                      <a:r>
                        <a:rPr lang="en-US" altLang="ko-KR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길이</a:t>
                      </a:r>
                      <a:r>
                        <a:rPr lang="en-US" altLang="ko-KR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역할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PK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FK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참조테이블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참조컬럼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885464"/>
                  </a:ext>
                </a:extLst>
              </a:tr>
              <a:tr h="208499"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10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duration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int(5)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기간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INT(11)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게시판고유번호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613419"/>
                  </a:ext>
                </a:extLst>
              </a:tr>
              <a:tr h="208499"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11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seatNum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int(5)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좌석몇까지있는지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memberId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varchar(30)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작성자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Y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453154"/>
                  </a:ext>
                </a:extLst>
              </a:tr>
              <a:tr h="208499"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12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price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int(5)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좌석가격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title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varchar(20)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제목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947949"/>
                  </a:ext>
                </a:extLst>
              </a:tr>
              <a:tr h="208499"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13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discount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int(5)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할인율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body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varchar(100)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내용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997869"/>
                  </a:ext>
                </a:extLst>
              </a:tr>
              <a:tr h="208499"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14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star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float(5)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평점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writedate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varchar(20)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작성날짜</a:t>
                      </a: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 dirty="0">
                        <a:effectLst/>
                      </a:endParaRPr>
                    </a:p>
                  </a:txBody>
                  <a:tcPr marL="11857" marR="11857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034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38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39308-6CCB-5CF4-2EC7-BCC570D3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D2850C"/>
                </a:solidFill>
              </a:rPr>
              <a:t>02-5 </a:t>
            </a:r>
            <a:r>
              <a:rPr lang="ko-KR" altLang="en-US" dirty="0"/>
              <a:t>테이블 </a:t>
            </a:r>
            <a:r>
              <a:rPr lang="en-US" altLang="ko-KR" dirty="0"/>
              <a:t>ERD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EC50A7-FA28-F42A-09C1-8744C7562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083238"/>
            <a:ext cx="91535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1101</Words>
  <Application>Microsoft Office PowerPoint</Application>
  <PresentationFormat>와이드스크린</PresentationFormat>
  <Paragraphs>647</Paragraphs>
  <Slides>18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"맑은 고딕"</vt:lpstr>
      <vt:lpstr>HY헤드라인M</vt:lpstr>
      <vt:lpstr>맑은 고딕</vt:lpstr>
      <vt:lpstr>맑은 고딕</vt:lpstr>
      <vt:lpstr>Arial</vt:lpstr>
      <vt:lpstr>Arial Black</vt:lpstr>
      <vt:lpstr>Ravie</vt:lpstr>
      <vt:lpstr>Wingdings</vt:lpstr>
      <vt:lpstr>Office 테마</vt:lpstr>
      <vt:lpstr>PowerPoint 프레젠테이션</vt:lpstr>
      <vt:lpstr>개정이력</vt:lpstr>
      <vt:lpstr>PowerPoint 프레젠테이션</vt:lpstr>
      <vt:lpstr>01 개요</vt:lpstr>
      <vt:lpstr>02-1 메뉴코드 / 세션명</vt:lpstr>
      <vt:lpstr>02-2 정보 구조도</vt:lpstr>
      <vt:lpstr>02-3 화면 구상도</vt:lpstr>
      <vt:lpstr>02-4 테이블 정의서</vt:lpstr>
      <vt:lpstr>02-5 테이블 ERD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이주혜</dc:creator>
  <cp:lastModifiedBy>user</cp:lastModifiedBy>
  <cp:revision>10</cp:revision>
  <dcterms:created xsi:type="dcterms:W3CDTF">2023-03-19T11:56:03Z</dcterms:created>
  <dcterms:modified xsi:type="dcterms:W3CDTF">2023-03-20T07:24:17Z</dcterms:modified>
</cp:coreProperties>
</file>