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E745031-2234-40ED-BAF4-A22DDB9E848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3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21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06348" y="3576560"/>
            <a:ext cx="8994482" cy="245086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7300" b="1">
                <a:solidFill>
                  <a:srgbClr val="FFFFFF"/>
                </a:solidFill>
                <a:latin typeface="Pretendard ExtraBold"/>
                <a:cs typeface="Pretendard ExtraBold"/>
              </a:rPr>
              <a:t>BigContest</a:t>
            </a:r>
            <a:r>
              <a:rPr lang="en-US" altLang="ko-KR" sz="7300" b="1">
                <a:solidFill>
                  <a:srgbClr val="FFFFFF"/>
                </a:solidFill>
                <a:latin typeface="Pretendard ExtraBold"/>
                <a:cs typeface="Pretendard ExtraBold"/>
              </a:rPr>
              <a:t> futures</a:t>
            </a:r>
          </a:p>
          <a:p>
            <a:pPr lvl="0">
              <a:defRPr/>
            </a:pPr>
            <a:endParaRPr lang="en-US" sz="8200"/>
          </a:p>
        </p:txBody>
      </p:sp>
      <p:sp>
        <p:nvSpPr>
          <p:cNvPr id="6" name="Object 6"/>
          <p:cNvSpPr txBox="1"/>
          <p:nvPr/>
        </p:nvSpPr>
        <p:spPr>
          <a:xfrm>
            <a:off x="2313549" y="382268"/>
            <a:ext cx="1846547" cy="28257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1300">
                <a:solidFill>
                  <a:srgbClr val="FFFFFF"/>
                </a:solidFill>
                <a:latin typeface="Pretendard Light"/>
                <a:cs typeface="Pretendard Light"/>
              </a:rPr>
              <a:t>EDA</a:t>
            </a:r>
            <a:endParaRPr lang="en-US" sz="1300"/>
          </a:p>
        </p:txBody>
      </p:sp>
      <p:sp>
        <p:nvSpPr>
          <p:cNvPr id="7" name="Object 7"/>
          <p:cNvSpPr txBox="1"/>
          <p:nvPr/>
        </p:nvSpPr>
        <p:spPr>
          <a:xfrm>
            <a:off x="4233447" y="382268"/>
            <a:ext cx="1927582" cy="28257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1300">
                <a:solidFill>
                  <a:srgbClr val="FFFFFF"/>
                </a:solidFill>
                <a:latin typeface="Pretendard Light"/>
                <a:cs typeface="Pretendard Light"/>
              </a:rPr>
              <a:t>Feature Engineering</a:t>
            </a:r>
            <a:endParaRPr lang="en-US" sz="1300"/>
          </a:p>
        </p:txBody>
      </p:sp>
      <p:sp>
        <p:nvSpPr>
          <p:cNvPr id="8" name="Object 8"/>
          <p:cNvSpPr txBox="1"/>
          <p:nvPr/>
        </p:nvSpPr>
        <p:spPr>
          <a:xfrm>
            <a:off x="6153346" y="382268"/>
            <a:ext cx="1684115" cy="28257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1300">
                <a:solidFill>
                  <a:srgbClr val="FFFFFF"/>
                </a:solidFill>
                <a:latin typeface="Pretendard Light"/>
                <a:cs typeface="Pretendard Light"/>
              </a:rPr>
              <a:t>Validation</a:t>
            </a:r>
            <a:endParaRPr lang="en-US" sz="1300"/>
          </a:p>
        </p:txBody>
      </p:sp>
      <p:sp>
        <p:nvSpPr>
          <p:cNvPr id="9" name="Object 9"/>
          <p:cNvSpPr txBox="1"/>
          <p:nvPr/>
        </p:nvSpPr>
        <p:spPr>
          <a:xfrm>
            <a:off x="8073269" y="382268"/>
            <a:ext cx="1466293" cy="28257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1300">
                <a:solidFill>
                  <a:srgbClr val="FFFFFF"/>
                </a:solidFill>
                <a:latin typeface="Pretendard Light"/>
                <a:cs typeface="Pretendard Light"/>
              </a:rPr>
              <a:t>Modeling</a:t>
            </a:r>
            <a:endParaRPr lang="en-US" sz="1300"/>
          </a:p>
        </p:txBody>
      </p:sp>
      <p:sp>
        <p:nvSpPr>
          <p:cNvPr id="10" name="Object 10"/>
          <p:cNvSpPr txBox="1"/>
          <p:nvPr/>
        </p:nvSpPr>
        <p:spPr>
          <a:xfrm>
            <a:off x="9993143" y="382268"/>
            <a:ext cx="1490820" cy="28257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1300">
                <a:solidFill>
                  <a:srgbClr val="FFFFFF"/>
                </a:solidFill>
                <a:latin typeface="Pretendard Light"/>
                <a:cs typeface="Pretendard Light"/>
              </a:rPr>
              <a:t>Outro</a:t>
            </a:r>
            <a:endParaRPr lang="en-US" sz="1300"/>
          </a:p>
        </p:txBody>
      </p:sp>
      <p:sp>
        <p:nvSpPr>
          <p:cNvPr id="11" name="Object 11"/>
          <p:cNvSpPr txBox="1"/>
          <p:nvPr/>
        </p:nvSpPr>
        <p:spPr>
          <a:xfrm>
            <a:off x="406348" y="382268"/>
            <a:ext cx="1723809" cy="28257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rgbClr val="FFFFFF"/>
                </a:solidFill>
                <a:latin typeface="Pretendard Light"/>
                <a:cs typeface="Pretendard Light"/>
              </a:rPr>
              <a:t>Intro</a:t>
            </a:r>
          </a:p>
        </p:txBody>
      </p:sp>
      <p:grpSp>
        <p:nvGrpSpPr>
          <p:cNvPr id="1002" name="그룹 1002"/>
          <p:cNvGrpSpPr/>
          <p:nvPr/>
        </p:nvGrpSpPr>
        <p:grpSpPr>
          <a:xfrm>
            <a:off x="393650" y="318776"/>
            <a:ext cx="1803907" cy="38095"/>
            <a:chOff x="590476" y="478164"/>
            <a:chExt cx="2705861" cy="5714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90476" y="478164"/>
              <a:ext cx="2705861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313548" y="318776"/>
            <a:ext cx="1803907" cy="38095"/>
            <a:chOff x="3470323" y="478164"/>
            <a:chExt cx="2705861" cy="5714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470323" y="478164"/>
              <a:ext cx="2705861" cy="5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33447" y="318776"/>
            <a:ext cx="1803907" cy="38095"/>
            <a:chOff x="6350170" y="478164"/>
            <a:chExt cx="2705861" cy="5714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350170" y="478164"/>
              <a:ext cx="2705861" cy="571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153344" y="318776"/>
            <a:ext cx="1803907" cy="38095"/>
            <a:chOff x="9230016" y="478164"/>
            <a:chExt cx="2705861" cy="5714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230016" y="478164"/>
              <a:ext cx="2705861" cy="571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073242" y="318776"/>
            <a:ext cx="1803907" cy="38095"/>
            <a:chOff x="12109863" y="478164"/>
            <a:chExt cx="2705861" cy="5714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109863" y="478164"/>
              <a:ext cx="2705861" cy="571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993140" y="318776"/>
            <a:ext cx="1803907" cy="38095"/>
            <a:chOff x="14989710" y="478164"/>
            <a:chExt cx="2705861" cy="5714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4989710" y="478164"/>
              <a:ext cx="2705861" cy="57143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6170584" y="4964714"/>
            <a:ext cx="6096000" cy="1538956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ko-KR" altLang="en-US" sz="3300" b="1">
                <a:solidFill>
                  <a:srgbClr val="FAF3DB"/>
                </a:solidFill>
                <a:latin typeface="Noto Sans CJK KR Medium"/>
                <a:cs typeface="Noto Sans CJK KR Medium"/>
              </a:rPr>
              <a:t>팀 노란오리</a:t>
            </a:r>
          </a:p>
          <a:p>
            <a:pPr algn="ctr">
              <a:defRPr/>
            </a:pPr>
            <a:r>
              <a:rPr lang="ko-KR" altLang="en-US" sz="3100">
                <a:solidFill>
                  <a:srgbClr val="FFFFFF"/>
                </a:solidFill>
                <a:latin typeface="Noto Sans CJK KR Medium"/>
                <a:cs typeface="Noto Sans CJK KR Medium"/>
              </a:rPr>
              <a:t>팀장 </a:t>
            </a:r>
            <a:r>
              <a:rPr lang="en-US" altLang="ko-KR" sz="3100">
                <a:solidFill>
                  <a:srgbClr val="FFFFFF"/>
                </a:solidFill>
                <a:latin typeface="Noto Sans CJK KR Medium"/>
                <a:cs typeface="Noto Sans CJK KR Medium"/>
              </a:rPr>
              <a:t>: </a:t>
            </a:r>
            <a:r>
              <a:rPr lang="ko-KR" altLang="en-US" sz="3100">
                <a:solidFill>
                  <a:srgbClr val="FFFFFF"/>
                </a:solidFill>
                <a:latin typeface="Noto Sans CJK KR Medium"/>
                <a:cs typeface="Noto Sans CJK KR Medium"/>
              </a:rPr>
              <a:t>전주혁 </a:t>
            </a:r>
          </a:p>
          <a:p>
            <a:pPr algn="ctr">
              <a:defRPr/>
            </a:pPr>
            <a:r>
              <a:rPr lang="ko-KR" altLang="en-US" sz="3100">
                <a:solidFill>
                  <a:srgbClr val="FFFFFF"/>
                </a:solidFill>
                <a:latin typeface="Noto Sans CJK KR Medium"/>
                <a:cs typeface="Noto Sans CJK KR Medium"/>
              </a:rPr>
              <a:t>팀원 </a:t>
            </a:r>
            <a:r>
              <a:rPr lang="en-US" altLang="ko-KR" sz="3100">
                <a:solidFill>
                  <a:srgbClr val="FFFFFF"/>
                </a:solidFill>
                <a:latin typeface="Noto Sans CJK KR Medium"/>
                <a:cs typeface="Noto Sans CJK KR Medium"/>
              </a:rPr>
              <a:t>: </a:t>
            </a:r>
            <a:r>
              <a:rPr lang="ko-KR" altLang="en-US" sz="3100">
                <a:solidFill>
                  <a:srgbClr val="FFFFFF"/>
                </a:solidFill>
                <a:latin typeface="Noto Sans CJK KR Medium"/>
                <a:cs typeface="Noto Sans CJK KR Medium"/>
              </a:rPr>
              <a:t>반소희 박민정 김수연</a:t>
            </a:r>
          </a:p>
        </p:txBody>
      </p:sp>
      <p:pic>
        <p:nvPicPr>
          <p:cNvPr id="2053" name="그림 205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456334" y="5494867"/>
            <a:ext cx="635000" cy="4882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97558" y="186579"/>
            <a:ext cx="6705389" cy="643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  <a:defRPr/>
            </a:pPr>
            <a:r>
              <a:rPr lang="ko-KR" altLang="en-US" sz="3600" b="0" spc="-150">
                <a:solidFill>
                  <a:schemeClr val="lt1"/>
                </a:solidFill>
              </a:rPr>
              <a:t>existing_loan_</a:t>
            </a:r>
            <a:r>
              <a:rPr lang="en-US" altLang="ko-KR" sz="3600" b="0" spc="-150">
                <a:solidFill>
                  <a:schemeClr val="lt1"/>
                </a:solidFill>
              </a:rPr>
              <a:t>cn</a:t>
            </a:r>
            <a:r>
              <a:rPr lang="ko-KR" altLang="en-US" sz="3600" b="0" spc="-150">
                <a:solidFill>
                  <a:schemeClr val="lt1"/>
                </a:solidFill>
              </a:rPr>
              <a:t>t 결측치 처리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080" y="117305"/>
            <a:ext cx="75946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</a:rPr>
              <a:t>Part 2, 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4227617" y="1139079"/>
            <a:ext cx="3736766" cy="5288390"/>
            <a:chOff x="417616" y="903329"/>
            <a:chExt cx="3249932" cy="5288390"/>
          </a:xfrm>
        </p:grpSpPr>
        <p:sp>
          <p:nvSpPr>
            <p:cNvPr id="19" name="TextBox 18"/>
            <p:cNvSpPr txBox="1"/>
            <p:nvPr/>
          </p:nvSpPr>
          <p:spPr>
            <a:xfrm>
              <a:off x="631681" y="5895336"/>
              <a:ext cx="2887651" cy="2963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defRPr/>
              </a:pPr>
              <a:endParaRPr lang="ko-KR" altLang="en-US" sz="1400" b="0" spc="-150">
                <a:solidFill>
                  <a:srgbClr val="393939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7615" y="903328"/>
              <a:ext cx="3249932" cy="3956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b="0" spc="-150">
                  <a:solidFill>
                    <a:srgbClr val="393939"/>
                  </a:solidFill>
                  <a:latin typeface="+mj-ea"/>
                  <a:ea typeface="+mj-ea"/>
                  <a:cs typeface="+mn-cs"/>
                </a:rPr>
                <a:t> </a:t>
              </a:r>
              <a:r>
                <a:rPr lang="ko-KR" altLang="en-US" sz="2000" b="1" spc="-150">
                  <a:solidFill>
                    <a:srgbClr val="393939"/>
                  </a:solidFill>
                  <a:latin typeface="+mj-ea"/>
                  <a:ea typeface="+mj-ea"/>
                  <a:cs typeface="+mn-cs"/>
                </a:rPr>
                <a:t>데이터 </a:t>
              </a:r>
              <a:r>
                <a:rPr lang="en-US" altLang="ko-KR" sz="2000" b="1" spc="-150">
                  <a:solidFill>
                    <a:srgbClr val="393939"/>
                  </a:solidFill>
                  <a:latin typeface="+mj-ea"/>
                  <a:ea typeface="+mj-ea"/>
                  <a:cs typeface="+mn-cs"/>
                </a:rPr>
                <a:t>histogram </a:t>
              </a:r>
              <a:r>
                <a:rPr lang="ko-KR" altLang="en-US" sz="2000" b="1" spc="-150">
                  <a:solidFill>
                    <a:srgbClr val="393939"/>
                  </a:solidFill>
                  <a:latin typeface="+mj-ea"/>
                  <a:ea typeface="+mj-ea"/>
                  <a:cs typeface="+mn-cs"/>
                </a:rPr>
                <a:t>파악</a:t>
              </a:r>
            </a:p>
          </p:txBody>
        </p:sp>
      </p:grp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8166" y="1664841"/>
            <a:ext cx="3594100" cy="3528318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87825" y="1675231"/>
            <a:ext cx="3572933" cy="3507538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348154" y="1655447"/>
            <a:ext cx="3577166" cy="354710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756706" y="5434541"/>
            <a:ext cx="26837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>
                <a:latin typeface="+mj-ea"/>
                <a:ea typeface="+mj-ea"/>
              </a:rPr>
              <a:t>log</a:t>
            </a:r>
            <a:r>
              <a:rPr lang="ko-KR" altLang="en-US" dirty="0">
                <a:latin typeface="+mj-ea"/>
                <a:ea typeface="+mj-ea"/>
              </a:rPr>
              <a:t>변환한 히스토그램</a:t>
            </a:r>
          </a:p>
          <a:p>
            <a:pPr>
              <a:defRPr/>
            </a:pPr>
            <a:r>
              <a:rPr lang="en-US" altLang="ko-KR" dirty="0">
                <a:latin typeface="+mj-ea"/>
                <a:ea typeface="+mj-ea"/>
              </a:rPr>
              <a:t>-</a:t>
            </a:r>
            <a:r>
              <a:rPr lang="ko-KR" altLang="en-US" dirty="0">
                <a:latin typeface="+mj-ea"/>
                <a:ea typeface="+mj-ea"/>
              </a:rPr>
              <a:t> 왼쪽으로 치우친 분포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304454" y="5438774"/>
            <a:ext cx="38379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>
                <a:latin typeface="+mj-ea"/>
                <a:ea typeface="+mj-ea"/>
              </a:rPr>
              <a:t>log</a:t>
            </a:r>
            <a:r>
              <a:rPr lang="ko-KR" altLang="en-US" dirty="0">
                <a:latin typeface="+mj-ea"/>
                <a:ea typeface="+mj-ea"/>
              </a:rPr>
              <a:t>변환 한번 더 실시</a:t>
            </a:r>
          </a:p>
          <a:p>
            <a:pPr>
              <a:defRPr/>
            </a:pPr>
            <a:r>
              <a:rPr lang="en-US" altLang="ko-KR" dirty="0">
                <a:latin typeface="+mj-ea"/>
                <a:ea typeface="+mj-ea"/>
              </a:rPr>
              <a:t>-</a:t>
            </a:r>
            <a:r>
              <a:rPr lang="ko-KR" altLang="en-US" dirty="0">
                <a:latin typeface="+mj-ea"/>
                <a:ea typeface="+mj-ea"/>
              </a:rPr>
              <a:t> 상대적으로 정규분포에 </a:t>
            </a:r>
            <a:r>
              <a:rPr lang="ko-KR" altLang="en-US" dirty="0" err="1">
                <a:latin typeface="+mj-ea"/>
                <a:ea typeface="+mj-ea"/>
              </a:rPr>
              <a:t>가까워짐</a:t>
            </a:r>
            <a:r>
              <a:rPr lang="ko-KR" altLang="en-US" dirty="0">
                <a:latin typeface="+mj-ea"/>
                <a:ea typeface="+mj-ea"/>
              </a:rPr>
              <a:t> </a:t>
            </a:r>
          </a:p>
        </p:txBody>
      </p:sp>
      <p:cxnSp>
        <p:nvCxnSpPr>
          <p:cNvPr id="47" name="직선 화살표 연결선 46"/>
          <p:cNvCxnSpPr>
            <a:endCxn id="41" idx="1"/>
          </p:cNvCxnSpPr>
          <p:nvPr/>
        </p:nvCxnSpPr>
        <p:spPr>
          <a:xfrm>
            <a:off x="3794125" y="3429000"/>
            <a:ext cx="3937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7841192" y="3429000"/>
            <a:ext cx="3937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50" name="TextBox 49"/>
          <p:cNvSpPr txBox="1"/>
          <p:nvPr/>
        </p:nvSpPr>
        <p:spPr>
          <a:xfrm>
            <a:off x="8351522" y="5443007"/>
            <a:ext cx="37240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dirty="0"/>
              <a:t>분포 특성에 맞춰</a:t>
            </a:r>
          </a:p>
          <a:p>
            <a:pPr>
              <a:defRPr/>
            </a:pPr>
            <a:r>
              <a:rPr lang="ko-KR" altLang="en-US" dirty="0" err="1"/>
              <a:t>결측치를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  <a:latin typeface="+mj-ea"/>
                <a:ea typeface="+mj-ea"/>
              </a:rPr>
              <a:t>평균값</a:t>
            </a:r>
            <a:r>
              <a:rPr lang="ko-KR" altLang="en-US" dirty="0">
                <a:latin typeface="+mj-ea"/>
                <a:ea typeface="+mj-ea"/>
              </a:rPr>
              <a:t>으로</a:t>
            </a:r>
            <a:r>
              <a:rPr lang="ko-KR" altLang="en-US" dirty="0"/>
              <a:t> 대체한 분포 </a:t>
            </a:r>
          </a:p>
          <a:p>
            <a:pPr>
              <a:defRPr/>
            </a:pPr>
            <a:r>
              <a:rPr lang="en-US" altLang="ko-KR" dirty="0"/>
              <a:t>-</a:t>
            </a:r>
            <a:r>
              <a:rPr lang="ko-KR" altLang="en-US" dirty="0"/>
              <a:t> 더욱 </a:t>
            </a:r>
            <a:r>
              <a:rPr lang="ko-KR" altLang="en-US" dirty="0" smtClean="0"/>
              <a:t>정규분포에 근사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47263" y="3105834"/>
            <a:ext cx="3606727" cy="6355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b="0" spc="-300">
                <a:solidFill>
                  <a:schemeClr val="bg1"/>
                </a:solidFill>
              </a:rPr>
              <a:t>Feature Engineering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4240" y="3121223"/>
            <a:ext cx="758825" cy="29634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</a:rPr>
              <a:t>Part 3, 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06853" y="218332"/>
            <a:ext cx="9269446" cy="637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0" spc="-300">
                <a:solidFill>
                  <a:schemeClr val="bg1"/>
                </a:solidFill>
              </a:rPr>
              <a:t>(1)</a:t>
            </a:r>
            <a:r>
              <a:rPr lang="ko-KR" altLang="en-US" sz="3600" b="0" spc="-300">
                <a:solidFill>
                  <a:schemeClr val="bg1"/>
                </a:solidFill>
              </a:rPr>
              <a:t> </a:t>
            </a:r>
            <a:r>
              <a:rPr lang="en-US" altLang="ko-KR" sz="3600" b="0" spc="-300">
                <a:solidFill>
                  <a:schemeClr val="bg1"/>
                </a:solidFill>
              </a:rPr>
              <a:t> - 1 </a:t>
            </a:r>
            <a:r>
              <a:rPr lang="ko-KR" altLang="en-US" sz="3600" b="0" spc="-300">
                <a:solidFill>
                  <a:schemeClr val="bg1"/>
                </a:solidFill>
              </a:rPr>
              <a:t>상관계수 기반 </a:t>
            </a:r>
            <a:r>
              <a:rPr lang="en-US" altLang="ko-KR" sz="3600" b="0" spc="-300">
                <a:solidFill>
                  <a:schemeClr val="bg1"/>
                </a:solidFill>
              </a:rPr>
              <a:t>Feature Engineering </a:t>
            </a:r>
            <a:r>
              <a:rPr lang="ko-KR" altLang="en-US" sz="3600" b="0" spc="-300">
                <a:solidFill>
                  <a:schemeClr val="bg1"/>
                </a:solidFill>
              </a:rPr>
              <a:t> </a:t>
            </a:r>
            <a:r>
              <a:rPr lang="en-US" altLang="ko-KR" sz="3600" b="0" spc="-3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080" y="117305"/>
            <a:ext cx="75946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</a:rPr>
              <a:t>Part 3,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39534" y="1264666"/>
            <a:ext cx="2180781" cy="4479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0" spc="-300">
                <a:solidFill>
                  <a:srgbClr val="393939"/>
                </a:solidFill>
                <a:latin typeface="+mn-ea"/>
              </a:rPr>
              <a:t>상관계수 </a:t>
            </a:r>
            <a:r>
              <a:rPr lang="en-US" altLang="ko-KR" sz="2400" b="0" spc="-300">
                <a:solidFill>
                  <a:srgbClr val="393939"/>
                </a:solidFill>
                <a:latin typeface="+mn-ea"/>
              </a:rPr>
              <a:t>heatmap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2"/>
          <a:srcRect l="18490" t="31860" r="47050" b="7520"/>
          <a:stretch>
            <a:fillRect/>
          </a:stretch>
        </p:blipFill>
        <p:spPr>
          <a:xfrm>
            <a:off x="973665" y="1809744"/>
            <a:ext cx="5451758" cy="4798014"/>
          </a:xfrm>
          <a:prstGeom prst="rect">
            <a:avLst/>
          </a:prstGeom>
        </p:spPr>
      </p:pic>
      <p:grpSp>
        <p:nvGrpSpPr>
          <p:cNvPr id="61" name="그룹 22"/>
          <p:cNvGrpSpPr/>
          <p:nvPr/>
        </p:nvGrpSpPr>
        <p:grpSpPr>
          <a:xfrm>
            <a:off x="7169775" y="1735924"/>
            <a:ext cx="4001348" cy="4577246"/>
            <a:chOff x="467285" y="5479700"/>
            <a:chExt cx="3249931" cy="1242208"/>
          </a:xfrm>
        </p:grpSpPr>
        <p:sp>
          <p:nvSpPr>
            <p:cNvPr id="62" name="TextBox 18"/>
            <p:cNvSpPr txBox="1"/>
            <p:nvPr/>
          </p:nvSpPr>
          <p:spPr>
            <a:xfrm>
              <a:off x="482233" y="5654068"/>
              <a:ext cx="3230510" cy="1067840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altLang="ko-KR" b="0" spc="-150" dirty="0">
                <a:solidFill>
                  <a:srgbClr val="393939"/>
                </a:solidFill>
                <a:latin typeface="+mj-ea"/>
                <a:ea typeface="+mj-ea"/>
              </a:endParaRPr>
            </a:p>
            <a:p>
              <a:pPr algn="ctr">
                <a:defRPr/>
              </a:pPr>
              <a:endParaRPr lang="en-US" altLang="ko-KR" b="0" spc="-150" dirty="0">
                <a:solidFill>
                  <a:srgbClr val="393939"/>
                </a:solidFill>
                <a:latin typeface="+mj-ea"/>
                <a:ea typeface="+mj-ea"/>
              </a:endParaRPr>
            </a:p>
            <a:p>
              <a:pPr algn="ctr">
                <a:defRPr/>
              </a:pPr>
              <a:r>
                <a:rPr lang="en-US" altLang="ko-KR" b="0" spc="-150" dirty="0" err="1">
                  <a:solidFill>
                    <a:srgbClr val="393939"/>
                  </a:solidFill>
                  <a:latin typeface="+mj-ea"/>
                  <a:ea typeface="+mj-ea"/>
                </a:rPr>
                <a:t>product_id</a:t>
              </a:r>
              <a:r>
                <a:rPr lang="en-US" altLang="ko-KR" b="0" spc="-150" dirty="0">
                  <a:solidFill>
                    <a:srgbClr val="393939"/>
                  </a:solidFill>
                  <a:latin typeface="+mj-ea"/>
                  <a:ea typeface="+mj-ea"/>
                </a:rPr>
                <a:t>, </a:t>
              </a:r>
              <a:r>
                <a:rPr lang="en-US" altLang="ko-KR" b="0" spc="-150" dirty="0" err="1">
                  <a:solidFill>
                    <a:srgbClr val="393939"/>
                  </a:solidFill>
                  <a:latin typeface="+mj-ea"/>
                  <a:ea typeface="+mj-ea"/>
                </a:rPr>
                <a:t>birth_year</a:t>
              </a:r>
              <a:endParaRPr lang="en-US" altLang="ko-KR" b="0" spc="-150" dirty="0">
                <a:solidFill>
                  <a:srgbClr val="393939"/>
                </a:solidFill>
                <a:latin typeface="+mj-ea"/>
                <a:ea typeface="+mj-ea"/>
              </a:endParaRPr>
            </a:p>
            <a:p>
              <a:pPr algn="ctr">
                <a:defRPr/>
              </a:pPr>
              <a:r>
                <a:rPr lang="en-US" altLang="ko-KR" b="0" spc="-150" dirty="0" err="1">
                  <a:solidFill>
                    <a:srgbClr val="393939"/>
                  </a:solidFill>
                  <a:latin typeface="+mj-ea"/>
                  <a:ea typeface="+mj-ea"/>
                </a:rPr>
                <a:t>credit_score</a:t>
              </a:r>
              <a:r>
                <a:rPr lang="en-US" altLang="ko-KR" b="0" spc="-150" dirty="0">
                  <a:solidFill>
                    <a:srgbClr val="393939"/>
                  </a:solidFill>
                  <a:latin typeface="+mj-ea"/>
                  <a:ea typeface="+mj-ea"/>
                </a:rPr>
                <a:t>, </a:t>
              </a:r>
              <a:r>
                <a:rPr lang="en-US" altLang="ko-KR" b="0" spc="-150" dirty="0" err="1">
                  <a:solidFill>
                    <a:srgbClr val="393939"/>
                  </a:solidFill>
                  <a:latin typeface="+mj-ea"/>
                  <a:ea typeface="+mj-ea"/>
                </a:rPr>
                <a:t>loan_rate</a:t>
              </a:r>
              <a:r>
                <a:rPr lang="en-US" altLang="ko-KR" b="0" spc="-150" dirty="0">
                  <a:solidFill>
                    <a:srgbClr val="393939"/>
                  </a:solidFill>
                  <a:latin typeface="+mj-ea"/>
                  <a:ea typeface="+mj-ea"/>
                </a:rPr>
                <a:t> </a:t>
              </a:r>
            </a:p>
            <a:p>
              <a:pPr algn="ctr">
                <a:defRPr/>
              </a:pPr>
              <a:r>
                <a:rPr lang="ko-KR" altLang="en-US" b="0" spc="-150" dirty="0">
                  <a:solidFill>
                    <a:srgbClr val="393939"/>
                  </a:solidFill>
                  <a:latin typeface="+mj-ea"/>
                  <a:ea typeface="+mj-ea"/>
                </a:rPr>
                <a:t>변수 사용</a:t>
              </a:r>
            </a:p>
            <a:p>
              <a:pPr algn="ctr">
                <a:defRPr/>
              </a:pPr>
              <a:endParaRPr lang="en-US" altLang="ko-KR" b="0" spc="-150" dirty="0">
                <a:solidFill>
                  <a:srgbClr val="393939"/>
                </a:solidFill>
                <a:latin typeface="+mj-ea"/>
                <a:ea typeface="+mj-ea"/>
              </a:endParaRPr>
            </a:p>
            <a:p>
              <a:pPr algn="ctr">
                <a:defRPr/>
              </a:pPr>
              <a:r>
                <a:rPr lang="ko-KR" altLang="en-US" b="0" spc="-150" dirty="0">
                  <a:solidFill>
                    <a:srgbClr val="393939"/>
                  </a:solidFill>
                  <a:latin typeface="+mj-ea"/>
                  <a:ea typeface="+mj-ea"/>
                </a:rPr>
                <a:t>→</a:t>
              </a:r>
              <a:r>
                <a:rPr lang="en-US" altLang="ko-KR" b="0" spc="-150" dirty="0">
                  <a:solidFill>
                    <a:srgbClr val="393939"/>
                  </a:solidFill>
                  <a:latin typeface="+mj-ea"/>
                  <a:ea typeface="+mj-ea"/>
                </a:rPr>
                <a:t> </a:t>
              </a:r>
              <a:r>
                <a:rPr lang="ko-KR" altLang="en-US" b="0" spc="-150" dirty="0">
                  <a:solidFill>
                    <a:srgbClr val="393939"/>
                  </a:solidFill>
                  <a:latin typeface="+mj-ea"/>
                  <a:ea typeface="+mj-ea"/>
                </a:rPr>
                <a:t>가장 상관성이 높은 </a:t>
              </a:r>
              <a:r>
                <a:rPr lang="en-US" altLang="ko-KR" b="0" spc="-150" dirty="0">
                  <a:solidFill>
                    <a:srgbClr val="393939"/>
                  </a:solidFill>
                  <a:latin typeface="+mj-ea"/>
                  <a:ea typeface="+mj-ea"/>
                </a:rPr>
                <a:t>(-0.24)</a:t>
              </a:r>
            </a:p>
            <a:p>
              <a:pPr algn="ctr">
                <a:defRPr/>
              </a:pPr>
              <a:r>
                <a:rPr lang="en-US" altLang="ko-KR" b="0" spc="-150" dirty="0" err="1">
                  <a:solidFill>
                    <a:srgbClr val="FF0000"/>
                  </a:solidFill>
                  <a:latin typeface="+mj-ea"/>
                  <a:ea typeface="+mj-ea"/>
                </a:rPr>
                <a:t>credit_score</a:t>
              </a:r>
              <a:r>
                <a:rPr lang="en-US" altLang="ko-KR" b="0" spc="-150" dirty="0">
                  <a:solidFill>
                    <a:srgbClr val="FF0000"/>
                  </a:solidFill>
                  <a:latin typeface="+mj-ea"/>
                  <a:ea typeface="+mj-ea"/>
                </a:rPr>
                <a:t> , </a:t>
              </a:r>
              <a:r>
                <a:rPr lang="en-US" altLang="ko-KR" b="0" spc="-150" dirty="0" err="1">
                  <a:solidFill>
                    <a:srgbClr val="FF0000"/>
                  </a:solidFill>
                  <a:latin typeface="+mj-ea"/>
                  <a:ea typeface="+mj-ea"/>
                </a:rPr>
                <a:t>loan_rate</a:t>
              </a:r>
              <a:endParaRPr lang="en-US" altLang="ko-KR" b="0" spc="-150" dirty="0">
                <a:solidFill>
                  <a:srgbClr val="FF0000"/>
                </a:solidFill>
                <a:latin typeface="+mj-ea"/>
                <a:ea typeface="+mj-ea"/>
              </a:endParaRPr>
            </a:p>
            <a:p>
              <a:pPr algn="ctr">
                <a:defRPr/>
              </a:pPr>
              <a:endParaRPr lang="en-US" altLang="ko-KR" b="0" spc="-150" dirty="0">
                <a:solidFill>
                  <a:srgbClr val="393939"/>
                </a:solidFill>
                <a:latin typeface="+mj-ea"/>
                <a:ea typeface="+mj-ea"/>
              </a:endParaRPr>
            </a:p>
            <a:p>
              <a:pPr algn="ctr">
                <a:defRPr/>
              </a:pPr>
              <a:r>
                <a:rPr lang="ko-KR" altLang="en-US" b="0" spc="-150" dirty="0">
                  <a:solidFill>
                    <a:srgbClr val="393939"/>
                  </a:solidFill>
                  <a:latin typeface="+mj-ea"/>
                  <a:ea typeface="+mj-ea"/>
                </a:rPr>
                <a:t>→</a:t>
              </a:r>
              <a:r>
                <a:rPr lang="en-US" altLang="ko-KR" b="0" spc="-150" dirty="0">
                  <a:solidFill>
                    <a:srgbClr val="393939"/>
                  </a:solidFill>
                  <a:latin typeface="+mj-ea"/>
                  <a:ea typeface="+mj-ea"/>
                </a:rPr>
                <a:t> </a:t>
              </a:r>
              <a:r>
                <a:rPr lang="ko-KR" altLang="en-US" b="0" spc="-150" dirty="0">
                  <a:solidFill>
                    <a:srgbClr val="393939"/>
                  </a:solidFill>
                  <a:latin typeface="+mj-ea"/>
                  <a:ea typeface="+mj-ea"/>
                </a:rPr>
                <a:t>두번째로 높은</a:t>
              </a:r>
              <a:r>
                <a:rPr lang="en-US" altLang="ko-KR" b="0" spc="-150" dirty="0">
                  <a:solidFill>
                    <a:srgbClr val="393939"/>
                  </a:solidFill>
                  <a:latin typeface="+mj-ea"/>
                  <a:ea typeface="+mj-ea"/>
                </a:rPr>
                <a:t>(-0.14)</a:t>
              </a:r>
            </a:p>
            <a:p>
              <a:pPr algn="ctr">
                <a:defRPr/>
              </a:pPr>
              <a:r>
                <a:rPr lang="en-US" altLang="ko-KR" b="0" spc="-150" dirty="0" err="1">
                  <a:solidFill>
                    <a:srgbClr val="FF0000"/>
                  </a:solidFill>
                  <a:latin typeface="+mj-ea"/>
                  <a:ea typeface="+mj-ea"/>
                </a:rPr>
                <a:t>product_id</a:t>
              </a:r>
              <a:r>
                <a:rPr lang="en-US" altLang="ko-KR" b="0" spc="-150" dirty="0">
                  <a:solidFill>
                    <a:srgbClr val="FF0000"/>
                  </a:solidFill>
                  <a:latin typeface="+mj-ea"/>
                  <a:ea typeface="+mj-ea"/>
                </a:rPr>
                <a:t>, </a:t>
              </a:r>
              <a:r>
                <a:rPr lang="en-US" altLang="ko-KR" b="0" spc="-150" dirty="0" err="1">
                  <a:solidFill>
                    <a:srgbClr val="FF0000"/>
                  </a:solidFill>
                  <a:latin typeface="+mj-ea"/>
                  <a:ea typeface="+mj-ea"/>
                </a:rPr>
                <a:t>loan_rate</a:t>
              </a:r>
              <a:endParaRPr lang="en-US" altLang="ko-KR" b="0" spc="-150" dirty="0">
                <a:solidFill>
                  <a:srgbClr val="FF0000"/>
                </a:solidFill>
                <a:latin typeface="+mj-ea"/>
                <a:ea typeface="+mj-ea"/>
              </a:endParaRPr>
            </a:p>
            <a:p>
              <a:pPr algn="ctr">
                <a:defRPr/>
              </a:pPr>
              <a:endParaRPr lang="en-US" altLang="ko-KR" b="0" spc="-150" dirty="0">
                <a:solidFill>
                  <a:srgbClr val="393939"/>
                </a:solidFill>
                <a:latin typeface="+mj-ea"/>
                <a:ea typeface="+mj-ea"/>
              </a:endParaRPr>
            </a:p>
            <a:p>
              <a:pPr algn="ctr">
                <a:defRPr/>
              </a:pPr>
              <a:endParaRPr lang="en-US" altLang="ko-KR" b="0" spc="-150" dirty="0">
                <a:solidFill>
                  <a:srgbClr val="393939"/>
                </a:solidFill>
                <a:latin typeface="+mj-ea"/>
                <a:ea typeface="+mj-ea"/>
              </a:endParaRPr>
            </a:p>
            <a:p>
              <a:pPr algn="ctr">
                <a:defRPr/>
              </a:pPr>
              <a:endParaRPr lang="ko-KR" altLang="en-US" b="0" spc="-150" dirty="0">
                <a:solidFill>
                  <a:srgbClr val="393939"/>
                </a:solidFill>
                <a:latin typeface="+mj-ea"/>
                <a:ea typeface="+mj-ea"/>
              </a:endParaRPr>
            </a:p>
          </p:txBody>
        </p:sp>
        <p:sp>
          <p:nvSpPr>
            <p:cNvPr id="63" name="TextBox 20"/>
            <p:cNvSpPr txBox="1"/>
            <p:nvPr/>
          </p:nvSpPr>
          <p:spPr>
            <a:xfrm>
              <a:off x="467285" y="5479700"/>
              <a:ext cx="3249931" cy="190126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b="1" spc="-150">
                  <a:solidFill>
                    <a:schemeClr val="lt1"/>
                  </a:solidFill>
                  <a:latin typeface="+mj-ea"/>
                  <a:ea typeface="+mj-ea"/>
                  <a:cs typeface="+mn-cs"/>
                </a:rPr>
                <a:t>상관계수 상대적으로 높은 </a:t>
              </a:r>
            </a:p>
            <a:p>
              <a:pPr algn="ctr">
                <a:defRPr/>
              </a:pPr>
              <a:r>
                <a:rPr lang="en-US" altLang="ko-KR" sz="2000" b="1" spc="-150">
                  <a:solidFill>
                    <a:schemeClr val="lt1"/>
                  </a:solidFill>
                  <a:latin typeface="+mj-ea"/>
                  <a:ea typeface="+mj-ea"/>
                  <a:cs typeface="+mn-cs"/>
                </a:rPr>
                <a:t>column heatmap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70585" y="207749"/>
            <a:ext cx="450723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b="0" spc="-150">
                <a:solidFill>
                  <a:schemeClr val="lt1"/>
                </a:solidFill>
              </a:rPr>
              <a:t>credit_score , loan_rate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080" y="117305"/>
            <a:ext cx="75946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</a:rPr>
              <a:t>Part 3, </a:t>
            </a:r>
          </a:p>
        </p:txBody>
      </p:sp>
      <p:sp>
        <p:nvSpPr>
          <p:cNvPr id="95" name="직사각형 57"/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6" name="TextBox 55"/>
          <p:cNvSpPr txBox="1"/>
          <p:nvPr/>
        </p:nvSpPr>
        <p:spPr>
          <a:xfrm>
            <a:off x="350116" y="1254082"/>
            <a:ext cx="2513099" cy="4489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0" spc="-300">
                <a:solidFill>
                  <a:srgbClr val="393939"/>
                </a:solidFill>
                <a:latin typeface="+mn-ea"/>
              </a:rPr>
              <a:t>유의미한 </a:t>
            </a:r>
            <a:r>
              <a:rPr lang="en-US" altLang="ko-KR" sz="2400" b="0" spc="-300">
                <a:solidFill>
                  <a:srgbClr val="393939"/>
                </a:solidFill>
                <a:latin typeface="+mn-ea"/>
              </a:rPr>
              <a:t>feature </a:t>
            </a:r>
            <a:r>
              <a:rPr lang="ko-KR" altLang="en-US" sz="2400" b="0" spc="-300">
                <a:solidFill>
                  <a:srgbClr val="393939"/>
                </a:solidFill>
                <a:latin typeface="+mn-ea"/>
              </a:rPr>
              <a:t>생성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915458" y="2248958"/>
            <a:ext cx="252307" cy="358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pic>
        <p:nvPicPr>
          <p:cNvPr id="98" name="그림 9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76376" y="1825622"/>
            <a:ext cx="3993536" cy="3926417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7117292" y="2333625"/>
            <a:ext cx="251248" cy="360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pic>
        <p:nvPicPr>
          <p:cNvPr id="100" name="그림 9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97822" y="1857374"/>
            <a:ext cx="4193117" cy="3907686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1656288" y="5931957"/>
            <a:ext cx="38062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 err="1">
                <a:latin typeface="+mj-ea"/>
                <a:ea typeface="+mj-ea"/>
              </a:rPr>
              <a:t>credit_score</a:t>
            </a:r>
            <a:r>
              <a:rPr lang="en-US" altLang="ko-KR" b="1" dirty="0">
                <a:latin typeface="+mj-ea"/>
                <a:ea typeface="+mj-ea"/>
              </a:rPr>
              <a:t>/loan rate</a:t>
            </a:r>
            <a:r>
              <a:rPr lang="ko-KR" altLang="en-US" dirty="0">
                <a:latin typeface="+mj-ea"/>
                <a:ea typeface="+mj-ea"/>
              </a:rPr>
              <a:t> 히스토그램</a:t>
            </a:r>
          </a:p>
          <a:p>
            <a:pPr>
              <a:defRPr/>
            </a:pPr>
            <a:r>
              <a:rPr lang="en-US" altLang="ko-KR" dirty="0">
                <a:latin typeface="+mj-ea"/>
                <a:ea typeface="+mj-ea"/>
              </a:rPr>
              <a:t>-</a:t>
            </a:r>
            <a:r>
              <a:rPr lang="ko-KR" altLang="en-US" dirty="0">
                <a:latin typeface="+mj-ea"/>
                <a:ea typeface="+mj-ea"/>
              </a:rPr>
              <a:t> 왼쪽으로 </a:t>
            </a:r>
            <a:r>
              <a:rPr lang="ko-KR" altLang="en-US" dirty="0" smtClean="0">
                <a:latin typeface="+mj-ea"/>
                <a:ea typeface="+mj-ea"/>
              </a:rPr>
              <a:t>치우친 데이</a:t>
            </a:r>
            <a:r>
              <a:rPr lang="ko-KR" altLang="en-US" dirty="0">
                <a:latin typeface="+mj-ea"/>
                <a:ea typeface="+mj-ea"/>
              </a:rPr>
              <a:t>터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분포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761687" y="5893859"/>
            <a:ext cx="50257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 err="1">
                <a:latin typeface="+mj-ea"/>
                <a:ea typeface="+mj-ea"/>
              </a:rPr>
              <a:t>credit_score</a:t>
            </a:r>
            <a:r>
              <a:rPr lang="en-US" altLang="ko-KR" b="1" dirty="0">
                <a:latin typeface="+mj-ea"/>
                <a:ea typeface="+mj-ea"/>
              </a:rPr>
              <a:t>/loan rate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</a:rPr>
              <a:t>log</a:t>
            </a:r>
            <a:r>
              <a:rPr lang="ko-KR" altLang="en-US" dirty="0">
                <a:latin typeface="+mj-ea"/>
                <a:ea typeface="+mj-ea"/>
              </a:rPr>
              <a:t>변환</a:t>
            </a:r>
          </a:p>
          <a:p>
            <a:pPr>
              <a:defRPr/>
            </a:pPr>
            <a:r>
              <a:rPr lang="en-US" altLang="ko-KR" dirty="0">
                <a:latin typeface="+mj-ea"/>
                <a:ea typeface="+mj-ea"/>
              </a:rPr>
              <a:t>-</a:t>
            </a:r>
            <a:r>
              <a:rPr lang="ko-KR" altLang="en-US" dirty="0">
                <a:latin typeface="+mj-ea"/>
                <a:ea typeface="+mj-ea"/>
              </a:rPr>
              <a:t> 정규분포에 매우 </a:t>
            </a:r>
            <a:r>
              <a:rPr lang="ko-KR" altLang="en-US" dirty="0" smtClean="0">
                <a:latin typeface="+mj-ea"/>
                <a:ea typeface="+mj-ea"/>
              </a:rPr>
              <a:t>근사한 분포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104" name="직선 화살표 연결선 103"/>
          <p:cNvCxnSpPr/>
          <p:nvPr/>
        </p:nvCxnSpPr>
        <p:spPr>
          <a:xfrm>
            <a:off x="5609048" y="3744716"/>
            <a:ext cx="738454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53697" y="219640"/>
            <a:ext cx="7448293" cy="6357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b="0" spc="-300">
                <a:solidFill>
                  <a:schemeClr val="bg1"/>
                </a:solidFill>
              </a:rPr>
              <a:t>(1)</a:t>
            </a:r>
            <a:r>
              <a:rPr lang="ko-KR" altLang="en-US" sz="3600" b="0" spc="-300">
                <a:solidFill>
                  <a:schemeClr val="bg1"/>
                </a:solidFill>
              </a:rPr>
              <a:t> </a:t>
            </a:r>
            <a:r>
              <a:rPr lang="en-US" altLang="ko-KR" sz="3600" b="0" spc="-300">
                <a:solidFill>
                  <a:schemeClr val="bg1"/>
                </a:solidFill>
              </a:rPr>
              <a:t> - 2 </a:t>
            </a:r>
            <a:r>
              <a:rPr lang="ko-KR" altLang="en-US" sz="3600" b="0" spc="-300">
                <a:solidFill>
                  <a:schemeClr val="bg1"/>
                </a:solidFill>
              </a:rPr>
              <a:t>상관계수 기반 </a:t>
            </a:r>
            <a:r>
              <a:rPr lang="en-US" altLang="ko-KR" sz="3600" b="0" spc="-300">
                <a:solidFill>
                  <a:schemeClr val="bg1"/>
                </a:solidFill>
              </a:rPr>
              <a:t>Feature Engineering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080" y="117305"/>
            <a:ext cx="75946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</a:rPr>
              <a:t>Part 3,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850393" y="2736597"/>
            <a:ext cx="4137474" cy="452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Wingdings"/>
              <a:buChar char="§"/>
              <a:defRPr/>
            </a:pPr>
            <a:r>
              <a:rPr lang="en-US" altLang="ko-KR" sz="1200">
                <a:latin typeface="+mj-ea"/>
                <a:ea typeface="+mj-ea"/>
              </a:rPr>
              <a:t> </a:t>
            </a: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09176" y="1788024"/>
            <a:ext cx="4433228" cy="4637235"/>
          </a:xfrm>
          <a:prstGeom prst="rect">
            <a:avLst/>
          </a:prstGeom>
        </p:spPr>
      </p:pic>
      <p:sp>
        <p:nvSpPr>
          <p:cNvPr id="55" name="직사각형 57"/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53915" y="1253963"/>
            <a:ext cx="2180782" cy="449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0" spc="-300">
                <a:solidFill>
                  <a:srgbClr val="393939"/>
                </a:solidFill>
                <a:latin typeface="+mn-ea"/>
              </a:rPr>
              <a:t>상관계수 </a:t>
            </a:r>
            <a:r>
              <a:rPr lang="en-US" altLang="ko-KR" sz="2400" b="0" spc="-300">
                <a:solidFill>
                  <a:srgbClr val="393939"/>
                </a:solidFill>
                <a:latin typeface="+mn-ea"/>
              </a:rPr>
              <a:t>heatmap</a:t>
            </a:r>
          </a:p>
        </p:txBody>
      </p:sp>
      <p:grpSp>
        <p:nvGrpSpPr>
          <p:cNvPr id="57" name="그룹 22"/>
          <p:cNvGrpSpPr/>
          <p:nvPr/>
        </p:nvGrpSpPr>
        <p:grpSpPr>
          <a:xfrm>
            <a:off x="7159075" y="1885755"/>
            <a:ext cx="4001349" cy="4579816"/>
            <a:chOff x="467286" y="5479700"/>
            <a:chExt cx="3249931" cy="1242906"/>
          </a:xfrm>
        </p:grpSpPr>
        <p:sp>
          <p:nvSpPr>
            <p:cNvPr id="58" name="TextBox 18"/>
            <p:cNvSpPr txBox="1"/>
            <p:nvPr/>
          </p:nvSpPr>
          <p:spPr>
            <a:xfrm>
              <a:off x="473438" y="5654066"/>
              <a:ext cx="3230510" cy="1068539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altLang="ko-KR" b="0" spc="-150" dirty="0">
                <a:solidFill>
                  <a:srgbClr val="393939"/>
                </a:solidFill>
              </a:endParaRPr>
            </a:p>
            <a:p>
              <a:pPr algn="ctr">
                <a:defRPr/>
              </a:pPr>
              <a:endParaRPr lang="en-US" altLang="ko-KR" b="0" spc="-150" dirty="0">
                <a:solidFill>
                  <a:srgbClr val="393939"/>
                </a:solidFill>
                <a:latin typeface="+mj-ea"/>
                <a:ea typeface="+mj-ea"/>
              </a:endParaRPr>
            </a:p>
            <a:p>
              <a:pPr algn="ctr">
                <a:defRPr/>
              </a:pPr>
              <a:r>
                <a:rPr lang="en-US" altLang="ko-KR" b="0" spc="-150" dirty="0" err="1">
                  <a:solidFill>
                    <a:srgbClr val="393939"/>
                  </a:solidFill>
                  <a:latin typeface="+mj-ea"/>
                  <a:ea typeface="+mj-ea"/>
                </a:rPr>
                <a:t>desired_amount</a:t>
              </a:r>
              <a:r>
                <a:rPr lang="en-US" altLang="ko-KR" b="0" spc="-150" dirty="0">
                  <a:solidFill>
                    <a:srgbClr val="393939"/>
                  </a:solidFill>
                  <a:latin typeface="+mj-ea"/>
                  <a:ea typeface="+mj-ea"/>
                </a:rPr>
                <a:t>, </a:t>
              </a:r>
              <a:r>
                <a:rPr lang="en-US" altLang="ko-KR" b="0" spc="-150" dirty="0" err="1">
                  <a:solidFill>
                    <a:srgbClr val="393939"/>
                  </a:solidFill>
                  <a:latin typeface="+mj-ea"/>
                  <a:ea typeface="+mj-ea"/>
                </a:rPr>
                <a:t>loan_limit</a:t>
              </a:r>
              <a:endParaRPr lang="en-US" altLang="ko-KR" b="0" spc="-150" dirty="0">
                <a:solidFill>
                  <a:srgbClr val="393939"/>
                </a:solidFill>
                <a:latin typeface="+mj-ea"/>
                <a:ea typeface="+mj-ea"/>
              </a:endParaRPr>
            </a:p>
            <a:p>
              <a:pPr algn="ctr">
                <a:defRPr/>
              </a:pPr>
              <a:r>
                <a:rPr lang="en-US" altLang="ko-KR" b="0" spc="-150" dirty="0" err="1">
                  <a:solidFill>
                    <a:srgbClr val="393939"/>
                  </a:solidFill>
                  <a:latin typeface="+mj-ea"/>
                  <a:ea typeface="+mj-ea"/>
                </a:rPr>
                <a:t>credit_score</a:t>
              </a:r>
              <a:r>
                <a:rPr lang="en-US" altLang="ko-KR" b="0" spc="-150" dirty="0">
                  <a:solidFill>
                    <a:srgbClr val="393939"/>
                  </a:solidFill>
                  <a:latin typeface="+mj-ea"/>
                  <a:ea typeface="+mj-ea"/>
                </a:rPr>
                <a:t>, </a:t>
              </a:r>
              <a:r>
                <a:rPr lang="en-US" altLang="ko-KR" b="0" spc="-150" dirty="0" err="1">
                  <a:solidFill>
                    <a:srgbClr val="393939"/>
                  </a:solidFill>
                  <a:latin typeface="+mj-ea"/>
                  <a:ea typeface="+mj-ea"/>
                </a:rPr>
                <a:t>loan_rate</a:t>
              </a:r>
              <a:r>
                <a:rPr lang="en-US" altLang="ko-KR" b="0" spc="-150" dirty="0">
                  <a:solidFill>
                    <a:srgbClr val="393939"/>
                  </a:solidFill>
                  <a:latin typeface="+mj-ea"/>
                  <a:ea typeface="+mj-ea"/>
                </a:rPr>
                <a:t> </a:t>
              </a:r>
            </a:p>
            <a:p>
              <a:pPr algn="ctr">
                <a:defRPr/>
              </a:pPr>
              <a:r>
                <a:rPr lang="ko-KR" altLang="en-US" b="0" spc="-150" dirty="0">
                  <a:solidFill>
                    <a:srgbClr val="393939"/>
                  </a:solidFill>
                  <a:latin typeface="+mj-ea"/>
                  <a:ea typeface="+mj-ea"/>
                </a:rPr>
                <a:t>변수 사용</a:t>
              </a:r>
            </a:p>
            <a:p>
              <a:pPr algn="ctr">
                <a:defRPr/>
              </a:pPr>
              <a:endParaRPr lang="en-US" altLang="ko-KR" b="0" spc="-150" dirty="0">
                <a:solidFill>
                  <a:srgbClr val="393939"/>
                </a:solidFill>
                <a:latin typeface="+mj-ea"/>
                <a:ea typeface="+mj-ea"/>
              </a:endParaRPr>
            </a:p>
            <a:p>
              <a:pPr algn="ctr">
                <a:defRPr/>
              </a:pPr>
              <a:endParaRPr lang="en-US" altLang="ko-KR" b="0" spc="-150" dirty="0">
                <a:solidFill>
                  <a:srgbClr val="393939"/>
                </a:solidFill>
                <a:latin typeface="+mj-ea"/>
                <a:ea typeface="+mj-ea"/>
              </a:endParaRPr>
            </a:p>
            <a:p>
              <a:pPr algn="ctr">
                <a:defRPr/>
              </a:pPr>
              <a:r>
                <a:rPr lang="ko-KR" altLang="en-US" b="0" spc="-150" dirty="0">
                  <a:solidFill>
                    <a:srgbClr val="393939"/>
                  </a:solidFill>
                  <a:latin typeface="+mj-ea"/>
                  <a:ea typeface="+mj-ea"/>
                </a:rPr>
                <a:t>→</a:t>
              </a:r>
              <a:r>
                <a:rPr lang="en-US" altLang="ko-KR" b="0" spc="-150" dirty="0">
                  <a:solidFill>
                    <a:srgbClr val="393939"/>
                  </a:solidFill>
                  <a:latin typeface="+mj-ea"/>
                  <a:ea typeface="+mj-ea"/>
                </a:rPr>
                <a:t> </a:t>
              </a:r>
              <a:r>
                <a:rPr lang="ko-KR" altLang="en-US" b="0" spc="-150" dirty="0">
                  <a:solidFill>
                    <a:srgbClr val="393939"/>
                  </a:solidFill>
                  <a:latin typeface="+mj-ea"/>
                  <a:ea typeface="+mj-ea"/>
                </a:rPr>
                <a:t>가장 상관성이 높은 </a:t>
              </a:r>
              <a:r>
                <a:rPr lang="en-US" altLang="ko-KR" b="0" spc="-150" dirty="0">
                  <a:solidFill>
                    <a:srgbClr val="393939"/>
                  </a:solidFill>
                  <a:latin typeface="+mj-ea"/>
                  <a:ea typeface="+mj-ea"/>
                </a:rPr>
                <a:t>(0.25)</a:t>
              </a:r>
            </a:p>
            <a:p>
              <a:pPr algn="ctr">
                <a:defRPr/>
              </a:pPr>
              <a:r>
                <a:rPr lang="en-US" altLang="ko-KR" b="0" spc="-150" dirty="0" err="1">
                  <a:solidFill>
                    <a:srgbClr val="FF0000"/>
                  </a:solidFill>
                  <a:latin typeface="+mj-ea"/>
                  <a:ea typeface="+mj-ea"/>
                </a:rPr>
                <a:t>credit_score</a:t>
              </a:r>
              <a:r>
                <a:rPr lang="en-US" altLang="ko-KR" b="0" spc="-150" dirty="0">
                  <a:solidFill>
                    <a:srgbClr val="FF0000"/>
                  </a:solidFill>
                  <a:latin typeface="+mj-ea"/>
                  <a:ea typeface="+mj-ea"/>
                </a:rPr>
                <a:t> , </a:t>
              </a:r>
              <a:r>
                <a:rPr lang="en-US" altLang="ko-KR" b="0" spc="-150" dirty="0" err="1">
                  <a:solidFill>
                    <a:srgbClr val="FF0000"/>
                  </a:solidFill>
                  <a:latin typeface="+mj-ea"/>
                  <a:ea typeface="+mj-ea"/>
                </a:rPr>
                <a:t>loan_limit</a:t>
              </a:r>
              <a:endParaRPr lang="en-US" altLang="ko-KR" b="0" spc="-150" dirty="0">
                <a:solidFill>
                  <a:srgbClr val="FF0000"/>
                </a:solidFill>
                <a:latin typeface="+mj-ea"/>
                <a:ea typeface="+mj-ea"/>
              </a:endParaRPr>
            </a:p>
            <a:p>
              <a:pPr algn="ctr">
                <a:defRPr/>
              </a:pPr>
              <a:endParaRPr lang="en-US" altLang="ko-KR" b="0" spc="-150" dirty="0">
                <a:solidFill>
                  <a:srgbClr val="393939"/>
                </a:solidFill>
              </a:endParaRPr>
            </a:p>
            <a:p>
              <a:pPr algn="ctr">
                <a:defRPr/>
              </a:pPr>
              <a:endParaRPr lang="ko-KR" altLang="en-US" b="0" spc="-150" dirty="0">
                <a:solidFill>
                  <a:srgbClr val="393939"/>
                </a:solidFill>
              </a:endParaRPr>
            </a:p>
            <a:p>
              <a:pPr algn="ctr">
                <a:defRPr/>
              </a:pPr>
              <a:endParaRPr lang="en-US" altLang="ko-KR" b="0" spc="-150" dirty="0">
                <a:solidFill>
                  <a:srgbClr val="393939"/>
                </a:solidFill>
              </a:endParaRPr>
            </a:p>
            <a:p>
              <a:pPr algn="ctr">
                <a:defRPr/>
              </a:pPr>
              <a:endParaRPr lang="en-US" altLang="ko-KR" b="0" spc="-150" dirty="0">
                <a:solidFill>
                  <a:srgbClr val="393939"/>
                </a:solidFill>
              </a:endParaRPr>
            </a:p>
            <a:p>
              <a:pPr algn="ctr">
                <a:defRPr/>
              </a:pPr>
              <a:endParaRPr lang="ko-KR" altLang="en-US" b="0" spc="-150" dirty="0">
                <a:solidFill>
                  <a:srgbClr val="393939"/>
                </a:solidFill>
              </a:endParaRPr>
            </a:p>
          </p:txBody>
        </p:sp>
        <p:sp>
          <p:nvSpPr>
            <p:cNvPr id="59" name="TextBox 20"/>
            <p:cNvSpPr txBox="1"/>
            <p:nvPr/>
          </p:nvSpPr>
          <p:spPr>
            <a:xfrm>
              <a:off x="467286" y="5479700"/>
              <a:ext cx="3249931" cy="19012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b="1" spc="-150">
                  <a:solidFill>
                    <a:schemeClr val="lt1"/>
                  </a:solidFill>
                  <a:latin typeface="+mj-ea"/>
                  <a:ea typeface="+mj-ea"/>
                  <a:cs typeface="+mn-cs"/>
                </a:rPr>
                <a:t>상관계수 상대적으로 높은 </a:t>
              </a:r>
            </a:p>
            <a:p>
              <a:pPr algn="ctr">
                <a:defRPr/>
              </a:pPr>
              <a:r>
                <a:rPr lang="en-US" altLang="ko-KR" sz="2000" b="1" spc="-150">
                  <a:solidFill>
                    <a:schemeClr val="lt1"/>
                  </a:solidFill>
                  <a:latin typeface="+mj-ea"/>
                  <a:ea typeface="+mj-ea"/>
                  <a:cs typeface="+mn-cs"/>
                </a:rPr>
                <a:t>column heatmap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8210" y="251745"/>
            <a:ext cx="4507230" cy="6416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b="0" spc="-150">
                <a:solidFill>
                  <a:schemeClr val="lt1"/>
                </a:solidFill>
              </a:rPr>
              <a:t>credit_score, loan_limit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080" y="117305"/>
            <a:ext cx="75946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</a:rPr>
              <a:t>Part 3,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9536" y="1264666"/>
            <a:ext cx="186461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0" spc="-300" dirty="0" err="1" smtClean="0">
                <a:solidFill>
                  <a:srgbClr val="393939"/>
                </a:solidFill>
                <a:latin typeface="+mn-ea"/>
              </a:rPr>
              <a:t>파생변수</a:t>
            </a:r>
            <a:r>
              <a:rPr lang="ko-KR" altLang="en-US" sz="2400" b="0" spc="-300" dirty="0" smtClean="0">
                <a:solidFill>
                  <a:srgbClr val="393939"/>
                </a:solidFill>
                <a:latin typeface="+mn-ea"/>
              </a:rPr>
              <a:t> 생성</a:t>
            </a:r>
            <a:endParaRPr lang="ko-KR" altLang="en-US" sz="2400" b="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942867" y="2032356"/>
            <a:ext cx="253473" cy="3660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en-US" altLang="ko-KR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84466" y="1869647"/>
            <a:ext cx="3714750" cy="380365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043148" y="2374828"/>
            <a:ext cx="258717" cy="3664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en-US" altLang="ko-KR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87837" y="1913741"/>
            <a:ext cx="3992864" cy="3721064"/>
          </a:xfrm>
          <a:prstGeom prst="rect">
            <a:avLst/>
          </a:prstGeom>
        </p:spPr>
      </p:pic>
      <p:cxnSp>
        <p:nvCxnSpPr>
          <p:cNvPr id="33" name="직선 화살표 연결선 32"/>
          <p:cNvCxnSpPr/>
          <p:nvPr/>
        </p:nvCxnSpPr>
        <p:spPr>
          <a:xfrm>
            <a:off x="5480620" y="3429000"/>
            <a:ext cx="802669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4" name="TextBox 33"/>
          <p:cNvSpPr txBox="1"/>
          <p:nvPr/>
        </p:nvSpPr>
        <p:spPr>
          <a:xfrm>
            <a:off x="1649215" y="5713929"/>
            <a:ext cx="38906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 err="1">
                <a:latin typeface="+mj-ea"/>
                <a:ea typeface="+mj-ea"/>
              </a:rPr>
              <a:t>credit_score</a:t>
            </a:r>
            <a:r>
              <a:rPr lang="en-US" altLang="ko-KR" b="1" dirty="0">
                <a:latin typeface="+mj-ea"/>
                <a:ea typeface="+mj-ea"/>
              </a:rPr>
              <a:t>*</a:t>
            </a:r>
            <a:r>
              <a:rPr lang="en-US" altLang="ko-KR" b="1" dirty="0" err="1">
                <a:latin typeface="+mj-ea"/>
                <a:ea typeface="+mj-ea"/>
              </a:rPr>
              <a:t>loan_limit</a:t>
            </a:r>
            <a:r>
              <a:rPr lang="ko-KR" altLang="en-US" dirty="0">
                <a:latin typeface="+mj-ea"/>
                <a:ea typeface="+mj-ea"/>
              </a:rPr>
              <a:t> 히스토그램</a:t>
            </a:r>
          </a:p>
          <a:p>
            <a:pPr>
              <a:defRPr/>
            </a:pPr>
            <a:r>
              <a:rPr lang="en-US" altLang="ko-KR" dirty="0">
                <a:latin typeface="+mj-ea"/>
                <a:ea typeface="+mj-ea"/>
              </a:rPr>
              <a:t>-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log</a:t>
            </a:r>
            <a:r>
              <a:rPr lang="ko-KR" altLang="en-US" dirty="0">
                <a:latin typeface="+mj-ea"/>
                <a:ea typeface="+mj-ea"/>
              </a:rPr>
              <a:t>변환 필요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810266" y="5716499"/>
            <a:ext cx="3661926" cy="634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/>
              <a:t>credit_score*loan_limit</a:t>
            </a:r>
            <a:r>
              <a:rPr lang="ko-KR" altLang="en-US"/>
              <a:t> </a:t>
            </a:r>
            <a:r>
              <a:rPr lang="en-US" altLang="ko-KR">
                <a:solidFill>
                  <a:srgbClr val="FF0000"/>
                </a:solidFill>
              </a:rPr>
              <a:t>log</a:t>
            </a:r>
            <a:r>
              <a:rPr lang="ko-KR" altLang="en-US"/>
              <a:t>변환</a:t>
            </a:r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정규분포에 가까워져 분석에 적합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00217" y="262328"/>
            <a:ext cx="6554048" cy="6416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b="0" spc="-300">
                <a:solidFill>
                  <a:schemeClr val="bg1"/>
                </a:solidFill>
              </a:rPr>
              <a:t>(2)</a:t>
            </a:r>
            <a:r>
              <a:rPr lang="ko-KR" altLang="en-US" sz="3600" b="0" spc="-300">
                <a:solidFill>
                  <a:schemeClr val="bg1"/>
                </a:solidFill>
              </a:rPr>
              <a:t> </a:t>
            </a:r>
            <a:r>
              <a:rPr lang="en-US" altLang="ko-KR" sz="3600" b="0" spc="-300">
                <a:solidFill>
                  <a:schemeClr val="bg1"/>
                </a:solidFill>
              </a:rPr>
              <a:t>- 1 </a:t>
            </a:r>
            <a:r>
              <a:rPr lang="ko-KR" altLang="en-US" sz="3600" b="0" spc="-300">
                <a:solidFill>
                  <a:schemeClr val="bg1"/>
                </a:solidFill>
              </a:rPr>
              <a:t>가설 기반 </a:t>
            </a:r>
            <a:r>
              <a:rPr lang="en-US" altLang="ko-KR" sz="3600" b="0" spc="-300">
                <a:solidFill>
                  <a:schemeClr val="bg1"/>
                </a:solidFill>
              </a:rPr>
              <a:t>Feature Engineering</a:t>
            </a:r>
            <a:r>
              <a:rPr lang="ko-KR" altLang="en-US" sz="3600" b="0" spc="-3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080" y="117305"/>
            <a:ext cx="75946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</a:rPr>
              <a:t>Part 3,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9535" y="1264666"/>
            <a:ext cx="91021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 spc="-300" dirty="0" smtClean="0">
                <a:solidFill>
                  <a:srgbClr val="393939"/>
                </a:solidFill>
                <a:latin typeface="+mj-ea"/>
                <a:ea typeface="+mj-ea"/>
              </a:rPr>
              <a:t>Hypothesis</a:t>
            </a:r>
            <a:r>
              <a:rPr lang="ko-KR" altLang="en-US" sz="2400" b="0" spc="-300" dirty="0" smtClean="0">
                <a:solidFill>
                  <a:srgbClr val="393939"/>
                </a:solidFill>
                <a:latin typeface="+mj-ea"/>
                <a:ea typeface="+mj-ea"/>
              </a:rPr>
              <a:t> </a:t>
            </a:r>
            <a:r>
              <a:rPr lang="en-US" altLang="ko-KR" sz="2400" b="0" spc="-300" dirty="0">
                <a:solidFill>
                  <a:srgbClr val="393939"/>
                </a:solidFill>
                <a:latin typeface="+mj-ea"/>
                <a:ea typeface="+mj-ea"/>
              </a:rPr>
              <a:t>:</a:t>
            </a:r>
            <a:r>
              <a:rPr lang="ko-KR" altLang="en-US" sz="2400" b="0" spc="-300" dirty="0">
                <a:solidFill>
                  <a:srgbClr val="393939"/>
                </a:solidFill>
                <a:latin typeface="+mj-ea"/>
                <a:ea typeface="+mj-ea"/>
              </a:rPr>
              <a:t> 대출희망금액이 높은데 금리가 낮으면 빌릴 확률이 높을 것이다</a:t>
            </a:r>
            <a:r>
              <a:rPr lang="en-US" altLang="ko-KR" sz="2400" b="0" spc="-300" dirty="0">
                <a:solidFill>
                  <a:srgbClr val="393939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942867" y="2032356"/>
            <a:ext cx="253473" cy="3660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en-US" altLang="ko-KR"/>
          </a:p>
        </p:txBody>
      </p:sp>
      <p:sp>
        <p:nvSpPr>
          <p:cNvPr id="31" name="TextBox 30"/>
          <p:cNvSpPr txBox="1"/>
          <p:nvPr/>
        </p:nvSpPr>
        <p:spPr>
          <a:xfrm>
            <a:off x="7043148" y="2374828"/>
            <a:ext cx="258717" cy="3664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en-US" altLang="ko-KR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5544119" y="3429000"/>
            <a:ext cx="768839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4" name="TextBox 33"/>
          <p:cNvSpPr txBox="1"/>
          <p:nvPr/>
        </p:nvSpPr>
        <p:spPr>
          <a:xfrm>
            <a:off x="1606882" y="5840929"/>
            <a:ext cx="42722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 err="1">
                <a:latin typeface="+mj-ea"/>
                <a:ea typeface="+mj-ea"/>
              </a:rPr>
              <a:t>desired_amount</a:t>
            </a:r>
            <a:r>
              <a:rPr lang="en-US" altLang="ko-KR" b="1" dirty="0">
                <a:latin typeface="+mj-ea"/>
                <a:ea typeface="+mj-ea"/>
              </a:rPr>
              <a:t>/</a:t>
            </a:r>
            <a:r>
              <a:rPr lang="en-US" altLang="ko-KR" b="1" dirty="0" err="1">
                <a:latin typeface="+mj-ea"/>
                <a:ea typeface="+mj-ea"/>
              </a:rPr>
              <a:t>loan_rate</a:t>
            </a:r>
            <a:r>
              <a:rPr lang="ko-KR" altLang="en-US" dirty="0">
                <a:latin typeface="+mj-ea"/>
                <a:ea typeface="+mj-ea"/>
              </a:rPr>
              <a:t> 히스토그램</a:t>
            </a:r>
          </a:p>
          <a:p>
            <a:pPr>
              <a:defRPr/>
            </a:pPr>
            <a:r>
              <a:rPr lang="en-US" altLang="ko-KR" dirty="0">
                <a:latin typeface="+mj-ea"/>
                <a:ea typeface="+mj-ea"/>
              </a:rPr>
              <a:t>-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log</a:t>
            </a:r>
            <a:r>
              <a:rPr lang="ko-KR" altLang="en-US" dirty="0">
                <a:latin typeface="+mj-ea"/>
                <a:ea typeface="+mj-ea"/>
              </a:rPr>
              <a:t>변환 필요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37266" y="5779999"/>
            <a:ext cx="4021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 err="1">
                <a:latin typeface="+mj-ea"/>
                <a:ea typeface="+mj-ea"/>
              </a:rPr>
              <a:t>desired_amount</a:t>
            </a:r>
            <a:r>
              <a:rPr lang="en-US" altLang="ko-KR" b="1" dirty="0">
                <a:latin typeface="+mj-ea"/>
                <a:ea typeface="+mj-ea"/>
              </a:rPr>
              <a:t>/</a:t>
            </a:r>
            <a:r>
              <a:rPr lang="en-US" altLang="ko-KR" b="1" dirty="0" err="1">
                <a:latin typeface="+mj-ea"/>
                <a:ea typeface="+mj-ea"/>
              </a:rPr>
              <a:t>loan_rate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</a:rPr>
              <a:t>log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변환</a:t>
            </a:r>
          </a:p>
          <a:p>
            <a:pPr>
              <a:defRPr/>
            </a:pPr>
            <a:r>
              <a:rPr lang="en-US" altLang="ko-KR" dirty="0">
                <a:latin typeface="+mj-ea"/>
                <a:ea typeface="+mj-ea"/>
              </a:rPr>
              <a:t>-</a:t>
            </a:r>
            <a:r>
              <a:rPr lang="ko-KR" altLang="en-US" dirty="0">
                <a:latin typeface="+mj-ea"/>
                <a:ea typeface="+mj-ea"/>
              </a:rPr>
              <a:t> 정규분포에 가까워져 분석에 적합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67958" y="2375958"/>
            <a:ext cx="252307" cy="3653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03891" y="1918758"/>
            <a:ext cx="3829050" cy="380365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7254875" y="2354791"/>
            <a:ext cx="256539" cy="36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55860" y="1952625"/>
            <a:ext cx="3992034" cy="37202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00217" y="262328"/>
            <a:ext cx="6639773" cy="6416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b="0" spc="-300">
                <a:solidFill>
                  <a:schemeClr val="bg1"/>
                </a:solidFill>
              </a:rPr>
              <a:t>(2)</a:t>
            </a:r>
            <a:r>
              <a:rPr lang="ko-KR" altLang="en-US" sz="3600" b="0" spc="-300">
                <a:solidFill>
                  <a:schemeClr val="bg1"/>
                </a:solidFill>
              </a:rPr>
              <a:t> </a:t>
            </a:r>
            <a:r>
              <a:rPr lang="en-US" altLang="ko-KR" sz="3600" b="0" spc="-300">
                <a:solidFill>
                  <a:schemeClr val="bg1"/>
                </a:solidFill>
              </a:rPr>
              <a:t>- 2 </a:t>
            </a:r>
            <a:r>
              <a:rPr lang="ko-KR" altLang="en-US" sz="3600" b="0" spc="-300">
                <a:solidFill>
                  <a:schemeClr val="bg1"/>
                </a:solidFill>
              </a:rPr>
              <a:t>가설 기반 </a:t>
            </a:r>
            <a:r>
              <a:rPr lang="en-US" altLang="ko-KR" sz="3600" b="0" spc="-300">
                <a:solidFill>
                  <a:schemeClr val="bg1"/>
                </a:solidFill>
              </a:rPr>
              <a:t>Feature Engineering </a:t>
            </a:r>
            <a:r>
              <a:rPr lang="ko-KR" altLang="en-US" sz="3600" b="0" spc="-3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080" y="117305"/>
            <a:ext cx="75946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</a:rPr>
              <a:t>Part 3,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9535" y="1264666"/>
            <a:ext cx="701345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 spc="-300" dirty="0" smtClean="0">
                <a:solidFill>
                  <a:srgbClr val="393939"/>
                </a:solidFill>
                <a:latin typeface="+mj-ea"/>
                <a:ea typeface="+mj-ea"/>
              </a:rPr>
              <a:t>Hypothesis</a:t>
            </a:r>
            <a:r>
              <a:rPr lang="ko-KR" altLang="en-US" sz="2400" b="0" spc="-300" dirty="0" smtClean="0">
                <a:solidFill>
                  <a:srgbClr val="393939"/>
                </a:solidFill>
                <a:latin typeface="+mj-ea"/>
                <a:ea typeface="+mj-ea"/>
              </a:rPr>
              <a:t> </a:t>
            </a:r>
            <a:r>
              <a:rPr lang="en-US" altLang="ko-KR" sz="2400" b="0" spc="-300" dirty="0">
                <a:solidFill>
                  <a:srgbClr val="393939"/>
                </a:solidFill>
                <a:latin typeface="+mj-ea"/>
                <a:ea typeface="+mj-ea"/>
              </a:rPr>
              <a:t>:</a:t>
            </a:r>
            <a:r>
              <a:rPr lang="ko-KR" altLang="en-US" sz="2400" b="0" spc="-300" dirty="0">
                <a:solidFill>
                  <a:srgbClr val="393939"/>
                </a:solidFill>
                <a:latin typeface="+mj-ea"/>
                <a:ea typeface="+mj-ea"/>
              </a:rPr>
              <a:t> </a:t>
            </a:r>
            <a:r>
              <a:rPr lang="ko-KR" altLang="en-US" sz="2400" b="0" spc="-300" dirty="0" err="1">
                <a:solidFill>
                  <a:srgbClr val="393939"/>
                </a:solidFill>
                <a:latin typeface="+mj-ea"/>
                <a:ea typeface="+mj-ea"/>
              </a:rPr>
              <a:t>승인금리가</a:t>
            </a:r>
            <a:r>
              <a:rPr lang="ko-KR" altLang="en-US" sz="2400" b="0" spc="-300" dirty="0">
                <a:solidFill>
                  <a:srgbClr val="393939"/>
                </a:solidFill>
                <a:latin typeface="+mj-ea"/>
                <a:ea typeface="+mj-ea"/>
              </a:rPr>
              <a:t> 낮을수록 </a:t>
            </a:r>
            <a:r>
              <a:rPr lang="ko-KR" altLang="en-US" sz="2400" b="0" spc="-300" dirty="0" err="1">
                <a:solidFill>
                  <a:srgbClr val="393939"/>
                </a:solidFill>
                <a:latin typeface="+mj-ea"/>
                <a:ea typeface="+mj-ea"/>
              </a:rPr>
              <a:t>승인한도가</a:t>
            </a:r>
            <a:r>
              <a:rPr lang="ko-KR" altLang="en-US" sz="2400" b="0" spc="-300" dirty="0">
                <a:solidFill>
                  <a:srgbClr val="393939"/>
                </a:solidFill>
                <a:latin typeface="+mj-ea"/>
                <a:ea typeface="+mj-ea"/>
              </a:rPr>
              <a:t> 높을 것이다</a:t>
            </a:r>
            <a:r>
              <a:rPr lang="en-US" altLang="ko-KR" sz="2400" b="0" spc="-300" dirty="0">
                <a:solidFill>
                  <a:srgbClr val="393939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942867" y="2032356"/>
            <a:ext cx="253473" cy="3660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en-US" altLang="ko-KR"/>
          </a:p>
        </p:txBody>
      </p:sp>
      <p:sp>
        <p:nvSpPr>
          <p:cNvPr id="31" name="TextBox 30"/>
          <p:cNvSpPr txBox="1"/>
          <p:nvPr/>
        </p:nvSpPr>
        <p:spPr>
          <a:xfrm>
            <a:off x="7043148" y="2374828"/>
            <a:ext cx="258717" cy="3664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en-US" altLang="ko-KR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5544119" y="3429000"/>
            <a:ext cx="768839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4" name="TextBox 33"/>
          <p:cNvSpPr txBox="1"/>
          <p:nvPr/>
        </p:nvSpPr>
        <p:spPr>
          <a:xfrm>
            <a:off x="1606882" y="5840929"/>
            <a:ext cx="35814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 err="1">
                <a:latin typeface="+mj-ea"/>
                <a:ea typeface="+mj-ea"/>
              </a:rPr>
              <a:t>loan_limit</a:t>
            </a:r>
            <a:r>
              <a:rPr lang="en-US" altLang="ko-KR" b="1" dirty="0">
                <a:latin typeface="+mj-ea"/>
                <a:ea typeface="+mj-ea"/>
              </a:rPr>
              <a:t>/</a:t>
            </a:r>
            <a:r>
              <a:rPr lang="en-US" altLang="ko-KR" b="1" dirty="0" err="1">
                <a:latin typeface="+mj-ea"/>
                <a:ea typeface="+mj-ea"/>
              </a:rPr>
              <a:t>loan_rate</a:t>
            </a:r>
            <a:r>
              <a:rPr lang="ko-KR" altLang="en-US" b="1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히스토그램</a:t>
            </a:r>
          </a:p>
          <a:p>
            <a:pPr>
              <a:defRPr/>
            </a:pPr>
            <a:r>
              <a:rPr lang="en-US" altLang="ko-KR" dirty="0">
                <a:latin typeface="+mj-ea"/>
                <a:ea typeface="+mj-ea"/>
              </a:rPr>
              <a:t>-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log</a:t>
            </a:r>
            <a:r>
              <a:rPr lang="ko-KR" altLang="en-US" dirty="0">
                <a:latin typeface="+mj-ea"/>
                <a:ea typeface="+mj-ea"/>
              </a:rPr>
              <a:t>변환 필요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90181" y="5864666"/>
            <a:ext cx="4132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 err="1">
                <a:latin typeface="+mj-ea"/>
                <a:ea typeface="+mj-ea"/>
              </a:rPr>
              <a:t>loan_limit</a:t>
            </a:r>
            <a:r>
              <a:rPr lang="en-US" altLang="ko-KR" b="1" dirty="0">
                <a:latin typeface="+mj-ea"/>
                <a:ea typeface="+mj-ea"/>
              </a:rPr>
              <a:t>/</a:t>
            </a:r>
            <a:r>
              <a:rPr lang="en-US" altLang="ko-KR" b="1" dirty="0" err="1">
                <a:latin typeface="+mj-ea"/>
                <a:ea typeface="+mj-ea"/>
              </a:rPr>
              <a:t>loan_rate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</a:rPr>
              <a:t>log</a:t>
            </a:r>
            <a:r>
              <a:rPr lang="ko-KR" altLang="en-US" dirty="0">
                <a:latin typeface="+mj-ea"/>
                <a:ea typeface="+mj-ea"/>
              </a:rPr>
              <a:t> 변환</a:t>
            </a:r>
          </a:p>
          <a:p>
            <a:pPr>
              <a:defRPr/>
            </a:pPr>
            <a:r>
              <a:rPr lang="en-US" altLang="ko-KR" dirty="0">
                <a:latin typeface="+mj-ea"/>
                <a:ea typeface="+mj-ea"/>
              </a:rPr>
              <a:t>-</a:t>
            </a:r>
            <a:r>
              <a:rPr lang="ko-KR" altLang="en-US" dirty="0">
                <a:latin typeface="+mj-ea"/>
                <a:ea typeface="+mj-ea"/>
              </a:rPr>
              <a:t> 정규분포에 </a:t>
            </a:r>
            <a:r>
              <a:rPr lang="ko-KR" altLang="en-US" dirty="0" smtClean="0">
                <a:latin typeface="+mj-ea"/>
                <a:ea typeface="+mj-ea"/>
              </a:rPr>
              <a:t>근사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67958" y="2375958"/>
            <a:ext cx="252307" cy="3653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254875" y="2354791"/>
            <a:ext cx="256539" cy="36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71625" y="1950508"/>
            <a:ext cx="3778250" cy="3803650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05624" y="1920874"/>
            <a:ext cx="3778250" cy="3714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/>
          <p:cNvSpPr/>
          <p:nvPr/>
        </p:nvSpPr>
        <p:spPr>
          <a:xfrm>
            <a:off x="6694513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0" tIns="157734" rIns="0" bIns="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4600" kern="1200"/>
          </a:p>
        </p:txBody>
      </p:sp>
      <p:cxnSp>
        <p:nvCxnSpPr>
          <p:cNvPr id="4" name="직선 연결선 3"/>
          <p:cNvCxnSpPr/>
          <p:nvPr/>
        </p:nvCxnSpPr>
        <p:spPr>
          <a:xfrm rot="16200000" flipH="1">
            <a:off x="5000625" y="3275540"/>
            <a:ext cx="857250" cy="772584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rot="10800000" flipV="1">
            <a:off x="4554516" y="4101041"/>
            <a:ext cx="1271609" cy="121754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857874" y="4079874"/>
            <a:ext cx="1238252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3385961" y="4549357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359478" y="1985890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7298171" y="2725449"/>
            <a:ext cx="2364902" cy="2408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242359" y="2259516"/>
            <a:ext cx="2781769" cy="707886"/>
            <a:chOff x="6983434" y="1730950"/>
            <a:chExt cx="6161483" cy="707886"/>
          </a:xfrm>
        </p:grpSpPr>
        <p:sp>
          <p:nvSpPr>
            <p:cNvPr id="11" name="TextBox 10"/>
            <p:cNvSpPr txBox="1"/>
            <p:nvPr/>
          </p:nvSpPr>
          <p:spPr>
            <a:xfrm>
              <a:off x="6983434" y="1730950"/>
              <a:ext cx="6161483" cy="70788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ko-KR" sz="2000" dirty="0">
                  <a:latin typeface="+mj-ea"/>
                  <a:ea typeface="+mj-ea"/>
                </a:rPr>
                <a:t>데이터의 크기가 너무 커지는 문제</a:t>
              </a:r>
              <a:r>
                <a:rPr lang="en-US" altLang="ko-KR" sz="2000" dirty="0">
                  <a:latin typeface="+mj-ea"/>
                  <a:ea typeface="+mj-ea"/>
                </a:rPr>
                <a:t> </a:t>
              </a:r>
              <a:r>
                <a:rPr lang="ko-KR" altLang="ko-KR" sz="2000" dirty="0">
                  <a:latin typeface="+mj-ea"/>
                  <a:ea typeface="+mj-ea"/>
                </a:rPr>
                <a:t>발생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00899" y="2106724"/>
              <a:ext cx="2499978" cy="2118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defRPr/>
              </a:pPr>
              <a:endParaRPr lang="en-US" altLang="ko-KR" sz="80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24414" y="4785756"/>
            <a:ext cx="2846270" cy="132343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ko-KR" sz="2000" dirty="0" err="1">
                <a:latin typeface="+mj-ea"/>
                <a:ea typeface="+mj-ea"/>
              </a:rPr>
              <a:t>머신러닝이</a:t>
            </a:r>
            <a:r>
              <a:rPr lang="ko-KR" altLang="ko-KR" sz="2000" dirty="0">
                <a:latin typeface="+mj-ea"/>
                <a:ea typeface="+mj-ea"/>
              </a:rPr>
              <a:t> </a:t>
            </a:r>
          </a:p>
          <a:p>
            <a:pPr algn="ctr">
              <a:defRPr/>
            </a:pPr>
            <a:r>
              <a:rPr lang="ko-KR" altLang="ko-KR" sz="2000" dirty="0">
                <a:latin typeface="+mj-ea"/>
                <a:ea typeface="+mj-ea"/>
              </a:rPr>
              <a:t>독립적인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ko-KR" altLang="ko-KR" sz="2000" dirty="0">
                <a:latin typeface="+mj-ea"/>
                <a:ea typeface="+mj-ea"/>
              </a:rPr>
              <a:t>변수들을 </a:t>
            </a:r>
          </a:p>
          <a:p>
            <a:pPr algn="ctr">
              <a:defRPr/>
            </a:pPr>
            <a:r>
              <a:rPr lang="ko-KR" altLang="ko-KR" sz="2000" dirty="0">
                <a:latin typeface="+mj-ea"/>
                <a:ea typeface="+mj-ea"/>
              </a:rPr>
              <a:t>종속적인 관계로 </a:t>
            </a:r>
          </a:p>
          <a:p>
            <a:pPr algn="ctr">
              <a:defRPr/>
            </a:pPr>
            <a:r>
              <a:rPr lang="ko-KR" altLang="ko-KR" sz="2000" dirty="0">
                <a:latin typeface="+mj-ea"/>
                <a:ea typeface="+mj-ea"/>
              </a:rPr>
              <a:t>학습을 할 수 있음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944495" y="5052579"/>
            <a:ext cx="3128442" cy="13748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latin typeface="+mj-ea"/>
                <a:ea typeface="+mj-ea"/>
              </a:rPr>
              <a:t>두 문제 모두 해결 가능한</a:t>
            </a:r>
          </a:p>
          <a:p>
            <a:pPr algn="ctr">
              <a:defRPr/>
            </a:pPr>
            <a:r>
              <a:rPr lang="ko-KR" altLang="en-US" sz="2400" b="1" dirty="0" err="1">
                <a:solidFill>
                  <a:srgbClr val="FF0000"/>
                </a:solidFill>
                <a:latin typeface="+mj-ea"/>
                <a:ea typeface="+mj-ea"/>
              </a:rPr>
              <a:t>트리계열</a:t>
            </a:r>
            <a:r>
              <a:rPr lang="ko-KR" altLang="en-US" sz="2400" b="1" dirty="0">
                <a:solidFill>
                  <a:srgbClr val="FF0000"/>
                </a:solidFill>
                <a:latin typeface="+mj-ea"/>
                <a:ea typeface="+mj-ea"/>
              </a:rPr>
              <a:t> 모델</a:t>
            </a:r>
          </a:p>
          <a:p>
            <a:pPr algn="ctr">
              <a:defRPr/>
            </a:pPr>
            <a:r>
              <a:rPr lang="ko-KR" altLang="en-US" sz="2000" b="1" dirty="0">
                <a:latin typeface="+mj-ea"/>
                <a:ea typeface="+mj-ea"/>
              </a:rPr>
              <a:t>사용 결정 </a:t>
            </a:r>
            <a:r>
              <a:rPr lang="en-US" altLang="ko-KR" sz="2000" b="1" dirty="0">
                <a:latin typeface="+mj-ea"/>
                <a:ea typeface="+mj-ea"/>
              </a:rPr>
              <a:t>!</a:t>
            </a:r>
          </a:p>
          <a:p>
            <a:pPr algn="ctr">
              <a:defRPr/>
            </a:pPr>
            <a:endParaRPr lang="en-US" altLang="ko-KR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426460" y="2320442"/>
            <a:ext cx="1640204" cy="9447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ko-KR" sz="2800">
                <a:solidFill>
                  <a:schemeClr val="lt1"/>
                </a:solidFill>
              </a:rPr>
              <a:t>one</a:t>
            </a:r>
            <a:r>
              <a:rPr lang="en-US" altLang="ko-KR" sz="2800">
                <a:solidFill>
                  <a:schemeClr val="lt1"/>
                </a:solidFill>
              </a:rPr>
              <a:t>-</a:t>
            </a:r>
            <a:r>
              <a:rPr lang="ko-KR" altLang="ko-KR" sz="2800">
                <a:solidFill>
                  <a:schemeClr val="lt1"/>
                </a:solidFill>
              </a:rPr>
              <a:t>hot</a:t>
            </a:r>
          </a:p>
          <a:p>
            <a:pPr algn="ctr">
              <a:defRPr/>
            </a:pPr>
            <a:r>
              <a:rPr lang="ko-KR" altLang="ko-KR" sz="2800">
                <a:solidFill>
                  <a:schemeClr val="lt1"/>
                </a:solidFill>
              </a:rPr>
              <a:t>encoding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61385" y="4935588"/>
            <a:ext cx="1678305" cy="9426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ko-KR" sz="2800">
                <a:solidFill>
                  <a:schemeClr val="lt1"/>
                </a:solidFill>
              </a:rPr>
              <a:t>Label </a:t>
            </a:r>
          </a:p>
          <a:p>
            <a:pPr algn="ctr">
              <a:defRPr/>
            </a:pPr>
            <a:r>
              <a:rPr lang="ko-KR" altLang="ko-KR" sz="2800">
                <a:solidFill>
                  <a:schemeClr val="lt1"/>
                </a:solidFill>
              </a:rPr>
              <a:t>Encoding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42531" y="3429000"/>
            <a:ext cx="2354584" cy="969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ko-KR" sz="2900" b="1">
                <a:solidFill>
                  <a:schemeClr val="lt1"/>
                </a:solidFill>
              </a:rPr>
              <a:t>트리계열 </a:t>
            </a:r>
          </a:p>
          <a:p>
            <a:pPr algn="ctr">
              <a:defRPr/>
            </a:pPr>
            <a:r>
              <a:rPr lang="ko-KR" altLang="ko-KR" sz="2900" b="1">
                <a:solidFill>
                  <a:schemeClr val="lt1"/>
                </a:solidFill>
              </a:rPr>
              <a:t>모델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875104" y="186582"/>
            <a:ext cx="360736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b="0" spc="-300">
                <a:solidFill>
                  <a:schemeClr val="bg1"/>
                </a:solidFill>
              </a:rPr>
              <a:t>Feature Engineering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2080" y="117305"/>
            <a:ext cx="75946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</a:rPr>
              <a:t>Part 3, 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9536" y="1264666"/>
            <a:ext cx="2904679" cy="4479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b="1" spc="-300" dirty="0">
                <a:solidFill>
                  <a:srgbClr val="393939"/>
                </a:solidFill>
                <a:latin typeface="+mn-ea"/>
              </a:rPr>
              <a:t>object</a:t>
            </a:r>
            <a:r>
              <a:rPr lang="ko-KR" altLang="en-US" sz="2400" b="1" spc="-300" dirty="0">
                <a:solidFill>
                  <a:srgbClr val="393939"/>
                </a:solidFill>
                <a:latin typeface="+mn-ea"/>
              </a:rPr>
              <a:t> 변수 </a:t>
            </a:r>
            <a:r>
              <a:rPr lang="en-US" altLang="ko-KR" sz="2400" b="1" dirty="0"/>
              <a:t>e</a:t>
            </a:r>
            <a:r>
              <a:rPr lang="ko-KR" altLang="ko-KR" sz="2400" b="1" dirty="0" err="1"/>
              <a:t>ncoding</a:t>
            </a:r>
            <a:r>
              <a:rPr lang="ko-KR" altLang="en-US" sz="2400" b="1" dirty="0"/>
              <a:t>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47263" y="3105834"/>
            <a:ext cx="2158927" cy="6355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en-US" altLang="ko-KR" sz="3600">
                <a:solidFill>
                  <a:schemeClr val="lt1"/>
                </a:solidFill>
              </a:rPr>
              <a:t>Validation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4240" y="3121223"/>
            <a:ext cx="758825" cy="29634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</a:rPr>
              <a:t>Part 4, 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9200" y="228599"/>
            <a:ext cx="6908800" cy="1117600"/>
          </a:xfrm>
        </p:spPr>
        <p:txBody>
          <a:bodyPr/>
          <a:lstStyle/>
          <a:p>
            <a:pPr algn="ctr">
              <a:defRPr/>
            </a:pPr>
            <a:r>
              <a:rPr lang="en-US" altLang="ko-KR" sz="4900" b="1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3582" y="1910290"/>
            <a:ext cx="6390216" cy="427672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  <a:defRPr/>
            </a:pPr>
            <a:r>
              <a:rPr lang="en-US" altLang="en-US" sz="5300" dirty="0">
                <a:solidFill>
                  <a:srgbClr val="203A7B"/>
                </a:solidFill>
                <a:latin typeface="+mj-ea"/>
                <a:ea typeface="+mj-ea"/>
              </a:rPr>
              <a:t>01</a:t>
            </a:r>
            <a:r>
              <a:rPr lang="en-US" altLang="en-US" sz="5300" dirty="0">
                <a:latin typeface="+mj-ea"/>
                <a:ea typeface="+mj-ea"/>
              </a:rPr>
              <a:t>. </a:t>
            </a:r>
            <a:r>
              <a:rPr lang="en-US" altLang="ko-KR" sz="5300" dirty="0">
                <a:latin typeface="+mj-ea"/>
                <a:ea typeface="+mj-ea"/>
              </a:rPr>
              <a:t>I</a:t>
            </a:r>
            <a:r>
              <a:rPr lang="en-US" altLang="en-US" sz="5300" dirty="0">
                <a:latin typeface="+mj-ea"/>
                <a:ea typeface="+mj-ea"/>
              </a:rPr>
              <a:t>ntro</a:t>
            </a:r>
          </a:p>
          <a:p>
            <a:pPr marL="0" indent="0">
              <a:buNone/>
              <a:defRPr/>
            </a:pPr>
            <a:endParaRPr lang="en-US" altLang="en-US" sz="53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en-US" altLang="en-US" sz="5300" dirty="0">
                <a:solidFill>
                  <a:srgbClr val="203A7B"/>
                </a:solidFill>
                <a:latin typeface="+mj-ea"/>
                <a:ea typeface="+mj-ea"/>
              </a:rPr>
              <a:t>02</a:t>
            </a:r>
            <a:r>
              <a:rPr lang="en-US" altLang="en-US" sz="5300" dirty="0">
                <a:latin typeface="+mj-ea"/>
                <a:ea typeface="+mj-ea"/>
              </a:rPr>
              <a:t>. EDA</a:t>
            </a:r>
          </a:p>
          <a:p>
            <a:pPr marL="0" indent="0">
              <a:buNone/>
              <a:defRPr/>
            </a:pPr>
            <a:endParaRPr lang="en-US" altLang="en-US" sz="53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en-US" altLang="en-US" sz="5300" dirty="0">
                <a:solidFill>
                  <a:srgbClr val="203A7B"/>
                </a:solidFill>
                <a:latin typeface="+mj-ea"/>
                <a:ea typeface="+mj-ea"/>
              </a:rPr>
              <a:t>03</a:t>
            </a:r>
            <a:r>
              <a:rPr lang="en-US" altLang="en-US" sz="5300" dirty="0">
                <a:latin typeface="+mj-ea"/>
                <a:ea typeface="+mj-ea"/>
              </a:rPr>
              <a:t>. Feature Engineering</a:t>
            </a:r>
          </a:p>
          <a:p>
            <a:pPr marL="0" indent="0">
              <a:buNone/>
              <a:defRPr/>
            </a:pPr>
            <a:endParaRPr lang="en-US" altLang="en-US" sz="53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en-US" altLang="en-US" sz="5300" dirty="0">
                <a:solidFill>
                  <a:srgbClr val="203A7B"/>
                </a:solidFill>
                <a:latin typeface="+mj-ea"/>
                <a:ea typeface="+mj-ea"/>
              </a:rPr>
              <a:t>04</a:t>
            </a:r>
            <a:r>
              <a:rPr lang="en-US" altLang="en-US" sz="5300" dirty="0">
                <a:latin typeface="+mj-ea"/>
                <a:ea typeface="+mj-ea"/>
              </a:rPr>
              <a:t>. Validation</a:t>
            </a:r>
          </a:p>
          <a:p>
            <a:pPr marL="0" indent="0">
              <a:buNone/>
              <a:defRPr/>
            </a:pPr>
            <a:endParaRPr lang="en-US" altLang="en-US" sz="53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en-US" altLang="en-US" sz="5300" dirty="0">
                <a:solidFill>
                  <a:srgbClr val="203A7B"/>
                </a:solidFill>
                <a:latin typeface="+mj-ea"/>
                <a:ea typeface="+mj-ea"/>
              </a:rPr>
              <a:t>05</a:t>
            </a:r>
            <a:r>
              <a:rPr lang="en-US" altLang="en-US" sz="5300" dirty="0">
                <a:latin typeface="+mj-ea"/>
                <a:ea typeface="+mj-ea"/>
              </a:rPr>
              <a:t>. Modeling</a:t>
            </a:r>
          </a:p>
        </p:txBody>
      </p:sp>
      <p:pic>
        <p:nvPicPr>
          <p:cNvPr id="1028" name="Picture 4" descr="https://search.pstatic.net/common/?src=http%3A%2F%2Fblogfiles.naver.net%2F20141021_262%2Fribbonchick_1413844408312btPEx_JPEG%2Fb6.jp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836" y="220360"/>
            <a:ext cx="4448175" cy="663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75104" y="250082"/>
            <a:ext cx="215956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en-US" altLang="ko-KR" sz="3600">
                <a:solidFill>
                  <a:schemeClr val="lt1"/>
                </a:solidFill>
              </a:rPr>
              <a:t>Validation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080" y="117305"/>
            <a:ext cx="75946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</a:rPr>
              <a:t>Part 4,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9534" y="1264666"/>
            <a:ext cx="3314256" cy="4479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0" spc="-300">
                <a:solidFill>
                  <a:srgbClr val="393939"/>
                </a:solidFill>
                <a:latin typeface="+mj-ea"/>
                <a:ea typeface="+mj-ea"/>
              </a:rPr>
              <a:t>계층별 </a:t>
            </a:r>
            <a:r>
              <a:rPr lang="en-US" altLang="ko-KR" sz="2400" b="0" spc="-300">
                <a:solidFill>
                  <a:srgbClr val="393939"/>
                </a:solidFill>
                <a:latin typeface="+mj-ea"/>
                <a:ea typeface="+mj-ea"/>
              </a:rPr>
              <a:t>K-folld </a:t>
            </a:r>
            <a:r>
              <a:rPr lang="ko-KR" altLang="en-US" sz="2400" b="0" spc="-300">
                <a:solidFill>
                  <a:srgbClr val="393939"/>
                </a:solidFill>
                <a:latin typeface="+mj-ea"/>
                <a:ea typeface="+mj-ea"/>
              </a:rPr>
              <a:t>교차 검증 활용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40583" y="2678575"/>
            <a:ext cx="7424416" cy="2178182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6096000" y="1942041"/>
            <a:ext cx="4387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>
                <a:latin typeface="+mj-ea"/>
                <a:ea typeface="+mj-ea"/>
              </a:rPr>
              <a:t> </a:t>
            </a:r>
            <a:r>
              <a:rPr lang="ko-KR" altLang="en-US" b="1">
                <a:latin typeface="+mj-ea"/>
                <a:ea typeface="+mj-ea"/>
              </a:rPr>
              <a:t>(회귀) 일반적 방법론 – KFOLD 교차 검증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98914" y="2802253"/>
            <a:ext cx="6883876" cy="31680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>
                <a:latin typeface="+mj-ea"/>
                <a:ea typeface="+mj-ea"/>
              </a:rPr>
              <a:t> 장점</a:t>
            </a:r>
          </a:p>
          <a:p>
            <a:pPr>
              <a:defRPr/>
            </a:pPr>
            <a:r>
              <a:rPr lang="ko-KR" altLang="en-US">
                <a:latin typeface="+mj-ea"/>
                <a:ea typeface="+mj-ea"/>
              </a:rPr>
              <a:t>• 특정 데이터셋에 과적합 방지</a:t>
            </a:r>
          </a:p>
          <a:p>
            <a:pPr>
              <a:defRPr/>
            </a:pPr>
            <a:r>
              <a:rPr lang="ko-KR" altLang="en-US">
                <a:latin typeface="+mj-ea"/>
                <a:ea typeface="+mj-ea"/>
              </a:rPr>
              <a:t>• 일반화된 모델 생성</a:t>
            </a:r>
          </a:p>
          <a:p>
            <a:pPr>
              <a:defRPr/>
            </a:pPr>
            <a:r>
              <a:rPr lang="ko-KR" altLang="en-US">
                <a:latin typeface="+mj-ea"/>
                <a:ea typeface="+mj-ea"/>
              </a:rPr>
              <a:t>• 과소적합 방지</a:t>
            </a:r>
            <a:r>
              <a:rPr lang="ko-KR" altLang="en-US" sz="2200">
                <a:latin typeface="+mj-ea"/>
                <a:ea typeface="+mj-ea"/>
              </a:rPr>
              <a:t>(</a:t>
            </a:r>
            <a:r>
              <a:rPr lang="ko-KR" altLang="en-US" sz="1500">
                <a:latin typeface="+mj-ea"/>
                <a:ea typeface="+mj-ea"/>
              </a:rPr>
              <a:t>데이터셋 규모가 작을경우</a:t>
            </a:r>
            <a:r>
              <a:rPr lang="ko-KR" altLang="en-US" sz="2200">
                <a:latin typeface="+mj-ea"/>
                <a:ea typeface="+mj-ea"/>
              </a:rPr>
              <a:t>)</a:t>
            </a:r>
            <a:endParaRPr lang="ko-KR" altLang="en-US">
              <a:latin typeface="+mj-ea"/>
              <a:ea typeface="+mj-ea"/>
            </a:endParaRPr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 b="1">
                <a:latin typeface="+mj-ea"/>
                <a:ea typeface="+mj-ea"/>
              </a:rPr>
              <a:t> 단점</a:t>
            </a:r>
          </a:p>
          <a:p>
            <a:pPr>
              <a:defRPr/>
            </a:pPr>
            <a:r>
              <a:rPr lang="ko-KR" altLang="en-US">
                <a:latin typeface="+mj-ea"/>
                <a:ea typeface="+mj-ea"/>
              </a:rPr>
              <a:t>• 데이터 클래스가 불균형한 경우 학습 데이터가 고루 분할되지 못함</a:t>
            </a:r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75104" y="250082"/>
            <a:ext cx="227979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en-US" altLang="ko-KR" sz="3600" dirty="0" smtClean="0">
                <a:solidFill>
                  <a:schemeClr val="lt1"/>
                </a:solidFill>
              </a:rPr>
              <a:t>Validation</a:t>
            </a:r>
            <a:endParaRPr lang="en-US" altLang="ko-KR" sz="3600" dirty="0">
              <a:solidFill>
                <a:schemeClr val="l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080" y="117305"/>
            <a:ext cx="75946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</a:rPr>
              <a:t>Part 4,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9534" y="1264666"/>
            <a:ext cx="354776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0" spc="-300" dirty="0">
                <a:solidFill>
                  <a:srgbClr val="393939"/>
                </a:solidFill>
                <a:latin typeface="+mj-ea"/>
                <a:ea typeface="+mj-ea"/>
              </a:rPr>
              <a:t>계층별 </a:t>
            </a:r>
            <a:r>
              <a:rPr lang="en-US" altLang="ko-KR" sz="2400" b="0" spc="-300" dirty="0">
                <a:solidFill>
                  <a:srgbClr val="393939"/>
                </a:solidFill>
                <a:latin typeface="+mj-ea"/>
                <a:ea typeface="+mj-ea"/>
              </a:rPr>
              <a:t>K-</a:t>
            </a:r>
            <a:r>
              <a:rPr lang="en-US" altLang="ko-KR" sz="2400" b="0" spc="-300" dirty="0" err="1">
                <a:solidFill>
                  <a:srgbClr val="393939"/>
                </a:solidFill>
                <a:latin typeface="+mj-ea"/>
                <a:ea typeface="+mj-ea"/>
              </a:rPr>
              <a:t>folld</a:t>
            </a:r>
            <a:r>
              <a:rPr lang="en-US" altLang="ko-KR" sz="2400" b="0" spc="-300" dirty="0">
                <a:solidFill>
                  <a:srgbClr val="393939"/>
                </a:solidFill>
                <a:latin typeface="+mj-ea"/>
                <a:ea typeface="+mj-ea"/>
              </a:rPr>
              <a:t> </a:t>
            </a:r>
            <a:r>
              <a:rPr lang="ko-KR" altLang="en-US" sz="2400" b="0" spc="-300" dirty="0">
                <a:solidFill>
                  <a:srgbClr val="393939"/>
                </a:solidFill>
                <a:latin typeface="+mj-ea"/>
                <a:ea typeface="+mj-ea"/>
              </a:rPr>
              <a:t>교차 검증 활용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698873" y="1910288"/>
            <a:ext cx="4386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  <a:ea typeface="+mj-ea"/>
              </a:rPr>
              <a:t>활용 방법론 – 계층별 KFOLD 교차 검증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73300" y="2525743"/>
            <a:ext cx="7645400" cy="270510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2748280" y="5508625"/>
            <a:ext cx="70743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dirty="0">
                <a:latin typeface="+mj-ea"/>
                <a:ea typeface="+mj-ea"/>
              </a:rPr>
              <a:t>-&gt; 주기가 다른 2개의 사이클을 지닌 데이터 특성을 반영하기 위해</a:t>
            </a:r>
          </a:p>
          <a:p>
            <a:pPr>
              <a:defRPr/>
            </a:pPr>
            <a:r>
              <a:rPr lang="ko-KR" altLang="en-US" dirty="0">
                <a:latin typeface="+mj-ea"/>
                <a:ea typeface="+mj-ea"/>
              </a:rPr>
              <a:t>원본 데이터의 분포를 반영하는 계층별 KFOLD 교차 검증 활용</a:t>
            </a:r>
          </a:p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47264" y="3105834"/>
            <a:ext cx="2044626" cy="6355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en-US" altLang="ko-KR" sz="3600">
                <a:solidFill>
                  <a:schemeClr val="lt1"/>
                </a:solidFill>
              </a:rPr>
              <a:t>Modeling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3765" y="3121223"/>
            <a:ext cx="711200" cy="29634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</a:rPr>
              <a:t>Part 5,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75104" y="207749"/>
            <a:ext cx="204526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en-US" altLang="ko-KR" sz="3600">
                <a:solidFill>
                  <a:schemeClr val="lt1"/>
                </a:solidFill>
              </a:rPr>
              <a:t>Modeling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080" y="117305"/>
            <a:ext cx="75946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</a:rPr>
              <a:t>Part 5,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8286" y="1951989"/>
            <a:ext cx="11327344" cy="3761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latin typeface="+mj-ea"/>
                <a:ea typeface="+mj-ea"/>
              </a:rPr>
              <a:t>모델 별 평가지표를 쉽게 보기 위해 pycaret 사용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 </a:t>
            </a:r>
            <a:r>
              <a:rPr lang="ko-KR" altLang="en-US" b="1"/>
              <a:t> </a:t>
            </a:r>
            <a:r>
              <a:rPr lang="ko-KR" altLang="en-US" sz="2500" b="1">
                <a:latin typeface="+mj-ea"/>
                <a:ea typeface="+mj-ea"/>
              </a:rPr>
              <a:t>pycaret</a:t>
            </a:r>
            <a:r>
              <a:rPr lang="ko-KR" altLang="en-US" sz="2300" b="1">
                <a:latin typeface="+mj-ea"/>
                <a:ea typeface="+mj-ea"/>
              </a:rPr>
              <a:t> </a:t>
            </a:r>
            <a:r>
              <a:rPr lang="ko-KR" altLang="en-US">
                <a:latin typeface="+mj-ea"/>
                <a:ea typeface="+mj-ea"/>
              </a:rPr>
              <a:t>이란</a:t>
            </a:r>
            <a:r>
              <a:rPr lang="en-US" altLang="ko-KR">
                <a:latin typeface="+mj-ea"/>
                <a:ea typeface="+mj-ea"/>
              </a:rPr>
              <a:t>?</a:t>
            </a:r>
          </a:p>
          <a:p>
            <a:pPr>
              <a:defRPr/>
            </a:pPr>
            <a:r>
              <a:rPr lang="ko-KR" altLang="en-US">
                <a:latin typeface="+mj-ea"/>
                <a:ea typeface="+mj-ea"/>
              </a:rPr>
              <a:t>-  Machine Learning Workflow를 자동화하는 오픈소스 라이브러리</a:t>
            </a:r>
          </a:p>
          <a:p>
            <a:pPr>
              <a:defRPr/>
            </a:pPr>
            <a:endParaRPr lang="ko-KR" altLang="en-US">
              <a:latin typeface="+mj-ea"/>
              <a:ea typeface="+mj-ea"/>
            </a:endParaRPr>
          </a:p>
          <a:p>
            <a:pPr>
              <a:defRPr/>
            </a:pPr>
            <a:endParaRPr lang="ko-KR" altLang="en-US"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>
                <a:latin typeface="+mj-ea"/>
                <a:ea typeface="+mj-ea"/>
              </a:rPr>
              <a:t>- Classification, Regression, Clustering 등의 Task에서 사용하는 여러 모델들을 동일한 환경에서 실행을 자동화한 라이브러리</a:t>
            </a:r>
          </a:p>
          <a:p>
            <a:pPr>
              <a:defRPr/>
            </a:pPr>
            <a:endParaRPr lang="ko-KR" altLang="en-US">
              <a:latin typeface="+mj-ea"/>
              <a:ea typeface="+mj-ea"/>
            </a:endParaRPr>
          </a:p>
          <a:p>
            <a:pPr>
              <a:defRPr/>
            </a:pPr>
            <a:endParaRPr lang="ko-KR" altLang="en-US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>
                <a:latin typeface="+mj-ea"/>
                <a:ea typeface="+mj-ea"/>
              </a:rPr>
              <a:t>-</a:t>
            </a:r>
            <a:r>
              <a:rPr lang="ko-KR" altLang="en-US">
                <a:latin typeface="+mj-ea"/>
                <a:ea typeface="+mj-ea"/>
              </a:rPr>
              <a:t> 여러 모델을 비교 가능</a:t>
            </a:r>
          </a:p>
          <a:p>
            <a:pPr>
              <a:defRPr/>
            </a:pPr>
            <a:endParaRPr lang="ko-KR" altLang="en-US"/>
          </a:p>
        </p:txBody>
      </p:sp>
      <p:sp>
        <p:nvSpPr>
          <p:cNvPr id="30" name="직사각형 6"/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TextBox 5"/>
          <p:cNvSpPr txBox="1"/>
          <p:nvPr/>
        </p:nvSpPr>
        <p:spPr>
          <a:xfrm>
            <a:off x="286619" y="1264666"/>
            <a:ext cx="1185946" cy="4479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/>
              <a:t>pycaret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32768" y="250082"/>
            <a:ext cx="183042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b="0" spc="-300">
                <a:solidFill>
                  <a:schemeClr val="bg1"/>
                </a:solidFill>
              </a:rPr>
              <a:t>Modeling</a:t>
            </a:r>
            <a:r>
              <a:rPr lang="ko-KR" altLang="en-US" sz="3600" b="0" spc="-3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080" y="117305"/>
            <a:ext cx="75946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</a:rPr>
              <a:t>Part 5,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9533" y="1264666"/>
            <a:ext cx="3035432" cy="447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0" spc="-300">
                <a:solidFill>
                  <a:srgbClr val="393939"/>
                </a:solidFill>
                <a:latin typeface="+mn-ea"/>
              </a:rPr>
              <a:t>Model Metrics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27" name="그림 32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7267" y="2052108"/>
            <a:ext cx="9307445" cy="2489200"/>
          </a:xfrm>
          <a:prstGeom prst="rect">
            <a:avLst/>
          </a:prstGeom>
        </p:spPr>
      </p:pic>
      <p:sp>
        <p:nvSpPr>
          <p:cNvPr id="328" name="TextBox 327"/>
          <p:cNvSpPr txBox="1"/>
          <p:nvPr/>
        </p:nvSpPr>
        <p:spPr>
          <a:xfrm>
            <a:off x="672041" y="5074709"/>
            <a:ext cx="76168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>
                <a:latin typeface="+mj-ea"/>
                <a:ea typeface="+mj-ea"/>
              </a:rPr>
              <a:t>→ </a:t>
            </a:r>
            <a:r>
              <a:rPr lang="en-US" altLang="ko-KR" b="1" dirty="0" err="1">
                <a:latin typeface="+mj-ea"/>
                <a:ea typeface="+mj-ea"/>
              </a:rPr>
              <a:t>트리계열</a:t>
            </a:r>
            <a:r>
              <a:rPr lang="en-US" altLang="ko-KR" b="1" dirty="0">
                <a:latin typeface="+mj-ea"/>
                <a:ea typeface="+mj-ea"/>
              </a:rPr>
              <a:t> 중 </a:t>
            </a:r>
            <a:r>
              <a:rPr lang="en-US" altLang="ko-KR" b="1" dirty="0" err="1">
                <a:latin typeface="+mj-ea"/>
                <a:ea typeface="+mj-ea"/>
              </a:rPr>
              <a:t>Accuracy와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en-US" altLang="ko-KR" b="1" dirty="0" smtClean="0">
                <a:latin typeface="+mj-ea"/>
                <a:ea typeface="+mj-ea"/>
              </a:rPr>
              <a:t>Recall, F1 </a:t>
            </a:r>
            <a:r>
              <a:rPr lang="en-US" altLang="ko-KR" b="1" dirty="0" err="1">
                <a:latin typeface="+mj-ea"/>
                <a:ea typeface="+mj-ea"/>
              </a:rPr>
              <a:t>평가지표가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en-US" altLang="ko-KR" b="1" dirty="0" err="1">
                <a:latin typeface="+mj-ea"/>
                <a:ea typeface="+mj-ea"/>
              </a:rPr>
              <a:t>제일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en-US" altLang="ko-KR" b="1" dirty="0" err="1">
                <a:latin typeface="+mj-ea"/>
                <a:ea typeface="+mj-ea"/>
              </a:rPr>
              <a:t>좋은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en-US" altLang="ko-KR" b="1" dirty="0" err="1">
                <a:latin typeface="+mj-ea"/>
                <a:ea typeface="+mj-ea"/>
              </a:rPr>
              <a:t>DT를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en-US" altLang="ko-KR" b="1" dirty="0" err="1">
                <a:latin typeface="+mj-ea"/>
                <a:ea typeface="+mj-ea"/>
              </a:rPr>
              <a:t>사용</a:t>
            </a:r>
            <a:endParaRPr lang="en-US" altLang="ko-KR" b="1" dirty="0">
              <a:latin typeface="+mj-ea"/>
              <a:ea typeface="+mj-ea"/>
            </a:endParaRPr>
          </a:p>
          <a:p>
            <a:pPr>
              <a:defRPr/>
            </a:pP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32767" y="250082"/>
            <a:ext cx="19270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0" spc="-300" dirty="0" smtClean="0">
                <a:solidFill>
                  <a:schemeClr val="bg1"/>
                </a:solidFill>
              </a:rPr>
              <a:t>Modeling</a:t>
            </a:r>
            <a:r>
              <a:rPr lang="ko-KR" altLang="en-US" sz="3600" b="0" spc="-300" dirty="0" smtClean="0">
                <a:solidFill>
                  <a:schemeClr val="bg1"/>
                </a:solidFill>
              </a:rPr>
              <a:t> </a:t>
            </a:r>
            <a:endParaRPr lang="ko-KR" altLang="en-US" sz="3600" b="0" spc="-3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080" y="117305"/>
            <a:ext cx="79541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5, 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9534" y="1264666"/>
            <a:ext cx="1199706" cy="447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0" spc="-300" dirty="0">
                <a:solidFill>
                  <a:srgbClr val="393939"/>
                </a:solidFill>
                <a:latin typeface="+mn-ea"/>
              </a:rPr>
              <a:t>validation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8" name="TextBox 327"/>
          <p:cNvSpPr txBox="1"/>
          <p:nvPr/>
        </p:nvSpPr>
        <p:spPr>
          <a:xfrm>
            <a:off x="672041" y="5074709"/>
            <a:ext cx="75281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>
                <a:latin typeface="+mj-ea"/>
                <a:ea typeface="+mj-ea"/>
              </a:rPr>
              <a:t>→</a:t>
            </a:r>
            <a:r>
              <a:rPr lang="en-US" altLang="ko-KR" b="1" dirty="0">
                <a:latin typeface="+mj-ea"/>
                <a:ea typeface="+mj-ea"/>
              </a:rPr>
              <a:t> Decision </a:t>
            </a:r>
            <a:r>
              <a:rPr lang="en-US" altLang="ko-KR" b="1" dirty="0" smtClean="0">
                <a:latin typeface="+mj-ea"/>
                <a:ea typeface="+mj-ea"/>
              </a:rPr>
              <a:t>Tree </a:t>
            </a:r>
            <a:r>
              <a:rPr lang="ko-KR" altLang="en-US" b="1" dirty="0" smtClean="0">
                <a:latin typeface="+mj-ea"/>
                <a:ea typeface="+mj-ea"/>
              </a:rPr>
              <a:t>모델 사용</a:t>
            </a:r>
            <a:r>
              <a:rPr lang="en-US" altLang="ko-KR" b="1" dirty="0" smtClean="0">
                <a:latin typeface="+mj-ea"/>
                <a:ea typeface="+mj-ea"/>
              </a:rPr>
              <a:t>, </a:t>
            </a:r>
            <a:r>
              <a:rPr lang="en-US" altLang="ko-KR" b="1" dirty="0" err="1">
                <a:latin typeface="+mj-ea"/>
                <a:ea typeface="+mj-ea"/>
              </a:rPr>
              <a:t>Straitified</a:t>
            </a:r>
            <a:r>
              <a:rPr lang="en-US" altLang="ko-KR" b="1" dirty="0">
                <a:latin typeface="+mj-ea"/>
                <a:ea typeface="+mj-ea"/>
              </a:rPr>
              <a:t> K - fold Cross Validation </a:t>
            </a:r>
            <a:r>
              <a:rPr lang="en-US" altLang="ko-KR" b="1" dirty="0" err="1">
                <a:latin typeface="+mj-ea"/>
                <a:ea typeface="+mj-ea"/>
              </a:rPr>
              <a:t>결과</a:t>
            </a:r>
            <a:endParaRPr lang="en-US" altLang="ko-KR" b="1" dirty="0">
              <a:latin typeface="+mj-ea"/>
              <a:ea typeface="+mj-ea"/>
            </a:endParaRPr>
          </a:p>
          <a:p>
            <a:pPr>
              <a:defRPr/>
            </a:pPr>
            <a:endParaRPr lang="en-US" altLang="ko-KR" dirty="0"/>
          </a:p>
        </p:txBody>
      </p:sp>
      <p:pic>
        <p:nvPicPr>
          <p:cNvPr id="329" name="그림 3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3033" y="2042582"/>
            <a:ext cx="8820590" cy="23951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32767" y="250082"/>
            <a:ext cx="349729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b="0" spc="-300">
                <a:solidFill>
                  <a:schemeClr val="bg1"/>
                </a:solidFill>
              </a:rPr>
              <a:t>Feature Importance</a:t>
            </a:r>
            <a:endParaRPr lang="ko-KR" altLang="en-US" sz="3600" b="0" spc="-30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080" y="117305"/>
            <a:ext cx="75946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</a:rPr>
              <a:t>Part 5,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9534" y="1264666"/>
            <a:ext cx="3201303" cy="447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0" spc="-300">
                <a:solidFill>
                  <a:srgbClr val="393939"/>
                </a:solidFill>
                <a:latin typeface="궁서체"/>
                <a:ea typeface="궁서체"/>
              </a:rPr>
              <a:t>Feature Importance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8" name="TextBox 327"/>
          <p:cNvSpPr txBox="1"/>
          <p:nvPr/>
        </p:nvSpPr>
        <p:spPr>
          <a:xfrm>
            <a:off x="4992555" y="6175375"/>
            <a:ext cx="2886102" cy="3663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 </a:t>
            </a:r>
            <a:r>
              <a:rPr lang="ko-KR" altLang="en-US" b="1"/>
              <a:t>Feature Importance 결과</a:t>
            </a:r>
          </a:p>
        </p:txBody>
      </p:sp>
      <p:pic>
        <p:nvPicPr>
          <p:cNvPr id="330" name="그림 32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64343" y="1316565"/>
            <a:ext cx="7444316" cy="46496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358" y="2732567"/>
            <a:ext cx="12192001" cy="1403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04010" y="2921168"/>
            <a:ext cx="8764905" cy="10012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6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“                                     ”</a:t>
            </a:r>
            <a:endParaRPr lang="ko-KR" altLang="en-US" sz="6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90110" y="3075056"/>
            <a:ext cx="2792730" cy="6949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000" i="1">
                <a:solidFill>
                  <a:schemeClr val="tx1">
                    <a:lumMod val="75000"/>
                    <a:lumOff val="25000"/>
                  </a:schemeClr>
                </a:solidFill>
              </a:rPr>
              <a:t>감사합니다</a:t>
            </a:r>
            <a:r>
              <a:rPr lang="en-US" altLang="ko-KR" sz="4000" i="1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5277" y="2600960"/>
            <a:ext cx="1584963" cy="6356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b="1" spc="-300">
                <a:solidFill>
                  <a:schemeClr val="bg1"/>
                </a:solidFill>
                <a:latin typeface="+mj-ea"/>
                <a:ea typeface="+mj-ea"/>
                <a:cs typeface="+mn-cs"/>
              </a:rPr>
              <a:t>1.</a:t>
            </a:r>
            <a:r>
              <a:rPr lang="ko-KR" altLang="en-US" sz="3600" b="1" spc="-300">
                <a:solidFill>
                  <a:schemeClr val="bg1"/>
                </a:solidFill>
                <a:latin typeface="+mj-ea"/>
                <a:ea typeface="+mj-ea"/>
                <a:cs typeface="+mn-cs"/>
              </a:rPr>
              <a:t>  주제</a:t>
            </a:r>
            <a:r>
              <a:rPr lang="en-US" altLang="ko-KR" sz="3600" b="1" spc="-300">
                <a:solidFill>
                  <a:schemeClr val="bg1"/>
                </a:solidFill>
                <a:latin typeface="+mj-ea"/>
                <a:ea typeface="+mj-ea"/>
                <a:cs typeface="+mn-cs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5159" y="3748842"/>
            <a:ext cx="11681682" cy="2650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100" b="1">
                <a:latin typeface="+mj-ea"/>
                <a:ea typeface="+mj-ea"/>
              </a:rPr>
              <a:t>앱 사용성 데이터를 통한 대출신청 예측분석</a:t>
            </a:r>
          </a:p>
          <a:p>
            <a:pPr>
              <a:defRPr/>
            </a:pPr>
            <a:endParaRPr lang="ko-KR" altLang="en-US" sz="2100" b="1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2100">
                <a:latin typeface="+mj-ea"/>
                <a:ea typeface="+mj-ea"/>
              </a:rPr>
              <a:t>* </a:t>
            </a:r>
            <a:r>
              <a:rPr lang="ko-KR" altLang="en-US" sz="2100">
                <a:latin typeface="+mj-ea"/>
                <a:ea typeface="+mj-ea"/>
              </a:rPr>
              <a:t>대출신청, 미신청 고객을 분류하여 고객의 특성 분석결과 도출</a:t>
            </a:r>
            <a:r>
              <a:rPr lang="en-US" altLang="ko-KR" sz="2100">
                <a:latin typeface="+mj-ea"/>
                <a:ea typeface="+mj-ea"/>
              </a:rPr>
              <a:t/>
            </a:r>
            <a:br>
              <a:rPr lang="en-US" altLang="ko-KR" sz="2100">
                <a:latin typeface="+mj-ea"/>
                <a:ea typeface="+mj-ea"/>
              </a:rPr>
            </a:br>
            <a:endParaRPr lang="en-US" altLang="ko-KR" sz="210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2100">
                <a:latin typeface="+mj-ea"/>
                <a:ea typeface="+mj-ea"/>
              </a:rPr>
              <a:t>* </a:t>
            </a:r>
            <a:r>
              <a:rPr lang="ko-KR" altLang="en-US" sz="2100">
                <a:latin typeface="+mj-ea"/>
                <a:ea typeface="+mj-ea"/>
              </a:rPr>
              <a:t>고객의 특성에 따라 대출 신청, 미신청 분류가 쉬워진다면 더욱 효율적인 대출 상품 기대 가능</a:t>
            </a:r>
            <a:r>
              <a:rPr lang="en-US" altLang="ko-KR" sz="2100">
                <a:latin typeface="+mj-ea"/>
                <a:ea typeface="+mj-ea"/>
              </a:rPr>
              <a:t/>
            </a:r>
            <a:br>
              <a:rPr lang="en-US" altLang="ko-KR" sz="2100">
                <a:latin typeface="+mj-ea"/>
                <a:ea typeface="+mj-ea"/>
              </a:rPr>
            </a:br>
            <a:endParaRPr lang="en-US" altLang="ko-KR" sz="210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2100">
                <a:latin typeface="+mj-ea"/>
                <a:ea typeface="+mj-ea"/>
              </a:rPr>
              <a:t>* </a:t>
            </a:r>
            <a:r>
              <a:rPr lang="ko-KR" altLang="en-US" sz="2100">
                <a:latin typeface="+mj-ea"/>
                <a:ea typeface="+mj-ea"/>
              </a:rPr>
              <a:t>대출 신청 확률이 작은 고객들에게 쓰는 시간적, 인적 자원이 줄어 들어 효율적인 영업 가능</a:t>
            </a:r>
          </a:p>
          <a:p>
            <a:pPr>
              <a:defRPr/>
            </a:pPr>
            <a:endParaRPr lang="ko-KR" altLang="en-US" sz="2100">
              <a:latin typeface="+mj-ea"/>
              <a:ea typeface="+mj-ea"/>
            </a:endParaRPr>
          </a:p>
        </p:txBody>
      </p:sp>
      <p:sp>
        <p:nvSpPr>
          <p:cNvPr id="21" name="TextBox 2"/>
          <p:cNvSpPr txBox="1"/>
          <p:nvPr/>
        </p:nvSpPr>
        <p:spPr>
          <a:xfrm>
            <a:off x="223092" y="192193"/>
            <a:ext cx="1106598" cy="6356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b="1" spc="-300">
                <a:solidFill>
                  <a:schemeClr val="bg1"/>
                </a:solidFill>
                <a:latin typeface="+mj-ea"/>
                <a:ea typeface="+mj-ea"/>
                <a:cs typeface="+mn-cs"/>
              </a:rPr>
              <a:t>Intro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5277" y="2600960"/>
            <a:ext cx="3366138" cy="11785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3600" b="1" spc="-300">
                <a:solidFill>
                  <a:schemeClr val="bg1"/>
                </a:solidFill>
                <a:latin typeface="+mj-ea"/>
                <a:ea typeface="+mj-ea"/>
                <a:cs typeface="+mn-cs"/>
              </a:rPr>
              <a:t>2.  </a:t>
            </a:r>
            <a:r>
              <a:rPr lang="en-US" altLang="ko-KR" sz="3600" b="1">
                <a:solidFill>
                  <a:schemeClr val="lt1"/>
                </a:solidFill>
                <a:latin typeface="+mj-ea"/>
                <a:ea typeface="+mj-ea"/>
              </a:rPr>
              <a:t>Data </a:t>
            </a:r>
            <a:r>
              <a:rPr lang="en-US" altLang="en-US" sz="3600" b="1">
                <a:solidFill>
                  <a:schemeClr val="lt1"/>
                </a:solidFill>
                <a:latin typeface="+mj-ea"/>
                <a:ea typeface="+mj-ea"/>
              </a:rPr>
              <a:t>Access</a:t>
            </a:r>
          </a:p>
          <a:p>
            <a:pPr>
              <a:defRPr/>
            </a:pPr>
            <a:r>
              <a:rPr lang="ko-KR" altLang="en-US" sz="3600" b="0" spc="-300">
                <a:solidFill>
                  <a:schemeClr val="bg1"/>
                </a:solidFill>
                <a:latin typeface="+mj-ea"/>
                <a:ea typeface="+mj-ea"/>
                <a:cs typeface="+mn-cs"/>
              </a:rPr>
              <a:t> </a:t>
            </a:r>
            <a:r>
              <a:rPr lang="en-US" altLang="ko-KR" sz="3600" b="0" spc="-300">
                <a:solidFill>
                  <a:schemeClr val="bg1"/>
                </a:solidFill>
                <a:latin typeface="+mj-ea"/>
                <a:ea typeface="+mj-ea"/>
                <a:cs typeface="+mn-cs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5159" y="3569771"/>
            <a:ext cx="11681682" cy="2971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2100">
                <a:latin typeface="+mj-ea"/>
                <a:ea typeface="+mj-ea"/>
              </a:rPr>
              <a:t> 1. 3개의 csv 파일을 merge 시킨 후 코드 구현 시작</a:t>
            </a:r>
          </a:p>
          <a:p>
            <a:pPr>
              <a:defRPr/>
            </a:pPr>
            <a:r>
              <a:rPr lang="en-US" altLang="en-US" sz="2100">
                <a:latin typeface="+mj-ea"/>
                <a:ea typeface="+mj-ea"/>
              </a:rPr>
              <a:t> </a:t>
            </a:r>
            <a:r>
              <a:rPr lang="ko-KR" altLang="en-US" sz="2100">
                <a:latin typeface="+mj-ea"/>
                <a:ea typeface="+mj-ea"/>
              </a:rPr>
              <a:t>→ </a:t>
            </a:r>
            <a:r>
              <a:rPr lang="en-US" altLang="en-US" sz="2100">
                <a:latin typeface="+mj-ea"/>
                <a:ea typeface="+mj-ea"/>
              </a:rPr>
              <a:t>RAM 초과 오류 발생</a:t>
            </a:r>
          </a:p>
          <a:p>
            <a:pPr>
              <a:defRPr/>
            </a:pPr>
            <a:endParaRPr lang="en-US" altLang="en-US" sz="2100">
              <a:latin typeface="+mj-ea"/>
              <a:ea typeface="+mj-ea"/>
            </a:endParaRPr>
          </a:p>
          <a:p>
            <a:pPr>
              <a:defRPr/>
            </a:pPr>
            <a:r>
              <a:rPr lang="en-US" altLang="en-US" sz="2100">
                <a:latin typeface="+mj-ea"/>
                <a:ea typeface="+mj-ea"/>
              </a:rPr>
              <a:t> 2. csv 파일 각자 전처리 후 데이터 타입 변경으로 용량 축소 후 merge</a:t>
            </a:r>
          </a:p>
          <a:p>
            <a:pPr>
              <a:defRPr/>
            </a:pPr>
            <a:r>
              <a:rPr lang="en-US" altLang="en-US" sz="2100">
                <a:latin typeface="+mj-ea"/>
                <a:ea typeface="+mj-ea"/>
              </a:rPr>
              <a:t> </a:t>
            </a:r>
            <a:r>
              <a:rPr lang="ko-KR" altLang="en-US" sz="2100">
                <a:latin typeface="+mj-ea"/>
                <a:ea typeface="+mj-ea"/>
              </a:rPr>
              <a:t>→ </a:t>
            </a:r>
            <a:r>
              <a:rPr lang="en-US" altLang="en-US" sz="2100">
                <a:latin typeface="+mj-ea"/>
                <a:ea typeface="+mj-ea"/>
              </a:rPr>
              <a:t>RAM 초과 오류 발생</a:t>
            </a:r>
          </a:p>
          <a:p>
            <a:pPr>
              <a:defRPr/>
            </a:pPr>
            <a:endParaRPr lang="en-US" altLang="en-US" sz="2100">
              <a:latin typeface="+mj-ea"/>
              <a:ea typeface="+mj-ea"/>
            </a:endParaRPr>
          </a:p>
          <a:p>
            <a:pPr>
              <a:defRPr/>
            </a:pPr>
            <a:r>
              <a:rPr lang="en-US" altLang="en-US" sz="2100">
                <a:latin typeface="+mj-ea"/>
                <a:ea typeface="+mj-ea"/>
              </a:rPr>
              <a:t> 3. csv 파일 PCA 후 용량 축소 후 merge</a:t>
            </a:r>
          </a:p>
          <a:p>
            <a:pPr>
              <a:defRPr/>
            </a:pPr>
            <a:r>
              <a:rPr lang="en-US" altLang="en-US" sz="2100">
                <a:latin typeface="+mj-ea"/>
                <a:ea typeface="+mj-ea"/>
              </a:rPr>
              <a:t> </a:t>
            </a:r>
            <a:r>
              <a:rPr lang="ko-KR" altLang="en-US" sz="2100">
                <a:latin typeface="+mj-ea"/>
                <a:ea typeface="+mj-ea"/>
              </a:rPr>
              <a:t>→</a:t>
            </a:r>
            <a:r>
              <a:rPr lang="en-US" altLang="en-US" sz="2100">
                <a:latin typeface="+mj-ea"/>
                <a:ea typeface="+mj-ea"/>
              </a:rPr>
              <a:t> </a:t>
            </a:r>
            <a:r>
              <a:rPr lang="en-US" altLang="en-US" sz="2100" b="1">
                <a:solidFill>
                  <a:srgbClr val="FF0000"/>
                </a:solidFill>
                <a:latin typeface="+mj-ea"/>
                <a:ea typeface="+mj-ea"/>
              </a:rPr>
              <a:t>Success</a:t>
            </a:r>
          </a:p>
          <a:p>
            <a:pPr>
              <a:defRPr/>
            </a:pPr>
            <a:endParaRPr lang="ko-KR" altLang="en-US" sz="2100"/>
          </a:p>
        </p:txBody>
      </p:sp>
      <p:sp>
        <p:nvSpPr>
          <p:cNvPr id="20" name="TextBox 2"/>
          <p:cNvSpPr txBox="1"/>
          <p:nvPr/>
        </p:nvSpPr>
        <p:spPr>
          <a:xfrm>
            <a:off x="223092" y="192193"/>
            <a:ext cx="1106598" cy="6356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b="1" spc="-300">
                <a:solidFill>
                  <a:schemeClr val="bg1"/>
                </a:solidFill>
                <a:latin typeface="+mj-ea"/>
                <a:ea typeface="+mj-ea"/>
                <a:cs typeface="+mn-cs"/>
              </a:rPr>
              <a:t>Intro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47264" y="3105834"/>
            <a:ext cx="1006401" cy="6355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3600" b="0" spc="-300">
                <a:solidFill>
                  <a:schemeClr val="bg1"/>
                </a:solidFill>
              </a:rPr>
              <a:t>EDA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4240" y="3121223"/>
            <a:ext cx="758825" cy="29634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</a:rPr>
              <a:t>Part 2, 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85686" y="260665"/>
            <a:ext cx="331102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b="0" spc="-300">
                <a:solidFill>
                  <a:schemeClr val="bg1"/>
                </a:solidFill>
              </a:rPr>
              <a:t>EDA - </a:t>
            </a:r>
            <a:r>
              <a:rPr lang="ko-KR" altLang="en-US" sz="3600" b="0" spc="-300">
                <a:solidFill>
                  <a:schemeClr val="bg1"/>
                </a:solidFill>
              </a:rPr>
              <a:t>결측치처리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080" y="117305"/>
            <a:ext cx="75946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</a:rPr>
              <a:t>Part 2, 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6884037" y="1425722"/>
            <a:ext cx="4668102" cy="5144622"/>
            <a:chOff x="417617" y="5390653"/>
            <a:chExt cx="3249933" cy="6096045"/>
          </a:xfrm>
        </p:grpSpPr>
        <p:sp>
          <p:nvSpPr>
            <p:cNvPr id="19" name="TextBox 18"/>
            <p:cNvSpPr txBox="1"/>
            <p:nvPr/>
          </p:nvSpPr>
          <p:spPr>
            <a:xfrm>
              <a:off x="653783" y="5920069"/>
              <a:ext cx="2887653" cy="55666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en-US" altLang="ko-KR" sz="17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-</a:t>
              </a:r>
              <a:r>
                <a:rPr lang="en-US" altLang="ko-KR" sz="15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 </a:t>
              </a:r>
              <a:r>
                <a:rPr lang="ko-KR" altLang="en-US" sz="15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 </a:t>
              </a:r>
              <a:r>
                <a:rPr lang="en-US" altLang="ko-KR" sz="1500" b="0" spc="-150" dirty="0" err="1">
                  <a:solidFill>
                    <a:srgbClr val="393939"/>
                  </a:solidFill>
                  <a:latin typeface="+mj-ea"/>
                  <a:ea typeface="+mj-ea"/>
                </a:rPr>
                <a:t>birth_year</a:t>
              </a:r>
              <a:r>
                <a:rPr lang="en-US" altLang="ko-KR" sz="15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 (</a:t>
              </a:r>
              <a:r>
                <a:rPr lang="ko-KR" altLang="en-US" sz="15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생년월일</a:t>
              </a:r>
              <a:r>
                <a:rPr lang="en-US" altLang="ko-KR" sz="15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)</a:t>
              </a:r>
              <a:r>
                <a:rPr lang="ko-KR" altLang="en-US" sz="15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      </a:t>
              </a:r>
            </a:p>
            <a:p>
              <a:pPr algn="just">
                <a:defRPr/>
              </a:pPr>
              <a:endParaRPr lang="en-US" altLang="ko-KR" sz="1500" b="0" spc="-150" dirty="0">
                <a:solidFill>
                  <a:srgbClr val="393939"/>
                </a:solidFill>
                <a:latin typeface="+mj-ea"/>
                <a:ea typeface="+mj-ea"/>
              </a:endParaRPr>
            </a:p>
            <a:p>
              <a:pPr algn="just">
                <a:defRPr/>
              </a:pPr>
              <a:r>
                <a:rPr lang="en-US" altLang="ko-KR" sz="15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- </a:t>
              </a:r>
              <a:r>
                <a:rPr lang="ko-KR" altLang="en-US" sz="15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 </a:t>
              </a:r>
              <a:r>
                <a:rPr lang="en-US" altLang="ko-KR" sz="15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gender(</a:t>
              </a:r>
              <a:r>
                <a:rPr lang="ko-KR" altLang="en-US" sz="15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성별</a:t>
              </a:r>
              <a:r>
                <a:rPr lang="en-US" altLang="ko-KR" sz="15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)</a:t>
              </a:r>
            </a:p>
            <a:p>
              <a:pPr algn="just">
                <a:defRPr/>
              </a:pPr>
              <a:endParaRPr lang="en-US" altLang="ko-KR" sz="1500" b="0" spc="-150" dirty="0">
                <a:solidFill>
                  <a:srgbClr val="393939"/>
                </a:solidFill>
                <a:latin typeface="+mj-ea"/>
                <a:ea typeface="+mj-ea"/>
              </a:endParaRPr>
            </a:p>
            <a:p>
              <a:pPr algn="just">
                <a:defRPr/>
              </a:pPr>
              <a:r>
                <a:rPr lang="en-US" altLang="ko-KR" sz="15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- </a:t>
              </a:r>
              <a:r>
                <a:rPr lang="ko-KR" altLang="en-US" sz="15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 </a:t>
              </a:r>
              <a:r>
                <a:rPr lang="en-US" altLang="ko-KR" sz="1500" b="0" spc="-150" dirty="0" err="1">
                  <a:solidFill>
                    <a:srgbClr val="393939"/>
                  </a:solidFill>
                  <a:latin typeface="+mj-ea"/>
                  <a:ea typeface="+mj-ea"/>
                </a:rPr>
                <a:t>credit_score</a:t>
              </a:r>
              <a:r>
                <a:rPr lang="en-US" altLang="ko-KR" sz="15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(</a:t>
              </a:r>
              <a:r>
                <a:rPr lang="ko-KR" altLang="ko-KR" sz="1500" b="0" spc="-150" dirty="0" err="1">
                  <a:solidFill>
                    <a:srgbClr val="393939"/>
                  </a:solidFill>
                  <a:latin typeface="+mj-ea"/>
                  <a:ea typeface="+mj-ea"/>
                </a:rPr>
                <a:t>한도조회</a:t>
              </a:r>
              <a:r>
                <a:rPr lang="ko-KR" altLang="ko-KR" sz="15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 당시 유저 신용점수</a:t>
              </a:r>
              <a:r>
                <a:rPr lang="en-US" altLang="ko-KR" sz="15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)</a:t>
              </a:r>
            </a:p>
            <a:p>
              <a:pPr algn="just">
                <a:defRPr/>
              </a:pPr>
              <a:endParaRPr lang="en-US" altLang="ko-KR" sz="1500" b="0" spc="-150" dirty="0">
                <a:solidFill>
                  <a:srgbClr val="393939"/>
                </a:solidFill>
                <a:latin typeface="+mj-ea"/>
                <a:ea typeface="+mj-ea"/>
              </a:endParaRPr>
            </a:p>
            <a:p>
              <a:pPr algn="just">
                <a:defRPr/>
              </a:pPr>
              <a:r>
                <a:rPr lang="en-US" altLang="ko-KR" sz="15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- </a:t>
              </a:r>
              <a:r>
                <a:rPr lang="en-US" altLang="ko-KR" sz="1500" b="0" spc="-150" dirty="0" err="1">
                  <a:solidFill>
                    <a:srgbClr val="393939"/>
                  </a:solidFill>
                  <a:latin typeface="+mj-ea"/>
                  <a:ea typeface="+mj-ea"/>
                </a:rPr>
                <a:t>company_enter_month</a:t>
              </a:r>
              <a:r>
                <a:rPr lang="en-US" altLang="ko-KR" sz="15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(</a:t>
              </a:r>
              <a:r>
                <a:rPr lang="ko-KR" altLang="en-US" sz="1500" b="0" spc="-150" dirty="0" err="1">
                  <a:solidFill>
                    <a:srgbClr val="393939"/>
                  </a:solidFill>
                  <a:latin typeface="+mj-ea"/>
                  <a:ea typeface="+mj-ea"/>
                </a:rPr>
                <a:t>입사연월</a:t>
              </a:r>
              <a:r>
                <a:rPr lang="en-US" altLang="ko-KR" sz="15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)</a:t>
              </a:r>
            </a:p>
            <a:p>
              <a:pPr algn="just">
                <a:defRPr/>
              </a:pPr>
              <a:endParaRPr lang="en-US" altLang="ko-KR" sz="1500" b="0" spc="-150" dirty="0">
                <a:solidFill>
                  <a:srgbClr val="393939"/>
                </a:solidFill>
                <a:latin typeface="+mj-ea"/>
                <a:ea typeface="+mj-ea"/>
              </a:endParaRPr>
            </a:p>
            <a:p>
              <a:pPr marL="0" indent="0">
                <a:buNone/>
                <a:defRPr/>
              </a:pPr>
              <a:r>
                <a:rPr lang="en-US" altLang="ko-KR" sz="15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-</a:t>
              </a:r>
              <a:r>
                <a:rPr lang="ko-KR" altLang="en-US" sz="15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 </a:t>
              </a:r>
              <a:r>
                <a:rPr lang="en-US" altLang="ko-KR" sz="15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 </a:t>
              </a:r>
              <a:r>
                <a:rPr lang="ko-KR" altLang="en-US" sz="1500" b="0" spc="-150" dirty="0" err="1">
                  <a:solidFill>
                    <a:srgbClr val="393939"/>
                  </a:solidFill>
                  <a:latin typeface="+mj-ea"/>
                  <a:ea typeface="+mj-ea"/>
                </a:rPr>
                <a:t>personal_rehabilitation_yn</a:t>
              </a:r>
              <a:r>
                <a:rPr lang="en-US" altLang="ko-KR" sz="15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(</a:t>
              </a:r>
              <a:r>
                <a:rPr lang="ko-KR" altLang="ko-KR" sz="1500" b="0" spc="-150" dirty="0" err="1">
                  <a:solidFill>
                    <a:srgbClr val="393939"/>
                  </a:solidFill>
                  <a:latin typeface="+mj-ea"/>
                  <a:ea typeface="+mj-ea"/>
                </a:rPr>
                <a:t>개인회생자</a:t>
              </a:r>
              <a:r>
                <a:rPr lang="ko-KR" altLang="ko-KR" sz="15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 여부</a:t>
              </a:r>
              <a:r>
                <a:rPr lang="en-US" altLang="ko-KR" sz="15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)</a:t>
              </a:r>
            </a:p>
            <a:p>
              <a:pPr marL="0" indent="0">
                <a:buNone/>
                <a:defRPr/>
              </a:pPr>
              <a:endParaRPr lang="en-US" altLang="ko-KR" sz="1500" b="0" spc="-150" dirty="0">
                <a:solidFill>
                  <a:srgbClr val="393939"/>
                </a:solidFill>
                <a:latin typeface="+mj-ea"/>
                <a:ea typeface="+mj-ea"/>
              </a:endParaRPr>
            </a:p>
            <a:p>
              <a:pPr marL="0" indent="0">
                <a:buNone/>
                <a:defRPr/>
              </a:pPr>
              <a:r>
                <a:rPr lang="en-US" altLang="ko-KR" sz="15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-  </a:t>
              </a:r>
              <a:r>
                <a:rPr lang="ko-KR" altLang="en-US" sz="1500" b="0" spc="-150" dirty="0" err="1">
                  <a:solidFill>
                    <a:srgbClr val="393939"/>
                  </a:solidFill>
                  <a:latin typeface="+mj-ea"/>
                  <a:ea typeface="+mj-ea"/>
                </a:rPr>
                <a:t>personal_rehabilitation_complete_yn</a:t>
              </a:r>
              <a:r>
                <a:rPr lang="ko-KR" altLang="en-US" sz="15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 </a:t>
              </a:r>
            </a:p>
            <a:p>
              <a:pPr marL="0" indent="0">
                <a:buNone/>
                <a:defRPr/>
              </a:pPr>
              <a:r>
                <a:rPr lang="ko-KR" altLang="en-US" sz="15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   </a:t>
              </a:r>
              <a:r>
                <a:rPr lang="en-US" altLang="ko-KR" sz="15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(</a:t>
              </a:r>
              <a:r>
                <a:rPr lang="ko-KR" altLang="en-US" sz="1500" b="0" spc="-150" dirty="0" err="1">
                  <a:solidFill>
                    <a:srgbClr val="393939"/>
                  </a:solidFill>
                  <a:latin typeface="+mj-ea"/>
                  <a:ea typeface="+mj-ea"/>
                </a:rPr>
                <a:t>개인회생자</a:t>
              </a:r>
              <a:r>
                <a:rPr lang="ko-KR" altLang="en-US" sz="15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 납입 완료 여부</a:t>
              </a:r>
              <a:r>
                <a:rPr lang="en-US" altLang="ko-KR" sz="15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)</a:t>
              </a:r>
              <a:r>
                <a:rPr lang="ko-KR" altLang="en-US" sz="15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   </a:t>
              </a:r>
              <a:br>
                <a:rPr lang="ko-KR" altLang="en-US" sz="1500" b="0" spc="-150" dirty="0">
                  <a:solidFill>
                    <a:srgbClr val="393939"/>
                  </a:solidFill>
                  <a:latin typeface="+mj-ea"/>
                  <a:ea typeface="+mj-ea"/>
                </a:rPr>
              </a:br>
              <a:r>
                <a:rPr lang="ko-KR" altLang="en-US" sz="1500" b="0" spc="-150" dirty="0">
                  <a:solidFill>
                    <a:srgbClr val="393939"/>
                  </a:solidFill>
                  <a:latin typeface="+mj-ea"/>
                  <a:ea typeface="+mj-ea"/>
                </a:rPr>
                <a:t/>
              </a:r>
              <a:br>
                <a:rPr lang="ko-KR" altLang="en-US" sz="1500" b="0" spc="-150" dirty="0">
                  <a:solidFill>
                    <a:srgbClr val="393939"/>
                  </a:solidFill>
                  <a:latin typeface="+mj-ea"/>
                  <a:ea typeface="+mj-ea"/>
                </a:rPr>
              </a:br>
              <a:r>
                <a:rPr lang="en-US" altLang="ko-KR" sz="15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-</a:t>
              </a:r>
              <a:r>
                <a:rPr lang="ko-KR" altLang="en-US" sz="15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  </a:t>
              </a:r>
              <a:r>
                <a:rPr lang="ko-KR" altLang="en-US" sz="1500" b="0" spc="-150" dirty="0" err="1">
                  <a:solidFill>
                    <a:srgbClr val="393939"/>
                  </a:solidFill>
                  <a:latin typeface="+mj-ea"/>
                  <a:ea typeface="+mj-ea"/>
                </a:rPr>
                <a:t>existing_loan_cnt</a:t>
              </a:r>
              <a:r>
                <a:rPr lang="ko-KR" altLang="en-US" sz="15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 </a:t>
              </a:r>
              <a:r>
                <a:rPr lang="en-US" altLang="ko-KR" sz="15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(</a:t>
              </a:r>
              <a:r>
                <a:rPr lang="ko-KR" altLang="en-US" sz="1500" b="0" spc="-150" dirty="0" err="1">
                  <a:solidFill>
                    <a:srgbClr val="393939"/>
                  </a:solidFill>
                  <a:latin typeface="+mj-ea"/>
                  <a:ea typeface="+mj-ea"/>
                </a:rPr>
                <a:t>기대출수</a:t>
              </a:r>
              <a:r>
                <a:rPr lang="en-US" altLang="ko-KR" sz="15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)</a:t>
              </a:r>
              <a:r>
                <a:rPr lang="ko-KR" altLang="en-US" sz="1500" b="0" spc="-150" dirty="0">
                  <a:solidFill>
                    <a:srgbClr val="393939"/>
                  </a:solidFill>
                  <a:latin typeface="+mj-ea"/>
                  <a:ea typeface="+mj-ea"/>
                </a:rPr>
                <a:t/>
              </a:r>
              <a:br>
                <a:rPr lang="ko-KR" altLang="en-US" sz="1500" b="0" spc="-150" dirty="0">
                  <a:solidFill>
                    <a:srgbClr val="393939"/>
                  </a:solidFill>
                  <a:latin typeface="+mj-ea"/>
                  <a:ea typeface="+mj-ea"/>
                </a:rPr>
              </a:br>
              <a:endParaRPr lang="ko-KR" altLang="en-US" sz="1500" b="0" spc="-150" dirty="0">
                <a:solidFill>
                  <a:srgbClr val="393939"/>
                </a:solidFill>
                <a:latin typeface="+mj-ea"/>
                <a:ea typeface="+mj-ea"/>
              </a:endParaRPr>
            </a:p>
            <a:p>
              <a:pPr marL="0" indent="0">
                <a:buNone/>
                <a:defRPr/>
              </a:pPr>
              <a:r>
                <a:rPr lang="en-US" altLang="ko-KR" sz="15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-</a:t>
              </a:r>
              <a:r>
                <a:rPr lang="ko-KR" altLang="en-US" sz="15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 </a:t>
              </a:r>
              <a:r>
                <a:rPr lang="ko-KR" altLang="en-US" sz="1500" b="0" spc="-150" dirty="0" err="1">
                  <a:solidFill>
                    <a:srgbClr val="393939"/>
                  </a:solidFill>
                  <a:latin typeface="+mj-ea"/>
                  <a:ea typeface="+mj-ea"/>
                </a:rPr>
                <a:t>existing_loan_amt</a:t>
              </a:r>
              <a:r>
                <a:rPr lang="ko-KR" altLang="en-US" sz="15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 </a:t>
              </a:r>
              <a:r>
                <a:rPr lang="en-US" altLang="ko-KR" sz="15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(</a:t>
              </a:r>
              <a:r>
                <a:rPr lang="ko-KR" altLang="en-US" sz="1500" b="0" spc="-150" dirty="0" err="1">
                  <a:solidFill>
                    <a:srgbClr val="393939"/>
                  </a:solidFill>
                  <a:latin typeface="+mj-ea"/>
                  <a:ea typeface="+mj-ea"/>
                </a:rPr>
                <a:t>기대출금액</a:t>
              </a:r>
              <a:r>
                <a:rPr lang="en-US" altLang="ko-KR" sz="15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)</a:t>
              </a:r>
              <a:r>
                <a:rPr lang="ko-KR" altLang="en-US" sz="1500" b="0" spc="-150" dirty="0">
                  <a:solidFill>
                    <a:srgbClr val="393939"/>
                  </a:solidFill>
                  <a:latin typeface="+mj-ea"/>
                  <a:ea typeface="+mj-ea"/>
                </a:rPr>
                <a:t/>
              </a:r>
              <a:br>
                <a:rPr lang="ko-KR" altLang="en-US" sz="1500" b="0" spc="-150" dirty="0">
                  <a:solidFill>
                    <a:srgbClr val="393939"/>
                  </a:solidFill>
                  <a:latin typeface="+mj-ea"/>
                  <a:ea typeface="+mj-ea"/>
                </a:rPr>
              </a:br>
              <a:endParaRPr lang="ko-KR" altLang="en-US" sz="1500" b="0" spc="-150" dirty="0">
                <a:solidFill>
                  <a:srgbClr val="393939"/>
                </a:solidFill>
                <a:latin typeface="+mj-ea"/>
                <a:ea typeface="+mj-ea"/>
              </a:endParaRPr>
            </a:p>
            <a:p>
              <a:pPr marL="0" indent="0">
                <a:buNone/>
                <a:defRPr/>
              </a:pPr>
              <a:r>
                <a:rPr lang="en-US" altLang="ko-KR" sz="15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-</a:t>
              </a:r>
              <a:r>
                <a:rPr lang="ko-KR" altLang="en-US" sz="15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  </a:t>
              </a:r>
              <a:r>
                <a:rPr lang="en-US" altLang="ko-KR" sz="1500" b="0" spc="-150" dirty="0" err="1">
                  <a:solidFill>
                    <a:srgbClr val="393939"/>
                  </a:solidFill>
                  <a:latin typeface="+mj-ea"/>
                  <a:ea typeface="+mj-ea"/>
                </a:rPr>
                <a:t>loan_limit</a:t>
              </a:r>
              <a:r>
                <a:rPr lang="en-US" altLang="ko-KR" sz="15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(</a:t>
              </a:r>
              <a:r>
                <a:rPr lang="ko-KR" altLang="en-US" sz="1500" b="0" spc="-150" dirty="0" err="1">
                  <a:solidFill>
                    <a:srgbClr val="393939"/>
                  </a:solidFill>
                  <a:latin typeface="+mj-ea"/>
                  <a:ea typeface="+mj-ea"/>
                </a:rPr>
                <a:t>승인한도</a:t>
              </a:r>
              <a:r>
                <a:rPr lang="en-US" altLang="ko-KR" sz="15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)</a:t>
              </a:r>
              <a:r>
                <a:rPr lang="ko-KR" altLang="en-US" sz="1500" b="0" spc="-150" dirty="0">
                  <a:solidFill>
                    <a:srgbClr val="393939"/>
                  </a:solidFill>
                  <a:latin typeface="+mj-ea"/>
                  <a:ea typeface="+mj-ea"/>
                </a:rPr>
                <a:t/>
              </a:r>
              <a:br>
                <a:rPr lang="ko-KR" altLang="en-US" sz="1500" b="0" spc="-150" dirty="0">
                  <a:solidFill>
                    <a:srgbClr val="393939"/>
                  </a:solidFill>
                  <a:latin typeface="+mj-ea"/>
                  <a:ea typeface="+mj-ea"/>
                </a:rPr>
              </a:br>
              <a:endParaRPr lang="ko-KR" altLang="en-US" sz="1500" b="0" spc="-150" dirty="0">
                <a:solidFill>
                  <a:srgbClr val="393939"/>
                </a:solidFill>
                <a:latin typeface="+mj-ea"/>
                <a:ea typeface="+mj-ea"/>
              </a:endParaRPr>
            </a:p>
            <a:p>
              <a:pPr marL="0" indent="0">
                <a:buNone/>
                <a:defRPr/>
              </a:pPr>
              <a:r>
                <a:rPr lang="en-US" altLang="ko-KR" sz="15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-</a:t>
              </a:r>
              <a:r>
                <a:rPr lang="ko-KR" altLang="en-US" sz="15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  </a:t>
              </a:r>
              <a:r>
                <a:rPr lang="en-US" altLang="ko-KR" sz="1500" b="0" spc="-150" dirty="0" err="1">
                  <a:solidFill>
                    <a:srgbClr val="393939"/>
                  </a:solidFill>
                  <a:latin typeface="+mj-ea"/>
                  <a:ea typeface="+mj-ea"/>
                </a:rPr>
                <a:t>loan_rate</a:t>
              </a:r>
              <a:r>
                <a:rPr lang="en-US" altLang="ko-KR" sz="15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(</a:t>
              </a:r>
              <a:r>
                <a:rPr lang="ko-KR" altLang="en-US" sz="1500" b="0" spc="-150" dirty="0" err="1">
                  <a:solidFill>
                    <a:srgbClr val="393939"/>
                  </a:solidFill>
                  <a:latin typeface="+mj-ea"/>
                  <a:ea typeface="+mj-ea"/>
                </a:rPr>
                <a:t>승인금리</a:t>
              </a:r>
              <a:r>
                <a:rPr lang="en-US" altLang="ko-KR" sz="15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)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7617" y="5390650"/>
              <a:ext cx="3249933" cy="4640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b="1" spc="-150">
                  <a:solidFill>
                    <a:srgbClr val="393939"/>
                  </a:solidFill>
                  <a:latin typeface="+mj-ea"/>
                  <a:ea typeface="+mj-ea"/>
                  <a:cs typeface="+mn-cs"/>
                </a:rPr>
                <a:t>결측치 처리 해당 컬럼</a:t>
              </a:r>
            </a:p>
          </p:txBody>
        </p:sp>
      </p:grp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2"/>
          <a:srcRect t="5740" b="4360"/>
          <a:stretch>
            <a:fillRect/>
          </a:stretch>
        </p:blipFill>
        <p:spPr>
          <a:xfrm>
            <a:off x="596899" y="1535642"/>
            <a:ext cx="6217103" cy="47138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85686" y="197166"/>
            <a:ext cx="331102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b="0" spc="-300">
                <a:solidFill>
                  <a:schemeClr val="bg1"/>
                </a:solidFill>
              </a:rPr>
              <a:t>EDA - </a:t>
            </a:r>
            <a:r>
              <a:rPr lang="ko-KR" altLang="en-US" sz="3600" b="0" spc="-300">
                <a:solidFill>
                  <a:schemeClr val="bg1"/>
                </a:solidFill>
              </a:rPr>
              <a:t>결측치처리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080" y="117305"/>
            <a:ext cx="75946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</a:rPr>
              <a:t>Part 2, 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8143449" y="1791958"/>
            <a:ext cx="3705015" cy="4292076"/>
            <a:chOff x="417616" y="5390661"/>
            <a:chExt cx="3249931" cy="4032062"/>
          </a:xfrm>
        </p:grpSpPr>
        <p:sp>
          <p:nvSpPr>
            <p:cNvPr id="19" name="TextBox 18"/>
            <p:cNvSpPr txBox="1"/>
            <p:nvPr/>
          </p:nvSpPr>
          <p:spPr>
            <a:xfrm>
              <a:off x="631685" y="5895319"/>
              <a:ext cx="2887651" cy="35274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  <a:defRPr/>
              </a:pPr>
              <a:r>
                <a:rPr lang="en-US" altLang="ko-KR" sz="14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-</a:t>
              </a:r>
              <a:r>
                <a:rPr lang="ko-KR" altLang="en-US" sz="14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  </a:t>
              </a:r>
              <a:r>
                <a:rPr lang="ko-KR" altLang="en-US" sz="1400" b="0" spc="-150" dirty="0" err="1">
                  <a:solidFill>
                    <a:srgbClr val="393939"/>
                  </a:solidFill>
                  <a:latin typeface="+mj-ea"/>
                  <a:ea typeface="+mj-ea"/>
                </a:rPr>
                <a:t>personal_rehabilitation_complete_yn</a:t>
              </a:r>
              <a:r>
                <a:rPr lang="ko-KR" altLang="en-US" sz="14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               </a:t>
              </a:r>
            </a:p>
            <a:p>
              <a:pPr marL="0" indent="0">
                <a:buNone/>
                <a:defRPr/>
              </a:pPr>
              <a:r>
                <a:rPr lang="ko-KR" altLang="en-US" sz="1400" b="0" spc="-150" dirty="0" err="1">
                  <a:solidFill>
                    <a:srgbClr val="393939"/>
                  </a:solidFill>
                  <a:latin typeface="+mj-ea"/>
                  <a:ea typeface="+mj-ea"/>
                </a:rPr>
                <a:t>개인회생자</a:t>
              </a:r>
              <a:r>
                <a:rPr lang="ko-KR" altLang="en-US" sz="14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 납입 완료 여부</a:t>
              </a:r>
              <a:r>
                <a:rPr lang="en-US" altLang="ko-KR" sz="14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(90%)</a:t>
              </a:r>
            </a:p>
            <a:p>
              <a:pPr marL="0" indent="0">
                <a:buNone/>
                <a:defRPr/>
              </a:pPr>
              <a:endParaRPr lang="ko-KR" altLang="en-US" sz="1400" b="0" spc="-150" dirty="0">
                <a:solidFill>
                  <a:srgbClr val="393939"/>
                </a:solidFill>
                <a:latin typeface="+mj-ea"/>
                <a:ea typeface="+mj-ea"/>
              </a:endParaRPr>
            </a:p>
            <a:p>
              <a:pPr marL="0" indent="0">
                <a:buNone/>
                <a:defRPr/>
              </a:pPr>
              <a:r>
                <a:rPr lang="en-US" altLang="ko-KR" sz="14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-</a:t>
              </a:r>
              <a:r>
                <a:rPr lang="ko-KR" altLang="en-US" sz="14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  </a:t>
              </a:r>
              <a:r>
                <a:rPr lang="ko-KR" altLang="en-US" sz="1400" b="0" spc="-150" dirty="0" err="1">
                  <a:solidFill>
                    <a:srgbClr val="393939"/>
                  </a:solidFill>
                  <a:latin typeface="+mj-ea"/>
                  <a:ea typeface="+mj-ea"/>
                </a:rPr>
                <a:t>personal_rehabilitation_yn</a:t>
              </a:r>
              <a:r>
                <a:rPr lang="ko-KR" altLang="en-US" sz="14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 </a:t>
              </a:r>
            </a:p>
            <a:p>
              <a:pPr marL="0" indent="0">
                <a:buNone/>
                <a:defRPr/>
              </a:pPr>
              <a:r>
                <a:rPr lang="ko-KR" altLang="en-US" sz="1400" b="0" spc="-150" dirty="0" err="1">
                  <a:solidFill>
                    <a:srgbClr val="393939"/>
                  </a:solidFill>
                  <a:latin typeface="+mj-ea"/>
                  <a:ea typeface="+mj-ea"/>
                </a:rPr>
                <a:t>개인회생자</a:t>
              </a:r>
              <a:r>
                <a:rPr lang="ko-KR" altLang="en-US" sz="14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 여부</a:t>
              </a:r>
            </a:p>
            <a:p>
              <a:pPr marL="0" indent="0">
                <a:buNone/>
                <a:defRPr/>
              </a:pPr>
              <a:r>
                <a:rPr lang="ko-KR" altLang="en-US" sz="1400" b="0" spc="-150" dirty="0" err="1">
                  <a:solidFill>
                    <a:srgbClr val="393939"/>
                  </a:solidFill>
                  <a:latin typeface="+mj-ea"/>
                  <a:ea typeface="+mj-ea"/>
                </a:rPr>
                <a:t>결측치</a:t>
              </a:r>
              <a:r>
                <a:rPr lang="ko-KR" altLang="en-US" sz="14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 비율</a:t>
              </a:r>
              <a:r>
                <a:rPr lang="en-US" altLang="ko-KR" sz="14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(57%)</a:t>
              </a:r>
            </a:p>
            <a:p>
              <a:pPr marL="0" indent="0">
                <a:buNone/>
                <a:defRPr/>
              </a:pPr>
              <a:endParaRPr lang="ko-KR" altLang="en-US" sz="1400" b="0" spc="-150" dirty="0">
                <a:solidFill>
                  <a:srgbClr val="393939"/>
                </a:solidFill>
                <a:latin typeface="+mj-ea"/>
                <a:ea typeface="+mj-ea"/>
              </a:endParaRPr>
            </a:p>
            <a:p>
              <a:pPr marL="0" indent="0">
                <a:buNone/>
                <a:defRPr/>
              </a:pPr>
              <a:r>
                <a:rPr lang="en-US" altLang="ko-KR" sz="14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-</a:t>
              </a:r>
              <a:r>
                <a:rPr lang="ko-KR" altLang="en-US" sz="14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  </a:t>
              </a:r>
              <a:r>
                <a:rPr lang="ko-KR" altLang="en-US" sz="1400" b="0" spc="-150" dirty="0" err="1">
                  <a:solidFill>
                    <a:srgbClr val="393939"/>
                  </a:solidFill>
                  <a:latin typeface="+mj-ea"/>
                  <a:ea typeface="+mj-ea"/>
                </a:rPr>
                <a:t>existing_loan</a:t>
              </a:r>
              <a:r>
                <a:rPr lang="ko-KR" altLang="en-US" sz="14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_</a:t>
              </a:r>
              <a:r>
                <a:rPr lang="en-US" altLang="ko-KR" sz="14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am</a:t>
              </a:r>
              <a:r>
                <a:rPr lang="ko-KR" altLang="en-US" sz="1400" b="0" spc="-150" dirty="0" err="1">
                  <a:solidFill>
                    <a:srgbClr val="393939"/>
                  </a:solidFill>
                  <a:latin typeface="+mj-ea"/>
                  <a:ea typeface="+mj-ea"/>
                </a:rPr>
                <a:t>t</a:t>
              </a:r>
              <a:r>
                <a:rPr lang="ko-KR" altLang="en-US" sz="14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 </a:t>
              </a:r>
            </a:p>
            <a:p>
              <a:pPr marL="0" indent="0">
                <a:buNone/>
                <a:defRPr/>
              </a:pPr>
              <a:r>
                <a:rPr lang="ko-KR" altLang="en-US" sz="1400" b="0" spc="-150" dirty="0" err="1">
                  <a:solidFill>
                    <a:srgbClr val="393939"/>
                  </a:solidFill>
                  <a:latin typeface="+mj-ea"/>
                  <a:ea typeface="+mj-ea"/>
                </a:rPr>
                <a:t>기대출금액</a:t>
              </a:r>
              <a:r>
                <a:rPr lang="en-US" altLang="ko-KR" sz="14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(30%)</a:t>
              </a:r>
            </a:p>
            <a:p>
              <a:pPr marL="0" indent="0">
                <a:buNone/>
                <a:defRPr/>
              </a:pPr>
              <a:endParaRPr lang="ko-KR" altLang="en-US" sz="1400" b="0" spc="-150" dirty="0">
                <a:solidFill>
                  <a:srgbClr val="393939"/>
                </a:solidFill>
                <a:latin typeface="+mj-ea"/>
                <a:ea typeface="+mj-ea"/>
              </a:endParaRPr>
            </a:p>
            <a:p>
              <a:pPr marL="0" indent="0">
                <a:buNone/>
                <a:defRPr/>
              </a:pPr>
              <a:r>
                <a:rPr lang="en-US" altLang="ko-KR" sz="14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-</a:t>
              </a:r>
              <a:r>
                <a:rPr lang="ko-KR" altLang="en-US" sz="14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  </a:t>
              </a:r>
              <a:r>
                <a:rPr lang="ko-KR" altLang="en-US" sz="1400" b="0" spc="-150" dirty="0" err="1">
                  <a:solidFill>
                    <a:srgbClr val="393939"/>
                  </a:solidFill>
                  <a:latin typeface="+mj-ea"/>
                  <a:ea typeface="+mj-ea"/>
                </a:rPr>
                <a:t>existing_loan</a:t>
              </a:r>
              <a:r>
                <a:rPr lang="ko-KR" altLang="en-US" sz="14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_</a:t>
              </a:r>
              <a:r>
                <a:rPr lang="en-US" altLang="ko-KR" sz="1400" b="0" spc="-150" dirty="0" err="1">
                  <a:solidFill>
                    <a:srgbClr val="393939"/>
                  </a:solidFill>
                  <a:latin typeface="+mj-ea"/>
                  <a:ea typeface="+mj-ea"/>
                </a:rPr>
                <a:t>cnt</a:t>
              </a:r>
              <a:endParaRPr lang="en-US" altLang="ko-KR" sz="1400" b="0" spc="-150" dirty="0">
                <a:solidFill>
                  <a:srgbClr val="393939"/>
                </a:solidFill>
                <a:latin typeface="+mj-ea"/>
                <a:ea typeface="+mj-ea"/>
              </a:endParaRPr>
            </a:p>
            <a:p>
              <a:pPr marL="0" indent="0">
                <a:buNone/>
                <a:defRPr/>
              </a:pPr>
              <a:r>
                <a:rPr lang="ko-KR" altLang="en-US" sz="1400" b="0" spc="-150" dirty="0" err="1">
                  <a:solidFill>
                    <a:srgbClr val="393939"/>
                  </a:solidFill>
                  <a:latin typeface="+mj-ea"/>
                  <a:ea typeface="+mj-ea"/>
                </a:rPr>
                <a:t>기대출수</a:t>
              </a:r>
              <a:r>
                <a:rPr lang="en-US" altLang="ko-KR" sz="14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(21%)</a:t>
              </a:r>
            </a:p>
            <a:p>
              <a:pPr marL="0" indent="0">
                <a:buNone/>
                <a:defRPr/>
              </a:pPr>
              <a:endParaRPr lang="ko-KR" altLang="en-US" sz="1400" b="0" spc="-150" dirty="0">
                <a:solidFill>
                  <a:srgbClr val="393939"/>
                </a:solidFill>
                <a:latin typeface="+mj-ea"/>
                <a:ea typeface="+mj-ea"/>
              </a:endParaRPr>
            </a:p>
            <a:p>
              <a:pPr marL="0" indent="0">
                <a:buNone/>
                <a:defRPr/>
              </a:pPr>
              <a:r>
                <a:rPr lang="en-US" altLang="ko-KR" sz="14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-</a:t>
              </a:r>
              <a:r>
                <a:rPr lang="ko-KR" altLang="en-US" sz="14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  </a:t>
              </a:r>
              <a:r>
                <a:rPr lang="ko-KR" altLang="en-US" sz="1400" b="0" spc="-150" dirty="0" err="1">
                  <a:solidFill>
                    <a:srgbClr val="393939"/>
                  </a:solidFill>
                  <a:latin typeface="+mj-ea"/>
                  <a:ea typeface="+mj-ea"/>
                </a:rPr>
                <a:t>credit_score</a:t>
              </a:r>
              <a:r>
                <a:rPr lang="ko-KR" altLang="en-US" sz="14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 </a:t>
              </a:r>
            </a:p>
            <a:p>
              <a:pPr marL="0" indent="0">
                <a:buNone/>
                <a:defRPr/>
              </a:pPr>
              <a:r>
                <a:rPr lang="ko-KR" altLang="en-US" sz="1400" b="0" spc="-150" dirty="0" err="1">
                  <a:solidFill>
                    <a:srgbClr val="393939"/>
                  </a:solidFill>
                  <a:latin typeface="+mj-ea"/>
                  <a:ea typeface="+mj-ea"/>
                </a:rPr>
                <a:t>한도조회</a:t>
              </a:r>
              <a:r>
                <a:rPr lang="ko-KR" altLang="en-US" sz="14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 당시 유저 신용점수</a:t>
              </a:r>
              <a:r>
                <a:rPr lang="en-US" altLang="ko-KR" sz="1400" b="0" spc="-150" dirty="0">
                  <a:solidFill>
                    <a:srgbClr val="393939"/>
                  </a:solidFill>
                  <a:latin typeface="+mj-ea"/>
                  <a:ea typeface="+mj-ea"/>
                </a:rPr>
                <a:t>(12%)</a:t>
              </a:r>
            </a:p>
            <a:p>
              <a:pPr marL="259000" indent="-259000" algn="ctr">
                <a:buAutoNum type="arabicPeriod"/>
                <a:defRPr/>
              </a:pPr>
              <a:endParaRPr lang="ko-KR" altLang="en-US" sz="1400" b="0" spc="-150" dirty="0">
                <a:solidFill>
                  <a:srgbClr val="393939"/>
                </a:solidFill>
              </a:endParaRPr>
            </a:p>
            <a:p>
              <a:pPr marL="259000" indent="-259000" algn="just">
                <a:buAutoNum type="arabicPeriod"/>
                <a:defRPr/>
              </a:pPr>
              <a:endParaRPr lang="ko-KR" altLang="en-US" sz="1400" b="0" spc="-150" dirty="0">
                <a:solidFill>
                  <a:srgbClr val="393939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7616" y="5390661"/>
              <a:ext cx="3249931" cy="3688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b="1" spc="-150">
                  <a:solidFill>
                    <a:srgbClr val="393939"/>
                  </a:solidFill>
                  <a:latin typeface="+mj-ea"/>
                  <a:ea typeface="+mj-ea"/>
                  <a:cs typeface="+mn-cs"/>
                </a:rPr>
                <a:t>데이터 결측치 분포 파악</a:t>
              </a:r>
            </a:p>
          </p:txBody>
        </p:sp>
      </p:grp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2"/>
          <a:srcRect l="7380" t="32030" r="26820" b="8170"/>
          <a:stretch>
            <a:fillRect/>
          </a:stretch>
        </p:blipFill>
        <p:spPr>
          <a:xfrm>
            <a:off x="190501" y="2000249"/>
            <a:ext cx="8022166" cy="38734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6269" y="228916"/>
            <a:ext cx="3309971" cy="6359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b="0" spc="-300">
                <a:solidFill>
                  <a:schemeClr val="bg1"/>
                </a:solidFill>
              </a:rPr>
              <a:t>EDA - </a:t>
            </a:r>
            <a:r>
              <a:rPr lang="ko-KR" altLang="en-US" sz="3600" b="0" spc="-300">
                <a:solidFill>
                  <a:schemeClr val="bg1"/>
                </a:solidFill>
              </a:rPr>
              <a:t>결측치처리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080" y="117305"/>
            <a:ext cx="75946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</a:rPr>
              <a:t>Part 2, 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364696" y="1686124"/>
            <a:ext cx="10637102" cy="4427020"/>
            <a:chOff x="417615" y="5390659"/>
            <a:chExt cx="3249933" cy="4158832"/>
          </a:xfrm>
        </p:grpSpPr>
        <p:sp>
          <p:nvSpPr>
            <p:cNvPr id="19" name="TextBox 18"/>
            <p:cNvSpPr txBox="1"/>
            <p:nvPr/>
          </p:nvSpPr>
          <p:spPr>
            <a:xfrm>
              <a:off x="631682" y="5895312"/>
              <a:ext cx="2887654" cy="36541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700" b="0" spc="-150">
                  <a:solidFill>
                    <a:srgbClr val="393939"/>
                  </a:solidFill>
                  <a:latin typeface="+mj-ea"/>
                  <a:ea typeface="+mj-ea"/>
                </a:rPr>
                <a:t>-</a:t>
              </a:r>
              <a:r>
                <a:rPr lang="ko-KR" altLang="en-US" sz="1700" b="0" spc="-150">
                  <a:solidFill>
                    <a:srgbClr val="393939"/>
                  </a:solidFill>
                  <a:latin typeface="+mj-ea"/>
                  <a:ea typeface="+mj-ea"/>
                </a:rPr>
                <a:t> personal_rehabilitation_complete_yn</a:t>
              </a:r>
              <a:r>
                <a:rPr lang="en-US" altLang="ko-KR" sz="1700" b="0" spc="-150">
                  <a:solidFill>
                    <a:srgbClr val="393939"/>
                  </a:solidFill>
                  <a:latin typeface="+mj-ea"/>
                  <a:ea typeface="+mj-ea"/>
                </a:rPr>
                <a:t>(90%)</a:t>
              </a:r>
              <a:r>
                <a:rPr lang="ko-KR" altLang="en-US" sz="1700" b="0" spc="-150">
                  <a:solidFill>
                    <a:srgbClr val="393939"/>
                  </a:solidFill>
                  <a:latin typeface="+mj-ea"/>
                  <a:ea typeface="+mj-ea"/>
                </a:rPr>
                <a:t>       →   많은 결측치 </a:t>
              </a:r>
              <a:r>
                <a:rPr lang="en-US" altLang="ko-KR" sz="1700" b="0" spc="-150">
                  <a:solidFill>
                    <a:srgbClr val="393939"/>
                  </a:solidFill>
                  <a:latin typeface="+mj-ea"/>
                  <a:ea typeface="+mj-ea"/>
                </a:rPr>
                <a:t> drop</a:t>
              </a:r>
            </a:p>
            <a:p>
              <a:pPr marL="0" indent="0" algn="ctr">
                <a:buNone/>
                <a:defRPr/>
              </a:pPr>
              <a:endParaRPr lang="ko-KR" altLang="en-US" sz="1700" b="0" spc="-150">
                <a:solidFill>
                  <a:srgbClr val="393939"/>
                </a:solidFill>
                <a:latin typeface="+mj-ea"/>
                <a:ea typeface="+mj-ea"/>
              </a:endParaRPr>
            </a:p>
            <a:p>
              <a:pPr marL="0" indent="0" algn="ctr">
                <a:buNone/>
                <a:defRPr/>
              </a:pPr>
              <a:endParaRPr lang="ko-KR" altLang="en-US" sz="1700" b="0" spc="-150">
                <a:solidFill>
                  <a:srgbClr val="393939"/>
                </a:solidFill>
                <a:latin typeface="+mj-ea"/>
                <a:ea typeface="+mj-ea"/>
              </a:endParaRPr>
            </a:p>
            <a:p>
              <a:pPr marL="0" indent="0" algn="ctr">
                <a:buNone/>
                <a:defRPr/>
              </a:pPr>
              <a:r>
                <a:rPr lang="en-US" altLang="ko-KR" sz="1700" b="0" spc="-150">
                  <a:solidFill>
                    <a:srgbClr val="393939"/>
                  </a:solidFill>
                  <a:latin typeface="+mj-ea"/>
                  <a:ea typeface="+mj-ea"/>
                </a:rPr>
                <a:t>-</a:t>
              </a:r>
              <a:r>
                <a:rPr lang="ko-KR" altLang="en-US" sz="1700" b="0" spc="-150">
                  <a:solidFill>
                    <a:srgbClr val="393939"/>
                  </a:solidFill>
                  <a:latin typeface="+mj-ea"/>
                  <a:ea typeface="+mj-ea"/>
                </a:rPr>
                <a:t> personal_rehabilitation_yn</a:t>
              </a:r>
              <a:r>
                <a:rPr lang="en-US" altLang="ko-KR" sz="1700" b="0" spc="-150">
                  <a:solidFill>
                    <a:srgbClr val="393939"/>
                  </a:solidFill>
                  <a:latin typeface="+mj-ea"/>
                  <a:ea typeface="+mj-ea"/>
                </a:rPr>
                <a:t>(57%)</a:t>
              </a:r>
              <a:r>
                <a:rPr lang="ko-KR" altLang="en-US" sz="1700" b="0" spc="-150">
                  <a:solidFill>
                    <a:srgbClr val="393939"/>
                  </a:solidFill>
                  <a:latin typeface="+mj-ea"/>
                  <a:ea typeface="+mj-ea"/>
                </a:rPr>
                <a:t> </a:t>
              </a:r>
              <a:r>
                <a:rPr lang="en-US" altLang="ko-KR" sz="1700" b="0" spc="-150">
                  <a:solidFill>
                    <a:srgbClr val="393939"/>
                  </a:solidFill>
                  <a:latin typeface="+mj-ea"/>
                  <a:ea typeface="+mj-ea"/>
                </a:rPr>
                <a:t>   </a:t>
              </a:r>
              <a:r>
                <a:rPr lang="ko-KR" altLang="en-US" sz="1700" b="0" spc="-150">
                  <a:solidFill>
                    <a:srgbClr val="393939"/>
                  </a:solidFill>
                  <a:latin typeface="+mj-ea"/>
                  <a:ea typeface="+mj-ea"/>
                </a:rPr>
                <a:t>→   </a:t>
              </a:r>
              <a:r>
                <a:rPr lang="en-US" altLang="ko-KR" sz="1700" b="0" spc="-150">
                  <a:solidFill>
                    <a:srgbClr val="393939"/>
                  </a:solidFill>
                  <a:latin typeface="+mj-ea"/>
                  <a:ea typeface="+mj-ea"/>
                </a:rPr>
                <a:t> </a:t>
              </a:r>
              <a:r>
                <a:rPr lang="ko-KR" altLang="en-US" sz="1700" b="0" spc="-150">
                  <a:solidFill>
                    <a:srgbClr val="393939"/>
                  </a:solidFill>
                  <a:latin typeface="+mj-ea"/>
                  <a:ea typeface="+mj-ea"/>
                </a:rPr>
                <a:t>  많은 결측치 </a:t>
              </a:r>
              <a:r>
                <a:rPr lang="en-US" altLang="ko-KR" sz="1700" b="0" spc="-150">
                  <a:solidFill>
                    <a:srgbClr val="393939"/>
                  </a:solidFill>
                  <a:latin typeface="+mj-ea"/>
                  <a:ea typeface="+mj-ea"/>
                </a:rPr>
                <a:t>drop</a:t>
              </a:r>
            </a:p>
            <a:p>
              <a:pPr marL="0" indent="0" algn="ctr">
                <a:buNone/>
                <a:defRPr/>
              </a:pPr>
              <a:endParaRPr lang="ko-KR" altLang="en-US" sz="1700" b="0" spc="-150">
                <a:solidFill>
                  <a:srgbClr val="393939"/>
                </a:solidFill>
                <a:latin typeface="+mj-ea"/>
                <a:ea typeface="+mj-ea"/>
              </a:endParaRPr>
            </a:p>
            <a:p>
              <a:pPr algn="ctr">
                <a:defRPr/>
              </a:pPr>
              <a:r>
                <a:rPr lang="en-US" altLang="ko-KR" sz="1700" b="0" spc="-150">
                  <a:solidFill>
                    <a:srgbClr val="393939"/>
                  </a:solidFill>
                  <a:latin typeface="+mj-ea"/>
                  <a:ea typeface="+mj-ea"/>
                </a:rPr>
                <a:t>-</a:t>
              </a:r>
              <a:r>
                <a:rPr lang="ko-KR" altLang="en-US" sz="1700" b="0" spc="-150">
                  <a:solidFill>
                    <a:srgbClr val="393939"/>
                  </a:solidFill>
                  <a:latin typeface="+mj-ea"/>
                  <a:ea typeface="+mj-ea"/>
                </a:rPr>
                <a:t> existing_loan_</a:t>
              </a:r>
              <a:r>
                <a:rPr lang="en-US" altLang="ko-KR" sz="1700" b="0" spc="-150">
                  <a:solidFill>
                    <a:srgbClr val="393939"/>
                  </a:solidFill>
                  <a:latin typeface="+mj-ea"/>
                  <a:ea typeface="+mj-ea"/>
                </a:rPr>
                <a:t>am</a:t>
              </a:r>
              <a:r>
                <a:rPr lang="ko-KR" altLang="en-US" sz="1700" b="0" spc="-150">
                  <a:solidFill>
                    <a:srgbClr val="393939"/>
                  </a:solidFill>
                  <a:latin typeface="+mj-ea"/>
                  <a:ea typeface="+mj-ea"/>
                </a:rPr>
                <a:t>t</a:t>
              </a:r>
              <a:r>
                <a:rPr lang="en-US" altLang="ko-KR" sz="1700" b="0" spc="-150">
                  <a:solidFill>
                    <a:srgbClr val="393939"/>
                  </a:solidFill>
                  <a:latin typeface="+mj-ea"/>
                  <a:ea typeface="+mj-ea"/>
                </a:rPr>
                <a:t>(30%)</a:t>
              </a:r>
              <a:r>
                <a:rPr lang="ko-KR" altLang="en-US" sz="1700" b="0" spc="-150">
                  <a:solidFill>
                    <a:srgbClr val="393939"/>
                  </a:solidFill>
                  <a:latin typeface="+mj-ea"/>
                  <a:ea typeface="+mj-ea"/>
                </a:rPr>
                <a:t> </a:t>
              </a:r>
              <a:r>
                <a:rPr lang="en-US" altLang="ko-KR" sz="1700" b="0" spc="-150">
                  <a:solidFill>
                    <a:srgbClr val="393939"/>
                  </a:solidFill>
                  <a:latin typeface="+mj-ea"/>
                  <a:ea typeface="+mj-ea"/>
                </a:rPr>
                <a:t> </a:t>
              </a:r>
              <a:r>
                <a:rPr lang="ko-KR" altLang="en-US" sz="1700" b="0" spc="-150">
                  <a:solidFill>
                    <a:srgbClr val="393939"/>
                  </a:solidFill>
                  <a:latin typeface="+mj-ea"/>
                  <a:ea typeface="+mj-ea"/>
                </a:rPr>
                <a:t> →    </a:t>
              </a:r>
              <a:r>
                <a:rPr lang="en-US" altLang="ko-KR" sz="1700" b="0" spc="-150">
                  <a:solidFill>
                    <a:srgbClr val="393939"/>
                  </a:solidFill>
                  <a:latin typeface="+mj-ea"/>
                  <a:ea typeface="+mj-ea"/>
                </a:rPr>
                <a:t> </a:t>
              </a:r>
              <a:r>
                <a:rPr lang="ko-KR" altLang="en-US" sz="1700" b="0" spc="-150">
                  <a:solidFill>
                    <a:srgbClr val="393939"/>
                  </a:solidFill>
                  <a:latin typeface="+mj-ea"/>
                  <a:ea typeface="+mj-ea"/>
                </a:rPr>
                <a:t>많은 결측치 </a:t>
              </a:r>
              <a:r>
                <a:rPr lang="en-US" altLang="ko-KR" sz="1700" b="0" spc="-150">
                  <a:solidFill>
                    <a:srgbClr val="393939"/>
                  </a:solidFill>
                  <a:latin typeface="+mj-ea"/>
                  <a:ea typeface="+mj-ea"/>
                </a:rPr>
                <a:t> drop</a:t>
              </a:r>
            </a:p>
            <a:p>
              <a:pPr marL="0" indent="0" algn="ctr">
                <a:buNone/>
                <a:defRPr/>
              </a:pPr>
              <a:endParaRPr lang="en-US" altLang="ko-KR" sz="1700" b="0" spc="-150">
                <a:solidFill>
                  <a:srgbClr val="393939"/>
                </a:solidFill>
                <a:latin typeface="+mj-ea"/>
                <a:ea typeface="+mj-ea"/>
              </a:endParaRPr>
            </a:p>
            <a:p>
              <a:pPr marL="0" indent="0" algn="ctr">
                <a:buNone/>
                <a:defRPr/>
              </a:pPr>
              <a:endParaRPr lang="en-US" altLang="ko-KR" sz="1700" b="0" spc="-150">
                <a:solidFill>
                  <a:srgbClr val="393939"/>
                </a:solidFill>
                <a:latin typeface="+mj-ea"/>
                <a:ea typeface="+mj-ea"/>
              </a:endParaRPr>
            </a:p>
            <a:p>
              <a:pPr algn="ctr">
                <a:defRPr/>
              </a:pPr>
              <a:r>
                <a:rPr lang="en-US" altLang="ko-KR" sz="1700" b="0" spc="-150">
                  <a:solidFill>
                    <a:srgbClr val="393939"/>
                  </a:solidFill>
                  <a:latin typeface="+mj-ea"/>
                  <a:ea typeface="+mj-ea"/>
                </a:rPr>
                <a:t>-</a:t>
              </a:r>
              <a:r>
                <a:rPr lang="ko-KR" altLang="en-US" sz="1700" b="0" spc="-150">
                  <a:solidFill>
                    <a:srgbClr val="393939"/>
                  </a:solidFill>
                  <a:latin typeface="+mj-ea"/>
                  <a:ea typeface="+mj-ea"/>
                </a:rPr>
                <a:t> company_enter_month(</a:t>
              </a:r>
              <a:r>
                <a:rPr lang="en-US" altLang="ko-KR" sz="1700" b="0" spc="-150">
                  <a:solidFill>
                    <a:srgbClr val="393939"/>
                  </a:solidFill>
                  <a:latin typeface="+mj-ea"/>
                  <a:ea typeface="+mj-ea"/>
                </a:rPr>
                <a:t>3%)</a:t>
              </a:r>
              <a:r>
                <a:rPr lang="ko-KR" altLang="en-US" sz="1700" b="0" spc="-150">
                  <a:solidFill>
                    <a:srgbClr val="393939"/>
                  </a:solidFill>
                  <a:latin typeface="+mj-ea"/>
                  <a:ea typeface="+mj-ea"/>
                </a:rPr>
                <a:t> →   많은 결측치 </a:t>
              </a:r>
              <a:r>
                <a:rPr lang="en-US" altLang="ko-KR" sz="1700" b="0" spc="-150">
                  <a:solidFill>
                    <a:srgbClr val="393939"/>
                  </a:solidFill>
                  <a:latin typeface="+mj-ea"/>
                  <a:ea typeface="+mj-ea"/>
                </a:rPr>
                <a:t> drop</a:t>
              </a:r>
              <a:endParaRPr lang="ko-KR" altLang="en-US" sz="1700" b="0" spc="-150">
                <a:solidFill>
                  <a:srgbClr val="393939"/>
                </a:solidFill>
                <a:latin typeface="+mj-ea"/>
                <a:ea typeface="+mj-ea"/>
              </a:endParaRPr>
            </a:p>
            <a:p>
              <a:pPr marL="0" indent="0" algn="ctr">
                <a:buNone/>
                <a:defRPr/>
              </a:pPr>
              <a:r>
                <a:rPr lang="en-US" altLang="ko-KR" sz="1700" b="0" spc="-150">
                  <a:solidFill>
                    <a:srgbClr val="393939"/>
                  </a:solidFill>
                  <a:latin typeface="+mj-ea"/>
                  <a:ea typeface="+mj-ea"/>
                </a:rPr>
                <a:t>(column</a:t>
              </a:r>
              <a:r>
                <a:rPr lang="ko-KR" altLang="en-US" sz="1700" b="0" spc="-150">
                  <a:solidFill>
                    <a:srgbClr val="393939"/>
                  </a:solidFill>
                  <a:latin typeface="+mj-ea"/>
                  <a:ea typeface="+mj-ea"/>
                </a:rPr>
                <a:t> 내에서는 </a:t>
              </a:r>
              <a:r>
                <a:rPr lang="en-US" altLang="ko-KR" sz="1700" b="0" spc="-150">
                  <a:solidFill>
                    <a:srgbClr val="393939"/>
                  </a:solidFill>
                  <a:latin typeface="+mj-ea"/>
                  <a:ea typeface="+mj-ea"/>
                </a:rPr>
                <a:t>3%</a:t>
              </a:r>
              <a:r>
                <a:rPr lang="ko-KR" altLang="en-US" sz="1700" b="0" spc="-150">
                  <a:solidFill>
                    <a:srgbClr val="393939"/>
                  </a:solidFill>
                  <a:latin typeface="+mj-ea"/>
                  <a:ea typeface="+mj-ea"/>
                </a:rPr>
                <a:t>이지만 전체 데이터에 비해 결측치가 많은편</a:t>
              </a:r>
              <a:r>
                <a:rPr lang="en-US" altLang="ko-KR" sz="1700" b="0" spc="-150">
                  <a:solidFill>
                    <a:srgbClr val="393939"/>
                  </a:solidFill>
                  <a:latin typeface="+mj-ea"/>
                  <a:ea typeface="+mj-ea"/>
                </a:rPr>
                <a:t>)</a:t>
              </a:r>
            </a:p>
            <a:p>
              <a:pPr marL="0" indent="0" algn="ctr">
                <a:buNone/>
                <a:defRPr/>
              </a:pPr>
              <a:endParaRPr lang="en-US" altLang="ko-KR" sz="1700" b="0" spc="-150">
                <a:solidFill>
                  <a:srgbClr val="393939"/>
                </a:solidFill>
                <a:latin typeface="+mj-ea"/>
                <a:ea typeface="+mj-ea"/>
              </a:endParaRPr>
            </a:p>
            <a:p>
              <a:pPr marL="0" indent="0" algn="ctr">
                <a:buNone/>
                <a:defRPr/>
              </a:pPr>
              <a:endParaRPr lang="en-US" altLang="ko-KR" sz="1700" b="0" spc="-150">
                <a:solidFill>
                  <a:srgbClr val="393939"/>
                </a:solidFill>
                <a:latin typeface="+mj-ea"/>
                <a:ea typeface="+mj-ea"/>
              </a:endParaRPr>
            </a:p>
            <a:p>
              <a:pPr marL="0" indent="0" algn="ctr">
                <a:buNone/>
                <a:defRPr/>
              </a:pPr>
              <a:r>
                <a:rPr lang="ko-KR" altLang="en-US" sz="1700" b="1" spc="-150">
                  <a:solidFill>
                    <a:srgbClr val="FF0000"/>
                  </a:solidFill>
                  <a:latin typeface="+mj-ea"/>
                  <a:ea typeface="+mj-ea"/>
                </a:rPr>
                <a:t>이 외의 결측치 </a:t>
              </a:r>
              <a:r>
                <a:rPr lang="en-US" altLang="ko-KR" sz="1700" b="1" spc="-150">
                  <a:solidFill>
                    <a:srgbClr val="FF0000"/>
                  </a:solidFill>
                  <a:latin typeface="+mj-ea"/>
                  <a:ea typeface="+mj-ea"/>
                </a:rPr>
                <a:t>coiumn</a:t>
              </a:r>
              <a:r>
                <a:rPr lang="en-US" altLang="ko-KR" sz="1700" b="1" spc="-150">
                  <a:solidFill>
                    <a:srgbClr val="393939"/>
                  </a:solidFill>
                  <a:latin typeface="+mj-ea"/>
                  <a:ea typeface="+mj-ea"/>
                </a:rPr>
                <a:t> </a:t>
              </a:r>
              <a:r>
                <a:rPr lang="ko-KR" altLang="en-US" sz="1700" b="1" spc="-150">
                  <a:solidFill>
                    <a:srgbClr val="393939"/>
                  </a:solidFill>
                  <a:latin typeface="+mj-ea"/>
                  <a:ea typeface="+mj-ea"/>
                </a:rPr>
                <a:t>→ 분포 파악하여 결측치 처리 </a:t>
              </a:r>
            </a:p>
            <a:p>
              <a:pPr marL="259000" indent="-259000" algn="ctr">
                <a:buAutoNum type="arabicPeriod"/>
                <a:defRPr/>
              </a:pPr>
              <a:endParaRPr lang="ko-KR" altLang="en-US" sz="1400" b="1" spc="-150">
                <a:solidFill>
                  <a:srgbClr val="393939"/>
                </a:solidFill>
                <a:latin typeface="+mj-ea"/>
                <a:ea typeface="+mj-ea"/>
              </a:endParaRPr>
            </a:p>
            <a:p>
              <a:pPr marL="259000" indent="-259000" algn="just">
                <a:buAutoNum type="arabicPeriod"/>
                <a:defRPr/>
              </a:pPr>
              <a:endParaRPr lang="ko-KR" altLang="en-US" sz="1400" b="1" spc="-150">
                <a:solidFill>
                  <a:srgbClr val="393939"/>
                </a:solidFill>
                <a:latin typeface="+mj-ea"/>
                <a:ea typeface="+mj-ea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7615" y="5390659"/>
              <a:ext cx="3249933" cy="3688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b="1" spc="-150">
                  <a:solidFill>
                    <a:srgbClr val="393939"/>
                  </a:solidFill>
                  <a:latin typeface="+mj-ea"/>
                  <a:ea typeface="+mj-ea"/>
                  <a:cs typeface="+mn-cs"/>
                </a:rPr>
                <a:t>데이터 결측치 처리 방식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64519" y="239498"/>
            <a:ext cx="3313146" cy="6348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b="0" spc="-300">
                <a:solidFill>
                  <a:schemeClr val="bg1"/>
                </a:solidFill>
              </a:rPr>
              <a:t>EDA - </a:t>
            </a:r>
            <a:r>
              <a:rPr lang="ko-KR" altLang="en-US" sz="3600" b="0" spc="-300">
                <a:solidFill>
                  <a:schemeClr val="bg1"/>
                </a:solidFill>
              </a:rPr>
              <a:t>결측치처리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080" y="117305"/>
            <a:ext cx="75946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</a:rPr>
              <a:t>Part 2, 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7656613" y="2541737"/>
            <a:ext cx="3736765" cy="2790358"/>
            <a:chOff x="417613" y="5390662"/>
            <a:chExt cx="3249932" cy="1339300"/>
          </a:xfrm>
        </p:grpSpPr>
        <p:sp>
          <p:nvSpPr>
            <p:cNvPr id="19" name="TextBox 18"/>
            <p:cNvSpPr txBox="1"/>
            <p:nvPr/>
          </p:nvSpPr>
          <p:spPr>
            <a:xfrm>
              <a:off x="631679" y="5895333"/>
              <a:ext cx="2887651" cy="8346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b="0" spc="-150">
                  <a:solidFill>
                    <a:srgbClr val="393939"/>
                  </a:solidFill>
                  <a:latin typeface="+mj-ea"/>
                  <a:ea typeface="+mj-ea"/>
                </a:rPr>
                <a:t>+</a:t>
              </a:r>
            </a:p>
            <a:p>
              <a:pPr algn="ctr">
                <a:defRPr/>
              </a:pPr>
              <a:endParaRPr lang="en-US" altLang="ko-KR" b="0" spc="-150">
                <a:solidFill>
                  <a:srgbClr val="393939"/>
                </a:solidFill>
                <a:latin typeface="+mj-ea"/>
                <a:ea typeface="+mj-ea"/>
              </a:endParaRPr>
            </a:p>
            <a:p>
              <a:pPr algn="ctr">
                <a:defRPr/>
              </a:pPr>
              <a:r>
                <a:rPr lang="ko-KR" altLang="en-US" b="0" spc="-150">
                  <a:solidFill>
                    <a:srgbClr val="393939"/>
                  </a:solidFill>
                  <a:latin typeface="+mj-ea"/>
                  <a:ea typeface="+mj-ea"/>
                </a:rPr>
                <a:t>한쪽으로 치우친 </a:t>
              </a:r>
            </a:p>
            <a:p>
              <a:pPr algn="ctr">
                <a:defRPr/>
              </a:pPr>
              <a:r>
                <a:rPr lang="ko-KR" altLang="en-US" b="0" spc="-150">
                  <a:solidFill>
                    <a:srgbClr val="393939"/>
                  </a:solidFill>
                  <a:latin typeface="+mj-ea"/>
                  <a:ea typeface="+mj-ea"/>
                </a:rPr>
                <a:t>데이터 분포 확인</a:t>
              </a:r>
            </a:p>
            <a:p>
              <a:pPr algn="ctr">
                <a:defRPr/>
              </a:pPr>
              <a:endParaRPr lang="ko-KR" altLang="en-US" b="0" spc="-150">
                <a:solidFill>
                  <a:srgbClr val="393939"/>
                </a:solidFill>
                <a:latin typeface="+mj-ea"/>
                <a:ea typeface="+mj-ea"/>
              </a:endParaRPr>
            </a:p>
            <a:p>
              <a:pPr algn="ctr">
                <a:defRPr/>
              </a:pPr>
              <a:r>
                <a:rPr lang="en-US" altLang="ko-KR" b="0" spc="-150">
                  <a:solidFill>
                    <a:srgbClr val="393939"/>
                  </a:solidFill>
                  <a:latin typeface="+mj-ea"/>
                  <a:ea typeface="+mj-ea"/>
                </a:rPr>
                <a:t>-&gt;</a:t>
              </a:r>
              <a:r>
                <a:rPr lang="ko-KR" altLang="en-US" b="0" spc="-150">
                  <a:solidFill>
                    <a:srgbClr val="393939"/>
                  </a:solidFill>
                  <a:latin typeface="+mj-ea"/>
                  <a:ea typeface="+mj-ea"/>
                </a:rPr>
                <a:t>  </a:t>
              </a:r>
              <a:r>
                <a:rPr lang="en-US" altLang="ko-KR" b="0" spc="-150">
                  <a:solidFill>
                    <a:srgbClr val="393939"/>
                  </a:solidFill>
                  <a:latin typeface="+mj-ea"/>
                  <a:ea typeface="+mj-ea"/>
                </a:rPr>
                <a:t>log</a:t>
              </a:r>
              <a:r>
                <a:rPr lang="ko-KR" altLang="en-US" b="0" spc="-150">
                  <a:solidFill>
                    <a:srgbClr val="393939"/>
                  </a:solidFill>
                  <a:latin typeface="+mj-ea"/>
                  <a:ea typeface="+mj-ea"/>
                </a:rPr>
                <a:t>변환 방식 사용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7613" y="5390662"/>
              <a:ext cx="3249932" cy="3351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b="1" spc="-150">
                  <a:solidFill>
                    <a:srgbClr val="393939"/>
                  </a:solidFill>
                  <a:latin typeface="+mj-ea"/>
                  <a:ea typeface="+mj-ea"/>
                  <a:cs typeface="+mn-cs"/>
                </a:rPr>
                <a:t>결측치 처리 방식 선택을 위한</a:t>
              </a:r>
            </a:p>
            <a:p>
              <a:pPr algn="ctr">
                <a:defRPr/>
              </a:pPr>
              <a:r>
                <a:rPr lang="ko-KR" altLang="en-US" sz="2000" b="1" spc="-150">
                  <a:solidFill>
                    <a:srgbClr val="393939"/>
                  </a:solidFill>
                  <a:latin typeface="+mj-ea"/>
                  <a:ea typeface="+mj-ea"/>
                  <a:cs typeface="+mn-cs"/>
                </a:rPr>
                <a:t>데이터 분포 </a:t>
              </a:r>
              <a:r>
                <a:rPr lang="en-US" altLang="ko-KR" sz="2000" b="1" spc="-150">
                  <a:solidFill>
                    <a:srgbClr val="393939"/>
                  </a:solidFill>
                  <a:latin typeface="+mj-ea"/>
                  <a:ea typeface="+mj-ea"/>
                  <a:cs typeface="+mn-cs"/>
                </a:rPr>
                <a:t>histogram </a:t>
              </a:r>
              <a:r>
                <a:rPr lang="ko-KR" altLang="en-US" sz="2000" b="1" spc="-150">
                  <a:solidFill>
                    <a:srgbClr val="393939"/>
                  </a:solidFill>
                  <a:latin typeface="+mj-ea"/>
                  <a:ea typeface="+mj-ea"/>
                  <a:cs typeface="+mn-cs"/>
                </a:rPr>
                <a:t>파악</a:t>
              </a:r>
            </a:p>
          </p:txBody>
        </p:sp>
      </p:grp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/>
          <a:srcRect l="3840" t="23380" r="49320" b="11520"/>
          <a:stretch>
            <a:fillRect/>
          </a:stretch>
        </p:blipFill>
        <p:spPr>
          <a:xfrm>
            <a:off x="571500" y="1469667"/>
            <a:ext cx="6791152" cy="50135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793</Words>
  <Application>Microsoft Office PowerPoint</Application>
  <PresentationFormat>와이드스크린</PresentationFormat>
  <Paragraphs>246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8" baseType="lpstr">
      <vt:lpstr>Noto Sans CJK KR Medium</vt:lpstr>
      <vt:lpstr>Pretendard ExtraBold</vt:lpstr>
      <vt:lpstr>Pretendard Light</vt:lpstr>
      <vt:lpstr>궁서체</vt:lpstr>
      <vt:lpstr>나눔스퀘어 ExtraBold</vt:lpstr>
      <vt:lpstr>나눔스퀘어 Light</vt:lpstr>
      <vt:lpstr>함초롬돋움</vt:lpstr>
      <vt:lpstr>Arial</vt:lpstr>
      <vt:lpstr>Times New Roman</vt:lpstr>
      <vt:lpstr>Wingdings</vt:lpstr>
      <vt:lpstr>Office 테마</vt:lpstr>
      <vt:lpstr>PowerPoint 프레젠테이션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</cp:lastModifiedBy>
  <cp:revision>87</cp:revision>
  <dcterms:created xsi:type="dcterms:W3CDTF">2020-09-07T02:34:06Z</dcterms:created>
  <dcterms:modified xsi:type="dcterms:W3CDTF">2022-10-14T02:10:24Z</dcterms:modified>
  <cp:version>1000.0000.01</cp:version>
</cp:coreProperties>
</file>