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83" r:id="rId8"/>
    <p:sldId id="262" r:id="rId9"/>
    <p:sldId id="284" r:id="rId10"/>
    <p:sldId id="266" r:id="rId11"/>
    <p:sldId id="285" r:id="rId12"/>
    <p:sldId id="277" r:id="rId13"/>
    <p:sldId id="278" r:id="rId14"/>
    <p:sldId id="279" r:id="rId15"/>
    <p:sldId id="281" r:id="rId16"/>
    <p:sldId id="28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E745031-2234-40ED-BAF4-A22DDB9E8482}">
          <p14:sldIdLst>
            <p14:sldId id="256"/>
            <p14:sldId id="257"/>
            <p14:sldId id="258"/>
            <p14:sldId id="259"/>
            <p14:sldId id="260"/>
            <p14:sldId id="261"/>
            <p14:sldId id="283"/>
            <p14:sldId id="262"/>
            <p14:sldId id="284"/>
            <p14:sldId id="266"/>
            <p14:sldId id="285"/>
            <p14:sldId id="277"/>
            <p14:sldId id="278"/>
            <p14:sldId id="279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8" y="1062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21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06348" y="1829697"/>
            <a:ext cx="10684987" cy="135421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82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Sejong</a:t>
            </a:r>
            <a:r>
              <a:rPr lang="en-US" sz="82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AI Challenge</a:t>
            </a:r>
            <a:endParaRPr lang="en-US" sz="8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18128" y="356869"/>
            <a:ext cx="1846547" cy="29238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1300" dirty="0">
                <a:solidFill>
                  <a:srgbClr val="FFFFFF"/>
                </a:solidFill>
                <a:latin typeface="Pretendard Light"/>
                <a:cs typeface="Pretendard Light"/>
              </a:rPr>
              <a:t>EDA</a:t>
            </a:r>
            <a:endParaRPr lang="en-US" sz="1300" dirty="0"/>
          </a:p>
        </p:txBody>
      </p:sp>
      <p:sp>
        <p:nvSpPr>
          <p:cNvPr id="7" name="Object 7"/>
          <p:cNvSpPr txBox="1"/>
          <p:nvPr/>
        </p:nvSpPr>
        <p:spPr>
          <a:xfrm>
            <a:off x="5043072" y="383536"/>
            <a:ext cx="1927582" cy="28257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1300" dirty="0">
                <a:solidFill>
                  <a:srgbClr val="FFFFFF"/>
                </a:solidFill>
                <a:latin typeface="Pretendard Light"/>
                <a:cs typeface="Pretendard Light"/>
              </a:rPr>
              <a:t>Feature Engineering</a:t>
            </a:r>
            <a:endParaRPr lang="en-US" sz="1300" dirty="0"/>
          </a:p>
        </p:txBody>
      </p:sp>
      <p:sp>
        <p:nvSpPr>
          <p:cNvPr id="9" name="Object 9"/>
          <p:cNvSpPr txBox="1"/>
          <p:nvPr/>
        </p:nvSpPr>
        <p:spPr>
          <a:xfrm>
            <a:off x="7992172" y="382268"/>
            <a:ext cx="1466293" cy="28257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1300" dirty="0">
                <a:solidFill>
                  <a:srgbClr val="FFFFFF"/>
                </a:solidFill>
                <a:latin typeface="Pretendard Light"/>
                <a:cs typeface="Pretendard Light"/>
              </a:rPr>
              <a:t>Modeling</a:t>
            </a:r>
            <a:endParaRPr lang="en-US" sz="1300" dirty="0"/>
          </a:p>
        </p:txBody>
      </p:sp>
      <p:sp>
        <p:nvSpPr>
          <p:cNvPr id="10" name="Object 10"/>
          <p:cNvSpPr txBox="1"/>
          <p:nvPr/>
        </p:nvSpPr>
        <p:spPr>
          <a:xfrm>
            <a:off x="9993143" y="382268"/>
            <a:ext cx="1490820" cy="28257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1300">
                <a:solidFill>
                  <a:srgbClr val="FFFFFF"/>
                </a:solidFill>
                <a:latin typeface="Pretendard Light"/>
                <a:cs typeface="Pretendard Light"/>
              </a:rPr>
              <a:t>Outro</a:t>
            </a:r>
            <a:endParaRPr lang="en-US" sz="1300"/>
          </a:p>
        </p:txBody>
      </p:sp>
      <p:sp>
        <p:nvSpPr>
          <p:cNvPr id="11" name="Object 11"/>
          <p:cNvSpPr txBox="1"/>
          <p:nvPr/>
        </p:nvSpPr>
        <p:spPr>
          <a:xfrm>
            <a:off x="406348" y="382268"/>
            <a:ext cx="1723809" cy="28257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rgbClr val="FFFFFF"/>
                </a:solidFill>
                <a:latin typeface="Pretendard Light"/>
                <a:cs typeface="Pretendard Light"/>
              </a:rPr>
              <a:t>Intro</a:t>
            </a:r>
          </a:p>
        </p:txBody>
      </p:sp>
      <p:grpSp>
        <p:nvGrpSpPr>
          <p:cNvPr id="1002" name="그룹 1002"/>
          <p:cNvGrpSpPr/>
          <p:nvPr/>
        </p:nvGrpSpPr>
        <p:grpSpPr>
          <a:xfrm>
            <a:off x="393650" y="318776"/>
            <a:ext cx="1803907" cy="38095"/>
            <a:chOff x="590476" y="478164"/>
            <a:chExt cx="2705861" cy="571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90476" y="478164"/>
              <a:ext cx="2705861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64832" y="337823"/>
            <a:ext cx="1803907" cy="38095"/>
            <a:chOff x="3470323" y="478164"/>
            <a:chExt cx="2705861" cy="5714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470323" y="478164"/>
              <a:ext cx="2705861" cy="5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43072" y="337823"/>
            <a:ext cx="1803907" cy="38095"/>
            <a:chOff x="6350170" y="478164"/>
            <a:chExt cx="2705861" cy="5714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350170" y="478164"/>
              <a:ext cx="2705861" cy="5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575953" y="337822"/>
            <a:ext cx="1803907" cy="38095"/>
            <a:chOff x="12109863" y="478164"/>
            <a:chExt cx="2705861" cy="571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109863" y="478164"/>
              <a:ext cx="2705861" cy="571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993140" y="318776"/>
            <a:ext cx="1803907" cy="38095"/>
            <a:chOff x="14989710" y="478164"/>
            <a:chExt cx="2705861" cy="5714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4989710" y="478164"/>
              <a:ext cx="2705861" cy="57143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6037354" y="4875115"/>
            <a:ext cx="6096000" cy="1107996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300" b="1" dirty="0" smtClean="0">
                <a:solidFill>
                  <a:srgbClr val="FAF3DB"/>
                </a:solidFill>
                <a:latin typeface="Noto Sans CJK KR Medium"/>
                <a:cs typeface="Noto Sans CJK KR Medium"/>
              </a:rPr>
              <a:t>21011928</a:t>
            </a:r>
          </a:p>
          <a:p>
            <a:pPr algn="ctr">
              <a:defRPr/>
            </a:pPr>
            <a:r>
              <a:rPr lang="ko-KR" altLang="en-US" sz="3300" b="1" dirty="0" err="1" smtClean="0">
                <a:solidFill>
                  <a:srgbClr val="FAF3DB"/>
                </a:solidFill>
                <a:latin typeface="Noto Sans CJK KR Medium"/>
                <a:cs typeface="Noto Sans CJK KR Medium"/>
              </a:rPr>
              <a:t>전주혁</a:t>
            </a:r>
            <a:endParaRPr lang="en-US" altLang="ko-KR" sz="3300" b="1" dirty="0" smtClean="0">
              <a:solidFill>
                <a:srgbClr val="FAF3DB"/>
              </a:solidFill>
              <a:latin typeface="Noto Sans CJK KR Medium"/>
              <a:cs typeface="Noto Sans CJK KR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47263" y="3105834"/>
            <a:ext cx="3606727" cy="6355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0" spc="-300">
                <a:solidFill>
                  <a:schemeClr val="bg1"/>
                </a:solidFill>
              </a:rPr>
              <a:t>Feature Engineering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4240" y="3121223"/>
            <a:ext cx="758825" cy="2963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Part 3, 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85686" y="260665"/>
            <a:ext cx="110479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0" spc="-300" dirty="0">
                <a:solidFill>
                  <a:schemeClr val="bg1"/>
                </a:solidFill>
              </a:rPr>
              <a:t>EDA </a:t>
            </a:r>
            <a:endParaRPr lang="ko-KR" altLang="en-US" sz="3600" b="0" spc="-3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594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Part 2,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811" y="4006088"/>
            <a:ext cx="5107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1. EDA </a:t>
            </a:r>
            <a:r>
              <a:rPr lang="ko-KR" altLang="en-US" b="1" dirty="0" smtClean="0">
                <a:sym typeface="Wingdings" panose="05000000000000000000" pitchFamily="2" charset="2"/>
              </a:rPr>
              <a:t>중 가설로 설정했던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b="1" dirty="0" err="1"/>
              <a:t>피쳐들은</a:t>
            </a:r>
            <a:r>
              <a:rPr lang="ko-KR" altLang="en-US" b="1" dirty="0"/>
              <a:t> 통신 회사와 관계 없이</a:t>
            </a:r>
            <a:endParaRPr lang="en-US" altLang="ko-KR" b="1" dirty="0"/>
          </a:p>
          <a:p>
            <a:r>
              <a:rPr lang="ko-KR" altLang="en-US" b="1" dirty="0"/>
              <a:t>고객 이탈 여부와 관련이 없을 </a:t>
            </a:r>
            <a:r>
              <a:rPr lang="ko-KR" altLang="en-US" b="1" dirty="0" smtClean="0"/>
              <a:t>것이라는 판단으로</a:t>
            </a:r>
            <a:endParaRPr lang="en-US" altLang="ko-KR" b="1" dirty="0" smtClean="0"/>
          </a:p>
          <a:p>
            <a:r>
              <a:rPr lang="en-US" altLang="ko-KR" b="1" dirty="0" smtClean="0"/>
              <a:t>-&gt; 3</a:t>
            </a:r>
            <a:r>
              <a:rPr lang="ko-KR" altLang="en-US" b="1" dirty="0" smtClean="0"/>
              <a:t>개의 </a:t>
            </a:r>
            <a:r>
              <a:rPr lang="ko-KR" altLang="en-US" b="1" dirty="0" err="1" smtClean="0"/>
              <a:t>피쳐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Drop</a:t>
            </a:r>
            <a:endParaRPr lang="en-US" altLang="ko-KR" b="1" dirty="0"/>
          </a:p>
          <a:p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726" y="1910202"/>
            <a:ext cx="9343183" cy="14425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15075" y="4006088"/>
            <a:ext cx="573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학습에 불필요한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- index, Unnamed: 0, </a:t>
            </a:r>
            <a:r>
              <a:rPr lang="en-US" altLang="ko-KR" b="1" dirty="0" err="1" smtClean="0"/>
              <a:t>customerID</a:t>
            </a:r>
            <a:r>
              <a:rPr lang="en-US" altLang="ko-KR" b="1" dirty="0" smtClean="0"/>
              <a:t> column Drop</a:t>
            </a:r>
          </a:p>
        </p:txBody>
      </p:sp>
    </p:spTree>
    <p:extLst>
      <p:ext uri="{BB962C8B-B14F-4D97-AF65-F5344CB8AC3E}">
        <p14:creationId xmlns:p14="http://schemas.microsoft.com/office/powerpoint/2010/main" val="401289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47264" y="3105834"/>
            <a:ext cx="2044626" cy="6355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altLang="ko-KR" sz="3600">
                <a:solidFill>
                  <a:schemeClr val="lt1"/>
                </a:solidFill>
              </a:rPr>
              <a:t>Modeling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3765" y="3121223"/>
            <a:ext cx="711200" cy="2963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Part 5,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75104" y="207749"/>
            <a:ext cx="204526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altLang="ko-KR" sz="3600">
                <a:solidFill>
                  <a:schemeClr val="lt1"/>
                </a:solidFill>
              </a:rPr>
              <a:t>Modeling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594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Part 5,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8286" y="1951989"/>
            <a:ext cx="11327344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 smtClean="0">
                <a:latin typeface="+mj-ea"/>
                <a:ea typeface="+mj-ea"/>
              </a:rPr>
              <a:t>15</a:t>
            </a:r>
            <a:r>
              <a:rPr lang="ko-KR" altLang="en-US" b="1" dirty="0" smtClean="0">
                <a:latin typeface="+mj-ea"/>
                <a:ea typeface="+mj-ea"/>
              </a:rPr>
              <a:t>개의 </a:t>
            </a:r>
            <a:r>
              <a:rPr lang="en-US" altLang="ko-KR" b="1" dirty="0" smtClean="0">
                <a:latin typeface="+mj-ea"/>
                <a:ea typeface="+mj-ea"/>
              </a:rPr>
              <a:t>object </a:t>
            </a:r>
            <a:r>
              <a:rPr lang="ko-KR" altLang="en-US" b="1" dirty="0" err="1" smtClean="0">
                <a:latin typeface="+mj-ea"/>
                <a:ea typeface="+mj-ea"/>
              </a:rPr>
              <a:t>피쳐들을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ko-KR" altLang="en-US" b="1" dirty="0" smtClean="0">
                <a:latin typeface="+mj-ea"/>
                <a:ea typeface="+mj-ea"/>
              </a:rPr>
              <a:t>빠르게 변환 하여</a:t>
            </a:r>
            <a:endParaRPr lang="en-US" altLang="ko-KR" b="1" dirty="0" smtClean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b="1" dirty="0" smtClean="0">
                <a:latin typeface="+mj-ea"/>
                <a:ea typeface="+mj-ea"/>
              </a:rPr>
              <a:t>모델 </a:t>
            </a:r>
            <a:r>
              <a:rPr lang="ko-KR" altLang="en-US" b="1" dirty="0">
                <a:latin typeface="+mj-ea"/>
                <a:ea typeface="+mj-ea"/>
              </a:rPr>
              <a:t>별 평가지표를 쉽게 보기 위해 </a:t>
            </a:r>
            <a:r>
              <a:rPr lang="ko-KR" altLang="en-US" b="1" dirty="0" err="1">
                <a:latin typeface="+mj-ea"/>
                <a:ea typeface="+mj-ea"/>
              </a:rPr>
              <a:t>pycaret</a:t>
            </a:r>
            <a:r>
              <a:rPr lang="ko-KR" altLang="en-US" b="1" dirty="0">
                <a:latin typeface="+mj-ea"/>
                <a:ea typeface="+mj-ea"/>
              </a:rPr>
              <a:t> 사용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 </a:t>
            </a:r>
            <a:r>
              <a:rPr lang="ko-KR" altLang="en-US" b="1" dirty="0"/>
              <a:t> </a:t>
            </a:r>
            <a:r>
              <a:rPr lang="ko-KR" altLang="en-US" sz="2500" b="1" dirty="0" err="1">
                <a:latin typeface="+mj-ea"/>
                <a:ea typeface="+mj-ea"/>
              </a:rPr>
              <a:t>pycaret</a:t>
            </a:r>
            <a:r>
              <a:rPr lang="ko-KR" altLang="en-US" sz="2300" b="1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이란</a:t>
            </a:r>
            <a:r>
              <a:rPr lang="en-US" altLang="ko-KR" dirty="0">
                <a:latin typeface="+mj-ea"/>
                <a:ea typeface="+mj-ea"/>
              </a:rPr>
              <a:t>?</a:t>
            </a:r>
          </a:p>
          <a:p>
            <a:pPr>
              <a:defRPr/>
            </a:pPr>
            <a:r>
              <a:rPr lang="ko-KR" altLang="en-US" dirty="0">
                <a:latin typeface="+mj-ea"/>
                <a:ea typeface="+mj-ea"/>
              </a:rPr>
              <a:t>-  </a:t>
            </a:r>
            <a:r>
              <a:rPr lang="ko-KR" altLang="en-US" dirty="0" err="1">
                <a:latin typeface="+mj-ea"/>
                <a:ea typeface="+mj-ea"/>
              </a:rPr>
              <a:t>Machine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Learning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Workflow를</a:t>
            </a:r>
            <a:r>
              <a:rPr lang="ko-KR" altLang="en-US" dirty="0">
                <a:latin typeface="+mj-ea"/>
                <a:ea typeface="+mj-ea"/>
              </a:rPr>
              <a:t> 자동화하는 오픈소스 라이브러리</a:t>
            </a:r>
          </a:p>
          <a:p>
            <a:pPr>
              <a:defRPr/>
            </a:pPr>
            <a:endParaRPr lang="ko-KR" altLang="en-US" dirty="0">
              <a:latin typeface="+mj-ea"/>
              <a:ea typeface="+mj-ea"/>
            </a:endParaRPr>
          </a:p>
          <a:p>
            <a:pPr>
              <a:defRPr/>
            </a:pPr>
            <a:endParaRPr lang="ko-KR" altLang="en-US" dirty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dirty="0">
                <a:latin typeface="+mj-ea"/>
                <a:ea typeface="+mj-ea"/>
              </a:rPr>
              <a:t>- </a:t>
            </a:r>
            <a:r>
              <a:rPr lang="ko-KR" altLang="en-US" dirty="0" err="1">
                <a:latin typeface="+mj-ea"/>
                <a:ea typeface="+mj-ea"/>
              </a:rPr>
              <a:t>Classification</a:t>
            </a:r>
            <a:r>
              <a:rPr lang="ko-KR" altLang="en-US" dirty="0">
                <a:latin typeface="+mj-ea"/>
                <a:ea typeface="+mj-ea"/>
              </a:rPr>
              <a:t>, </a:t>
            </a:r>
            <a:r>
              <a:rPr lang="ko-KR" altLang="en-US" dirty="0" err="1">
                <a:latin typeface="+mj-ea"/>
                <a:ea typeface="+mj-ea"/>
              </a:rPr>
              <a:t>Regression</a:t>
            </a:r>
            <a:r>
              <a:rPr lang="ko-KR" altLang="en-US" dirty="0">
                <a:latin typeface="+mj-ea"/>
                <a:ea typeface="+mj-ea"/>
              </a:rPr>
              <a:t>, </a:t>
            </a:r>
            <a:r>
              <a:rPr lang="ko-KR" altLang="en-US" dirty="0" err="1">
                <a:latin typeface="+mj-ea"/>
                <a:ea typeface="+mj-ea"/>
              </a:rPr>
              <a:t>Clustering</a:t>
            </a:r>
            <a:r>
              <a:rPr lang="ko-KR" altLang="en-US" dirty="0">
                <a:latin typeface="+mj-ea"/>
                <a:ea typeface="+mj-ea"/>
              </a:rPr>
              <a:t> 등의 </a:t>
            </a:r>
            <a:r>
              <a:rPr lang="ko-KR" altLang="en-US" dirty="0" err="1">
                <a:latin typeface="+mj-ea"/>
                <a:ea typeface="+mj-ea"/>
              </a:rPr>
              <a:t>Task에서</a:t>
            </a:r>
            <a:r>
              <a:rPr lang="ko-KR" altLang="en-US" dirty="0">
                <a:latin typeface="+mj-ea"/>
                <a:ea typeface="+mj-ea"/>
              </a:rPr>
              <a:t> 사용하는 여러 모델들을 동일한 환경에서 실행을 자동화한 라이브러리</a:t>
            </a:r>
          </a:p>
          <a:p>
            <a:pPr>
              <a:defRPr/>
            </a:pPr>
            <a:endParaRPr lang="ko-KR" altLang="en-US" dirty="0">
              <a:latin typeface="+mj-ea"/>
              <a:ea typeface="+mj-ea"/>
            </a:endParaRPr>
          </a:p>
          <a:p>
            <a:pPr>
              <a:defRPr/>
            </a:pPr>
            <a:endParaRPr lang="ko-KR" altLang="en-US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dirty="0">
                <a:latin typeface="+mj-ea"/>
                <a:ea typeface="+mj-ea"/>
              </a:rPr>
              <a:t>-</a:t>
            </a:r>
            <a:r>
              <a:rPr lang="ko-KR" altLang="en-US" dirty="0">
                <a:latin typeface="+mj-ea"/>
                <a:ea typeface="+mj-ea"/>
              </a:rPr>
              <a:t> 여러 모델을 비교 가능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30" name="직사각형 6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TextBox 5"/>
          <p:cNvSpPr txBox="1"/>
          <p:nvPr/>
        </p:nvSpPr>
        <p:spPr>
          <a:xfrm>
            <a:off x="286619" y="1264666"/>
            <a:ext cx="1185946" cy="4479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/>
              <a:t>pycaret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32768" y="250082"/>
            <a:ext cx="183042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0" spc="-300">
                <a:solidFill>
                  <a:schemeClr val="bg1"/>
                </a:solidFill>
              </a:rPr>
              <a:t>Modeling</a:t>
            </a:r>
            <a:r>
              <a:rPr lang="ko-KR" altLang="en-US" sz="3600" b="0" spc="-3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594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Part 5,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9533" y="1264666"/>
            <a:ext cx="3035432" cy="447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0" spc="-300">
                <a:solidFill>
                  <a:srgbClr val="393939"/>
                </a:solidFill>
                <a:latin typeface="+mn-ea"/>
              </a:rPr>
              <a:t>Model Metrics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8" name="TextBox 327"/>
          <p:cNvSpPr txBox="1"/>
          <p:nvPr/>
        </p:nvSpPr>
        <p:spPr>
          <a:xfrm>
            <a:off x="4362891" y="2240071"/>
            <a:ext cx="39453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 smtClean="0">
                <a:latin typeface="+mj-ea"/>
                <a:ea typeface="+mj-ea"/>
              </a:rPr>
              <a:t> -&gt; </a:t>
            </a:r>
            <a:r>
              <a:rPr lang="ko-KR" altLang="en-US" b="1" dirty="0" err="1" smtClean="0">
                <a:latin typeface="+mj-ea"/>
                <a:ea typeface="+mj-ea"/>
              </a:rPr>
              <a:t>평가지표인</a:t>
            </a:r>
            <a:r>
              <a:rPr lang="ko-KR" altLang="en-US" b="1" dirty="0" smtClean="0">
                <a:latin typeface="+mj-ea"/>
                <a:ea typeface="+mj-ea"/>
              </a:rPr>
              <a:t> </a:t>
            </a:r>
            <a:r>
              <a:rPr lang="en-US" altLang="ko-KR" b="1" dirty="0" err="1" smtClean="0">
                <a:latin typeface="+mj-ea"/>
                <a:ea typeface="+mj-ea"/>
              </a:rPr>
              <a:t>Acc</a:t>
            </a:r>
            <a:r>
              <a:rPr lang="en-US" altLang="ko-KR" b="1" dirty="0" smtClean="0">
                <a:latin typeface="+mj-ea"/>
                <a:ea typeface="+mj-ea"/>
              </a:rPr>
              <a:t> </a:t>
            </a:r>
            <a:r>
              <a:rPr lang="ko-KR" altLang="en-US" b="1" dirty="0" smtClean="0">
                <a:latin typeface="+mj-ea"/>
                <a:ea typeface="+mj-ea"/>
              </a:rPr>
              <a:t>값이 제일 높은 </a:t>
            </a:r>
            <a:endParaRPr lang="en-US" altLang="ko-KR" b="1" dirty="0" smtClean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smtClean="0">
                <a:latin typeface="+mj-ea"/>
                <a:ea typeface="+mj-ea"/>
              </a:rPr>
              <a:t>    </a:t>
            </a:r>
            <a:r>
              <a:rPr lang="ko-KR" altLang="en-US" b="1" dirty="0" smtClean="0">
                <a:latin typeface="+mj-ea"/>
                <a:ea typeface="+mj-ea"/>
              </a:rPr>
              <a:t>모델들 사용 결정</a:t>
            </a:r>
            <a:endParaRPr lang="en-US" altLang="ko-KR" b="1" dirty="0">
              <a:latin typeface="+mj-ea"/>
              <a:ea typeface="+mj-ea"/>
            </a:endParaRPr>
          </a:p>
          <a:p>
            <a:pPr>
              <a:defRPr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41" y="2015609"/>
            <a:ext cx="3562847" cy="45059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127" y="2072767"/>
            <a:ext cx="1314633" cy="44487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647309" y="2072767"/>
            <a:ext cx="3867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GBC </a:t>
            </a:r>
            <a:r>
              <a:rPr lang="ko-KR" altLang="en-US" b="1" dirty="0" smtClean="0"/>
              <a:t>모델</a:t>
            </a:r>
            <a:endParaRPr lang="en-US" altLang="ko-KR" b="1" dirty="0" smtClean="0"/>
          </a:p>
          <a:p>
            <a:r>
              <a:rPr lang="en-US" altLang="ko-KR" b="1" dirty="0" smtClean="0"/>
              <a:t>Stratified 10 Fold </a:t>
            </a:r>
            <a:r>
              <a:rPr lang="en-US" altLang="ko-KR" b="1" dirty="0" err="1" smtClean="0"/>
              <a:t>Acc</a:t>
            </a:r>
            <a:endParaRPr lang="ko-KR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32767" y="250082"/>
            <a:ext cx="349729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0" spc="-300">
                <a:solidFill>
                  <a:schemeClr val="bg1"/>
                </a:solidFill>
              </a:rPr>
              <a:t>Feature Importance</a:t>
            </a:r>
            <a:endParaRPr lang="ko-KR" altLang="en-US" sz="3600" b="0" spc="-30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594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Part 5,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9534" y="1264666"/>
            <a:ext cx="3201303" cy="447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0" spc="-300">
                <a:solidFill>
                  <a:srgbClr val="393939"/>
                </a:solidFill>
                <a:latin typeface="궁서체"/>
                <a:ea typeface="궁서체"/>
              </a:rPr>
              <a:t>Feature Importance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8" name="TextBox 327"/>
          <p:cNvSpPr txBox="1"/>
          <p:nvPr/>
        </p:nvSpPr>
        <p:spPr>
          <a:xfrm>
            <a:off x="4992555" y="6175375"/>
            <a:ext cx="2886102" cy="366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 </a:t>
            </a:r>
            <a:r>
              <a:rPr lang="ko-KR" altLang="en-US" b="1"/>
              <a:t>Feature Importance 결과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489" y="1729467"/>
            <a:ext cx="7678222" cy="40391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358" y="2732567"/>
            <a:ext cx="12192001" cy="140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04010" y="2921168"/>
            <a:ext cx="8764905" cy="10012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6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“                                     ”</a:t>
            </a:r>
            <a:endParaRPr lang="ko-KR" altLang="en-US" sz="6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90110" y="3075056"/>
            <a:ext cx="2792730" cy="6949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i="1">
                <a:solidFill>
                  <a:schemeClr val="tx1">
                    <a:lumMod val="75000"/>
                    <a:lumOff val="25000"/>
                  </a:schemeClr>
                </a:solidFill>
              </a:rPr>
              <a:t>감사합니다</a:t>
            </a:r>
            <a:r>
              <a:rPr lang="en-US" altLang="ko-KR" sz="4000" i="1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200" y="228599"/>
            <a:ext cx="6908800" cy="1117600"/>
          </a:xfrm>
        </p:spPr>
        <p:txBody>
          <a:bodyPr/>
          <a:lstStyle/>
          <a:p>
            <a:pPr algn="ctr">
              <a:defRPr/>
            </a:pPr>
            <a:r>
              <a:rPr lang="en-US" altLang="ko-KR" sz="4900" b="1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3582" y="1910290"/>
            <a:ext cx="6390216" cy="42767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en-US" altLang="en-US" sz="5300" dirty="0">
                <a:solidFill>
                  <a:srgbClr val="203A7B"/>
                </a:solidFill>
                <a:latin typeface="+mj-ea"/>
                <a:ea typeface="+mj-ea"/>
              </a:rPr>
              <a:t>01</a:t>
            </a:r>
            <a:r>
              <a:rPr lang="en-US" altLang="en-US" sz="5300" dirty="0">
                <a:latin typeface="+mj-ea"/>
                <a:ea typeface="+mj-ea"/>
              </a:rPr>
              <a:t>. </a:t>
            </a:r>
            <a:r>
              <a:rPr lang="en-US" altLang="ko-KR" sz="5300" dirty="0">
                <a:latin typeface="+mj-ea"/>
                <a:ea typeface="+mj-ea"/>
              </a:rPr>
              <a:t>I</a:t>
            </a:r>
            <a:r>
              <a:rPr lang="en-US" altLang="en-US" sz="5300" dirty="0">
                <a:latin typeface="+mj-ea"/>
                <a:ea typeface="+mj-ea"/>
              </a:rPr>
              <a:t>ntro</a:t>
            </a:r>
          </a:p>
          <a:p>
            <a:pPr marL="0" indent="0">
              <a:buNone/>
              <a:defRPr/>
            </a:pPr>
            <a:endParaRPr lang="en-US" altLang="en-US" sz="53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en-US" sz="5300" dirty="0">
                <a:solidFill>
                  <a:srgbClr val="203A7B"/>
                </a:solidFill>
                <a:latin typeface="+mj-ea"/>
                <a:ea typeface="+mj-ea"/>
              </a:rPr>
              <a:t>02</a:t>
            </a:r>
            <a:r>
              <a:rPr lang="en-US" altLang="en-US" sz="5300" dirty="0">
                <a:latin typeface="+mj-ea"/>
                <a:ea typeface="+mj-ea"/>
              </a:rPr>
              <a:t>. EDA</a:t>
            </a:r>
          </a:p>
          <a:p>
            <a:pPr marL="0" indent="0">
              <a:buNone/>
              <a:defRPr/>
            </a:pPr>
            <a:endParaRPr lang="en-US" altLang="en-US" sz="53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en-US" sz="5300" dirty="0">
                <a:solidFill>
                  <a:srgbClr val="203A7B"/>
                </a:solidFill>
                <a:latin typeface="+mj-ea"/>
                <a:ea typeface="+mj-ea"/>
              </a:rPr>
              <a:t>03</a:t>
            </a:r>
            <a:r>
              <a:rPr lang="en-US" altLang="en-US" sz="5300" dirty="0">
                <a:latin typeface="+mj-ea"/>
                <a:ea typeface="+mj-ea"/>
              </a:rPr>
              <a:t>. Feature Engineering</a:t>
            </a:r>
          </a:p>
          <a:p>
            <a:pPr marL="0" indent="0">
              <a:buNone/>
              <a:defRPr/>
            </a:pPr>
            <a:endParaRPr lang="en-US" altLang="en-US" sz="53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en-US" sz="5300" dirty="0" smtClean="0">
                <a:solidFill>
                  <a:srgbClr val="203A7B"/>
                </a:solidFill>
                <a:latin typeface="+mj-ea"/>
                <a:ea typeface="+mj-ea"/>
              </a:rPr>
              <a:t>04</a:t>
            </a:r>
            <a:r>
              <a:rPr lang="en-US" altLang="en-US" sz="5300" dirty="0" smtClean="0">
                <a:latin typeface="+mj-ea"/>
                <a:ea typeface="+mj-ea"/>
              </a:rPr>
              <a:t>. </a:t>
            </a:r>
            <a:r>
              <a:rPr lang="en-US" altLang="en-US" sz="5300" dirty="0">
                <a:latin typeface="+mj-ea"/>
                <a:ea typeface="+mj-ea"/>
              </a:rPr>
              <a:t>Modeling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5277" y="2600960"/>
            <a:ext cx="1584963" cy="6356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1" spc="-300">
                <a:solidFill>
                  <a:schemeClr val="bg1"/>
                </a:solidFill>
                <a:latin typeface="+mj-ea"/>
                <a:ea typeface="+mj-ea"/>
                <a:cs typeface="+mn-cs"/>
              </a:rPr>
              <a:t>1.</a:t>
            </a:r>
            <a:r>
              <a:rPr lang="ko-KR" altLang="en-US" sz="3600" b="1" spc="-300">
                <a:solidFill>
                  <a:schemeClr val="bg1"/>
                </a:solidFill>
                <a:latin typeface="+mj-ea"/>
                <a:ea typeface="+mj-ea"/>
                <a:cs typeface="+mn-cs"/>
              </a:rPr>
              <a:t>  주제</a:t>
            </a:r>
            <a:r>
              <a:rPr lang="en-US" altLang="ko-KR" sz="3600" b="1" spc="-300">
                <a:solidFill>
                  <a:schemeClr val="bg1"/>
                </a:solidFill>
                <a:latin typeface="+mj-ea"/>
                <a:ea typeface="+mj-ea"/>
                <a:cs typeface="+mn-cs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5159" y="3748842"/>
            <a:ext cx="1168168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 b="1" dirty="0" smtClean="0">
                <a:latin typeface="+mj-ea"/>
                <a:ea typeface="+mj-ea"/>
              </a:rPr>
              <a:t>통신사 고객 이탈 여부 예측 문제</a:t>
            </a:r>
            <a:endParaRPr lang="en-US" altLang="ko-KR" sz="2100" b="1" dirty="0" smtClean="0">
              <a:latin typeface="+mj-ea"/>
              <a:ea typeface="+mj-ea"/>
            </a:endParaRPr>
          </a:p>
          <a:p>
            <a:pPr>
              <a:defRPr/>
            </a:pPr>
            <a:endParaRPr lang="ko-KR" altLang="en-US" sz="2100" b="1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2100" dirty="0">
                <a:latin typeface="+mj-ea"/>
                <a:ea typeface="+mj-ea"/>
              </a:rPr>
              <a:t>* </a:t>
            </a:r>
            <a:r>
              <a:rPr lang="ko-KR" altLang="en-US" sz="2100" dirty="0" smtClean="0">
                <a:latin typeface="+mj-ea"/>
                <a:ea typeface="+mj-ea"/>
              </a:rPr>
              <a:t>통신 회사는 수익을 늘리기 위해 계약 해지</a:t>
            </a:r>
            <a:r>
              <a:rPr lang="en-US" altLang="ko-KR" sz="2100" dirty="0" smtClean="0">
                <a:latin typeface="+mj-ea"/>
                <a:ea typeface="+mj-ea"/>
              </a:rPr>
              <a:t>(</a:t>
            </a:r>
            <a:r>
              <a:rPr lang="ko-KR" altLang="en-US" sz="2100" dirty="0" smtClean="0">
                <a:latin typeface="+mj-ea"/>
                <a:ea typeface="+mj-ea"/>
              </a:rPr>
              <a:t>이탈</a:t>
            </a:r>
            <a:r>
              <a:rPr lang="en-US" altLang="ko-KR" sz="2100" dirty="0" smtClean="0">
                <a:latin typeface="+mj-ea"/>
                <a:ea typeface="+mj-ea"/>
              </a:rPr>
              <a:t>)</a:t>
            </a:r>
            <a:r>
              <a:rPr lang="ko-KR" altLang="en-US" sz="2100" dirty="0" smtClean="0">
                <a:latin typeface="+mj-ea"/>
                <a:ea typeface="+mj-ea"/>
              </a:rPr>
              <a:t>을 피해야함</a:t>
            </a:r>
            <a:r>
              <a:rPr lang="en-US" altLang="ko-KR" sz="2100" dirty="0">
                <a:latin typeface="+mj-ea"/>
                <a:ea typeface="+mj-ea"/>
              </a:rPr>
              <a:t/>
            </a:r>
            <a:br>
              <a:rPr lang="en-US" altLang="ko-KR" sz="2100" dirty="0">
                <a:latin typeface="+mj-ea"/>
                <a:ea typeface="+mj-ea"/>
              </a:rPr>
            </a:br>
            <a:endParaRPr lang="en-US" altLang="ko-KR" sz="210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2100" dirty="0">
                <a:latin typeface="+mj-ea"/>
              </a:rPr>
              <a:t>* </a:t>
            </a:r>
            <a:r>
              <a:rPr lang="ko-KR" altLang="en-US" sz="2100" dirty="0" smtClean="0">
                <a:latin typeface="+mj-ea"/>
                <a:ea typeface="+mj-ea"/>
              </a:rPr>
              <a:t>고객 이탈 분석은 고객 이탈을 예측하고 이탈을 유발하는 근본적인 이유를 정의</a:t>
            </a:r>
            <a:endParaRPr lang="en-US" altLang="ko-KR" sz="2100" dirty="0" smtClean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210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2100" dirty="0">
                <a:latin typeface="+mj-ea"/>
                <a:ea typeface="+mj-ea"/>
              </a:rPr>
              <a:t>* </a:t>
            </a:r>
            <a:r>
              <a:rPr lang="ko-KR" altLang="en-US" sz="2100" dirty="0" smtClean="0">
                <a:latin typeface="+mj-ea"/>
                <a:ea typeface="+mj-ea"/>
              </a:rPr>
              <a:t>이탈을 유발하는 원인을 파악해 대응조치를 취해 고객 이탈을 방지</a:t>
            </a:r>
            <a:endParaRPr lang="ko-KR" altLang="en-US" sz="2100" dirty="0">
              <a:latin typeface="+mj-ea"/>
              <a:ea typeface="+mj-ea"/>
            </a:endParaRPr>
          </a:p>
          <a:p>
            <a:pPr>
              <a:defRPr/>
            </a:pPr>
            <a:endParaRPr lang="ko-KR" altLang="en-US" sz="2100" dirty="0">
              <a:latin typeface="+mj-ea"/>
              <a:ea typeface="+mj-ea"/>
            </a:endParaRPr>
          </a:p>
        </p:txBody>
      </p:sp>
      <p:sp>
        <p:nvSpPr>
          <p:cNvPr id="21" name="TextBox 2"/>
          <p:cNvSpPr txBox="1"/>
          <p:nvPr/>
        </p:nvSpPr>
        <p:spPr>
          <a:xfrm>
            <a:off x="223092" y="192193"/>
            <a:ext cx="1106598" cy="6356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1" spc="-300">
                <a:solidFill>
                  <a:schemeClr val="bg1"/>
                </a:solidFill>
                <a:latin typeface="+mj-ea"/>
                <a:ea typeface="+mj-ea"/>
                <a:cs typeface="+mn-cs"/>
              </a:rPr>
              <a:t>Intro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5277" y="2600960"/>
            <a:ext cx="3366138" cy="11785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600" b="1" spc="-3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2.  </a:t>
            </a:r>
            <a:r>
              <a:rPr lang="en-US" altLang="ko-KR" sz="3600" b="1" dirty="0">
                <a:solidFill>
                  <a:schemeClr val="lt1"/>
                </a:solidFill>
                <a:latin typeface="+mj-ea"/>
                <a:ea typeface="+mj-ea"/>
              </a:rPr>
              <a:t>Data </a:t>
            </a:r>
            <a:r>
              <a:rPr lang="en-US" altLang="en-US" sz="3600" b="1" dirty="0">
                <a:solidFill>
                  <a:schemeClr val="lt1"/>
                </a:solidFill>
                <a:latin typeface="+mj-ea"/>
                <a:ea typeface="+mj-ea"/>
              </a:rPr>
              <a:t>Access</a:t>
            </a:r>
          </a:p>
          <a:p>
            <a:pPr>
              <a:defRPr/>
            </a:pPr>
            <a:r>
              <a:rPr lang="ko-KR" altLang="en-US" sz="3600" b="0" spc="-3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 </a:t>
            </a:r>
            <a:r>
              <a:rPr lang="en-US" altLang="ko-KR" sz="3600" b="0" spc="-3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5159" y="3569771"/>
            <a:ext cx="116816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100" dirty="0">
                <a:latin typeface="+mj-ea"/>
                <a:ea typeface="+mj-ea"/>
              </a:rPr>
              <a:t> </a:t>
            </a:r>
            <a:endParaRPr lang="en-US" altLang="en-US" sz="2100" dirty="0" smtClean="0">
              <a:latin typeface="+mj-ea"/>
              <a:ea typeface="+mj-ea"/>
            </a:endParaRPr>
          </a:p>
          <a:p>
            <a:pPr>
              <a:defRPr/>
            </a:pPr>
            <a:r>
              <a:rPr lang="en-US" altLang="en-US" sz="2100" dirty="0" smtClean="0">
                <a:latin typeface="+mj-ea"/>
                <a:ea typeface="+mj-ea"/>
              </a:rPr>
              <a:t>1</a:t>
            </a:r>
            <a:r>
              <a:rPr lang="en-US" altLang="en-US" sz="2100" dirty="0">
                <a:latin typeface="+mj-ea"/>
                <a:ea typeface="+mj-ea"/>
              </a:rPr>
              <a:t>. </a:t>
            </a:r>
            <a:r>
              <a:rPr lang="ko-KR" altLang="en-US" sz="2100" dirty="0" smtClean="0">
                <a:latin typeface="+mj-ea"/>
                <a:ea typeface="+mj-ea"/>
              </a:rPr>
              <a:t>시각화 후 불필요한 </a:t>
            </a:r>
            <a:r>
              <a:rPr lang="ko-KR" altLang="en-US" sz="2100" dirty="0" err="1" smtClean="0">
                <a:latin typeface="+mj-ea"/>
                <a:ea typeface="+mj-ea"/>
              </a:rPr>
              <a:t>피쳐</a:t>
            </a:r>
            <a:r>
              <a:rPr lang="ko-KR" altLang="en-US" sz="2100" dirty="0" smtClean="0">
                <a:latin typeface="+mj-ea"/>
                <a:ea typeface="+mj-ea"/>
              </a:rPr>
              <a:t> 판단</a:t>
            </a:r>
            <a:endParaRPr lang="en-US" altLang="ko-KR" sz="2100" dirty="0" smtClean="0">
              <a:latin typeface="+mj-ea"/>
              <a:ea typeface="+mj-ea"/>
            </a:endParaRPr>
          </a:p>
          <a:p>
            <a:pPr>
              <a:defRPr/>
            </a:pPr>
            <a:endParaRPr lang="en-US" altLang="en-US" sz="2100" dirty="0" smtClean="0">
              <a:latin typeface="+mj-ea"/>
              <a:ea typeface="+mj-ea"/>
            </a:endParaRPr>
          </a:p>
          <a:p>
            <a:pPr>
              <a:defRPr/>
            </a:pPr>
            <a:endParaRPr lang="en-US" altLang="en-US" sz="210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en-US" sz="2100" dirty="0">
                <a:latin typeface="+mj-ea"/>
                <a:ea typeface="+mj-ea"/>
              </a:rPr>
              <a:t> 2. </a:t>
            </a:r>
            <a:r>
              <a:rPr lang="ko-KR" altLang="en-US" sz="2100" dirty="0" smtClean="0">
                <a:latin typeface="+mj-ea"/>
                <a:ea typeface="+mj-ea"/>
              </a:rPr>
              <a:t>가설 설정 후 </a:t>
            </a:r>
            <a:r>
              <a:rPr lang="ko-KR" altLang="en-US" sz="2100" dirty="0" err="1" smtClean="0">
                <a:latin typeface="+mj-ea"/>
                <a:ea typeface="+mj-ea"/>
              </a:rPr>
              <a:t>피쳐를</a:t>
            </a:r>
            <a:r>
              <a:rPr lang="ko-KR" altLang="en-US" sz="2100" dirty="0" smtClean="0">
                <a:latin typeface="+mj-ea"/>
                <a:ea typeface="+mj-ea"/>
              </a:rPr>
              <a:t> </a:t>
            </a:r>
            <a:r>
              <a:rPr lang="en-US" altLang="ko-KR" sz="2100" dirty="0" smtClean="0">
                <a:latin typeface="+mj-ea"/>
                <a:ea typeface="+mj-ea"/>
              </a:rPr>
              <a:t>Drop or </a:t>
            </a:r>
            <a:r>
              <a:rPr lang="ko-KR" altLang="en-US" sz="2100" dirty="0" err="1" smtClean="0">
                <a:latin typeface="+mj-ea"/>
                <a:ea typeface="+mj-ea"/>
              </a:rPr>
              <a:t>연관있다</a:t>
            </a:r>
            <a:r>
              <a:rPr lang="ko-KR" altLang="en-US" sz="2100" dirty="0" smtClean="0">
                <a:latin typeface="+mj-ea"/>
                <a:ea typeface="+mj-ea"/>
              </a:rPr>
              <a:t> 생각되는 </a:t>
            </a:r>
            <a:r>
              <a:rPr lang="ko-KR" altLang="en-US" sz="2100" dirty="0" err="1" smtClean="0">
                <a:latin typeface="+mj-ea"/>
                <a:ea typeface="+mj-ea"/>
              </a:rPr>
              <a:t>피쳐들을</a:t>
            </a:r>
            <a:r>
              <a:rPr lang="ko-KR" altLang="en-US" sz="2100" dirty="0" smtClean="0">
                <a:latin typeface="+mj-ea"/>
                <a:ea typeface="+mj-ea"/>
              </a:rPr>
              <a:t> 이용해 </a:t>
            </a:r>
            <a:r>
              <a:rPr lang="ko-KR" altLang="en-US" sz="2100" dirty="0" smtClean="0">
                <a:latin typeface="+mj-ea"/>
                <a:ea typeface="+mj-ea"/>
              </a:rPr>
              <a:t>파생 </a:t>
            </a:r>
            <a:r>
              <a:rPr lang="ko-KR" altLang="en-US" sz="2100" dirty="0" smtClean="0">
                <a:latin typeface="+mj-ea"/>
                <a:ea typeface="+mj-ea"/>
              </a:rPr>
              <a:t>변수 생성</a:t>
            </a:r>
            <a:endParaRPr lang="en-US" altLang="en-US" sz="2100" dirty="0">
              <a:latin typeface="+mj-ea"/>
              <a:ea typeface="+mj-ea"/>
            </a:endParaRPr>
          </a:p>
          <a:p>
            <a:pPr>
              <a:defRPr/>
            </a:pPr>
            <a:endParaRPr lang="ko-KR" altLang="en-US" sz="2100" dirty="0"/>
          </a:p>
        </p:txBody>
      </p:sp>
      <p:sp>
        <p:nvSpPr>
          <p:cNvPr id="20" name="TextBox 2"/>
          <p:cNvSpPr txBox="1"/>
          <p:nvPr/>
        </p:nvSpPr>
        <p:spPr>
          <a:xfrm>
            <a:off x="223092" y="192193"/>
            <a:ext cx="1106598" cy="6356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1" spc="-300">
                <a:solidFill>
                  <a:schemeClr val="bg1"/>
                </a:solidFill>
                <a:latin typeface="+mj-ea"/>
                <a:ea typeface="+mj-ea"/>
                <a:cs typeface="+mn-cs"/>
              </a:rPr>
              <a:t>Intro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47264" y="3105834"/>
            <a:ext cx="1006401" cy="6355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3600" b="0" spc="-300">
                <a:solidFill>
                  <a:schemeClr val="bg1"/>
                </a:solidFill>
              </a:rPr>
              <a:t>EDA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4240" y="3121223"/>
            <a:ext cx="758825" cy="2963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Part 2, 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85686" y="260665"/>
            <a:ext cx="110479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0" spc="-300" dirty="0">
                <a:solidFill>
                  <a:schemeClr val="bg1"/>
                </a:solidFill>
              </a:rPr>
              <a:t>EDA </a:t>
            </a:r>
            <a:endParaRPr lang="ko-KR" altLang="en-US" sz="3600" b="0" spc="-3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594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Part 2, 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8452728" y="1642907"/>
            <a:ext cx="4668102" cy="3109056"/>
            <a:chOff x="417617" y="5390650"/>
            <a:chExt cx="3249933" cy="3684032"/>
          </a:xfrm>
        </p:grpSpPr>
        <p:sp>
          <p:nvSpPr>
            <p:cNvPr id="19" name="TextBox 18"/>
            <p:cNvSpPr txBox="1"/>
            <p:nvPr/>
          </p:nvSpPr>
          <p:spPr>
            <a:xfrm>
              <a:off x="653783" y="5920067"/>
              <a:ext cx="2887653" cy="31546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algn="just">
                <a:buFontTx/>
                <a:buChar char="-"/>
                <a:defRPr/>
              </a:pPr>
              <a:r>
                <a:rPr lang="en-US" altLang="ko-KR" b="1" dirty="0"/>
                <a:t>index</a:t>
              </a:r>
              <a:endParaRPr lang="en-US" altLang="ko-KR" sz="1700" spc="-150" dirty="0" smtClean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marL="285750" indent="-285750" algn="just">
                <a:buFontTx/>
                <a:buChar char="-"/>
                <a:defRPr/>
              </a:pPr>
              <a:endParaRPr lang="en-US" altLang="ko-KR" sz="1700" spc="-150" dirty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marL="285750" indent="-285750" algn="just">
                <a:buFontTx/>
                <a:buChar char="-"/>
                <a:defRPr/>
              </a:pPr>
              <a:r>
                <a:rPr lang="en-US" altLang="ko-KR" b="1" dirty="0"/>
                <a:t>Unnamed: </a:t>
              </a:r>
              <a:r>
                <a:rPr lang="en-US" altLang="ko-KR" b="1" dirty="0" smtClean="0"/>
                <a:t>0</a:t>
              </a:r>
            </a:p>
            <a:p>
              <a:pPr marL="285750" indent="-285750" algn="just">
                <a:buFontTx/>
                <a:buChar char="-"/>
                <a:defRPr/>
              </a:pPr>
              <a:endParaRPr lang="en-US" altLang="ko-KR" sz="1700" b="1" spc="-150" dirty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marL="285750" indent="-285750" algn="just">
                <a:buFontTx/>
                <a:buChar char="-"/>
                <a:defRPr/>
              </a:pPr>
              <a:r>
                <a:rPr lang="en-US" altLang="ko-KR" b="1" dirty="0" err="1" smtClean="0"/>
                <a:t>customerID</a:t>
              </a:r>
              <a:endParaRPr lang="en-US" altLang="ko-KR" b="1" dirty="0" smtClean="0"/>
            </a:p>
            <a:p>
              <a:pPr marL="285750" indent="-285750" algn="just">
                <a:buFontTx/>
                <a:buChar char="-"/>
                <a:defRPr/>
              </a:pPr>
              <a:endParaRPr lang="en-US" altLang="ko-KR" sz="1700" b="1" spc="-150" dirty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marL="285750" indent="-285750" algn="just">
                <a:buFontTx/>
                <a:buChar char="-"/>
                <a:defRPr/>
              </a:pPr>
              <a:endParaRPr lang="en-US" altLang="ko-KR" sz="1700" b="1" spc="-150" dirty="0" smtClean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marL="285750" indent="-285750" algn="just">
                <a:buFontTx/>
                <a:buChar char="-"/>
                <a:defRPr/>
              </a:pPr>
              <a:endParaRPr lang="en-US" altLang="ko-KR" sz="1700" b="1" spc="-150" dirty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algn="just">
                <a:defRPr/>
              </a:pPr>
              <a:r>
                <a:rPr lang="en-US" altLang="ko-KR" sz="2800" b="1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  -&gt; Drop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7617" y="5390650"/>
              <a:ext cx="3249933" cy="4741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1" spc="-150" dirty="0" smtClean="0">
                  <a:solidFill>
                    <a:srgbClr val="393939"/>
                  </a:solidFill>
                  <a:latin typeface="+mj-ea"/>
                  <a:ea typeface="+mj-ea"/>
                  <a:cs typeface="+mn-cs"/>
                </a:rPr>
                <a:t>학습에 불필요한 </a:t>
              </a:r>
              <a:r>
                <a:rPr lang="ko-KR" altLang="en-US" sz="2000" b="1" spc="-150" dirty="0" err="1" smtClean="0">
                  <a:solidFill>
                    <a:srgbClr val="393939"/>
                  </a:solidFill>
                  <a:latin typeface="+mj-ea"/>
                  <a:ea typeface="+mj-ea"/>
                  <a:cs typeface="+mn-cs"/>
                </a:rPr>
                <a:t>피쳐</a:t>
              </a:r>
              <a:endParaRPr lang="ko-KR" altLang="en-US" sz="2000" b="1" spc="-150" dirty="0">
                <a:solidFill>
                  <a:srgbClr val="393939"/>
                </a:solidFill>
                <a:latin typeface="+mj-ea"/>
                <a:ea typeface="+mj-ea"/>
                <a:cs typeface="+mn-cs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6960"/>
            <a:ext cx="8688012" cy="57443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85686" y="260665"/>
            <a:ext cx="110479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0" spc="-300" dirty="0" smtClean="0">
                <a:solidFill>
                  <a:schemeClr val="bg1"/>
                </a:solidFill>
              </a:rPr>
              <a:t>EDA </a:t>
            </a:r>
            <a:endParaRPr lang="ko-KR" altLang="en-US" sz="3600" b="0" spc="-3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594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Part 2,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65" y="1047407"/>
            <a:ext cx="4878960" cy="33576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32319"/>
            <a:ext cx="4851569" cy="33727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7736" y="4959458"/>
            <a:ext cx="8214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Barplot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countplot</a:t>
            </a:r>
            <a:r>
              <a:rPr lang="ko-KR" altLang="en-US" b="1" dirty="0" smtClean="0"/>
              <a:t>을 통해 학습에 불필요한 </a:t>
            </a:r>
            <a:r>
              <a:rPr lang="ko-KR" altLang="en-US" b="1" dirty="0" err="1" smtClean="0"/>
              <a:t>피쳐라</a:t>
            </a:r>
            <a:r>
              <a:rPr lang="ko-KR" altLang="en-US" b="1" dirty="0" smtClean="0"/>
              <a:t> 생각</a:t>
            </a:r>
            <a:endParaRPr lang="en-US" altLang="ko-KR" b="1" dirty="0" smtClean="0"/>
          </a:p>
          <a:p>
            <a:r>
              <a:rPr lang="en-US" altLang="ko-KR" b="1" dirty="0" smtClean="0"/>
              <a:t>-&gt; Male, Female </a:t>
            </a:r>
            <a:r>
              <a:rPr lang="ko-KR" altLang="en-US" b="1" dirty="0" smtClean="0"/>
              <a:t>이 </a:t>
            </a:r>
            <a:r>
              <a:rPr lang="ko-KR" altLang="en-US" b="1" dirty="0" err="1" smtClean="0"/>
              <a:t>타겟값</a:t>
            </a:r>
            <a:r>
              <a:rPr lang="en-US" altLang="ko-KR" b="1" dirty="0" smtClean="0"/>
              <a:t> </a:t>
            </a:r>
          </a:p>
          <a:p>
            <a:r>
              <a:rPr lang="en-US" altLang="ko-KR" b="1" dirty="0" smtClean="0"/>
              <a:t>-&gt; Drop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5536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85686" y="197166"/>
            <a:ext cx="110479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0" spc="-300" dirty="0">
                <a:solidFill>
                  <a:schemeClr val="bg1"/>
                </a:solidFill>
              </a:rPr>
              <a:t>EDA </a:t>
            </a:r>
            <a:endParaRPr lang="ko-KR" altLang="en-US" sz="3600" b="0" spc="-3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594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Part 2,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6960"/>
            <a:ext cx="4222784" cy="57810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11484" y="1441342"/>
            <a:ext cx="65867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StreamingTV</a:t>
            </a:r>
            <a:r>
              <a:rPr lang="en-US" altLang="ko-KR" sz="2400" b="1" dirty="0" smtClean="0"/>
              <a:t>, </a:t>
            </a:r>
            <a:r>
              <a:rPr lang="en-US" altLang="ko-KR" sz="2400" b="1" dirty="0" err="1" smtClean="0"/>
              <a:t>StreamingMovies</a:t>
            </a:r>
            <a:r>
              <a:rPr lang="en-US" altLang="ko-KR" sz="2400" b="1" dirty="0"/>
              <a:t>, </a:t>
            </a:r>
            <a:r>
              <a:rPr lang="en-US" altLang="ko-KR" sz="2400" b="1" dirty="0" err="1" smtClean="0"/>
              <a:t>InternetService</a:t>
            </a:r>
            <a:r>
              <a:rPr lang="ko-KR" altLang="en-US" sz="2400" b="1" dirty="0"/>
              <a:t> </a:t>
            </a:r>
            <a:r>
              <a:rPr lang="ko-KR" altLang="en-US" sz="2400" b="1" dirty="0" err="1" smtClean="0"/>
              <a:t>피쳐</a:t>
            </a:r>
            <a:r>
              <a:rPr lang="ko-KR" altLang="en-US" sz="2400" b="1" dirty="0" smtClean="0"/>
              <a:t> </a:t>
            </a:r>
            <a:endParaRPr lang="en-US" altLang="ko-KR" sz="2400" b="1" dirty="0" smtClean="0"/>
          </a:p>
          <a:p>
            <a:endParaRPr lang="en-US" altLang="ko-KR" sz="2400" b="1" dirty="0" smtClean="0"/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-&gt; TV </a:t>
            </a:r>
            <a:r>
              <a:rPr lang="ko-KR" altLang="en-US" sz="2400" b="1" dirty="0" smtClean="0"/>
              <a:t>스트리밍 여부</a:t>
            </a:r>
            <a:endParaRPr lang="en-US" altLang="ko-KR" sz="2400" b="1" dirty="0"/>
          </a:p>
          <a:p>
            <a:r>
              <a:rPr lang="en-US" altLang="ko-KR" sz="2400" b="1" dirty="0" smtClean="0"/>
              <a:t> -&gt; </a:t>
            </a:r>
            <a:r>
              <a:rPr lang="ko-KR" altLang="en-US" sz="2400" b="1" dirty="0" smtClean="0"/>
              <a:t>영화 스트리밍 여부</a:t>
            </a:r>
            <a:endParaRPr lang="en-US" altLang="ko-KR" sz="2400" b="1" dirty="0" smtClean="0"/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-&gt; </a:t>
            </a:r>
            <a:r>
              <a:rPr lang="ko-KR" altLang="en-US" sz="2400" b="1" dirty="0" smtClean="0"/>
              <a:t>인터넷 </a:t>
            </a:r>
            <a:r>
              <a:rPr lang="ko-KR" altLang="en-US" sz="2400" b="1" dirty="0" err="1" smtClean="0"/>
              <a:t>공급망</a:t>
            </a:r>
            <a:r>
              <a:rPr lang="ko-KR" altLang="en-US" sz="2400" b="1" dirty="0" smtClean="0"/>
              <a:t> 종류</a:t>
            </a:r>
            <a:endParaRPr lang="en-US" altLang="ko-KR" sz="2400" b="1" dirty="0" smtClean="0"/>
          </a:p>
          <a:p>
            <a:endParaRPr lang="en-US" altLang="ko-KR" sz="2400" b="1" dirty="0" smtClean="0"/>
          </a:p>
          <a:p>
            <a:r>
              <a:rPr lang="ko-KR" altLang="en-US" sz="2400" b="1" dirty="0" err="1" smtClean="0"/>
              <a:t>피쳐들은</a:t>
            </a:r>
            <a:r>
              <a:rPr lang="ko-KR" altLang="en-US" sz="2400" b="1" dirty="0" smtClean="0"/>
              <a:t> 통신 회사와 관계 없이</a:t>
            </a:r>
            <a:endParaRPr lang="en-US" altLang="ko-KR" sz="2400" b="1" dirty="0" smtClean="0"/>
          </a:p>
          <a:p>
            <a:r>
              <a:rPr lang="ko-KR" altLang="en-US" sz="2400" b="1" dirty="0" smtClean="0"/>
              <a:t>고객 이탈 여부와 관련이 없을 것이라 가설 설정</a:t>
            </a:r>
            <a:endParaRPr lang="en-US" altLang="ko-KR" sz="2400" b="1" dirty="0" smtClean="0"/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-&gt; </a:t>
            </a:r>
            <a:r>
              <a:rPr lang="ko-KR" altLang="en-US" sz="2400" b="1" dirty="0" smtClean="0"/>
              <a:t>시각화 후 </a:t>
            </a:r>
            <a:r>
              <a:rPr lang="ko-KR" altLang="en-US" sz="2400" b="1" dirty="0" err="1" smtClean="0"/>
              <a:t>피쳐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drop </a:t>
            </a:r>
            <a:r>
              <a:rPr lang="ko-KR" altLang="en-US" sz="2400" b="1" dirty="0" smtClean="0"/>
              <a:t>판단</a:t>
            </a:r>
            <a:endParaRPr lang="en-US" altLang="ko-KR" sz="2400" b="1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85686" y="260665"/>
            <a:ext cx="110479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0" spc="-300" dirty="0">
                <a:solidFill>
                  <a:schemeClr val="bg1"/>
                </a:solidFill>
              </a:rPr>
              <a:t>EDA </a:t>
            </a:r>
            <a:endParaRPr lang="ko-KR" altLang="en-US" sz="3600" b="0" spc="-3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594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Part 2,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76960"/>
            <a:ext cx="4432515" cy="57904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42654" y="2024502"/>
            <a:ext cx="63286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15</a:t>
            </a:r>
            <a:r>
              <a:rPr lang="ko-KR" altLang="en-US" b="1" dirty="0" smtClean="0"/>
              <a:t>개의 </a:t>
            </a:r>
            <a:r>
              <a:rPr lang="en-US" altLang="ko-KR" b="1" dirty="0" smtClean="0"/>
              <a:t>Object Type </a:t>
            </a:r>
            <a:r>
              <a:rPr lang="ko-KR" altLang="en-US" b="1" dirty="0" smtClean="0"/>
              <a:t>존재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-&gt; </a:t>
            </a:r>
            <a:r>
              <a:rPr lang="ko-KR" altLang="en-US" b="1" dirty="0" err="1" smtClean="0"/>
              <a:t>피쳐에</a:t>
            </a:r>
            <a:r>
              <a:rPr lang="ko-KR" altLang="en-US" b="1" dirty="0" smtClean="0"/>
              <a:t> 특성에 맞춰 </a:t>
            </a:r>
            <a:r>
              <a:rPr lang="ko-KR" altLang="en-US" b="1" dirty="0" err="1" smtClean="0"/>
              <a:t>인코딩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/>
              <a:t>  </a:t>
            </a:r>
            <a:r>
              <a:rPr lang="en-US" altLang="ko-KR" b="1" dirty="0" smtClean="0">
                <a:sym typeface="Wingdings" panose="05000000000000000000" pitchFamily="2" charset="2"/>
              </a:rPr>
              <a:t> </a:t>
            </a:r>
            <a:r>
              <a:rPr lang="ko-KR" altLang="en-US" b="1" dirty="0" smtClean="0">
                <a:sym typeface="Wingdings" panose="05000000000000000000" pitchFamily="2" charset="2"/>
              </a:rPr>
              <a:t>하지만 이번 대회는 </a:t>
            </a:r>
            <a:r>
              <a:rPr lang="ko-KR" altLang="en-US" b="1" dirty="0" err="1" smtClean="0">
                <a:sym typeface="Wingdings" panose="05000000000000000000" pitchFamily="2" charset="2"/>
              </a:rPr>
              <a:t>타임어택임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   </a:t>
            </a:r>
            <a:r>
              <a:rPr lang="ko-KR" altLang="en-US" b="1" dirty="0" smtClean="0">
                <a:sym typeface="Wingdings" panose="05000000000000000000" pitchFamily="2" charset="2"/>
              </a:rPr>
              <a:t>따라서 모델로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pycaret</a:t>
            </a:r>
            <a:r>
              <a:rPr lang="ko-KR" altLang="en-US" b="1" dirty="0" smtClean="0">
                <a:sym typeface="Wingdings" panose="05000000000000000000" pitchFamily="2" charset="2"/>
              </a:rPr>
              <a:t>을 사용하는 것이 적절하다 판단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2129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338</Words>
  <Application>Microsoft Office PowerPoint</Application>
  <PresentationFormat>와이드스크린</PresentationFormat>
  <Paragraphs>112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Noto Sans CJK KR Medium</vt:lpstr>
      <vt:lpstr>Pretendard Light</vt:lpstr>
      <vt:lpstr>궁서체</vt:lpstr>
      <vt:lpstr>나눔스퀘어 ExtraBold</vt:lpstr>
      <vt:lpstr>나눔스퀘어 Light</vt:lpstr>
      <vt:lpstr>함초롬돋움</vt:lpstr>
      <vt:lpstr>Arial</vt:lpstr>
      <vt:lpstr>Times New Roman</vt:lpstr>
      <vt:lpstr>Wingdings</vt:lpstr>
      <vt:lpstr>Office 테마</vt:lpstr>
      <vt:lpstr>PowerPoint 프레젠테이션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93</cp:revision>
  <dcterms:created xsi:type="dcterms:W3CDTF">2020-09-07T02:34:06Z</dcterms:created>
  <dcterms:modified xsi:type="dcterms:W3CDTF">2022-11-09T13:03:08Z</dcterms:modified>
  <cp:version>1000.0000.01</cp:version>
</cp:coreProperties>
</file>