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256" r:id="rId2"/>
    <p:sldId id="257" r:id="rId3"/>
    <p:sldId id="258" r:id="rId4"/>
    <p:sldId id="289" r:id="rId5"/>
    <p:sldId id="260" r:id="rId6"/>
    <p:sldId id="261" r:id="rId7"/>
    <p:sldId id="283" r:id="rId8"/>
    <p:sldId id="262" r:id="rId9"/>
    <p:sldId id="284" r:id="rId10"/>
    <p:sldId id="285" r:id="rId11"/>
    <p:sldId id="287" r:id="rId12"/>
    <p:sldId id="263" r:id="rId13"/>
    <p:sldId id="266" r:id="rId14"/>
    <p:sldId id="268" r:id="rId15"/>
    <p:sldId id="278" r:id="rId16"/>
    <p:sldId id="275" r:id="rId17"/>
    <p:sldId id="276" r:id="rId18"/>
    <p:sldId id="279" r:id="rId19"/>
    <p:sldId id="290" r:id="rId20"/>
    <p:sldId id="274" r:id="rId21"/>
    <p:sldId id="298" r:id="rId22"/>
    <p:sldId id="299" r:id="rId23"/>
    <p:sldId id="291" r:id="rId24"/>
    <p:sldId id="292" r:id="rId25"/>
    <p:sldId id="293" r:id="rId26"/>
    <p:sldId id="294" r:id="rId27"/>
    <p:sldId id="281" r:id="rId28"/>
    <p:sldId id="296" r:id="rId29"/>
    <p:sldId id="300" r:id="rId30"/>
    <p:sldId id="297" r:id="rId31"/>
    <p:sldId id="2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745031-2234-40ED-BAF4-A22DDB9E8482}">
          <p14:sldIdLst>
            <p14:sldId id="256"/>
            <p14:sldId id="257"/>
            <p14:sldId id="258"/>
            <p14:sldId id="289"/>
            <p14:sldId id="260"/>
            <p14:sldId id="261"/>
            <p14:sldId id="283"/>
            <p14:sldId id="262"/>
            <p14:sldId id="284"/>
            <p14:sldId id="285"/>
            <p14:sldId id="287"/>
            <p14:sldId id="263"/>
            <p14:sldId id="266"/>
            <p14:sldId id="268"/>
            <p14:sldId id="278"/>
            <p14:sldId id="275"/>
            <p14:sldId id="276"/>
            <p14:sldId id="279"/>
            <p14:sldId id="290"/>
            <p14:sldId id="274"/>
            <p14:sldId id="298"/>
            <p14:sldId id="299"/>
            <p14:sldId id="291"/>
            <p14:sldId id="292"/>
            <p14:sldId id="293"/>
            <p14:sldId id="294"/>
            <p14:sldId id="281"/>
            <p14:sldId id="296"/>
            <p14:sldId id="300"/>
            <p14:sldId id="29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9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21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6348" y="1748449"/>
            <a:ext cx="8994482" cy="32162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7300" b="1" dirty="0" err="1" smtClean="0">
                <a:solidFill>
                  <a:srgbClr val="FFFFFF"/>
                </a:solidFill>
                <a:latin typeface="Pretendard ExtraBold"/>
                <a:cs typeface="Pretendard ExtraBold"/>
              </a:rPr>
              <a:t>Algorigo</a:t>
            </a:r>
            <a:endParaRPr lang="en-US" altLang="ko-KR" sz="7300" b="1" dirty="0" smtClean="0">
              <a:solidFill>
                <a:srgbClr val="FFFFFF"/>
              </a:solidFill>
              <a:latin typeface="Pretendard ExtraBold"/>
              <a:cs typeface="Pretendard ExtraBold"/>
            </a:endParaRPr>
          </a:p>
          <a:p>
            <a:pPr lvl="0">
              <a:defRPr/>
            </a:pPr>
            <a:r>
              <a:rPr lang="en-US" altLang="ko-KR" sz="4800" b="1" dirty="0" smtClean="0">
                <a:solidFill>
                  <a:srgbClr val="FFFFFF"/>
                </a:solidFill>
                <a:latin typeface="Pretendard ExtraBold"/>
                <a:cs typeface="Pretendard ExtraBold"/>
              </a:rPr>
              <a:t> - 1</a:t>
            </a:r>
            <a:r>
              <a:rPr lang="ko-KR" altLang="en-US" sz="4800" b="1" dirty="0" smtClean="0">
                <a:solidFill>
                  <a:srgbClr val="FFFFFF"/>
                </a:solidFill>
                <a:latin typeface="Pretendard ExtraBold"/>
                <a:cs typeface="Pretendard ExtraBold"/>
              </a:rPr>
              <a:t>차 과제</a:t>
            </a:r>
            <a:endParaRPr lang="en-US" altLang="ko-KR" sz="4800" b="1" dirty="0" smtClean="0">
              <a:solidFill>
                <a:srgbClr val="FFFFFF"/>
              </a:solidFill>
              <a:latin typeface="Pretendard ExtraBold"/>
              <a:cs typeface="Pretendard ExtraBold"/>
            </a:endParaRPr>
          </a:p>
          <a:p>
            <a:pPr lvl="0">
              <a:defRPr/>
            </a:pPr>
            <a:endParaRPr lang="en-US" sz="8200" dirty="0"/>
          </a:p>
        </p:txBody>
      </p:sp>
      <p:sp>
        <p:nvSpPr>
          <p:cNvPr id="6" name="Object 6"/>
          <p:cNvSpPr txBox="1"/>
          <p:nvPr/>
        </p:nvSpPr>
        <p:spPr>
          <a:xfrm>
            <a:off x="2313549" y="382268"/>
            <a:ext cx="1846547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>
                <a:solidFill>
                  <a:srgbClr val="FFFFFF"/>
                </a:solidFill>
                <a:latin typeface="Pretendard Light"/>
                <a:cs typeface="Pretendard Light"/>
              </a:rPr>
              <a:t>EDA</a:t>
            </a:r>
            <a:endParaRPr lang="en-US" sz="1300" dirty="0"/>
          </a:p>
        </p:txBody>
      </p:sp>
      <p:sp>
        <p:nvSpPr>
          <p:cNvPr id="7" name="Object 7"/>
          <p:cNvSpPr txBox="1"/>
          <p:nvPr/>
        </p:nvSpPr>
        <p:spPr>
          <a:xfrm>
            <a:off x="4233447" y="382268"/>
            <a:ext cx="1927582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train Modeling</a:t>
            </a:r>
            <a:endParaRPr lang="en-US" sz="1300" dirty="0"/>
          </a:p>
        </p:txBody>
      </p:sp>
      <p:sp>
        <p:nvSpPr>
          <p:cNvPr id="8" name="Object 8"/>
          <p:cNvSpPr txBox="1"/>
          <p:nvPr/>
        </p:nvSpPr>
        <p:spPr>
          <a:xfrm>
            <a:off x="6153346" y="382268"/>
            <a:ext cx="1919896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 smtClean="0">
                <a:solidFill>
                  <a:srgbClr val="FFFFFF"/>
                </a:solidFill>
                <a:latin typeface="Pretendard Light"/>
                <a:cs typeface="Pretendard Light"/>
              </a:rPr>
              <a:t>Unlabeled modeling</a:t>
            </a:r>
            <a:endParaRPr lang="en-US" sz="1300" dirty="0"/>
          </a:p>
        </p:txBody>
      </p:sp>
      <p:sp>
        <p:nvSpPr>
          <p:cNvPr id="9" name="Object 9"/>
          <p:cNvSpPr txBox="1"/>
          <p:nvPr/>
        </p:nvSpPr>
        <p:spPr>
          <a:xfrm>
            <a:off x="8073269" y="382268"/>
            <a:ext cx="1466293" cy="2923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300" dirty="0" smtClean="0">
                <a:solidFill>
                  <a:srgbClr val="FFFFFF"/>
                </a:solidFill>
                <a:latin typeface="Pretendard Light"/>
              </a:rPr>
              <a:t>outro</a:t>
            </a:r>
            <a:endParaRPr lang="en-US" sz="1300" dirty="0"/>
          </a:p>
        </p:txBody>
      </p:sp>
      <p:sp>
        <p:nvSpPr>
          <p:cNvPr id="11" name="Object 11"/>
          <p:cNvSpPr txBox="1"/>
          <p:nvPr/>
        </p:nvSpPr>
        <p:spPr>
          <a:xfrm>
            <a:off x="406348" y="382268"/>
            <a:ext cx="1723809" cy="2825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FFFF"/>
                </a:solidFill>
                <a:latin typeface="Pretendard Light"/>
                <a:cs typeface="Pretendard Light"/>
              </a:rPr>
              <a:t>Intro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393650" y="318776"/>
            <a:ext cx="1803907" cy="38095"/>
            <a:chOff x="590476" y="478164"/>
            <a:chExt cx="2705861" cy="5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047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3548" y="318776"/>
            <a:ext cx="1803907" cy="38095"/>
            <a:chOff x="3470323" y="478164"/>
            <a:chExt cx="2705861" cy="5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70323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33447" y="318776"/>
            <a:ext cx="1803907" cy="38095"/>
            <a:chOff x="6350170" y="478164"/>
            <a:chExt cx="2705861" cy="5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50170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53344" y="318776"/>
            <a:ext cx="1803907" cy="38095"/>
            <a:chOff x="9230016" y="478164"/>
            <a:chExt cx="2705861" cy="5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230016" y="478164"/>
              <a:ext cx="2705861" cy="5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73242" y="318776"/>
            <a:ext cx="1803907" cy="38095"/>
            <a:chOff x="12109863" y="478164"/>
            <a:chExt cx="2705861" cy="571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09863" y="478164"/>
              <a:ext cx="2705861" cy="5714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170584" y="4964714"/>
            <a:ext cx="6096000" cy="6001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3300" b="1" dirty="0" err="1" smtClean="0">
                <a:solidFill>
                  <a:srgbClr val="FAF3DB"/>
                </a:solidFill>
                <a:latin typeface="Noto Sans CJK KR Medium"/>
                <a:cs typeface="Noto Sans CJK KR Medium"/>
              </a:rPr>
              <a:t>전주혁</a:t>
            </a:r>
            <a:endParaRPr lang="ko-KR" altLang="en-US" sz="3100" dirty="0">
              <a:solidFill>
                <a:srgbClr val="FFFFFF"/>
              </a:solidFill>
              <a:latin typeface="Noto Sans CJK KR Medium"/>
              <a:cs typeface="Noto Sans CJK KR Medium"/>
            </a:endParaRPr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77149" y="5028566"/>
            <a:ext cx="635000" cy="4882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51" y="1148285"/>
            <a:ext cx="2761935" cy="8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9893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7569" y="2527118"/>
            <a:ext cx="4915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Value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일 때는 가설이 맞지 않은 경우 존재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Inflight </a:t>
            </a:r>
            <a:r>
              <a:rPr lang="en-US" altLang="ko-KR" b="1" dirty="0" err="1" smtClean="0"/>
              <a:t>wifi</a:t>
            </a:r>
            <a:r>
              <a:rPr lang="en-US" altLang="ko-KR" b="1" dirty="0" smtClean="0"/>
              <a:t> service </a:t>
            </a:r>
            <a:r>
              <a:rPr lang="ko-KR" altLang="en-US" b="1" dirty="0" smtClean="0"/>
              <a:t>피처의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의 값은 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satisfied</a:t>
            </a:r>
            <a:r>
              <a:rPr lang="ko-KR" altLang="en-US" b="1" dirty="0" smtClean="0"/>
              <a:t>만 존재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가장 중요한 피처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859797"/>
            <a:ext cx="7025489" cy="4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86;p44">
            <a:extLst>
              <a:ext uri="{FF2B5EF4-FFF2-40B4-BE49-F238E27FC236}">
                <a16:creationId xmlns:a16="http://schemas.microsoft.com/office/drawing/2014/main" id="{555030D2-A2AB-2BD9-3844-5072A04C379B}"/>
              </a:ext>
            </a:extLst>
          </p:cNvPr>
          <p:cNvSpPr/>
          <p:nvPr/>
        </p:nvSpPr>
        <p:spPr>
          <a:xfrm>
            <a:off x="7945125" y="1510951"/>
            <a:ext cx="3559281" cy="25063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9A9A9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ko" sz="24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3123123</a:t>
            </a:r>
            <a:endParaRPr sz="1867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9893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5" y="1362808"/>
            <a:ext cx="7603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중요 피처 확인</a:t>
            </a:r>
            <a:r>
              <a:rPr lang="en-US" altLang="ko-KR" sz="2800" b="1" dirty="0" smtClean="0"/>
              <a:t>(Drop)</a:t>
            </a:r>
          </a:p>
          <a:p>
            <a:pPr marL="342900" indent="-342900">
              <a:buAutoNum type="arabicPeriod"/>
            </a:pPr>
            <a:r>
              <a:rPr lang="en-US" altLang="ko-KR" sz="2800" dirty="0" smtClean="0"/>
              <a:t>Gender Drop</a:t>
            </a:r>
          </a:p>
          <a:p>
            <a:r>
              <a:rPr lang="en-US" altLang="ko-KR" sz="2800" dirty="0" smtClean="0"/>
              <a:t>2. Customer Type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Age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Type of Travel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Class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Flight Distance Drop 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Inflight </a:t>
            </a:r>
            <a:r>
              <a:rPr lang="en-US" altLang="ko-KR" sz="2800" dirty="0" err="1" smtClean="0"/>
              <a:t>wifi</a:t>
            </a:r>
            <a:r>
              <a:rPr lang="en-US" altLang="ko-KR" sz="2800" dirty="0" smtClean="0"/>
              <a:t> service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Departure/Arrival time </a:t>
            </a:r>
            <a:r>
              <a:rPr lang="en-US" altLang="ko-KR" sz="2800" dirty="0" smtClean="0"/>
              <a:t>convenient </a:t>
            </a:r>
            <a:r>
              <a:rPr lang="en-US" altLang="ko-KR" sz="2800" dirty="0" smtClean="0"/>
              <a:t>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Ease of Online booking Drop </a:t>
            </a:r>
          </a:p>
          <a:p>
            <a:pPr marL="342900" indent="-342900">
              <a:buAutoNum type="arabicPeriod" startAt="3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Gate location Drop</a:t>
            </a:r>
          </a:p>
          <a:p>
            <a:pPr marL="342900" indent="-342900">
              <a:buAutoNum type="arabicPeriod" startAt="3"/>
            </a:pPr>
            <a:r>
              <a:rPr lang="en-US" altLang="ko-KR" sz="2800" dirty="0" smtClean="0"/>
              <a:t> Food and drink Drop 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3" y="1888750"/>
            <a:ext cx="2380117" cy="366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12" y="2347142"/>
            <a:ext cx="2611672" cy="3334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24" y="2777548"/>
            <a:ext cx="2446988" cy="328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424" y="3227844"/>
            <a:ext cx="2481460" cy="3035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21" y="3636524"/>
            <a:ext cx="2321482" cy="3807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8600" y="4058676"/>
            <a:ext cx="1904193" cy="2984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3308" y="4457775"/>
            <a:ext cx="2382497" cy="3617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5805" y="4877043"/>
            <a:ext cx="2238826" cy="3872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8272" y="5356520"/>
            <a:ext cx="2893055" cy="3332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8012" y="5864769"/>
            <a:ext cx="2262872" cy="25276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9833" y="6210435"/>
            <a:ext cx="2334370" cy="3008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52600" y="1945165"/>
            <a:ext cx="3795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 Black" panose="020B0A04020102020204" pitchFamily="34" charset="0"/>
              </a:rPr>
              <a:t>EDA </a:t>
            </a:r>
            <a:r>
              <a:rPr lang="ko-KR" altLang="en-US" sz="2400" b="1" dirty="0" smtClean="0">
                <a:latin typeface="Arial Black" panose="020B0A04020102020204" pitchFamily="34" charset="0"/>
              </a:rPr>
              <a:t>결과와 마찬가지로</a:t>
            </a:r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Inflight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wifi</a:t>
            </a:r>
            <a:r>
              <a:rPr lang="en-US" altLang="ko-KR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service </a:t>
            </a:r>
            <a:r>
              <a:rPr lang="ko-KR" altLang="en-US" sz="2400" b="1" dirty="0" smtClean="0">
                <a:latin typeface="Arial Black" panose="020B0A04020102020204" pitchFamily="34" charset="0"/>
              </a:rPr>
              <a:t>피처가</a:t>
            </a:r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r>
              <a:rPr lang="ko-KR" altLang="en-US" sz="2400" b="1" dirty="0" smtClean="0">
                <a:latin typeface="Arial Black" panose="020B0A04020102020204" pitchFamily="34" charset="0"/>
              </a:rPr>
              <a:t>가장 중요</a:t>
            </a:r>
            <a:endParaRPr lang="ko-KR" alt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20" name="Google Shape;391;p44">
            <a:extLst>
              <a:ext uri="{FF2B5EF4-FFF2-40B4-BE49-F238E27FC236}">
                <a16:creationId xmlns:a16="http://schemas.microsoft.com/office/drawing/2014/main" id="{075C2ED7-295D-FB01-833B-6F11A53BE3EC}"/>
              </a:ext>
            </a:extLst>
          </p:cNvPr>
          <p:cNvSpPr/>
          <p:nvPr/>
        </p:nvSpPr>
        <p:spPr>
          <a:xfrm>
            <a:off x="8991164" y="1264117"/>
            <a:ext cx="1655720" cy="395200"/>
          </a:xfrm>
          <a:prstGeom prst="rect">
            <a:avLst/>
          </a:prstGeom>
          <a:solidFill>
            <a:srgbClr val="EECFD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b="1" dirty="0" smtClean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insight</a:t>
            </a:r>
            <a:endParaRPr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1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269" y="228916"/>
            <a:ext cx="9893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72467" y="1364890"/>
            <a:ext cx="10637102" cy="4336295"/>
            <a:chOff x="450542" y="5088893"/>
            <a:chExt cx="3249933" cy="4073608"/>
          </a:xfrm>
        </p:grpSpPr>
        <p:sp>
          <p:nvSpPr>
            <p:cNvPr id="19" name="TextBox 18"/>
            <p:cNvSpPr txBox="1"/>
            <p:nvPr/>
          </p:nvSpPr>
          <p:spPr>
            <a:xfrm>
              <a:off x="631682" y="5895312"/>
              <a:ext cx="2887654" cy="32671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ctr">
                <a:lnSpc>
                  <a:spcPct val="200000"/>
                </a:lnSpc>
                <a:buFontTx/>
                <a:buChar char="-"/>
                <a:defRPr/>
              </a:pP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대부분 가설과 동일하게 데이터 분포를 띔</a:t>
              </a:r>
              <a:endPara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85750" indent="-285750" algn="ctr">
                <a:lnSpc>
                  <a:spcPct val="200000"/>
                </a:lnSpc>
                <a:buFontTx/>
                <a:buChar char="-"/>
                <a:defRPr/>
              </a:pP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만족도는 값이 클 수록 만족</a:t>
              </a: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(satisfied)</a:t>
              </a: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하는 비율이 올라감</a:t>
              </a: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/>
              </a:r>
              <a:b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</a:b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만족도에서 </a:t>
              </a: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0</a:t>
              </a: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 </a:t>
              </a: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missing value</a:t>
              </a:r>
              <a:r>
                <a:rPr lang="ko-KR" altLang="en-US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로 가정</a:t>
              </a:r>
              <a:endParaRPr lang="en-US" altLang="ko-KR" sz="24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200000"/>
                </a:lnSpc>
                <a:defRPr/>
              </a:pPr>
              <a:r>
                <a:rPr lang="en-US" altLang="ko-KR" sz="2400" b="1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-&gt;</a:t>
              </a:r>
              <a:r>
                <a:rPr lang="ko-KR" altLang="en-US" sz="2400" dirty="0"/>
                <a:t> </a:t>
              </a:r>
              <a:r>
                <a:rPr lang="ko-KR" altLang="en-US" sz="1600" dirty="0"/>
                <a:t>수기로 하는 설문조사의 경우 값을 기입하지 않거나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복수로 잘못 기입 하는 경우가 존재할 것임</a:t>
              </a:r>
              <a:endParaRPr lang="ko-KR" altLang="en-US" sz="16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59000" indent="-259000" algn="ctr">
                <a:buAutoNum type="arabicPeriod"/>
                <a:defRPr/>
              </a:pPr>
              <a:endParaRPr lang="ko-KR" altLang="en-US" sz="14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marL="259000" indent="-259000" algn="just">
                <a:buAutoNum type="arabicPeriod"/>
                <a:defRPr/>
              </a:pPr>
              <a:endParaRPr lang="ko-KR" altLang="en-US" sz="14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542" y="5088893"/>
              <a:ext cx="3249933" cy="6071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spc="-150" dirty="0" smtClean="0">
                  <a:solidFill>
                    <a:srgbClr val="393939"/>
                  </a:solidFill>
                  <a:latin typeface="+mj-ea"/>
                  <a:ea typeface="+mj-ea"/>
                  <a:cs typeface="+mn-cs"/>
                </a:rPr>
                <a:t>Conclusion</a:t>
              </a:r>
              <a:endParaRPr lang="ko-KR" altLang="en-US" sz="3600" b="1" spc="-150" dirty="0">
                <a:solidFill>
                  <a:srgbClr val="393939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393889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Train 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분류 모델 구현</a:t>
            </a:r>
            <a:endParaRPr lang="en-US" altLang="ko-KR" sz="3600" b="0" spc="-3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4567" y="207749"/>
            <a:ext cx="41392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150" dirty="0" smtClean="0">
                <a:solidFill>
                  <a:schemeClr val="lt1"/>
                </a:solidFill>
              </a:rPr>
              <a:t>Feature Engineering</a:t>
            </a:r>
            <a:endParaRPr lang="en-US" altLang="ko-KR" sz="3600" b="0" spc="-150" dirty="0">
              <a:solidFill>
                <a:schemeClr val="l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5" name="직사각형 57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15458" y="2248958"/>
            <a:ext cx="252307" cy="358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117292" y="2333625"/>
            <a:ext cx="251248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7510" y="1243627"/>
            <a:ext cx="598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Missing Value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1999225"/>
            <a:ext cx="6363588" cy="514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510" y="3146156"/>
            <a:ext cx="854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다양한 </a:t>
            </a:r>
            <a:r>
              <a:rPr lang="en-US" altLang="ko-KR" sz="2400" b="1" dirty="0" smtClean="0"/>
              <a:t>Feature Engineering </a:t>
            </a:r>
            <a:r>
              <a:rPr lang="ko-KR" altLang="en-US" sz="2400" b="1" dirty="0" smtClean="0"/>
              <a:t>기법을 시도해보았지만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위의 코드 외의 다른 피처들을 통해 파생변수들을 만들었지만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성능 향상이 보이지 않아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위 코드만 사용하였습니다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07749"/>
            <a:ext cx="20452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286" y="1951989"/>
            <a:ext cx="113273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j-ea"/>
                <a:ea typeface="+mj-ea"/>
              </a:rPr>
              <a:t>모델 별 평가지표를 쉽게 보기 위해 </a:t>
            </a:r>
            <a:r>
              <a:rPr lang="ko-KR" altLang="en-US" sz="2000" b="1" dirty="0" err="1">
                <a:latin typeface="+mj-ea"/>
                <a:ea typeface="+mj-ea"/>
              </a:rPr>
              <a:t>pycaret</a:t>
            </a:r>
            <a:r>
              <a:rPr lang="ko-KR" altLang="en-US" sz="2000" b="1" dirty="0">
                <a:latin typeface="+mj-ea"/>
                <a:ea typeface="+mj-ea"/>
              </a:rPr>
              <a:t> 사용</a:t>
            </a: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r>
              <a:rPr lang="ko-KR" altLang="en-US" sz="2000" dirty="0"/>
              <a:t> </a:t>
            </a:r>
            <a:r>
              <a:rPr lang="ko-KR" altLang="en-US" sz="2000" b="1" dirty="0"/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pycaret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이란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>
              <a:defRPr/>
            </a:pPr>
            <a:r>
              <a:rPr lang="ko-KR" altLang="en-US" sz="2000" dirty="0">
                <a:latin typeface="+mj-ea"/>
                <a:ea typeface="+mj-ea"/>
              </a:rPr>
              <a:t>-  </a:t>
            </a:r>
            <a:r>
              <a:rPr lang="ko-KR" altLang="en-US" sz="2000" dirty="0" err="1">
                <a:latin typeface="+mj-ea"/>
                <a:ea typeface="+mj-ea"/>
              </a:rPr>
              <a:t>Machine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Learning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Workflow를</a:t>
            </a:r>
            <a:r>
              <a:rPr lang="ko-KR" altLang="en-US" sz="2000" dirty="0">
                <a:latin typeface="+mj-ea"/>
                <a:ea typeface="+mj-ea"/>
              </a:rPr>
              <a:t> 자동화하는 오픈소스 라이브러리</a:t>
            </a:r>
          </a:p>
          <a:p>
            <a:pPr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Classification</a:t>
            </a:r>
            <a:r>
              <a:rPr lang="ko-KR" altLang="en-US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Regression</a:t>
            </a:r>
            <a:r>
              <a:rPr lang="ko-KR" altLang="en-US" sz="2000" dirty="0">
                <a:latin typeface="+mj-ea"/>
                <a:ea typeface="+mj-ea"/>
              </a:rPr>
              <a:t>, </a:t>
            </a:r>
            <a:r>
              <a:rPr lang="ko-KR" altLang="en-US" sz="2000" dirty="0" err="1">
                <a:latin typeface="+mj-ea"/>
                <a:ea typeface="+mj-ea"/>
              </a:rPr>
              <a:t>Clustering</a:t>
            </a:r>
            <a:r>
              <a:rPr lang="ko-KR" altLang="en-US" sz="2000" dirty="0">
                <a:latin typeface="+mj-ea"/>
                <a:ea typeface="+mj-ea"/>
              </a:rPr>
              <a:t> 등의 </a:t>
            </a:r>
            <a:r>
              <a:rPr lang="ko-KR" altLang="en-US" sz="2000" dirty="0" err="1">
                <a:latin typeface="+mj-ea"/>
                <a:ea typeface="+mj-ea"/>
              </a:rPr>
              <a:t>Task에서</a:t>
            </a:r>
            <a:r>
              <a:rPr lang="ko-KR" altLang="en-US" sz="2000" dirty="0">
                <a:latin typeface="+mj-ea"/>
                <a:ea typeface="+mj-ea"/>
              </a:rPr>
              <a:t> 사용하는 여러 모델들을 동일한 환경에서 실행을 자동화한 라이브러리</a:t>
            </a:r>
          </a:p>
          <a:p>
            <a:pPr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>
              <a:defRPr/>
            </a:pPr>
            <a:endParaRPr lang="ko-KR" altLang="en-US" sz="20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 여러 모델을 비교 가능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0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5"/>
          <p:cNvSpPr txBox="1"/>
          <p:nvPr/>
        </p:nvSpPr>
        <p:spPr>
          <a:xfrm>
            <a:off x="240080" y="1180363"/>
            <a:ext cx="14029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 err="1"/>
              <a:t>pycaret</a:t>
            </a:r>
            <a:endParaRPr lang="ko-KR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50082"/>
            <a:ext cx="2159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>
                <a:solidFill>
                  <a:schemeClr val="lt1"/>
                </a:solidFill>
              </a:rPr>
              <a:t>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534" y="1264666"/>
            <a:ext cx="3314256" cy="447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>
                <a:solidFill>
                  <a:srgbClr val="393939"/>
                </a:solidFill>
                <a:latin typeface="+mj-ea"/>
                <a:ea typeface="+mj-ea"/>
              </a:rPr>
              <a:t>계층별 </a:t>
            </a:r>
            <a:r>
              <a:rPr lang="en-US" altLang="ko-KR" sz="2400" b="0" spc="-300">
                <a:solidFill>
                  <a:srgbClr val="393939"/>
                </a:solidFill>
                <a:latin typeface="+mj-ea"/>
                <a:ea typeface="+mj-ea"/>
              </a:rPr>
              <a:t>K-folld </a:t>
            </a:r>
            <a:r>
              <a:rPr lang="ko-KR" altLang="en-US" sz="2400" b="0" spc="-300">
                <a:solidFill>
                  <a:srgbClr val="393939"/>
                </a:solidFill>
                <a:latin typeface="+mj-ea"/>
                <a:ea typeface="+mj-ea"/>
              </a:rPr>
              <a:t>교차 검증 활용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0583" y="2678575"/>
            <a:ext cx="7424416" cy="217818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96000" y="1942041"/>
            <a:ext cx="438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b="1">
                <a:latin typeface="+mj-ea"/>
                <a:ea typeface="+mj-ea"/>
              </a:rPr>
              <a:t>(회귀) 일반적 방법론 – KFOLD 교차 검증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8914" y="2802253"/>
            <a:ext cx="6883876" cy="3168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+mj-ea"/>
                <a:ea typeface="+mj-ea"/>
              </a:rPr>
              <a:t> 장점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특정 데이터셋에 과적합 방지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일반화된 모델 생성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과소적합 방지</a:t>
            </a:r>
            <a:r>
              <a:rPr lang="ko-KR" altLang="en-US" sz="2200">
                <a:latin typeface="+mj-ea"/>
                <a:ea typeface="+mj-ea"/>
              </a:rPr>
              <a:t>(</a:t>
            </a:r>
            <a:r>
              <a:rPr lang="ko-KR" altLang="en-US" sz="1500">
                <a:latin typeface="+mj-ea"/>
                <a:ea typeface="+mj-ea"/>
              </a:rPr>
              <a:t>데이터셋 규모가 작을경우</a:t>
            </a:r>
            <a:r>
              <a:rPr lang="ko-KR" altLang="en-US" sz="2200">
                <a:latin typeface="+mj-ea"/>
                <a:ea typeface="+mj-ea"/>
              </a:rPr>
              <a:t>)</a:t>
            </a:r>
            <a:endParaRPr lang="ko-KR" altLang="en-US">
              <a:latin typeface="+mj-ea"/>
              <a:ea typeface="+mj-ea"/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>
                <a:latin typeface="+mj-ea"/>
                <a:ea typeface="+mj-ea"/>
              </a:rPr>
              <a:t> 단점</a:t>
            </a:r>
          </a:p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• 데이터 클래스가 불균형한 경우 학습 데이터가 고루 분할되지 못함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5104" y="250082"/>
            <a:ext cx="22797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 dirty="0" smtClean="0">
                <a:solidFill>
                  <a:schemeClr val="lt1"/>
                </a:solidFill>
              </a:rPr>
              <a:t>Validation</a:t>
            </a:r>
            <a:endParaRPr lang="en-US" altLang="ko-KR" sz="3600" dirty="0">
              <a:solidFill>
                <a:schemeClr val="l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534" y="1264666"/>
            <a:ext cx="35477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계층별 </a:t>
            </a:r>
            <a:r>
              <a:rPr lang="en-US" altLang="ko-KR" sz="2400" b="0" spc="-300" dirty="0" smtClean="0">
                <a:solidFill>
                  <a:srgbClr val="393939"/>
                </a:solidFill>
                <a:latin typeface="+mj-ea"/>
                <a:ea typeface="+mj-ea"/>
              </a:rPr>
              <a:t>K-fold </a:t>
            </a:r>
            <a:r>
              <a:rPr lang="ko-KR" altLang="en-US" sz="2400" b="0" spc="-300" dirty="0">
                <a:solidFill>
                  <a:srgbClr val="393939"/>
                </a:solidFill>
                <a:latin typeface="+mj-ea"/>
                <a:ea typeface="+mj-ea"/>
              </a:rPr>
              <a:t>교차 검증 활용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698873" y="1910288"/>
            <a:ext cx="438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활용 방법론 – 계층별 KFOLD 교차 검증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3300" y="2525743"/>
            <a:ext cx="7645400" cy="27051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748280" y="5508625"/>
            <a:ext cx="66223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-&gt; </a:t>
            </a:r>
            <a:r>
              <a:rPr lang="ko-KR" altLang="en-US" dirty="0" smtClean="0">
                <a:latin typeface="+mj-ea"/>
                <a:ea typeface="+mj-ea"/>
              </a:rPr>
              <a:t>데이터 </a:t>
            </a:r>
            <a:r>
              <a:rPr lang="en-US" altLang="ko-KR" dirty="0" smtClean="0">
                <a:latin typeface="+mj-ea"/>
                <a:ea typeface="+mj-ea"/>
              </a:rPr>
              <a:t>Target </a:t>
            </a:r>
            <a:r>
              <a:rPr lang="ko-KR" altLang="en-US" dirty="0" smtClean="0">
                <a:latin typeface="+mj-ea"/>
                <a:ea typeface="+mj-ea"/>
              </a:rPr>
              <a:t>피처의 </a:t>
            </a:r>
            <a:r>
              <a:rPr lang="ko-KR" altLang="en-US" dirty="0">
                <a:latin typeface="+mj-ea"/>
                <a:ea typeface="+mj-ea"/>
              </a:rPr>
              <a:t>특성을 반영하기 위해</a:t>
            </a:r>
          </a:p>
          <a:p>
            <a:pPr>
              <a:defRPr/>
            </a:pPr>
            <a:r>
              <a:rPr lang="ko-KR" altLang="en-US" dirty="0">
                <a:latin typeface="+mj-ea"/>
                <a:ea typeface="+mj-ea"/>
              </a:rPr>
              <a:t>원본 데이터의 분포를 반영하는 계층별 KFOLD 교차 검증 활용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18304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Modeling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300" dirty="0">
                <a:solidFill>
                  <a:srgbClr val="393939"/>
                </a:solidFill>
                <a:latin typeface="+mj-ea"/>
                <a:ea typeface="+mj-ea"/>
              </a:rPr>
              <a:t>Model Metrics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9316915" y="2769457"/>
            <a:ext cx="28750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10 fold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Stratified k-fold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400" b="1" dirty="0" smtClean="0"/>
              <a:t>각 </a:t>
            </a:r>
            <a:r>
              <a:rPr lang="ko-KR" altLang="en-US" sz="2400" b="1" dirty="0" err="1" smtClean="0"/>
              <a:t>모델별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Metrics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" y="1729467"/>
            <a:ext cx="8939089" cy="4952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18304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Modeling</a:t>
            </a:r>
            <a:r>
              <a:rPr lang="ko-KR" altLang="en-US" sz="3600" b="0" spc="-3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03111"/>
            <a:ext cx="3035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0" spc="-300" dirty="0" smtClean="0">
                <a:solidFill>
                  <a:srgbClr val="393939"/>
                </a:solidFill>
                <a:latin typeface="나눔스퀘어OTF"/>
              </a:rPr>
              <a:t>Accuracy</a:t>
            </a:r>
            <a:endParaRPr lang="en-US" altLang="ko-KR" sz="32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latin typeface="+mj-ea"/>
                <a:ea typeface="+mj-ea"/>
              </a:rPr>
              <a:t>Soft voting, hard voting, stacking </a:t>
            </a:r>
            <a:r>
              <a:rPr lang="ko-KR" altLang="en-US" b="1" dirty="0" smtClean="0">
                <a:latin typeface="+mj-ea"/>
                <a:ea typeface="+mj-ea"/>
              </a:rPr>
              <a:t>등 여러 앙상블 기법 사용을 하였지만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Catboost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단일 모델이 가장 정확도가 좋게 나옴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61" y="4874694"/>
            <a:ext cx="5307931" cy="7815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3" y="4874694"/>
            <a:ext cx="4878671" cy="781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632" y="3809864"/>
            <a:ext cx="413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Black" panose="020B0A04020102020204" pitchFamily="34" charset="0"/>
              </a:rPr>
              <a:t>EDA</a:t>
            </a:r>
            <a:r>
              <a:rPr lang="ko-KR" altLang="en-US" b="1" dirty="0" smtClean="0">
                <a:latin typeface="Arial Black" panose="020B0A04020102020204" pitchFamily="34" charset="0"/>
              </a:rPr>
              <a:t>와 </a:t>
            </a:r>
            <a:r>
              <a:rPr lang="en-US" altLang="ko-KR" b="1" dirty="0" smtClean="0">
                <a:latin typeface="Arial Black" panose="020B0A04020102020204" pitchFamily="34" charset="0"/>
              </a:rPr>
              <a:t>F.E</a:t>
            </a:r>
            <a:r>
              <a:rPr lang="ko-KR" altLang="en-US" b="1" dirty="0" smtClean="0">
                <a:latin typeface="Arial Black" panose="020B0A04020102020204" pitchFamily="34" charset="0"/>
              </a:rPr>
              <a:t>를 진행한 후 성능 향상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5644403" y="5168230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6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228599"/>
            <a:ext cx="6908800" cy="1117600"/>
          </a:xfrm>
        </p:spPr>
        <p:txBody>
          <a:bodyPr/>
          <a:lstStyle/>
          <a:p>
            <a:pPr algn="ctr">
              <a:defRPr/>
            </a:pPr>
            <a:r>
              <a:rPr lang="en-US" altLang="ko-KR" sz="49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82" y="1910290"/>
            <a:ext cx="10206080" cy="42767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3200" dirty="0" smtClean="0">
                <a:solidFill>
                  <a:srgbClr val="203A7B"/>
                </a:solidFill>
                <a:latin typeface="+mj-ea"/>
                <a:ea typeface="+mj-ea"/>
              </a:rPr>
              <a:t>01</a:t>
            </a:r>
            <a:r>
              <a:rPr lang="en-US" altLang="en-US" sz="3200" dirty="0" smtClean="0">
                <a:latin typeface="+mj-ea"/>
                <a:ea typeface="+mj-ea"/>
              </a:rPr>
              <a:t>. </a:t>
            </a:r>
            <a:r>
              <a:rPr lang="en-US" altLang="en-US" sz="3200" dirty="0">
                <a:latin typeface="+mj-ea"/>
                <a:ea typeface="+mj-ea"/>
              </a:rPr>
              <a:t>EDA</a:t>
            </a:r>
          </a:p>
          <a:p>
            <a:pPr marL="0" indent="0">
              <a:buNone/>
              <a:defRPr/>
            </a:pP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3200" dirty="0" smtClean="0">
                <a:solidFill>
                  <a:srgbClr val="203A7B"/>
                </a:solidFill>
                <a:latin typeface="+mj-ea"/>
                <a:ea typeface="+mj-ea"/>
              </a:rPr>
              <a:t>02</a:t>
            </a:r>
            <a:r>
              <a:rPr lang="en-US" altLang="en-US" sz="3200" dirty="0" smtClean="0">
                <a:latin typeface="+mj-ea"/>
                <a:ea typeface="+mj-ea"/>
              </a:rPr>
              <a:t>. train.csv </a:t>
            </a:r>
            <a:r>
              <a:rPr lang="ko-KR" altLang="en-US" sz="3200" dirty="0" smtClean="0">
                <a:latin typeface="+mj-ea"/>
                <a:ea typeface="+mj-ea"/>
              </a:rPr>
              <a:t>분류 모델 구현</a:t>
            </a: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en-US" sz="3200" dirty="0" smtClean="0">
                <a:solidFill>
                  <a:srgbClr val="203A7B"/>
                </a:solidFill>
                <a:latin typeface="+mj-ea"/>
                <a:ea typeface="+mj-ea"/>
              </a:rPr>
              <a:t>03</a:t>
            </a:r>
            <a:r>
              <a:rPr lang="en-US" altLang="en-US" sz="3200" dirty="0" smtClean="0">
                <a:latin typeface="+mj-ea"/>
                <a:ea typeface="+mj-ea"/>
              </a:rPr>
              <a:t>. </a:t>
            </a:r>
            <a:r>
              <a:rPr lang="en-US" altLang="en-US" sz="3200" dirty="0" smtClean="0">
                <a:latin typeface="+mj-ea"/>
              </a:rPr>
              <a:t>train.csv</a:t>
            </a:r>
            <a:r>
              <a:rPr lang="ko-KR" altLang="en-US" sz="3200" dirty="0" smtClean="0">
                <a:latin typeface="+mj-ea"/>
              </a:rPr>
              <a:t>와 </a:t>
            </a:r>
            <a:r>
              <a:rPr lang="en-US" altLang="ko-KR" sz="3200" dirty="0" smtClean="0">
                <a:latin typeface="+mj-ea"/>
              </a:rPr>
              <a:t>unlabeled.csv </a:t>
            </a:r>
            <a:r>
              <a:rPr lang="ko-KR" altLang="en-US" sz="3200" dirty="0" smtClean="0">
                <a:latin typeface="+mj-ea"/>
              </a:rPr>
              <a:t>활용 분류 모델 </a:t>
            </a:r>
            <a:r>
              <a:rPr lang="ko-KR" altLang="en-US" sz="3200" dirty="0" smtClean="0">
                <a:latin typeface="+mj-ea"/>
              </a:rPr>
              <a:t>구현</a:t>
            </a:r>
            <a:endParaRPr lang="en-US" altLang="ko-KR" sz="3200" dirty="0" smtClean="0">
              <a:latin typeface="+mj-ea"/>
            </a:endParaRPr>
          </a:p>
          <a:p>
            <a:pPr marL="0" indent="0">
              <a:buNone/>
              <a:defRPr/>
            </a:pP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32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en-US" sz="5300" dirty="0">
              <a:latin typeface="+mj-ea"/>
              <a:ea typeface="+mj-ea"/>
            </a:endParaRPr>
          </a:p>
        </p:txBody>
      </p:sp>
      <p:pic>
        <p:nvPicPr>
          <p:cNvPr id="1028" name="Picture 4" descr="https://search.pstatic.net/common/?src=http%3A%2F%2Fblogfiles.naver.net%2F20141021_262%2Fribbonchick_1413844408312btPEx_JPEG%2Fb6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325" y="0"/>
            <a:ext cx="2786969" cy="41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22701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 dirty="0" smtClean="0">
                <a:solidFill>
                  <a:schemeClr val="lt1"/>
                </a:solidFill>
              </a:rPr>
              <a:t>unlabeled</a:t>
            </a:r>
            <a:endParaRPr lang="en-US" altLang="ko-KR" sz="3600" dirty="0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나눔스퀘어OTF"/>
              </a:rPr>
              <a:t>EDA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" y="1914037"/>
            <a:ext cx="9083436" cy="25084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" y="4366690"/>
            <a:ext cx="9083436" cy="2491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22969" y="2883282"/>
            <a:ext cx="2789695" cy="22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Model1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unlabeled.csv</a:t>
            </a:r>
            <a:r>
              <a:rPr lang="ko-KR" altLang="en-US" b="1" dirty="0" smtClean="0"/>
              <a:t>를 예측 시 </a:t>
            </a:r>
            <a:r>
              <a:rPr lang="en-US" altLang="ko-KR" b="1" dirty="0" smtClean="0"/>
              <a:t>Target</a:t>
            </a:r>
            <a:r>
              <a:rPr lang="ko-KR" altLang="en-US" b="1" dirty="0" smtClean="0"/>
              <a:t>값 분포가 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실제 분포와 거의 </a:t>
            </a:r>
            <a:r>
              <a:rPr lang="ko-KR" altLang="en-US" b="1" dirty="0" err="1" smtClean="0"/>
              <a:t>비슷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1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나눔스퀘어OTF"/>
              </a:rPr>
              <a:t>EDA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2255006" y="4972024"/>
            <a:ext cx="8100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이 전에서 가장 중요했던 피처 분포도 거의 비슷하게 나온 것으로 보아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이번 모델에도 가장 중요한 피처로 보임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60" y="1914037"/>
            <a:ext cx="1014554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나눔스퀘어OTF"/>
              </a:rPr>
              <a:t>Unlabeled -&gt; labeled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202" y="2560368"/>
            <a:ext cx="66716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 . Part 2</a:t>
            </a:r>
            <a:r>
              <a:rPr lang="ko-KR" altLang="en-US" sz="2000" b="1" dirty="0" smtClean="0"/>
              <a:t>의 모델로 </a:t>
            </a:r>
            <a:r>
              <a:rPr lang="en-US" altLang="ko-KR" sz="2000" b="1" dirty="0" smtClean="0"/>
              <a:t>Unlabeled </a:t>
            </a:r>
            <a:r>
              <a:rPr lang="ko-KR" altLang="en-US" sz="2000" b="1" dirty="0" smtClean="0"/>
              <a:t>예측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이제 </a:t>
            </a:r>
            <a:r>
              <a:rPr lang="en-US" altLang="ko-KR" b="1" dirty="0" smtClean="0"/>
              <a:t>target</a:t>
            </a:r>
            <a:r>
              <a:rPr lang="ko-KR" altLang="en-US" b="1" dirty="0" smtClean="0"/>
              <a:t>값이 생김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하지만 이 </a:t>
            </a:r>
            <a:r>
              <a:rPr lang="en-US" altLang="ko-KR" sz="2000" b="1" dirty="0" smtClean="0"/>
              <a:t>Target </a:t>
            </a:r>
            <a:r>
              <a:rPr lang="ko-KR" altLang="en-US" sz="2000" b="1" dirty="0" smtClean="0"/>
              <a:t>값은 </a:t>
            </a:r>
            <a:r>
              <a:rPr lang="en-US" altLang="ko-KR" sz="2000" b="1" dirty="0" smtClean="0"/>
              <a:t>100%</a:t>
            </a:r>
            <a:r>
              <a:rPr lang="ko-KR" altLang="en-US" sz="2000" b="1" dirty="0" smtClean="0"/>
              <a:t>의 정확한 값이 아님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unlabeled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Target</a:t>
            </a:r>
            <a:r>
              <a:rPr lang="ko-KR" altLang="en-US" sz="2000" b="1" dirty="0" smtClean="0"/>
              <a:t>값이 될 </a:t>
            </a:r>
            <a:r>
              <a:rPr lang="ko-KR" altLang="en-US" sz="2000" b="1" dirty="0" err="1" smtClean="0"/>
              <a:t>확률값을</a:t>
            </a:r>
            <a:r>
              <a:rPr lang="ko-KR" altLang="en-US" sz="2000" b="1" dirty="0" smtClean="0"/>
              <a:t> 구간을 나눠서 </a:t>
            </a:r>
            <a:r>
              <a:rPr lang="en-US" altLang="ko-KR" sz="2000" b="1" dirty="0" smtClean="0"/>
              <a:t>drop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부정확한 </a:t>
            </a:r>
            <a:r>
              <a:rPr lang="en-US" altLang="ko-KR" b="1" dirty="0" smtClean="0"/>
              <a:t>Target </a:t>
            </a:r>
            <a:r>
              <a:rPr lang="ko-KR" altLang="en-US" b="1" dirty="0" smtClean="0"/>
              <a:t>값을 어느정도 </a:t>
            </a:r>
            <a:r>
              <a:rPr lang="en-US" altLang="ko-KR" b="1" dirty="0" smtClean="0"/>
              <a:t>filtering </a:t>
            </a:r>
            <a:r>
              <a:rPr lang="ko-KR" altLang="en-US" b="1" dirty="0" smtClean="0"/>
              <a:t>가능</a:t>
            </a:r>
            <a:endParaRPr lang="en-US" altLang="ko-KR" b="1" dirty="0" smtClean="0"/>
          </a:p>
          <a:p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75" y="1261467"/>
            <a:ext cx="2504432" cy="52633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37707" y="1914037"/>
            <a:ext cx="30542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/>
              <a:t>Ex)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- 2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index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id 5952 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satisfied</a:t>
            </a:r>
            <a:r>
              <a:rPr lang="ko-KR" altLang="en-US" b="1" dirty="0" smtClean="0"/>
              <a:t>일 확률이 </a:t>
            </a:r>
            <a:r>
              <a:rPr lang="en-US" altLang="ko-KR" b="1" dirty="0" smtClean="0"/>
              <a:t>99%</a:t>
            </a:r>
            <a:r>
              <a:rPr lang="ko-KR" altLang="en-US" b="1" dirty="0" smtClean="0"/>
              <a:t>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정확</a:t>
            </a:r>
            <a:r>
              <a:rPr lang="en-US" altLang="ko-KR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- 9</a:t>
            </a:r>
            <a:r>
              <a:rPr lang="ko-KR" altLang="en-US" b="1" dirty="0" smtClean="0"/>
              <a:t>번 </a:t>
            </a:r>
            <a:r>
              <a:rPr lang="en-US" altLang="ko-KR" b="1" dirty="0" smtClean="0"/>
              <a:t>index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id54375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satisfied</a:t>
            </a:r>
            <a:r>
              <a:rPr lang="ko-KR" altLang="en-US" b="1" dirty="0" smtClean="0"/>
              <a:t>일 확률이 </a:t>
            </a:r>
            <a:r>
              <a:rPr lang="en-US" altLang="ko-KR" b="1" dirty="0" smtClean="0"/>
              <a:t>69%</a:t>
            </a:r>
            <a:r>
              <a:rPr lang="ko-KR" altLang="en-US" b="1" dirty="0" smtClean="0"/>
              <a:t>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부정확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7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나눔스퀘어OTF"/>
              </a:rPr>
              <a:t>Filtering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" y="2560368"/>
            <a:ext cx="6541912" cy="2767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91214" y="2960176"/>
            <a:ext cx="4881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/>
              <a:t>확률이 </a:t>
            </a:r>
            <a:r>
              <a:rPr lang="en-US" altLang="ko-KR" sz="2000" b="1" dirty="0" smtClean="0"/>
              <a:t>0.825 </a:t>
            </a:r>
            <a:r>
              <a:rPr lang="ko-KR" altLang="en-US" sz="2000" b="1" dirty="0" smtClean="0"/>
              <a:t>이하인 </a:t>
            </a:r>
            <a:r>
              <a:rPr lang="en-US" altLang="ko-KR" sz="2000" b="1" dirty="0" smtClean="0"/>
              <a:t>index</a:t>
            </a:r>
            <a:r>
              <a:rPr lang="ko-KR" altLang="en-US" sz="2000" b="1" dirty="0" smtClean="0"/>
              <a:t>들은 </a:t>
            </a:r>
            <a:r>
              <a:rPr lang="en-US" altLang="ko-KR" sz="2000" b="1" dirty="0" smtClean="0"/>
              <a:t>Drop</a:t>
            </a:r>
            <a:r>
              <a:rPr lang="ko-KR" altLang="en-US" sz="2000" b="1" dirty="0" smtClean="0"/>
              <a:t>하여 </a:t>
            </a:r>
            <a:r>
              <a:rPr lang="en-US" altLang="ko-KR" sz="2000" b="1" dirty="0" smtClean="0"/>
              <a:t>Filtering </a:t>
            </a:r>
            <a:r>
              <a:rPr lang="ko-KR" altLang="en-US" sz="2000" b="1" dirty="0" smtClean="0"/>
              <a:t>해줄 때의 정확도가 가장 큼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516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 dirty="0" smtClean="0">
                <a:solidFill>
                  <a:srgbClr val="393939"/>
                </a:solidFill>
                <a:latin typeface="나눔스퀘어OTF"/>
              </a:rPr>
              <a:t>Modeling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26941" y="1914037"/>
            <a:ext cx="55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모델은 </a:t>
            </a:r>
            <a:r>
              <a:rPr lang="en-US" altLang="ko-KR" dirty="0" err="1" smtClean="0"/>
              <a:t>AutoGluon</a:t>
            </a:r>
            <a:r>
              <a:rPr lang="en-US" altLang="ko-KR" dirty="0" smtClean="0"/>
              <a:t>-Tabular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1" name="Google Shape;371;p16"/>
          <p:cNvSpPr txBox="1"/>
          <p:nvPr/>
        </p:nvSpPr>
        <p:spPr>
          <a:xfrm>
            <a:off x="6094376" y="1914037"/>
            <a:ext cx="5776283" cy="20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AutoML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프레임워크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보편적인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AutoML이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주로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사용하는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CASH(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Combined Algorithm Selection and Hyper-parameter optimization)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이 아닌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,</a:t>
            </a: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tabLst/>
              <a:defRPr/>
            </a:pPr>
            <a:r>
              <a:rPr lang="en-US" sz="1600" dirty="0">
                <a:solidFill>
                  <a:srgbClr val="292929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ensembling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과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stacking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활용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각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모델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학습시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Repeated k-fold ensemble bagging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사용</a:t>
            </a:r>
            <a:endParaRPr lang="en-US" sz="1600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     -&gt;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과학습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방지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grpSp>
        <p:nvGrpSpPr>
          <p:cNvPr id="12" name="Google Shape;372;p16"/>
          <p:cNvGrpSpPr/>
          <p:nvPr/>
        </p:nvGrpSpPr>
        <p:grpSpPr>
          <a:xfrm>
            <a:off x="5491501" y="4556203"/>
            <a:ext cx="5630563" cy="1304925"/>
            <a:chOff x="5389863" y="4227609"/>
            <a:chExt cx="5630563" cy="1304925"/>
          </a:xfrm>
        </p:grpSpPr>
        <p:sp>
          <p:nvSpPr>
            <p:cNvPr id="13" name="Google Shape;373;p16"/>
            <p:cNvSpPr/>
            <p:nvPr/>
          </p:nvSpPr>
          <p:spPr>
            <a:xfrm>
              <a:off x="6662285" y="4384471"/>
              <a:ext cx="1181718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Neural networks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74;p16"/>
            <p:cNvSpPr/>
            <p:nvPr/>
          </p:nvSpPr>
          <p:spPr>
            <a:xfrm>
              <a:off x="8071091" y="4384471"/>
              <a:ext cx="1326869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LightGBM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75;p16"/>
            <p:cNvSpPr/>
            <p:nvPr/>
          </p:nvSpPr>
          <p:spPr>
            <a:xfrm>
              <a:off x="9665498" y="4384471"/>
              <a:ext cx="1181718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CatBoost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76;p16"/>
            <p:cNvSpPr/>
            <p:nvPr/>
          </p:nvSpPr>
          <p:spPr>
            <a:xfrm>
              <a:off x="6662285" y="4960789"/>
              <a:ext cx="1181718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Random Forests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77;p16"/>
            <p:cNvSpPr/>
            <p:nvPr/>
          </p:nvSpPr>
          <p:spPr>
            <a:xfrm>
              <a:off x="8091444" y="4960789"/>
              <a:ext cx="1306516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Extremely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Randomized Trees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78;p16"/>
            <p:cNvSpPr/>
            <p:nvPr/>
          </p:nvSpPr>
          <p:spPr>
            <a:xfrm>
              <a:off x="9665498" y="4960789"/>
              <a:ext cx="1181718" cy="405441"/>
            </a:xfrm>
            <a:prstGeom prst="rect">
              <a:avLst/>
            </a:prstGeom>
            <a:solidFill>
              <a:srgbClr val="EECFD6"/>
            </a:solidFill>
            <a:ln w="28575" cap="rnd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/>
                  <a:ea typeface="Arial"/>
                  <a:cs typeface="Arial"/>
                  <a:sym typeface="Arial"/>
                </a:rPr>
                <a:t>k-Nearest Neighbors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79;p16"/>
            <p:cNvSpPr/>
            <p:nvPr/>
          </p:nvSpPr>
          <p:spPr>
            <a:xfrm>
              <a:off x="6477900" y="4227609"/>
              <a:ext cx="4542526" cy="1304925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380;p16"/>
            <p:cNvCxnSpPr>
              <a:cxnSpLocks/>
              <a:stCxn id="19" idx="1"/>
            </p:cNvCxnSpPr>
            <p:nvPr/>
          </p:nvCxnSpPr>
          <p:spPr>
            <a:xfrm flipH="1">
              <a:off x="5389863" y="4880072"/>
              <a:ext cx="108803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Google Shape;420;p18">
            <a:extLst>
              <a:ext uri="{FF2B5EF4-FFF2-40B4-BE49-F238E27FC236}">
                <a16:creationId xmlns:a16="http://schemas.microsoft.com/office/drawing/2014/main" id="{CDA467C8-51DC-D29F-816B-10A10D7F95B8}"/>
              </a:ext>
            </a:extLst>
          </p:cNvPr>
          <p:cNvSpPr/>
          <p:nvPr/>
        </p:nvSpPr>
        <p:spPr>
          <a:xfrm>
            <a:off x="1129010" y="5617909"/>
            <a:ext cx="4191000" cy="409393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Input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2" name="Google Shape;428;p18">
            <a:extLst>
              <a:ext uri="{FF2B5EF4-FFF2-40B4-BE49-F238E27FC236}">
                <a16:creationId xmlns:a16="http://schemas.microsoft.com/office/drawing/2014/main" id="{9518383F-DCC2-2AD8-51EC-D4FFA67211F1}"/>
              </a:ext>
            </a:extLst>
          </p:cNvPr>
          <p:cNvSpPr/>
          <p:nvPr/>
        </p:nvSpPr>
        <p:spPr>
          <a:xfrm>
            <a:off x="2794040" y="4977787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2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3" name="Google Shape;429;p18">
            <a:extLst>
              <a:ext uri="{FF2B5EF4-FFF2-40B4-BE49-F238E27FC236}">
                <a16:creationId xmlns:a16="http://schemas.microsoft.com/office/drawing/2014/main" id="{5959D54A-5275-DA52-6534-2D311349886E}"/>
              </a:ext>
            </a:extLst>
          </p:cNvPr>
          <p:cNvSpPr/>
          <p:nvPr/>
        </p:nvSpPr>
        <p:spPr>
          <a:xfrm>
            <a:off x="4269824" y="4977787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4" name="Google Shape;431;p18">
            <a:extLst>
              <a:ext uri="{FF2B5EF4-FFF2-40B4-BE49-F238E27FC236}">
                <a16:creationId xmlns:a16="http://schemas.microsoft.com/office/drawing/2014/main" id="{C13CAA73-11B7-BD5F-200C-43B677FAA532}"/>
              </a:ext>
            </a:extLst>
          </p:cNvPr>
          <p:cNvCxnSpPr>
            <a:cxnSpLocks/>
          </p:cNvCxnSpPr>
          <p:nvPr/>
        </p:nvCxnSpPr>
        <p:spPr>
          <a:xfrm flipH="1" flipV="1">
            <a:off x="3321927" y="5401655"/>
            <a:ext cx="1" cy="192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432;p18">
            <a:extLst>
              <a:ext uri="{FF2B5EF4-FFF2-40B4-BE49-F238E27FC236}">
                <a16:creationId xmlns:a16="http://schemas.microsoft.com/office/drawing/2014/main" id="{60DFA6D5-46B6-4AC6-68DE-F8387B793204}"/>
              </a:ext>
            </a:extLst>
          </p:cNvPr>
          <p:cNvCxnSpPr>
            <a:cxnSpLocks/>
          </p:cNvCxnSpPr>
          <p:nvPr/>
        </p:nvCxnSpPr>
        <p:spPr>
          <a:xfrm flipH="1" flipV="1">
            <a:off x="4795193" y="5401655"/>
            <a:ext cx="1" cy="19963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428;p18">
            <a:extLst>
              <a:ext uri="{FF2B5EF4-FFF2-40B4-BE49-F238E27FC236}">
                <a16:creationId xmlns:a16="http://schemas.microsoft.com/office/drawing/2014/main" id="{DA2A0583-8A34-5B7C-4420-93BC33D383B9}"/>
              </a:ext>
            </a:extLst>
          </p:cNvPr>
          <p:cNvSpPr/>
          <p:nvPr/>
        </p:nvSpPr>
        <p:spPr>
          <a:xfrm>
            <a:off x="1549749" y="4977787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2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27" name="Google Shape;431;p18">
            <a:extLst>
              <a:ext uri="{FF2B5EF4-FFF2-40B4-BE49-F238E27FC236}">
                <a16:creationId xmlns:a16="http://schemas.microsoft.com/office/drawing/2014/main" id="{559382FB-2262-7B29-6940-ACCC58DE25E0}"/>
              </a:ext>
            </a:extLst>
          </p:cNvPr>
          <p:cNvCxnSpPr>
            <a:cxnSpLocks/>
          </p:cNvCxnSpPr>
          <p:nvPr/>
        </p:nvCxnSpPr>
        <p:spPr>
          <a:xfrm flipH="1" flipV="1">
            <a:off x="2074841" y="5401655"/>
            <a:ext cx="1" cy="20687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Google Shape;420;p18">
            <a:extLst>
              <a:ext uri="{FF2B5EF4-FFF2-40B4-BE49-F238E27FC236}">
                <a16:creationId xmlns:a16="http://schemas.microsoft.com/office/drawing/2014/main" id="{427403AA-A77D-2473-9ECF-906493849FDE}"/>
              </a:ext>
            </a:extLst>
          </p:cNvPr>
          <p:cNvSpPr/>
          <p:nvPr/>
        </p:nvSpPr>
        <p:spPr>
          <a:xfrm>
            <a:off x="1129010" y="4351507"/>
            <a:ext cx="4191000" cy="409393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Concat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29" name="Google Shape;428;p18">
            <a:extLst>
              <a:ext uri="{FF2B5EF4-FFF2-40B4-BE49-F238E27FC236}">
                <a16:creationId xmlns:a16="http://schemas.microsoft.com/office/drawing/2014/main" id="{AFDB8286-44B5-2EF2-8B49-A9393FA88385}"/>
              </a:ext>
            </a:extLst>
          </p:cNvPr>
          <p:cNvSpPr/>
          <p:nvPr/>
        </p:nvSpPr>
        <p:spPr>
          <a:xfrm>
            <a:off x="2794040" y="3725484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2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0" name="Google Shape;429;p18">
            <a:extLst>
              <a:ext uri="{FF2B5EF4-FFF2-40B4-BE49-F238E27FC236}">
                <a16:creationId xmlns:a16="http://schemas.microsoft.com/office/drawing/2014/main" id="{DBD5691C-C970-50CD-91AD-3F07349C256C}"/>
              </a:ext>
            </a:extLst>
          </p:cNvPr>
          <p:cNvSpPr/>
          <p:nvPr/>
        </p:nvSpPr>
        <p:spPr>
          <a:xfrm>
            <a:off x="4269824" y="3725484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31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1549749" y="3725484"/>
            <a:ext cx="1050186" cy="40939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2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32" name="Google Shape;431;p18">
            <a:extLst>
              <a:ext uri="{FF2B5EF4-FFF2-40B4-BE49-F238E27FC236}">
                <a16:creationId xmlns:a16="http://schemas.microsoft.com/office/drawing/2014/main" id="{7D0A2F5D-CEA7-2634-3A02-AAC95F78CA03}"/>
              </a:ext>
            </a:extLst>
          </p:cNvPr>
          <p:cNvCxnSpPr>
            <a:cxnSpLocks/>
          </p:cNvCxnSpPr>
          <p:nvPr/>
        </p:nvCxnSpPr>
        <p:spPr>
          <a:xfrm flipV="1">
            <a:off x="1300501" y="4777007"/>
            <a:ext cx="0" cy="84090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420;p18">
            <a:extLst>
              <a:ext uri="{FF2B5EF4-FFF2-40B4-BE49-F238E27FC236}">
                <a16:creationId xmlns:a16="http://schemas.microsoft.com/office/drawing/2014/main" id="{41F72538-2F36-E30B-0FB6-F4A4E996A5EB}"/>
              </a:ext>
            </a:extLst>
          </p:cNvPr>
          <p:cNvSpPr/>
          <p:nvPr/>
        </p:nvSpPr>
        <p:spPr>
          <a:xfrm>
            <a:off x="1549748" y="3104082"/>
            <a:ext cx="3770261" cy="409393"/>
          </a:xfrm>
          <a:prstGeom prst="rect">
            <a:avLst/>
          </a:prstGeom>
          <a:solidFill>
            <a:srgbClr val="D17D8F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Weighting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cxnSp>
        <p:nvCxnSpPr>
          <p:cNvPr id="34" name="Google Shape;431;p18">
            <a:extLst>
              <a:ext uri="{FF2B5EF4-FFF2-40B4-BE49-F238E27FC236}">
                <a16:creationId xmlns:a16="http://schemas.microsoft.com/office/drawing/2014/main" id="{278FD769-3F3F-D550-19A6-23E3C5977B86}"/>
              </a:ext>
            </a:extLst>
          </p:cNvPr>
          <p:cNvCxnSpPr>
            <a:cxnSpLocks/>
          </p:cNvCxnSpPr>
          <p:nvPr/>
        </p:nvCxnSpPr>
        <p:spPr>
          <a:xfrm flipH="1" flipV="1">
            <a:off x="3321927" y="4777007"/>
            <a:ext cx="1" cy="192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432;p18">
            <a:extLst>
              <a:ext uri="{FF2B5EF4-FFF2-40B4-BE49-F238E27FC236}">
                <a16:creationId xmlns:a16="http://schemas.microsoft.com/office/drawing/2014/main" id="{8D070285-B916-2C4B-5E5B-8CF2F2AA0D29}"/>
              </a:ext>
            </a:extLst>
          </p:cNvPr>
          <p:cNvCxnSpPr>
            <a:cxnSpLocks/>
          </p:cNvCxnSpPr>
          <p:nvPr/>
        </p:nvCxnSpPr>
        <p:spPr>
          <a:xfrm flipH="1" flipV="1">
            <a:off x="4795193" y="4777007"/>
            <a:ext cx="1" cy="19963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431;p18">
            <a:extLst>
              <a:ext uri="{FF2B5EF4-FFF2-40B4-BE49-F238E27FC236}">
                <a16:creationId xmlns:a16="http://schemas.microsoft.com/office/drawing/2014/main" id="{E9C30912-62FD-D846-B820-886CAEF6FE37}"/>
              </a:ext>
            </a:extLst>
          </p:cNvPr>
          <p:cNvCxnSpPr>
            <a:cxnSpLocks/>
          </p:cNvCxnSpPr>
          <p:nvPr/>
        </p:nvCxnSpPr>
        <p:spPr>
          <a:xfrm flipH="1" flipV="1">
            <a:off x="2074841" y="4777007"/>
            <a:ext cx="1" cy="20687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431;p18">
            <a:extLst>
              <a:ext uri="{FF2B5EF4-FFF2-40B4-BE49-F238E27FC236}">
                <a16:creationId xmlns:a16="http://schemas.microsoft.com/office/drawing/2014/main" id="{43F2E3C2-6209-E04D-778E-8A3A5E8C98D9}"/>
              </a:ext>
            </a:extLst>
          </p:cNvPr>
          <p:cNvCxnSpPr>
            <a:cxnSpLocks/>
          </p:cNvCxnSpPr>
          <p:nvPr/>
        </p:nvCxnSpPr>
        <p:spPr>
          <a:xfrm flipH="1" flipV="1">
            <a:off x="3321927" y="4150727"/>
            <a:ext cx="1" cy="192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32;p18">
            <a:extLst>
              <a:ext uri="{FF2B5EF4-FFF2-40B4-BE49-F238E27FC236}">
                <a16:creationId xmlns:a16="http://schemas.microsoft.com/office/drawing/2014/main" id="{2D7FAB97-4E87-646A-2948-DE92389FAF51}"/>
              </a:ext>
            </a:extLst>
          </p:cNvPr>
          <p:cNvCxnSpPr>
            <a:cxnSpLocks/>
          </p:cNvCxnSpPr>
          <p:nvPr/>
        </p:nvCxnSpPr>
        <p:spPr>
          <a:xfrm flipH="1" flipV="1">
            <a:off x="4795193" y="4150727"/>
            <a:ext cx="1" cy="19963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31;p18">
            <a:extLst>
              <a:ext uri="{FF2B5EF4-FFF2-40B4-BE49-F238E27FC236}">
                <a16:creationId xmlns:a16="http://schemas.microsoft.com/office/drawing/2014/main" id="{F2C2E5FB-BCA8-D5BA-C531-DCFD8FCD8096}"/>
              </a:ext>
            </a:extLst>
          </p:cNvPr>
          <p:cNvCxnSpPr>
            <a:cxnSpLocks/>
          </p:cNvCxnSpPr>
          <p:nvPr/>
        </p:nvCxnSpPr>
        <p:spPr>
          <a:xfrm flipH="1" flipV="1">
            <a:off x="2074841" y="4150727"/>
            <a:ext cx="1" cy="20687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431;p18">
            <a:extLst>
              <a:ext uri="{FF2B5EF4-FFF2-40B4-BE49-F238E27FC236}">
                <a16:creationId xmlns:a16="http://schemas.microsoft.com/office/drawing/2014/main" id="{7D1D8DF5-EA80-FB96-5C0E-77B3959C3680}"/>
              </a:ext>
            </a:extLst>
          </p:cNvPr>
          <p:cNvCxnSpPr>
            <a:cxnSpLocks/>
          </p:cNvCxnSpPr>
          <p:nvPr/>
        </p:nvCxnSpPr>
        <p:spPr>
          <a:xfrm flipH="1" flipV="1">
            <a:off x="3321927" y="3527305"/>
            <a:ext cx="1" cy="192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432;p18">
            <a:extLst>
              <a:ext uri="{FF2B5EF4-FFF2-40B4-BE49-F238E27FC236}">
                <a16:creationId xmlns:a16="http://schemas.microsoft.com/office/drawing/2014/main" id="{B2FFB8CC-A6CF-D898-44E4-6463C18DD5B3}"/>
              </a:ext>
            </a:extLst>
          </p:cNvPr>
          <p:cNvCxnSpPr>
            <a:cxnSpLocks/>
          </p:cNvCxnSpPr>
          <p:nvPr/>
        </p:nvCxnSpPr>
        <p:spPr>
          <a:xfrm flipH="1" flipV="1">
            <a:off x="4795193" y="3527305"/>
            <a:ext cx="1" cy="19963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31;p18">
            <a:extLst>
              <a:ext uri="{FF2B5EF4-FFF2-40B4-BE49-F238E27FC236}">
                <a16:creationId xmlns:a16="http://schemas.microsoft.com/office/drawing/2014/main" id="{BE20CF45-52FA-EE32-7C5A-B83E864EB31C}"/>
              </a:ext>
            </a:extLst>
          </p:cNvPr>
          <p:cNvCxnSpPr>
            <a:cxnSpLocks/>
          </p:cNvCxnSpPr>
          <p:nvPr/>
        </p:nvCxnSpPr>
        <p:spPr>
          <a:xfrm flipH="1" flipV="1">
            <a:off x="2074841" y="3527305"/>
            <a:ext cx="1" cy="206876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431;p18">
            <a:extLst>
              <a:ext uri="{FF2B5EF4-FFF2-40B4-BE49-F238E27FC236}">
                <a16:creationId xmlns:a16="http://schemas.microsoft.com/office/drawing/2014/main" id="{42027FCA-665A-1CD9-08E3-858CD41F01D7}"/>
              </a:ext>
            </a:extLst>
          </p:cNvPr>
          <p:cNvCxnSpPr>
            <a:cxnSpLocks/>
          </p:cNvCxnSpPr>
          <p:nvPr/>
        </p:nvCxnSpPr>
        <p:spPr>
          <a:xfrm flipH="1" flipV="1">
            <a:off x="3321927" y="2914454"/>
            <a:ext cx="1" cy="192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Google Shape;428;p18">
            <a:extLst>
              <a:ext uri="{FF2B5EF4-FFF2-40B4-BE49-F238E27FC236}">
                <a16:creationId xmlns:a16="http://schemas.microsoft.com/office/drawing/2014/main" id="{44FCA4DD-3863-2B20-6F28-4E955E441B3C}"/>
              </a:ext>
            </a:extLst>
          </p:cNvPr>
          <p:cNvSpPr/>
          <p:nvPr/>
        </p:nvSpPr>
        <p:spPr>
          <a:xfrm>
            <a:off x="2794040" y="2481027"/>
            <a:ext cx="1050186" cy="409393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Output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335F5DF-F04E-33CC-C292-574EBB792784}"/>
              </a:ext>
            </a:extLst>
          </p:cNvPr>
          <p:cNvSpPr/>
          <p:nvPr/>
        </p:nvSpPr>
        <p:spPr>
          <a:xfrm>
            <a:off x="3934176" y="5168487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04DD284-9716-078E-6B69-7C4FDC3A5EC5}"/>
              </a:ext>
            </a:extLst>
          </p:cNvPr>
          <p:cNvSpPr/>
          <p:nvPr/>
        </p:nvSpPr>
        <p:spPr>
          <a:xfrm>
            <a:off x="4018777" y="5168487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AEAF2-85E9-6ACC-5DAC-B6CCC7F43987}"/>
              </a:ext>
            </a:extLst>
          </p:cNvPr>
          <p:cNvSpPr/>
          <p:nvPr/>
        </p:nvSpPr>
        <p:spPr>
          <a:xfrm>
            <a:off x="4101987" y="5168487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D130EEC-FE80-F3EE-88FC-E44596E0E493}"/>
              </a:ext>
            </a:extLst>
          </p:cNvPr>
          <p:cNvSpPr/>
          <p:nvPr/>
        </p:nvSpPr>
        <p:spPr>
          <a:xfrm>
            <a:off x="3934176" y="3941878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28DCBE-135C-D499-E391-4559AE82A701}"/>
              </a:ext>
            </a:extLst>
          </p:cNvPr>
          <p:cNvSpPr/>
          <p:nvPr/>
        </p:nvSpPr>
        <p:spPr>
          <a:xfrm>
            <a:off x="4018777" y="3941878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7DFD0A7-F42D-F8DD-4FE2-CEFB22592B09}"/>
              </a:ext>
            </a:extLst>
          </p:cNvPr>
          <p:cNvSpPr/>
          <p:nvPr/>
        </p:nvSpPr>
        <p:spPr>
          <a:xfrm>
            <a:off x="4101987" y="3941878"/>
            <a:ext cx="62607" cy="6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1" name="Google Shape;437;p18">
            <a:extLst>
              <a:ext uri="{FF2B5EF4-FFF2-40B4-BE49-F238E27FC236}">
                <a16:creationId xmlns:a16="http://schemas.microsoft.com/office/drawing/2014/main" id="{BB0A5DDD-A548-457F-46BF-FCE8DD7EC421}"/>
              </a:ext>
            </a:extLst>
          </p:cNvPr>
          <p:cNvSpPr txBox="1"/>
          <p:nvPr/>
        </p:nvSpPr>
        <p:spPr>
          <a:xfrm>
            <a:off x="283963" y="3734182"/>
            <a:ext cx="10716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Stack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52" name="Google Shape;437;p18">
            <a:extLst>
              <a:ext uri="{FF2B5EF4-FFF2-40B4-BE49-F238E27FC236}">
                <a16:creationId xmlns:a16="http://schemas.microsoft.com/office/drawing/2014/main" id="{DEF494A2-3B79-25EF-43ED-7C21A78F66E1}"/>
              </a:ext>
            </a:extLst>
          </p:cNvPr>
          <p:cNvSpPr txBox="1"/>
          <p:nvPr/>
        </p:nvSpPr>
        <p:spPr>
          <a:xfrm>
            <a:off x="393288" y="5013206"/>
            <a:ext cx="7727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Base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3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8" y="250082"/>
            <a:ext cx="23855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r>
              <a:rPr lang="ko-KR" altLang="en-US" sz="3600" b="0" spc="-300" dirty="0" smtClean="0">
                <a:solidFill>
                  <a:schemeClr val="bg1"/>
                </a:solidFill>
              </a:rPr>
              <a:t> 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360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3" y="1264666"/>
            <a:ext cx="303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err="1" smtClean="0">
                <a:solidFill>
                  <a:srgbClr val="393939"/>
                </a:solidFill>
                <a:latin typeface="나눔스퀘어OTF"/>
              </a:rPr>
              <a:t>AutoGluion</a:t>
            </a:r>
            <a:r>
              <a:rPr lang="en-US" altLang="ko-KR" sz="2400" spc="-300" dirty="0" smtClean="0">
                <a:solidFill>
                  <a:srgbClr val="393939"/>
                </a:solidFill>
                <a:latin typeface="나눔스퀘어OTF"/>
              </a:rPr>
              <a:t>-Tabular</a:t>
            </a:r>
            <a:endParaRPr lang="en-US" altLang="ko-KR" sz="2400" b="0" spc="-300" dirty="0">
              <a:solidFill>
                <a:srgbClr val="393939"/>
              </a:solidFill>
              <a:latin typeface="나눔스퀘어OTF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339533" y="1914037"/>
            <a:ext cx="816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18" name="Google Shape;386;p44">
            <a:extLst>
              <a:ext uri="{FF2B5EF4-FFF2-40B4-BE49-F238E27FC236}">
                <a16:creationId xmlns:a16="http://schemas.microsoft.com/office/drawing/2014/main" id="{555030D2-A2AB-2BD9-3844-5072A04C379B}"/>
              </a:ext>
            </a:extLst>
          </p:cNvPr>
          <p:cNvSpPr/>
          <p:nvPr/>
        </p:nvSpPr>
        <p:spPr>
          <a:xfrm>
            <a:off x="240780" y="2272023"/>
            <a:ext cx="3885200" cy="39818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9A9A9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altLang="ko" sz="24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3123123</a:t>
            </a:r>
            <a:endParaRPr sz="1867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9" name="Google Shape;395;p44">
            <a:extLst>
              <a:ext uri="{FF2B5EF4-FFF2-40B4-BE49-F238E27FC236}">
                <a16:creationId xmlns:a16="http://schemas.microsoft.com/office/drawing/2014/main" id="{DFF853C5-F715-CAB8-0BB6-1BC4CE769B84}"/>
              </a:ext>
            </a:extLst>
          </p:cNvPr>
          <p:cNvSpPr/>
          <p:nvPr/>
        </p:nvSpPr>
        <p:spPr>
          <a:xfrm>
            <a:off x="379789" y="4552978"/>
            <a:ext cx="3628739" cy="400400"/>
          </a:xfrm>
          <a:prstGeom prst="roundRect">
            <a:avLst>
              <a:gd name="adj" fmla="val 16667"/>
            </a:avLst>
          </a:prstGeom>
          <a:solidFill>
            <a:srgbClr val="D3D3D4">
              <a:alpha val="69800"/>
            </a:srgbClr>
          </a:solidFill>
          <a:ln w="12700" cap="flat" cmpd="sng">
            <a:solidFill>
              <a:srgbClr val="EECF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30000"/>
              </a:lnSpc>
              <a:buClr>
                <a:schemeClr val="dk1"/>
              </a:buClr>
              <a:buSzPts val="900"/>
            </a:pPr>
            <a:r>
              <a:rPr lang="en-US" altLang="ko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 </a:t>
            </a:r>
            <a:r>
              <a:rPr lang="ko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 </a:t>
            </a:r>
            <a:r>
              <a:rPr lang="en-US" altLang="ko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15~20</a:t>
            </a:r>
            <a:r>
              <a:rPr lang="ko" alt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</a:t>
            </a:r>
            <a:r>
              <a:rPr lang="ko" altLang="en-US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소요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Google Shape;396;p44">
            <a:extLst>
              <a:ext uri="{FF2B5EF4-FFF2-40B4-BE49-F238E27FC236}">
                <a16:creationId xmlns:a16="http://schemas.microsoft.com/office/drawing/2014/main" id="{F7717BE4-3D87-6881-779F-EA7A4538205B}"/>
              </a:ext>
            </a:extLst>
          </p:cNvPr>
          <p:cNvSpPr/>
          <p:nvPr/>
        </p:nvSpPr>
        <p:spPr>
          <a:xfrm>
            <a:off x="379788" y="2647470"/>
            <a:ext cx="3628740" cy="400400"/>
          </a:xfrm>
          <a:prstGeom prst="roundRect">
            <a:avLst>
              <a:gd name="adj" fmla="val 16667"/>
            </a:avLst>
          </a:prstGeom>
          <a:solidFill>
            <a:srgbClr val="D3D3D4">
              <a:alpha val="69800"/>
            </a:srgbClr>
          </a:solidFill>
          <a:ln w="12700" cap="flat" cmpd="sng">
            <a:solidFill>
              <a:srgbClr val="EECF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30000"/>
              </a:lnSpc>
              <a:buClr>
                <a:schemeClr val="dk1"/>
              </a:buClr>
              <a:buSzPts val="900"/>
            </a:pPr>
            <a:r>
              <a:rPr lang="en-US" altLang="ko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GPU - NVIDIA GeForce RTX </a:t>
            </a:r>
            <a:r>
              <a:rPr lang="en-US" altLang="ko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3060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Google Shape;401;p44">
            <a:extLst>
              <a:ext uri="{FF2B5EF4-FFF2-40B4-BE49-F238E27FC236}">
                <a16:creationId xmlns:a16="http://schemas.microsoft.com/office/drawing/2014/main" id="{E809861C-AEAE-5720-1EDD-FE5D4D872089}"/>
              </a:ext>
            </a:extLst>
          </p:cNvPr>
          <p:cNvSpPr/>
          <p:nvPr/>
        </p:nvSpPr>
        <p:spPr>
          <a:xfrm>
            <a:off x="379788" y="3272914"/>
            <a:ext cx="3628741" cy="400400"/>
          </a:xfrm>
          <a:prstGeom prst="roundRect">
            <a:avLst>
              <a:gd name="adj" fmla="val 16667"/>
            </a:avLst>
          </a:prstGeom>
          <a:solidFill>
            <a:srgbClr val="D3D3D4">
              <a:alpha val="69800"/>
            </a:srgbClr>
          </a:solidFill>
          <a:ln w="12700" cap="flat" cmpd="sng">
            <a:solidFill>
              <a:srgbClr val="EECF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30000"/>
              </a:lnSpc>
              <a:buClr>
                <a:schemeClr val="dk1"/>
              </a:buClr>
              <a:buSzPts val="900"/>
            </a:pPr>
            <a:r>
              <a:rPr lang="en-US" altLang="ko" sz="1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- AMD Ryzen 9 5950X 16-Core Processor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Google Shape;402;p44">
            <a:extLst>
              <a:ext uri="{FF2B5EF4-FFF2-40B4-BE49-F238E27FC236}">
                <a16:creationId xmlns:a16="http://schemas.microsoft.com/office/drawing/2014/main" id="{FDB8E7D8-E7D6-F993-5EFD-AFDA458FA875}"/>
              </a:ext>
            </a:extLst>
          </p:cNvPr>
          <p:cNvSpPr txBox="1"/>
          <p:nvPr/>
        </p:nvSpPr>
        <p:spPr>
          <a:xfrm>
            <a:off x="447572" y="5521027"/>
            <a:ext cx="3218800" cy="652446"/>
          </a:xfrm>
          <a:prstGeom prst="rect">
            <a:avLst/>
          </a:prstGeom>
          <a:noFill/>
          <a:ln w="9525" cap="flat" cmpd="sng">
            <a:solidFill>
              <a:srgbClr val="E4E4E4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C00000"/>
              </a:buClr>
              <a:buSzPts val="900"/>
            </a:pPr>
            <a:r>
              <a:rPr lang="en-US" sz="1400" b="1" i="1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GPU </a:t>
            </a:r>
            <a:r>
              <a:rPr lang="ko-KR" altLang="en-US" sz="1400" b="1" i="1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사양에 따라 정확도의</a:t>
            </a:r>
            <a:endParaRPr lang="en-US" altLang="ko-KR" sz="1400" b="1" i="1" dirty="0" smtClean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  <a:p>
            <a:pPr algn="ctr">
              <a:lnSpc>
                <a:spcPct val="130000"/>
              </a:lnSpc>
              <a:buClr>
                <a:srgbClr val="C00000"/>
              </a:buClr>
              <a:buSzPts val="900"/>
            </a:pPr>
            <a:r>
              <a:rPr lang="ko-KR" altLang="en-US" sz="1400" b="1" i="1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차이가 발생할 수 있음</a:t>
            </a:r>
            <a:endParaRPr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Google Shape;403;p44">
            <a:extLst>
              <a:ext uri="{FF2B5EF4-FFF2-40B4-BE49-F238E27FC236}">
                <a16:creationId xmlns:a16="http://schemas.microsoft.com/office/drawing/2014/main" id="{6A336711-C1D2-29B0-200B-858E148AB951}"/>
              </a:ext>
            </a:extLst>
          </p:cNvPr>
          <p:cNvSpPr/>
          <p:nvPr/>
        </p:nvSpPr>
        <p:spPr>
          <a:xfrm rot="10800000">
            <a:off x="1379572" y="5277833"/>
            <a:ext cx="1354800" cy="229200"/>
          </a:xfrm>
          <a:prstGeom prst="triangle">
            <a:avLst>
              <a:gd name="adj" fmla="val 50000"/>
            </a:avLst>
          </a:prstGeom>
          <a:solidFill>
            <a:srgbClr val="E2E2E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186262" indent="-101597"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Google Shape;391;p44">
            <a:extLst>
              <a:ext uri="{FF2B5EF4-FFF2-40B4-BE49-F238E27FC236}">
                <a16:creationId xmlns:a16="http://schemas.microsoft.com/office/drawing/2014/main" id="{075C2ED7-295D-FB01-833B-6F11A53BE3EC}"/>
              </a:ext>
            </a:extLst>
          </p:cNvPr>
          <p:cNvSpPr/>
          <p:nvPr/>
        </p:nvSpPr>
        <p:spPr>
          <a:xfrm>
            <a:off x="1352001" y="1833371"/>
            <a:ext cx="1655720" cy="395200"/>
          </a:xfrm>
          <a:prstGeom prst="rect">
            <a:avLst/>
          </a:prstGeom>
          <a:solidFill>
            <a:srgbClr val="EECFD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ko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</a:t>
            </a:r>
            <a:endParaRPr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6" name="Google Shape;392;p44">
            <a:extLst>
              <a:ext uri="{FF2B5EF4-FFF2-40B4-BE49-F238E27FC236}">
                <a16:creationId xmlns:a16="http://schemas.microsoft.com/office/drawing/2014/main" id="{ADA6F8D9-69A5-D683-D9FE-F300E16476FE}"/>
              </a:ext>
            </a:extLst>
          </p:cNvPr>
          <p:cNvSpPr/>
          <p:nvPr/>
        </p:nvSpPr>
        <p:spPr>
          <a:xfrm>
            <a:off x="1427261" y="1920971"/>
            <a:ext cx="228000" cy="220000"/>
          </a:xfrm>
          <a:prstGeom prst="ellipse">
            <a:avLst/>
          </a:prstGeom>
          <a:solidFill>
            <a:srgbClr val="A50134"/>
          </a:solidFill>
          <a:ln w="12700" cap="flat" cmpd="sng">
            <a:solidFill>
              <a:srgbClr val="E2E2E2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altLang="ko" sz="16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1</a:t>
            </a:r>
            <a:endParaRPr sz="16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7" name="Google Shape;391;p44">
            <a:extLst>
              <a:ext uri="{FF2B5EF4-FFF2-40B4-BE49-F238E27FC236}">
                <a16:creationId xmlns:a16="http://schemas.microsoft.com/office/drawing/2014/main" id="{075C2ED7-295D-FB01-833B-6F11A53BE3EC}"/>
              </a:ext>
            </a:extLst>
          </p:cNvPr>
          <p:cNvSpPr/>
          <p:nvPr/>
        </p:nvSpPr>
        <p:spPr>
          <a:xfrm>
            <a:off x="8386754" y="1828424"/>
            <a:ext cx="1655720" cy="395200"/>
          </a:xfrm>
          <a:prstGeom prst="rect">
            <a:avLst/>
          </a:prstGeom>
          <a:solidFill>
            <a:srgbClr val="EECFD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ko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학습결과</a:t>
            </a:r>
            <a:endParaRPr b="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8" name="Google Shape;392;p44">
            <a:extLst>
              <a:ext uri="{FF2B5EF4-FFF2-40B4-BE49-F238E27FC236}">
                <a16:creationId xmlns:a16="http://schemas.microsoft.com/office/drawing/2014/main" id="{ADA6F8D9-69A5-D683-D9FE-F300E16476FE}"/>
              </a:ext>
            </a:extLst>
          </p:cNvPr>
          <p:cNvSpPr/>
          <p:nvPr/>
        </p:nvSpPr>
        <p:spPr>
          <a:xfrm>
            <a:off x="8493322" y="1914037"/>
            <a:ext cx="228000" cy="220000"/>
          </a:xfrm>
          <a:prstGeom prst="ellipse">
            <a:avLst/>
          </a:prstGeom>
          <a:solidFill>
            <a:srgbClr val="A50134"/>
          </a:solidFill>
          <a:ln w="12700" cap="flat" cmpd="sng">
            <a:solidFill>
              <a:srgbClr val="E2E2E2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200"/>
            </a:pPr>
            <a:r>
              <a:rPr lang="en-US" sz="16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2</a:t>
            </a:r>
            <a:endParaRPr sz="16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72" y="2640123"/>
            <a:ext cx="5003484" cy="53728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68098" y="3291728"/>
            <a:ext cx="4493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 smtClean="0">
                <a:latin typeface="Arial Black" panose="020B0A04020102020204" pitchFamily="34" charset="0"/>
              </a:rPr>
              <a:t>Modeling1(part2)</a:t>
            </a:r>
            <a:r>
              <a:rPr lang="ko-KR" altLang="en-US" sz="2400" b="1" dirty="0" smtClean="0">
                <a:latin typeface="Arial Black" panose="020B0A04020102020204" pitchFamily="34" charset="0"/>
              </a:rPr>
              <a:t>때의</a:t>
            </a:r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err="1" smtClean="0">
                <a:latin typeface="Arial Black" panose="020B0A04020102020204" pitchFamily="34" charset="0"/>
              </a:rPr>
              <a:t>Acc</a:t>
            </a:r>
            <a:r>
              <a:rPr lang="en-US" altLang="ko-KR" sz="2400" b="1" dirty="0" smtClean="0">
                <a:latin typeface="Arial Black" panose="020B0A04020102020204" pitchFamily="34" charset="0"/>
              </a:rPr>
              <a:t> Score : 0.939150 </a:t>
            </a:r>
            <a:r>
              <a:rPr lang="ko-KR" altLang="en-US" sz="2400" b="1" dirty="0" smtClean="0">
                <a:latin typeface="Arial Black" panose="020B0A04020102020204" pitchFamily="34" charset="0"/>
              </a:rPr>
              <a:t>보다</a:t>
            </a:r>
            <a:endParaRPr lang="en-US" altLang="ko-KR" sz="2400" b="1" dirty="0" smtClean="0">
              <a:latin typeface="Arial Black" panose="020B0A040201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latin typeface="Arial Black" panose="020B0A04020102020204" pitchFamily="34" charset="0"/>
              </a:rPr>
              <a:t>크게 성능이 향상됨</a:t>
            </a:r>
            <a:endParaRPr lang="ko-KR" alt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31" name="Google Shape;401;p44">
            <a:extLst>
              <a:ext uri="{FF2B5EF4-FFF2-40B4-BE49-F238E27FC236}">
                <a16:creationId xmlns:a16="http://schemas.microsoft.com/office/drawing/2014/main" id="{E809861C-AEAE-5720-1EDD-FE5D4D872089}"/>
              </a:ext>
            </a:extLst>
          </p:cNvPr>
          <p:cNvSpPr/>
          <p:nvPr/>
        </p:nvSpPr>
        <p:spPr>
          <a:xfrm>
            <a:off x="380011" y="3930652"/>
            <a:ext cx="3628741" cy="400400"/>
          </a:xfrm>
          <a:prstGeom prst="roundRect">
            <a:avLst>
              <a:gd name="adj" fmla="val 16667"/>
            </a:avLst>
          </a:prstGeom>
          <a:solidFill>
            <a:srgbClr val="D3D3D4">
              <a:alpha val="69800"/>
            </a:srgbClr>
          </a:solidFill>
          <a:ln w="12700" cap="flat" cmpd="sng">
            <a:solidFill>
              <a:srgbClr val="EECF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30000"/>
              </a:lnSpc>
              <a:buClr>
                <a:schemeClr val="dk1"/>
              </a:buClr>
              <a:buSzPts val="900"/>
            </a:pPr>
            <a:r>
              <a:rPr lang="en-US" sz="1200" b="1" dirty="0" smtClean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3.8.6</a:t>
            </a:r>
            <a:endParaRPr sz="12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3975" y="2655031"/>
            <a:ext cx="102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★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155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227017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lt1"/>
                </a:solidFill>
              </a:rPr>
              <a:t>unlabeled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3201303" cy="4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>
                <a:solidFill>
                  <a:srgbClr val="393939"/>
                </a:solidFill>
                <a:latin typeface="궁서체"/>
                <a:ea typeface="궁서체"/>
              </a:rPr>
              <a:t>Feature Importance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8" name="TextBox 327"/>
          <p:cNvSpPr txBox="1"/>
          <p:nvPr/>
        </p:nvSpPr>
        <p:spPr>
          <a:xfrm>
            <a:off x="4992555" y="6175375"/>
            <a:ext cx="2886102" cy="36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Feature Importance 결과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16" y="1900301"/>
            <a:ext cx="7212580" cy="4203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3" y="3105834"/>
            <a:ext cx="13035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altLang="ko-KR" sz="3600" dirty="0" smtClean="0">
                <a:solidFill>
                  <a:schemeClr val="lt1"/>
                </a:solidFill>
              </a:rPr>
              <a:t>outro</a:t>
            </a:r>
            <a:endParaRPr lang="en-US" altLang="ko-KR" sz="3600" dirty="0">
              <a:solidFill>
                <a:schemeClr val="l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outro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3201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궁서체"/>
                <a:ea typeface="궁서체"/>
              </a:rPr>
              <a:t>outro</a:t>
            </a:r>
            <a:endParaRPr lang="en-US" altLang="ko-KR" sz="2400" b="0" spc="-300" dirty="0">
              <a:solidFill>
                <a:srgbClr val="393939"/>
              </a:solidFill>
              <a:latin typeface="궁서체"/>
              <a:ea typeface="궁서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2108" y="1914037"/>
            <a:ext cx="1112778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Model 1</a:t>
            </a:r>
            <a:r>
              <a:rPr lang="ko-KR" altLang="en-US" sz="2000" b="1" dirty="0" smtClean="0">
                <a:latin typeface="+mj-ea"/>
                <a:ea typeface="+mj-ea"/>
              </a:rPr>
              <a:t>과 </a:t>
            </a:r>
            <a:r>
              <a:rPr lang="en-US" altLang="ko-KR" sz="2000" b="1" dirty="0" smtClean="0">
                <a:latin typeface="+mj-ea"/>
                <a:ea typeface="+mj-ea"/>
              </a:rPr>
              <a:t>Model2 </a:t>
            </a:r>
            <a:r>
              <a:rPr lang="ko-KR" altLang="en-US" sz="2000" b="1" dirty="0" smtClean="0">
                <a:latin typeface="+mj-ea"/>
                <a:ea typeface="+mj-ea"/>
              </a:rPr>
              <a:t>에서 </a:t>
            </a:r>
            <a:r>
              <a:rPr lang="en-US" altLang="ko-KR" sz="2000" b="1" dirty="0" smtClean="0">
                <a:latin typeface="+mj-ea"/>
                <a:ea typeface="+mj-ea"/>
              </a:rPr>
              <a:t>Inflight </a:t>
            </a:r>
            <a:r>
              <a:rPr lang="en-US" altLang="ko-KR" sz="2000" b="1" dirty="0" err="1" smtClean="0">
                <a:latin typeface="+mj-ea"/>
                <a:ea typeface="+mj-ea"/>
              </a:rPr>
              <a:t>wifi</a:t>
            </a:r>
            <a:r>
              <a:rPr lang="en-US" altLang="ko-KR" sz="2000" b="1" dirty="0" smtClean="0">
                <a:latin typeface="+mj-ea"/>
                <a:ea typeface="+mj-ea"/>
              </a:rPr>
              <a:t> service</a:t>
            </a:r>
            <a:r>
              <a:rPr lang="ko-KR" altLang="en-US" sz="2000" b="1" dirty="0" smtClean="0">
                <a:latin typeface="+mj-ea"/>
                <a:ea typeface="+mj-ea"/>
              </a:rPr>
              <a:t>가 가장 중요한 </a:t>
            </a:r>
            <a:r>
              <a:rPr lang="en-US" altLang="ko-KR" sz="2000" b="1" dirty="0" smtClean="0">
                <a:latin typeface="+mj-ea"/>
                <a:ea typeface="+mj-ea"/>
              </a:rPr>
              <a:t>feature </a:t>
            </a:r>
            <a:r>
              <a:rPr lang="ko-KR" altLang="en-US" sz="2000" b="1" dirty="0" smtClean="0">
                <a:latin typeface="+mj-ea"/>
                <a:ea typeface="+mj-ea"/>
              </a:rPr>
              <a:t>로 보여짐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 -&gt; </a:t>
            </a:r>
            <a:r>
              <a:rPr lang="ko-KR" altLang="en-US" sz="2000" b="1" dirty="0" smtClean="0">
                <a:latin typeface="+mj-ea"/>
                <a:ea typeface="+mj-ea"/>
              </a:rPr>
              <a:t>하지만 이는 </a:t>
            </a:r>
            <a:r>
              <a:rPr lang="en-US" altLang="ko-KR" sz="2000" b="1" dirty="0" smtClean="0">
                <a:latin typeface="+mj-ea"/>
                <a:ea typeface="+mj-ea"/>
              </a:rPr>
              <a:t>value</a:t>
            </a:r>
            <a:r>
              <a:rPr lang="ko-KR" altLang="en-US" sz="2000" b="1" dirty="0" smtClean="0">
                <a:latin typeface="+mj-ea"/>
                <a:ea typeface="+mj-ea"/>
              </a:rPr>
              <a:t>값이 </a:t>
            </a:r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r>
              <a:rPr lang="ko-KR" altLang="en-US" sz="2000" b="1" dirty="0" smtClean="0">
                <a:latin typeface="+mj-ea"/>
                <a:ea typeface="+mj-ea"/>
              </a:rPr>
              <a:t>인 이유가 큼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2. </a:t>
            </a:r>
            <a:r>
              <a:rPr lang="ko-KR" altLang="en-US" sz="2000" b="1" dirty="0" smtClean="0">
                <a:latin typeface="+mj-ea"/>
                <a:ea typeface="+mj-ea"/>
              </a:rPr>
              <a:t>만족도 </a:t>
            </a:r>
            <a:r>
              <a:rPr lang="en-US" altLang="ko-KR" sz="2000" b="1" dirty="0" smtClean="0">
                <a:latin typeface="+mj-ea"/>
                <a:ea typeface="+mj-ea"/>
              </a:rPr>
              <a:t>1~5</a:t>
            </a:r>
            <a:r>
              <a:rPr lang="ko-KR" altLang="en-US" sz="2000" b="1" dirty="0" smtClean="0">
                <a:latin typeface="+mj-ea"/>
                <a:ea typeface="+mj-ea"/>
              </a:rPr>
              <a:t>와 </a:t>
            </a:r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r>
              <a:rPr lang="ko-KR" altLang="en-US" sz="2000" b="1" dirty="0" smtClean="0">
                <a:latin typeface="+mj-ea"/>
                <a:ea typeface="+mj-ea"/>
              </a:rPr>
              <a:t> 구분을 잘 생각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3. Value</a:t>
            </a:r>
            <a:r>
              <a:rPr lang="ko-KR" altLang="en-US" sz="2000" b="1" dirty="0" smtClean="0">
                <a:latin typeface="+mj-ea"/>
                <a:ea typeface="+mj-ea"/>
              </a:rPr>
              <a:t>값이 </a:t>
            </a:r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r>
              <a:rPr lang="ko-KR" altLang="en-US" sz="2000" b="1" dirty="0" smtClean="0">
                <a:latin typeface="+mj-ea"/>
                <a:ea typeface="+mj-ea"/>
              </a:rPr>
              <a:t>인 이유는 두가지가 존재한다고 생각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가설 </a:t>
            </a:r>
            <a:r>
              <a:rPr lang="en-US" altLang="ko-KR" b="1" dirty="0" smtClean="0">
                <a:latin typeface="+mj-ea"/>
                <a:ea typeface="+mj-ea"/>
              </a:rPr>
              <a:t>1. </a:t>
            </a:r>
            <a:r>
              <a:rPr lang="ko-KR" altLang="en-US" b="1" dirty="0" smtClean="0">
                <a:latin typeface="+mj-ea"/>
                <a:ea typeface="+mj-ea"/>
              </a:rPr>
              <a:t>단순히 </a:t>
            </a:r>
            <a:r>
              <a:rPr lang="en-US" altLang="ko-KR" b="1" dirty="0" smtClean="0">
                <a:latin typeface="+mj-ea"/>
                <a:ea typeface="+mj-ea"/>
              </a:rPr>
              <a:t>missing value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가설 </a:t>
            </a:r>
            <a:r>
              <a:rPr lang="en-US" altLang="ko-KR" b="1" dirty="0" smtClean="0">
                <a:latin typeface="+mj-ea"/>
                <a:ea typeface="+mj-ea"/>
              </a:rPr>
              <a:t>2. </a:t>
            </a:r>
            <a:r>
              <a:rPr lang="ko-KR" altLang="en-US" b="1" dirty="0" smtClean="0">
                <a:latin typeface="+mj-ea"/>
                <a:ea typeface="+mj-ea"/>
              </a:rPr>
              <a:t>예를 들어 </a:t>
            </a:r>
            <a:r>
              <a:rPr lang="en-US" altLang="ko-KR" b="1" dirty="0" err="1" smtClean="0">
                <a:latin typeface="+mj-ea"/>
                <a:ea typeface="+mj-ea"/>
              </a:rPr>
              <a:t>wifi</a:t>
            </a:r>
            <a:r>
              <a:rPr lang="ko-KR" altLang="en-US" b="1" dirty="0" smtClean="0">
                <a:latin typeface="+mj-ea"/>
                <a:ea typeface="+mj-ea"/>
              </a:rPr>
              <a:t>인 경우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en-US" altLang="ko-KR" b="1" dirty="0" err="1" smtClean="0">
                <a:latin typeface="+mj-ea"/>
                <a:ea typeface="+mj-ea"/>
              </a:rPr>
              <a:t>wifi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서비스가 되지 않아 만족도가 </a:t>
            </a:r>
            <a:r>
              <a:rPr lang="en-US" altLang="ko-KR" b="1" dirty="0" smtClean="0">
                <a:latin typeface="+mj-ea"/>
                <a:ea typeface="+mj-ea"/>
              </a:rPr>
              <a:t>0</a:t>
            </a:r>
            <a:r>
              <a:rPr lang="ko-KR" altLang="en-US" b="1" dirty="0" smtClean="0">
                <a:latin typeface="+mj-ea"/>
                <a:ea typeface="+mj-ea"/>
              </a:rPr>
              <a:t>점임</a:t>
            </a:r>
            <a:r>
              <a:rPr lang="en-US" altLang="ko-KR" b="1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b="1" dirty="0">
                <a:latin typeface="+mj-ea"/>
                <a:ea typeface="+mj-ea"/>
              </a:rPr>
              <a:t>와이파이가 잘 </a:t>
            </a:r>
            <a:r>
              <a:rPr lang="ko-KR" altLang="en-US" b="1" dirty="0" smtClean="0">
                <a:latin typeface="+mj-ea"/>
                <a:ea typeface="+mj-ea"/>
              </a:rPr>
              <a:t>될 땐 다수가 </a:t>
            </a:r>
            <a:r>
              <a:rPr lang="ko-KR" altLang="en-US" b="1" dirty="0">
                <a:latin typeface="+mj-ea"/>
                <a:ea typeface="+mj-ea"/>
              </a:rPr>
              <a:t>핸드폰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노트북을 사용하기 때문에 </a:t>
            </a:r>
            <a:r>
              <a:rPr lang="ko-KR" altLang="en-US" b="1" dirty="0" smtClean="0">
                <a:latin typeface="+mj-ea"/>
                <a:ea typeface="+mj-ea"/>
              </a:rPr>
              <a:t>쉬고 싶을 </a:t>
            </a:r>
            <a:r>
              <a:rPr lang="ko-KR" altLang="en-US" b="1" dirty="0">
                <a:latin typeface="+mj-ea"/>
                <a:ea typeface="+mj-ea"/>
              </a:rPr>
              <a:t>때 </a:t>
            </a:r>
            <a:r>
              <a:rPr lang="ko-KR" altLang="en-US" b="1" dirty="0" smtClean="0">
                <a:latin typeface="+mj-ea"/>
                <a:ea typeface="+mj-ea"/>
              </a:rPr>
              <a:t>불빛과 같은 이유로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b="1" dirty="0" err="1" smtClean="0">
                <a:latin typeface="+mj-ea"/>
                <a:ea typeface="+mj-ea"/>
              </a:rPr>
              <a:t>방해받을</a:t>
            </a:r>
            <a:r>
              <a:rPr lang="ko-KR" altLang="en-US" b="1" dirty="0" smtClean="0">
                <a:latin typeface="+mj-ea"/>
                <a:ea typeface="+mj-ea"/>
              </a:rPr>
              <a:t> 수도 있지만</a:t>
            </a:r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ko-KR" altLang="en-US" b="1" dirty="0" smtClean="0">
                <a:latin typeface="+mj-ea"/>
                <a:ea typeface="+mj-ea"/>
              </a:rPr>
              <a:t>와이파이가 되지 않기 때문에 옆 사람이 와이파이를 쓸 수 없어 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모두가 핸드폰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노트북의 불빛에 </a:t>
            </a:r>
            <a:r>
              <a:rPr lang="ko-KR" altLang="en-US" b="1" dirty="0" err="1" smtClean="0">
                <a:latin typeface="+mj-ea"/>
                <a:ea typeface="+mj-ea"/>
              </a:rPr>
              <a:t>방해받지</a:t>
            </a:r>
            <a:r>
              <a:rPr lang="ko-KR" altLang="en-US" b="1" dirty="0" smtClean="0">
                <a:latin typeface="+mj-ea"/>
                <a:ea typeface="+mj-ea"/>
              </a:rPr>
              <a:t> 않고 쉴 수 있기 때문이라는 가능성을 조금이라도 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열어봐야 한다고 생각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1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277" y="2600960"/>
            <a:ext cx="1584963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1.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ko-KR" altLang="en-US" sz="3600" b="1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주제</a:t>
            </a:r>
            <a:r>
              <a:rPr lang="en-US" altLang="ko-KR" sz="3600" b="1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159" y="3748842"/>
            <a:ext cx="1211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dirty="0" smtClean="0">
                <a:latin typeface="+mj-ea"/>
                <a:ea typeface="+mj-ea"/>
              </a:rPr>
              <a:t>* </a:t>
            </a:r>
            <a:r>
              <a:rPr lang="ko-KR" altLang="en-US" sz="2400" dirty="0" smtClean="0">
                <a:latin typeface="+mj-ea"/>
                <a:ea typeface="+mj-ea"/>
              </a:rPr>
              <a:t>승객의 </a:t>
            </a:r>
            <a:r>
              <a:rPr lang="ko-KR" altLang="en-US" sz="2400" dirty="0">
                <a:latin typeface="+mj-ea"/>
                <a:ea typeface="+mj-ea"/>
              </a:rPr>
              <a:t>설문 조사 데이터로부터 만족 여부</a:t>
            </a:r>
            <a:r>
              <a:rPr lang="en-US" altLang="ko-KR" sz="2400" dirty="0">
                <a:latin typeface="+mj-ea"/>
                <a:ea typeface="+mj-ea"/>
              </a:rPr>
              <a:t>(satisfaction)</a:t>
            </a:r>
            <a:r>
              <a:rPr lang="ko-KR" altLang="en-US" sz="2400" dirty="0">
                <a:latin typeface="+mj-ea"/>
                <a:ea typeface="+mj-ea"/>
              </a:rPr>
              <a:t>를 </a:t>
            </a:r>
            <a:r>
              <a:rPr lang="ko-KR" altLang="en-US" sz="2400" dirty="0" smtClean="0">
                <a:latin typeface="+mj-ea"/>
                <a:ea typeface="+mj-ea"/>
              </a:rPr>
              <a:t>판단</a:t>
            </a:r>
            <a:endParaRPr lang="en-US" altLang="ko-KR" sz="2400" dirty="0" smtClean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* </a:t>
            </a:r>
            <a:r>
              <a:rPr lang="ko-KR" altLang="en-US" sz="2400" dirty="0">
                <a:latin typeface="+mj-ea"/>
                <a:ea typeface="+mj-ea"/>
              </a:rPr>
              <a:t>제공하는 서비스에 대한 만족의 중요성을 찾는다면 미래에 더 많은 고객 유치 가능</a:t>
            </a:r>
            <a:r>
              <a:rPr lang="en-US" altLang="ko-KR" sz="2400" dirty="0">
                <a:latin typeface="+mj-ea"/>
                <a:ea typeface="+mj-ea"/>
              </a:rPr>
              <a:t/>
            </a:r>
            <a:br>
              <a:rPr lang="en-US" altLang="ko-KR" sz="2400" dirty="0">
                <a:latin typeface="+mj-ea"/>
                <a:ea typeface="+mj-ea"/>
              </a:rPr>
            </a:b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* </a:t>
            </a:r>
            <a:r>
              <a:rPr lang="ko-KR" altLang="en-US" sz="2400" dirty="0">
                <a:latin typeface="+mj-ea"/>
                <a:ea typeface="+mj-ea"/>
              </a:rPr>
              <a:t>승객의 설문 조사 데이터로부터 효율적인 운영이 </a:t>
            </a:r>
            <a:r>
              <a:rPr lang="ko-KR" altLang="en-US" sz="2400" dirty="0" smtClean="0">
                <a:latin typeface="+mj-ea"/>
                <a:ea typeface="+mj-ea"/>
              </a:rPr>
              <a:t>가능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767" y="250082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outro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34" y="1264666"/>
            <a:ext cx="3201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300" dirty="0" smtClean="0">
                <a:solidFill>
                  <a:srgbClr val="393939"/>
                </a:solidFill>
                <a:latin typeface="궁서체"/>
                <a:ea typeface="궁서체"/>
              </a:rPr>
              <a:t>outro</a:t>
            </a:r>
            <a:endParaRPr lang="en-US" altLang="ko-KR" sz="2400" b="0" spc="-300" dirty="0">
              <a:solidFill>
                <a:srgbClr val="393939"/>
              </a:solidFill>
              <a:latin typeface="궁서체"/>
              <a:ea typeface="궁서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2108" y="1914037"/>
            <a:ext cx="11355092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4. </a:t>
            </a:r>
            <a:r>
              <a:rPr lang="ko-KR" altLang="en-US" sz="2400" b="1" dirty="0" smtClean="0">
                <a:latin typeface="+mj-ea"/>
                <a:ea typeface="+mj-ea"/>
              </a:rPr>
              <a:t>항공사는 여행 목적으로 탑승하는 탑승객에 대한 서비스가 필요함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-&gt; </a:t>
            </a:r>
            <a:r>
              <a:rPr lang="ko-KR" altLang="en-US" b="1" dirty="0" smtClean="0">
                <a:latin typeface="+mj-ea"/>
                <a:ea typeface="+mj-ea"/>
              </a:rPr>
              <a:t>여행 목적으로 탑승하는 탑승객의 만족도가 매우 낮음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-&gt; </a:t>
            </a:r>
            <a:r>
              <a:rPr lang="ko-KR" altLang="en-US" b="1" dirty="0" smtClean="0">
                <a:latin typeface="+mj-ea"/>
                <a:ea typeface="+mj-ea"/>
              </a:rPr>
              <a:t>목적지의 명소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맛집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숨겨진 장소 팜플렛이나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현지 숙박업과의 할인 연계와 같은 서비스를 제공한다면 미래 지향적인 항공사가 될 확률이 높음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  <a:ea typeface="+mj-ea"/>
              </a:rPr>
              <a:t>5. </a:t>
            </a:r>
            <a:r>
              <a:rPr lang="ko-KR" altLang="en-US" sz="2400" b="1" dirty="0" smtClean="0">
                <a:latin typeface="+mj-ea"/>
                <a:ea typeface="+mj-ea"/>
              </a:rPr>
              <a:t>항공사는 새로운 고객 유치보다 기존 </a:t>
            </a:r>
            <a:r>
              <a:rPr lang="en-US" altLang="ko-KR" sz="2400" b="1" dirty="0" smtClean="0">
                <a:latin typeface="+mj-ea"/>
                <a:ea typeface="+mj-ea"/>
              </a:rPr>
              <a:t>Loyal Customer</a:t>
            </a:r>
            <a:r>
              <a:rPr lang="ko-KR" altLang="en-US" sz="2400" b="1" dirty="0" smtClean="0">
                <a:latin typeface="+mj-ea"/>
                <a:ea typeface="+mj-ea"/>
              </a:rPr>
              <a:t>들이 떠나지 않게 해야함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-&gt; Loyal Customer</a:t>
            </a:r>
            <a:r>
              <a:rPr lang="ko-KR" altLang="en-US" b="1" dirty="0" smtClean="0">
                <a:latin typeface="+mj-ea"/>
                <a:ea typeface="+mj-ea"/>
              </a:rPr>
              <a:t>의 불만족 비율이 만족보다 높음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-&gt; </a:t>
            </a:r>
            <a:r>
              <a:rPr lang="ko-KR" altLang="en-US" b="1" dirty="0">
                <a:latin typeface="+mj-ea"/>
                <a:ea typeface="+mj-ea"/>
              </a:rPr>
              <a:t>한번 떠난 고객은 다시 돌아오기 </a:t>
            </a:r>
            <a:r>
              <a:rPr lang="ko-KR" altLang="en-US" b="1" dirty="0" smtClean="0">
                <a:latin typeface="+mj-ea"/>
                <a:ea typeface="+mj-ea"/>
              </a:rPr>
              <a:t>힘듦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-&gt; </a:t>
            </a:r>
            <a:r>
              <a:rPr lang="ko-KR" altLang="en-US" b="1" dirty="0" smtClean="0">
                <a:latin typeface="+mj-ea"/>
                <a:ea typeface="+mj-ea"/>
              </a:rPr>
              <a:t>마일리지 이벤트와 같은 기존 고객들이 떠나가지 않게 해야함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19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4010" y="2921168"/>
            <a:ext cx="8764905" cy="1001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0110" y="3075056"/>
            <a:ext cx="2792730" cy="694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70" y="1543092"/>
            <a:ext cx="3860575" cy="118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221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6822" y="1215456"/>
            <a:ext cx="2456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600" b="1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전체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Flow</a:t>
            </a:r>
            <a:endParaRPr lang="en-US" altLang="en-US" sz="3600" b="1" dirty="0">
              <a:solidFill>
                <a:schemeClr val="lt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3600" b="0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3600" b="0" spc="-3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3092" y="2998271"/>
            <a:ext cx="116816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 sz="21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endParaRPr lang="ko-KR" altLang="en-US" sz="2100" dirty="0"/>
          </a:p>
        </p:txBody>
      </p:sp>
      <p:sp>
        <p:nvSpPr>
          <p:cNvPr id="20" name="TextBox 2"/>
          <p:cNvSpPr txBox="1"/>
          <p:nvPr/>
        </p:nvSpPr>
        <p:spPr>
          <a:xfrm>
            <a:off x="223092" y="192193"/>
            <a:ext cx="1106598" cy="63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1" spc="-3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Intro </a:t>
            </a:r>
          </a:p>
        </p:txBody>
      </p:sp>
      <p:sp>
        <p:nvSpPr>
          <p:cNvPr id="6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300668" y="2739463"/>
            <a:ext cx="2087724" cy="930571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Hypothesis </a:t>
            </a:r>
            <a:r>
              <a:rPr lang="ko-KR" alt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설정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2931881" y="2723691"/>
            <a:ext cx="2310898" cy="94634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Train, Test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EDA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5940919" y="2739462"/>
            <a:ext cx="2318949" cy="946343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Preprocessing &amp; </a:t>
            </a:r>
          </a:p>
          <a:p>
            <a:pPr lvl="0"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Feature Engineering</a:t>
            </a:r>
          </a:p>
        </p:txBody>
      </p:sp>
      <p:sp>
        <p:nvSpPr>
          <p:cNvPr id="11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8958008" y="2755233"/>
            <a:ext cx="2318949" cy="930572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Modeling 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2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300667" y="4455111"/>
            <a:ext cx="2087725" cy="995385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학습한 </a:t>
            </a:r>
            <a:r>
              <a:rPr 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Model 1</a:t>
            </a:r>
            <a:r>
              <a:rPr lang="ko-KR" alt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으로</a:t>
            </a:r>
            <a:endParaRPr lang="en-US" altLang="ko-KR" sz="1600" noProof="0" dirty="0" smtClean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Unlabeled.csv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predict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2931880" y="4455110"/>
            <a:ext cx="2351039" cy="995386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Unlabeled.csv</a:t>
            </a:r>
            <a:r>
              <a:rPr lang="ko-KR" alt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가</a:t>
            </a:r>
            <a:endParaRPr lang="en-US" altLang="ko-KR" sz="1600" noProof="0" dirty="0" smtClean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Target </a:t>
            </a:r>
            <a:r>
              <a:rPr lang="ko-KR" alt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값 생김</a:t>
            </a:r>
            <a:endParaRPr lang="en-US" altLang="ko-KR" sz="1600" noProof="0" dirty="0" smtClean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이제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labeled csv</a:t>
            </a:r>
            <a:r>
              <a:rPr lang="ko-KR" altLang="en-US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로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5940919" y="4455110"/>
            <a:ext cx="2318949" cy="995386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Train, Test, labeled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EDA 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6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8958008" y="4472023"/>
            <a:ext cx="2318949" cy="995386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Preprocessing &amp; </a:t>
            </a:r>
            <a:endParaRPr lang="en-US" altLang="ko-KR" sz="1600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Feature Engineering</a:t>
            </a:r>
          </a:p>
        </p:txBody>
      </p:sp>
      <p:sp>
        <p:nvSpPr>
          <p:cNvPr id="17" name="Google Shape;428;p18">
            <a:extLst>
              <a:ext uri="{FF2B5EF4-FFF2-40B4-BE49-F238E27FC236}">
                <a16:creationId xmlns:a16="http://schemas.microsoft.com/office/drawing/2014/main" id="{7DE5038C-9B57-0CF8-8251-FDB248388537}"/>
              </a:ext>
            </a:extLst>
          </p:cNvPr>
          <p:cNvSpPr/>
          <p:nvPr/>
        </p:nvSpPr>
        <p:spPr>
          <a:xfrm>
            <a:off x="3992068" y="5862614"/>
            <a:ext cx="2318949" cy="995386"/>
          </a:xfrm>
          <a:prstGeom prst="rect">
            <a:avLst/>
          </a:prstGeom>
          <a:solidFill>
            <a:srgbClr val="EECFD6"/>
          </a:solidFill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Arial"/>
                <a:sym typeface="Arial"/>
              </a:rPr>
              <a:t>Final Modeling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472074" y="3144311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5337863" y="3148522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이등변 삼각형 21"/>
          <p:cNvSpPr/>
          <p:nvPr/>
        </p:nvSpPr>
        <p:spPr>
          <a:xfrm rot="5400000">
            <a:off x="8412035" y="3144311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이등변 삼각형 22"/>
          <p:cNvSpPr/>
          <p:nvPr/>
        </p:nvSpPr>
        <p:spPr>
          <a:xfrm rot="5400000">
            <a:off x="-30893" y="4855571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이등변 삼각형 23"/>
          <p:cNvSpPr/>
          <p:nvPr/>
        </p:nvSpPr>
        <p:spPr>
          <a:xfrm rot="5400000">
            <a:off x="2454174" y="4855571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/>
          <p:cNvSpPr/>
          <p:nvPr/>
        </p:nvSpPr>
        <p:spPr>
          <a:xfrm rot="5400000">
            <a:off x="5321983" y="4855571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8410976" y="4844858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3482083" y="6263075"/>
            <a:ext cx="507969" cy="194464"/>
          </a:xfrm>
          <a:prstGeom prst="triangl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7264" y="3105834"/>
            <a:ext cx="1006401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b="0" spc="-30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240" y="3121223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21900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bg1"/>
                </a:solidFill>
              </a:rPr>
              <a:t>Hypothesis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203" y="1854925"/>
            <a:ext cx="109135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1. </a:t>
            </a:r>
            <a:r>
              <a:rPr lang="ko-KR" altLang="en-US" sz="2400" b="1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좌석별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 등급에 따라 만족도가 달라질 것임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-&gt; Eco, Business 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좌석의 가격 차이로 인한 제공되는 서비스의 질이 달라지기 때문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2.. Customer Type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에 따라 만족도가 달라질 것임</a:t>
            </a:r>
            <a:endParaRPr lang="en-US" altLang="ko-KR" sz="20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-&gt; Loyal customer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는 주로 자주 이용하는 고객층이기 때문에 주로 항공사에 만족한다는 반증으로 생각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3. Food and drink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에 따라 만족도가 달라질 것임</a:t>
            </a:r>
            <a:endParaRPr lang="en-US" altLang="ko-KR" sz="20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-&gt; 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음식과 </a:t>
            </a:r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마실것을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많이 줄 수록 다들 만족하기 때문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4. 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지연이 덜 될수록 만족할 확률이 높을 것임</a:t>
            </a:r>
            <a:endParaRPr lang="en-US" altLang="ko-KR" sz="20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0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5. 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다른 피처들의 만족도 값이 높을수록 </a:t>
            </a:r>
            <a:r>
              <a:rPr lang="ko-KR" altLang="en-US" sz="2000" b="1" spc="-150" dirty="0" err="1" smtClean="0">
                <a:solidFill>
                  <a:srgbClr val="393939"/>
                </a:solidFill>
                <a:latin typeface="+mj-ea"/>
                <a:ea typeface="+mj-ea"/>
              </a:rPr>
              <a:t>타겟값</a:t>
            </a: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(satisfaction)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이 만족일 확률이 높을 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것임</a:t>
            </a:r>
            <a:endParaRPr lang="en-US" altLang="ko-KR" sz="20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반대일 확률도 고려</a:t>
            </a:r>
            <a:r>
              <a:rPr lang="en-US" altLang="ko-KR" sz="2000" b="1" spc="-150" dirty="0" smtClean="0">
                <a:solidFill>
                  <a:srgbClr val="393939"/>
                </a:solidFill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260665"/>
            <a:ext cx="21130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bg1"/>
                </a:solidFill>
              </a:rPr>
              <a:t>EDA(Flow)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203" y="1415310"/>
            <a:ext cx="109135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1. 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먼저 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Baseline model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을 만든 후 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Baseline Score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를 만들기</a:t>
            </a:r>
            <a:endParaRPr lang="en-US" altLang="ko-KR" sz="24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2. EDA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를 통해 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insight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 도출</a:t>
            </a:r>
            <a:endParaRPr lang="en-US" altLang="ko-KR" sz="24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endParaRPr lang="en-US" altLang="ko-KR" sz="2400" b="1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 algn="just">
              <a:defRPr/>
            </a:pP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3. 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전처리 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or Feature Engineering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을 한 뒤 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Baseline Score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와 비교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검증</a:t>
            </a:r>
            <a:r>
              <a:rPr lang="en-US" altLang="ko-KR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)</a:t>
            </a:r>
            <a:r>
              <a:rPr lang="ko-KR" altLang="en-US" sz="2400" b="1" spc="-150" dirty="0" smtClean="0">
                <a:solidFill>
                  <a:srgbClr val="393939"/>
                </a:solidFill>
                <a:latin typeface="+mj-ea"/>
                <a:ea typeface="+mj-ea"/>
              </a:rPr>
              <a:t>  </a:t>
            </a:r>
            <a:endParaRPr lang="en-US" altLang="ko-KR" sz="2000" b="1" spc="-150" dirty="0" smtClean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3" y="4737909"/>
            <a:ext cx="3684460" cy="590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203" y="3956538"/>
            <a:ext cx="8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NULL</a:t>
            </a:r>
            <a:r>
              <a:rPr lang="ko-KR" altLang="en-US" b="1" dirty="0" smtClean="0"/>
              <a:t>로만 이루어져 있는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피처 </a:t>
            </a:r>
            <a:r>
              <a:rPr lang="en-US" altLang="ko-KR" b="1" dirty="0" smtClean="0"/>
              <a:t>Drop </a:t>
            </a:r>
            <a:r>
              <a:rPr lang="ko-KR" altLang="en-US" b="1" dirty="0" smtClean="0"/>
              <a:t>후 </a:t>
            </a:r>
            <a:r>
              <a:rPr lang="en-US" altLang="ko-KR" b="1" dirty="0" smtClean="0"/>
              <a:t>train</a:t>
            </a:r>
            <a:r>
              <a:rPr lang="ko-KR" altLang="en-US" b="1" dirty="0" smtClean="0"/>
              <a:t>으로 학습 </a:t>
            </a:r>
            <a:r>
              <a:rPr lang="en-US" altLang="ko-KR" b="1" dirty="0" smtClean="0"/>
              <a:t>test</a:t>
            </a:r>
            <a:r>
              <a:rPr lang="ko-KR" altLang="en-US" b="1" dirty="0" smtClean="0"/>
              <a:t>로 평가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80792" y="4848358"/>
            <a:ext cx="373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&lt;- Baseline Score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203" y="5785338"/>
            <a:ext cx="47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Baseline Model : </a:t>
            </a:r>
            <a:r>
              <a:rPr lang="en-US" altLang="ko-KR" b="1" dirty="0" err="1" smtClean="0"/>
              <a:t>pycaret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catboost</a:t>
            </a:r>
            <a:r>
              <a:rPr lang="en-US" altLang="ko-KR" b="1" dirty="0" smtClean="0"/>
              <a:t>), 10fold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24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29514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EDA(</a:t>
            </a:r>
            <a:r>
              <a:rPr lang="ko-KR" altLang="en-US" sz="3600" b="0" spc="-300" dirty="0" err="1" smtClean="0">
                <a:solidFill>
                  <a:schemeClr val="bg1"/>
                </a:solidFill>
              </a:rPr>
              <a:t>가설기반</a:t>
            </a:r>
            <a:r>
              <a:rPr lang="en-US" altLang="ko-KR" sz="3600" b="0" spc="-300" dirty="0" smtClean="0">
                <a:solidFill>
                  <a:schemeClr val="bg1"/>
                </a:solidFill>
              </a:rPr>
              <a:t>)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" y="4669014"/>
            <a:ext cx="571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비즈니스 클래스가 만족 비율이 높지만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Eco </a:t>
            </a:r>
            <a:r>
              <a:rPr lang="ko-KR" altLang="en-US" b="1" dirty="0" smtClean="0">
                <a:latin typeface="+mj-ea"/>
                <a:ea typeface="+mj-ea"/>
              </a:rPr>
              <a:t>클래스는 불만족이 매우 심함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-&gt; Eco class</a:t>
            </a:r>
            <a:r>
              <a:rPr lang="ko-KR" altLang="en-US" dirty="0" smtClean="0">
                <a:latin typeface="+mj-ea"/>
                <a:ea typeface="+mj-ea"/>
              </a:rPr>
              <a:t>를 위한 서비스가 부족함을 </a:t>
            </a:r>
            <a:r>
              <a:rPr lang="ko-KR" altLang="en-US" dirty="0" smtClean="0">
                <a:latin typeface="+mj-ea"/>
                <a:ea typeface="+mj-ea"/>
              </a:rPr>
              <a:t>의미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-&gt; Business</a:t>
            </a:r>
            <a:r>
              <a:rPr lang="ko-KR" altLang="en-US" dirty="0" smtClean="0">
                <a:latin typeface="+mj-ea"/>
                <a:ea typeface="+mj-ea"/>
              </a:rPr>
              <a:t>는 비싸기 때문에 그만큼 서비스가 좋음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4669014"/>
            <a:ext cx="592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j-ea"/>
                <a:ea typeface="+mj-ea"/>
              </a:rPr>
              <a:t>2. Loyal </a:t>
            </a:r>
            <a:r>
              <a:rPr lang="en-US" altLang="ko-KR" b="1" dirty="0" smtClean="0">
                <a:latin typeface="+mj-ea"/>
                <a:ea typeface="+mj-ea"/>
              </a:rPr>
              <a:t>Customer</a:t>
            </a:r>
            <a:r>
              <a:rPr lang="ko-KR" altLang="en-US" b="1" dirty="0" smtClean="0">
                <a:latin typeface="+mj-ea"/>
                <a:ea typeface="+mj-ea"/>
              </a:rPr>
              <a:t>은 불만족 비율이 약간 많지만 </a:t>
            </a:r>
            <a:r>
              <a:rPr lang="en-US" altLang="ko-KR" b="1" dirty="0" smtClean="0">
                <a:latin typeface="+mj-ea"/>
                <a:ea typeface="+mj-ea"/>
              </a:rPr>
              <a:t>disloyal</a:t>
            </a:r>
            <a:r>
              <a:rPr lang="ko-KR" altLang="en-US" b="1" dirty="0" smtClean="0">
                <a:latin typeface="+mj-ea"/>
                <a:ea typeface="+mj-ea"/>
              </a:rPr>
              <a:t>은 불만족 비율이 매우 높음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-&gt; disloyal</a:t>
            </a:r>
            <a:r>
              <a:rPr lang="ko-KR" altLang="en-US" dirty="0" smtClean="0">
                <a:latin typeface="+mj-ea"/>
                <a:ea typeface="+mj-ea"/>
              </a:rPr>
              <a:t>을 위한 서비스가 부족함을 </a:t>
            </a:r>
            <a:r>
              <a:rPr lang="ko-KR" altLang="en-US" dirty="0" smtClean="0">
                <a:latin typeface="+mj-ea"/>
                <a:ea typeface="+mj-ea"/>
              </a:rPr>
              <a:t>의미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-&gt; Loyal</a:t>
            </a:r>
            <a:r>
              <a:rPr lang="ko-KR" altLang="en-US" dirty="0" smtClean="0">
                <a:latin typeface="+mj-ea"/>
                <a:ea typeface="+mj-ea"/>
              </a:rPr>
              <a:t>도 만족 비율이 더 높진 않으니 개선책이 필요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89"/>
            <a:ext cx="5635869" cy="29318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69" y="1299188"/>
            <a:ext cx="6381547" cy="303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5686" y="197166"/>
            <a:ext cx="29514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b="0" spc="-300" dirty="0" smtClean="0">
                <a:solidFill>
                  <a:schemeClr val="bg1"/>
                </a:solidFill>
              </a:rPr>
              <a:t>EDA(</a:t>
            </a:r>
            <a:r>
              <a:rPr lang="ko-KR" altLang="en-US" sz="3600" b="0" spc="-300" dirty="0" err="1" smtClean="0">
                <a:solidFill>
                  <a:schemeClr val="bg1"/>
                </a:solidFill>
              </a:rPr>
              <a:t>가설기반</a:t>
            </a:r>
            <a:r>
              <a:rPr lang="en-US" altLang="ko-KR" sz="3600" b="0" spc="-300" dirty="0" smtClean="0">
                <a:solidFill>
                  <a:schemeClr val="bg1"/>
                </a:solidFill>
              </a:rPr>
              <a:t>)</a:t>
            </a:r>
            <a:endParaRPr lang="ko-KR" altLang="en-US" sz="3600" b="0" spc="-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1,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8" y="1274126"/>
            <a:ext cx="6249339" cy="2638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8" y="4109743"/>
            <a:ext cx="6249339" cy="2587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5990" y="3266246"/>
            <a:ext cx="4906009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 smtClean="0">
                <a:latin typeface="+mj-ea"/>
                <a:ea typeface="+mj-ea"/>
              </a:rPr>
              <a:t>가설대로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보통 만족도의 </a:t>
            </a:r>
            <a:r>
              <a:rPr lang="ko-KR" altLang="en-US" b="1" dirty="0" smtClean="0">
                <a:latin typeface="+mj-ea"/>
                <a:ea typeface="+mj-ea"/>
              </a:rPr>
              <a:t>숫자가 증가할수록 </a:t>
            </a:r>
            <a:r>
              <a:rPr lang="ko-KR" altLang="en-US" b="1" dirty="0" smtClean="0">
                <a:latin typeface="+mj-ea"/>
                <a:ea typeface="+mj-ea"/>
              </a:rPr>
              <a:t>만족도</a:t>
            </a:r>
            <a:r>
              <a:rPr lang="en-US" altLang="ko-KR" b="1" dirty="0" smtClean="0">
                <a:latin typeface="+mj-ea"/>
                <a:ea typeface="+mj-ea"/>
              </a:rPr>
              <a:t>(satisfied)</a:t>
            </a:r>
            <a:r>
              <a:rPr lang="ko-KR" altLang="en-US" b="1" dirty="0" smtClean="0">
                <a:latin typeface="+mj-ea"/>
                <a:ea typeface="+mj-ea"/>
              </a:rPr>
              <a:t>도 </a:t>
            </a:r>
            <a:r>
              <a:rPr lang="ko-KR" altLang="en-US" b="1" dirty="0" smtClean="0">
                <a:latin typeface="+mj-ea"/>
                <a:ea typeface="+mj-ea"/>
              </a:rPr>
              <a:t>증가하는 경향이 존재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14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1192</Words>
  <Application>Microsoft Office PowerPoint</Application>
  <PresentationFormat>와이드스크린</PresentationFormat>
  <Paragraphs>286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6" baseType="lpstr">
      <vt:lpstr>Noto Sans CJK KR Medium</vt:lpstr>
      <vt:lpstr>Pretendard ExtraBold</vt:lpstr>
      <vt:lpstr>Pretendard Light</vt:lpstr>
      <vt:lpstr>궁서체</vt:lpstr>
      <vt:lpstr>나눔스퀘어</vt:lpstr>
      <vt:lpstr>나눔스퀘어 ExtraBold</vt:lpstr>
      <vt:lpstr>나눔스퀘어 Light</vt:lpstr>
      <vt:lpstr>나눔스퀘어OTF</vt:lpstr>
      <vt:lpstr>맑은 고딕</vt:lpstr>
      <vt:lpstr>함초롬돋움</vt:lpstr>
      <vt:lpstr>Arial</vt:lpstr>
      <vt:lpstr>Arial Black</vt:lpstr>
      <vt:lpstr>Calibri</vt:lpstr>
      <vt:lpstr>Times New Roman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122</cp:revision>
  <dcterms:created xsi:type="dcterms:W3CDTF">2020-09-07T02:34:06Z</dcterms:created>
  <dcterms:modified xsi:type="dcterms:W3CDTF">2023-01-24T03:44:02Z</dcterms:modified>
  <cp:version>1000.0000.01</cp:version>
</cp:coreProperties>
</file>