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83" r:id="rId7"/>
    <p:sldId id="262" r:id="rId8"/>
    <p:sldId id="295" r:id="rId9"/>
    <p:sldId id="284" r:id="rId10"/>
    <p:sldId id="263" r:id="rId11"/>
    <p:sldId id="285" r:id="rId12"/>
    <p:sldId id="266" r:id="rId13"/>
    <p:sldId id="286" r:id="rId14"/>
    <p:sldId id="289" r:id="rId15"/>
    <p:sldId id="287" r:id="rId16"/>
    <p:sldId id="291" r:id="rId17"/>
    <p:sldId id="288" r:id="rId18"/>
    <p:sldId id="290" r:id="rId19"/>
    <p:sldId id="294" r:id="rId20"/>
    <p:sldId id="292" r:id="rId21"/>
    <p:sldId id="293" r:id="rId22"/>
    <p:sldId id="28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E745031-2234-40ED-BAF4-A22DDB9E8482}">
          <p14:sldIdLst>
            <p14:sldId id="256"/>
            <p14:sldId id="257"/>
            <p14:sldId id="258"/>
            <p14:sldId id="260"/>
            <p14:sldId id="261"/>
            <p14:sldId id="283"/>
            <p14:sldId id="262"/>
            <p14:sldId id="295"/>
            <p14:sldId id="284"/>
            <p14:sldId id="263"/>
            <p14:sldId id="285"/>
            <p14:sldId id="266"/>
            <p14:sldId id="286"/>
            <p14:sldId id="289"/>
            <p14:sldId id="287"/>
            <p14:sldId id="291"/>
            <p14:sldId id="288"/>
            <p14:sldId id="290"/>
            <p14:sldId id="294"/>
            <p14:sldId id="292"/>
            <p14:sldId id="29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2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972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21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06348" y="3576560"/>
            <a:ext cx="8994482" cy="121571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7300" b="1" dirty="0" err="1" smtClean="0">
                <a:solidFill>
                  <a:srgbClr val="FFFFFF"/>
                </a:solidFill>
                <a:latin typeface="Pretendard ExtraBold"/>
                <a:cs typeface="Pretendard ExtraBold"/>
              </a:rPr>
              <a:t>파이썬기반</a:t>
            </a:r>
            <a:r>
              <a:rPr lang="ko-KR" altLang="en-US" sz="7300" b="1" dirty="0" smtClean="0">
                <a:solidFill>
                  <a:srgbClr val="FFFFFF"/>
                </a:solidFill>
                <a:latin typeface="Pretendard ExtraBold"/>
                <a:cs typeface="Pretendard ExtraBold"/>
              </a:rPr>
              <a:t> 빅데이터</a:t>
            </a:r>
            <a:endParaRPr lang="en-US" sz="8200" dirty="0"/>
          </a:p>
        </p:txBody>
      </p:sp>
      <p:sp>
        <p:nvSpPr>
          <p:cNvPr id="6" name="Object 6"/>
          <p:cNvSpPr txBox="1"/>
          <p:nvPr/>
        </p:nvSpPr>
        <p:spPr>
          <a:xfrm>
            <a:off x="2313549" y="382268"/>
            <a:ext cx="1846547" cy="29238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1300" dirty="0" smtClean="0">
                <a:solidFill>
                  <a:srgbClr val="FFFFFF"/>
                </a:solidFill>
                <a:latin typeface="Pretendard Light"/>
                <a:cs typeface="Pretendard Light"/>
              </a:rPr>
              <a:t>분석의 목표</a:t>
            </a:r>
            <a:endParaRPr lang="en-US" sz="1300" dirty="0"/>
          </a:p>
        </p:txBody>
      </p:sp>
      <p:sp>
        <p:nvSpPr>
          <p:cNvPr id="7" name="Object 7"/>
          <p:cNvSpPr txBox="1"/>
          <p:nvPr/>
        </p:nvSpPr>
        <p:spPr>
          <a:xfrm>
            <a:off x="4233447" y="382268"/>
            <a:ext cx="1927582" cy="29238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1300" dirty="0" smtClean="0">
                <a:solidFill>
                  <a:srgbClr val="FFFFFF"/>
                </a:solidFill>
                <a:latin typeface="Pretendard Light"/>
                <a:cs typeface="Pretendard Light"/>
              </a:rPr>
              <a:t>분석 데이터</a:t>
            </a:r>
            <a:endParaRPr lang="en-US" sz="1300" dirty="0"/>
          </a:p>
        </p:txBody>
      </p:sp>
      <p:sp>
        <p:nvSpPr>
          <p:cNvPr id="8" name="Object 8"/>
          <p:cNvSpPr txBox="1"/>
          <p:nvPr/>
        </p:nvSpPr>
        <p:spPr>
          <a:xfrm>
            <a:off x="6153346" y="382268"/>
            <a:ext cx="1684115" cy="29238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1300" dirty="0" smtClean="0">
                <a:solidFill>
                  <a:srgbClr val="FFFFFF"/>
                </a:solidFill>
                <a:latin typeface="Pretendard Light"/>
                <a:cs typeface="Pretendard Light"/>
              </a:rPr>
              <a:t>예상분석결과</a:t>
            </a:r>
            <a:endParaRPr lang="en-US" sz="1300" dirty="0"/>
          </a:p>
        </p:txBody>
      </p:sp>
      <p:sp>
        <p:nvSpPr>
          <p:cNvPr id="9" name="Object 9"/>
          <p:cNvSpPr txBox="1"/>
          <p:nvPr/>
        </p:nvSpPr>
        <p:spPr>
          <a:xfrm>
            <a:off x="8073269" y="382268"/>
            <a:ext cx="1466293" cy="29238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300" dirty="0" smtClean="0">
                <a:solidFill>
                  <a:srgbClr val="FFFFFF"/>
                </a:solidFill>
                <a:latin typeface="Pretendard Light"/>
                <a:cs typeface="Pretendard Light"/>
              </a:rPr>
              <a:t>Outro</a:t>
            </a:r>
            <a:endParaRPr lang="en-US" sz="1300" dirty="0"/>
          </a:p>
        </p:txBody>
      </p:sp>
      <p:sp>
        <p:nvSpPr>
          <p:cNvPr id="11" name="Object 11"/>
          <p:cNvSpPr txBox="1"/>
          <p:nvPr/>
        </p:nvSpPr>
        <p:spPr>
          <a:xfrm>
            <a:off x="406348" y="382268"/>
            <a:ext cx="1723809" cy="2825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rgbClr val="FFFFFF"/>
                </a:solidFill>
                <a:latin typeface="Pretendard Light"/>
                <a:cs typeface="Pretendard Light"/>
              </a:rPr>
              <a:t>Intro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393650" y="318776"/>
            <a:ext cx="1803907" cy="38095"/>
            <a:chOff x="590476" y="478164"/>
            <a:chExt cx="2705861" cy="5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90476" y="478164"/>
              <a:ext cx="2705861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13548" y="318776"/>
            <a:ext cx="1803907" cy="38095"/>
            <a:chOff x="3470323" y="478164"/>
            <a:chExt cx="2705861" cy="571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470323" y="478164"/>
              <a:ext cx="2705861" cy="5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33447" y="318776"/>
            <a:ext cx="1803907" cy="38095"/>
            <a:chOff x="6350170" y="478164"/>
            <a:chExt cx="2705861" cy="571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350170" y="478164"/>
              <a:ext cx="2705861" cy="5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53344" y="318776"/>
            <a:ext cx="1803907" cy="38095"/>
            <a:chOff x="9230016" y="478164"/>
            <a:chExt cx="2705861" cy="571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230016" y="478164"/>
              <a:ext cx="2705861" cy="5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73242" y="318776"/>
            <a:ext cx="1803907" cy="38095"/>
            <a:chOff x="12109863" y="478164"/>
            <a:chExt cx="2705861" cy="571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109863" y="478164"/>
              <a:ext cx="2705861" cy="5714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153344" y="4969511"/>
            <a:ext cx="6096000" cy="118494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2000" dirty="0" err="1" smtClean="0">
                <a:solidFill>
                  <a:srgbClr val="FFFFFF"/>
                </a:solidFill>
                <a:latin typeface="Noto Sans CJK KR Medium"/>
                <a:cs typeface="Noto Sans CJK KR Medium"/>
              </a:rPr>
              <a:t>파이썬을</a:t>
            </a:r>
            <a:r>
              <a:rPr lang="ko-KR" altLang="en-US" sz="2000" dirty="0" smtClean="0">
                <a:solidFill>
                  <a:srgbClr val="FFFFFF"/>
                </a:solidFill>
                <a:latin typeface="Noto Sans CJK KR Medium"/>
                <a:cs typeface="Noto Sans CJK KR Medium"/>
              </a:rPr>
              <a:t> 이용한 데이터 분석 프로젝트</a:t>
            </a:r>
            <a:endParaRPr lang="en-US" altLang="ko-KR" sz="2000" dirty="0" smtClean="0">
              <a:solidFill>
                <a:srgbClr val="FFFFFF"/>
              </a:solidFill>
              <a:latin typeface="Noto Sans CJK KR Medium"/>
              <a:cs typeface="Noto Sans CJK KR Medium"/>
            </a:endParaRPr>
          </a:p>
          <a:p>
            <a:pPr algn="ctr">
              <a:defRPr/>
            </a:pPr>
            <a:endParaRPr lang="en-US" altLang="ko-KR" sz="2000" dirty="0">
              <a:solidFill>
                <a:srgbClr val="FFFFFF"/>
              </a:solidFill>
              <a:latin typeface="Noto Sans CJK KR Medium"/>
              <a:cs typeface="Noto Sans CJK KR Medium"/>
            </a:endParaRPr>
          </a:p>
          <a:p>
            <a:pPr algn="ctr">
              <a:defRPr/>
            </a:pPr>
            <a:r>
              <a:rPr lang="en-US" altLang="ko-KR" sz="3100" dirty="0" smtClean="0">
                <a:solidFill>
                  <a:srgbClr val="FFFFFF"/>
                </a:solidFill>
                <a:latin typeface="Noto Sans CJK KR Medium"/>
                <a:cs typeface="Noto Sans CJK KR Medium"/>
              </a:rPr>
              <a:t>21011928 </a:t>
            </a:r>
            <a:r>
              <a:rPr lang="ko-KR" altLang="en-US" sz="3100" dirty="0" err="1" smtClean="0">
                <a:solidFill>
                  <a:srgbClr val="FFFFFF"/>
                </a:solidFill>
                <a:latin typeface="Noto Sans CJK KR Medium"/>
                <a:cs typeface="Noto Sans CJK KR Medium"/>
              </a:rPr>
              <a:t>전주혁</a:t>
            </a:r>
            <a:endParaRPr lang="ko-KR" altLang="en-US" sz="3100" dirty="0">
              <a:solidFill>
                <a:srgbClr val="FFFFFF"/>
              </a:solidFill>
              <a:latin typeface="Noto Sans CJK KR Medium"/>
              <a:cs typeface="Noto Sans CJK KR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6826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269" y="228916"/>
            <a:ext cx="24160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0" spc="-300" dirty="0" smtClean="0">
                <a:solidFill>
                  <a:schemeClr val="bg1"/>
                </a:solidFill>
              </a:rPr>
              <a:t>분석 데이터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2,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786"/>
            <a:ext cx="7703820" cy="55734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38831" y="1325980"/>
            <a:ext cx="441569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Train </a:t>
            </a:r>
            <a:r>
              <a:rPr lang="ko-KR" altLang="en-US" sz="2000" b="1" dirty="0" smtClean="0"/>
              <a:t>데이터의 </a:t>
            </a:r>
            <a:r>
              <a:rPr lang="ko-KR" altLang="en-US" sz="2000" b="1" dirty="0" err="1" smtClean="0"/>
              <a:t>피쳐별</a:t>
            </a:r>
            <a:r>
              <a:rPr lang="ko-KR" altLang="en-US" sz="2000" b="1" dirty="0" smtClean="0"/>
              <a:t> 분포도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en-US" altLang="ko-KR" sz="2000" b="1" dirty="0" err="1" smtClean="0"/>
              <a:t>node_in_use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en-US" altLang="ko-KR" sz="2000" b="1" dirty="0" err="1" smtClean="0"/>
              <a:t>mulit_linked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en-US" altLang="ko-KR" sz="2000" b="1" dirty="0" err="1" smtClean="0"/>
              <a:t>connect_code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en-US" altLang="ko-KR" sz="2000" b="1" dirty="0" err="1" smtClean="0"/>
              <a:t>vehicle_restricted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- </a:t>
            </a:r>
            <a:r>
              <a:rPr lang="en-US" altLang="ko-KR" sz="2000" b="1" dirty="0" err="1" smtClean="0"/>
              <a:t>height_restricted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그래프만 확인 시 위 </a:t>
            </a:r>
            <a:r>
              <a:rPr lang="ko-KR" altLang="en-US" sz="2000" b="1" dirty="0" err="1" smtClean="0"/>
              <a:t>피쳐들의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value </a:t>
            </a:r>
            <a:r>
              <a:rPr lang="ko-KR" altLang="en-US" sz="2000" b="1" dirty="0" smtClean="0"/>
              <a:t>값이 한 종류로 파악됨</a:t>
            </a:r>
            <a:endParaRPr lang="en-US" altLang="ko-KR" sz="2000" b="1" dirty="0" smtClean="0"/>
          </a:p>
          <a:p>
            <a:endParaRPr lang="en-US" altLang="ko-KR" sz="2000" b="1" dirty="0" smtClean="0"/>
          </a:p>
        </p:txBody>
      </p:sp>
      <p:sp>
        <p:nvSpPr>
          <p:cNvPr id="9" name="타원 8"/>
          <p:cNvSpPr/>
          <p:nvPr/>
        </p:nvSpPr>
        <p:spPr>
          <a:xfrm>
            <a:off x="3848205" y="3203650"/>
            <a:ext cx="2196123" cy="136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915511" y="2074222"/>
            <a:ext cx="2196123" cy="136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899877" y="1952207"/>
            <a:ext cx="2196123" cy="136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0" y="3151182"/>
            <a:ext cx="2196123" cy="136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831022" y="1014420"/>
            <a:ext cx="2196123" cy="136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269" y="228916"/>
            <a:ext cx="24160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0" spc="-300" dirty="0" smtClean="0">
                <a:solidFill>
                  <a:schemeClr val="bg1"/>
                </a:solidFill>
              </a:rPr>
              <a:t>분석 데이터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2,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835" y="3606901"/>
            <a:ext cx="3277057" cy="13051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835" y="2266366"/>
            <a:ext cx="3172268" cy="11717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560" y="5080804"/>
            <a:ext cx="3273332" cy="117173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38" y="3212278"/>
            <a:ext cx="3839111" cy="9812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538" y="4807452"/>
            <a:ext cx="3839111" cy="10097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1540" y="1579705"/>
            <a:ext cx="3650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value_counts</a:t>
            </a:r>
            <a:r>
              <a:rPr lang="en-US" altLang="ko-KR" sz="2000" b="1" dirty="0" smtClean="0"/>
              <a:t>()</a:t>
            </a:r>
            <a:r>
              <a:rPr lang="ko-KR" altLang="en-US" sz="2000" b="1" dirty="0" smtClean="0"/>
              <a:t>로 확인하기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91538" y="2575720"/>
            <a:ext cx="540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True columns </a:t>
            </a:r>
            <a:r>
              <a:rPr lang="en-US" altLang="ko-KR" b="1" dirty="0" smtClean="0"/>
              <a:t>-&gt; Drop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6637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47263" y="3105834"/>
            <a:ext cx="332014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0" spc="-300" dirty="0" smtClean="0">
                <a:solidFill>
                  <a:schemeClr val="bg1"/>
                </a:solidFill>
              </a:rPr>
              <a:t>분석 결과 </a:t>
            </a:r>
            <a:r>
              <a:rPr lang="en-US" altLang="ko-KR" sz="3600" b="0" spc="-300" dirty="0" smtClean="0">
                <a:solidFill>
                  <a:schemeClr val="bg1"/>
                </a:solidFill>
              </a:rPr>
              <a:t>+ </a:t>
            </a:r>
            <a:r>
              <a:rPr lang="ko-KR" altLang="en-US" sz="3600" b="0" spc="-300" dirty="0" smtClean="0">
                <a:solidFill>
                  <a:schemeClr val="bg1"/>
                </a:solidFill>
              </a:rPr>
              <a:t>예상</a:t>
            </a:r>
            <a:endParaRPr lang="en-US" altLang="ko-KR" sz="3600" b="0" spc="-3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269" y="228916"/>
            <a:ext cx="24160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0" spc="-300" dirty="0" smtClean="0">
                <a:solidFill>
                  <a:schemeClr val="bg1"/>
                </a:solidFill>
              </a:rPr>
              <a:t>분석 데이터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2,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9446" y="1563077"/>
            <a:ext cx="497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출퇴근 시간의 반전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2112106"/>
            <a:ext cx="4077269" cy="352474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630" y="2150211"/>
            <a:ext cx="4372585" cy="34485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55262" y="583027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일반적으로 하루 중 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퇴근시간이 교통체증이 제일 심할 것 이라 생각하지만 틀린 가설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데이터의 불균형도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51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269" y="228916"/>
            <a:ext cx="24160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0" spc="-300" dirty="0" smtClean="0">
                <a:solidFill>
                  <a:schemeClr val="bg1"/>
                </a:solidFill>
              </a:rPr>
              <a:t>분석 데이터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2,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9446" y="1563077"/>
            <a:ext cx="497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출퇴근 시간의 활용 방안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2112106"/>
            <a:ext cx="4077269" cy="35247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4062" y="1932409"/>
            <a:ext cx="5845907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 err="1" smtClean="0"/>
              <a:t>파생변수</a:t>
            </a:r>
            <a:r>
              <a:rPr lang="ko-KR" altLang="en-US" b="1" dirty="0" smtClean="0"/>
              <a:t> 생성</a:t>
            </a:r>
            <a:endParaRPr lang="en-US" altLang="ko-KR" b="1" dirty="0" smtClean="0"/>
          </a:p>
          <a:p>
            <a:pPr>
              <a:lnSpc>
                <a:spcPct val="130000"/>
              </a:lnSpc>
            </a:pP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en-US" altLang="ko-KR" dirty="0" smtClean="0"/>
              <a:t> - </a:t>
            </a:r>
            <a:r>
              <a:rPr lang="en-US" altLang="ko-KR" b="1" dirty="0" err="1" smtClean="0"/>
              <a:t>dummi</a:t>
            </a:r>
            <a:r>
              <a:rPr lang="en-US" altLang="ko-KR" dirty="0" err="1" smtClean="0"/>
              <a:t>e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 smtClean="0"/>
              <a:t> - </a:t>
            </a:r>
            <a:r>
              <a:rPr lang="ko-KR" altLang="en-US" dirty="0" smtClean="0"/>
              <a:t>출근시간부터 퇴근시간까지 평균 속도가 점차 줄어들다가 퇴근시간이 끝난 후 부터 </a:t>
            </a:r>
            <a:r>
              <a:rPr lang="ko-KR" altLang="en-US" dirty="0" err="1" smtClean="0"/>
              <a:t>평균속도가</a:t>
            </a:r>
            <a:r>
              <a:rPr lang="ko-KR" altLang="en-US" dirty="0" smtClean="0"/>
              <a:t> 증가함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-&gt; 8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~20</a:t>
            </a:r>
            <a:r>
              <a:rPr lang="ko-KR" altLang="en-US" dirty="0" smtClean="0"/>
              <a:t>시를 기준으로 새로운 </a:t>
            </a:r>
            <a:r>
              <a:rPr lang="ko-KR" altLang="en-US" dirty="0" err="1" smtClean="0"/>
              <a:t>피쳐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 8</a:t>
            </a:r>
            <a:r>
              <a:rPr lang="ko-KR" altLang="en-US" dirty="0" smtClean="0">
                <a:sym typeface="Wingdings" panose="05000000000000000000" pitchFamily="2" charset="2"/>
              </a:rPr>
              <a:t>시</a:t>
            </a:r>
            <a:r>
              <a:rPr lang="en-US" altLang="ko-KR" dirty="0" smtClean="0">
                <a:sym typeface="Wingdings" panose="05000000000000000000" pitchFamily="2" charset="2"/>
              </a:rPr>
              <a:t>~20</a:t>
            </a:r>
            <a:r>
              <a:rPr lang="ko-KR" altLang="en-US" dirty="0" smtClean="0">
                <a:sym typeface="Wingdings" panose="05000000000000000000" pitchFamily="2" charset="2"/>
              </a:rPr>
              <a:t>시인 시간대는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로 그 외 시간대는 </a:t>
            </a:r>
            <a:r>
              <a:rPr lang="en-US" altLang="ko-KR" dirty="0" smtClean="0"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sym typeface="Wingdings" panose="05000000000000000000" pitchFamily="2" charset="2"/>
              </a:rPr>
              <a:t>으로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599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269" y="228916"/>
            <a:ext cx="24160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0" spc="-300" dirty="0" smtClean="0">
                <a:solidFill>
                  <a:schemeClr val="bg1"/>
                </a:solidFill>
              </a:rPr>
              <a:t>분석 데이터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2,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9446" y="1563077"/>
            <a:ext cx="497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요일의 반전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55262" y="583027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일반적으로 금</a:t>
            </a:r>
            <a:r>
              <a:rPr lang="en-US" altLang="ko-KR" dirty="0" smtClean="0"/>
              <a:t>,</a:t>
            </a:r>
            <a:r>
              <a:rPr lang="ko-KR" altLang="en-US" dirty="0" smtClean="0"/>
              <a:t>토</a:t>
            </a:r>
            <a:r>
              <a:rPr lang="en-US" altLang="ko-KR" dirty="0" smtClean="0"/>
              <a:t>,</a:t>
            </a:r>
            <a:r>
              <a:rPr lang="ko-KR" altLang="en-US" dirty="0" smtClean="0"/>
              <a:t>일 교통체증이 제일 심할 것 이라 생각했지만 틀린 가설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데이터의 불균형도 확인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76" y="2150210"/>
            <a:ext cx="4191585" cy="34485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247" y="2150210"/>
            <a:ext cx="4277322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5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269" y="228916"/>
            <a:ext cx="24160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0" spc="-300" dirty="0" smtClean="0">
                <a:solidFill>
                  <a:schemeClr val="bg1"/>
                </a:solidFill>
              </a:rPr>
              <a:t>분석 데이터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2,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9446" y="1563077"/>
            <a:ext cx="497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요일 활용 방안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48924" y="2150210"/>
            <a:ext cx="6283097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 smtClean="0"/>
              <a:t>Solution</a:t>
            </a:r>
            <a:r>
              <a:rPr lang="en-US" altLang="ko-KR" dirty="0" smtClean="0"/>
              <a:t> : </a:t>
            </a:r>
            <a:r>
              <a:rPr lang="ko-KR" altLang="en-US" b="1" dirty="0" err="1" smtClean="0"/>
              <a:t>파생변수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 smtClean="0"/>
              <a:t> - </a:t>
            </a:r>
            <a:r>
              <a:rPr lang="ko-KR" altLang="en-US" dirty="0" smtClean="0"/>
              <a:t>비교적 </a:t>
            </a:r>
            <a:r>
              <a:rPr lang="ko-KR" altLang="en-US" dirty="0" err="1" smtClean="0"/>
              <a:t>평균속도가</a:t>
            </a:r>
            <a:r>
              <a:rPr lang="ko-KR" altLang="en-US" dirty="0" smtClean="0"/>
              <a:t> 비슷한 목</a:t>
            </a:r>
            <a:r>
              <a:rPr lang="en-US" altLang="ko-KR" dirty="0" smtClean="0"/>
              <a:t>,</a:t>
            </a:r>
            <a:r>
              <a:rPr lang="ko-KR" altLang="en-US" dirty="0" smtClean="0"/>
              <a:t>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토 </a:t>
            </a:r>
            <a:r>
              <a:rPr lang="ko-KR" altLang="en-US" dirty="0" err="1" smtClean="0"/>
              <a:t>피쳐</a:t>
            </a:r>
            <a:r>
              <a:rPr lang="ko-KR" altLang="en-US" dirty="0" smtClean="0"/>
              <a:t> 생성 후 해당되는 인덱스는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그 외는 </a:t>
            </a:r>
            <a:r>
              <a:rPr lang="en-US" altLang="ko-KR" dirty="0" smtClean="0"/>
              <a:t>0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평균속도가</a:t>
            </a:r>
            <a:r>
              <a:rPr lang="ko-KR" altLang="en-US" dirty="0" smtClean="0"/>
              <a:t> 제일 낮은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교통체증이</a:t>
            </a:r>
            <a:r>
              <a:rPr lang="en-US" altLang="ko-KR" dirty="0" smtClean="0"/>
              <a:t>X) </a:t>
            </a:r>
            <a:r>
              <a:rPr lang="ko-KR" altLang="en-US" dirty="0" smtClean="0"/>
              <a:t>금요일 </a:t>
            </a:r>
            <a:r>
              <a:rPr lang="ko-KR" altLang="en-US" dirty="0" err="1" smtClean="0"/>
              <a:t>피쳐</a:t>
            </a:r>
            <a:r>
              <a:rPr lang="ko-KR" altLang="en-US" dirty="0" smtClean="0"/>
              <a:t> 생성 후 해당되는 인덱스는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그 외는 </a:t>
            </a:r>
            <a:r>
              <a:rPr lang="en-US" altLang="ko-KR" dirty="0" smtClean="0"/>
              <a:t>0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평균속도가</a:t>
            </a:r>
            <a:r>
              <a:rPr lang="ko-KR" altLang="en-US" dirty="0" smtClean="0"/>
              <a:t> 제일 높은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교통체증이</a:t>
            </a:r>
            <a:r>
              <a:rPr lang="en-US" altLang="ko-KR" dirty="0" smtClean="0"/>
              <a:t>X) </a:t>
            </a:r>
            <a:r>
              <a:rPr lang="ko-KR" altLang="en-US" dirty="0" smtClean="0"/>
              <a:t>일요일 </a:t>
            </a:r>
            <a:r>
              <a:rPr lang="ko-KR" altLang="en-US" dirty="0" err="1" smtClean="0"/>
              <a:t>피쳐</a:t>
            </a:r>
            <a:r>
              <a:rPr lang="ko-KR" altLang="en-US" dirty="0" smtClean="0"/>
              <a:t> 생성 후 해당되는 인덱스는 </a:t>
            </a:r>
            <a:r>
              <a:rPr lang="en-US" altLang="ko-KR" dirty="0" smtClean="0"/>
              <a:t>1, </a:t>
            </a:r>
            <a:r>
              <a:rPr lang="ko-KR" altLang="en-US" dirty="0" err="1" smtClean="0"/>
              <a:t>그외는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76" y="2150210"/>
            <a:ext cx="4191585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5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269" y="228916"/>
            <a:ext cx="24160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0" spc="-300" dirty="0" smtClean="0">
                <a:solidFill>
                  <a:schemeClr val="bg1"/>
                </a:solidFill>
              </a:rPr>
              <a:t>분석 데이터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2,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9446" y="1563077"/>
            <a:ext cx="497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상식적으로 이해가 되지 않는 그래프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55262" y="5830277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최고 제한 속도가 </a:t>
            </a:r>
            <a:r>
              <a:rPr lang="en-US" altLang="ko-KR" dirty="0" smtClean="0"/>
              <a:t>40</a:t>
            </a:r>
            <a:r>
              <a:rPr lang="ko-KR" altLang="en-US" dirty="0" smtClean="0"/>
              <a:t>인 도로가 평균 속도가 약 </a:t>
            </a:r>
            <a:r>
              <a:rPr lang="en-US" altLang="ko-KR" dirty="0" smtClean="0"/>
              <a:t>70</a:t>
            </a:r>
            <a:r>
              <a:rPr lang="ko-KR" altLang="en-US" dirty="0" smtClean="0"/>
              <a:t>으로 제일 높음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데이터 불균형 존재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불균형과 관계 有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6" y="2150210"/>
            <a:ext cx="4058216" cy="35152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203" y="2150210"/>
            <a:ext cx="4363059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6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269" y="228916"/>
            <a:ext cx="24160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0" spc="-300" dirty="0" smtClean="0">
                <a:solidFill>
                  <a:schemeClr val="bg1"/>
                </a:solidFill>
              </a:rPr>
              <a:t>분석 데이터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2,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9446" y="1563077"/>
            <a:ext cx="497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최고속도제한 활용 방안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275384" y="3532680"/>
            <a:ext cx="6838461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/>
              <a:t>최고제한속도가 </a:t>
            </a:r>
            <a:r>
              <a:rPr lang="en-US" altLang="ko-KR" dirty="0" smtClean="0"/>
              <a:t>40</a:t>
            </a:r>
            <a:r>
              <a:rPr lang="ko-KR" altLang="en-US" dirty="0" smtClean="0"/>
              <a:t>인 데이터의 개수는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ko-KR" altLang="en-US" dirty="0" smtClean="0"/>
              <a:t>약 </a:t>
            </a:r>
            <a:r>
              <a:rPr lang="en-US" altLang="ko-KR" b="1" dirty="0" smtClean="0"/>
              <a:t>470</a:t>
            </a:r>
            <a:r>
              <a:rPr lang="ko-KR" altLang="en-US" b="1" dirty="0" smtClean="0"/>
              <a:t>만개 중 </a:t>
            </a:r>
            <a:r>
              <a:rPr lang="en-US" altLang="ko-KR" b="1" dirty="0" smtClean="0"/>
              <a:t>6790</a:t>
            </a:r>
            <a:r>
              <a:rPr lang="ko-KR" altLang="en-US" b="1" dirty="0" smtClean="0"/>
              <a:t>개 존재</a:t>
            </a:r>
            <a:endParaRPr lang="en-US" altLang="ko-KR" b="1" dirty="0" smtClean="0"/>
          </a:p>
          <a:p>
            <a:pPr>
              <a:lnSpc>
                <a:spcPct val="130000"/>
              </a:lnSpc>
            </a:pP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en-US" altLang="ko-KR" dirty="0" smtClean="0"/>
              <a:t>Solution : </a:t>
            </a:r>
            <a:r>
              <a:rPr lang="en-US" altLang="ko-KR" b="1" u="sng" dirty="0" smtClean="0"/>
              <a:t>Drop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/>
              <a:t> -&gt; </a:t>
            </a:r>
            <a:r>
              <a:rPr lang="ko-KR" altLang="en-US" dirty="0" smtClean="0"/>
              <a:t>데이터가 약 </a:t>
            </a:r>
            <a:r>
              <a:rPr lang="en-US" altLang="ko-KR" dirty="0" smtClean="0"/>
              <a:t>0.15%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최고제한속도가 </a:t>
            </a:r>
            <a:r>
              <a:rPr lang="en-US" altLang="ko-KR" dirty="0" smtClean="0"/>
              <a:t>40</a:t>
            </a:r>
            <a:r>
              <a:rPr lang="ko-KR" altLang="en-US" dirty="0" smtClean="0"/>
              <a:t>인 데이터들은 잘못 측정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잘못 입력된 데이터로 생각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또한 데이터가 </a:t>
            </a:r>
            <a:r>
              <a:rPr lang="en-US" altLang="ko-KR" dirty="0" smtClean="0"/>
              <a:t>40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들은 </a:t>
            </a:r>
            <a:r>
              <a:rPr lang="en-US" altLang="ko-KR" dirty="0" smtClean="0"/>
              <a:t>Drop</a:t>
            </a:r>
            <a:r>
              <a:rPr lang="ko-KR" altLang="en-US" dirty="0" smtClean="0"/>
              <a:t>을 시켜줘도 영향 </a:t>
            </a:r>
            <a:r>
              <a:rPr lang="en-US" altLang="ko-KR" dirty="0" smtClean="0"/>
              <a:t>X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6" y="2150210"/>
            <a:ext cx="4058216" cy="35152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509" y="2150210"/>
            <a:ext cx="4639322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9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47263" y="3105834"/>
            <a:ext cx="14028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altLang="ko-KR" sz="3600" dirty="0" smtClean="0">
                <a:solidFill>
                  <a:schemeClr val="lt1"/>
                </a:solidFill>
              </a:rPr>
              <a:t>Outro</a:t>
            </a:r>
            <a:endParaRPr lang="en-US" altLang="ko-KR" sz="3600" dirty="0">
              <a:solidFill>
                <a:schemeClr val="lt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2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0" y="228599"/>
            <a:ext cx="6908800" cy="1117600"/>
          </a:xfrm>
        </p:spPr>
        <p:txBody>
          <a:bodyPr/>
          <a:lstStyle/>
          <a:p>
            <a:pPr algn="ctr">
              <a:defRPr/>
            </a:pPr>
            <a:r>
              <a:rPr lang="en-US" altLang="ko-KR" sz="4900" b="1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3582" y="1910290"/>
            <a:ext cx="6390216" cy="42767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en-US" altLang="en-US" sz="5300" dirty="0">
                <a:solidFill>
                  <a:srgbClr val="203A7B"/>
                </a:solidFill>
                <a:latin typeface="+mj-ea"/>
                <a:ea typeface="+mj-ea"/>
              </a:rPr>
              <a:t>01</a:t>
            </a:r>
            <a:r>
              <a:rPr lang="en-US" altLang="en-US" sz="5300" dirty="0">
                <a:latin typeface="+mj-ea"/>
                <a:ea typeface="+mj-ea"/>
              </a:rPr>
              <a:t>. </a:t>
            </a:r>
            <a:r>
              <a:rPr lang="en-US" altLang="ko-KR" sz="5300" dirty="0">
                <a:latin typeface="+mj-ea"/>
                <a:ea typeface="+mj-ea"/>
              </a:rPr>
              <a:t>I</a:t>
            </a:r>
            <a:r>
              <a:rPr lang="en-US" altLang="en-US" sz="5300" dirty="0">
                <a:latin typeface="+mj-ea"/>
                <a:ea typeface="+mj-ea"/>
              </a:rPr>
              <a:t>ntro</a:t>
            </a:r>
          </a:p>
          <a:p>
            <a:pPr marL="0" indent="0">
              <a:buNone/>
              <a:defRPr/>
            </a:pPr>
            <a:endParaRPr lang="en-US" altLang="en-US" sz="53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en-US" sz="5300" dirty="0">
                <a:solidFill>
                  <a:srgbClr val="203A7B"/>
                </a:solidFill>
                <a:latin typeface="+mj-ea"/>
                <a:ea typeface="+mj-ea"/>
              </a:rPr>
              <a:t>02</a:t>
            </a:r>
            <a:r>
              <a:rPr lang="en-US" altLang="en-US" sz="5300" dirty="0">
                <a:latin typeface="+mj-ea"/>
                <a:ea typeface="+mj-ea"/>
              </a:rPr>
              <a:t>. </a:t>
            </a:r>
            <a:r>
              <a:rPr lang="ko-KR" altLang="en-US" sz="5300" dirty="0" smtClean="0">
                <a:latin typeface="+mj-ea"/>
                <a:ea typeface="+mj-ea"/>
              </a:rPr>
              <a:t>분석의 목표</a:t>
            </a:r>
            <a:endParaRPr lang="en-US" altLang="en-US" sz="53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en-US" sz="53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en-US" sz="5300" dirty="0">
                <a:solidFill>
                  <a:srgbClr val="203A7B"/>
                </a:solidFill>
                <a:latin typeface="+mj-ea"/>
                <a:ea typeface="+mj-ea"/>
              </a:rPr>
              <a:t>03</a:t>
            </a:r>
            <a:r>
              <a:rPr lang="en-US" altLang="en-US" sz="5300" dirty="0">
                <a:latin typeface="+mj-ea"/>
                <a:ea typeface="+mj-ea"/>
              </a:rPr>
              <a:t>. </a:t>
            </a:r>
            <a:r>
              <a:rPr lang="ko-KR" altLang="en-US" sz="5300" dirty="0" smtClean="0">
                <a:latin typeface="+mj-ea"/>
                <a:ea typeface="+mj-ea"/>
              </a:rPr>
              <a:t>분석 데이터</a:t>
            </a:r>
            <a:endParaRPr lang="en-US" altLang="ko-KR" sz="5300" dirty="0" smtClean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en-US" sz="53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en-US" sz="5300" dirty="0">
                <a:solidFill>
                  <a:srgbClr val="203A7B"/>
                </a:solidFill>
                <a:latin typeface="+mj-ea"/>
                <a:ea typeface="+mj-ea"/>
              </a:rPr>
              <a:t>04</a:t>
            </a:r>
            <a:r>
              <a:rPr lang="en-US" altLang="en-US" sz="5300" dirty="0">
                <a:latin typeface="+mj-ea"/>
                <a:ea typeface="+mj-ea"/>
              </a:rPr>
              <a:t>. </a:t>
            </a:r>
            <a:r>
              <a:rPr lang="ko-KR" altLang="en-US" sz="5300" dirty="0" smtClean="0">
                <a:latin typeface="+mj-ea"/>
                <a:ea typeface="+mj-ea"/>
              </a:rPr>
              <a:t>예상 분석 결과</a:t>
            </a:r>
            <a:endParaRPr lang="en-US" altLang="ko-KR" sz="5300" dirty="0" smtClean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en-US" sz="53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en-US" sz="5300" dirty="0">
                <a:solidFill>
                  <a:srgbClr val="203A7B"/>
                </a:solidFill>
                <a:latin typeface="+mj-ea"/>
                <a:ea typeface="+mj-ea"/>
              </a:rPr>
              <a:t>05</a:t>
            </a:r>
            <a:r>
              <a:rPr lang="en-US" altLang="en-US" sz="5300" dirty="0">
                <a:latin typeface="+mj-ea"/>
                <a:ea typeface="+mj-ea"/>
              </a:rPr>
              <a:t>. </a:t>
            </a:r>
            <a:r>
              <a:rPr lang="en-US" altLang="ko-KR" sz="5300" dirty="0" smtClean="0">
                <a:latin typeface="+mj-ea"/>
                <a:ea typeface="+mj-ea"/>
              </a:rPr>
              <a:t>Outro</a:t>
            </a:r>
            <a:endParaRPr lang="en-US" altLang="en-US" sz="53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269" y="228916"/>
            <a:ext cx="24160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0" spc="-300" dirty="0" smtClean="0">
                <a:solidFill>
                  <a:schemeClr val="bg1"/>
                </a:solidFill>
              </a:rPr>
              <a:t>분석 데이터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2,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338" y="1727201"/>
            <a:ext cx="55801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Why? : </a:t>
            </a:r>
            <a:r>
              <a:rPr lang="ko-KR" altLang="en-US" dirty="0" smtClean="0"/>
              <a:t>새로운 </a:t>
            </a:r>
            <a:r>
              <a:rPr lang="ko-KR" altLang="en-US" dirty="0" err="1" smtClean="0"/>
              <a:t>피쳐를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여러개</a:t>
            </a:r>
            <a:r>
              <a:rPr lang="ko-KR" altLang="en-US" dirty="0" smtClean="0"/>
              <a:t> 만들어 주는 이유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- column </a:t>
            </a:r>
            <a:r>
              <a:rPr lang="ko-KR" altLang="en-US" dirty="0" smtClean="0"/>
              <a:t>한 개에 값을 </a:t>
            </a:r>
            <a:r>
              <a:rPr lang="en-US" altLang="ko-KR" dirty="0" smtClean="0"/>
              <a:t>0, 1, 2, 3 </a:t>
            </a:r>
            <a:r>
              <a:rPr lang="ko-KR" altLang="en-US" dirty="0" smtClean="0"/>
              <a:t>이렇게 구분을 해주는게 더 편하지 않나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 -&gt; </a:t>
            </a:r>
            <a:r>
              <a:rPr lang="en-US" altLang="ko-KR" dirty="0" err="1" smtClean="0"/>
              <a:t>LabelEncoder</a:t>
            </a:r>
            <a:r>
              <a:rPr lang="en-US" altLang="ko-KR" dirty="0" smtClean="0"/>
              <a:t> vs </a:t>
            </a:r>
            <a:r>
              <a:rPr lang="en-US" altLang="ko-KR" dirty="0" err="1" smtClean="0"/>
              <a:t>OneHotEncoder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LabelEncoder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피쳐의</a:t>
            </a:r>
            <a:r>
              <a:rPr lang="ko-KR" altLang="en-US" dirty="0" smtClean="0"/>
              <a:t> 종류가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존재한다면 한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0,1,2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OneHotEncoder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피쳐의</a:t>
            </a:r>
            <a:r>
              <a:rPr lang="ko-KR" altLang="en-US" dirty="0" smtClean="0"/>
              <a:t> 종류가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존재한다면 세개의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을 생성해 해당하는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해당하지 않는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변환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20776" y="3694060"/>
            <a:ext cx="165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LabelEncoder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2246" y="1516185"/>
            <a:ext cx="188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823" y="1516185"/>
            <a:ext cx="1848108" cy="15432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717" y="4183831"/>
            <a:ext cx="1162212" cy="16099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5062" y="4183831"/>
            <a:ext cx="1619476" cy="16290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5347" y="3746151"/>
            <a:ext cx="25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OneHotEncoder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09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269" y="228916"/>
            <a:ext cx="24160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0" spc="-300" dirty="0" smtClean="0">
                <a:solidFill>
                  <a:schemeClr val="bg1"/>
                </a:solidFill>
              </a:rPr>
              <a:t>분석 데이터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2,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338" y="1727201"/>
            <a:ext cx="55801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그렇다면 </a:t>
            </a:r>
            <a:r>
              <a:rPr lang="en-US" altLang="ko-KR" dirty="0" err="1" smtClean="0"/>
              <a:t>LabelEncoder</a:t>
            </a:r>
            <a:r>
              <a:rPr lang="ko-KR" altLang="en-US" dirty="0" smtClean="0"/>
              <a:t>가 메모리 용량이 적으니</a:t>
            </a:r>
            <a:r>
              <a:rPr lang="en-US" altLang="ko-KR" dirty="0" err="1" smtClean="0"/>
              <a:t>LabelEncoder</a:t>
            </a:r>
            <a:r>
              <a:rPr lang="ko-KR" altLang="en-US" dirty="0" smtClean="0"/>
              <a:t>를 사용하는게 좋지 않나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순서가 없는 한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안에 사과 </a:t>
            </a:r>
            <a:r>
              <a:rPr lang="en-US" altLang="ko-KR" dirty="0" smtClean="0"/>
              <a:t>= 1, </a:t>
            </a:r>
            <a:r>
              <a:rPr lang="ko-KR" altLang="en-US" dirty="0" smtClean="0"/>
              <a:t>배 </a:t>
            </a:r>
            <a:r>
              <a:rPr lang="en-US" altLang="ko-KR" dirty="0" smtClean="0"/>
              <a:t>= 2, </a:t>
            </a:r>
            <a:r>
              <a:rPr lang="ko-KR" altLang="en-US" dirty="0" smtClean="0"/>
              <a:t>딸기 </a:t>
            </a:r>
            <a:r>
              <a:rPr lang="en-US" altLang="ko-KR" dirty="0" smtClean="0"/>
              <a:t>= 3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Label Encoding</a:t>
            </a:r>
            <a:r>
              <a:rPr lang="ko-KR" altLang="en-US" dirty="0" smtClean="0"/>
              <a:t> 한다면 </a:t>
            </a:r>
            <a:r>
              <a:rPr lang="en-US" altLang="ko-KR" dirty="0" smtClean="0"/>
              <a:t>1 + 2 = 3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사과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딸기 같이 상관관계가 있다고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생각하면서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모델이 학습할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24858" y="1727201"/>
            <a:ext cx="42984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결론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Label Encoding</a:t>
            </a:r>
          </a:p>
          <a:p>
            <a:r>
              <a:rPr lang="en-US" altLang="ko-KR" dirty="0" smtClean="0"/>
              <a:t> -&gt; </a:t>
            </a:r>
            <a:r>
              <a:rPr lang="ko-KR" altLang="en-US" dirty="0" smtClean="0"/>
              <a:t>순서의 의미가 있을 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고유값의</a:t>
            </a:r>
            <a:r>
              <a:rPr lang="ko-KR" altLang="en-US" dirty="0" smtClean="0"/>
              <a:t> 개수가 너무 많을 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One-Hot-Encoding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순서가 없을 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고유값의</a:t>
            </a:r>
            <a:r>
              <a:rPr lang="ko-KR" altLang="en-US" dirty="0" smtClean="0"/>
              <a:t> 개수가 많지 않을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47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04010" y="2921168"/>
            <a:ext cx="8764905" cy="10012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“                                     ”</a:t>
            </a:r>
            <a:endParaRPr lang="ko-KR" altLang="en-US" sz="6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0110" y="3075056"/>
            <a:ext cx="2792730" cy="6949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i="1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  <a:r>
              <a:rPr lang="en-US" altLang="ko-KR" sz="4000" i="1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5277" y="2600960"/>
            <a:ext cx="339387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spc="-3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분석 데이터 선정</a:t>
            </a:r>
            <a:endParaRPr lang="en-US" altLang="ko-KR" sz="3600" b="1" spc="-3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5159" y="3748842"/>
            <a:ext cx="116816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dirty="0" smtClean="0">
                <a:latin typeface="+mj-ea"/>
                <a:ea typeface="+mj-ea"/>
              </a:rPr>
              <a:t>DACON </a:t>
            </a:r>
            <a:r>
              <a:rPr lang="ko-KR" altLang="en-US" sz="2100" b="1" dirty="0" smtClean="0">
                <a:latin typeface="+mj-ea"/>
                <a:ea typeface="+mj-ea"/>
              </a:rPr>
              <a:t>제주도 도로 교통량 데이터</a:t>
            </a:r>
            <a:endParaRPr lang="en-US" altLang="ko-KR" sz="2100" b="1" dirty="0" smtClean="0">
              <a:latin typeface="+mj-ea"/>
              <a:ea typeface="+mj-ea"/>
            </a:endParaRPr>
          </a:p>
          <a:p>
            <a:pPr>
              <a:defRPr/>
            </a:pPr>
            <a:endParaRPr lang="ko-KR" altLang="en-US" sz="2100" b="1" dirty="0" smtClean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2100" dirty="0" smtClean="0">
                <a:latin typeface="+mj-ea"/>
                <a:ea typeface="+mj-ea"/>
              </a:rPr>
              <a:t>* </a:t>
            </a:r>
            <a:r>
              <a:rPr lang="ko-KR" altLang="en-US" sz="2100" dirty="0" smtClean="0">
                <a:latin typeface="+mj-ea"/>
                <a:ea typeface="+mj-ea"/>
              </a:rPr>
              <a:t>제주 </a:t>
            </a:r>
            <a:r>
              <a:rPr lang="ko-KR" altLang="en-US" sz="2100" dirty="0" err="1" smtClean="0">
                <a:latin typeface="+mj-ea"/>
                <a:ea typeface="+mj-ea"/>
              </a:rPr>
              <a:t>테크노파크</a:t>
            </a:r>
            <a:r>
              <a:rPr lang="ko-KR" altLang="en-US" sz="2100" dirty="0" smtClean="0">
                <a:latin typeface="+mj-ea"/>
                <a:ea typeface="+mj-ea"/>
              </a:rPr>
              <a:t> 제주도 도로 교통량 예측 </a:t>
            </a:r>
            <a:r>
              <a:rPr lang="en-US" altLang="ko-KR" sz="2100" dirty="0" smtClean="0">
                <a:latin typeface="+mj-ea"/>
                <a:ea typeface="+mj-ea"/>
              </a:rPr>
              <a:t>AI </a:t>
            </a:r>
            <a:r>
              <a:rPr lang="ko-KR" altLang="en-US" sz="2100" dirty="0" smtClean="0">
                <a:latin typeface="+mj-ea"/>
                <a:ea typeface="+mj-ea"/>
              </a:rPr>
              <a:t>경진대회</a:t>
            </a:r>
            <a:r>
              <a:rPr lang="en-US" altLang="ko-KR" sz="2100" dirty="0">
                <a:latin typeface="+mj-ea"/>
                <a:ea typeface="+mj-ea"/>
              </a:rPr>
              <a:t/>
            </a:r>
            <a:br>
              <a:rPr lang="en-US" altLang="ko-KR" sz="2100" dirty="0">
                <a:latin typeface="+mj-ea"/>
                <a:ea typeface="+mj-ea"/>
              </a:rPr>
            </a:br>
            <a:endParaRPr lang="en-US" altLang="ko-KR" sz="21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2100" dirty="0" smtClean="0">
                <a:latin typeface="+mj-ea"/>
                <a:ea typeface="+mj-ea"/>
              </a:rPr>
              <a:t>* </a:t>
            </a:r>
            <a:r>
              <a:rPr lang="ko-KR" altLang="en-US" sz="2100" dirty="0" smtClean="0">
                <a:latin typeface="+mj-ea"/>
                <a:ea typeface="+mj-ea"/>
              </a:rPr>
              <a:t>기간 </a:t>
            </a:r>
            <a:r>
              <a:rPr lang="en-US" altLang="ko-KR" sz="2100" dirty="0" smtClean="0">
                <a:latin typeface="+mj-ea"/>
                <a:ea typeface="+mj-ea"/>
              </a:rPr>
              <a:t>: 2</a:t>
            </a:r>
            <a:r>
              <a:rPr lang="en-US" altLang="ko-KR" sz="2100" dirty="0" smtClean="0">
                <a:latin typeface="+mj-ea"/>
              </a:rPr>
              <a:t>022.10.03 </a:t>
            </a:r>
            <a:r>
              <a:rPr lang="en-US" altLang="ko-KR" sz="2100" dirty="0">
                <a:latin typeface="+mj-ea"/>
              </a:rPr>
              <a:t>~ </a:t>
            </a:r>
            <a:r>
              <a:rPr lang="en-US" altLang="ko-KR" sz="2100" dirty="0" smtClean="0">
                <a:latin typeface="+mj-ea"/>
              </a:rPr>
              <a:t>2022.11.14</a:t>
            </a:r>
            <a:r>
              <a:rPr lang="en-US" altLang="ko-KR" sz="2100" dirty="0">
                <a:latin typeface="+mj-ea"/>
                <a:ea typeface="+mj-ea"/>
              </a:rPr>
              <a:t/>
            </a:r>
            <a:br>
              <a:rPr lang="en-US" altLang="ko-KR" sz="2100" dirty="0">
                <a:latin typeface="+mj-ea"/>
                <a:ea typeface="+mj-ea"/>
              </a:rPr>
            </a:br>
            <a:endParaRPr lang="en-US" altLang="ko-KR" sz="21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2100" dirty="0" smtClean="0">
                <a:latin typeface="+mj-ea"/>
                <a:ea typeface="+mj-ea"/>
              </a:rPr>
              <a:t>* </a:t>
            </a:r>
            <a:r>
              <a:rPr lang="ko-KR" altLang="en-US" sz="2100" dirty="0" smtClean="0">
                <a:latin typeface="+mj-ea"/>
                <a:ea typeface="+mj-ea"/>
              </a:rPr>
              <a:t>정형 데이터 </a:t>
            </a:r>
            <a:r>
              <a:rPr lang="en-US" altLang="ko-KR" sz="2100" dirty="0" smtClean="0">
                <a:latin typeface="+mj-ea"/>
                <a:ea typeface="+mj-ea"/>
              </a:rPr>
              <a:t>/ </a:t>
            </a:r>
            <a:r>
              <a:rPr lang="ko-KR" altLang="en-US" sz="2100" dirty="0" smtClean="0">
                <a:latin typeface="+mj-ea"/>
                <a:ea typeface="+mj-ea"/>
              </a:rPr>
              <a:t>회귀</a:t>
            </a:r>
            <a:endParaRPr lang="en-US" altLang="ko-KR" sz="2100" dirty="0" smtClean="0">
              <a:latin typeface="+mj-ea"/>
              <a:ea typeface="+mj-ea"/>
            </a:endParaRPr>
          </a:p>
          <a:p>
            <a:pPr>
              <a:defRPr/>
            </a:pPr>
            <a:endParaRPr lang="ko-KR" altLang="en-US" sz="2100" dirty="0">
              <a:latin typeface="+mj-ea"/>
              <a:ea typeface="+mj-ea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223092" y="192193"/>
            <a:ext cx="1106598" cy="6356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spc="-300">
                <a:solidFill>
                  <a:schemeClr val="bg1"/>
                </a:solidFill>
                <a:latin typeface="+mj-ea"/>
                <a:ea typeface="+mj-ea"/>
                <a:cs typeface="+mn-cs"/>
              </a:rPr>
              <a:t>Intro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42443" y="3105834"/>
            <a:ext cx="24160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3600" b="0" spc="-300" dirty="0" smtClean="0">
                <a:solidFill>
                  <a:schemeClr val="bg1"/>
                </a:solidFill>
              </a:rPr>
              <a:t>분석의 목표</a:t>
            </a:r>
            <a:endParaRPr lang="en-US" altLang="ko-KR" sz="3600" b="0" spc="-3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5686" y="260665"/>
            <a:ext cx="24160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0" spc="-300" dirty="0" smtClean="0">
                <a:solidFill>
                  <a:schemeClr val="bg1"/>
                </a:solidFill>
              </a:rPr>
              <a:t>분석의 목표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98935" y="1787661"/>
            <a:ext cx="10471643" cy="4936105"/>
            <a:chOff x="-4331084" y="5511562"/>
            <a:chExt cx="2940817" cy="889901"/>
          </a:xfrm>
        </p:grpSpPr>
        <p:sp>
          <p:nvSpPr>
            <p:cNvPr id="19" name="TextBox 18"/>
            <p:cNvSpPr txBox="1"/>
            <p:nvPr/>
          </p:nvSpPr>
          <p:spPr>
            <a:xfrm>
              <a:off x="-4166303" y="5635740"/>
              <a:ext cx="2776036" cy="7657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just">
                <a:buAutoNum type="arabicPeriod"/>
                <a:defRPr/>
              </a:pPr>
              <a:r>
                <a:rPr lang="ko-KR" altLang="en-US" sz="1500" b="1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제주도 도로 교통량 예측 알고리즘 개발</a:t>
              </a:r>
              <a:endParaRPr lang="en-US" altLang="ko-KR" sz="1500" b="1" spc="-150" dirty="0" smtClean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marL="342900" indent="-342900" algn="just">
                <a:buAutoNum type="arabicPeriod"/>
                <a:defRPr/>
              </a:pPr>
              <a:endParaRPr lang="en-US" altLang="ko-KR" sz="1500" b="0" spc="-150" dirty="0" smtClean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just">
                <a:defRPr/>
              </a:pPr>
              <a:r>
                <a:rPr lang="en-US" altLang="ko-KR" sz="1500" spc="-150" dirty="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5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      -&gt;  </a:t>
              </a:r>
              <a:r>
                <a:rPr lang="ko-KR" altLang="en-US" sz="15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교통 체증이  일어나는 구간을 미리 예측</a:t>
              </a:r>
              <a:endParaRPr lang="en-US" altLang="ko-KR" sz="1500" spc="-150" dirty="0" smtClean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just">
                <a:defRPr/>
              </a:pPr>
              <a:endParaRPr lang="en-US" altLang="ko-KR" sz="150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just">
                <a:defRPr/>
              </a:pPr>
              <a:endParaRPr lang="en-US" altLang="ko-KR" sz="1500" spc="-150" dirty="0" smtClean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just">
                <a:defRPr/>
              </a:pPr>
              <a:r>
                <a:rPr lang="en-US" altLang="ko-KR" sz="1500" b="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2.    </a:t>
              </a:r>
              <a:r>
                <a:rPr lang="ko-KR" altLang="en-US" sz="1500" b="1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새로운 비즈니스 가치  창출</a:t>
              </a:r>
              <a:endParaRPr lang="en-US" altLang="ko-KR" sz="1500" b="1" spc="-150" dirty="0" smtClean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just">
                <a:defRPr/>
              </a:pPr>
              <a:r>
                <a:rPr lang="ko-KR" altLang="en-US" sz="15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  <a:endParaRPr lang="en-US" altLang="ko-KR" sz="150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just">
                <a:defRPr/>
              </a:pPr>
              <a:r>
                <a:rPr lang="en-US" altLang="ko-KR" sz="1500" spc="-150" dirty="0">
                  <a:solidFill>
                    <a:srgbClr val="393939"/>
                  </a:solidFill>
                  <a:latin typeface="+mj-ea"/>
                </a:rPr>
                <a:t>       </a:t>
              </a:r>
              <a:r>
                <a:rPr lang="en-US" altLang="ko-KR" sz="1500" b="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-&gt;  </a:t>
              </a:r>
              <a:r>
                <a:rPr lang="ko-KR" altLang="en-US" sz="1500" b="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심야 버스 노선 개발</a:t>
              </a:r>
              <a:endParaRPr lang="en-US" altLang="ko-KR" sz="1500" b="0" spc="-150" dirty="0" smtClean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just">
                <a:defRPr/>
              </a:pPr>
              <a:endParaRPr lang="en-US" altLang="ko-KR" sz="1500" b="0" spc="-150" dirty="0" smtClean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just">
                <a:defRPr/>
              </a:pPr>
              <a:r>
                <a:rPr lang="en-US" altLang="ko-KR" sz="1500" b="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       -&gt;  </a:t>
              </a:r>
              <a:r>
                <a:rPr lang="ko-KR" altLang="en-US" sz="1500" b="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대중교통 서비스 개설</a:t>
              </a:r>
              <a:endParaRPr lang="en-US" altLang="ko-KR" sz="1500" b="0" spc="-150" dirty="0" smtClean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just">
                <a:defRPr/>
              </a:pPr>
              <a:endParaRPr lang="en-US" altLang="ko-KR" sz="1500" b="0" spc="-150" dirty="0" smtClean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just">
                <a:defRPr/>
              </a:pPr>
              <a:r>
                <a:rPr lang="en-US" altLang="ko-KR" sz="15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       -&gt;  </a:t>
              </a:r>
              <a:r>
                <a:rPr lang="ko-KR" altLang="en-US" sz="15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환승 거점 센터 선정</a:t>
              </a:r>
              <a:endParaRPr lang="en-US" altLang="ko-KR" sz="1500" spc="-150" dirty="0" smtClean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just">
                <a:defRPr/>
              </a:pPr>
              <a:endParaRPr lang="en-US" altLang="ko-KR" sz="150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just">
                <a:defRPr/>
              </a:pPr>
              <a:r>
                <a:rPr lang="en-US" altLang="ko-KR" sz="1500" b="1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3.    </a:t>
              </a:r>
              <a:r>
                <a:rPr lang="ko-KR" altLang="en-US" sz="1500" b="1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새로운 정책 개발</a:t>
              </a:r>
              <a:endParaRPr lang="en-US" altLang="ko-KR" sz="1500" b="1" spc="-150" dirty="0" smtClean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just">
                <a:defRPr/>
              </a:pPr>
              <a:r>
                <a:rPr lang="en-US" altLang="ko-KR" sz="1500" spc="-150" dirty="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5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   </a:t>
              </a:r>
            </a:p>
            <a:p>
              <a:pPr algn="just">
                <a:defRPr/>
              </a:pPr>
              <a:r>
                <a:rPr lang="en-US" altLang="ko-KR" sz="1500" spc="-150" dirty="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5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     -&gt; </a:t>
              </a:r>
              <a:r>
                <a:rPr lang="ko-KR" altLang="en-US" sz="15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교통 운영 계획</a:t>
              </a:r>
              <a:endParaRPr lang="en-US" altLang="ko-KR" sz="150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just">
                <a:defRPr/>
              </a:pPr>
              <a:r>
                <a:rPr lang="en-US" altLang="ko-KR" sz="15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      </a:t>
              </a:r>
            </a:p>
            <a:p>
              <a:pPr algn="just">
                <a:defRPr/>
              </a:pPr>
              <a:r>
                <a:rPr lang="en-US" altLang="ko-KR" sz="1500" spc="-150" dirty="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5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     -&gt; </a:t>
              </a:r>
              <a:r>
                <a:rPr lang="ko-KR" altLang="en-US" sz="15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공공 분야와 정책 개발에 활용</a:t>
              </a:r>
              <a:endParaRPr lang="en-US" altLang="ko-KR" sz="1500" spc="-150" dirty="0" smtClean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4331084" y="5511562"/>
              <a:ext cx="1305031" cy="832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b="1" u="sng" spc="-150" dirty="0" smtClean="0">
                  <a:solidFill>
                    <a:srgbClr val="393939"/>
                  </a:solidFill>
                  <a:latin typeface="+mj-ea"/>
                  <a:ea typeface="+mj-ea"/>
                  <a:cs typeface="+mn-cs"/>
                </a:rPr>
                <a:t>제주도 교통량 데이터 분석의 목표</a:t>
              </a:r>
              <a:endParaRPr lang="ko-KR" altLang="en-US" sz="2400" b="1" u="sng" spc="-150" dirty="0">
                <a:solidFill>
                  <a:srgbClr val="393939"/>
                </a:solidFill>
                <a:latin typeface="+mj-ea"/>
                <a:ea typeface="+mj-ea"/>
                <a:cs typeface="+mn-cs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607" y="1852132"/>
            <a:ext cx="5200623" cy="3948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42443" y="3105834"/>
            <a:ext cx="24160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3600" b="0" spc="-300" dirty="0" smtClean="0">
                <a:solidFill>
                  <a:schemeClr val="bg1"/>
                </a:solidFill>
              </a:rPr>
              <a:t>분석 데이터</a:t>
            </a:r>
            <a:endParaRPr lang="en-US" altLang="ko-KR" sz="3600" b="0" spc="-3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3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5686" y="197166"/>
            <a:ext cx="24160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0" spc="-300" dirty="0" smtClean="0">
                <a:solidFill>
                  <a:schemeClr val="bg1"/>
                </a:solidFill>
              </a:rPr>
              <a:t>분석 데이터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17852"/>
            <a:ext cx="34622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/>
              <a:t>Train Data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- 2022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 이전 데이터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- 4,701,217 </a:t>
            </a:r>
            <a:r>
              <a:rPr lang="ko-KR" altLang="en-US" dirty="0" smtClean="0"/>
              <a:t>개의 데이터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- 25 Columns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2. Test Data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- 2022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 데이터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- 291,241 </a:t>
            </a:r>
            <a:r>
              <a:rPr lang="ko-KR" altLang="en-US" dirty="0" smtClean="0"/>
              <a:t>개의 데이터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- 24 Columns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68416" y="1472984"/>
            <a:ext cx="4478214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 smtClean="0"/>
              <a:t>Data Info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 smtClean="0"/>
              <a:t>Id : </a:t>
            </a:r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 err="1" smtClean="0"/>
              <a:t>Base_date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날짜</a:t>
            </a:r>
            <a:endParaRPr lang="en-US" altLang="ko-KR" dirty="0" smtClean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 err="1" smtClean="0"/>
              <a:t>day_of_week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요일</a:t>
            </a:r>
            <a:endParaRPr lang="en-US" altLang="ko-KR" dirty="0" smtClean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 err="1" smtClean="0"/>
              <a:t>Base_hour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시간대</a:t>
            </a:r>
            <a:endParaRPr lang="en-US" altLang="ko-KR" dirty="0" smtClean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 err="1" smtClean="0"/>
              <a:t>Road_in_use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도로사용여부</a:t>
            </a:r>
            <a:endParaRPr lang="en-US" altLang="ko-KR" dirty="0" smtClean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 err="1" smtClean="0"/>
              <a:t>Lane_count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차로수</a:t>
            </a:r>
            <a:endParaRPr lang="en-US" altLang="ko-KR" dirty="0" smtClean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 err="1" smtClean="0"/>
              <a:t>Road_rating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도로등급</a:t>
            </a:r>
            <a:endParaRPr lang="en-US" altLang="ko-KR" dirty="0" smtClean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 err="1" smtClean="0"/>
              <a:t>Mulit_linked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중용구간</a:t>
            </a:r>
            <a:r>
              <a:rPr lang="ko-KR" altLang="en-US" dirty="0" smtClean="0"/>
              <a:t> 여부</a:t>
            </a:r>
            <a:endParaRPr lang="en-US" altLang="ko-KR" dirty="0" smtClean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 err="1" smtClean="0"/>
              <a:t>Connect_code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연결로 코드</a:t>
            </a:r>
            <a:endParaRPr lang="en-US" altLang="ko-KR" dirty="0" smtClean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 err="1" smtClean="0"/>
              <a:t>Maximum_speed_limit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속도제한</a:t>
            </a:r>
            <a:endParaRPr lang="en-US" altLang="ko-KR" dirty="0" smtClean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 err="1" smtClean="0"/>
              <a:t>Weight_restricted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통과제한하중</a:t>
            </a:r>
            <a:endParaRPr lang="en-US" altLang="ko-KR" dirty="0" smtClean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 err="1" smtClean="0"/>
              <a:t>Height_restricted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통과제한높이</a:t>
            </a:r>
            <a:endParaRPr lang="en-US" altLang="ko-KR" dirty="0" smtClean="0"/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043011" y="1833083"/>
            <a:ext cx="5705231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13. </a:t>
            </a:r>
            <a:r>
              <a:rPr lang="en-US" altLang="ko-KR" dirty="0" err="1" smtClean="0"/>
              <a:t>geight_restricted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통과제한높이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14. </a:t>
            </a:r>
            <a:r>
              <a:rPr lang="en-US" altLang="ko-KR" dirty="0" err="1" smtClean="0"/>
              <a:t>road_type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도로유형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15. </a:t>
            </a:r>
            <a:r>
              <a:rPr lang="en-US" altLang="ko-KR" dirty="0" err="1" smtClean="0"/>
              <a:t>start_latitude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시작지점의</a:t>
            </a:r>
            <a:r>
              <a:rPr lang="ko-KR" altLang="en-US" dirty="0" smtClean="0"/>
              <a:t> 위도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16. </a:t>
            </a:r>
            <a:r>
              <a:rPr lang="en-US" altLang="ko-KR" dirty="0" err="1" smtClean="0"/>
              <a:t>start_longitude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시작지점의</a:t>
            </a:r>
            <a:r>
              <a:rPr lang="ko-KR" altLang="en-US" dirty="0" smtClean="0"/>
              <a:t> 경도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17. </a:t>
            </a:r>
            <a:r>
              <a:rPr lang="en-US" altLang="ko-KR" dirty="0" err="1" smtClean="0"/>
              <a:t>start_turn_restricted</a:t>
            </a:r>
            <a:r>
              <a:rPr lang="en-US" altLang="ko-KR" dirty="0" smtClean="0"/>
              <a:t>:</a:t>
            </a:r>
            <a:r>
              <a:rPr lang="ko-KR" altLang="en-US" dirty="0" smtClean="0"/>
              <a:t>시작지점 </a:t>
            </a:r>
            <a:r>
              <a:rPr lang="ko-KR" altLang="en-US" dirty="0" err="1" smtClean="0"/>
              <a:t>회전제한</a:t>
            </a:r>
            <a:r>
              <a:rPr lang="ko-KR" altLang="en-US" dirty="0" smtClean="0"/>
              <a:t> 유무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18. </a:t>
            </a:r>
            <a:r>
              <a:rPr lang="en-US" altLang="ko-KR" dirty="0" err="1" smtClean="0"/>
              <a:t>end_latitude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도착지점의</a:t>
            </a:r>
            <a:r>
              <a:rPr lang="ko-KR" altLang="en-US" dirty="0" smtClean="0"/>
              <a:t> 위도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19. </a:t>
            </a:r>
            <a:r>
              <a:rPr lang="en-US" altLang="ko-KR" dirty="0" err="1" smtClean="0"/>
              <a:t>end_longitude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도착지점의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경도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en-US" altLang="ko-KR" dirty="0" smtClean="0"/>
              <a:t>20. </a:t>
            </a:r>
            <a:r>
              <a:rPr lang="en-US" altLang="ko-KR" dirty="0" err="1" smtClean="0"/>
              <a:t>end_turn_restricted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도착지점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회전제한</a:t>
            </a:r>
            <a:r>
              <a:rPr lang="ko-KR" altLang="en-US" dirty="0" smtClean="0"/>
              <a:t> 유무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21. </a:t>
            </a:r>
            <a:r>
              <a:rPr lang="en-US" altLang="ko-KR" dirty="0" err="1" smtClean="0"/>
              <a:t>road_name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도로명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22. </a:t>
            </a:r>
            <a:r>
              <a:rPr lang="en-US" altLang="ko-KR" dirty="0" err="1" smtClean="0"/>
              <a:t>Start_node_name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시작지점명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23. </a:t>
            </a:r>
            <a:r>
              <a:rPr lang="en-US" altLang="ko-KR" dirty="0" err="1" smtClean="0"/>
              <a:t>end_node_name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도착지점명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24. </a:t>
            </a:r>
            <a:r>
              <a:rPr lang="en-US" altLang="ko-KR" dirty="0" err="1" smtClean="0"/>
              <a:t>vehicle_restricted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통과제한</a:t>
            </a:r>
            <a:r>
              <a:rPr lang="ko-KR" altLang="en-US" dirty="0" smtClean="0"/>
              <a:t> 차량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25. Target : </a:t>
            </a:r>
            <a:r>
              <a:rPr lang="ko-KR" altLang="en-US" dirty="0" smtClean="0"/>
              <a:t>평균속도</a:t>
            </a:r>
            <a:r>
              <a:rPr lang="en-US" altLang="ko-KR" dirty="0" smtClean="0"/>
              <a:t>(Test Data</a:t>
            </a:r>
            <a:r>
              <a:rPr lang="ko-KR" altLang="en-US" dirty="0" smtClean="0"/>
              <a:t>에는 제외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5686" y="197166"/>
            <a:ext cx="24160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0" spc="-300" dirty="0" smtClean="0">
                <a:solidFill>
                  <a:schemeClr val="bg1"/>
                </a:solidFill>
              </a:rPr>
              <a:t>분석 데이터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17852"/>
            <a:ext cx="3462215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68416" y="1472984"/>
            <a:ext cx="4478214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043011" y="1833083"/>
            <a:ext cx="5705231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960"/>
            <a:ext cx="12192000" cy="42431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80312" y="5495578"/>
            <a:ext cx="742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Train </a:t>
            </a:r>
            <a:r>
              <a:rPr lang="ko-KR" altLang="en-US" b="1" dirty="0" smtClean="0"/>
              <a:t>데이터의 구조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0856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5686" y="197166"/>
            <a:ext cx="24160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0" spc="-300" dirty="0" smtClean="0">
                <a:solidFill>
                  <a:schemeClr val="bg1"/>
                </a:solidFill>
              </a:rPr>
              <a:t>분석 데이터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17852"/>
            <a:ext cx="3462215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68416" y="1472984"/>
            <a:ext cx="4478214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043011" y="1833083"/>
            <a:ext cx="5705231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597" y="1076960"/>
            <a:ext cx="3098812" cy="55668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006" y="1076322"/>
            <a:ext cx="3365059" cy="55674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255" y="1274126"/>
            <a:ext cx="2632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info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- 9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- 10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- 5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19888" y="1280917"/>
            <a:ext cx="2632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info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- 8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- 8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- 7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14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851</Words>
  <Application>Microsoft Office PowerPoint</Application>
  <PresentationFormat>와이드스크린</PresentationFormat>
  <Paragraphs>188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Noto Sans CJK KR Medium</vt:lpstr>
      <vt:lpstr>Pretendard ExtraBold</vt:lpstr>
      <vt:lpstr>Pretendard Light</vt:lpstr>
      <vt:lpstr>나눔스퀘어 ExtraBold</vt:lpstr>
      <vt:lpstr>나눔스퀘어 Light</vt:lpstr>
      <vt:lpstr>함초롬돋움</vt:lpstr>
      <vt:lpstr>Arial</vt:lpstr>
      <vt:lpstr>Times New Roman</vt:lpstr>
      <vt:lpstr>Wingdings</vt:lpstr>
      <vt:lpstr>Office 테마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124</cp:revision>
  <dcterms:created xsi:type="dcterms:W3CDTF">2020-09-07T02:34:06Z</dcterms:created>
  <dcterms:modified xsi:type="dcterms:W3CDTF">2022-10-25T08:54:22Z</dcterms:modified>
  <cp:version>1000.0000.01</cp:version>
</cp:coreProperties>
</file>