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3" r:id="rId2"/>
    <p:sldId id="308" r:id="rId3"/>
    <p:sldId id="317" r:id="rId4"/>
    <p:sldId id="267" r:id="rId5"/>
    <p:sldId id="268" r:id="rId6"/>
    <p:sldId id="298" r:id="rId7"/>
    <p:sldId id="305" r:id="rId8"/>
    <p:sldId id="329" r:id="rId9"/>
    <p:sldId id="276" r:id="rId10"/>
    <p:sldId id="294" r:id="rId11"/>
    <p:sldId id="289" r:id="rId12"/>
    <p:sldId id="288" r:id="rId13"/>
    <p:sldId id="293" r:id="rId14"/>
    <p:sldId id="292" r:id="rId15"/>
    <p:sldId id="291" r:id="rId16"/>
    <p:sldId id="287" r:id="rId17"/>
    <p:sldId id="321" r:id="rId18"/>
    <p:sldId id="325" r:id="rId19"/>
    <p:sldId id="334" r:id="rId20"/>
    <p:sldId id="299" r:id="rId21"/>
    <p:sldId id="327" r:id="rId22"/>
    <p:sldId id="328" r:id="rId23"/>
    <p:sldId id="331" r:id="rId24"/>
    <p:sldId id="282" r:id="rId25"/>
    <p:sldId id="316" r:id="rId26"/>
    <p:sldId id="332" r:id="rId27"/>
    <p:sldId id="286" r:id="rId28"/>
    <p:sldId id="301" r:id="rId29"/>
    <p:sldId id="284" r:id="rId30"/>
    <p:sldId id="30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89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CD1EEA-5CB4-1FC3-D8D8-7212311562DC}" name="유민정" initials="민유" userId="S::minjeong6680@hallym.ac.kr::813a0784-d5a5-40e4-9fa2-2e4934f36a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2B"/>
    <a:srgbClr val="002554"/>
    <a:srgbClr val="51AA4F"/>
    <a:srgbClr val="448E26"/>
    <a:srgbClr val="70CF4C"/>
    <a:srgbClr val="3E803C"/>
    <a:srgbClr val="008233"/>
    <a:srgbClr val="365422"/>
    <a:srgbClr val="213315"/>
    <a:srgbClr val="8A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80952" autoAdjust="0"/>
  </p:normalViewPr>
  <p:slideViewPr>
    <p:cSldViewPr snapToGrid="0">
      <p:cViewPr varScale="1">
        <p:scale>
          <a:sx n="103" d="100"/>
          <a:sy n="103" d="100"/>
        </p:scale>
        <p:origin x="792" y="96"/>
      </p:cViewPr>
      <p:guideLst>
        <p:guide orient="horz" pos="2160"/>
        <p:guide pos="6289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3A8E3-E2CF-4EF5-B1C3-8D1D98DAF9C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53FB-BF6B-4C88-8182-E8B78F181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49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3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선택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3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0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35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7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63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55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7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51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97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0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63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5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99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73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7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91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9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56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1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6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3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48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7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3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35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653FB-BF6B-4C88-8182-E8B78F181F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news.pstatic.net/image/016/2023/03/10/20230310000037_0_20230310082801401.jpg?type=w6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" y="2860"/>
            <a:ext cx="12188186" cy="58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9837905" y="6261101"/>
            <a:ext cx="2236684" cy="40639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dirty="0" err="1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전주혁</a:t>
            </a:r>
            <a:r>
              <a:rPr lang="ko-KR" altLang="en-US" sz="11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100" b="1" dirty="0" err="1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유광열</a:t>
            </a:r>
            <a:r>
              <a:rPr lang="ko-KR" altLang="en-US" sz="1100" b="1" dirty="0">
                <a:solidFill>
                  <a:prstClr val="white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함유진</a:t>
            </a:r>
            <a:endParaRPr lang="en-US" altLang="ko-KR" sz="1100" b="1" dirty="0">
              <a:solidFill>
                <a:prstClr val="white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592000" y="3046802"/>
            <a:ext cx="360000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>
            <a:off x="3814" y="3046802"/>
            <a:ext cx="3600000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2860"/>
            <a:ext cx="12192000" cy="625254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59697" y="2550407"/>
            <a:ext cx="11914892" cy="165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HD</a:t>
            </a:r>
            <a:r>
              <a:rPr lang="ko-KR" altLang="en-US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현대 </a:t>
            </a:r>
            <a:r>
              <a:rPr lang="en-US" altLang="ko-KR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AI Challenge </a:t>
            </a:r>
            <a:br>
              <a:rPr lang="en-US" altLang="ko-KR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r>
              <a:rPr lang="en-US" altLang="ko-KR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&lt;</a:t>
            </a:r>
            <a:r>
              <a:rPr lang="ko-KR" altLang="en-US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본선</a:t>
            </a:r>
            <a:r>
              <a:rPr lang="en-US" altLang="ko-KR" sz="3600" b="1" i="1" kern="0" dirty="0">
                <a:solidFill>
                  <a:srgbClr val="FF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&gt;</a:t>
            </a:r>
            <a:endParaRPr lang="ko-KR" altLang="en-US" sz="6600" kern="0" dirty="0">
              <a:solidFill>
                <a:srgbClr val="FF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74CB5-7179-C749-0CBA-FDA35CC4B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147" y="2332880"/>
            <a:ext cx="1742978" cy="435053"/>
          </a:xfrm>
          <a:prstGeom prst="rect">
            <a:avLst/>
          </a:prstGeom>
        </p:spPr>
      </p:pic>
      <p:sp>
        <p:nvSpPr>
          <p:cNvPr id="15" name="Google Shape;85;p13"/>
          <p:cNvSpPr/>
          <p:nvPr/>
        </p:nvSpPr>
        <p:spPr>
          <a:xfrm>
            <a:off x="0" y="5516564"/>
            <a:ext cx="12192000" cy="1345230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9818100" y="6673200"/>
            <a:ext cx="237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</a:t>
            </a:r>
            <a:r>
              <a:rPr lang="ko-KR" sz="600" dirty="0" err="1">
                <a:solidFill>
                  <a:schemeClr val="dk1"/>
                </a:solidFill>
              </a:rPr>
              <a:t>https</a:t>
            </a:r>
            <a:r>
              <a:rPr lang="ko-KR" sz="600" dirty="0">
                <a:solidFill>
                  <a:schemeClr val="dk1"/>
                </a:solidFill>
              </a:rPr>
              <a:t>://www.g2.com/articles/object-detection</a:t>
            </a:r>
            <a:endParaRPr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242446" y="5660077"/>
            <a:ext cx="6098176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건설기계 센서데이터를 활용한 작업 중량 예측 모델 개발</a:t>
            </a:r>
            <a:endParaRPr lang="en-US" altLang="ko-KR" sz="1800" b="1" kern="0" dirty="0"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1" name="Google Shape;93;p13"/>
          <p:cNvSpPr txBox="1"/>
          <p:nvPr/>
        </p:nvSpPr>
        <p:spPr>
          <a:xfrm>
            <a:off x="242446" y="6114656"/>
            <a:ext cx="344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2023.</a:t>
            </a:r>
            <a:r>
              <a:rPr lang="en-US" alt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11</a:t>
            </a:r>
            <a:r>
              <a:rPr 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.0</a:t>
            </a:r>
            <a:r>
              <a:rPr lang="en-US" alt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6</a:t>
            </a:r>
            <a:r>
              <a:rPr 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sz="2000" dirty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~ </a:t>
            </a:r>
            <a:r>
              <a:rPr 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2023.</a:t>
            </a:r>
            <a:r>
              <a:rPr lang="en-US" alt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11.09</a:t>
            </a:r>
            <a:r>
              <a:rPr lang="ko-KR" sz="2000" dirty="0" smtClean="0">
                <a:solidFill>
                  <a:srgbClr val="00206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Malgun Gothic"/>
                <a:sym typeface="Malgun Gothic"/>
              </a:rPr>
              <a:t> </a:t>
            </a:r>
            <a:endParaRPr sz="2000" dirty="0">
              <a:solidFill>
                <a:srgbClr val="00206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8832300" y="6027971"/>
            <a:ext cx="2838450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err="1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전주혁</a:t>
            </a:r>
            <a:r>
              <a:rPr lang="en-US" altLang="ko-KR" b="1" kern="0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유광열</a:t>
            </a:r>
            <a:r>
              <a:rPr lang="en-US" altLang="ko-KR" b="1" kern="0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b="1" kern="0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함유진</a:t>
            </a:r>
            <a:endParaRPr lang="en-US" altLang="ko-KR" sz="1800" b="1" kern="0" dirty="0"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8832300" y="5592951"/>
            <a:ext cx="2838450" cy="45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팀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쥬혁이</a:t>
            </a:r>
            <a:endParaRPr lang="en-US" altLang="ko-KR" sz="1800" b="1" kern="0" dirty="0">
              <a:solidFill>
                <a:srgbClr val="00206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2965565" y="1324894"/>
            <a:ext cx="9541821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지식과 데이터에</a:t>
            </a:r>
            <a:r>
              <a:rPr lang="en-US" altLang="ko-KR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기반하여 밑과 같은</a:t>
            </a:r>
            <a:r>
              <a:rPr lang="en-US" altLang="ko-KR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4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개의 </a:t>
            </a:r>
            <a:r>
              <a:rPr lang="en-US" altLang="ko-KR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라고 가정</a:t>
            </a:r>
            <a:endParaRPr lang="en-US" altLang="ko-KR" sz="1500" b="1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8E3F31-CCE1-3024-1704-86F029275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65" y="2246763"/>
            <a:ext cx="8263096" cy="3783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42B02-5C5B-94AE-3A2C-D2AFF223505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43C97-7E86-8938-3E52-EA82ED332509}"/>
              </a:ext>
            </a:extLst>
          </p:cNvPr>
          <p:cNvSpPr txBox="1"/>
          <p:nvPr/>
        </p:nvSpPr>
        <p:spPr>
          <a:xfrm>
            <a:off x="1638300" y="6576978"/>
            <a:ext cx="65581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출처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국토교통기술사업화지원사업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제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차년도 최종보고서</a:t>
            </a:r>
          </a:p>
        </p:txBody>
      </p:sp>
    </p:spTree>
    <p:extLst>
      <p:ext uri="{BB962C8B-B14F-4D97-AF65-F5344CB8AC3E}">
        <p14:creationId xmlns:p14="http://schemas.microsoft.com/office/powerpoint/2010/main" val="276328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beacon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통신하는 것으로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가정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통신 순서는 </a:t>
            </a:r>
            <a:r>
              <a:rPr lang="en-US" altLang="ko-KR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Body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Boom – Arm – Bucket Sensor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순서로 통신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6DC347-0672-8805-059E-260CCB41E360}"/>
              </a:ext>
            </a:extLst>
          </p:cNvPr>
          <p:cNvGrpSpPr/>
          <p:nvPr/>
        </p:nvGrpSpPr>
        <p:grpSpPr>
          <a:xfrm>
            <a:off x="2812026" y="1956620"/>
            <a:ext cx="7502013" cy="4477699"/>
            <a:chOff x="2812026" y="1995948"/>
            <a:chExt cx="7502013" cy="44776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2B982-F95C-B832-086D-79BE8BB128D8}"/>
                </a:ext>
              </a:extLst>
            </p:cNvPr>
            <p:cNvSpPr/>
            <p:nvPr/>
          </p:nvSpPr>
          <p:spPr>
            <a:xfrm>
              <a:off x="2812026" y="1995948"/>
              <a:ext cx="7502013" cy="4477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952F762-F315-1D79-487B-CE4D7D1C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8044" y="2099279"/>
              <a:ext cx="7171403" cy="4168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83338F-BB5B-6EBD-BE35-56F6593AF61F}"/>
              </a:ext>
            </a:extLst>
          </p:cNvPr>
          <p:cNvSpPr txBox="1"/>
          <p:nvPr/>
        </p:nvSpPr>
        <p:spPr>
          <a:xfrm>
            <a:off x="1638300" y="6576978"/>
            <a:ext cx="65581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출처 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8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국토교통기술사업화지원사업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제</a:t>
            </a:r>
            <a:r>
              <a:rPr lang="en-US" altLang="ko-KR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8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차년도 최종보고서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5835E-C372-8B0C-F995-F8787CDF5D4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65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Matching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순서 차이를 확인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검증을 통해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A, B, C, D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매칭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A2FB0D-0580-5F7A-230B-84137F446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26" b="9447"/>
          <a:stretch/>
        </p:blipFill>
        <p:spPr>
          <a:xfrm>
            <a:off x="8985824" y="5300556"/>
            <a:ext cx="326599" cy="39395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BD571F-0DCA-E1B1-CEAE-D2DF4FF5D007}"/>
              </a:ext>
            </a:extLst>
          </p:cNvPr>
          <p:cNvGrpSpPr/>
          <p:nvPr/>
        </p:nvGrpSpPr>
        <p:grpSpPr>
          <a:xfrm>
            <a:off x="9507973" y="4637307"/>
            <a:ext cx="2556964" cy="1832321"/>
            <a:chOff x="9517626" y="4126029"/>
            <a:chExt cx="2556964" cy="183232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8FF095-059D-36AA-9598-DFABFE04C914}"/>
                </a:ext>
              </a:extLst>
            </p:cNvPr>
            <p:cNvSpPr/>
            <p:nvPr/>
          </p:nvSpPr>
          <p:spPr>
            <a:xfrm>
              <a:off x="9517626" y="4126029"/>
              <a:ext cx="2547311" cy="18323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1042E0-8BA4-5BD7-B5CE-A69BCC439D63}"/>
                </a:ext>
              </a:extLst>
            </p:cNvPr>
            <p:cNvSpPr txBox="1"/>
            <p:nvPr/>
          </p:nvSpPr>
          <p:spPr>
            <a:xfrm>
              <a:off x="9644812" y="4135861"/>
              <a:ext cx="2429778" cy="17007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A → Boom</a:t>
              </a:r>
              <a:endPara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B → Body</a:t>
              </a: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C → Bucket</a:t>
              </a:r>
              <a:endPara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latinLnBrk="0">
                <a:lnSpc>
                  <a:spcPct val="150000"/>
                </a:lnSpc>
                <a:defRPr/>
              </a:pPr>
              <a:r>
                <a:rPr lang="en-US" altLang="ko-KR" b="1" kern="0" dirty="0">
                  <a:solidFill>
                    <a:srgbClr val="008233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Sensor D → Arm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5266A44-8683-660B-E14E-3F393FA8741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38" y="1735779"/>
            <a:ext cx="6819032" cy="2381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473" y="4018942"/>
            <a:ext cx="6997130" cy="24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DF20CE79-49BB-055E-E2F8-F8BC82A711F0}"/>
              </a:ext>
            </a:extLst>
          </p:cNvPr>
          <p:cNvSpPr/>
          <p:nvPr/>
        </p:nvSpPr>
        <p:spPr>
          <a:xfrm flipH="1" flipV="1">
            <a:off x="2156761" y="5131553"/>
            <a:ext cx="9153832" cy="6679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5E2693EC-BDC1-A507-E42E-122BA15399E8}"/>
              </a:ext>
            </a:extLst>
          </p:cNvPr>
          <p:cNvSpPr/>
          <p:nvPr/>
        </p:nvSpPr>
        <p:spPr>
          <a:xfrm>
            <a:off x="2241755" y="2695597"/>
            <a:ext cx="9153832" cy="66792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002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68772" y="1100122"/>
            <a:ext cx="9541821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포크레인은 보편적으로 땅을 파거나 물건을 집어서 위치를 이동시킴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위 행위를 위해서는 일련의 절차가 보편적으로 수행함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따라서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밑의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순서로 작동하는 것이 보편적임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65BD9C-1F95-2EA3-8385-00490FC7D25D}"/>
              </a:ext>
            </a:extLst>
          </p:cNvPr>
          <p:cNvSpPr/>
          <p:nvPr/>
        </p:nvSpPr>
        <p:spPr>
          <a:xfrm>
            <a:off x="1542314" y="3195484"/>
            <a:ext cx="10649686" cy="2104103"/>
          </a:xfrm>
          <a:prstGeom prst="rect">
            <a:avLst/>
          </a:prstGeom>
          <a:gradFill flip="none" rotWithShape="1">
            <a:gsLst>
              <a:gs pos="50500">
                <a:srgbClr val="51AA4F"/>
              </a:gs>
              <a:gs pos="0">
                <a:srgbClr val="3B7F44"/>
              </a:gs>
              <a:gs pos="100000">
                <a:srgbClr val="70CF4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ECC3710A-3E1B-2592-7D95-0DB1F496ECF3}"/>
              </a:ext>
            </a:extLst>
          </p:cNvPr>
          <p:cNvSpPr/>
          <p:nvPr/>
        </p:nvSpPr>
        <p:spPr>
          <a:xfrm>
            <a:off x="3247993" y="342776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8C2E6552-1FF9-C3F7-4877-1156518619FD}"/>
              </a:ext>
            </a:extLst>
          </p:cNvPr>
          <p:cNvSpPr/>
          <p:nvPr/>
        </p:nvSpPr>
        <p:spPr>
          <a:xfrm>
            <a:off x="5609001" y="342776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B87C97D4-533A-AEC1-6130-EDC3514D3A23}"/>
              </a:ext>
            </a:extLst>
          </p:cNvPr>
          <p:cNvSpPr/>
          <p:nvPr/>
        </p:nvSpPr>
        <p:spPr>
          <a:xfrm>
            <a:off x="7423730" y="3406354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AE3757-1DF6-6AAB-73B9-FCFA5CFC65C7}"/>
              </a:ext>
            </a:extLst>
          </p:cNvPr>
          <p:cNvSpPr txBox="1"/>
          <p:nvPr/>
        </p:nvSpPr>
        <p:spPr>
          <a:xfrm>
            <a:off x="1780555" y="3737244"/>
            <a:ext cx="145155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BODY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ADB2EB13-B5B5-689F-2F53-39AF28FED5B2}"/>
              </a:ext>
            </a:extLst>
          </p:cNvPr>
          <p:cNvSpPr/>
          <p:nvPr/>
        </p:nvSpPr>
        <p:spPr>
          <a:xfrm>
            <a:off x="10044107" y="3406355"/>
            <a:ext cx="333164" cy="155387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9463D-4176-7F83-EC05-5A7A5444318A}"/>
              </a:ext>
            </a:extLst>
          </p:cNvPr>
          <p:cNvSpPr txBox="1"/>
          <p:nvPr/>
        </p:nvSpPr>
        <p:spPr>
          <a:xfrm>
            <a:off x="3916394" y="3741667"/>
            <a:ext cx="1417902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3986F8-48B2-43C0-E08F-336BE78408DF}"/>
              </a:ext>
            </a:extLst>
          </p:cNvPr>
          <p:cNvSpPr txBox="1"/>
          <p:nvPr/>
        </p:nvSpPr>
        <p:spPr>
          <a:xfrm>
            <a:off x="6203607" y="3741667"/>
            <a:ext cx="1049204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ARM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2C712B-FAD5-A700-FEEB-A9BAD56E23BC}"/>
              </a:ext>
            </a:extLst>
          </p:cNvPr>
          <p:cNvSpPr txBox="1"/>
          <p:nvPr/>
        </p:nvSpPr>
        <p:spPr>
          <a:xfrm>
            <a:off x="8122122" y="3741667"/>
            <a:ext cx="1786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BUCKET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87058-E15E-AC24-CE16-14CAB47DA08B}"/>
              </a:ext>
            </a:extLst>
          </p:cNvPr>
          <p:cNvSpPr txBox="1"/>
          <p:nvPr/>
        </p:nvSpPr>
        <p:spPr>
          <a:xfrm>
            <a:off x="10594763" y="3737244"/>
            <a:ext cx="1213163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46E65-2AAD-C2F9-8AEA-12AED03FCF4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539F4C-D2D5-34AD-B696-D26D3644FFE8}"/>
              </a:ext>
            </a:extLst>
          </p:cNvPr>
          <p:cNvSpPr/>
          <p:nvPr/>
        </p:nvSpPr>
        <p:spPr>
          <a:xfrm>
            <a:off x="9481446" y="3414525"/>
            <a:ext cx="2547311" cy="18323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Matching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46416"/>
            <a:ext cx="9541821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원하는 방향에 도착함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Arm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Bucket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Body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움직임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움직임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→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순서에 해당하는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매칭함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2FC2A9A-2271-AB0F-19F7-2329DD63A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626" b="9447"/>
          <a:stretch/>
        </p:blipFill>
        <p:spPr>
          <a:xfrm>
            <a:off x="8678672" y="4200420"/>
            <a:ext cx="326599" cy="3939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68A27D-472C-E460-4756-125DFF50B345}"/>
              </a:ext>
            </a:extLst>
          </p:cNvPr>
          <p:cNvSpPr txBox="1"/>
          <p:nvPr/>
        </p:nvSpPr>
        <p:spPr>
          <a:xfrm>
            <a:off x="9644811" y="3468347"/>
            <a:ext cx="2429778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A → Boom</a:t>
            </a:r>
            <a:endParaRPr lang="ko-KR" altLang="en-US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B → Body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C → Bucket</a:t>
            </a:r>
            <a:endParaRPr lang="ko-KR" altLang="en-US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Sensor D → Arm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B48B171-3DF4-C2A9-72A2-678A2A3DE6F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42" y="2606885"/>
            <a:ext cx="6192000" cy="18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6791E54-1B30-538D-1934-ACDDFAC1150C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32742" y="4611479"/>
            <a:ext cx="6192000" cy="18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4544F3-868B-D41D-7946-FA3CE85B3C69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EDA 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검증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앞서 매칭한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확인하기 위해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EDA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A/B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같은 경향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C/D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경향을 보임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A0A7A3-A622-E75B-9EE3-4F85925BCCC2}"/>
              </a:ext>
            </a:extLst>
          </p:cNvPr>
          <p:cNvGrpSpPr/>
          <p:nvPr/>
        </p:nvGrpSpPr>
        <p:grpSpPr>
          <a:xfrm>
            <a:off x="1832742" y="2059584"/>
            <a:ext cx="7026123" cy="3812672"/>
            <a:chOff x="2305050" y="1449983"/>
            <a:chExt cx="8467725" cy="485556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BD7CA5-E40D-C938-661A-FE426A02CBC3}"/>
                </a:ext>
              </a:extLst>
            </p:cNvPr>
            <p:cNvSpPr/>
            <p:nvPr/>
          </p:nvSpPr>
          <p:spPr>
            <a:xfrm>
              <a:off x="2305050" y="1449983"/>
              <a:ext cx="8467725" cy="4855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AA415B-22F0-46F7-477E-CFAD8D08DDE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4586" y="1575601"/>
              <a:ext cx="4140000" cy="234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F6462EA-F354-72D9-87A8-11CFF5753A6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6709" y="1507133"/>
              <a:ext cx="4140000" cy="2340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98B45E-983C-AE1E-0696-CCDF7E7A347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87712" y="3851437"/>
              <a:ext cx="4140000" cy="23400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1D2D032-A0BD-75A4-66C8-8F8C88FCDD4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6709" y="3836077"/>
              <a:ext cx="4140000" cy="2340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363C9A-CF63-4C12-0F39-65E4709C6ECE}"/>
              </a:ext>
            </a:extLst>
          </p:cNvPr>
          <p:cNvSpPr txBox="1"/>
          <p:nvPr/>
        </p:nvSpPr>
        <p:spPr>
          <a:xfrm>
            <a:off x="1783676" y="6205893"/>
            <a:ext cx="973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PCA: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PCA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란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다차원 데이터의 차원을 줄여 고유 주성분으로 데이터를 변환하여 데이터의 주요 정보를 추출하는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다변량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분석 및 차원 축소 기법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9096190" y="2364164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6BF78-AB08-DA99-8A49-F92AD1D5594B}"/>
              </a:ext>
            </a:extLst>
          </p:cNvPr>
          <p:cNvSpPr txBox="1"/>
          <p:nvPr/>
        </p:nvSpPr>
        <p:spPr>
          <a:xfrm>
            <a:off x="9096190" y="2778188"/>
            <a:ext cx="3095810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압축된 차원을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X,Y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축으로 설정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두 개의 차원에 각 특징이 어떤 방향으로 영향을 주었는지 시각화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같은 방향의 특성은 같은 영향을 미침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12624-538E-9E7C-7906-46151926129B}"/>
              </a:ext>
            </a:extLst>
          </p:cNvPr>
          <p:cNvSpPr txBox="1"/>
          <p:nvPr/>
        </p:nvSpPr>
        <p:spPr>
          <a:xfrm>
            <a:off x="9096190" y="4225141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0A6B4-2923-9017-3D2E-6ED6BF5579F3}"/>
              </a:ext>
            </a:extLst>
          </p:cNvPr>
          <p:cNvSpPr txBox="1"/>
          <p:nvPr/>
        </p:nvSpPr>
        <p:spPr>
          <a:xfrm>
            <a:off x="9096190" y="4682536"/>
            <a:ext cx="3095810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A/B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방향으로 시각화 됨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A/B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영향을 끼침을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알 수 있음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B865F2-4694-B208-C3CA-528597EACF3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0328" y="2150168"/>
            <a:ext cx="6597295" cy="36909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3373746" y="2085524"/>
            <a:ext cx="2944350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endParaRPr lang="en-US" altLang="ko-KR" b="1" kern="0" dirty="0">
              <a:solidFill>
                <a:srgbClr val="00823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2475135" y="1924700"/>
            <a:ext cx="2944350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B</a:t>
            </a:r>
            <a:endParaRPr lang="en-US" altLang="ko-KR" b="1" kern="0" dirty="0">
              <a:solidFill>
                <a:srgbClr val="00823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7640385" y="2854084"/>
            <a:ext cx="2944350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D</a:t>
            </a:r>
            <a:endParaRPr lang="en-US" altLang="ko-KR" b="1" kern="0" dirty="0">
              <a:solidFill>
                <a:srgbClr val="00823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30ED5-F9EC-02D6-1564-284830A09711}"/>
              </a:ext>
            </a:extLst>
          </p:cNvPr>
          <p:cNvSpPr txBox="1"/>
          <p:nvPr/>
        </p:nvSpPr>
        <p:spPr>
          <a:xfrm>
            <a:off x="8126326" y="3104280"/>
            <a:ext cx="2944350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smtClean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C</a:t>
            </a:r>
            <a:endParaRPr lang="en-US" altLang="ko-KR" b="1" kern="0" dirty="0">
              <a:solidFill>
                <a:srgbClr val="00823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294764" y="1860830"/>
            <a:ext cx="2081293" cy="90208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640385" y="2734818"/>
            <a:ext cx="1473936" cy="1053412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5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제공 데이터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비식별화 된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Signal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데이터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89188-A55E-9D2C-67C7-C2B267167287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FECC6B0-A589-8139-E6C1-BAF50B2C8A5A}"/>
              </a:ext>
            </a:extLst>
          </p:cNvPr>
          <p:cNvGrpSpPr/>
          <p:nvPr/>
        </p:nvGrpSpPr>
        <p:grpSpPr>
          <a:xfrm>
            <a:off x="2130014" y="1773514"/>
            <a:ext cx="8821271" cy="4474886"/>
            <a:chOff x="2964023" y="1773514"/>
            <a:chExt cx="7582574" cy="44748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8584D1-EDD9-BF75-F828-DAF3CA2995A0}"/>
                </a:ext>
              </a:extLst>
            </p:cNvPr>
            <p:cNvSpPr/>
            <p:nvPr/>
          </p:nvSpPr>
          <p:spPr>
            <a:xfrm>
              <a:off x="2964023" y="1773514"/>
              <a:ext cx="7582574" cy="4474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DC87F7-C31A-2843-BDBD-F51DC5C29B5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769" y="1904957"/>
              <a:ext cx="3668400" cy="2106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78DC7D6-9B5D-D9F5-BF80-FCB1B316249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2965" y="4000232"/>
              <a:ext cx="3636000" cy="2091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43D3090-3D2F-6734-EE53-40AC1710E9E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91915" y="1913957"/>
              <a:ext cx="3636000" cy="208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203B1CC-FFE6-7AF0-84CD-040AE61F52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9333" y="4010957"/>
              <a:ext cx="3636000" cy="209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69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시계열 모델의 한계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61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083488"/>
            <a:ext cx="263353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</a:t>
            </a:r>
            <a:r>
              <a:rPr lang="ko-KR" altLang="en-US" sz="14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 시간에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걸쳐 나타나는 복잡한 종속성과 패턴을 학습하도록 설계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긴 시퀀스에서 학습한 패턴을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짧은 테스트 데이터에 효과적으로 일반화하는 데 어려움</a:t>
            </a:r>
            <a:endParaRPr lang="en-US" altLang="ko-KR" sz="1400" b="1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212427"/>
            <a:ext cx="26335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시간적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컨텍스트를 기반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학습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Test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데이터셋의 시점은 </a:t>
            </a:r>
            <a:r>
              <a:rPr lang="ko-KR" altLang="en-US" sz="1400" b="1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언제일지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모르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니 성능 저하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240000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212427"/>
            <a:ext cx="263353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모델은 훈련에서 학습한 패턴을 테스트에 일반화하기 위해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충분한 양의 학습 데이터셋이 필요</a:t>
            </a:r>
          </a:p>
        </p:txBody>
      </p:sp>
      <p:sp>
        <p:nvSpPr>
          <p:cNvPr id="65" name="삼각형 6">
            <a:extLst>
              <a:ext uri="{FF2B5EF4-FFF2-40B4-BE49-F238E27FC236}">
                <a16:creationId xmlns:a16="http://schemas.microsoft.com/office/drawing/2014/main" id="{F7322CFC-8361-279B-570B-59086AEE1BC3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17025B1-24A0-5988-F42F-9788684551E9}"/>
              </a:ext>
            </a:extLst>
          </p:cNvPr>
          <p:cNvSpPr/>
          <p:nvPr/>
        </p:nvSpPr>
        <p:spPr>
          <a:xfrm>
            <a:off x="4360502" y="6135281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Time-Series</a:t>
            </a:r>
          </a:p>
        </p:txBody>
      </p:sp>
      <p:sp>
        <p:nvSpPr>
          <p:cNvPr id="68" name="곱셈 기호 5">
            <a:extLst>
              <a:ext uri="{FF2B5EF4-FFF2-40B4-BE49-F238E27FC236}">
                <a16:creationId xmlns:a16="http://schemas.microsoft.com/office/drawing/2014/main" id="{2E4BBB2A-5BB9-A07B-4615-EC17EC8A6C5F}"/>
              </a:ext>
            </a:extLst>
          </p:cNvPr>
          <p:cNvSpPr/>
          <p:nvPr/>
        </p:nvSpPr>
        <p:spPr>
          <a:xfrm>
            <a:off x="5832277" y="5812929"/>
            <a:ext cx="1609725" cy="1074887"/>
          </a:xfrm>
          <a:prstGeom prst="mathMultiply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36EC81-157D-DF75-0116-9696347E6E0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7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Machine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Learning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59"/>
            <a:ext cx="2635200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163261"/>
            <a:ext cx="263353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시간의 변화보다는 각 타임스탬프에서의 특성 값들의 관계에 중점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 내의 특성 패턴을 학습하여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짧은 시간 내의 중요한 정보를 효과적으로 예측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하는 데 유리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163261"/>
            <a:ext cx="263353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샘플을 시간적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컨텍스트와 독립적으로 처리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어느 시점에서 샘플링 되었는지에 관계없이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일관된 예측을 제공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163261"/>
            <a:ext cx="2633535" cy="165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주어진 특성들 간의 복잡한 관계를 학습하는데 중점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훈련 데이터셋이 작을 때 유리</a:t>
            </a:r>
          </a:p>
        </p:txBody>
      </p:sp>
      <p:sp>
        <p:nvSpPr>
          <p:cNvPr id="4" name="삼각형 6">
            <a:extLst>
              <a:ext uri="{FF2B5EF4-FFF2-40B4-BE49-F238E27FC236}">
                <a16:creationId xmlns:a16="http://schemas.microsoft.com/office/drawing/2014/main" id="{1E1B52DE-28E8-9E9F-CDA4-49C537B101F1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3F37C-C8D3-E531-69B2-A8F9BBB39756}"/>
              </a:ext>
            </a:extLst>
          </p:cNvPr>
          <p:cNvSpPr/>
          <p:nvPr/>
        </p:nvSpPr>
        <p:spPr>
          <a:xfrm>
            <a:off x="4298297" y="6169880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Machine Learning </a:t>
            </a:r>
            <a:r>
              <a:rPr lang="ko-KR" altLang="en-US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활용</a:t>
            </a:r>
            <a:endParaRPr lang="en-US" altLang="ko-KR" sz="2000" b="1" i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1626F-1C84-F1FA-8A11-613A4F66506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14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8E344E-508C-E9B5-8965-B1658781AC8F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Machine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Learning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평행 사변형[P] 4">
            <a:extLst>
              <a:ext uri="{FF2B5EF4-FFF2-40B4-BE49-F238E27FC236}">
                <a16:creationId xmlns:a16="http://schemas.microsoft.com/office/drawing/2014/main" id="{FB10170C-2F36-0B8B-0F4C-04CE7C8507EA}"/>
              </a:ext>
            </a:extLst>
          </p:cNvPr>
          <p:cNvSpPr/>
          <p:nvPr/>
        </p:nvSpPr>
        <p:spPr>
          <a:xfrm rot="18004924">
            <a:off x="1675665" y="1863638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61157D-550D-24DD-6BB5-DE9F5E154A8E}"/>
              </a:ext>
            </a:extLst>
          </p:cNvPr>
          <p:cNvSpPr/>
          <p:nvPr/>
        </p:nvSpPr>
        <p:spPr>
          <a:xfrm>
            <a:off x="1927512" y="1817059"/>
            <a:ext cx="2635200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FF45A-F4A5-6D85-E88F-959EF3FFA28D}"/>
              </a:ext>
            </a:extLst>
          </p:cNvPr>
          <p:cNvSpPr/>
          <p:nvPr/>
        </p:nvSpPr>
        <p:spPr>
          <a:xfrm>
            <a:off x="1666677" y="1597003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06B08-9F0D-F719-228E-64747F70F4D7}"/>
              </a:ext>
            </a:extLst>
          </p:cNvPr>
          <p:cNvSpPr/>
          <p:nvPr/>
        </p:nvSpPr>
        <p:spPr>
          <a:xfrm>
            <a:off x="1666677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짧은 </a:t>
            </a:r>
            <a:r>
              <a:rPr lang="en-US" altLang="ko-KR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Time Stamp </a:t>
            </a:r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길이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869EF8-62C4-EE8C-56AD-15D691D0C72C}"/>
              </a:ext>
            </a:extLst>
          </p:cNvPr>
          <p:cNvSpPr/>
          <p:nvPr/>
        </p:nvSpPr>
        <p:spPr>
          <a:xfrm>
            <a:off x="1927512" y="2163261"/>
            <a:ext cx="2633535" cy="295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시간의 변화보다는 각 타임스탬프에서의 특성 값들의 관계에 중점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 내의 특성 패턴을 학습하여 짧은 시간 내의 중요한 정보를 효과적으로 예측하는 데 유리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3" name="평행 사변형[P] 4">
            <a:extLst>
              <a:ext uri="{FF2B5EF4-FFF2-40B4-BE49-F238E27FC236}">
                <a16:creationId xmlns:a16="http://schemas.microsoft.com/office/drawing/2014/main" id="{94063786-3327-D5AE-6877-2BCAD3CD6DD6}"/>
              </a:ext>
            </a:extLst>
          </p:cNvPr>
          <p:cNvSpPr/>
          <p:nvPr/>
        </p:nvSpPr>
        <p:spPr>
          <a:xfrm rot="18004924">
            <a:off x="5062878" y="1863638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2A6530-B67C-598B-8E33-2A80F97FBE16}"/>
              </a:ext>
            </a:extLst>
          </p:cNvPr>
          <p:cNvSpPr/>
          <p:nvPr/>
        </p:nvSpPr>
        <p:spPr>
          <a:xfrm>
            <a:off x="5314725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5192758-FEF3-154B-5037-87C718117217}"/>
              </a:ext>
            </a:extLst>
          </p:cNvPr>
          <p:cNvSpPr/>
          <p:nvPr/>
        </p:nvSpPr>
        <p:spPr>
          <a:xfrm>
            <a:off x="5053890" y="1597003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322A3C-BD93-623B-4234-37851B32860D}"/>
              </a:ext>
            </a:extLst>
          </p:cNvPr>
          <p:cNvSpPr/>
          <p:nvPr/>
        </p:nvSpPr>
        <p:spPr>
          <a:xfrm>
            <a:off x="5053890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시작 시점의 변동성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B4A9E0-6EF7-0D42-6B84-50F1644CD886}"/>
              </a:ext>
            </a:extLst>
          </p:cNvPr>
          <p:cNvSpPr/>
          <p:nvPr/>
        </p:nvSpPr>
        <p:spPr>
          <a:xfrm>
            <a:off x="5314725" y="2163261"/>
            <a:ext cx="2633535" cy="198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샘플을 시간적 컨텍스트와 독립적으로 처리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어느 시점에서 샘플링 되었는지에 관계없이 일관된 예측을 제공</a:t>
            </a:r>
          </a:p>
        </p:txBody>
      </p:sp>
      <p:sp>
        <p:nvSpPr>
          <p:cNvPr id="58" name="평행 사변형[P] 4">
            <a:extLst>
              <a:ext uri="{FF2B5EF4-FFF2-40B4-BE49-F238E27FC236}">
                <a16:creationId xmlns:a16="http://schemas.microsoft.com/office/drawing/2014/main" id="{6B538C66-D72C-E531-588B-0EA1176E973B}"/>
              </a:ext>
            </a:extLst>
          </p:cNvPr>
          <p:cNvSpPr/>
          <p:nvPr/>
        </p:nvSpPr>
        <p:spPr>
          <a:xfrm rot="18004924">
            <a:off x="8450091" y="1863638"/>
            <a:ext cx="410705" cy="357587"/>
          </a:xfrm>
          <a:prstGeom prst="parallelogram">
            <a:avLst/>
          </a:prstGeom>
          <a:solidFill>
            <a:srgbClr val="448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B5CABC-1A0F-C898-35BC-64CFA1E424FD}"/>
              </a:ext>
            </a:extLst>
          </p:cNvPr>
          <p:cNvSpPr/>
          <p:nvPr/>
        </p:nvSpPr>
        <p:spPr>
          <a:xfrm>
            <a:off x="8701938" y="1817059"/>
            <a:ext cx="2633535" cy="3397747"/>
          </a:xfrm>
          <a:prstGeom prst="rect">
            <a:avLst/>
          </a:prstGeom>
          <a:solidFill>
            <a:schemeClr val="bg1"/>
          </a:solidFill>
          <a:ln w="38100">
            <a:solidFill>
              <a:srgbClr val="70CF4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3977F-6EBD-CF79-663C-DD4C627104C8}"/>
              </a:ext>
            </a:extLst>
          </p:cNvPr>
          <p:cNvSpPr/>
          <p:nvPr/>
        </p:nvSpPr>
        <p:spPr>
          <a:xfrm>
            <a:off x="8441103" y="1597003"/>
            <a:ext cx="2633535" cy="454292"/>
          </a:xfrm>
          <a:prstGeom prst="rect">
            <a:avLst/>
          </a:prstGeom>
          <a:solidFill>
            <a:srgbClr val="70C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CB166AB-0F40-AA11-7EC3-E81934CCDD91}"/>
              </a:ext>
            </a:extLst>
          </p:cNvPr>
          <p:cNvSpPr/>
          <p:nvPr/>
        </p:nvSpPr>
        <p:spPr>
          <a:xfrm>
            <a:off x="8441103" y="1643193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부족한 훈련 데이터셋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4AB4A7-4885-9126-DB52-938E46110976}"/>
              </a:ext>
            </a:extLst>
          </p:cNvPr>
          <p:cNvSpPr/>
          <p:nvPr/>
        </p:nvSpPr>
        <p:spPr>
          <a:xfrm>
            <a:off x="8701938" y="2163261"/>
            <a:ext cx="2633535" cy="165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머신러닝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모델은 주어진 특성들 간의 복잡한 관계를 학습하는데 중점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훈련 데이터셋이 작을 때 유리</a:t>
            </a:r>
          </a:p>
        </p:txBody>
      </p:sp>
      <p:sp>
        <p:nvSpPr>
          <p:cNvPr id="4" name="삼각형 6">
            <a:extLst>
              <a:ext uri="{FF2B5EF4-FFF2-40B4-BE49-F238E27FC236}">
                <a16:creationId xmlns:a16="http://schemas.microsoft.com/office/drawing/2014/main" id="{1E1B52DE-28E8-9E9F-CDA4-49C537B101F1}"/>
              </a:ext>
            </a:extLst>
          </p:cNvPr>
          <p:cNvSpPr/>
          <p:nvPr/>
        </p:nvSpPr>
        <p:spPr>
          <a:xfrm flipV="1">
            <a:off x="2033085" y="4669719"/>
            <a:ext cx="9196813" cy="1491860"/>
          </a:xfrm>
          <a:prstGeom prst="triangle">
            <a:avLst>
              <a:gd name="adj" fmla="val 50158"/>
            </a:avLst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33F37C-C8D3-E531-69B2-A8F9BBB39756}"/>
              </a:ext>
            </a:extLst>
          </p:cNvPr>
          <p:cNvSpPr/>
          <p:nvPr/>
        </p:nvSpPr>
        <p:spPr>
          <a:xfrm>
            <a:off x="4298297" y="6169880"/>
            <a:ext cx="4614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Machine Learning </a:t>
            </a:r>
            <a:r>
              <a:rPr lang="ko-KR" altLang="en-US" sz="2000" b="1" i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활용</a:t>
            </a:r>
            <a:endParaRPr lang="en-US" altLang="ko-KR" sz="2000" b="1" i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1626F-1C84-F1FA-8A11-613A4F665066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4A8A2B-97F6-0C5F-B903-A0F8EA475C53}"/>
              </a:ext>
            </a:extLst>
          </p:cNvPr>
          <p:cNvSpPr/>
          <p:nvPr/>
        </p:nvSpPr>
        <p:spPr>
          <a:xfrm>
            <a:off x="-121395" y="1652915"/>
            <a:ext cx="12331700" cy="31877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kern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5AC38-B7F2-1398-062E-7BEE4654C22E}"/>
              </a:ext>
            </a:extLst>
          </p:cNvPr>
          <p:cNvSpPr txBox="1"/>
          <p:nvPr/>
        </p:nvSpPr>
        <p:spPr>
          <a:xfrm>
            <a:off x="-121394" y="2442942"/>
            <a:ext cx="12313394" cy="141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332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10D44-6B34-FD5B-3CD8-1EF106F1D738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50568-9FDF-9EFC-318A-019BCE1EA84F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DD2A0-1F62-C31E-0A3E-C3447C5F86FD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7379A-A823-F0BC-0D2D-14A94897CADD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D525B-66C8-7A13-BCB4-217254F48218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A62F9-6D17-B704-96E2-67111FA82011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4EE53-2D57-93EB-9BCF-3B71B1231693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A0A64-740C-0BC8-292A-DA1168913475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효과적인 학습을 위한 데이터 가공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33334E-E845-2520-F3A7-5FA439D8E015}"/>
              </a:ext>
            </a:extLst>
          </p:cNvPr>
          <p:cNvGrpSpPr/>
          <p:nvPr/>
        </p:nvGrpSpPr>
        <p:grpSpPr>
          <a:xfrm>
            <a:off x="1917183" y="1873047"/>
            <a:ext cx="9541820" cy="4748854"/>
            <a:chOff x="1471852" y="1775957"/>
            <a:chExt cx="10602736" cy="48272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22721-7997-8CDB-F2DC-590A43E9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1146" y="2475877"/>
              <a:ext cx="3499407" cy="41273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236C2F-FAAC-6C32-393A-5E5CCAF33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9770" y="2518982"/>
              <a:ext cx="6114818" cy="38591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F76A5A-EA7D-511E-D64C-E53F594D5C84}"/>
                </a:ext>
              </a:extLst>
            </p:cNvPr>
            <p:cNvSpPr/>
            <p:nvPr/>
          </p:nvSpPr>
          <p:spPr>
            <a:xfrm>
              <a:off x="2404906" y="269902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066D96-00F0-1B50-47E5-CB7591038ECB}"/>
                </a:ext>
              </a:extLst>
            </p:cNvPr>
            <p:cNvSpPr/>
            <p:nvPr/>
          </p:nvSpPr>
          <p:spPr>
            <a:xfrm>
              <a:off x="2404906" y="293756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0F33ED-AE3E-D9F7-FF32-F5E2C310600E}"/>
                </a:ext>
              </a:extLst>
            </p:cNvPr>
            <p:cNvSpPr/>
            <p:nvPr/>
          </p:nvSpPr>
          <p:spPr>
            <a:xfrm>
              <a:off x="2404906" y="3190460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607E4A-A227-D55F-E428-05A687F38D34}"/>
                </a:ext>
              </a:extLst>
            </p:cNvPr>
            <p:cNvSpPr/>
            <p:nvPr/>
          </p:nvSpPr>
          <p:spPr>
            <a:xfrm>
              <a:off x="6403521" y="2856187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E0EEA8-8372-BFC3-0E36-684CC80A0341}"/>
                </a:ext>
              </a:extLst>
            </p:cNvPr>
            <p:cNvSpPr/>
            <p:nvPr/>
          </p:nvSpPr>
          <p:spPr>
            <a:xfrm>
              <a:off x="6403521" y="3199502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86B6FD-FFF2-3D3C-24AA-DB6560EE23C7}"/>
                </a:ext>
              </a:extLst>
            </p:cNvPr>
            <p:cNvSpPr/>
            <p:nvPr/>
          </p:nvSpPr>
          <p:spPr>
            <a:xfrm>
              <a:off x="6403521" y="3547511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왼쪽 중괄호 30">
              <a:extLst>
                <a:ext uri="{FF2B5EF4-FFF2-40B4-BE49-F238E27FC236}">
                  <a16:creationId xmlns:a16="http://schemas.microsoft.com/office/drawing/2014/main" id="{4DA77017-233C-B840-DA55-E64014FAC53F}"/>
                </a:ext>
              </a:extLst>
            </p:cNvPr>
            <p:cNvSpPr/>
            <p:nvPr/>
          </p:nvSpPr>
          <p:spPr>
            <a:xfrm rot="5400000" flipV="1">
              <a:off x="4179742" y="764248"/>
              <a:ext cx="369328" cy="3055944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AE6329-D556-21D1-9830-8905F499786A}"/>
                </a:ext>
              </a:extLst>
            </p:cNvPr>
            <p:cNvSpPr txBox="1"/>
            <p:nvPr/>
          </p:nvSpPr>
          <p:spPr>
            <a:xfrm>
              <a:off x="3832290" y="1775957"/>
              <a:ext cx="958170" cy="3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86D72C29-8CBF-FDE1-7E1D-7E1E91BAAA95}"/>
                </a:ext>
              </a:extLst>
            </p:cNvPr>
            <p:cNvSpPr/>
            <p:nvPr/>
          </p:nvSpPr>
          <p:spPr>
            <a:xfrm rot="5400000" flipV="1">
              <a:off x="9043274" y="-554430"/>
              <a:ext cx="369328" cy="5693300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8BC799-1634-7AD3-2625-3A0F9C493EF3}"/>
                </a:ext>
              </a:extLst>
            </p:cNvPr>
            <p:cNvSpPr txBox="1"/>
            <p:nvPr/>
          </p:nvSpPr>
          <p:spPr>
            <a:xfrm>
              <a:off x="8605978" y="1775957"/>
              <a:ext cx="958170" cy="312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700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1CC7DBCF-5318-7B2B-EF81-E6BE62C527C4}"/>
                </a:ext>
              </a:extLst>
            </p:cNvPr>
            <p:cNvSpPr/>
            <p:nvPr/>
          </p:nvSpPr>
          <p:spPr>
            <a:xfrm>
              <a:off x="2195426" y="2699025"/>
              <a:ext cx="199914" cy="3715027"/>
            </a:xfrm>
            <a:prstGeom prst="leftBracket">
              <a:avLst/>
            </a:prstGeom>
            <a:ln w="28575">
              <a:solidFill>
                <a:srgbClr val="00AD1D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AB37C-AABE-D518-0CAF-24979881EBD8}"/>
                </a:ext>
              </a:extLst>
            </p:cNvPr>
            <p:cNvSpPr txBox="1"/>
            <p:nvPr/>
          </p:nvSpPr>
          <p:spPr>
            <a:xfrm>
              <a:off x="1613353" y="4263867"/>
              <a:ext cx="575585" cy="281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500</a:t>
              </a:r>
              <a:endParaRPr lang="ko-KR" altLang="en-US" sz="120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8F69-1594-F1EC-2B70-4CAA06FBCEEB}"/>
                </a:ext>
              </a:extLst>
            </p:cNvPr>
            <p:cNvSpPr txBox="1"/>
            <p:nvPr/>
          </p:nvSpPr>
          <p:spPr>
            <a:xfrm>
              <a:off x="1471852" y="3941685"/>
              <a:ext cx="858587" cy="2659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Window</a:t>
              </a:r>
              <a:endParaRPr lang="ko-KR" altLang="en-US" sz="1100" b="1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E5FA4E-BE1B-A1BA-D520-E11D2BC10F11}"/>
              </a:ext>
            </a:extLst>
          </p:cNvPr>
          <p:cNvSpPr txBox="1"/>
          <p:nvPr/>
        </p:nvSpPr>
        <p:spPr>
          <a:xfrm>
            <a:off x="1783676" y="985744"/>
            <a:ext cx="954182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학습과 예측을 위해 하나의 행이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초의 정보를 갖도록 데이터를 변환함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여러 </a:t>
            </a:r>
            <a:r>
              <a:rPr lang="en-US" altLang="ko-KR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Step Size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활용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앙상블 효과를 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0FACA-09EB-86D0-91D5-C7AE4A1105D8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510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작업자에 영향 받지 않는 데이터 가공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33334E-E845-2520-F3A7-5FA439D8E015}"/>
              </a:ext>
            </a:extLst>
          </p:cNvPr>
          <p:cNvGrpSpPr/>
          <p:nvPr/>
        </p:nvGrpSpPr>
        <p:grpSpPr>
          <a:xfrm>
            <a:off x="1917183" y="3065929"/>
            <a:ext cx="8915768" cy="3555972"/>
            <a:chOff x="1471852" y="1775957"/>
            <a:chExt cx="10602736" cy="48272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922721-7997-8CDB-F2DC-590A43E9A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1146" y="2475877"/>
              <a:ext cx="3499407" cy="41273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6236C2F-FAAC-6C32-393A-5E5CCAF33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9770" y="2518982"/>
              <a:ext cx="6114818" cy="3859102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2F76A5A-EA7D-511E-D64C-E53F594D5C84}"/>
                </a:ext>
              </a:extLst>
            </p:cNvPr>
            <p:cNvSpPr/>
            <p:nvPr/>
          </p:nvSpPr>
          <p:spPr>
            <a:xfrm>
              <a:off x="2404906" y="269902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066D96-00F0-1B50-47E5-CB7591038ECB}"/>
                </a:ext>
              </a:extLst>
            </p:cNvPr>
            <p:cNvSpPr/>
            <p:nvPr/>
          </p:nvSpPr>
          <p:spPr>
            <a:xfrm>
              <a:off x="2404906" y="2937565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60F33ED-AE3E-D9F7-FF32-F5E2C310600E}"/>
                </a:ext>
              </a:extLst>
            </p:cNvPr>
            <p:cNvSpPr/>
            <p:nvPr/>
          </p:nvSpPr>
          <p:spPr>
            <a:xfrm>
              <a:off x="2404906" y="3190460"/>
              <a:ext cx="3491888" cy="2385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607E4A-A227-D55F-E428-05A687F38D34}"/>
                </a:ext>
              </a:extLst>
            </p:cNvPr>
            <p:cNvSpPr/>
            <p:nvPr/>
          </p:nvSpPr>
          <p:spPr>
            <a:xfrm>
              <a:off x="6403521" y="2856187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E0EEA8-8372-BFC3-0E36-684CC80A0341}"/>
                </a:ext>
              </a:extLst>
            </p:cNvPr>
            <p:cNvSpPr/>
            <p:nvPr/>
          </p:nvSpPr>
          <p:spPr>
            <a:xfrm>
              <a:off x="6403521" y="3199502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486B6FD-FFF2-3D3C-24AA-DB6560EE23C7}"/>
                </a:ext>
              </a:extLst>
            </p:cNvPr>
            <p:cNvSpPr/>
            <p:nvPr/>
          </p:nvSpPr>
          <p:spPr>
            <a:xfrm>
              <a:off x="6403521" y="3547511"/>
              <a:ext cx="5671067" cy="3199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1" name="왼쪽 중괄호 30">
              <a:extLst>
                <a:ext uri="{FF2B5EF4-FFF2-40B4-BE49-F238E27FC236}">
                  <a16:creationId xmlns:a16="http://schemas.microsoft.com/office/drawing/2014/main" id="{4DA77017-233C-B840-DA55-E64014FAC53F}"/>
                </a:ext>
              </a:extLst>
            </p:cNvPr>
            <p:cNvSpPr/>
            <p:nvPr/>
          </p:nvSpPr>
          <p:spPr>
            <a:xfrm rot="5400000" flipV="1">
              <a:off x="4179742" y="764248"/>
              <a:ext cx="369328" cy="3055944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AE6329-D556-21D1-9830-8905F499786A}"/>
                </a:ext>
              </a:extLst>
            </p:cNvPr>
            <p:cNvSpPr txBox="1"/>
            <p:nvPr/>
          </p:nvSpPr>
          <p:spPr>
            <a:xfrm>
              <a:off x="3832290" y="1775957"/>
              <a:ext cx="958170" cy="417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86D72C29-8CBF-FDE1-7E1D-7E1E91BAAA95}"/>
                </a:ext>
              </a:extLst>
            </p:cNvPr>
            <p:cNvSpPr/>
            <p:nvPr/>
          </p:nvSpPr>
          <p:spPr>
            <a:xfrm rot="5400000" flipV="1">
              <a:off x="9043274" y="-554430"/>
              <a:ext cx="369328" cy="5693300"/>
            </a:xfrm>
            <a:prstGeom prst="leftBrace">
              <a:avLst>
                <a:gd name="adj1" fmla="val 27770"/>
                <a:gd name="adj2" fmla="val 47908"/>
              </a:avLst>
            </a:prstGeom>
            <a:ln w="28575">
              <a:solidFill>
                <a:srgbClr val="0025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8BC799-1634-7AD3-2625-3A0F9C493EF3}"/>
                </a:ext>
              </a:extLst>
            </p:cNvPr>
            <p:cNvSpPr txBox="1"/>
            <p:nvPr/>
          </p:nvSpPr>
          <p:spPr>
            <a:xfrm>
              <a:off x="8605978" y="1775957"/>
              <a:ext cx="958170" cy="417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700</a:t>
              </a:r>
              <a:endPara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왼쪽 대괄호 13">
              <a:extLst>
                <a:ext uri="{FF2B5EF4-FFF2-40B4-BE49-F238E27FC236}">
                  <a16:creationId xmlns:a16="http://schemas.microsoft.com/office/drawing/2014/main" id="{1CC7DBCF-5318-7B2B-EF81-E6BE62C527C4}"/>
                </a:ext>
              </a:extLst>
            </p:cNvPr>
            <p:cNvSpPr/>
            <p:nvPr/>
          </p:nvSpPr>
          <p:spPr>
            <a:xfrm>
              <a:off x="2195426" y="2699025"/>
              <a:ext cx="199914" cy="3715027"/>
            </a:xfrm>
            <a:prstGeom prst="leftBracket">
              <a:avLst/>
            </a:prstGeom>
            <a:ln w="28575">
              <a:solidFill>
                <a:srgbClr val="00AD1D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1AB37C-AABE-D518-0CAF-24979881EBD8}"/>
                </a:ext>
              </a:extLst>
            </p:cNvPr>
            <p:cNvSpPr txBox="1"/>
            <p:nvPr/>
          </p:nvSpPr>
          <p:spPr>
            <a:xfrm>
              <a:off x="1613353" y="4263867"/>
              <a:ext cx="575584" cy="3760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500</a:t>
              </a:r>
              <a:endParaRPr lang="ko-KR" altLang="en-US" sz="120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68F69-1594-F1EC-2B70-4CAA06FBCEEB}"/>
                </a:ext>
              </a:extLst>
            </p:cNvPr>
            <p:cNvSpPr txBox="1"/>
            <p:nvPr/>
          </p:nvSpPr>
          <p:spPr>
            <a:xfrm>
              <a:off x="1471852" y="3941685"/>
              <a:ext cx="858587" cy="355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kern="0" dirty="0">
                  <a:solidFill>
                    <a:srgbClr val="00AD1D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Window</a:t>
              </a:r>
              <a:endParaRPr lang="ko-KR" altLang="en-US" sz="1100" b="1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3E5FA4E-BE1B-A1BA-D520-E11D2BC10F11}"/>
              </a:ext>
            </a:extLst>
          </p:cNvPr>
          <p:cNvSpPr txBox="1"/>
          <p:nvPr/>
        </p:nvSpPr>
        <p:spPr>
          <a:xfrm>
            <a:off x="1783676" y="985744"/>
            <a:ext cx="95418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숙련도에 따라 동시에 조작하는 사람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시간이 걸리는 사람이 존재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숙련도의 차이가 있더라도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 안에 하고자 하는 행위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조작을 할거라 가정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부분을 반영하기 위해 기존 데이터를 윈도우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500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설정하여 한 행에 반영되도록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transform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생성된 데이터의 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한 행에는 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</a:t>
            </a:r>
            <a:r>
              <a:rPr lang="en-US" altLang="ko-KR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 정보가 포함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되어 있음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통해 중량을 예측하는데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초의 정보가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들어감으로써</a:t>
            </a:r>
            <a:r>
              <a:rPr lang="en-US" altLang="ko-KR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자의 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숙련도에 영향 받지 않고 정확한 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중량 </a:t>
            </a:r>
            <a:r>
              <a:rPr lang="ko-KR" altLang="en-US" sz="15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</a:t>
            </a:r>
            <a:r>
              <a:rPr lang="ko-KR" altLang="en-US" sz="1500" b="1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가능</a:t>
            </a:r>
            <a:r>
              <a:rPr lang="en-US" altLang="ko-KR" sz="1500" b="1" u="sng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500" b="1" u="sng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일반화 上</a:t>
            </a:r>
            <a:r>
              <a:rPr lang="en-US" altLang="ko-KR" sz="1500" b="1" u="sng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500" b="1" u="sng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466B-0137-4179-46C1-DC9F4C187D5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4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B280BE-338B-F618-2D74-1E51EE4963CD}"/>
              </a:ext>
            </a:extLst>
          </p:cNvPr>
          <p:cNvSpPr/>
          <p:nvPr/>
        </p:nvSpPr>
        <p:spPr>
          <a:xfrm>
            <a:off x="7099559" y="2422804"/>
            <a:ext cx="3443794" cy="4050842"/>
          </a:xfrm>
          <a:prstGeom prst="rect">
            <a:avLst/>
          </a:prstGeom>
          <a:solidFill>
            <a:schemeClr val="bg1"/>
          </a:solidFill>
          <a:ln w="38100">
            <a:solidFill>
              <a:srgbClr val="51AA4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값의 변화율의 변화율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 가속도를 나타냄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센서의 변화가 얼마나 빠르게 가속 또는 감속되는지를 나타내며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동적 부하의 변화를 측정하는 데 유용함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동적 반응은 작업 중량의 변화에 따라 달라질 수 있으며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중요한 정보를 제공할 수 있음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Feature engineering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27F980-9C52-9139-E793-9479B88A37A5}"/>
              </a:ext>
            </a:extLst>
          </p:cNvPr>
          <p:cNvSpPr txBox="1"/>
          <p:nvPr/>
        </p:nvSpPr>
        <p:spPr>
          <a:xfrm>
            <a:off x="1783676" y="985744"/>
            <a:ext cx="100641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운전자의 스타일과 숙련도가 모델의 예측에 미치는 영향을 줄이고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b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객관적인 작업 중량 예측을 위해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파생변수 생성 </a:t>
            </a:r>
            <a:r>
              <a:rPr lang="ko-KR" altLang="en-US" sz="15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필요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평행 사변형[P] 4">
            <a:extLst>
              <a:ext uri="{FF2B5EF4-FFF2-40B4-BE49-F238E27FC236}">
                <a16:creationId xmlns:a16="http://schemas.microsoft.com/office/drawing/2014/main" id="{DB104A8E-5132-7DC5-F330-E79CCBFC27A5}"/>
              </a:ext>
            </a:extLst>
          </p:cNvPr>
          <p:cNvSpPr/>
          <p:nvPr/>
        </p:nvSpPr>
        <p:spPr>
          <a:xfrm rot="18004924">
            <a:off x="2657622" y="2469382"/>
            <a:ext cx="410705" cy="357587"/>
          </a:xfrm>
          <a:prstGeom prst="parallelogram">
            <a:avLst/>
          </a:prstGeom>
          <a:solidFill>
            <a:srgbClr val="007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2C5569-3B20-6828-23F4-4EAC44DDE1B7}"/>
              </a:ext>
            </a:extLst>
          </p:cNvPr>
          <p:cNvSpPr/>
          <p:nvPr/>
        </p:nvSpPr>
        <p:spPr>
          <a:xfrm>
            <a:off x="2880986" y="2422803"/>
            <a:ext cx="3443794" cy="4050843"/>
          </a:xfrm>
          <a:prstGeom prst="rect">
            <a:avLst/>
          </a:prstGeom>
          <a:solidFill>
            <a:schemeClr val="bg1"/>
          </a:solidFill>
          <a:ln w="38100">
            <a:solidFill>
              <a:srgbClr val="00823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kern="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Arm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움직임</a:t>
            </a:r>
            <a:r>
              <a:rPr lang="ko-KR" altLang="en-US" sz="1400" kern="0" dirty="0" err="1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발생되는 힘의 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회전적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효과를 나타냄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굴삭기에서는 통상적으로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kern="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Arm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물체를 들어올리거나 이동시키는 데 필요한 힘과 관련됨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각도 변화율로 계산할 수 있으며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굴삭기의 작업 중량을 추정하는 데 도움을 줄 수 있음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A5D02-0E13-CDDB-C776-E6DDEA1C0E3E}"/>
              </a:ext>
            </a:extLst>
          </p:cNvPr>
          <p:cNvSpPr/>
          <p:nvPr/>
        </p:nvSpPr>
        <p:spPr>
          <a:xfrm>
            <a:off x="2648634" y="2202747"/>
            <a:ext cx="2633535" cy="454292"/>
          </a:xfrm>
          <a:prstGeom prst="rect">
            <a:avLst/>
          </a:prstGeom>
          <a:solidFill>
            <a:srgbClr val="0082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30873-4C3C-4B3F-57DE-C1409479A3EB}"/>
              </a:ext>
            </a:extLst>
          </p:cNvPr>
          <p:cNvSpPr/>
          <p:nvPr/>
        </p:nvSpPr>
        <p:spPr>
          <a:xfrm>
            <a:off x="2648634" y="2248937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부하 토크</a:t>
            </a:r>
            <a:endParaRPr lang="ko-KR" altLang="en-US" sz="1600" b="1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평행 사변형[P] 4">
            <a:extLst>
              <a:ext uri="{FF2B5EF4-FFF2-40B4-BE49-F238E27FC236}">
                <a16:creationId xmlns:a16="http://schemas.microsoft.com/office/drawing/2014/main" id="{15D5F8D4-805C-E1BD-DEBE-CEA5B49FCB8D}"/>
              </a:ext>
            </a:extLst>
          </p:cNvPr>
          <p:cNvSpPr/>
          <p:nvPr/>
        </p:nvSpPr>
        <p:spPr>
          <a:xfrm rot="18004924">
            <a:off x="6824946" y="2469382"/>
            <a:ext cx="410705" cy="357587"/>
          </a:xfrm>
          <a:prstGeom prst="parallelogram">
            <a:avLst/>
          </a:prstGeom>
          <a:solidFill>
            <a:srgbClr val="3E8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14F2BB-A254-8BA8-5C5D-2600E0EBBDC2}"/>
              </a:ext>
            </a:extLst>
          </p:cNvPr>
          <p:cNvSpPr/>
          <p:nvPr/>
        </p:nvSpPr>
        <p:spPr>
          <a:xfrm>
            <a:off x="6815958" y="2202747"/>
            <a:ext cx="2633535" cy="454292"/>
          </a:xfrm>
          <a:prstGeom prst="rect">
            <a:avLst/>
          </a:prstGeom>
          <a:solidFill>
            <a:srgbClr val="51A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6740CA-59A0-2692-5B94-E49EE2A5D622}"/>
              </a:ext>
            </a:extLst>
          </p:cNvPr>
          <p:cNvSpPr/>
          <p:nvPr/>
        </p:nvSpPr>
        <p:spPr>
          <a:xfrm>
            <a:off x="6815958" y="2248937"/>
            <a:ext cx="2633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동적 반응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4D4DF-31CA-DA34-D4FF-E2FB56027908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635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54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 – </a:t>
            </a:r>
            <a:r>
              <a:rPr lang="en-US" altLang="ko-KR" b="1" kern="0" dirty="0" err="1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AutoGluon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-Tabular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91745-EA9B-BB71-B647-769ABA1078A6}"/>
              </a:ext>
            </a:extLst>
          </p:cNvPr>
          <p:cNvSpPr txBox="1"/>
          <p:nvPr/>
        </p:nvSpPr>
        <p:spPr>
          <a:xfrm>
            <a:off x="1783676" y="985744"/>
            <a:ext cx="9541821" cy="121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en-US" altLang="ko-KR" sz="1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AutoML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프레임워크</a:t>
            </a:r>
            <a:endParaRPr lang="en-US" altLang="ko-KR" sz="1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보편적인 </a:t>
            </a:r>
            <a:r>
              <a:rPr kumimoji="0" lang="en-US" altLang="ko-KR" sz="1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AutoML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이 주로 사용하는 </a:t>
            </a:r>
            <a:r>
              <a:rPr kumimoji="0" lang="en-US" altLang="ko-KR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CASH</a:t>
            </a:r>
            <a:r>
              <a:rPr lang="ko-KR" altLang="en-US" sz="1400" dirty="0">
                <a:solidFill>
                  <a:srgbClr val="29292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가</a:t>
            </a:r>
            <a:r>
              <a:rPr kumimoji="0" lang="ko-KR" alt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아닌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,</a:t>
            </a:r>
            <a:r>
              <a:rPr kumimoji="0" lang="ko-KR" altLang="en-US" sz="1400" b="0" u="none" strike="noStrike" kern="1200" cap="none" spc="0" normalizeH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kumimoji="0" lang="en-US" altLang="ko-KR" sz="14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ensembling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과 </a:t>
            </a:r>
            <a:r>
              <a:rPr kumimoji="0" lang="en-US" altLang="ko-KR" sz="1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stacking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활용함</a:t>
            </a:r>
          </a:p>
          <a:p>
            <a:pPr marL="285750" marR="0" lvl="0" indent="-28575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tabLst/>
              <a:defRPr/>
            </a:pP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각 모델 학습 시 </a:t>
            </a:r>
            <a:r>
              <a:rPr kumimoji="0" lang="en-US" altLang="ko-KR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Repeated k-fold ensemble bagging </a:t>
            </a:r>
            <a:r>
              <a:rPr kumimoji="0" lang="ko-KR" altLang="en-US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사용함</a:t>
            </a:r>
            <a:endParaRPr lang="en-US" altLang="ko-KR" sz="1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  <a:p>
            <a:pPr marL="742950" lvl="1" indent="-285750">
              <a:lnSpc>
                <a:spcPct val="130000"/>
              </a:lnSpc>
              <a:buClr>
                <a:prstClr val="black"/>
              </a:buClr>
              <a:buSzPts val="1600"/>
              <a:buFont typeface="Arial"/>
              <a:buChar char="•"/>
              <a:defRPr/>
            </a:pPr>
            <a:r>
              <a:rPr lang="ko-KR" altLang="en-US" sz="1400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과적합을</a:t>
            </a:r>
            <a:r>
              <a:rPr lang="ko-KR" altLang="en-US" sz="1400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/>
                <a:sym typeface="Arial"/>
              </a:rPr>
              <a:t> 방지</a:t>
            </a:r>
            <a:endParaRPr lang="ko-KR" altLang="en-US" sz="1400" dirty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/>
              <a:sym typeface="Arial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FFE439B-D155-D86F-6CEB-41864885EA56}"/>
              </a:ext>
            </a:extLst>
          </p:cNvPr>
          <p:cNvGrpSpPr/>
          <p:nvPr/>
        </p:nvGrpSpPr>
        <p:grpSpPr>
          <a:xfrm>
            <a:off x="1657964" y="2305876"/>
            <a:ext cx="10337390" cy="4295589"/>
            <a:chOff x="1638300" y="2178058"/>
            <a:chExt cx="10337390" cy="429558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7B33A67-CBF3-36C6-6BE2-7DA1AE8B8FE1}"/>
                </a:ext>
              </a:extLst>
            </p:cNvPr>
            <p:cNvSpPr/>
            <p:nvPr/>
          </p:nvSpPr>
          <p:spPr>
            <a:xfrm>
              <a:off x="1638300" y="2178058"/>
              <a:ext cx="10337390" cy="429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D5D3541-D159-62E9-03C0-B3F3A52D065A}"/>
                </a:ext>
              </a:extLst>
            </p:cNvPr>
            <p:cNvGrpSpPr/>
            <p:nvPr/>
          </p:nvGrpSpPr>
          <p:grpSpPr>
            <a:xfrm>
              <a:off x="1832742" y="2464459"/>
              <a:ext cx="9955489" cy="3740662"/>
              <a:chOff x="1474512" y="2138466"/>
              <a:chExt cx="9955489" cy="3740662"/>
            </a:xfrm>
          </p:grpSpPr>
          <p:grpSp>
            <p:nvGrpSpPr>
              <p:cNvPr id="7" name="Google Shape;372;p16">
                <a:extLst>
                  <a:ext uri="{FF2B5EF4-FFF2-40B4-BE49-F238E27FC236}">
                    <a16:creationId xmlns:a16="http://schemas.microsoft.com/office/drawing/2014/main" id="{E9B3B379-FFFB-BE16-4932-C2F6317E0D51}"/>
                  </a:ext>
                </a:extLst>
              </p:cNvPr>
              <p:cNvGrpSpPr/>
              <p:nvPr/>
            </p:nvGrpSpPr>
            <p:grpSpPr>
              <a:xfrm>
                <a:off x="5799438" y="4574203"/>
                <a:ext cx="5630563" cy="1304925"/>
                <a:chOff x="5389863" y="4227609"/>
                <a:chExt cx="5630563" cy="1304925"/>
              </a:xfrm>
            </p:grpSpPr>
            <p:sp>
              <p:nvSpPr>
                <p:cNvPr id="41" name="Google Shape;373;p16">
                  <a:extLst>
                    <a:ext uri="{FF2B5EF4-FFF2-40B4-BE49-F238E27FC236}">
                      <a16:creationId xmlns:a16="http://schemas.microsoft.com/office/drawing/2014/main" id="{B2400924-B550-B661-58AF-C01A37106969}"/>
                    </a:ext>
                  </a:extLst>
                </p:cNvPr>
                <p:cNvSpPr/>
                <p:nvPr/>
              </p:nvSpPr>
              <p:spPr>
                <a:xfrm>
                  <a:off x="6662285" y="4384471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Neural networks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374;p16">
                  <a:extLst>
                    <a:ext uri="{FF2B5EF4-FFF2-40B4-BE49-F238E27FC236}">
                      <a16:creationId xmlns:a16="http://schemas.microsoft.com/office/drawing/2014/main" id="{4E977D5D-1050-7136-9990-B0C06F06A7AC}"/>
                    </a:ext>
                  </a:extLst>
                </p:cNvPr>
                <p:cNvSpPr/>
                <p:nvPr/>
              </p:nvSpPr>
              <p:spPr>
                <a:xfrm>
                  <a:off x="8071091" y="4384471"/>
                  <a:ext cx="1326869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LightGBM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375;p16">
                  <a:extLst>
                    <a:ext uri="{FF2B5EF4-FFF2-40B4-BE49-F238E27FC236}">
                      <a16:creationId xmlns:a16="http://schemas.microsoft.com/office/drawing/2014/main" id="{B4F224B3-1FF3-6315-646B-BA16BE8EEDDC}"/>
                    </a:ext>
                  </a:extLst>
                </p:cNvPr>
                <p:cNvSpPr/>
                <p:nvPr/>
              </p:nvSpPr>
              <p:spPr>
                <a:xfrm>
                  <a:off x="9665498" y="4384471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CatBoost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376;p16">
                  <a:extLst>
                    <a:ext uri="{FF2B5EF4-FFF2-40B4-BE49-F238E27FC236}">
                      <a16:creationId xmlns:a16="http://schemas.microsoft.com/office/drawing/2014/main" id="{FD78442D-9822-AC39-B486-A54AFCA89AE6}"/>
                    </a:ext>
                  </a:extLst>
                </p:cNvPr>
                <p:cNvSpPr/>
                <p:nvPr/>
              </p:nvSpPr>
              <p:spPr>
                <a:xfrm>
                  <a:off x="6662285" y="4960789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Random Forests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377;p16">
                  <a:extLst>
                    <a:ext uri="{FF2B5EF4-FFF2-40B4-BE49-F238E27FC236}">
                      <a16:creationId xmlns:a16="http://schemas.microsoft.com/office/drawing/2014/main" id="{238559BA-597B-7B21-0701-20359730B410}"/>
                    </a:ext>
                  </a:extLst>
                </p:cNvPr>
                <p:cNvSpPr/>
                <p:nvPr/>
              </p:nvSpPr>
              <p:spPr>
                <a:xfrm>
                  <a:off x="8091444" y="4960789"/>
                  <a:ext cx="1306516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Extremely 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Randomized Trees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378;p16">
                  <a:extLst>
                    <a:ext uri="{FF2B5EF4-FFF2-40B4-BE49-F238E27FC236}">
                      <a16:creationId xmlns:a16="http://schemas.microsoft.com/office/drawing/2014/main" id="{9563B036-16D4-A7B8-95CB-CE9441571D96}"/>
                    </a:ext>
                  </a:extLst>
                </p:cNvPr>
                <p:cNvSpPr/>
                <p:nvPr/>
              </p:nvSpPr>
              <p:spPr>
                <a:xfrm>
                  <a:off x="9665498" y="4960789"/>
                  <a:ext cx="1181718" cy="405441"/>
                </a:xfrm>
                <a:prstGeom prst="rect">
                  <a:avLst/>
                </a:prstGeom>
                <a:solidFill>
                  <a:srgbClr val="00E600"/>
                </a:solidFill>
                <a:ln w="28575" cap="rnd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k-Nearest</a:t>
                  </a:r>
                  <a:b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</a:b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현대하모니 L" panose="02020603020101020101" pitchFamily="18" charset="-127"/>
                      <a:ea typeface="현대하모니 L" panose="02020603020101020101" pitchFamily="18" charset="-127"/>
                      <a:cs typeface="Arial"/>
                      <a:sym typeface="Arial"/>
                    </a:rPr>
                    <a:t>Neighbors</a:t>
                  </a:r>
                  <a:endParaRPr kumimoji="0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379;p16">
                  <a:extLst>
                    <a:ext uri="{FF2B5EF4-FFF2-40B4-BE49-F238E27FC236}">
                      <a16:creationId xmlns:a16="http://schemas.microsoft.com/office/drawing/2014/main" id="{CA1C0A7D-3137-394A-A173-D3DA95B0A7D3}"/>
                    </a:ext>
                  </a:extLst>
                </p:cNvPr>
                <p:cNvSpPr/>
                <p:nvPr/>
              </p:nvSpPr>
              <p:spPr>
                <a:xfrm>
                  <a:off x="6477900" y="4227609"/>
                  <a:ext cx="4542526" cy="1304925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42719B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000000"/>
                    </a:highlight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endParaRPr>
                </a:p>
              </p:txBody>
            </p:sp>
            <p:cxnSp>
              <p:nvCxnSpPr>
                <p:cNvPr id="48" name="Google Shape;380;p16">
                  <a:extLst>
                    <a:ext uri="{FF2B5EF4-FFF2-40B4-BE49-F238E27FC236}">
                      <a16:creationId xmlns:a16="http://schemas.microsoft.com/office/drawing/2014/main" id="{0FA24920-0E3D-0BC8-7AA1-954BC8299D27}"/>
                    </a:ext>
                  </a:extLst>
                </p:cNvPr>
                <p:cNvCxnSpPr>
                  <a:cxnSpLocks/>
                  <a:stCxn id="47" idx="1"/>
                </p:cNvCxnSpPr>
                <p:nvPr/>
              </p:nvCxnSpPr>
              <p:spPr>
                <a:xfrm flipH="1">
                  <a:off x="5389863" y="4880072"/>
                  <a:ext cx="1088037" cy="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Google Shape;420;p18">
                <a:extLst>
                  <a:ext uri="{FF2B5EF4-FFF2-40B4-BE49-F238E27FC236}">
                    <a16:creationId xmlns:a16="http://schemas.microsoft.com/office/drawing/2014/main" id="{45A6175B-7EA3-62EB-EEF1-93C5362745D3}"/>
                  </a:ext>
                </a:extLst>
              </p:cNvPr>
              <p:cNvSpPr/>
              <p:nvPr/>
            </p:nvSpPr>
            <p:spPr>
              <a:xfrm>
                <a:off x="2210234" y="5275348"/>
                <a:ext cx="4191000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Input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0" name="Google Shape;428;p18">
                <a:extLst>
                  <a:ext uri="{FF2B5EF4-FFF2-40B4-BE49-F238E27FC236}">
                    <a16:creationId xmlns:a16="http://schemas.microsoft.com/office/drawing/2014/main" id="{173D1501-3E25-7854-609E-6D2A7C1288C4}"/>
                  </a:ext>
                </a:extLst>
              </p:cNvPr>
              <p:cNvSpPr/>
              <p:nvPr/>
            </p:nvSpPr>
            <p:spPr>
              <a:xfrm>
                <a:off x="3875264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1" name="Google Shape;429;p18">
                <a:extLst>
                  <a:ext uri="{FF2B5EF4-FFF2-40B4-BE49-F238E27FC236}">
                    <a16:creationId xmlns:a16="http://schemas.microsoft.com/office/drawing/2014/main" id="{423490AD-62AF-53AC-CF0A-7B7C20CC2893}"/>
                  </a:ext>
                </a:extLst>
              </p:cNvPr>
              <p:cNvSpPr/>
              <p:nvPr/>
            </p:nvSpPr>
            <p:spPr>
              <a:xfrm>
                <a:off x="5351048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n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12" name="Google Shape;431;p18">
                <a:extLst>
                  <a:ext uri="{FF2B5EF4-FFF2-40B4-BE49-F238E27FC236}">
                    <a16:creationId xmlns:a16="http://schemas.microsoft.com/office/drawing/2014/main" id="{395EA518-0729-9F46-35E2-B43ACD058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5059094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" name="Google Shape;432;p18">
                <a:extLst>
                  <a:ext uri="{FF2B5EF4-FFF2-40B4-BE49-F238E27FC236}">
                    <a16:creationId xmlns:a16="http://schemas.microsoft.com/office/drawing/2014/main" id="{ED49DB50-F62D-76A9-39E3-BF181DEDB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5059094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4" name="Google Shape;437;p18">
                <a:extLst>
                  <a:ext uri="{FF2B5EF4-FFF2-40B4-BE49-F238E27FC236}">
                    <a16:creationId xmlns:a16="http://schemas.microsoft.com/office/drawing/2014/main" id="{BFA66109-76B3-8569-E0D7-7486CB1704C3}"/>
                  </a:ext>
                </a:extLst>
              </p:cNvPr>
              <p:cNvSpPr txBox="1"/>
              <p:nvPr/>
            </p:nvSpPr>
            <p:spPr>
              <a:xfrm>
                <a:off x="1474512" y="4670645"/>
                <a:ext cx="772792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Base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5" name="Google Shape;428;p18">
                <a:extLst>
                  <a:ext uri="{FF2B5EF4-FFF2-40B4-BE49-F238E27FC236}">
                    <a16:creationId xmlns:a16="http://schemas.microsoft.com/office/drawing/2014/main" id="{EE92C4EE-76C4-1029-3CA8-9F372F2C347E}"/>
                  </a:ext>
                </a:extLst>
              </p:cNvPr>
              <p:cNvSpPr/>
              <p:nvPr/>
            </p:nvSpPr>
            <p:spPr>
              <a:xfrm>
                <a:off x="2630973" y="4635226"/>
                <a:ext cx="1050186" cy="409393"/>
              </a:xfrm>
              <a:prstGeom prst="rect">
                <a:avLst/>
              </a:prstGeom>
              <a:solidFill>
                <a:srgbClr val="00E600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16" name="Google Shape;431;p18">
                <a:extLst>
                  <a:ext uri="{FF2B5EF4-FFF2-40B4-BE49-F238E27FC236}">
                    <a16:creationId xmlns:a16="http://schemas.microsoft.com/office/drawing/2014/main" id="{D641478B-51BC-AEED-2095-2BF88ED89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5059094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7" name="Google Shape;420;p18">
                <a:extLst>
                  <a:ext uri="{FF2B5EF4-FFF2-40B4-BE49-F238E27FC236}">
                    <a16:creationId xmlns:a16="http://schemas.microsoft.com/office/drawing/2014/main" id="{1B90C15E-BF9E-225E-F253-7E9D3F77F06B}"/>
                  </a:ext>
                </a:extLst>
              </p:cNvPr>
              <p:cNvSpPr/>
              <p:nvPr/>
            </p:nvSpPr>
            <p:spPr>
              <a:xfrm>
                <a:off x="2210234" y="4008946"/>
                <a:ext cx="4191000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Concat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8" name="Google Shape;428;p18">
                <a:extLst>
                  <a:ext uri="{FF2B5EF4-FFF2-40B4-BE49-F238E27FC236}">
                    <a16:creationId xmlns:a16="http://schemas.microsoft.com/office/drawing/2014/main" id="{C83330A1-131B-309E-6351-862C9B40CD5F}"/>
                  </a:ext>
                </a:extLst>
              </p:cNvPr>
              <p:cNvSpPr/>
              <p:nvPr/>
            </p:nvSpPr>
            <p:spPr>
              <a:xfrm>
                <a:off x="3875264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19" name="Google Shape;429;p18">
                <a:extLst>
                  <a:ext uri="{FF2B5EF4-FFF2-40B4-BE49-F238E27FC236}">
                    <a16:creationId xmlns:a16="http://schemas.microsoft.com/office/drawing/2014/main" id="{BBDF5C14-BD81-7918-3B8A-400236E2BC06}"/>
                  </a:ext>
                </a:extLst>
              </p:cNvPr>
              <p:cNvSpPr/>
              <p:nvPr/>
            </p:nvSpPr>
            <p:spPr>
              <a:xfrm>
                <a:off x="5351048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n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20" name="Google Shape;437;p18">
                <a:extLst>
                  <a:ext uri="{FF2B5EF4-FFF2-40B4-BE49-F238E27FC236}">
                    <a16:creationId xmlns:a16="http://schemas.microsoft.com/office/drawing/2014/main" id="{06C03FE1-0F42-6202-262A-F4DF3304DE5A}"/>
                  </a:ext>
                </a:extLst>
              </p:cNvPr>
              <p:cNvSpPr txBox="1"/>
              <p:nvPr/>
            </p:nvSpPr>
            <p:spPr>
              <a:xfrm>
                <a:off x="1474512" y="3423345"/>
                <a:ext cx="772792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</a:rPr>
                  <a:t>Stack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21" name="Google Shape;428;p18">
                <a:extLst>
                  <a:ext uri="{FF2B5EF4-FFF2-40B4-BE49-F238E27FC236}">
                    <a16:creationId xmlns:a16="http://schemas.microsoft.com/office/drawing/2014/main" id="{45C51AA2-DE1E-8C9D-9B96-2377C7CE5E34}"/>
                  </a:ext>
                </a:extLst>
              </p:cNvPr>
              <p:cNvSpPr/>
              <p:nvPr/>
            </p:nvSpPr>
            <p:spPr>
              <a:xfrm>
                <a:off x="2630973" y="3382923"/>
                <a:ext cx="1050186" cy="409393"/>
              </a:xfrm>
              <a:prstGeom prst="rect">
                <a:avLst/>
              </a:prstGeom>
              <a:solidFill>
                <a:srgbClr val="00AD1D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Model 2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431;p18">
                <a:extLst>
                  <a:ext uri="{FF2B5EF4-FFF2-40B4-BE49-F238E27FC236}">
                    <a16:creationId xmlns:a16="http://schemas.microsoft.com/office/drawing/2014/main" id="{7BB617BA-2365-6453-D882-81F7AF8CD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1725" y="4434446"/>
                <a:ext cx="0" cy="840902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3" name="Google Shape;420;p18">
                <a:extLst>
                  <a:ext uri="{FF2B5EF4-FFF2-40B4-BE49-F238E27FC236}">
                    <a16:creationId xmlns:a16="http://schemas.microsoft.com/office/drawing/2014/main" id="{093ABDFF-CC3B-B423-7C58-1091E9F43F98}"/>
                  </a:ext>
                </a:extLst>
              </p:cNvPr>
              <p:cNvSpPr/>
              <p:nvPr/>
            </p:nvSpPr>
            <p:spPr>
              <a:xfrm>
                <a:off x="2630972" y="2761521"/>
                <a:ext cx="3770261" cy="409393"/>
              </a:xfrm>
              <a:prstGeom prst="rect">
                <a:avLst/>
              </a:prstGeom>
              <a:solidFill>
                <a:srgbClr val="008233"/>
              </a:solidFill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Weighting</a:t>
                </a:r>
                <a:endParaRPr kumimoji="0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cxnSp>
            <p:nvCxnSpPr>
              <p:cNvPr id="24" name="Google Shape;431;p18">
                <a:extLst>
                  <a:ext uri="{FF2B5EF4-FFF2-40B4-BE49-F238E27FC236}">
                    <a16:creationId xmlns:a16="http://schemas.microsoft.com/office/drawing/2014/main" id="{8C68A01F-BEC0-92A3-8EE1-662157CF7D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4434446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5" name="Google Shape;432;p18">
                <a:extLst>
                  <a:ext uri="{FF2B5EF4-FFF2-40B4-BE49-F238E27FC236}">
                    <a16:creationId xmlns:a16="http://schemas.microsoft.com/office/drawing/2014/main" id="{B757E277-9CE7-E9F1-971B-9C130BD51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4434446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" name="Google Shape;431;p18">
                <a:extLst>
                  <a:ext uri="{FF2B5EF4-FFF2-40B4-BE49-F238E27FC236}">
                    <a16:creationId xmlns:a16="http://schemas.microsoft.com/office/drawing/2014/main" id="{1AA9B253-2269-5C19-048E-4CC67DE51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4434446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" name="Google Shape;431;p18">
                <a:extLst>
                  <a:ext uri="{FF2B5EF4-FFF2-40B4-BE49-F238E27FC236}">
                    <a16:creationId xmlns:a16="http://schemas.microsoft.com/office/drawing/2014/main" id="{138577C5-839B-1A71-1C96-706475D2A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3808166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8" name="Google Shape;432;p18">
                <a:extLst>
                  <a:ext uri="{FF2B5EF4-FFF2-40B4-BE49-F238E27FC236}">
                    <a16:creationId xmlns:a16="http://schemas.microsoft.com/office/drawing/2014/main" id="{3B395364-7506-FBD6-7ECD-1A2602FE4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3808166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9" name="Google Shape;431;p18">
                <a:extLst>
                  <a:ext uri="{FF2B5EF4-FFF2-40B4-BE49-F238E27FC236}">
                    <a16:creationId xmlns:a16="http://schemas.microsoft.com/office/drawing/2014/main" id="{06844124-34C9-34EE-0C59-B2E9CC5925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3808166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0" name="Google Shape;431;p18">
                <a:extLst>
                  <a:ext uri="{FF2B5EF4-FFF2-40B4-BE49-F238E27FC236}">
                    <a16:creationId xmlns:a16="http://schemas.microsoft.com/office/drawing/2014/main" id="{E8B80E41-9B7E-36E4-4D50-51CA9EF86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3184744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1" name="Google Shape;432;p18">
                <a:extLst>
                  <a:ext uri="{FF2B5EF4-FFF2-40B4-BE49-F238E27FC236}">
                    <a16:creationId xmlns:a16="http://schemas.microsoft.com/office/drawing/2014/main" id="{05A3C9A7-4CE9-ED8B-AA74-6B9922438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76417" y="3184744"/>
                <a:ext cx="1" cy="199638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2" name="Google Shape;431;p18">
                <a:extLst>
                  <a:ext uri="{FF2B5EF4-FFF2-40B4-BE49-F238E27FC236}">
                    <a16:creationId xmlns:a16="http://schemas.microsoft.com/office/drawing/2014/main" id="{34050D04-6A24-D09E-ED05-47BE64FAB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6065" y="3184744"/>
                <a:ext cx="1" cy="206876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33" name="Google Shape;431;p18">
                <a:extLst>
                  <a:ext uri="{FF2B5EF4-FFF2-40B4-BE49-F238E27FC236}">
                    <a16:creationId xmlns:a16="http://schemas.microsoft.com/office/drawing/2014/main" id="{7C4A25DF-D7B6-21E6-9301-A43B27CDDB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3151" y="2571893"/>
                <a:ext cx="1" cy="192400"/>
              </a:xfrm>
              <a:prstGeom prst="straightConnector1">
                <a:avLst/>
              </a:prstGeom>
              <a:noFill/>
              <a:ln w="158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4" name="Google Shape;428;p18">
                <a:extLst>
                  <a:ext uri="{FF2B5EF4-FFF2-40B4-BE49-F238E27FC236}">
                    <a16:creationId xmlns:a16="http://schemas.microsoft.com/office/drawing/2014/main" id="{701A829E-BA0B-3C6B-1F88-53EA99B427D5}"/>
                  </a:ext>
                </a:extLst>
              </p:cNvPr>
              <p:cNvSpPr/>
              <p:nvPr/>
            </p:nvSpPr>
            <p:spPr>
              <a:xfrm>
                <a:off x="3875264" y="2138466"/>
                <a:ext cx="1050186" cy="409393"/>
              </a:xfrm>
              <a:prstGeom prst="rect">
                <a:avLst/>
              </a:prstGeom>
              <a:noFill/>
              <a:ln w="222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현대하모니 L" panose="02020603020101020101" pitchFamily="18" charset="-127"/>
                    <a:ea typeface="현대하모니 L" panose="02020603020101020101" pitchFamily="18" charset="-127"/>
                    <a:cs typeface="Arial"/>
                    <a:sym typeface="Arial"/>
                  </a:rPr>
                  <a:t>Output</a:t>
                </a:r>
                <a:endPara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/>
                  <a:sym typeface="Arial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E14B2BFE-2F04-04E1-60EF-5AD730B19363}"/>
                  </a:ext>
                </a:extLst>
              </p:cNvPr>
              <p:cNvSpPr/>
              <p:nvPr/>
            </p:nvSpPr>
            <p:spPr>
              <a:xfrm>
                <a:off x="5015400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CA666F2-FE56-E10F-8263-1CEB3ADF2A6E}"/>
                  </a:ext>
                </a:extLst>
              </p:cNvPr>
              <p:cNvSpPr/>
              <p:nvPr/>
            </p:nvSpPr>
            <p:spPr>
              <a:xfrm>
                <a:off x="5100001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2AF7EB3-ED06-F00C-F3D9-DBCB940658AE}"/>
                  </a:ext>
                </a:extLst>
              </p:cNvPr>
              <p:cNvSpPr/>
              <p:nvPr/>
            </p:nvSpPr>
            <p:spPr>
              <a:xfrm>
                <a:off x="5183211" y="4825926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2E4300C-C1C9-BFA1-7D8A-AF08CF4F8968}"/>
                  </a:ext>
                </a:extLst>
              </p:cNvPr>
              <p:cNvSpPr/>
              <p:nvPr/>
            </p:nvSpPr>
            <p:spPr>
              <a:xfrm>
                <a:off x="5015400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484C565-EBAB-27E8-9D91-843E75A25F2A}"/>
                  </a:ext>
                </a:extLst>
              </p:cNvPr>
              <p:cNvSpPr/>
              <p:nvPr/>
            </p:nvSpPr>
            <p:spPr>
              <a:xfrm>
                <a:off x="5100001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1C72D29-7163-0AF5-7B8A-E5F30F9D64B2}"/>
                  </a:ext>
                </a:extLst>
              </p:cNvPr>
              <p:cNvSpPr/>
              <p:nvPr/>
            </p:nvSpPr>
            <p:spPr>
              <a:xfrm>
                <a:off x="5183211" y="3599317"/>
                <a:ext cx="62607" cy="626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현대하모니 L" panose="02020603020101020101" pitchFamily="18" charset="-127"/>
                  <a:ea typeface="현대하모니 L" panose="02020603020101020101" pitchFamily="18" charset="-127"/>
                </a:endParaRPr>
              </a:p>
            </p:txBody>
          </p:sp>
        </p:grpSp>
      </p:grpSp>
      <p:pic>
        <p:nvPicPr>
          <p:cNvPr id="1026" name="Picture 2" descr="GitHub - autogluon/autogluon: AutoGluon: AutoML for Image, Text, Time  Series, and Tabular Data">
            <a:extLst>
              <a:ext uri="{FF2B5EF4-FFF2-40B4-BE49-F238E27FC236}">
                <a16:creationId xmlns:a16="http://schemas.microsoft.com/office/drawing/2014/main" id="{597E539E-C7CD-62C2-6CBB-6D80AC23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55" y="3073461"/>
            <a:ext cx="43434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4E28E4F-1804-D65B-5924-A020364061A1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658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3585144" y="2785161"/>
            <a:ext cx="3549656" cy="13956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rgbClr val="00255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학습 전략 및 </a:t>
            </a:r>
            <a:endParaRPr lang="en-US" altLang="ko-KR" sz="2800" b="1" dirty="0">
              <a:solidFill>
                <a:srgbClr val="00255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002554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알고리즘</a:t>
            </a:r>
            <a:endParaRPr lang="en-US" altLang="ko-KR" sz="2800" b="1" dirty="0">
              <a:solidFill>
                <a:srgbClr val="002554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Overall Pipeline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cxnSpLocks/>
            <a:stCxn id="33" idx="3"/>
            <a:endCxn id="34" idx="1"/>
          </p:cNvCxnSpPr>
          <p:nvPr/>
        </p:nvCxnSpPr>
        <p:spPr>
          <a:xfrm>
            <a:off x="3857307" y="1615554"/>
            <a:ext cx="280028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14800" y="959586"/>
            <a:ext cx="212407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Remove worker effects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14800" y="1795365"/>
            <a:ext cx="2124075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 Machine Learning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0" name="직선 화살표 연결선 19"/>
          <p:cNvCxnSpPr>
            <a:cxnSpLocks/>
            <a:endCxn id="32" idx="0"/>
          </p:cNvCxnSpPr>
          <p:nvPr/>
        </p:nvCxnSpPr>
        <p:spPr>
          <a:xfrm>
            <a:off x="8639175" y="1644677"/>
            <a:ext cx="1804762" cy="140914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580460" y="1701110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 </a:t>
            </a:r>
          </a:p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Domain Knowledge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25" name="직선 화살표 연결선 24"/>
          <p:cNvCxnSpPr>
            <a:cxnSpLocks/>
            <a:stCxn id="32" idx="2"/>
            <a:endCxn id="30" idx="0"/>
          </p:cNvCxnSpPr>
          <p:nvPr/>
        </p:nvCxnSpPr>
        <p:spPr>
          <a:xfrm flipH="1">
            <a:off x="7660508" y="4004931"/>
            <a:ext cx="2783429" cy="108483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580460" y="4327897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Auto Tuning</a:t>
            </a:r>
          </a:p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For Data Analysis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1" name="직선 화살표 연결선 30"/>
          <p:cNvCxnSpPr>
            <a:cxnSpLocks/>
            <a:stCxn id="30" idx="1"/>
            <a:endCxn id="35" idx="3"/>
          </p:cNvCxnSpPr>
          <p:nvPr/>
        </p:nvCxnSpPr>
        <p:spPr>
          <a:xfrm flipH="1">
            <a:off x="3857307" y="5565323"/>
            <a:ext cx="280028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51474" y="5089770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Custom Ensemble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401105" y="4797382"/>
            <a:ext cx="200583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</a:t>
            </a:r>
          </a:p>
          <a:p>
            <a:pPr algn="ctr"/>
            <a:r>
              <a:rPr lang="en-US" altLang="ko-KR" sz="1600" b="1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Overpred</a:t>
            </a:r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Metric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74329" y="5636517"/>
            <a:ext cx="2259386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Using</a:t>
            </a:r>
          </a:p>
          <a:p>
            <a:pPr algn="ctr"/>
            <a:r>
              <a:rPr lang="en-US" altLang="ko-KR" sz="16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Time Series Features</a:t>
            </a:r>
            <a:endParaRPr lang="ko-KR" altLang="en-US" sz="16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2F2827-D8A9-8D01-0B38-9D522B69492C}"/>
              </a:ext>
            </a:extLst>
          </p:cNvPr>
          <p:cNvSpPr/>
          <p:nvPr/>
        </p:nvSpPr>
        <p:spPr>
          <a:xfrm>
            <a:off x="6657591" y="5089770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Modeling</a:t>
            </a:r>
            <a:endParaRPr lang="en" altLang="ko-KR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C880CF-F067-F500-3B15-67AB97971363}"/>
              </a:ext>
            </a:extLst>
          </p:cNvPr>
          <p:cNvSpPr/>
          <p:nvPr/>
        </p:nvSpPr>
        <p:spPr>
          <a:xfrm>
            <a:off x="9441020" y="3053825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Engineering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12900C-0162-876F-01FB-7F7666FFA16F}"/>
              </a:ext>
            </a:extLst>
          </p:cNvPr>
          <p:cNvSpPr/>
          <p:nvPr/>
        </p:nvSpPr>
        <p:spPr>
          <a:xfrm>
            <a:off x="1851474" y="1140001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Time-Series Data</a:t>
            </a:r>
            <a:endParaRPr lang="ko-KR" altLang="en-US" sz="18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D705DD-DDFF-F39D-40EC-9A89D7828105}"/>
              </a:ext>
            </a:extLst>
          </p:cNvPr>
          <p:cNvSpPr/>
          <p:nvPr/>
        </p:nvSpPr>
        <p:spPr>
          <a:xfrm>
            <a:off x="6657591" y="1140001"/>
            <a:ext cx="2005833" cy="95110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Feature Extraction</a:t>
            </a:r>
            <a:endParaRPr lang="ko-KR" altLang="en-US" sz="18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21B40-AB80-C605-5895-375E1BB73E65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83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1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해석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EA91FE-37FF-A9C4-9D1C-2674561D6B3C}"/>
              </a:ext>
            </a:extLst>
          </p:cNvPr>
          <p:cNvGrpSpPr/>
          <p:nvPr/>
        </p:nvGrpSpPr>
        <p:grpSpPr>
          <a:xfrm>
            <a:off x="1835863" y="1873046"/>
            <a:ext cx="7435137" cy="4695704"/>
            <a:chOff x="1828800" y="1816100"/>
            <a:chExt cx="7594600" cy="46575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F0BD10-CCA4-CEF1-0A17-21EC9ED298D8}"/>
                </a:ext>
              </a:extLst>
            </p:cNvPr>
            <p:cNvSpPr/>
            <p:nvPr/>
          </p:nvSpPr>
          <p:spPr>
            <a:xfrm>
              <a:off x="1828800" y="1816100"/>
              <a:ext cx="7594600" cy="4657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A6861F-AEED-F69F-BCBA-8F65ACB9A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4037" y="2025118"/>
              <a:ext cx="7173326" cy="423921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643B30-461D-7A71-1780-B2BBAC90A1C9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같은 경향성을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반대의 경향을 가짐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값이 높게 나올 수록 중량이 높은 걸로 확인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B2DAF-E01B-1605-67E8-50345272A65B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51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 해석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43B30-461D-7A71-1780-B2BBAC90A1C9}"/>
              </a:ext>
            </a:extLst>
          </p:cNvPr>
          <p:cNvSpPr txBox="1"/>
          <p:nvPr/>
        </p:nvSpPr>
        <p:spPr>
          <a:xfrm>
            <a:off x="1783676" y="985744"/>
            <a:ext cx="9541821" cy="731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Boom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Bucket, 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땅을 파거나 물건을 들어올릴 때 직접적인 영향을 받는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 A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값이 높게 나올 수록 중량이 높게 측정됨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34EF22-00F0-0E6D-C941-24157CE526EC}"/>
              </a:ext>
            </a:extLst>
          </p:cNvPr>
          <p:cNvGrpSpPr/>
          <p:nvPr/>
        </p:nvGrpSpPr>
        <p:grpSpPr>
          <a:xfrm>
            <a:off x="1832742" y="2237594"/>
            <a:ext cx="6271130" cy="3729685"/>
            <a:chOff x="1936955" y="2219294"/>
            <a:chExt cx="7334045" cy="43494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FEA91FE-37FF-A9C4-9D1C-2674561D6B3C}"/>
                </a:ext>
              </a:extLst>
            </p:cNvPr>
            <p:cNvGrpSpPr/>
            <p:nvPr/>
          </p:nvGrpSpPr>
          <p:grpSpPr>
            <a:xfrm>
              <a:off x="1936955" y="2219294"/>
              <a:ext cx="7334045" cy="4349456"/>
              <a:chOff x="1828800" y="1816100"/>
              <a:chExt cx="7594600" cy="465754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BF0BD10-CCA4-CEF1-0A17-21EC9ED298D8}"/>
                  </a:ext>
                </a:extLst>
              </p:cNvPr>
              <p:cNvSpPr/>
              <p:nvPr/>
            </p:nvSpPr>
            <p:spPr>
              <a:xfrm>
                <a:off x="1828800" y="1816100"/>
                <a:ext cx="7594600" cy="46575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DA6861F-AEED-F69F-BCBA-8F65ACB9A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4037" y="2025118"/>
                <a:ext cx="7173326" cy="4239217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54B541-80B2-E5F9-A302-7822649B8E83}"/>
                </a:ext>
              </a:extLst>
            </p:cNvPr>
            <p:cNvSpPr/>
            <p:nvPr/>
          </p:nvSpPr>
          <p:spPr>
            <a:xfrm>
              <a:off x="1936955" y="2807167"/>
              <a:ext cx="6440129" cy="924232"/>
            </a:xfrm>
            <a:prstGeom prst="rect">
              <a:avLst/>
            </a:prstGeom>
            <a:noFill/>
            <a:ln w="28575">
              <a:solidFill>
                <a:srgbClr val="0082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9B1190-AB94-63C3-C96A-8F3FF92F6F0C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6F4CC-38E3-D67D-C719-348B8A74FF75}"/>
              </a:ext>
            </a:extLst>
          </p:cNvPr>
          <p:cNvSpPr txBox="1"/>
          <p:nvPr/>
        </p:nvSpPr>
        <p:spPr>
          <a:xfrm>
            <a:off x="8256830" y="2327675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Insight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5F4C-6CB9-FC7C-DF54-1F1DE6E99BCE}"/>
              </a:ext>
            </a:extLst>
          </p:cNvPr>
          <p:cNvSpPr txBox="1"/>
          <p:nvPr/>
        </p:nvSpPr>
        <p:spPr>
          <a:xfrm>
            <a:off x="8256829" y="2741699"/>
            <a:ext cx="3409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모델을 통한 추가적인 분석도 가능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데이터 이상치 탐지와 같은 활용 방안</a:t>
            </a:r>
            <a:r>
              <a:rPr lang="en-US" altLang="ko-KR" sz="12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DD7B8E-6725-315E-8378-EDE2C100BA28}"/>
              </a:ext>
            </a:extLst>
          </p:cNvPr>
          <p:cNvSpPr txBox="1"/>
          <p:nvPr/>
        </p:nvSpPr>
        <p:spPr>
          <a:xfrm>
            <a:off x="8256830" y="3443592"/>
            <a:ext cx="294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1DA18-5C6A-E244-32B7-DD9F3167E7E2}"/>
              </a:ext>
            </a:extLst>
          </p:cNvPr>
          <p:cNvSpPr txBox="1"/>
          <p:nvPr/>
        </p:nvSpPr>
        <p:spPr>
          <a:xfrm>
            <a:off x="8256829" y="3900987"/>
            <a:ext cx="36248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굴삭기가 가벼운 중량을 들었음에도 불구하고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높은 값이 나온다면 </a:t>
            </a:r>
            <a:r>
              <a:rPr lang="ko-KR" altLang="en-US" sz="12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이는 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기계 이상 </a:t>
            </a:r>
            <a:r>
              <a:rPr lang="ko-KR" altLang="en-US" sz="12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의심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 latinLnBrk="0">
              <a:lnSpc>
                <a:spcPct val="150000"/>
              </a:lnSpc>
              <a:buAutoNum type="arabicParenR"/>
              <a:defRPr/>
            </a:pP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분석 </a:t>
            </a:r>
            <a:r>
              <a:rPr lang="ko-KR" altLang="en-US" sz="1200" kern="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모델을 활용하지 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않더라도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현장에서 작업자가 </a:t>
            </a:r>
            <a:r>
              <a:rPr lang="en-US" altLang="ko-KR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2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값으로도 기기 이상 및 정확한 중량이 측정되는지 확인 가능</a:t>
            </a:r>
            <a:endParaRPr lang="en-US" altLang="ko-KR" sz="12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12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기대 효과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</a:t>
            </a: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 방안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540F2A-5A79-9007-6DF2-6AB6A337590A}"/>
              </a:ext>
            </a:extLst>
          </p:cNvPr>
          <p:cNvSpPr/>
          <p:nvPr/>
        </p:nvSpPr>
        <p:spPr>
          <a:xfrm>
            <a:off x="2246277" y="537122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효율 극대화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센서 데이터를 활용한 정확한 중량 확인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이로 인한 작업 효율 극대화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78F59E-5EE2-ABD7-370C-CE1BE401254A}"/>
              </a:ext>
            </a:extLst>
          </p:cNvPr>
          <p:cNvSpPr/>
          <p:nvPr/>
        </p:nvSpPr>
        <p:spPr>
          <a:xfrm flipH="1">
            <a:off x="5829754" y="173355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AE98A0-6BB1-977E-57F9-7A23781DC719}"/>
              </a:ext>
            </a:extLst>
          </p:cNvPr>
          <p:cNvSpPr/>
          <p:nvPr/>
        </p:nvSpPr>
        <p:spPr>
          <a:xfrm flipH="1">
            <a:off x="9271454" y="173355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5732DE-38CB-9DFF-BE67-66A9DF831F7C}"/>
              </a:ext>
            </a:extLst>
          </p:cNvPr>
          <p:cNvSpPr/>
          <p:nvPr/>
        </p:nvSpPr>
        <p:spPr>
          <a:xfrm>
            <a:off x="23880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최적화된 장비 조화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5BAED-9BB9-C5D2-FAE0-0930E812D89E}"/>
              </a:ext>
            </a:extLst>
          </p:cNvPr>
          <p:cNvSpPr/>
          <p:nvPr/>
        </p:nvSpPr>
        <p:spPr>
          <a:xfrm>
            <a:off x="23880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A8769B-92CB-1F52-6A73-879104A2F9AF}"/>
              </a:ext>
            </a:extLst>
          </p:cNvPr>
          <p:cNvSpPr/>
          <p:nvPr/>
        </p:nvSpPr>
        <p:spPr>
          <a:xfrm>
            <a:off x="23880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01744B-D0FE-F5CA-A6D4-85A1A514CA3A}"/>
              </a:ext>
            </a:extLst>
          </p:cNvPr>
          <p:cNvSpPr/>
          <p:nvPr/>
        </p:nvSpPr>
        <p:spPr>
          <a:xfrm>
            <a:off x="23880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868E5E-1BE9-2267-5122-A3662818ECA6}"/>
              </a:ext>
            </a:extLst>
          </p:cNvPr>
          <p:cNvSpPr/>
          <p:nvPr/>
        </p:nvSpPr>
        <p:spPr>
          <a:xfrm>
            <a:off x="23880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9BF25D-A7AF-B066-B011-C23C504E4167}"/>
              </a:ext>
            </a:extLst>
          </p:cNvPr>
          <p:cNvSpPr/>
          <p:nvPr/>
        </p:nvSpPr>
        <p:spPr>
          <a:xfrm>
            <a:off x="5687977" y="537122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안전성 확보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중량 예측을 통한 센서 데이터 분석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이로 인한 안정성 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E5FF3B-C57A-1674-83F1-6A9CEDE68347}"/>
              </a:ext>
            </a:extLst>
          </p:cNvPr>
          <p:cNvSpPr/>
          <p:nvPr/>
        </p:nvSpPr>
        <p:spPr>
          <a:xfrm>
            <a:off x="58297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이상 탐지</a:t>
            </a:r>
            <a:endParaRPr lang="en-US" altLang="ko-KR" sz="16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760ED3-22D8-CDDA-947F-66B9D5418AE1}"/>
              </a:ext>
            </a:extLst>
          </p:cNvPr>
          <p:cNvSpPr/>
          <p:nvPr/>
        </p:nvSpPr>
        <p:spPr>
          <a:xfrm>
            <a:off x="58297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D1C1A2C-4E17-F021-2BEF-4848FF2CE516}"/>
              </a:ext>
            </a:extLst>
          </p:cNvPr>
          <p:cNvSpPr/>
          <p:nvPr/>
        </p:nvSpPr>
        <p:spPr>
          <a:xfrm>
            <a:off x="58297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111401-AFCF-AB9D-3368-B0B92BD0CBB8}"/>
              </a:ext>
            </a:extLst>
          </p:cNvPr>
          <p:cNvSpPr/>
          <p:nvPr/>
        </p:nvSpPr>
        <p:spPr>
          <a:xfrm>
            <a:off x="58297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DDCA5E-BF54-C292-6723-690F6C01CACC}"/>
              </a:ext>
            </a:extLst>
          </p:cNvPr>
          <p:cNvSpPr/>
          <p:nvPr/>
        </p:nvSpPr>
        <p:spPr>
          <a:xfrm>
            <a:off x="58297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1A0D6DD-04AD-3618-C522-6EBCE81EA456}"/>
              </a:ext>
            </a:extLst>
          </p:cNvPr>
          <p:cNvSpPr/>
          <p:nvPr/>
        </p:nvSpPr>
        <p:spPr>
          <a:xfrm>
            <a:off x="9129677" y="537122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AI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통한 자동화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 건설기계 자동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굴착기에 사용 가능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AI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통한 자동 굴착기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B1E1CE-FF2B-5666-B3B2-677DB454DAA0}"/>
              </a:ext>
            </a:extLst>
          </p:cNvPr>
          <p:cNvSpPr/>
          <p:nvPr/>
        </p:nvSpPr>
        <p:spPr>
          <a:xfrm>
            <a:off x="9271454" y="3854450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 굴착기 가능</a:t>
            </a:r>
            <a:endParaRPr lang="en-US" altLang="ko-KR" sz="1600" b="1" dirty="0">
              <a:solidFill>
                <a:prstClr val="white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001C4F-7B36-A710-6C1C-F13E82E468C8}"/>
              </a:ext>
            </a:extLst>
          </p:cNvPr>
          <p:cNvSpPr/>
          <p:nvPr/>
        </p:nvSpPr>
        <p:spPr>
          <a:xfrm>
            <a:off x="9271454" y="4699316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1933FF-101C-1592-44F9-E0B39D51B17B}"/>
              </a:ext>
            </a:extLst>
          </p:cNvPr>
          <p:cNvSpPr/>
          <p:nvPr/>
        </p:nvSpPr>
        <p:spPr>
          <a:xfrm>
            <a:off x="9271454" y="4699316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D622687-68B5-4FEC-AA83-A0A4A49EA412}"/>
              </a:ext>
            </a:extLst>
          </p:cNvPr>
          <p:cNvSpPr/>
          <p:nvPr/>
        </p:nvSpPr>
        <p:spPr>
          <a:xfrm>
            <a:off x="9271454" y="5059931"/>
            <a:ext cx="224744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6E3DD49-D189-F50E-A5D9-9F5E5DF33590}"/>
              </a:ext>
            </a:extLst>
          </p:cNvPr>
          <p:cNvSpPr/>
          <p:nvPr/>
        </p:nvSpPr>
        <p:spPr>
          <a:xfrm>
            <a:off x="9271454" y="5059931"/>
            <a:ext cx="1542595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02A17-60D4-2B3C-38D7-A199B3584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620" y="2158855"/>
            <a:ext cx="2021680" cy="134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머신러닝 기반 이상 탐지(Anomaly Detection) 기법의 종류">
            <a:extLst>
              <a:ext uri="{FF2B5EF4-FFF2-40B4-BE49-F238E27FC236}">
                <a16:creationId xmlns:a16="http://schemas.microsoft.com/office/drawing/2014/main" id="{9A73BC4D-AC64-9260-B764-9EC8233F6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4"/>
          <a:stretch/>
        </p:blipFill>
        <p:spPr bwMode="auto">
          <a:xfrm>
            <a:off x="5963093" y="2166763"/>
            <a:ext cx="1980765" cy="14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A972EF-D5CC-2AE3-BC85-013E7409F4DD}"/>
              </a:ext>
            </a:extLst>
          </p:cNvPr>
          <p:cNvSpPr/>
          <p:nvPr/>
        </p:nvSpPr>
        <p:spPr>
          <a:xfrm flipH="1">
            <a:off x="2388053" y="1727200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74" name="Picture 2" descr="최적화 PNG, 일러스트, PSD 및 클립 아트에 대한 무료 다운로드 | Pngtree">
            <a:extLst>
              <a:ext uri="{FF2B5EF4-FFF2-40B4-BE49-F238E27FC236}">
                <a16:creationId xmlns:a16="http://schemas.microsoft.com/office/drawing/2014/main" id="{5366EE5B-7F2D-4D2C-7F68-0E5D6F402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6" y="118818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FD721-A403-741F-C563-8E0004D0E26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2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rgbClr val="008233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34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B7C31-6A36-B737-5638-799A9B1B6491}"/>
              </a:ext>
            </a:extLst>
          </p:cNvPr>
          <p:cNvSpPr txBox="1"/>
          <p:nvPr/>
        </p:nvSpPr>
        <p:spPr>
          <a:xfrm>
            <a:off x="0" y="2847165"/>
            <a:ext cx="12192000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7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THANK YOU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96" y="1734207"/>
            <a:ext cx="2580008" cy="7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Fleet Management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솔루션 </a:t>
            </a: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필요성 대두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Fleet management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란 자동차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지게차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트레일러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특수 차량과 같은 상업적 용도의 차량 관리를 의미함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효율적인 자원 관리는 비용을 절감하고 생산성을 향상시킴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9971C8-0BD2-F1C6-8678-BFA7024B41FE}"/>
              </a:ext>
            </a:extLst>
          </p:cNvPr>
          <p:cNvGrpSpPr/>
          <p:nvPr/>
        </p:nvGrpSpPr>
        <p:grpSpPr>
          <a:xfrm>
            <a:off x="3613714" y="2889276"/>
            <a:ext cx="6643469" cy="3689150"/>
            <a:chOff x="3613714" y="2889276"/>
            <a:chExt cx="6643469" cy="3689150"/>
          </a:xfrm>
        </p:grpSpPr>
        <p:pic>
          <p:nvPicPr>
            <p:cNvPr id="7" name="그림 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E44D7E2-9693-2207-F842-E422DD80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420" y="2916885"/>
              <a:ext cx="947826" cy="947826"/>
            </a:xfrm>
            <a:prstGeom prst="rect">
              <a:avLst/>
            </a:prstGeom>
          </p:spPr>
        </p:pic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EEDD2C0B-8344-D68C-2E3B-91D8BCEE9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8586" y="3641856"/>
              <a:ext cx="947826" cy="947826"/>
            </a:xfrm>
            <a:prstGeom prst="rect">
              <a:avLst/>
            </a:prstGeom>
          </p:spPr>
        </p:pic>
        <p:pic>
          <p:nvPicPr>
            <p:cNvPr id="20" name="그림 1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0324EBE-A1EC-DE09-3F7A-0A13326C8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497" y="2955087"/>
              <a:ext cx="947826" cy="947826"/>
            </a:xfrm>
            <a:prstGeom prst="rect">
              <a:avLst/>
            </a:prstGeom>
          </p:spPr>
        </p:pic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00115E-0A3F-32DD-91A4-7CD81E0D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254" y="3538723"/>
              <a:ext cx="947826" cy="947826"/>
            </a:xfrm>
            <a:prstGeom prst="rect">
              <a:avLst/>
            </a:prstGeom>
          </p:spPr>
        </p:pic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9A570A4-353B-9665-61BC-4E0A2039A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3714" y="4294392"/>
              <a:ext cx="2284034" cy="2284034"/>
            </a:xfrm>
            <a:prstGeom prst="rect">
              <a:avLst/>
            </a:prstGeom>
          </p:spPr>
        </p:pic>
        <p:sp>
          <p:nvSpPr>
            <p:cNvPr id="25" name="생각 풍선: 구름 모양 24">
              <a:extLst>
                <a:ext uri="{FF2B5EF4-FFF2-40B4-BE49-F238E27FC236}">
                  <a16:creationId xmlns:a16="http://schemas.microsoft.com/office/drawing/2014/main" id="{A5753EED-DDBB-FAFD-5DA1-2154F818DDF2}"/>
                </a:ext>
              </a:extLst>
            </p:cNvPr>
            <p:cNvSpPr/>
            <p:nvPr/>
          </p:nvSpPr>
          <p:spPr>
            <a:xfrm>
              <a:off x="5442226" y="2889276"/>
              <a:ext cx="4814957" cy="1912428"/>
            </a:xfrm>
            <a:prstGeom prst="cloudCallout">
              <a:avLst>
                <a:gd name="adj1" fmla="val -42089"/>
                <a:gd name="adj2" fmla="val 60293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E46243E-DBDB-A44D-48DA-EC39FE1D2E1D}"/>
              </a:ext>
            </a:extLst>
          </p:cNvPr>
          <p:cNvSpPr txBox="1"/>
          <p:nvPr/>
        </p:nvSpPr>
        <p:spPr>
          <a:xfrm>
            <a:off x="1638300" y="1825106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최적화된 장비 조합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240FA-ADD9-2302-E223-8005E56F756C}"/>
              </a:ext>
            </a:extLst>
          </p:cNvPr>
          <p:cNvSpPr txBox="1"/>
          <p:nvPr/>
        </p:nvSpPr>
        <p:spPr>
          <a:xfrm>
            <a:off x="1783676" y="2387167"/>
            <a:ext cx="9541821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최적화된 장비 조합을 위해서는 </a:t>
            </a:r>
            <a:r>
              <a:rPr lang="ko-KR" altLang="en-US" sz="1400" b="1" kern="0" dirty="0">
                <a:solidFill>
                  <a:srgbClr val="00308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장비의 작업량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정비 기록 등을 통한 장비 정보가 필요함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1519-1670-F9DC-9F30-6B6D53B7AAC7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30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– </a:t>
            </a: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작업자 영향력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47644"/>
            <a:ext cx="9541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작업자의 영향력이 강한 것을 알 수 있음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같은 중량과 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Sensor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여도 작업자의 따른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형태의 행동을 보임</a:t>
            </a:r>
            <a:endParaRPr lang="en-US" altLang="ko-KR" sz="1400" b="1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모델의 </a:t>
            </a:r>
            <a:r>
              <a:rPr lang="en-US" altLang="ko-KR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Noise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작용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ko-KR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작업자 개개인에 영향을 받지 않는 모델 개발 필요</a:t>
            </a:r>
            <a:endParaRPr lang="en-US" altLang="ko-KR" sz="1400" b="1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0D3B24-B55A-01F4-E1E4-17163ACAA6C2}"/>
              </a:ext>
            </a:extLst>
          </p:cNvPr>
          <p:cNvGrpSpPr/>
          <p:nvPr/>
        </p:nvGrpSpPr>
        <p:grpSpPr>
          <a:xfrm>
            <a:off x="2079522" y="2482704"/>
            <a:ext cx="9434052" cy="3772657"/>
            <a:chOff x="2079522" y="2310581"/>
            <a:chExt cx="9434052" cy="377265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C9A74-EB06-4451-AF61-BB56A7DCB0FB}"/>
                </a:ext>
              </a:extLst>
            </p:cNvPr>
            <p:cNvSpPr/>
            <p:nvPr/>
          </p:nvSpPr>
          <p:spPr>
            <a:xfrm>
              <a:off x="2079522" y="2310581"/>
              <a:ext cx="9434052" cy="3772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D0BACE9-D8C0-5C36-63A7-AE467599B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1099" y="4257466"/>
              <a:ext cx="4521600" cy="1594242"/>
            </a:xfrm>
            <a:prstGeom prst="rect">
              <a:avLst/>
            </a:prstGeom>
          </p:spPr>
        </p:pic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A8FDFC8-FDB5-F67B-33F1-A0DFD6A5457E}"/>
                </a:ext>
              </a:extLst>
            </p:cNvPr>
            <p:cNvCxnSpPr>
              <a:cxnSpLocks/>
            </p:cNvCxnSpPr>
            <p:nvPr/>
          </p:nvCxnSpPr>
          <p:spPr>
            <a:xfrm>
              <a:off x="4827332" y="4568438"/>
              <a:ext cx="114008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1D101F-30D1-7AEA-E005-FFD70452AFDF}"/>
                </a:ext>
              </a:extLst>
            </p:cNvPr>
            <p:cNvSpPr txBox="1"/>
            <p:nvPr/>
          </p:nvSpPr>
          <p:spPr>
            <a:xfrm>
              <a:off x="5122826" y="4286745"/>
              <a:ext cx="635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14.3</a:t>
              </a:r>
              <a:endParaRPr lang="ko-KR" altLang="en-US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CD256BD-AA5D-B0CD-0AAD-9D0A5B35D7D6}"/>
                </a:ext>
              </a:extLst>
            </p:cNvPr>
            <p:cNvCxnSpPr/>
            <p:nvPr/>
          </p:nvCxnSpPr>
          <p:spPr>
            <a:xfrm>
              <a:off x="5303044" y="5207794"/>
              <a:ext cx="738187" cy="0"/>
            </a:xfrm>
            <a:prstGeom prst="straightConnector1">
              <a:avLst/>
            </a:prstGeom>
            <a:ln w="57150">
              <a:solidFill>
                <a:srgbClr val="FF9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F62D4-9AF7-A907-316B-7158D1FAC95A}"/>
                </a:ext>
              </a:extLst>
            </p:cNvPr>
            <p:cNvSpPr txBox="1"/>
            <p:nvPr/>
          </p:nvSpPr>
          <p:spPr>
            <a:xfrm>
              <a:off x="5409346" y="4880545"/>
              <a:ext cx="635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9F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9.44</a:t>
              </a:r>
              <a:endParaRPr lang="ko-KR" altLang="en-US" sz="1400" dirty="0">
                <a:solidFill>
                  <a:srgbClr val="FF9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C40CDC8-2170-34E8-FB0A-1E9E95C3CB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5946" y="4243929"/>
              <a:ext cx="4521600" cy="1594800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4576B75-E580-AA5A-2D3C-ED1AE837FA9B}"/>
                </a:ext>
              </a:extLst>
            </p:cNvPr>
            <p:cNvCxnSpPr>
              <a:cxnSpLocks/>
            </p:cNvCxnSpPr>
            <p:nvPr/>
          </p:nvCxnSpPr>
          <p:spPr>
            <a:xfrm>
              <a:off x="8369845" y="4759614"/>
              <a:ext cx="104847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8F5EEF-5DBE-C67C-EA0A-0B9E1FAB35DC}"/>
                </a:ext>
              </a:extLst>
            </p:cNvPr>
            <p:cNvSpPr txBox="1"/>
            <p:nvPr/>
          </p:nvSpPr>
          <p:spPr>
            <a:xfrm>
              <a:off x="8613742" y="4434365"/>
              <a:ext cx="573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13.4</a:t>
              </a:r>
              <a:endParaRPr lang="ko-KR" altLang="en-US" sz="14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9CD2E40-F1A9-6C63-34F2-2D71CF1A2017}"/>
                </a:ext>
              </a:extLst>
            </p:cNvPr>
            <p:cNvCxnSpPr>
              <a:cxnSpLocks/>
            </p:cNvCxnSpPr>
            <p:nvPr/>
          </p:nvCxnSpPr>
          <p:spPr>
            <a:xfrm>
              <a:off x="8811122" y="5283262"/>
              <a:ext cx="829448" cy="0"/>
            </a:xfrm>
            <a:prstGeom prst="straightConnector1">
              <a:avLst/>
            </a:prstGeom>
            <a:ln w="57150">
              <a:solidFill>
                <a:srgbClr val="FF9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3A390F-A768-A2A6-B6BB-92E8B0ABAEF1}"/>
                </a:ext>
              </a:extLst>
            </p:cNvPr>
            <p:cNvSpPr txBox="1"/>
            <p:nvPr/>
          </p:nvSpPr>
          <p:spPr>
            <a:xfrm>
              <a:off x="8960396" y="4987622"/>
              <a:ext cx="5797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9F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10.4</a:t>
              </a:r>
              <a:endParaRPr lang="ko-KR" altLang="en-US" sz="1400" dirty="0">
                <a:solidFill>
                  <a:srgbClr val="FF9F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A7F8ABB-12A9-A312-49D1-0C28E87EA06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2887" y="2537987"/>
              <a:ext cx="4525200" cy="1656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8BD9BB7-A9D9-A542-40B2-75883FADEF8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07628" y="2579967"/>
              <a:ext cx="4525200" cy="165600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3C856EC-72DB-7085-A404-27BF53E8C642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92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CC134F-43B7-6C06-E933-1C18F761522A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en-US" altLang="ko-KR" b="1" kern="0" dirty="0" err="1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Overpred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F1C2B-EDD4-88E6-3A48-70C455DE5864}"/>
              </a:ext>
            </a:extLst>
          </p:cNvPr>
          <p:cNvSpPr txBox="1"/>
          <p:nvPr/>
        </p:nvSpPr>
        <p:spPr>
          <a:xfrm>
            <a:off x="1783676" y="985744"/>
            <a:ext cx="95418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예측된 작업 중량이 실제 작업 중량보다 크면 발생하는 문제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향후 남은 작업량이 더 많기 때문에 </a:t>
            </a:r>
            <a:r>
              <a:rPr lang="ko-KR" altLang="en-US" sz="15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건설 계획 수립</a:t>
            </a:r>
            <a:r>
              <a:rPr lang="en-US" altLang="ko-KR" sz="15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5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실행에 차질이 생김</a:t>
            </a:r>
            <a:r>
              <a:rPr lang="en-US" altLang="ko-KR" sz="1500" b="1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500" b="1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이는 효율적인 현장 운용을 방해하고 산업 현장에서 굉장히 큰 위험 요소임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장비 운용의 </a:t>
            </a:r>
            <a:r>
              <a:rPr lang="ko-KR" altLang="en-US" sz="1500" b="1" kern="0" dirty="0">
                <a:solidFill>
                  <a:srgbClr val="0082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비효율</a:t>
            </a: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발생함</a:t>
            </a:r>
            <a:r>
              <a:rPr lang="en-US" altLang="ko-KR" sz="1500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sz="1500" kern="0" dirty="0">
                <a:solidFill>
                  <a:srgbClr val="00AD1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앞선 예측 작업 중량이 실제 작업 중량보다 많다면 다음 장비는 실제로 필요한 것보다 더 많이 배치되게 되므로 장비를 낭비하게 됨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6" name="그림 15" descr="스크린샷, 그래픽, 클립아트, 상징이(가) 표시된 사진&#10;&#10;자동 생성된 설명">
            <a:extLst>
              <a:ext uri="{FF2B5EF4-FFF2-40B4-BE49-F238E27FC236}">
                <a16:creationId xmlns:a16="http://schemas.microsoft.com/office/drawing/2014/main" id="{E5332CB8-D512-49D1-544C-3906BC49B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6" y="3725898"/>
            <a:ext cx="2747749" cy="2747749"/>
          </a:xfrm>
          <a:prstGeom prst="rect">
            <a:avLst/>
          </a:prstGeom>
        </p:spPr>
      </p:pic>
      <p:pic>
        <p:nvPicPr>
          <p:cNvPr id="17" name="그림 16" descr="차량, 바퀴, 클립아트, 자동차 부품이(가) 표시된 사진&#10;&#10;자동 생성된 설명">
            <a:extLst>
              <a:ext uri="{FF2B5EF4-FFF2-40B4-BE49-F238E27FC236}">
                <a16:creationId xmlns:a16="http://schemas.microsoft.com/office/drawing/2014/main" id="{B2000711-6718-09A5-81A7-1D0E2060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11" y="3610969"/>
            <a:ext cx="2747749" cy="2747749"/>
          </a:xfrm>
          <a:prstGeom prst="rect">
            <a:avLst/>
          </a:prstGeom>
        </p:spPr>
      </p:pic>
      <p:pic>
        <p:nvPicPr>
          <p:cNvPr id="18" name="그림 17" descr="원, 스크린샷, 그래픽, 클립아트이(가) 표시된 사진&#10;&#10;자동 생성된 설명">
            <a:extLst>
              <a:ext uri="{FF2B5EF4-FFF2-40B4-BE49-F238E27FC236}">
                <a16:creationId xmlns:a16="http://schemas.microsoft.com/office/drawing/2014/main" id="{299A299A-0009-DACB-49A6-004205660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53" y="3967047"/>
            <a:ext cx="692897" cy="692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0BEAEB-1B4E-B75C-9B8B-19F997A2F139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2708817-589C-FF72-94EA-E1C531A42093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rgbClr val="008233"/>
                </a:solidFill>
              </a:rPr>
              <a:t>문제 이해도</a:t>
            </a:r>
            <a:endParaRPr lang="en-US" altLang="ko-KR" sz="1100" kern="0" dirty="0">
              <a:solidFill>
                <a:srgbClr val="008233"/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배경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00AD1D"/>
                </a:solidFill>
              </a:rPr>
              <a:t>문제제기</a:t>
            </a:r>
            <a:endParaRPr lang="en-US" altLang="ko-KR" sz="1100" kern="0" dirty="0">
              <a:solidFill>
                <a:srgbClr val="00AD1D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활용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도메인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시계열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데이터 가공  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모델 완성도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마무리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활용 방안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</a:rPr>
              <a:t>기대 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C134F-43B7-6C06-E933-1C18F761522A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dirty="0">
                <a:solidFill>
                  <a:srgbClr val="008233"/>
                </a:solidFill>
              </a:rPr>
              <a:t>문제 제기 </a:t>
            </a:r>
            <a:r>
              <a:rPr lang="en-US" altLang="ko-KR" b="1" kern="0" dirty="0">
                <a:solidFill>
                  <a:srgbClr val="008233"/>
                </a:solidFill>
              </a:rPr>
              <a:t>- </a:t>
            </a:r>
            <a:r>
              <a:rPr lang="en-US" altLang="ko-KR" b="1" kern="0" dirty="0" err="1">
                <a:solidFill>
                  <a:srgbClr val="008233"/>
                </a:solidFill>
              </a:rPr>
              <a:t>Overpred</a:t>
            </a:r>
            <a:endParaRPr lang="en-US" altLang="ko-KR" sz="1800" b="1" kern="0" dirty="0">
              <a:solidFill>
                <a:srgbClr val="00823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F1C2B-EDD4-88E6-3A48-70C455DE5864}"/>
              </a:ext>
            </a:extLst>
          </p:cNvPr>
          <p:cNvSpPr txBox="1"/>
          <p:nvPr/>
        </p:nvSpPr>
        <p:spPr>
          <a:xfrm>
            <a:off x="1783676" y="985744"/>
            <a:ext cx="9541821" cy="281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/>
              <a:t>예측된 작업 중량이 실제 작업 중량보다 크면 발생하는 문제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/>
              <a:t>향후 남은 작업량이 더 많기 때문에 </a:t>
            </a:r>
            <a:r>
              <a:rPr lang="ko-KR" altLang="en-US" sz="1500" kern="0" dirty="0">
                <a:solidFill>
                  <a:srgbClr val="008233"/>
                </a:solidFill>
              </a:rPr>
              <a:t>건설 계획 수립</a:t>
            </a:r>
            <a:r>
              <a:rPr lang="en-US" altLang="ko-KR" sz="1500" kern="0" dirty="0">
                <a:solidFill>
                  <a:srgbClr val="008233"/>
                </a:solidFill>
              </a:rPr>
              <a:t> </a:t>
            </a:r>
            <a:r>
              <a:rPr lang="ko-KR" altLang="en-US" sz="1500" kern="0" dirty="0">
                <a:solidFill>
                  <a:srgbClr val="008233"/>
                </a:solidFill>
              </a:rPr>
              <a:t>및 실행에 차질이 생김</a:t>
            </a:r>
            <a:r>
              <a:rPr lang="en-US" altLang="ko-KR" sz="1500" kern="0" dirty="0">
                <a:solidFill>
                  <a:srgbClr val="00AD1D"/>
                </a:solidFill>
              </a:rPr>
              <a:t/>
            </a:r>
            <a:br>
              <a:rPr lang="en-US" altLang="ko-KR" sz="1500" kern="0" dirty="0">
                <a:solidFill>
                  <a:srgbClr val="00AD1D"/>
                </a:solidFill>
              </a:rPr>
            </a:br>
            <a:r>
              <a:rPr lang="ko-KR" altLang="en-US" sz="1500" kern="0" dirty="0"/>
              <a:t>이는 효율적인 현장 운용을 방해하고 산업 현장에서 굉장히 큰 위험 요소임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r>
              <a:rPr lang="ko-KR" altLang="en-US" sz="1500" kern="0" dirty="0"/>
              <a:t>장비 운용의 </a:t>
            </a:r>
            <a:r>
              <a:rPr lang="ko-KR" altLang="en-US" sz="1500" kern="0" dirty="0">
                <a:solidFill>
                  <a:srgbClr val="008233"/>
                </a:solidFill>
              </a:rPr>
              <a:t>비효율</a:t>
            </a:r>
            <a:r>
              <a:rPr lang="ko-KR" altLang="en-US" sz="1500" kern="0" dirty="0"/>
              <a:t>이 발생함</a:t>
            </a:r>
            <a:r>
              <a:rPr lang="en-US" altLang="ko-KR" sz="1500" kern="0" dirty="0">
                <a:solidFill>
                  <a:srgbClr val="00AD1D"/>
                </a:solidFill>
              </a:rPr>
              <a:t/>
            </a:r>
            <a:br>
              <a:rPr lang="en-US" altLang="ko-KR" sz="1500" kern="0" dirty="0">
                <a:solidFill>
                  <a:srgbClr val="00AD1D"/>
                </a:solidFill>
              </a:rPr>
            </a:br>
            <a:r>
              <a:rPr lang="ko-KR" altLang="en-US" sz="1500" kern="0" dirty="0"/>
              <a:t>앞선 예측 작업 중량이 실제 작업 중량보다 많다면 다음 장비는 실제로 필요한 것보다 더 많이 배치되게 되므로 장비를 낭비하게 됨</a:t>
            </a:r>
            <a:endParaRPr lang="en-US" altLang="ko-KR" sz="1500" kern="0" dirty="0"/>
          </a:p>
          <a:p>
            <a:pPr marL="800100" lvl="1" indent="-342900" latinLnBrk="0">
              <a:lnSpc>
                <a:spcPct val="150000"/>
              </a:lnSpc>
              <a:buAutoNum type="arabicPeriod"/>
              <a:defRPr/>
            </a:pPr>
            <a:endParaRPr lang="en-US" altLang="ko-KR" sz="1500" kern="0" dirty="0"/>
          </a:p>
        </p:txBody>
      </p:sp>
      <p:pic>
        <p:nvPicPr>
          <p:cNvPr id="16" name="그림 15" descr="스크린샷, 그래픽, 클립아트, 상징이(가) 표시된 사진&#10;&#10;자동 생성된 설명">
            <a:extLst>
              <a:ext uri="{FF2B5EF4-FFF2-40B4-BE49-F238E27FC236}">
                <a16:creationId xmlns:a16="http://schemas.microsoft.com/office/drawing/2014/main" id="{E5332CB8-D512-49D1-544C-3906BC49B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6" y="3725898"/>
            <a:ext cx="2747749" cy="2747749"/>
          </a:xfrm>
          <a:prstGeom prst="rect">
            <a:avLst/>
          </a:prstGeom>
        </p:spPr>
      </p:pic>
      <p:pic>
        <p:nvPicPr>
          <p:cNvPr id="17" name="그림 16" descr="차량, 바퀴, 클립아트, 자동차 부품이(가) 표시된 사진&#10;&#10;자동 생성된 설명">
            <a:extLst>
              <a:ext uri="{FF2B5EF4-FFF2-40B4-BE49-F238E27FC236}">
                <a16:creationId xmlns:a16="http://schemas.microsoft.com/office/drawing/2014/main" id="{B2000711-6718-09A5-81A7-1D0E2060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711" y="3610969"/>
            <a:ext cx="2747749" cy="2747749"/>
          </a:xfrm>
          <a:prstGeom prst="rect">
            <a:avLst/>
          </a:prstGeom>
        </p:spPr>
      </p:pic>
      <p:pic>
        <p:nvPicPr>
          <p:cNvPr id="18" name="그림 17" descr="원, 스크린샷, 그래픽, 클립아트이(가) 표시된 사진&#10;&#10;자동 생성된 설명">
            <a:extLst>
              <a:ext uri="{FF2B5EF4-FFF2-40B4-BE49-F238E27FC236}">
                <a16:creationId xmlns:a16="http://schemas.microsoft.com/office/drawing/2014/main" id="{299A299A-0009-DACB-49A6-0042056607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53" y="3967047"/>
            <a:ext cx="692897" cy="6928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D614B3-AF0A-50BA-DF22-FFC0083DDA28}"/>
              </a:ext>
            </a:extLst>
          </p:cNvPr>
          <p:cNvSpPr/>
          <p:nvPr/>
        </p:nvSpPr>
        <p:spPr>
          <a:xfrm>
            <a:off x="-139700" y="-177800"/>
            <a:ext cx="12331699" cy="71882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C7259-7E8F-139F-799E-D6CFA71C24F9}"/>
              </a:ext>
            </a:extLst>
          </p:cNvPr>
          <p:cNvSpPr txBox="1"/>
          <p:nvPr/>
        </p:nvSpPr>
        <p:spPr>
          <a:xfrm>
            <a:off x="-350460" y="2409219"/>
            <a:ext cx="10002460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작업자의 운전 성향과 숙련도에 </a:t>
            </a:r>
            <a:r>
              <a:rPr lang="ko-KR" altLang="en-US" sz="3200" b="1" kern="0" dirty="0">
                <a:solidFill>
                  <a:srgbClr val="00E6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영향을 받지 않고</a:t>
            </a:r>
            <a:endParaRPr lang="en-US" altLang="ko-KR" sz="3200" b="1" kern="0" dirty="0">
              <a:solidFill>
                <a:srgbClr val="00E6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FD3BE-69D9-921A-61B2-3DCB2FC2AD19}"/>
              </a:ext>
            </a:extLst>
          </p:cNvPr>
          <p:cNvSpPr txBox="1"/>
          <p:nvPr/>
        </p:nvSpPr>
        <p:spPr>
          <a:xfrm>
            <a:off x="4269372" y="3438025"/>
            <a:ext cx="7939511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00E6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정확한 작업 중량</a:t>
            </a:r>
            <a:r>
              <a:rPr lang="ko-KR" altLang="en-US" sz="3200" b="1" kern="0" dirty="0">
                <a:solidFill>
                  <a:schemeClr val="bg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예측하는 모델 개발    </a:t>
            </a:r>
            <a:endParaRPr lang="en-US" altLang="ko-KR" sz="3200" b="1" kern="0" dirty="0">
              <a:solidFill>
                <a:schemeClr val="bg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E35E7E7-D952-A770-9CB5-C15720C0F9F8}"/>
              </a:ext>
            </a:extLst>
          </p:cNvPr>
          <p:cNvSpPr/>
          <p:nvPr/>
        </p:nvSpPr>
        <p:spPr>
          <a:xfrm>
            <a:off x="678426" y="84871"/>
            <a:ext cx="218249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Context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CFA8D1-66BF-21CE-5D8D-8476003C5CE1}"/>
              </a:ext>
            </a:extLst>
          </p:cNvPr>
          <p:cNvCxnSpPr>
            <a:cxnSpLocks/>
          </p:cNvCxnSpPr>
          <p:nvPr/>
        </p:nvCxnSpPr>
        <p:spPr>
          <a:xfrm>
            <a:off x="2939845" y="618234"/>
            <a:ext cx="9252155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66B6E-0ED9-8E00-ED9D-EA1F04737A60}"/>
              </a:ext>
            </a:extLst>
          </p:cNvPr>
          <p:cNvCxnSpPr>
            <a:cxnSpLocks/>
          </p:cNvCxnSpPr>
          <p:nvPr/>
        </p:nvCxnSpPr>
        <p:spPr>
          <a:xfrm flipH="1">
            <a:off x="3814" y="618234"/>
            <a:ext cx="674612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F61B5C-08FE-6235-DB8A-A2FD5987D8C9}"/>
              </a:ext>
            </a:extLst>
          </p:cNvPr>
          <p:cNvCxnSpPr>
            <a:cxnSpLocks/>
          </p:cNvCxnSpPr>
          <p:nvPr/>
        </p:nvCxnSpPr>
        <p:spPr>
          <a:xfrm>
            <a:off x="766914" y="2418737"/>
            <a:ext cx="10392697" cy="0"/>
          </a:xfrm>
          <a:prstGeom prst="line">
            <a:avLst/>
          </a:prstGeom>
          <a:ln w="28575">
            <a:gradFill>
              <a:gsLst>
                <a:gs pos="0">
                  <a:srgbClr val="3B7F44"/>
                </a:gs>
                <a:gs pos="33000">
                  <a:srgbClr val="51AA4F"/>
                </a:gs>
                <a:gs pos="99083">
                  <a:srgbClr val="435F65"/>
                </a:gs>
                <a:gs pos="67000">
                  <a:srgbClr val="70CF4C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9E20B98-A9DB-1383-CB71-B9A6DA09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14D0209E-F6BD-6FE9-CCF0-B2DBE8FCBE5E}"/>
              </a:ext>
            </a:extLst>
          </p:cNvPr>
          <p:cNvSpPr/>
          <p:nvPr/>
        </p:nvSpPr>
        <p:spPr>
          <a:xfrm>
            <a:off x="1681315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7E718E-9985-BCB9-3481-2CFFFEFACD49}"/>
              </a:ext>
            </a:extLst>
          </p:cNvPr>
          <p:cNvSpPr/>
          <p:nvPr/>
        </p:nvSpPr>
        <p:spPr>
          <a:xfrm>
            <a:off x="4173792" y="1878737"/>
            <a:ext cx="1080000" cy="1080000"/>
          </a:xfrm>
          <a:prstGeom prst="ellipse">
            <a:avLst/>
          </a:prstGeom>
          <a:solidFill>
            <a:srgbClr val="00702B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37E903-8A4B-93B4-2196-16426774EB84}"/>
              </a:ext>
            </a:extLst>
          </p:cNvPr>
          <p:cNvSpPr/>
          <p:nvPr/>
        </p:nvSpPr>
        <p:spPr>
          <a:xfrm>
            <a:off x="6666269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47EDF9B-2D98-6219-F541-B383E197D202}"/>
              </a:ext>
            </a:extLst>
          </p:cNvPr>
          <p:cNvSpPr/>
          <p:nvPr/>
        </p:nvSpPr>
        <p:spPr>
          <a:xfrm>
            <a:off x="9158747" y="1878737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rgbClr val="51AA4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E0B8B8-28EB-9108-3721-2700813B6304}"/>
              </a:ext>
            </a:extLst>
          </p:cNvPr>
          <p:cNvSpPr txBox="1"/>
          <p:nvPr/>
        </p:nvSpPr>
        <p:spPr>
          <a:xfrm>
            <a:off x="1970592" y="2091185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F529AE-0913-5054-6029-5E866CD2A7A0}"/>
              </a:ext>
            </a:extLst>
          </p:cNvPr>
          <p:cNvSpPr txBox="1"/>
          <p:nvPr/>
        </p:nvSpPr>
        <p:spPr>
          <a:xfrm>
            <a:off x="4463069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3600" b="1" dirty="0">
              <a:solidFill>
                <a:srgbClr val="0F3182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7BBA43-3156-B04E-734C-6F4B84832D21}"/>
              </a:ext>
            </a:extLst>
          </p:cNvPr>
          <p:cNvSpPr txBox="1"/>
          <p:nvPr/>
        </p:nvSpPr>
        <p:spPr>
          <a:xfrm>
            <a:off x="6955546" y="2075903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E33D7A-AEBF-81CD-6267-12F6A83BCD50}"/>
              </a:ext>
            </a:extLst>
          </p:cNvPr>
          <p:cNvSpPr txBox="1"/>
          <p:nvPr/>
        </p:nvSpPr>
        <p:spPr>
          <a:xfrm>
            <a:off x="9448024" y="2075902"/>
            <a:ext cx="50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F3182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EEEE2-4CDE-3FFB-034C-F82140C3CE80}"/>
              </a:ext>
            </a:extLst>
          </p:cNvPr>
          <p:cNvSpPr txBox="1"/>
          <p:nvPr/>
        </p:nvSpPr>
        <p:spPr>
          <a:xfrm>
            <a:off x="1602659" y="3189569"/>
            <a:ext cx="137869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INTRO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742A70-F64C-CF0D-0587-F41F59643B82}"/>
              </a:ext>
            </a:extLst>
          </p:cNvPr>
          <p:cNvSpPr txBox="1"/>
          <p:nvPr/>
        </p:nvSpPr>
        <p:spPr>
          <a:xfrm>
            <a:off x="4032750" y="3201854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AFED3-E209-5F27-B33E-1B42A10CC659}"/>
              </a:ext>
            </a:extLst>
          </p:cNvPr>
          <p:cNvSpPr txBox="1"/>
          <p:nvPr/>
        </p:nvSpPr>
        <p:spPr>
          <a:xfrm>
            <a:off x="6510480" y="3186107"/>
            <a:ext cx="15701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3CFA45-06B4-876B-F8A3-E957A3E3D07E}"/>
              </a:ext>
            </a:extLst>
          </p:cNvPr>
          <p:cNvSpPr txBox="1"/>
          <p:nvPr/>
        </p:nvSpPr>
        <p:spPr>
          <a:xfrm>
            <a:off x="9158747" y="3201854"/>
            <a:ext cx="177472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CONCLUSION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8B5798-FBA6-0F25-CC15-ADA145A81EEE}"/>
              </a:ext>
            </a:extLst>
          </p:cNvPr>
          <p:cNvSpPr txBox="1"/>
          <p:nvPr/>
        </p:nvSpPr>
        <p:spPr>
          <a:xfrm>
            <a:off x="1608222" y="3801183"/>
            <a:ext cx="133162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82DAC3-E596-F3BB-09BF-E1B2D994318C}"/>
              </a:ext>
            </a:extLst>
          </p:cNvPr>
          <p:cNvSpPr txBox="1"/>
          <p:nvPr/>
        </p:nvSpPr>
        <p:spPr>
          <a:xfrm>
            <a:off x="4032750" y="3801183"/>
            <a:ext cx="1699456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92FC8-0021-51C1-465D-361566D43CAC}"/>
              </a:ext>
            </a:extLst>
          </p:cNvPr>
          <p:cNvSpPr txBox="1"/>
          <p:nvPr/>
        </p:nvSpPr>
        <p:spPr>
          <a:xfrm>
            <a:off x="6510480" y="3793301"/>
            <a:ext cx="169945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75F0C-0056-11DC-E091-410F167DAE32}"/>
              </a:ext>
            </a:extLst>
          </p:cNvPr>
          <p:cNvSpPr txBox="1"/>
          <p:nvPr/>
        </p:nvSpPr>
        <p:spPr>
          <a:xfrm>
            <a:off x="9158747" y="3741853"/>
            <a:ext cx="16994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</a:t>
            </a:r>
            <a:r>
              <a:rPr lang="en-US" altLang="ko-KR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해석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sz="14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방안</a:t>
            </a:r>
            <a:endParaRPr lang="en-US" altLang="ko-KR" sz="14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4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1DB6FD-A3E0-0592-59D4-C8BC3601A71F}"/>
              </a:ext>
            </a:extLst>
          </p:cNvPr>
          <p:cNvSpPr/>
          <p:nvPr/>
        </p:nvSpPr>
        <p:spPr>
          <a:xfrm>
            <a:off x="0" y="0"/>
            <a:ext cx="1542314" cy="68580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E4E0D2-BCCD-E231-A1CD-DACB70B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597" y="29875"/>
            <a:ext cx="1527992" cy="435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B58AB-E96D-90D9-4F40-4472795ED4F4}"/>
              </a:ext>
            </a:extLst>
          </p:cNvPr>
          <p:cNvSpPr txBox="1"/>
          <p:nvPr/>
        </p:nvSpPr>
        <p:spPr>
          <a:xfrm>
            <a:off x="1638300" y="384353"/>
            <a:ext cx="609817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800" b="1" kern="0" dirty="0">
                <a:solidFill>
                  <a:srgbClr val="008233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도메인 분석</a:t>
            </a:r>
            <a:endParaRPr lang="en-US" altLang="ko-KR" sz="1800" b="1" kern="0" dirty="0">
              <a:solidFill>
                <a:srgbClr val="008233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7AC3-AA32-A3E4-F822-4005AD8ADA78}"/>
              </a:ext>
            </a:extLst>
          </p:cNvPr>
          <p:cNvSpPr txBox="1"/>
          <p:nvPr/>
        </p:nvSpPr>
        <p:spPr>
          <a:xfrm>
            <a:off x="1783676" y="985744"/>
            <a:ext cx="9541821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데이터의 특성과 관련된 건설 기계와 주최 회사 도메인 분석 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500" kern="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다음과 같은 순서로 분석 진행</a:t>
            </a:r>
            <a:endParaRPr lang="en-US" altLang="ko-KR" sz="1500" kern="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30353A-4B2A-867A-E8EE-90661AD63D0E}"/>
              </a:ext>
            </a:extLst>
          </p:cNvPr>
          <p:cNvGrpSpPr/>
          <p:nvPr/>
        </p:nvGrpSpPr>
        <p:grpSpPr>
          <a:xfrm>
            <a:off x="7132796" y="2641980"/>
            <a:ext cx="1110916" cy="182435"/>
            <a:chOff x="9061604" y="2189895"/>
            <a:chExt cx="632150" cy="182435"/>
          </a:xfrm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A2C59534-D279-8E9B-F590-076D794D256F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ABB82E8-D462-D73C-DF37-C786BB416C74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729440-4CFC-82A1-00AE-71DFD706F165}"/>
              </a:ext>
            </a:extLst>
          </p:cNvPr>
          <p:cNvGrpSpPr/>
          <p:nvPr/>
        </p:nvGrpSpPr>
        <p:grpSpPr>
          <a:xfrm>
            <a:off x="7132796" y="3518493"/>
            <a:ext cx="1110916" cy="182435"/>
            <a:chOff x="9061604" y="2189895"/>
            <a:chExt cx="632150" cy="182435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93D8E0AB-1031-7EA9-39B3-7424E251BDF4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797E3DB-7738-7B6B-E9D9-175A6DB3F4F3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7DF3BBD-4062-F079-BBF7-9D65FC35E445}"/>
              </a:ext>
            </a:extLst>
          </p:cNvPr>
          <p:cNvGrpSpPr/>
          <p:nvPr/>
        </p:nvGrpSpPr>
        <p:grpSpPr>
          <a:xfrm>
            <a:off x="2059137" y="2110094"/>
            <a:ext cx="9556788" cy="369694"/>
            <a:chOff x="6483375" y="2576934"/>
            <a:chExt cx="5438145" cy="3696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A1FAAD-267C-54D4-67BA-CC10BC62B4D0}"/>
                </a:ext>
              </a:extLst>
            </p:cNvPr>
            <p:cNvSpPr txBox="1"/>
            <p:nvPr/>
          </p:nvSpPr>
          <p:spPr>
            <a:xfrm>
              <a:off x="7514937" y="2605440"/>
              <a:ext cx="44065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작업자의 운전 성향과 숙련도에 영향을 받지 않고 정확한 작업 중량 예측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94D0A2-ADDC-6640-5C66-F750B80294F6}"/>
                </a:ext>
              </a:extLst>
            </p:cNvPr>
            <p:cNvSpPr/>
            <p:nvPr/>
          </p:nvSpPr>
          <p:spPr>
            <a:xfrm>
              <a:off x="6487910" y="2576934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Task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F4B82E-F432-79CE-2A15-922926318998}"/>
                </a:ext>
              </a:extLst>
            </p:cNvPr>
            <p:cNvSpPr/>
            <p:nvPr/>
          </p:nvSpPr>
          <p:spPr>
            <a:xfrm>
              <a:off x="6483375" y="2576934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F0E936-2E27-C350-6DB7-9C5490843C4E}"/>
              </a:ext>
            </a:extLst>
          </p:cNvPr>
          <p:cNvGrpSpPr/>
          <p:nvPr/>
        </p:nvGrpSpPr>
        <p:grpSpPr>
          <a:xfrm>
            <a:off x="2054729" y="2986607"/>
            <a:ext cx="9556789" cy="369694"/>
            <a:chOff x="6483375" y="3283680"/>
            <a:chExt cx="5438145" cy="36969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E73744-D4A2-866A-F389-771CEA6BF281}"/>
                </a:ext>
              </a:extLst>
            </p:cNvPr>
            <p:cNvSpPr txBox="1"/>
            <p:nvPr/>
          </p:nvSpPr>
          <p:spPr>
            <a:xfrm>
              <a:off x="7514937" y="3317317"/>
              <a:ext cx="44065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크레인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불도저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지게차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,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덤프 트럭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etc…</a:t>
              </a:r>
              <a:endParaRPr lang="ko-KR" altLang="en-US" sz="1400" b="1" dirty="0">
                <a:solidFill>
                  <a:srgbClr val="37373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E4F1F44-5F80-8D37-F4A5-0A52DE31C599}"/>
                </a:ext>
              </a:extLst>
            </p:cNvPr>
            <p:cNvSpPr/>
            <p:nvPr/>
          </p:nvSpPr>
          <p:spPr>
            <a:xfrm>
              <a:off x="6486356" y="3286358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Domain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79BDE9E-EFF8-D5F2-E6F2-C9A6DFF691EA}"/>
                </a:ext>
              </a:extLst>
            </p:cNvPr>
            <p:cNvSpPr/>
            <p:nvPr/>
          </p:nvSpPr>
          <p:spPr>
            <a:xfrm>
              <a:off x="6483375" y="3283680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031461C-EA74-B842-B103-74C25FC8128A}"/>
              </a:ext>
            </a:extLst>
          </p:cNvPr>
          <p:cNvGrpSpPr/>
          <p:nvPr/>
        </p:nvGrpSpPr>
        <p:grpSpPr>
          <a:xfrm>
            <a:off x="2054729" y="3863120"/>
            <a:ext cx="9556789" cy="369694"/>
            <a:chOff x="2054729" y="3739286"/>
            <a:chExt cx="9556789" cy="3696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B28245-F144-765F-D2CB-6C1617B3B6B3}"/>
                </a:ext>
              </a:extLst>
            </p:cNvPr>
            <p:cNvSpPr txBox="1"/>
            <p:nvPr/>
          </p:nvSpPr>
          <p:spPr>
            <a:xfrm>
              <a:off x="3876597" y="3775601"/>
              <a:ext cx="77349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개의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Signal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피처와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개의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Sensor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피처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D8ECFF-B240-C4A6-770E-D4FF51337303}"/>
                </a:ext>
              </a:extLst>
            </p:cNvPr>
            <p:cNvSpPr/>
            <p:nvPr/>
          </p:nvSpPr>
          <p:spPr>
            <a:xfrm>
              <a:off x="2054730" y="3744642"/>
              <a:ext cx="1800000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Data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5F9E33-4A51-2EFF-77E2-6665854E51ED}"/>
                </a:ext>
              </a:extLst>
            </p:cNvPr>
            <p:cNvSpPr/>
            <p:nvPr/>
          </p:nvSpPr>
          <p:spPr>
            <a:xfrm>
              <a:off x="2054729" y="3739286"/>
              <a:ext cx="9556789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26CA4D-17B3-BED7-8683-7DECF5ADD6F5}"/>
              </a:ext>
            </a:extLst>
          </p:cNvPr>
          <p:cNvGrpSpPr/>
          <p:nvPr/>
        </p:nvGrpSpPr>
        <p:grpSpPr>
          <a:xfrm>
            <a:off x="2030142" y="5616145"/>
            <a:ext cx="9556789" cy="369694"/>
            <a:chOff x="6483375" y="5159937"/>
            <a:chExt cx="5438145" cy="36969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6F9893-F9AD-34FB-4522-1330C63A6F91}"/>
                </a:ext>
              </a:extLst>
            </p:cNvPr>
            <p:cNvSpPr txBox="1"/>
            <p:nvPr/>
          </p:nvSpPr>
          <p:spPr>
            <a:xfrm>
              <a:off x="7514937" y="5186131"/>
              <a:ext cx="440658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 데이터로 가정 후 접근</a:t>
              </a:r>
              <a:endParaRPr lang="en-US" altLang="ko-KR" sz="1500" b="1" dirty="0">
                <a:solidFill>
                  <a:srgbClr val="373737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F06D2E-4AF3-B1A2-7BA2-68DC1888E7F7}"/>
                </a:ext>
              </a:extLst>
            </p:cNvPr>
            <p:cNvSpPr/>
            <p:nvPr/>
          </p:nvSpPr>
          <p:spPr>
            <a:xfrm>
              <a:off x="6483376" y="5162866"/>
              <a:ext cx="1024263" cy="360000"/>
            </a:xfrm>
            <a:prstGeom prst="rect">
              <a:avLst/>
            </a:prstGeom>
            <a:solidFill>
              <a:srgbClr val="FEB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Hypothesis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8E5945-31DA-0455-DE46-5EC6EB8180A1}"/>
                </a:ext>
              </a:extLst>
            </p:cNvPr>
            <p:cNvSpPr/>
            <p:nvPr/>
          </p:nvSpPr>
          <p:spPr>
            <a:xfrm>
              <a:off x="6483375" y="5159937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E66DE3F-21DA-52B1-20A5-3D23AA14BCF1}"/>
              </a:ext>
            </a:extLst>
          </p:cNvPr>
          <p:cNvGrpSpPr/>
          <p:nvPr/>
        </p:nvGrpSpPr>
        <p:grpSpPr>
          <a:xfrm>
            <a:off x="7132796" y="4395006"/>
            <a:ext cx="1110916" cy="182435"/>
            <a:chOff x="9061604" y="2189895"/>
            <a:chExt cx="632150" cy="182435"/>
          </a:xfrm>
        </p:grpSpPr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920A05D0-55E0-8423-CDF3-B0943B2B3EAA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00672B49-42AC-3F3F-30B6-A707430956FB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9E8460-9F11-82FB-71F1-FD147FDC3BCC}"/>
              </a:ext>
            </a:extLst>
          </p:cNvPr>
          <p:cNvGrpSpPr/>
          <p:nvPr/>
        </p:nvGrpSpPr>
        <p:grpSpPr>
          <a:xfrm>
            <a:off x="2030142" y="4739633"/>
            <a:ext cx="9581376" cy="369694"/>
            <a:chOff x="6483375" y="3990426"/>
            <a:chExt cx="5452136" cy="36969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CC03B6-A35C-FA33-7E14-06162E3AC863}"/>
                </a:ext>
              </a:extLst>
            </p:cNvPr>
            <p:cNvSpPr txBox="1"/>
            <p:nvPr/>
          </p:nvSpPr>
          <p:spPr>
            <a:xfrm>
              <a:off x="7514938" y="4026741"/>
              <a:ext cx="44205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굴착기에는 보통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Arm, Boom, Body, Bucket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센서 총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가지 </a:t>
              </a:r>
              <a:r>
                <a:rPr lang="en-US" altLang="ko-KR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Sensor </a:t>
              </a:r>
              <a:r>
                <a:rPr lang="ko-KR" altLang="en-US" sz="1400" b="1" dirty="0">
                  <a:solidFill>
                    <a:srgbClr val="373737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존재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11D6B56-10DD-62E9-CF97-B41FB7A41C7F}"/>
                </a:ext>
              </a:extLst>
            </p:cNvPr>
            <p:cNvSpPr/>
            <p:nvPr/>
          </p:nvSpPr>
          <p:spPr>
            <a:xfrm>
              <a:off x="6483376" y="3995782"/>
              <a:ext cx="1024263" cy="360000"/>
            </a:xfrm>
            <a:prstGeom prst="rect">
              <a:avLst/>
            </a:prstGeom>
            <a:solidFill>
              <a:srgbClr val="008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Domain</a:t>
              </a:r>
              <a:endParaRPr lang="ko-KR" altLang="en-US" sz="16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0F5EAB4-36CF-2186-4F01-180C6FBBAD42}"/>
                </a:ext>
              </a:extLst>
            </p:cNvPr>
            <p:cNvSpPr/>
            <p:nvPr/>
          </p:nvSpPr>
          <p:spPr>
            <a:xfrm>
              <a:off x="6483375" y="3990426"/>
              <a:ext cx="5438145" cy="369694"/>
            </a:xfrm>
            <a:prstGeom prst="rect">
              <a:avLst/>
            </a:prstGeom>
            <a:noFill/>
            <a:ln>
              <a:solidFill>
                <a:srgbClr val="D1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80C3A34-86E7-A6BE-5D42-5443DEF10B2F}"/>
              </a:ext>
            </a:extLst>
          </p:cNvPr>
          <p:cNvGrpSpPr/>
          <p:nvPr/>
        </p:nvGrpSpPr>
        <p:grpSpPr>
          <a:xfrm>
            <a:off x="7132796" y="5271519"/>
            <a:ext cx="1110916" cy="182435"/>
            <a:chOff x="9061604" y="2189895"/>
            <a:chExt cx="632150" cy="182435"/>
          </a:xfrm>
        </p:grpSpPr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16CD8D4C-5B83-3C65-9D70-A8FBC87EE982}"/>
                </a:ext>
              </a:extLst>
            </p:cNvPr>
            <p:cNvSpPr/>
            <p:nvPr/>
          </p:nvSpPr>
          <p:spPr>
            <a:xfrm rot="10800000">
              <a:off x="9061604" y="2189895"/>
              <a:ext cx="632150" cy="182435"/>
            </a:xfrm>
            <a:prstGeom prst="triangle">
              <a:avLst/>
            </a:prstGeom>
            <a:solidFill>
              <a:srgbClr val="9A9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674279B1-E177-9548-F3B3-8259CBD902E4}"/>
                </a:ext>
              </a:extLst>
            </p:cNvPr>
            <p:cNvSpPr/>
            <p:nvPr/>
          </p:nvSpPr>
          <p:spPr>
            <a:xfrm rot="10800000">
              <a:off x="9209764" y="2189895"/>
              <a:ext cx="335831" cy="99830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03EE69-53E0-C54C-B35B-F37CA32B4C3E}"/>
              </a:ext>
            </a:extLst>
          </p:cNvPr>
          <p:cNvSpPr txBox="1"/>
          <p:nvPr/>
        </p:nvSpPr>
        <p:spPr>
          <a:xfrm>
            <a:off x="127063" y="530276"/>
            <a:ext cx="1578616" cy="4122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INTRO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이해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 제기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ANALYSIS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rgbClr val="51AA4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도메인 분석</a:t>
            </a:r>
            <a:endParaRPr lang="en-US" altLang="ko-KR" sz="1100" kern="0" dirty="0">
              <a:solidFill>
                <a:srgbClr val="51AA4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분석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시계열 한계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가공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MODEL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 모델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Pipeline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CONCLUSION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 해석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기대 효과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방면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100" kern="0" dirty="0">
              <a:solidFill>
                <a:schemeClr val="bg1">
                  <a:lumMod val="65000"/>
                </a:schemeClr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83058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1810</Words>
  <Application>Microsoft Office PowerPoint</Application>
  <PresentationFormat>와이드스크린</PresentationFormat>
  <Paragraphs>700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맑은 고딕</vt:lpstr>
      <vt:lpstr>에스코어 드림 5 Medium</vt:lpstr>
      <vt:lpstr>현대하모니 B</vt:lpstr>
      <vt:lpstr>현대하모니 L</vt:lpstr>
      <vt:lpstr>현대하모니 M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128</cp:revision>
  <dcterms:created xsi:type="dcterms:W3CDTF">2020-05-19T03:44:03Z</dcterms:created>
  <dcterms:modified xsi:type="dcterms:W3CDTF">2023-11-09T02:40:28Z</dcterms:modified>
</cp:coreProperties>
</file>