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07" r:id="rId3"/>
    <p:sldId id="308" r:id="rId4"/>
    <p:sldId id="309" r:id="rId5"/>
    <p:sldId id="259" r:id="rId6"/>
    <p:sldId id="281" r:id="rId7"/>
    <p:sldId id="282" r:id="rId8"/>
    <p:sldId id="283" r:id="rId9"/>
    <p:sldId id="305" r:id="rId10"/>
    <p:sldId id="318" r:id="rId11"/>
    <p:sldId id="313" r:id="rId12"/>
    <p:sldId id="320" r:id="rId13"/>
    <p:sldId id="294" r:id="rId14"/>
    <p:sldId id="295" r:id="rId15"/>
    <p:sldId id="296" r:id="rId16"/>
    <p:sldId id="298" r:id="rId17"/>
    <p:sldId id="317" r:id="rId18"/>
    <p:sldId id="321" r:id="rId19"/>
    <p:sldId id="292" r:id="rId20"/>
    <p:sldId id="299" r:id="rId21"/>
    <p:sldId id="323" r:id="rId22"/>
    <p:sldId id="316" r:id="rId23"/>
    <p:sldId id="322" r:id="rId24"/>
    <p:sldId id="301" r:id="rId25"/>
    <p:sldId id="303" r:id="rId26"/>
    <p:sldId id="306" r:id="rId27"/>
    <p:sldId id="285" r:id="rId28"/>
    <p:sldId id="286" r:id="rId29"/>
    <p:sldId id="288" r:id="rId30"/>
    <p:sldId id="302" r:id="rId31"/>
    <p:sldId id="315" r:id="rId32"/>
    <p:sldId id="310" r:id="rId33"/>
    <p:sldId id="311" r:id="rId34"/>
    <p:sldId id="32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49F6CE-FCA2-38CD-9A27-614315BF20BB}" name="강민규" initials="인강" userId="S::alsrb15788@m365.hanyang.ac.kr::38c2d3de-b16b-4c85-987b-d045c2a505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8B0029"/>
    <a:srgbClr val="D5D5D5"/>
    <a:srgbClr val="CFCFCF"/>
    <a:srgbClr val="D6CABC"/>
    <a:srgbClr val="60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3A290-4A6E-4223-B8D3-03A53E3A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CA1D1-6E42-4DF5-A20B-028F2988A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85464-EC6C-44B5-B7A7-B4D88DC1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CE02F-B538-4454-B6E5-CEBDEB24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CCBCF-BCFC-4E09-A0AA-28154ACE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74F1-9FE6-4A4A-9D37-11D9D9B9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5B55-D2B3-42A1-BA7E-D034F9E8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E90A-CD3A-4DBD-9957-E81B439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40B7B-78D3-4AFB-8DCD-439A3123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81923-1287-4A7E-8990-6E77E876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F61916-D078-4182-8CC9-C5CD1329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D7D5-7180-4ADC-AA85-39BECCC55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D0318-7518-47D6-B262-A86002BD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208C5-3354-4C20-B65C-C068FEC3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A248F-7DF6-4AB7-80CF-0D9B6053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6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E8335-5EAA-45E0-AF09-B81A1400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099FF-C2AA-43DF-B400-1BFD9EF3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13543-CB8C-4F92-B565-9F061A11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348D-A3EB-42E6-99EE-ABE8280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625C9-0C94-4A05-B8B3-E13E93E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3C12D-6909-4DF7-8123-713DA72D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7AA90-F2B5-4B8F-8CF6-34D45361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E6DFA-06A8-4267-B246-F00291CD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870B7-E166-4FE6-8D13-F33CC27A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4EF04-E41F-4382-BB55-18B8F325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E225E-C1CF-46C0-94D2-64BB69BA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E7644-94CB-4EBD-AFA9-C4817566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5F868-AB63-438D-9421-18D958BA3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11787-A844-47FD-B54E-CE976461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F7BBD-7BF9-402B-87B8-FE135836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17E12-4CAD-4D61-911D-007A1F29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C64CC-8475-4EC1-BF47-B0732F3E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946F0-385C-49F5-9EA0-D1783928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74590-9ACF-4FE0-94D0-CD7D03B0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63F870-6DA2-4254-A84D-35CCB2460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0067C-62D8-469D-A4CD-67119CB4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82C66C-BF9E-4D31-8B3D-5BE5D790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D97F7D-38E8-4D83-BD54-B112491C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29763E-3ED0-4AC6-B36B-CC6F930B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3B073-8609-41D2-B16D-22AC18CF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F2977D-390C-4FE6-8B72-CC271B32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4EA37-CDFD-4408-974A-AA96717C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C9233-A439-4304-9DD3-D28FAD2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4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87BF61-622F-44EE-AD9F-5072E9E4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02AD52-CD00-4EF0-9441-CE3FBEE5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C5B9B-76B3-48B3-81F8-12EB6B20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1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CF989-216F-4521-9FF1-092D1E57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F6275-D5A4-4301-8E16-4F07F928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15602-1EEA-4B07-A78B-6C063BCAE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81F4D-F3AD-4A68-9799-1841BB84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2F886-7022-4ADD-B275-62EB0632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39A96-4319-4CF8-8A1C-83305815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CEB1B-237B-4310-B3C7-994A432C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EEB29F-BE18-4B9A-AEBE-0DCB51A0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11044-3CC8-4738-9D1E-AF8682DEC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91CDD-6EB8-4E04-B20B-1BACA9F0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EC8C1-D6CC-4AFB-A8AA-FDACD097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26122-38D3-4B72-960C-335B849D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BA4C93-C662-43C2-A1E6-C3A22BBE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2F6E6-3000-438C-A7BB-CD5FE7C6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7EB0B-E25F-4B52-9BCB-A61C3330B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F86B-58A8-4035-9850-F97A8556425B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27940-F7A1-4D09-89D2-B2CE2DB76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01443-16B7-4ECD-8542-034840DD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8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4.png"/><Relationship Id="rId7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2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0"/>
            <a:ext cx="10591795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84834" y="2013530"/>
            <a:ext cx="7237379" cy="3036219"/>
          </a:xfrm>
          <a:prstGeom prst="rect">
            <a:avLst/>
          </a:prstGeom>
          <a:solidFill>
            <a:srgbClr val="002060">
              <a:alpha val="8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CAA2B4-5F40-4C3F-A23E-CEDD29A47986}"/>
              </a:ext>
            </a:extLst>
          </p:cNvPr>
          <p:cNvSpPr/>
          <p:nvPr/>
        </p:nvSpPr>
        <p:spPr>
          <a:xfrm>
            <a:off x="800097" y="0"/>
            <a:ext cx="10591796" cy="6863788"/>
          </a:xfrm>
          <a:prstGeom prst="rect">
            <a:avLst/>
          </a:prstGeom>
          <a:solidFill>
            <a:srgbClr val="24242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8A3269-C39C-4402-B4DA-5600E5838E69}"/>
              </a:ext>
            </a:extLst>
          </p:cNvPr>
          <p:cNvSpPr/>
          <p:nvPr/>
        </p:nvSpPr>
        <p:spPr>
          <a:xfrm>
            <a:off x="1" y="0"/>
            <a:ext cx="800100" cy="68580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87F5DD-B324-40D5-9204-E7B09F219181}"/>
              </a:ext>
            </a:extLst>
          </p:cNvPr>
          <p:cNvSpPr/>
          <p:nvPr/>
        </p:nvSpPr>
        <p:spPr>
          <a:xfrm>
            <a:off x="11391896" y="0"/>
            <a:ext cx="800101" cy="68580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39459-EE8B-C216-E283-3D7A08E9B391}"/>
              </a:ext>
            </a:extLst>
          </p:cNvPr>
          <p:cNvSpPr txBox="1"/>
          <p:nvPr/>
        </p:nvSpPr>
        <p:spPr>
          <a:xfrm>
            <a:off x="4727519" y="3618411"/>
            <a:ext cx="273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팀 전미인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39459-EE8B-C216-E283-3D7A08E9B391}"/>
              </a:ext>
            </a:extLst>
          </p:cNvPr>
          <p:cNvSpPr txBox="1"/>
          <p:nvPr/>
        </p:nvSpPr>
        <p:spPr>
          <a:xfrm>
            <a:off x="4727519" y="4018521"/>
            <a:ext cx="273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강민규</a:t>
            </a:r>
            <a:r>
              <a:rPr lang="en-US" altLang="ko-KR" sz="2000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전주혁</a:t>
            </a:r>
            <a:endParaRPr lang="ko-KR" altLang="en-US" sz="2000" dirty="0">
              <a:solidFill>
                <a:srgbClr val="FF0000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6D1ED-C977-4560-96B0-49AF4FA61BC4}"/>
              </a:ext>
            </a:extLst>
          </p:cNvPr>
          <p:cNvSpPr txBox="1"/>
          <p:nvPr/>
        </p:nvSpPr>
        <p:spPr>
          <a:xfrm>
            <a:off x="3193395" y="3095191"/>
            <a:ext cx="58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제</a:t>
            </a:r>
            <a:r>
              <a:rPr lang="en-US" altLang="ko-KR" sz="28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1</a:t>
            </a:r>
            <a:r>
              <a:rPr lang="ko-KR" altLang="en-US" sz="28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회 </a:t>
            </a:r>
            <a:r>
              <a:rPr lang="en-US" altLang="ko-KR" sz="28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Medical AI (MAI) </a:t>
            </a:r>
            <a:r>
              <a:rPr lang="ko-KR" altLang="en-US" sz="28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경진대회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FFE3762-D1B1-FBB4-2783-DF6439C3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418606"/>
            <a:ext cx="19907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BAB9F-6893-A5CC-6F83-A722D2814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F6F4C8-8B08-33D0-77BD-3D21626BF5CE}"/>
              </a:ext>
            </a:extLst>
          </p:cNvPr>
          <p:cNvSpPr/>
          <p:nvPr/>
        </p:nvSpPr>
        <p:spPr>
          <a:xfrm>
            <a:off x="0" y="327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930CB-D8A8-08D3-E181-A5D19E1EC914}"/>
              </a:ext>
            </a:extLst>
          </p:cNvPr>
          <p:cNvSpPr txBox="1"/>
          <p:nvPr/>
        </p:nvSpPr>
        <p:spPr>
          <a:xfrm>
            <a:off x="233361" y="1666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고려한 학습 전략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0F5A8-1563-7C87-1519-2DCFDAA6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83" y="1594881"/>
            <a:ext cx="3822385" cy="3582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FC0472-EA9A-5F24-7F55-F4681013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68" y="1430200"/>
            <a:ext cx="6439429" cy="3747316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76651F4-965E-C693-961C-7832F13B398E}"/>
              </a:ext>
            </a:extLst>
          </p:cNvPr>
          <p:cNvSpPr/>
          <p:nvPr/>
        </p:nvSpPr>
        <p:spPr>
          <a:xfrm>
            <a:off x="265857" y="794012"/>
            <a:ext cx="11064240" cy="762431"/>
          </a:xfrm>
          <a:prstGeom prst="round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1870E-50BA-792E-6BF4-0B7138448B9B}"/>
              </a:ext>
            </a:extLst>
          </p:cNvPr>
          <p:cNvSpPr txBox="1"/>
          <p:nvPr/>
        </p:nvSpPr>
        <p:spPr>
          <a:xfrm>
            <a:off x="498722" y="979328"/>
            <a:ext cx="957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유전자 발현에는 </a:t>
            </a:r>
            <a:r>
              <a:rPr lang="ko-KR" altLang="en-US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특정 유전자들끼리의 상관관계가 존재할 것</a:t>
            </a: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이라는 가설 설정</a:t>
            </a:r>
            <a:endParaRPr lang="en-US" altLang="ko-KR" sz="20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CC8CCB9-6CEF-30E8-0D12-423EFF359148}"/>
              </a:ext>
            </a:extLst>
          </p:cNvPr>
          <p:cNvSpPr/>
          <p:nvPr/>
        </p:nvSpPr>
        <p:spPr>
          <a:xfrm>
            <a:off x="469412" y="568310"/>
            <a:ext cx="1881554" cy="37594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고려대학교B" panose="02020603020101020101" pitchFamily="18" charset="-127"/>
                <a:ea typeface="고려대학교B" panose="02020603020101020101" pitchFamily="18" charset="-127"/>
              </a:rPr>
              <a:t>Hypothesis</a:t>
            </a:r>
            <a:endParaRPr lang="ko-KR" altLang="en-US" sz="2400" dirty="0">
              <a:ea typeface="고려대학교B" panose="02020603020101020101"/>
            </a:endParaRPr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F220AEF1-31DE-4233-5DE7-70864BFE921E}"/>
              </a:ext>
            </a:extLst>
          </p:cNvPr>
          <p:cNvSpPr/>
          <p:nvPr/>
        </p:nvSpPr>
        <p:spPr>
          <a:xfrm flipV="1">
            <a:off x="1291011" y="5215954"/>
            <a:ext cx="9273416" cy="577115"/>
          </a:xfrm>
          <a:prstGeom prst="trapezoid">
            <a:avLst>
              <a:gd name="adj" fmla="val 137322"/>
            </a:avLst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8000">
                <a:schemeClr val="accent6">
                  <a:lumMod val="85000"/>
                </a:schemeClr>
              </a:gs>
              <a:gs pos="0">
                <a:schemeClr val="accent2">
                  <a:lumMod val="45000"/>
                  <a:lumOff val="55000"/>
                </a:schemeClr>
              </a:gs>
              <a:gs pos="94521">
                <a:srgbClr val="FFFFFF"/>
              </a:gs>
              <a:gs pos="0">
                <a:schemeClr val="accent6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1CB9B2-770E-73C3-2956-1B8D4211D417}"/>
              </a:ext>
            </a:extLst>
          </p:cNvPr>
          <p:cNvSpPr txBox="1"/>
          <p:nvPr/>
        </p:nvSpPr>
        <p:spPr>
          <a:xfrm>
            <a:off x="0" y="5110480"/>
            <a:ext cx="1183178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latin typeface="AppleSDGothicNeoM00" panose="02000503000000000000" pitchFamily="2" charset="-127"/>
                <a:ea typeface="고려대학교B" panose="02020603020101020101"/>
              </a:rPr>
              <a:t>위 </a:t>
            </a:r>
            <a:r>
              <a:rPr lang="ko-KR" altLang="en-US" sz="2000" dirty="0" err="1">
                <a:latin typeface="AppleSDGothicNeoM00" panose="02000503000000000000" pitchFamily="2" charset="-127"/>
                <a:ea typeface="고려대학교B" panose="02020603020101020101"/>
              </a:rPr>
              <a:t>논문들에서</a:t>
            </a:r>
            <a:r>
              <a:rPr lang="ko-KR" altLang="en-US" sz="2000" dirty="0">
                <a:latin typeface="AppleSDGothicNeoM00" panose="02000503000000000000" pitchFamily="2" charset="-127"/>
                <a:ea typeface="고려대학교B" panose="02020603020101020101"/>
              </a:rPr>
              <a:t> 가설에 기반이 되는 유전자 발현 간 상관관계를 언급</a:t>
            </a:r>
            <a:endParaRPr lang="en-US" altLang="ko-KR" sz="2000" dirty="0">
              <a:latin typeface="AppleSDGothicNeoM00" panose="02000503000000000000" pitchFamily="2" charset="-127"/>
              <a:ea typeface="고려대학교B" panose="02020603020101020101"/>
            </a:endParaRPr>
          </a:p>
          <a:p>
            <a:pPr lvl="0" algn="ctr" defTabSz="457200" latinLnBrk="0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→ 예측한 유전자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발현값들이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 </a:t>
            </a:r>
            <a:r>
              <a:rPr lang="ko-KR" altLang="en-US" sz="2000" b="1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실제 유전자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발현값들의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 상관관계를 잘 반영하는 모델 개발 필요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C6BAFD9-30E1-50DF-75F1-94C53C0D0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1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9A21C-1FE2-A32D-EA30-F359DCDFEF05}"/>
              </a:ext>
            </a:extLst>
          </p:cNvPr>
          <p:cNvSpPr/>
          <p:nvPr/>
        </p:nvSpPr>
        <p:spPr>
          <a:xfrm>
            <a:off x="0" y="327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DF89-5748-DE99-5084-E215420A628E}"/>
              </a:ext>
            </a:extLst>
          </p:cNvPr>
          <p:cNvSpPr txBox="1"/>
          <p:nvPr/>
        </p:nvSpPr>
        <p:spPr>
          <a:xfrm>
            <a:off x="233361" y="1666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고려한 학습 전략</a:t>
            </a:r>
            <a:endParaRPr lang="ko-KR" altLang="en-US" sz="28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8160" y="3583601"/>
            <a:ext cx="11054398" cy="821058"/>
          </a:xfrm>
          <a:prstGeom prst="round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8160" y="2445534"/>
            <a:ext cx="11064240" cy="766759"/>
          </a:xfrm>
          <a:prstGeom prst="round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580" y="2693582"/>
            <a:ext cx="10717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AppleSDGothicNeoM00" panose="02000503000000000000" pitchFamily="2" charset="-127"/>
                <a:ea typeface="고려대학교B" panose="02020603020101020101"/>
                <a:sym typeface="Wingdings" panose="05000000000000000000" pitchFamily="2" charset="2"/>
              </a:rPr>
              <a:t>모델 접근</a:t>
            </a:r>
            <a:endParaRPr lang="en-US" altLang="ko-KR" sz="2000" dirty="0">
              <a:latin typeface="AppleSDGothicNeoM00" panose="02000503000000000000" pitchFamily="2" charset="-127"/>
              <a:ea typeface="고려대학교B" panose="02020603020101020101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074" y="3845222"/>
            <a:ext cx="10774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AppleSDGothicNeoM00" panose="02000503000000000000" pitchFamily="2" charset="-127"/>
                <a:ea typeface="고려대학교B" panose="02020603020101020101"/>
              </a:rPr>
              <a:t>유전자</a:t>
            </a:r>
            <a:r>
              <a:rPr lang="en-US" altLang="ko-KR" sz="2000">
                <a:latin typeface="AppleSDGothicNeoM00" panose="02000503000000000000" pitchFamily="2" charset="-127"/>
                <a:ea typeface="고려대학교B" panose="02020603020101020101"/>
              </a:rPr>
              <a:t>(</a:t>
            </a:r>
            <a:r>
              <a:rPr lang="ko-KR" altLang="en-US" sz="2000" dirty="0">
                <a:latin typeface="AppleSDGothicNeoM00" panose="02000503000000000000" pitchFamily="2" charset="-127"/>
                <a:ea typeface="고려대학교B" panose="02020603020101020101"/>
              </a:rPr>
              <a:t>데이터</a:t>
            </a:r>
            <a:r>
              <a:rPr lang="en-US" altLang="ko-KR" sz="2000" dirty="0">
                <a:latin typeface="AppleSDGothicNeoM00" panose="02000503000000000000" pitchFamily="2" charset="-127"/>
                <a:ea typeface="고려대학교B" panose="02020603020101020101"/>
              </a:rPr>
              <a:t>)</a:t>
            </a:r>
            <a:r>
              <a:rPr lang="ko-KR" altLang="en-US" sz="2000" dirty="0">
                <a:latin typeface="AppleSDGothicNeoM00" panose="02000503000000000000" pitchFamily="2" charset="-127"/>
                <a:ea typeface="고려대학교B" panose="02020603020101020101"/>
              </a:rPr>
              <a:t> 접근</a:t>
            </a:r>
            <a:endParaRPr lang="en-US" altLang="ko-KR" sz="2000" dirty="0">
              <a:latin typeface="AppleSDGothicNeoM00" panose="02000503000000000000" pitchFamily="2" charset="-127"/>
              <a:ea typeface="고려대학교B" panose="02020603020101020101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1715" y="2247295"/>
            <a:ext cx="1881554" cy="37594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고려대학교B" panose="02020603020101020101" pitchFamily="18" charset="-127"/>
                <a:ea typeface="고려대학교B" panose="02020603020101020101" pitchFamily="18" charset="-127"/>
              </a:rPr>
              <a:t>Strategy 1</a:t>
            </a:r>
            <a:endParaRPr lang="ko-KR" altLang="en-US" sz="2400" dirty="0">
              <a:ea typeface="고려대학교B" panose="02020603020101020101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1553" y="3378845"/>
            <a:ext cx="1881554" cy="37594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고려대학교B" panose="02020603020101020101" pitchFamily="18" charset="-127"/>
                <a:ea typeface="고려대학교B" panose="02020603020101020101" pitchFamily="18" charset="-127"/>
              </a:rPr>
              <a:t>Strategy 2</a:t>
            </a:r>
            <a:endParaRPr lang="ko-KR" altLang="en-US" sz="2400" dirty="0">
              <a:ea typeface="고려대학교B" panose="02020603020101020101"/>
            </a:endParaRPr>
          </a:p>
        </p:txBody>
      </p:sp>
      <p:sp>
        <p:nvSpPr>
          <p:cNvPr id="16" name="모서리가 둥근 직사각형 5">
            <a:extLst>
              <a:ext uri="{FF2B5EF4-FFF2-40B4-BE49-F238E27FC236}">
                <a16:creationId xmlns:a16="http://schemas.microsoft.com/office/drawing/2014/main" id="{0DDD5D9E-0414-938A-5C79-0919C7232366}"/>
              </a:ext>
            </a:extLst>
          </p:cNvPr>
          <p:cNvSpPr/>
          <p:nvPr/>
        </p:nvSpPr>
        <p:spPr>
          <a:xfrm>
            <a:off x="518160" y="4814171"/>
            <a:ext cx="11054398" cy="821058"/>
          </a:xfrm>
          <a:prstGeom prst="round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7028DB-43D5-6B0E-9DB4-04D0FE125D10}"/>
              </a:ext>
            </a:extLst>
          </p:cNvPr>
          <p:cNvSpPr/>
          <p:nvPr/>
        </p:nvSpPr>
        <p:spPr>
          <a:xfrm>
            <a:off x="642074" y="5075792"/>
            <a:ext cx="10774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AppleSDGothicNeoM00" panose="02000503000000000000" pitchFamily="2" charset="-127"/>
                <a:ea typeface="고려대학교B" panose="02020603020101020101"/>
              </a:rPr>
              <a:t>데이터 유사도 기반 </a:t>
            </a:r>
            <a:r>
              <a:rPr lang="ko-KR" altLang="en-US" sz="2000" dirty="0">
                <a:latin typeface="AppleSDGothicNeoM00" panose="02000503000000000000" pitchFamily="2" charset="-127"/>
                <a:ea typeface="고려대학교B" panose="02020603020101020101"/>
              </a:rPr>
              <a:t>접근</a:t>
            </a:r>
            <a:endParaRPr lang="en-US" altLang="ko-KR" sz="2000" dirty="0">
              <a:latin typeface="AppleSDGothicNeoM00" panose="02000503000000000000" pitchFamily="2" charset="-127"/>
              <a:ea typeface="고려대학교B" panose="02020603020101020101"/>
            </a:endParaRPr>
          </a:p>
        </p:txBody>
      </p: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id="{2A1E48C0-1AF4-FDA4-3A8B-03E25F279FA2}"/>
              </a:ext>
            </a:extLst>
          </p:cNvPr>
          <p:cNvSpPr/>
          <p:nvPr/>
        </p:nvSpPr>
        <p:spPr>
          <a:xfrm>
            <a:off x="691553" y="4609415"/>
            <a:ext cx="1881554" cy="37594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고려대학교B" panose="02020603020101020101" pitchFamily="18" charset="-127"/>
                <a:ea typeface="고려대학교B" panose="02020603020101020101" pitchFamily="18" charset="-127"/>
              </a:rPr>
              <a:t>Strategy 3</a:t>
            </a:r>
            <a:endParaRPr lang="ko-KR" altLang="en-US" sz="2400" dirty="0">
              <a:ea typeface="고려대학교B" panose="02020603020101020101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BABBE-6900-4DA6-93C6-D120E483E167}"/>
              </a:ext>
            </a:extLst>
          </p:cNvPr>
          <p:cNvSpPr txBox="1"/>
          <p:nvPr/>
        </p:nvSpPr>
        <p:spPr>
          <a:xfrm>
            <a:off x="180107" y="928269"/>
            <a:ext cx="11831781" cy="144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200000"/>
              </a:lnSpc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예측한 유전자 </a:t>
            </a:r>
            <a:r>
              <a:rPr lang="ko-KR" altLang="en-US" sz="2400" b="1" dirty="0" err="1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발현값들이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 실제 유전체 </a:t>
            </a:r>
            <a:r>
              <a:rPr lang="ko-KR" altLang="en-US" sz="2400" b="1" dirty="0" err="1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발현값들의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 </a:t>
            </a:r>
            <a:endParaRPr lang="en-US" altLang="ko-KR" sz="2400" b="1" dirty="0">
              <a:solidFill>
                <a:srgbClr val="FF0000"/>
              </a:solidFill>
              <a:latin typeface="+mn-ea"/>
              <a:ea typeface="고려대학교B" panose="02020603020101020101"/>
              <a:sym typeface="Wingdings" panose="05000000000000000000" pitchFamily="2" charset="2"/>
            </a:endParaRPr>
          </a:p>
          <a:p>
            <a:pPr lvl="0" algn="ctr" defTabSz="457200" latinLnBrk="0">
              <a:lnSpc>
                <a:spcPct val="200000"/>
              </a:lnSpc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고려대학교B" panose="02020603020101020101"/>
                <a:sym typeface="Wingdings" panose="05000000000000000000" pitchFamily="2" charset="2"/>
              </a:rPr>
              <a:t>상관관계를 잘 반영하는 모델 개발 전략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C49D8E-666D-9131-AD33-9342C913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20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AD70F-EE10-F4F9-CAF0-ACBF07D9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C1D29C-3290-8280-BB5F-761B21714C4C}"/>
              </a:ext>
            </a:extLst>
          </p:cNvPr>
          <p:cNvSpPr/>
          <p:nvPr/>
        </p:nvSpPr>
        <p:spPr>
          <a:xfrm>
            <a:off x="0" y="1549400"/>
            <a:ext cx="12192000" cy="37592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71A0-8B7C-ACE7-7CEC-95272DFC01CE}"/>
              </a:ext>
            </a:extLst>
          </p:cNvPr>
          <p:cNvSpPr txBox="1"/>
          <p:nvPr/>
        </p:nvSpPr>
        <p:spPr>
          <a:xfrm>
            <a:off x="0" y="2951946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모델 학습 전략</a:t>
            </a:r>
            <a:endParaRPr lang="en-US" altLang="ko-KR" sz="2800" b="1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- </a:t>
            </a:r>
            <a:r>
              <a:rPr lang="ko-KR" altLang="en-US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모델 접근 </a:t>
            </a:r>
            <a:r>
              <a:rPr lang="en-US" altLang="ko-KR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- </a:t>
            </a:r>
            <a:endParaRPr lang="ko-KR" altLang="en-US" sz="4000" b="1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646BB-407C-6BD2-FE8B-B534AF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8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24124" y="2602514"/>
            <a:ext cx="11543747" cy="376503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81553" y="1737261"/>
            <a:ext cx="9746565" cy="608572"/>
          </a:xfrm>
          <a:prstGeom prst="round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81552" y="1856881"/>
            <a:ext cx="900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고려대학교B" panose="02020603020101020101"/>
              </a:rPr>
              <a:t>개별 유전자 </a:t>
            </a:r>
            <a:r>
              <a:rPr lang="ko-KR" altLang="en-US" b="1" dirty="0" err="1">
                <a:ea typeface="고려대학교B" panose="02020603020101020101"/>
              </a:rPr>
              <a:t>발현값의</a:t>
            </a:r>
            <a:r>
              <a:rPr lang="ko-KR" altLang="en-US" b="1" dirty="0">
                <a:ea typeface="고려대학교B" panose="02020603020101020101"/>
              </a:rPr>
              <a:t> 예측 정확도를 높이는 데 초점을 맞추는 손실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351" y="2537551"/>
            <a:ext cx="11145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유전자 간 상관관계 </a:t>
            </a:r>
            <a:r>
              <a:rPr lang="ko-KR" altLang="en-US" b="1" dirty="0" err="1">
                <a:solidFill>
                  <a:srgbClr val="FF0000"/>
                </a:solidFill>
                <a:ea typeface="고려대학교B" panose="02020603020101020101"/>
              </a:rPr>
              <a:t>미반영</a:t>
            </a:r>
            <a:endParaRPr lang="ko-KR" altLang="en-US" b="1" dirty="0">
              <a:solidFill>
                <a:srgbClr val="FF0000"/>
              </a:solidFill>
              <a:ea typeface="고려대학교B" panose="02020603020101020101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ea typeface="고려대학교B" panose="02020603020101020101"/>
              </a:rPr>
              <a:t> : </a:t>
            </a:r>
            <a:r>
              <a:rPr lang="ko-KR" altLang="en-US" dirty="0">
                <a:ea typeface="고려대학교B" panose="02020603020101020101"/>
              </a:rPr>
              <a:t>유전자들 간의 상호 관계나 패턴을 고려하지 않기 때문에</a:t>
            </a:r>
            <a:r>
              <a:rPr lang="en-US" altLang="ko-KR" dirty="0">
                <a:ea typeface="고려대학교B" panose="02020603020101020101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ea typeface="고려대학교B" panose="02020603020101020101"/>
              </a:rPr>
              <a:t>   </a:t>
            </a:r>
            <a:r>
              <a:rPr lang="ko-KR" altLang="en-US" dirty="0">
                <a:ea typeface="고려대학교B" panose="02020603020101020101"/>
              </a:rPr>
              <a:t>예측된 </a:t>
            </a:r>
            <a:r>
              <a:rPr lang="ko-KR" altLang="en-US" dirty="0" err="1">
                <a:ea typeface="고려대학교B" panose="02020603020101020101"/>
              </a:rPr>
              <a:t>발현값들이</a:t>
            </a:r>
            <a:r>
              <a:rPr lang="ko-KR" altLang="en-US" dirty="0">
                <a:ea typeface="고려대학교B" panose="02020603020101020101"/>
              </a:rPr>
              <a:t> 실제 </a:t>
            </a:r>
            <a:r>
              <a:rPr lang="ko-KR" altLang="en-US" dirty="0" err="1">
                <a:ea typeface="고려대학교B" panose="02020603020101020101"/>
              </a:rPr>
              <a:t>발현값들의</a:t>
            </a:r>
            <a:r>
              <a:rPr lang="ko-KR" altLang="en-US" dirty="0">
                <a:ea typeface="고려대학교B" panose="02020603020101020101"/>
              </a:rPr>
              <a:t> 상관관계를 반영하지 못함</a:t>
            </a:r>
          </a:p>
          <a:p>
            <a:endParaRPr lang="ko-KR" altLang="en-US" dirty="0">
              <a:ea typeface="고려대학교B" panose="02020603020101020101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351" y="4460702"/>
            <a:ext cx="11145905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복잡한 생물학적 정보 손실</a:t>
            </a:r>
            <a:endParaRPr lang="en-US" altLang="ko-KR" b="1" dirty="0">
              <a:solidFill>
                <a:srgbClr val="FF0000"/>
              </a:solidFill>
              <a:ea typeface="고려대학교B" panose="02020603020101020101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ea typeface="고려대학교B" panose="02020603020101020101"/>
              </a:rPr>
              <a:t> </a:t>
            </a:r>
            <a:r>
              <a:rPr lang="en-US" altLang="ko-KR">
                <a:ea typeface="고려대학교B" panose="02020603020101020101"/>
              </a:rPr>
              <a:t>: </a:t>
            </a:r>
            <a:r>
              <a:rPr lang="ko-KR" altLang="en-US">
                <a:ea typeface="고려대학교B" panose="02020603020101020101"/>
              </a:rPr>
              <a:t>유전자 </a:t>
            </a:r>
            <a:r>
              <a:rPr lang="ko-KR" altLang="en-US" dirty="0">
                <a:ea typeface="고려대학교B" panose="02020603020101020101"/>
              </a:rPr>
              <a:t>데이터에서 중요한 유전자 간의 상호 작용이나 공동 발현 패턴을 학습하지 못하여</a:t>
            </a:r>
            <a:r>
              <a:rPr lang="en-US" altLang="ko-KR" dirty="0">
                <a:ea typeface="고려대학교B" panose="02020603020101020101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ea typeface="고려대학교B" panose="02020603020101020101"/>
              </a:rPr>
              <a:t>   </a:t>
            </a:r>
            <a:r>
              <a:rPr lang="ko-KR" altLang="en-US" dirty="0">
                <a:ea typeface="고려대학교B" panose="02020603020101020101"/>
              </a:rPr>
              <a:t>모델의 생물학적 </a:t>
            </a:r>
            <a:r>
              <a:rPr lang="ko-KR" altLang="en-US">
                <a:ea typeface="고려대학교B" panose="02020603020101020101"/>
              </a:rPr>
              <a:t>타당성이 떨어짐</a:t>
            </a:r>
            <a:endParaRPr lang="ko-KR" altLang="en-US" dirty="0">
              <a:ea typeface="고려대학교B" panose="02020603020101020101"/>
            </a:endParaRP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97482F5C-3AFB-31EF-0FA2-36E4BF267359}"/>
              </a:ext>
            </a:extLst>
          </p:cNvPr>
          <p:cNvSpPr/>
          <p:nvPr/>
        </p:nvSpPr>
        <p:spPr>
          <a:xfrm>
            <a:off x="440528" y="1361154"/>
            <a:ext cx="1441024" cy="33997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고려대학교B" panose="02020603020101020101" pitchFamily="18" charset="-127"/>
                <a:ea typeface="고려대학교B" panose="02020603020101020101" pitchFamily="18" charset="-127"/>
              </a:rPr>
              <a:t>Problem</a:t>
            </a:r>
            <a:endParaRPr lang="ko-KR" altLang="en-US" sz="1800" dirty="0">
              <a:ea typeface="고려대학교B" panose="02020603020101020101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1552" y="1307915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MSE Loss</a:t>
            </a:r>
            <a:r>
              <a:rPr lang="ko-KR" altLang="en-US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함수의 한계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C8885-FEBD-4C73-6BE8-5C054124A7ED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C9787-319E-FF1C-67F0-958BD455FF5E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모델 접근</a:t>
            </a:r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861804DD-A12E-AC73-EC01-9003E450FE9E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45C2CC-C282-7832-326A-73551BE98390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고려대학교B" panose="02020603020101020101"/>
              </a:rPr>
              <a:t>모델의 학습 과정에서 </a:t>
            </a:r>
            <a:r>
              <a:rPr lang="ko-KR" altLang="en-US">
                <a:ea typeface="고려대학교B" panose="02020603020101020101"/>
              </a:rPr>
              <a:t>실제 유전자 </a:t>
            </a:r>
            <a:r>
              <a:rPr lang="ko-KR" altLang="en-US" dirty="0" err="1">
                <a:ea typeface="고려대학교B" panose="02020603020101020101"/>
              </a:rPr>
              <a:t>발현값들의</a:t>
            </a:r>
            <a:r>
              <a:rPr lang="ko-KR" altLang="en-US" dirty="0">
                <a:ea typeface="고려대학교B" panose="02020603020101020101"/>
              </a:rPr>
              <a:t> 상관관계를 잘 반영하도록 손실 함수 개발 전략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905" y="2226213"/>
            <a:ext cx="1351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한계점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5968170" y="-968607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F08C686-E7CD-F4F2-730E-4C134CE2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0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32509" y="2893209"/>
            <a:ext cx="11543747" cy="34327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81553" y="1737261"/>
            <a:ext cx="9746565" cy="608572"/>
          </a:xfrm>
          <a:prstGeom prst="round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고려대학교B" panose="02020603020101020101"/>
              </a:rPr>
              <a:t>모델의 학습 과정에서 </a:t>
            </a:r>
            <a:r>
              <a:rPr lang="ko-KR" altLang="en-US">
                <a:ea typeface="고려대학교B" panose="02020603020101020101"/>
              </a:rPr>
              <a:t>실제 유전자 </a:t>
            </a:r>
            <a:r>
              <a:rPr lang="ko-KR" altLang="en-US" dirty="0" err="1">
                <a:ea typeface="고려대학교B" panose="02020603020101020101"/>
              </a:rPr>
              <a:t>발현값들의</a:t>
            </a:r>
            <a:r>
              <a:rPr lang="ko-KR" altLang="en-US" dirty="0">
                <a:ea typeface="고려대학교B" panose="02020603020101020101"/>
              </a:rPr>
              <a:t> 상관관계를 잘 반영하도록 손실 함수 개발 전략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0530" y="1367929"/>
            <a:ext cx="1585978" cy="33997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고려대학교B" panose="02020603020101020101" pitchFamily="18" charset="-127"/>
                <a:ea typeface="고려대학교B" panose="02020603020101020101" pitchFamily="18" charset="-127"/>
              </a:rPr>
              <a:t>Upgrade V1</a:t>
            </a:r>
            <a:endParaRPr lang="ko-KR" altLang="en-US" sz="1800" dirty="0">
              <a:ea typeface="고려대학교B" panose="0202060302010102010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26508" y="1337859"/>
            <a:ext cx="440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ea typeface="고려대학교B" panose="02020603020101020101"/>
              </a:rPr>
              <a:t>피어슨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 상관관계 기반 손실 함수 도입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662" y="3144559"/>
            <a:ext cx="924285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>
                <a:solidFill>
                  <a:srgbClr val="FF0000"/>
                </a:solidFill>
                <a:ea typeface="고려대학교B" panose="02020603020101020101"/>
              </a:rPr>
              <a:t>상관관계 </a:t>
            </a: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최대화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고려대학교B" panose="02020603020101020101"/>
              </a:rPr>
              <a:t>: </a:t>
            </a:r>
            <a:r>
              <a:rPr lang="ko-KR" altLang="en-US" dirty="0">
                <a:ea typeface="고려대학교B" panose="02020603020101020101"/>
              </a:rPr>
              <a:t>모델이 유전자 간의 변동 패턴을 학습하도록 유도</a:t>
            </a:r>
          </a:p>
          <a:p>
            <a:pPr>
              <a:lnSpc>
                <a:spcPct val="150000"/>
              </a:lnSpc>
            </a:pPr>
            <a:endParaRPr lang="ko-KR" altLang="en-US" dirty="0">
              <a:ea typeface="고려대학교B" panose="02020603020101020101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6662" y="4654095"/>
            <a:ext cx="924285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>
                <a:solidFill>
                  <a:srgbClr val="FF0000"/>
                </a:solidFill>
                <a:ea typeface="고려대학교B" panose="02020603020101020101"/>
              </a:rPr>
              <a:t>스케일 </a:t>
            </a: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독립적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고려대학교B" panose="02020603020101020101"/>
              </a:rPr>
              <a:t>: </a:t>
            </a:r>
            <a:r>
              <a:rPr lang="ko-KR" altLang="en-US" dirty="0">
                <a:ea typeface="고려대학교B" panose="02020603020101020101"/>
              </a:rPr>
              <a:t>상관계수는 데이터의 스케일</a:t>
            </a:r>
            <a:r>
              <a:rPr lang="en-US" altLang="ko-KR" dirty="0">
                <a:ea typeface="고려대학교B" panose="02020603020101020101"/>
              </a:rPr>
              <a:t>(</a:t>
            </a:r>
            <a:r>
              <a:rPr lang="ko-KR" altLang="en-US" dirty="0">
                <a:ea typeface="고려대학교B" panose="02020603020101020101"/>
              </a:rPr>
              <a:t>크기</a:t>
            </a:r>
            <a:r>
              <a:rPr lang="en-US" altLang="ko-KR" dirty="0">
                <a:ea typeface="고려대학교B" panose="02020603020101020101"/>
              </a:rPr>
              <a:t>)</a:t>
            </a:r>
            <a:r>
              <a:rPr lang="ko-KR" altLang="en-US" dirty="0">
                <a:ea typeface="고려대학교B" panose="02020603020101020101"/>
              </a:rPr>
              <a:t>에 영향을 받지 않으므로</a:t>
            </a:r>
            <a:r>
              <a:rPr lang="en-US" altLang="ko-KR" dirty="0">
                <a:ea typeface="고려대학교B" panose="02020603020101020101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고려대학교B" panose="02020603020101020101"/>
              </a:rPr>
              <a:t>  </a:t>
            </a:r>
            <a:r>
              <a:rPr lang="ko-KR" altLang="en-US" dirty="0">
                <a:ea typeface="고려대학교B" panose="02020603020101020101"/>
              </a:rPr>
              <a:t>유전자 </a:t>
            </a:r>
            <a:r>
              <a:rPr lang="ko-KR" altLang="en-US" dirty="0" err="1">
                <a:ea typeface="고려대학교B" panose="02020603020101020101"/>
              </a:rPr>
              <a:t>발현값의</a:t>
            </a:r>
            <a:r>
              <a:rPr lang="ko-KR" altLang="en-US" dirty="0">
                <a:ea typeface="고려대학교B" panose="02020603020101020101"/>
              </a:rPr>
              <a:t> 상대적인 변화를 학습하는 </a:t>
            </a:r>
            <a:r>
              <a:rPr lang="ko-KR" altLang="en-US">
                <a:ea typeface="고려대학교B" panose="02020603020101020101"/>
              </a:rPr>
              <a:t>데 효과적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DD6A10-5DB8-E168-4AB5-0CC378C39D91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0895C-D3E0-F300-5633-2863EC8385D9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모델 접근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6F990-46EC-5849-F805-8858F92ADD77}"/>
              </a:ext>
            </a:extLst>
          </p:cNvPr>
          <p:cNvSpPr txBox="1"/>
          <p:nvPr/>
        </p:nvSpPr>
        <p:spPr>
          <a:xfrm>
            <a:off x="1881551" y="1856881"/>
            <a:ext cx="95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고려대학교B" panose="02020603020101020101" pitchFamily="18" charset="-127"/>
                <a:ea typeface="고려대학교B" panose="02020603020101020101" pitchFamily="18" charset="-127"/>
              </a:rPr>
              <a:t>MSE Loss</a:t>
            </a:r>
            <a:r>
              <a:rPr lang="ko-KR" altLang="en-US">
                <a:ea typeface="고려대학교B" panose="02020603020101020101"/>
              </a:rPr>
              <a:t>의 한계를 극복하기 위해 예측값과 실제값 사이의 상관관계를 고려한 손실 함수</a:t>
            </a:r>
            <a:endParaRPr lang="ko-KR" altLang="en-US" dirty="0">
              <a:ea typeface="고려대학교B" panose="02020603020101020101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338" y="2506903"/>
            <a:ext cx="1351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도입 효과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6162496" y="-883748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DE30DE-8A27-BE3E-95AF-E4249F23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7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32509" y="2310938"/>
            <a:ext cx="11543747" cy="401504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E9A21C-1FE2-A32D-EA30-F359DCDFEF05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DF89-5748-DE99-5084-E215420A628E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모델 접근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9415" y="3135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8751" y="2675383"/>
            <a:ext cx="10655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절대적 크기 반영 불가</a:t>
            </a:r>
            <a:r>
              <a:rPr lang="en-US" altLang="ko-KR" b="1" dirty="0">
                <a:solidFill>
                  <a:srgbClr val="FF0000"/>
                </a:solidFill>
                <a:ea typeface="고려대학교B" panose="02020603020101020101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스케일 정보 손실</a:t>
            </a:r>
            <a:r>
              <a:rPr lang="en-US" altLang="ko-KR" b="1" dirty="0">
                <a:solidFill>
                  <a:srgbClr val="FF0000"/>
                </a:solidFill>
                <a:ea typeface="고려대학교B" panose="02020603020101020101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a typeface="고려대학교B" panose="02020603020101020101"/>
              </a:rPr>
              <a:t> </a:t>
            </a:r>
            <a:r>
              <a:rPr lang="ko-KR" altLang="en-US" sz="1800" dirty="0">
                <a:ea typeface="고려대학교B" panose="02020603020101020101"/>
              </a:rPr>
              <a:t>→</a:t>
            </a:r>
            <a:r>
              <a:rPr lang="en-US" altLang="ko-KR" b="1" dirty="0">
                <a:ea typeface="고려대학교B" panose="02020603020101020101"/>
              </a:rPr>
              <a:t> </a:t>
            </a:r>
            <a:r>
              <a:rPr lang="ko-KR" altLang="en-US" dirty="0">
                <a:ea typeface="고려대학교B" panose="02020603020101020101"/>
              </a:rPr>
              <a:t>상관계수는 두 변수 간의 관계 방향과 정도를 나타내지만</a:t>
            </a:r>
            <a:r>
              <a:rPr lang="en-US" altLang="ko-KR" dirty="0">
                <a:ea typeface="고려대학교B" panose="02020603020101020101"/>
              </a:rPr>
              <a:t>, </a:t>
            </a:r>
            <a:r>
              <a:rPr lang="ko-KR" altLang="en-US" dirty="0">
                <a:ea typeface="고려대학교B" panose="02020603020101020101"/>
              </a:rPr>
              <a:t>값의 크기나 분산에 대한 정보를 제공</a:t>
            </a:r>
            <a:r>
              <a:rPr lang="en-US" altLang="ko-KR" dirty="0">
                <a:ea typeface="고려대학교B" panose="02020603020101020101"/>
              </a:rPr>
              <a:t>X    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고려대학교B" panose="02020603020101020101"/>
              </a:rPr>
              <a:t>     (</a:t>
            </a:r>
            <a:r>
              <a:rPr lang="ko-KR" altLang="en-US" dirty="0">
                <a:ea typeface="고려대학교B" panose="02020603020101020101"/>
              </a:rPr>
              <a:t>유전자 </a:t>
            </a:r>
            <a:r>
              <a:rPr lang="ko-KR" altLang="en-US" dirty="0" err="1">
                <a:ea typeface="고려대학교B" panose="02020603020101020101"/>
              </a:rPr>
              <a:t>발현값의</a:t>
            </a:r>
            <a:r>
              <a:rPr lang="ko-KR" altLang="en-US" dirty="0">
                <a:ea typeface="고려대학교B" panose="02020603020101020101"/>
              </a:rPr>
              <a:t> 절대적인 크기나 변동성을 반영하지 못함</a:t>
            </a:r>
            <a:r>
              <a:rPr lang="en-US" altLang="ko-KR" dirty="0">
                <a:ea typeface="고려대학교B" panose="02020603020101020101"/>
              </a:rPr>
              <a:t>)</a:t>
            </a:r>
            <a:endParaRPr lang="ko-KR" altLang="en-US" dirty="0"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고려대학교B" panose="0202060302010102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98331" y="5281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69415" y="5104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8751" y="4773955"/>
            <a:ext cx="1065542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>
                <a:solidFill>
                  <a:srgbClr val="FF0000"/>
                </a:solidFill>
                <a:ea typeface="고려대학교B" panose="02020603020101020101"/>
              </a:rPr>
              <a:t>복잡한 </a:t>
            </a: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상호 관계 학습의 어려움</a:t>
            </a:r>
            <a:endParaRPr lang="en-US" altLang="ko-KR" b="1" dirty="0">
              <a:solidFill>
                <a:srgbClr val="FF0000"/>
              </a:solidFill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고려대학교B" panose="02020603020101020101"/>
              </a:rPr>
              <a:t> </a:t>
            </a:r>
            <a:r>
              <a:rPr lang="ko-KR" altLang="en-US" sz="1800" dirty="0">
                <a:ea typeface="고려대학교B" panose="02020603020101020101"/>
              </a:rPr>
              <a:t>→</a:t>
            </a:r>
            <a:r>
              <a:rPr lang="en-US" altLang="ko-KR" dirty="0">
                <a:ea typeface="고려대학교B" panose="02020603020101020101"/>
              </a:rPr>
              <a:t> </a:t>
            </a:r>
            <a:r>
              <a:rPr lang="ko-KR" altLang="en-US" dirty="0">
                <a:ea typeface="고려대학교B" panose="02020603020101020101"/>
              </a:rPr>
              <a:t>유전체 데이터에서의 유전자 간의 복잡한 </a:t>
            </a:r>
            <a:r>
              <a:rPr lang="ko-KR" altLang="en-US" dirty="0" err="1">
                <a:ea typeface="고려대학교B" panose="02020603020101020101"/>
              </a:rPr>
              <a:t>공변성</a:t>
            </a:r>
            <a:r>
              <a:rPr lang="ko-KR" altLang="en-US" dirty="0">
                <a:ea typeface="고려대학교B" panose="02020603020101020101"/>
              </a:rPr>
              <a:t> 구조를 완전히 반영하기 어려움</a:t>
            </a:r>
            <a:endParaRPr lang="en-US" altLang="ko-KR" dirty="0"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고려대학교B" panose="02020603020101020101"/>
            </a:endParaRPr>
          </a:p>
        </p:txBody>
      </p: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AFFD15EA-D24C-61E7-48E1-D16BC5737712}"/>
              </a:ext>
            </a:extLst>
          </p:cNvPr>
          <p:cNvSpPr/>
          <p:nvPr/>
        </p:nvSpPr>
        <p:spPr>
          <a:xfrm>
            <a:off x="440530" y="1367929"/>
            <a:ext cx="1585978" cy="33997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Upgrade V1</a:t>
            </a:r>
            <a:endParaRPr lang="ko-KR" altLang="en-US" sz="1800" dirty="0">
              <a:ea typeface="고려대학교B" panose="0202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E002-9CDC-D592-1358-452EFE2ACB7A}"/>
              </a:ext>
            </a:extLst>
          </p:cNvPr>
          <p:cNvSpPr txBox="1"/>
          <p:nvPr/>
        </p:nvSpPr>
        <p:spPr>
          <a:xfrm>
            <a:off x="2026508" y="1332264"/>
            <a:ext cx="466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ea typeface="고려대학교B" panose="02020603020101020101"/>
              </a:rPr>
              <a:t>피어슨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 상관관계 기반 손실 함수의 한계</a:t>
            </a:r>
          </a:p>
        </p:txBody>
      </p:sp>
      <p:sp>
        <p:nvSpPr>
          <p:cNvPr id="6" name="모서리가 둥근 직사각형 16">
            <a:extLst>
              <a:ext uri="{FF2B5EF4-FFF2-40B4-BE49-F238E27FC236}">
                <a16:creationId xmlns:a16="http://schemas.microsoft.com/office/drawing/2014/main" id="{F4531A55-F7F0-DC3D-F196-34C8FC121E27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05E53D-63FF-8840-D063-3BBAA3D23778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고려대학교B" panose="02020603020101020101"/>
              </a:rPr>
              <a:t>모델의 학습 과정에서 </a:t>
            </a:r>
            <a:r>
              <a:rPr lang="ko-KR" altLang="en-US">
                <a:ea typeface="고려대학교B" panose="02020603020101020101"/>
              </a:rPr>
              <a:t>실제 유전자 </a:t>
            </a:r>
            <a:r>
              <a:rPr lang="ko-KR" altLang="en-US" dirty="0" err="1">
                <a:ea typeface="고려대학교B" panose="02020603020101020101"/>
              </a:rPr>
              <a:t>발현값들의</a:t>
            </a:r>
            <a:r>
              <a:rPr lang="ko-KR" altLang="en-US" dirty="0">
                <a:ea typeface="고려대학교B" panose="02020603020101020101"/>
              </a:rPr>
              <a:t> 상관관계를 잘 반영하도록 손실 함수 개발 전략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288" y="1933470"/>
            <a:ext cx="111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한계점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6081885" y="-1110848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44C88C7-E891-4DB2-F6E2-178C1004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8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32509" y="2465453"/>
            <a:ext cx="11543747" cy="38605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88F5E586-0B80-60A4-EC32-0C683CB36AFE}"/>
              </a:ext>
            </a:extLst>
          </p:cNvPr>
          <p:cNvSpPr/>
          <p:nvPr/>
        </p:nvSpPr>
        <p:spPr>
          <a:xfrm>
            <a:off x="440530" y="1367929"/>
            <a:ext cx="1585978" cy="33997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고려대학교B" panose="02020603020101020101" pitchFamily="18" charset="-127"/>
                <a:ea typeface="고려대학교B" panose="02020603020101020101" pitchFamily="18" charset="-127"/>
              </a:rPr>
              <a:t>Upgrade V2</a:t>
            </a:r>
            <a:endParaRPr lang="ko-KR" altLang="en-US" sz="1800" dirty="0">
              <a:ea typeface="고려대학교B" panose="0202060302010102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6C172-E206-D9F7-A207-347118FC1F3C}"/>
              </a:ext>
            </a:extLst>
          </p:cNvPr>
          <p:cNvSpPr txBox="1"/>
          <p:nvPr/>
        </p:nvSpPr>
        <p:spPr>
          <a:xfrm>
            <a:off x="2026508" y="1326707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공분산 행렬 손실 함수 도입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81553" y="1737261"/>
            <a:ext cx="9746565" cy="608572"/>
          </a:xfrm>
          <a:prstGeom prst="round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E9A21C-1FE2-A32D-EA30-F359DCDFEF05}"/>
              </a:ext>
            </a:extLst>
          </p:cNvPr>
          <p:cNvSpPr/>
          <p:nvPr/>
        </p:nvSpPr>
        <p:spPr>
          <a:xfrm>
            <a:off x="0" y="0"/>
            <a:ext cx="12192000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DF89-5748-DE99-5084-E215420A628E}"/>
              </a:ext>
            </a:extLst>
          </p:cNvPr>
          <p:cNvSpPr txBox="1"/>
          <p:nvPr/>
        </p:nvSpPr>
        <p:spPr>
          <a:xfrm>
            <a:off x="231758" y="13398"/>
            <a:ext cx="1172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모델 접근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9415" y="3135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98331" y="5281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9415" y="3135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215" y="2804954"/>
            <a:ext cx="1065542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스케일과 변동성 반영</a:t>
            </a:r>
            <a:r>
              <a:rPr lang="en-US" altLang="ko-KR" b="1" dirty="0">
                <a:solidFill>
                  <a:srgbClr val="FF0000"/>
                </a:solidFill>
                <a:ea typeface="고려대학교B" panose="02020603020101020101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고려대학교B" panose="02020603020101020101"/>
              </a:rPr>
              <a:t> →</a:t>
            </a:r>
            <a:r>
              <a:rPr lang="en-US" altLang="ko-KR" b="1" dirty="0">
                <a:ea typeface="고려대학교B" panose="02020603020101020101"/>
              </a:rPr>
              <a:t> </a:t>
            </a:r>
            <a:r>
              <a:rPr lang="ko-KR" altLang="en-US" dirty="0">
                <a:ea typeface="고려대학교B" panose="02020603020101020101"/>
              </a:rPr>
              <a:t>공분산은 데이터의 스케일과 분산 정보를 포함하므로</a:t>
            </a:r>
            <a:r>
              <a:rPr lang="en-US" altLang="ko-KR" dirty="0">
                <a:ea typeface="고려대학교B" panose="02020603020101020101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>
                <a:ea typeface="고려대학교B" panose="02020603020101020101"/>
              </a:rPr>
              <a:t>     모델이 </a:t>
            </a:r>
            <a:r>
              <a:rPr lang="ko-KR" altLang="en-US" dirty="0">
                <a:ea typeface="고려대학교B" panose="02020603020101020101"/>
              </a:rPr>
              <a:t>유전자 </a:t>
            </a:r>
            <a:r>
              <a:rPr lang="ko-KR" altLang="en-US" dirty="0" err="1">
                <a:ea typeface="고려대학교B" panose="02020603020101020101"/>
              </a:rPr>
              <a:t>발현값의</a:t>
            </a:r>
            <a:r>
              <a:rPr lang="ko-KR" altLang="en-US" dirty="0">
                <a:ea typeface="고려대학교B" panose="02020603020101020101"/>
              </a:rPr>
              <a:t> 절대적인 크기와 변동성을 학습할 수 있음</a:t>
            </a:r>
            <a:endParaRPr lang="en-US" altLang="ko-KR" dirty="0">
              <a:ea typeface="고려대학교B" panose="02020603020101020101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98331" y="5281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69415" y="5104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215" y="4773955"/>
            <a:ext cx="1065542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>
                <a:solidFill>
                  <a:srgbClr val="FF0000"/>
                </a:solidFill>
                <a:ea typeface="고려대학교B" panose="02020603020101020101"/>
              </a:rPr>
              <a:t>복잡한 </a:t>
            </a: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상호 관계 학습</a:t>
            </a:r>
            <a:endParaRPr lang="en-US" altLang="ko-KR" b="1" dirty="0">
              <a:solidFill>
                <a:srgbClr val="FF0000"/>
              </a:solidFill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고려대학교B" panose="02020603020101020101"/>
              </a:rPr>
              <a:t> </a:t>
            </a:r>
            <a:r>
              <a:rPr lang="ko-KR" altLang="en-US" sz="1800" dirty="0">
                <a:ea typeface="고려대학교B" panose="02020603020101020101"/>
              </a:rPr>
              <a:t>→</a:t>
            </a:r>
            <a:r>
              <a:rPr lang="en-US" altLang="ko-KR" dirty="0">
                <a:ea typeface="고려대학교B" panose="02020603020101020101"/>
              </a:rPr>
              <a:t> </a:t>
            </a:r>
            <a:r>
              <a:rPr lang="ko-KR" altLang="en-US" dirty="0">
                <a:ea typeface="고려대학교B" panose="02020603020101020101"/>
              </a:rPr>
              <a:t>유전자들 간의 </a:t>
            </a:r>
            <a:r>
              <a:rPr lang="ko-KR" altLang="en-US" dirty="0" err="1">
                <a:ea typeface="고려대학교B" panose="02020603020101020101"/>
              </a:rPr>
              <a:t>공변성</a:t>
            </a:r>
            <a:r>
              <a:rPr lang="ko-KR" altLang="en-US" dirty="0">
                <a:ea typeface="고려대학교B" panose="02020603020101020101"/>
              </a:rPr>
              <a:t> 구조 전체를 고려하여</a:t>
            </a:r>
            <a:r>
              <a:rPr lang="en-US" altLang="ko-KR" dirty="0">
                <a:ea typeface="고려대학교B" panose="02020603020101020101"/>
              </a:rPr>
              <a:t>, </a:t>
            </a:r>
            <a:r>
              <a:rPr lang="ko-KR" altLang="en-US" dirty="0">
                <a:ea typeface="고려대학교B" panose="02020603020101020101"/>
              </a:rPr>
              <a:t>복잡한 상호 작용 패턴을 모델링 가능</a:t>
            </a:r>
          </a:p>
          <a:p>
            <a:pPr>
              <a:lnSpc>
                <a:spcPct val="150000"/>
              </a:lnSpc>
            </a:pPr>
            <a:endParaRPr lang="ko-KR" altLang="en-US" dirty="0">
              <a:ea typeface="고려대학교B" panose="02020603020101020101"/>
            </a:endParaRPr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4DA1F92A-A37E-493F-C441-4F64FE1385A8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6B222-6463-81FA-F417-72B34539C400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고려대학교B" panose="02020603020101020101"/>
              </a:rPr>
              <a:t>모델의 학습 과정에서 </a:t>
            </a:r>
            <a:r>
              <a:rPr lang="ko-KR" altLang="en-US">
                <a:ea typeface="고려대학교B" panose="02020603020101020101"/>
              </a:rPr>
              <a:t>실제 유전자 </a:t>
            </a:r>
            <a:r>
              <a:rPr lang="ko-KR" altLang="en-US" dirty="0" err="1">
                <a:ea typeface="고려대학교B" panose="02020603020101020101"/>
              </a:rPr>
              <a:t>발현값들의</a:t>
            </a:r>
            <a:r>
              <a:rPr lang="ko-KR" altLang="en-US" dirty="0">
                <a:ea typeface="고려대학교B" panose="02020603020101020101"/>
              </a:rPr>
              <a:t> 상관관계를 잘 반영하도록 손실 함수 개발 전략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A419C-60B3-160F-0EA6-3916853080D2}"/>
              </a:ext>
            </a:extLst>
          </p:cNvPr>
          <p:cNvSpPr txBox="1"/>
          <p:nvPr/>
        </p:nvSpPr>
        <p:spPr>
          <a:xfrm>
            <a:off x="1881551" y="1856881"/>
            <a:ext cx="95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a typeface="고려대학교B" panose="02020603020101020101"/>
              </a:rPr>
              <a:t>상관관계 기반 손실 함수의 한계를 보완하기 위해 공분산 행렬을 활용한 손실 함수를 도입</a:t>
            </a:r>
            <a:endParaRPr lang="ko-KR" altLang="en-US" dirty="0">
              <a:ea typeface="고려대학교B" panose="0202060302010102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909" y="2071600"/>
            <a:ext cx="1351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도입 효과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6081885" y="-999600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709AC90-9CD1-A6C0-B488-B5A39E8B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67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CA24A-23D1-F3C6-84F9-C36786CCE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332509" y="2465453"/>
            <a:ext cx="11543747" cy="38605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2D8C3F2D-CC49-6ADE-0F90-CAE675ED22BC}"/>
              </a:ext>
            </a:extLst>
          </p:cNvPr>
          <p:cNvSpPr/>
          <p:nvPr/>
        </p:nvSpPr>
        <p:spPr>
          <a:xfrm>
            <a:off x="680128" y="1838790"/>
            <a:ext cx="10620678" cy="492900"/>
          </a:xfrm>
          <a:prstGeom prst="roundRect">
            <a:avLst/>
          </a:prstGeom>
          <a:solidFill>
            <a:srgbClr val="CFCFCF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0E84E-8248-104F-5A2D-D6E9C61BADAB}"/>
              </a:ext>
            </a:extLst>
          </p:cNvPr>
          <p:cNvSpPr txBox="1"/>
          <p:nvPr/>
        </p:nvSpPr>
        <p:spPr>
          <a:xfrm>
            <a:off x="598044" y="1361507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a typeface="고려대학교B" panose="02020603020101020101"/>
              </a:rPr>
              <a:t>총 손실 함수 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64342-CAED-ED29-ED81-BD7D82632177}"/>
              </a:ext>
            </a:extLst>
          </p:cNvPr>
          <p:cNvSpPr txBox="1"/>
          <p:nvPr/>
        </p:nvSpPr>
        <p:spPr>
          <a:xfrm>
            <a:off x="5869415" y="3135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BCCF95-BFC0-3013-4EF2-DF8060A3CE17}"/>
              </a:ext>
            </a:extLst>
          </p:cNvPr>
          <p:cNvSpPr txBox="1"/>
          <p:nvPr/>
        </p:nvSpPr>
        <p:spPr>
          <a:xfrm>
            <a:off x="5698331" y="5281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A5F525-F6F0-2BB8-01D5-6889C552C893}"/>
              </a:ext>
            </a:extLst>
          </p:cNvPr>
          <p:cNvSpPr txBox="1"/>
          <p:nvPr/>
        </p:nvSpPr>
        <p:spPr>
          <a:xfrm>
            <a:off x="5869415" y="3135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96D18-E15C-F538-5F03-57A74E20763D}"/>
              </a:ext>
            </a:extLst>
          </p:cNvPr>
          <p:cNvSpPr txBox="1"/>
          <p:nvPr/>
        </p:nvSpPr>
        <p:spPr>
          <a:xfrm>
            <a:off x="762215" y="2962420"/>
            <a:ext cx="10655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b="1">
                <a:solidFill>
                  <a:srgbClr val="FF0000"/>
                </a:solidFill>
                <a:ea typeface="고려대학교B" panose="02020603020101020101"/>
              </a:rPr>
              <a:t>피어슨 </a:t>
            </a: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상관관계 기반 손실 함수를 도입</a:t>
            </a:r>
            <a:r>
              <a:rPr lang="ko-KR" altLang="en-US" b="1" dirty="0">
                <a:ea typeface="고려대학교B" panose="02020603020101020101"/>
              </a:rPr>
              <a:t>하여 상관관계를 반영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64847E-8E80-D190-96FD-F6F180926239}"/>
              </a:ext>
            </a:extLst>
          </p:cNvPr>
          <p:cNvSpPr txBox="1"/>
          <p:nvPr/>
        </p:nvSpPr>
        <p:spPr>
          <a:xfrm>
            <a:off x="5698331" y="5281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FC7632-8EBB-EFFF-1526-470D2A062733}"/>
              </a:ext>
            </a:extLst>
          </p:cNvPr>
          <p:cNvSpPr txBox="1"/>
          <p:nvPr/>
        </p:nvSpPr>
        <p:spPr>
          <a:xfrm>
            <a:off x="5869415" y="5104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88FEA9-8158-37F0-81B8-ACC05DD4FF11}"/>
              </a:ext>
            </a:extLst>
          </p:cNvPr>
          <p:cNvSpPr txBox="1"/>
          <p:nvPr/>
        </p:nvSpPr>
        <p:spPr>
          <a:xfrm>
            <a:off x="5869415" y="451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A38ED-0C30-7E1A-9D12-5D661F0FEB19}"/>
              </a:ext>
            </a:extLst>
          </p:cNvPr>
          <p:cNvSpPr txBox="1"/>
          <p:nvPr/>
        </p:nvSpPr>
        <p:spPr>
          <a:xfrm>
            <a:off x="5869415" y="451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3FDA20-6170-3EC2-2853-58164941D184}"/>
              </a:ext>
            </a:extLst>
          </p:cNvPr>
          <p:cNvSpPr txBox="1"/>
          <p:nvPr/>
        </p:nvSpPr>
        <p:spPr>
          <a:xfrm>
            <a:off x="762215" y="4023783"/>
            <a:ext cx="106554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2"/>
            </a:pPr>
            <a:r>
              <a:rPr lang="ko-KR" altLang="en-US" b="1">
                <a:solidFill>
                  <a:srgbClr val="FF0000"/>
                </a:solidFill>
                <a:ea typeface="고려대학교B" panose="02020603020101020101"/>
              </a:rPr>
              <a:t>공분산 </a:t>
            </a: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행렬 손실 </a:t>
            </a:r>
            <a:r>
              <a:rPr lang="ko-KR" altLang="en-US" b="1">
                <a:solidFill>
                  <a:srgbClr val="FF0000"/>
                </a:solidFill>
                <a:ea typeface="고려대학교B" panose="02020603020101020101"/>
              </a:rPr>
              <a:t>함수를 추가</a:t>
            </a:r>
            <a:r>
              <a:rPr lang="ko-KR" altLang="en-US" b="1">
                <a:ea typeface="고려대학교B" panose="02020603020101020101"/>
              </a:rPr>
              <a:t>하여 </a:t>
            </a:r>
            <a:r>
              <a:rPr lang="ko-KR" altLang="en-US" b="1" dirty="0">
                <a:ea typeface="고려대학교B" panose="02020603020101020101"/>
              </a:rPr>
              <a:t>모델이 유전자 </a:t>
            </a:r>
            <a:r>
              <a:rPr lang="ko-KR" altLang="en-US" b="1" dirty="0" err="1">
                <a:ea typeface="고려대학교B" panose="02020603020101020101"/>
              </a:rPr>
              <a:t>발현값의</a:t>
            </a:r>
            <a:r>
              <a:rPr lang="ko-KR" altLang="en-US" b="1" dirty="0">
                <a:ea typeface="고려대학교B" panose="02020603020101020101"/>
              </a:rPr>
              <a:t> 절대적인 크기와 복잡한 </a:t>
            </a:r>
            <a:r>
              <a:rPr lang="ko-KR" altLang="en-US" b="1" dirty="0" err="1">
                <a:ea typeface="고려대학교B" panose="02020603020101020101"/>
              </a:rPr>
              <a:t>공변성</a:t>
            </a:r>
            <a:r>
              <a:rPr lang="ko-KR" altLang="en-US" b="1" dirty="0">
                <a:ea typeface="고려대학교B" panose="02020603020101020101"/>
              </a:rPr>
              <a:t> </a:t>
            </a:r>
            <a:r>
              <a:rPr lang="ko-KR" altLang="en-US" b="1">
                <a:ea typeface="고려대학교B" panose="02020603020101020101"/>
              </a:rPr>
              <a:t>구조를 학습</a:t>
            </a:r>
            <a:endParaRPr lang="en-US" altLang="ko-KR" b="1" dirty="0">
              <a:ea typeface="고려대학교B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6BAFDF-D9C3-F332-F2D5-C31B86A963E3}"/>
              </a:ext>
            </a:extLst>
          </p:cNvPr>
          <p:cNvSpPr txBox="1"/>
          <p:nvPr/>
        </p:nvSpPr>
        <p:spPr>
          <a:xfrm>
            <a:off x="5869415" y="59242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5619A9-B293-BADC-184A-0ABC767BC34A}"/>
              </a:ext>
            </a:extLst>
          </p:cNvPr>
          <p:cNvSpPr txBox="1"/>
          <p:nvPr/>
        </p:nvSpPr>
        <p:spPr>
          <a:xfrm>
            <a:off x="5869415" y="59242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B7E343-0209-562D-A272-D183B1E2D3D8}"/>
              </a:ext>
            </a:extLst>
          </p:cNvPr>
          <p:cNvSpPr txBox="1"/>
          <p:nvPr/>
        </p:nvSpPr>
        <p:spPr>
          <a:xfrm>
            <a:off x="762215" y="5240909"/>
            <a:ext cx="106554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>
                <a:ea typeface="고려대학교B" panose="02020603020101020101"/>
              </a:rPr>
              <a:t>각 </a:t>
            </a:r>
            <a:r>
              <a:rPr lang="ko-KR" altLang="en-US" b="1" dirty="0">
                <a:ea typeface="고려대학교B" panose="02020603020101020101"/>
              </a:rPr>
              <a:t>손실 함수의 장점을 조합함으로써</a:t>
            </a:r>
            <a:r>
              <a:rPr lang="en-US" altLang="ko-KR" b="1" dirty="0">
                <a:ea typeface="고려대학교B" panose="02020603020101020101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a typeface="고려대학교B" panose="02020603020101020101"/>
              </a:rPr>
              <a:t>    </a:t>
            </a:r>
            <a:r>
              <a:rPr lang="ko-KR" altLang="en-US" b="1" dirty="0">
                <a:ea typeface="고려대학교B" panose="02020603020101020101"/>
              </a:rPr>
              <a:t>모델이 </a:t>
            </a:r>
            <a:r>
              <a:rPr lang="ko-KR" altLang="en-US" b="1" dirty="0">
                <a:solidFill>
                  <a:srgbClr val="FF0000"/>
                </a:solidFill>
                <a:ea typeface="고려대학교B" panose="02020603020101020101"/>
              </a:rPr>
              <a:t>예측 정확도와 유전자 간의 관계성을 모두 </a:t>
            </a:r>
            <a:r>
              <a:rPr lang="ko-KR" altLang="en-US" b="1">
                <a:solidFill>
                  <a:srgbClr val="FF0000"/>
                </a:solidFill>
                <a:ea typeface="고려대학교B" panose="02020603020101020101"/>
              </a:rPr>
              <a:t>잘 반영</a:t>
            </a:r>
            <a:endParaRPr lang="en-US" altLang="ko-KR" b="1" dirty="0">
              <a:ea typeface="고려대학교B" panose="02020603020101020101"/>
            </a:endParaRPr>
          </a:p>
        </p:txBody>
      </p:sp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id="{713897DA-424A-D1D7-EC6A-7D31B73F1A23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40E818-964B-ACDC-72CE-123A3991247F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고려대학교B" panose="02020603020101020101"/>
              </a:rPr>
              <a:t>모델의 학습 과정에서 </a:t>
            </a:r>
            <a:r>
              <a:rPr lang="ko-KR" altLang="en-US">
                <a:ea typeface="고려대학교B" panose="02020603020101020101"/>
              </a:rPr>
              <a:t>실제 유전자 </a:t>
            </a:r>
            <a:r>
              <a:rPr lang="ko-KR" altLang="en-US" dirty="0" err="1">
                <a:ea typeface="고려대학교B" panose="02020603020101020101"/>
              </a:rPr>
              <a:t>발현값들의</a:t>
            </a:r>
            <a:r>
              <a:rPr lang="ko-KR" altLang="en-US" dirty="0">
                <a:ea typeface="고려대학교B" panose="02020603020101020101"/>
              </a:rPr>
              <a:t> 상관관계를 잘 반영하도록 손실 함수 개발 전략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3C77B4-BF79-14D0-A95D-84FA2DFFC061}"/>
              </a:ext>
            </a:extLst>
          </p:cNvPr>
          <p:cNvSpPr/>
          <p:nvPr/>
        </p:nvSpPr>
        <p:spPr>
          <a:xfrm>
            <a:off x="0" y="0"/>
            <a:ext cx="12192000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B18AC-8963-FD78-2DC0-83181BFCF5A3}"/>
              </a:ext>
            </a:extLst>
          </p:cNvPr>
          <p:cNvSpPr txBox="1"/>
          <p:nvPr/>
        </p:nvSpPr>
        <p:spPr>
          <a:xfrm>
            <a:off x="231758" y="13398"/>
            <a:ext cx="1172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모델 접근</a:t>
            </a: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6096338" y="-1589205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6096338" y="-341556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32802-5C21-E5F0-048B-C393F5D4699D}"/>
              </a:ext>
            </a:extLst>
          </p:cNvPr>
          <p:cNvSpPr txBox="1"/>
          <p:nvPr/>
        </p:nvSpPr>
        <p:spPr>
          <a:xfrm>
            <a:off x="680129" y="1854407"/>
            <a:ext cx="1062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Total Loss</a:t>
            </a:r>
            <a:r>
              <a:rPr lang="en-US" altLang="ko-KR" sz="2400" b="1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=</a:t>
            </a:r>
            <a:r>
              <a:rPr lang="el-GR" altLang="ko-KR" sz="2400" b="1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α×</a:t>
            </a:r>
            <a:r>
              <a:rPr lang="en-US" altLang="ko-KR" sz="2400" b="1" dirty="0" err="1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MSELoss</a:t>
            </a:r>
            <a:r>
              <a:rPr lang="en-US" altLang="ko-KR" sz="2400" b="1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+</a:t>
            </a:r>
            <a:r>
              <a:rPr lang="el-GR" altLang="ko-KR" sz="2400" b="1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β×</a:t>
            </a:r>
            <a:r>
              <a:rPr lang="en-US" altLang="ko-KR" sz="24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Correlation Loss</a:t>
            </a:r>
            <a:r>
              <a:rPr lang="en-US" altLang="ko-KR" sz="2400" b="1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+(1−</a:t>
            </a:r>
            <a:r>
              <a:rPr lang="el-GR" altLang="ko-KR" sz="2400" b="1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α−β)×</a:t>
            </a:r>
            <a:r>
              <a:rPr lang="en-US" altLang="ko-KR" sz="24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Covariance Loss</a:t>
            </a:r>
            <a:endParaRPr lang="ko-KR" altLang="en-US" sz="2400" b="1" dirty="0">
              <a:solidFill>
                <a:srgbClr val="FF0000"/>
              </a:solidFill>
              <a:ea typeface="고려대학교B" panose="02020603020101020101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2FE2F5-F573-5FEE-1376-DE67A5B61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8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AD70F-EE10-F4F9-CAF0-ACBF07D9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C1D29C-3290-8280-BB5F-761B21714C4C}"/>
              </a:ext>
            </a:extLst>
          </p:cNvPr>
          <p:cNvSpPr/>
          <p:nvPr/>
        </p:nvSpPr>
        <p:spPr>
          <a:xfrm>
            <a:off x="0" y="1549400"/>
            <a:ext cx="12192000" cy="37592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71A0-8B7C-ACE7-7CEC-95272DFC01CE}"/>
              </a:ext>
            </a:extLst>
          </p:cNvPr>
          <p:cNvSpPr txBox="1"/>
          <p:nvPr/>
        </p:nvSpPr>
        <p:spPr>
          <a:xfrm>
            <a:off x="0" y="2951946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모델 학습 전략</a:t>
            </a:r>
            <a:endParaRPr lang="en-US" altLang="ko-KR" sz="2800" b="1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- </a:t>
            </a:r>
            <a:r>
              <a:rPr lang="ko-KR" altLang="en-US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유전자</a:t>
            </a:r>
            <a:r>
              <a:rPr lang="en-US" altLang="ko-KR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</a:t>
            </a:r>
            <a:r>
              <a:rPr lang="en-US" altLang="ko-KR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)</a:t>
            </a:r>
            <a:r>
              <a:rPr lang="ko-KR" altLang="en-US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접근 </a:t>
            </a:r>
            <a:r>
              <a:rPr lang="en-US" altLang="ko-KR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- </a:t>
            </a:r>
            <a:endParaRPr lang="ko-KR" altLang="en-US" sz="4000" b="1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D2F1749-E137-D6EB-BD89-1256E463B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55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9A21C-1FE2-A32D-EA30-F359DCDFEF05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DF89-5748-DE99-5084-E215420A628E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유전자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접근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2917" y="1835629"/>
            <a:ext cx="11200119" cy="1347838"/>
          </a:xfrm>
          <a:prstGeom prst="round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5697" y="2025906"/>
            <a:ext cx="111524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고려대학교B" panose="02020603020101020101"/>
              </a:rPr>
              <a:t>특정 유전자는 그 기능에 따라 발현 패턴과 상호작용 네트워크에서 유사성을 나타낼 것</a:t>
            </a:r>
            <a:endParaRPr lang="en-US" altLang="ko-KR" sz="2200" dirty="0"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고려대학교B" panose="02020603020101020101"/>
              </a:rPr>
              <a:t> </a:t>
            </a:r>
            <a:r>
              <a:rPr lang="ko-KR" altLang="en-US" sz="2200" dirty="0">
                <a:ea typeface="고려대학교B" panose="02020603020101020101"/>
              </a:rPr>
              <a:t>→</a:t>
            </a:r>
            <a:r>
              <a:rPr lang="en-US" altLang="ko-KR" sz="2200" dirty="0">
                <a:ea typeface="고려대학교B" panose="02020603020101020101"/>
              </a:rPr>
              <a:t> </a:t>
            </a:r>
            <a:r>
              <a:rPr lang="ko-KR" altLang="en-US" sz="2200" b="1" dirty="0">
                <a:solidFill>
                  <a:srgbClr val="FF0000"/>
                </a:solidFill>
                <a:ea typeface="고려대학교B" panose="02020603020101020101"/>
              </a:rPr>
              <a:t>기능적 군집화 </a:t>
            </a:r>
            <a:r>
              <a:rPr lang="en-US" altLang="ko-KR" sz="22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(Functional Clustering) / Gene Ontology(GO)</a:t>
            </a:r>
            <a:endParaRPr lang="en-US" altLang="ko-KR" sz="2200" dirty="0">
              <a:ea typeface="고려대학교B" panose="02020603020101020101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6473" y="1637390"/>
            <a:ext cx="2118714" cy="37594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Hypothesis 1</a:t>
            </a:r>
            <a:endParaRPr lang="ko-KR" altLang="en-US" sz="2000" dirty="0">
              <a:ea typeface="고려대학교B" panose="02020603020101020101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42918" y="4173727"/>
            <a:ext cx="11200118" cy="1932617"/>
          </a:xfrm>
          <a:prstGeom prst="round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23844" y="4421776"/>
            <a:ext cx="8781699" cy="155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고려대학교B" panose="02020603020101020101"/>
              </a:rPr>
              <a:t>특정 접두사를 공유하는 유전자들은 기능과 상관없이</a:t>
            </a:r>
            <a:r>
              <a:rPr lang="en-US" altLang="ko-KR" sz="2200" dirty="0">
                <a:ea typeface="고려대학교B" panose="02020603020101020101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고려대학교B" panose="02020603020101020101"/>
              </a:rPr>
              <a:t>공통된 </a:t>
            </a:r>
            <a:r>
              <a:rPr lang="ko-KR" altLang="en-US" sz="2200" err="1">
                <a:ea typeface="고려대학교B" panose="02020603020101020101"/>
              </a:rPr>
              <a:t>유전체적</a:t>
            </a:r>
            <a:r>
              <a:rPr lang="ko-KR" altLang="en-US" sz="2200">
                <a:ea typeface="고려대학교B" panose="02020603020101020101"/>
              </a:rPr>
              <a:t> 특성 반영 </a:t>
            </a:r>
            <a:r>
              <a:rPr lang="ko-KR" altLang="en-US" sz="2200" dirty="0">
                <a:ea typeface="고려대학교B" panose="02020603020101020101"/>
              </a:rPr>
              <a:t>가능성 존재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고려대학교B" panose="02020603020101020101"/>
              </a:rPr>
              <a:t> </a:t>
            </a:r>
            <a:r>
              <a:rPr lang="ko-KR" altLang="en-US" sz="2200" dirty="0">
                <a:ea typeface="고려대학교B" panose="02020603020101020101"/>
              </a:rPr>
              <a:t>→</a:t>
            </a:r>
            <a:r>
              <a:rPr lang="en-US" altLang="ko-KR" sz="2200" dirty="0">
                <a:ea typeface="고려대학교B" panose="02020603020101020101"/>
              </a:rPr>
              <a:t> </a:t>
            </a:r>
            <a:r>
              <a:rPr lang="ko-KR" altLang="en-US" sz="2200" b="1" dirty="0">
                <a:solidFill>
                  <a:srgbClr val="FF0000"/>
                </a:solidFill>
                <a:ea typeface="고려대학교B" panose="02020603020101020101"/>
              </a:rPr>
              <a:t>접두사 연관성 기반 군집화 </a:t>
            </a:r>
            <a:r>
              <a:rPr lang="en-US" altLang="ko-KR" sz="22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(Prefix Correlation-based Clustering)</a:t>
            </a:r>
            <a:endParaRPr lang="ko-KR" altLang="en-US" sz="2200" dirty="0">
              <a:ea typeface="고려대학교B" panose="02020603020101020101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46473" y="3967734"/>
            <a:ext cx="2118714" cy="37594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고려대학교B" panose="02020603020101020101" pitchFamily="18" charset="-127"/>
                <a:ea typeface="고려대학교B" panose="02020603020101020101" pitchFamily="18" charset="-127"/>
              </a:rPr>
              <a:t>Hypothesis 2</a:t>
            </a:r>
            <a:endParaRPr lang="ko-KR" altLang="en-US" sz="2000" dirty="0">
              <a:ea typeface="고려대학교B" panose="02020603020101020101"/>
            </a:endParaRPr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41D9C304-B1EC-D77C-3394-25603C2C06B2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398D2D-64CF-053D-CEE9-23DFB53F8213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>
                <a:ea typeface="고려대학교B" panose="02020603020101020101"/>
              </a:rPr>
              <a:t>유전자 기능적 유사성 또는 이름을 기반으로 유전자를 군집화하여 모델의 예측 정확도 향상</a:t>
            </a:r>
            <a:endParaRPr lang="ko-KR" altLang="en-US" sz="1800" dirty="0">
              <a:ea typeface="고려대학교B" panose="02020603020101020101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0148BE-B2DE-CAA8-7EE8-E0B99335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36B51D-1294-0707-1DB7-93DA71DC44F5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A6BE1-AF4A-6768-E523-08612E36CE5F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CC8B5-97B0-4B5E-B24F-31C0A0981222}"/>
              </a:ext>
            </a:extLst>
          </p:cNvPr>
          <p:cNvSpPr txBox="1"/>
          <p:nvPr/>
        </p:nvSpPr>
        <p:spPr>
          <a:xfrm>
            <a:off x="0" y="2331135"/>
            <a:ext cx="1240404" cy="1372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01</a:t>
            </a:r>
          </a:p>
          <a:p>
            <a:pPr>
              <a:lnSpc>
                <a:spcPct val="130000"/>
              </a:lnSpc>
            </a:pP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95386-F88B-40E2-93C7-45B74EB15ACE}"/>
              </a:ext>
            </a:extLst>
          </p:cNvPr>
          <p:cNvSpPr txBox="1"/>
          <p:nvPr/>
        </p:nvSpPr>
        <p:spPr>
          <a:xfrm>
            <a:off x="1660594" y="2331135"/>
            <a:ext cx="2106667" cy="257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02</a:t>
            </a:r>
          </a:p>
          <a:p>
            <a:pPr>
              <a:lnSpc>
                <a:spcPct val="130000"/>
              </a:lnSpc>
            </a:pPr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</a:rPr>
              <a:t>데이터 분석</a:t>
            </a:r>
            <a:endParaRPr lang="en-US" altLang="ko-KR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이미지 데이터</a:t>
            </a:r>
            <a:endParaRPr lang="en-US" altLang="ko-KR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유전체 데이터</a:t>
            </a:r>
            <a:endParaRPr lang="en-US" altLang="ko-KR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ko-KR" alt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FFF06-C858-4CA9-B5FE-EB635043722A}"/>
              </a:ext>
            </a:extLst>
          </p:cNvPr>
          <p:cNvSpPr txBox="1"/>
          <p:nvPr/>
        </p:nvSpPr>
        <p:spPr>
          <a:xfrm>
            <a:off x="4187451" y="2297076"/>
            <a:ext cx="2731852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03</a:t>
            </a:r>
          </a:p>
          <a:p>
            <a:pPr>
              <a:lnSpc>
                <a:spcPct val="130000"/>
              </a:lnSpc>
            </a:pPr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</a:rPr>
              <a:t>상관관계 고려</a:t>
            </a:r>
            <a:endParaRPr lang="en-US" altLang="ko-KR" sz="28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</a:rPr>
              <a:t>모델 학습 전략</a:t>
            </a:r>
            <a:endParaRPr lang="en-US" altLang="ko-KR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모델 접근</a:t>
            </a:r>
            <a:endParaRPr lang="en-US" altLang="ko-KR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유전자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데이터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접근</a:t>
            </a:r>
            <a:endParaRPr lang="en-US" altLang="ko-KR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유사도 기반 접근</a:t>
            </a:r>
            <a:endParaRPr lang="en-US" altLang="ko-KR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C91E0-4758-4A98-8170-12E884C96608}"/>
              </a:ext>
            </a:extLst>
          </p:cNvPr>
          <p:cNvSpPr txBox="1"/>
          <p:nvPr/>
        </p:nvSpPr>
        <p:spPr>
          <a:xfrm>
            <a:off x="6985974" y="2297075"/>
            <a:ext cx="3225059" cy="229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04</a:t>
            </a:r>
          </a:p>
          <a:p>
            <a:pPr>
              <a:lnSpc>
                <a:spcPct val="130000"/>
              </a:lnSpc>
            </a:pPr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</a:rPr>
              <a:t>학습 </a:t>
            </a:r>
            <a:r>
              <a:rPr lang="ko-KR" altLang="en-US" sz="2800">
                <a:solidFill>
                  <a:schemeClr val="accent4">
                    <a:lumMod val="75000"/>
                  </a:schemeClr>
                </a:solidFill>
              </a:rPr>
              <a:t>과정 최적화</a:t>
            </a:r>
            <a:endParaRPr lang="en-US" altLang="ko-KR" sz="280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1600">
                <a:solidFill>
                  <a:schemeClr val="accent4">
                    <a:lumMod val="75000"/>
                  </a:schemeClr>
                </a:solidFill>
              </a:rPr>
              <a:t>이미지 증강</a:t>
            </a:r>
            <a:endParaRPr lang="en-US" altLang="ko-KR" sz="160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1600">
                <a:solidFill>
                  <a:schemeClr val="accent4">
                    <a:lumMod val="75000"/>
                  </a:schemeClr>
                </a:solidFill>
              </a:rPr>
              <a:t>학습 프로세스</a:t>
            </a:r>
            <a:endParaRPr lang="en-US" altLang="ko-KR" sz="160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1600">
                <a:solidFill>
                  <a:schemeClr val="accent4">
                    <a:lumMod val="75000"/>
                  </a:schemeClr>
                </a:solidFill>
              </a:rPr>
              <a:t>학습 결과</a:t>
            </a:r>
            <a:endParaRPr lang="en-US" altLang="ko-KR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C91E0-4758-4A98-8170-12E884C96608}"/>
              </a:ext>
            </a:extLst>
          </p:cNvPr>
          <p:cNvSpPr txBox="1"/>
          <p:nvPr/>
        </p:nvSpPr>
        <p:spPr>
          <a:xfrm>
            <a:off x="10078748" y="2301593"/>
            <a:ext cx="211325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05</a:t>
            </a:r>
          </a:p>
          <a:p>
            <a:pPr>
              <a:lnSpc>
                <a:spcPct val="130000"/>
              </a:lnSpc>
            </a:pPr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</a:rPr>
              <a:t>발전 가능성</a:t>
            </a:r>
            <a:endParaRPr lang="en-US" altLang="ko-KR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018C37-E672-EF79-B713-6481741C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7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41316" y="2111755"/>
            <a:ext cx="11734940" cy="2771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E9A21C-1FE2-A32D-EA30-F359DCDFEF05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DF89-5748-DE99-5084-E215420A628E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유전자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접근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142" y="2263292"/>
            <a:ext cx="4766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a typeface="고려대학교B" panose="02020603020101020101"/>
              </a:rPr>
              <a:t>목적</a:t>
            </a:r>
            <a:r>
              <a:rPr lang="en-US" altLang="ko-KR" sz="1600" dirty="0">
                <a:ea typeface="고려대학교B" panose="02020603020101020101"/>
              </a:rPr>
              <a:t>:</a:t>
            </a:r>
            <a:r>
              <a:rPr lang="en-US" altLang="ko-KR" sz="1600" b="1" dirty="0">
                <a:ea typeface="고려대학교B" panose="02020603020101020101"/>
              </a:rPr>
              <a:t> </a:t>
            </a:r>
            <a:r>
              <a:rPr lang="ko-KR" altLang="en-US" sz="1600" b="1" dirty="0">
                <a:ea typeface="고려대학교B" panose="02020603020101020101"/>
              </a:rPr>
              <a:t>기능적 유사성을 기반으로 유전자를 군집화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142" y="2983133"/>
            <a:ext cx="782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a typeface="고려대학교B" panose="02020603020101020101"/>
              </a:rPr>
              <a:t>방식</a:t>
            </a:r>
            <a:r>
              <a:rPr lang="en-US" altLang="ko-KR" sz="1600" dirty="0">
                <a:ea typeface="고려대학교B" panose="02020603020101020101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고려대학교B" panose="02020603020101020101"/>
              </a:rPr>
              <a:t>특정 기능적 역할</a:t>
            </a:r>
            <a:r>
              <a:rPr lang="en-US" altLang="ko-KR" sz="1600" dirty="0">
                <a:ea typeface="고려대학교B" panose="02020603020101020101"/>
              </a:rPr>
              <a:t>(</a:t>
            </a:r>
            <a:r>
              <a:rPr lang="ko-KR" altLang="en-US" sz="1600" dirty="0">
                <a:ea typeface="고려대학교B" panose="02020603020101020101"/>
              </a:rPr>
              <a:t>예</a:t>
            </a:r>
            <a:r>
              <a:rPr lang="en-US" altLang="ko-KR" sz="1600" dirty="0">
                <a:ea typeface="고려대학교B" panose="02020603020101020101"/>
              </a:rPr>
              <a:t>: </a:t>
            </a:r>
            <a:r>
              <a:rPr lang="ko-KR" altLang="en-US" sz="1600" dirty="0">
                <a:ea typeface="고려대학교B" panose="02020603020101020101"/>
              </a:rPr>
              <a:t>면역 반응</a:t>
            </a:r>
            <a:r>
              <a:rPr lang="en-US" altLang="ko-KR" sz="1600" dirty="0">
                <a:ea typeface="고려대학교B" panose="02020603020101020101"/>
              </a:rPr>
              <a:t>, </a:t>
            </a:r>
            <a:r>
              <a:rPr lang="ko-KR" altLang="en-US" sz="1600" dirty="0">
                <a:ea typeface="고려대학교B" panose="02020603020101020101"/>
              </a:rPr>
              <a:t>대사 과정 등</a:t>
            </a:r>
            <a:r>
              <a:rPr lang="en-US" altLang="ko-KR" sz="1600" dirty="0">
                <a:ea typeface="고려대학교B" panose="02020603020101020101"/>
              </a:rPr>
              <a:t>)</a:t>
            </a:r>
            <a:r>
              <a:rPr lang="ko-KR" altLang="en-US" sz="1600" dirty="0">
                <a:ea typeface="고려대학교B" panose="02020603020101020101"/>
              </a:rPr>
              <a:t>을 수행하는 유전자들을 묶음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FF0000"/>
                </a:solidFill>
                <a:ea typeface="고려대학교B" panose="02020603020101020101"/>
              </a:rPr>
              <a:t>실제 </a:t>
            </a: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기능적 유사성을 기준</a:t>
            </a:r>
            <a:r>
              <a:rPr lang="ko-KR" altLang="en-US" sz="1600" dirty="0">
                <a:ea typeface="고려대학교B" panose="02020603020101020101"/>
              </a:rPr>
              <a:t>으로 군집화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142" y="4241702"/>
            <a:ext cx="4578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ea typeface="고려대학교B" panose="02020603020101020101"/>
              </a:rPr>
              <a:t>기대효과</a:t>
            </a:r>
            <a:r>
              <a:rPr lang="en-US" altLang="ko-KR" sz="1600">
                <a:ea typeface="고려대학교B" panose="02020603020101020101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>
                <a:ea typeface="고려대학교B" panose="02020603020101020101"/>
              </a:rPr>
              <a:t>공동 발현 패턴을 효과적으로 학습 가능</a:t>
            </a:r>
            <a:endParaRPr lang="en-US" altLang="ko-KR" sz="1600" dirty="0">
              <a:ea typeface="고려대학교B" panose="02020603020101020101"/>
            </a:endParaRPr>
          </a:p>
        </p:txBody>
      </p:sp>
      <p:sp>
        <p:nvSpPr>
          <p:cNvPr id="4" name="모서리가 둥근 직사각형 16">
            <a:extLst>
              <a:ext uri="{FF2B5EF4-FFF2-40B4-BE49-F238E27FC236}">
                <a16:creationId xmlns:a16="http://schemas.microsoft.com/office/drawing/2014/main" id="{52382335-DC06-38CB-D0F3-745A479C174F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A3C3AA-FA73-AE96-45FD-40008405EF14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>
                <a:ea typeface="고려대학교B" panose="02020603020101020101"/>
              </a:rPr>
              <a:t>유전자 기능적 유사성 또는 이름을 기반으로 유전자를 군집화하여 모델의 예측 정확도 향상</a:t>
            </a:r>
            <a:endParaRPr lang="ko-KR" altLang="en-US" sz="1800" dirty="0">
              <a:ea typeface="고려대학교B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27B38-79B9-5FEC-1135-C5C5FA3B5A8A}"/>
              </a:ext>
            </a:extLst>
          </p:cNvPr>
          <p:cNvSpPr txBox="1"/>
          <p:nvPr/>
        </p:nvSpPr>
        <p:spPr>
          <a:xfrm>
            <a:off x="532142" y="1478584"/>
            <a:ext cx="495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a typeface="고려대학교B" panose="02020603020101020101"/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기능적 군집화</a:t>
            </a:r>
            <a:r>
              <a:rPr lang="en-US" altLang="ko-KR" sz="2000" b="1" dirty="0">
                <a:solidFill>
                  <a:srgbClr val="FF0000"/>
                </a:solidFill>
                <a:ea typeface="고려대학교B" panose="02020603020101020101"/>
              </a:rPr>
              <a:t>(Functional Clustering) </a:t>
            </a:r>
            <a:endParaRPr lang="ko-KR" altLang="en-US" sz="2000" b="1" dirty="0">
              <a:solidFill>
                <a:srgbClr val="FF0000"/>
              </a:solidFill>
              <a:ea typeface="고려대학교B" panose="02020603020101020101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AC61A0F-98F4-1DAA-4D24-7566712C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1086A2-EA43-9B0A-6E27-4E8492FEF565}"/>
              </a:ext>
            </a:extLst>
          </p:cNvPr>
          <p:cNvSpPr/>
          <p:nvPr/>
        </p:nvSpPr>
        <p:spPr bwMode="auto">
          <a:xfrm>
            <a:off x="5191598" y="4127863"/>
            <a:ext cx="6767037" cy="838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9BE2942-A026-1191-D29E-8934E1598DB2}"/>
              </a:ext>
            </a:extLst>
          </p:cNvPr>
          <p:cNvGrpSpPr/>
          <p:nvPr/>
        </p:nvGrpSpPr>
        <p:grpSpPr>
          <a:xfrm>
            <a:off x="6112262" y="4389136"/>
            <a:ext cx="4710117" cy="2190581"/>
            <a:chOff x="3798394" y="5155509"/>
            <a:chExt cx="3142548" cy="146153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682FEEE-3788-FD6F-7425-302A6E718569}"/>
                </a:ext>
              </a:extLst>
            </p:cNvPr>
            <p:cNvSpPr/>
            <p:nvPr/>
          </p:nvSpPr>
          <p:spPr bwMode="auto">
            <a:xfrm>
              <a:off x="3798394" y="5362541"/>
              <a:ext cx="1288868" cy="12540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596D18-2987-B49C-6FAC-C367E8F611F9}"/>
                </a:ext>
              </a:extLst>
            </p:cNvPr>
            <p:cNvSpPr txBox="1"/>
            <p:nvPr/>
          </p:nvSpPr>
          <p:spPr>
            <a:xfrm>
              <a:off x="4157697" y="5155509"/>
              <a:ext cx="570262" cy="18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>
                  <a:ea typeface="고려대학교B" panose="02020603020101020101"/>
                </a:rPr>
                <a:t>면역 반응</a:t>
              </a:r>
              <a:endParaRPr lang="ko-KR" altLang="en-US" sz="1200" b="1" dirty="0">
                <a:ea typeface="고려대학교B" panose="02020603020101020101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276F90-036A-0FD0-F490-20B32982230B}"/>
                </a:ext>
              </a:extLst>
            </p:cNvPr>
            <p:cNvSpPr/>
            <p:nvPr/>
          </p:nvSpPr>
          <p:spPr bwMode="auto">
            <a:xfrm>
              <a:off x="4052829" y="5792765"/>
              <a:ext cx="150251" cy="1502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E2B52ED-7001-E3B6-3714-2E1406D4CCBC}"/>
                </a:ext>
              </a:extLst>
            </p:cNvPr>
            <p:cNvSpPr/>
            <p:nvPr/>
          </p:nvSpPr>
          <p:spPr bwMode="auto">
            <a:xfrm>
              <a:off x="4565256" y="5651698"/>
              <a:ext cx="150251" cy="1502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07EBCD8-F9E1-FE3B-4682-DF5B7F7F979D}"/>
                </a:ext>
              </a:extLst>
            </p:cNvPr>
            <p:cNvSpPr/>
            <p:nvPr/>
          </p:nvSpPr>
          <p:spPr bwMode="auto">
            <a:xfrm>
              <a:off x="4139823" y="6121021"/>
              <a:ext cx="150251" cy="1502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8B6814-3CE0-A9C3-E2AC-FEFBD18D8014}"/>
                </a:ext>
              </a:extLst>
            </p:cNvPr>
            <p:cNvSpPr/>
            <p:nvPr/>
          </p:nvSpPr>
          <p:spPr bwMode="auto">
            <a:xfrm>
              <a:off x="4814684" y="5979939"/>
              <a:ext cx="150251" cy="1502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84444E8-F77E-7647-7B57-BAF2D927E4F6}"/>
                </a:ext>
              </a:extLst>
            </p:cNvPr>
            <p:cNvSpPr/>
            <p:nvPr/>
          </p:nvSpPr>
          <p:spPr bwMode="auto">
            <a:xfrm>
              <a:off x="5652074" y="5363014"/>
              <a:ext cx="1288868" cy="12540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AB8D79-4195-1DDE-2DEB-2CF227D606AA}"/>
                </a:ext>
              </a:extLst>
            </p:cNvPr>
            <p:cNvSpPr txBox="1"/>
            <p:nvPr/>
          </p:nvSpPr>
          <p:spPr>
            <a:xfrm>
              <a:off x="5960041" y="5155509"/>
              <a:ext cx="672935" cy="18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>
                  <a:ea typeface="고려대학교B" panose="02020603020101020101"/>
                </a:rPr>
                <a:t>에너지 대사</a:t>
              </a:r>
              <a:endParaRPr lang="ko-KR" altLang="en-US" sz="1200" b="1" dirty="0">
                <a:ea typeface="고려대학교B" panose="02020603020101020101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4EE2DB2-B5B9-DB9D-FF8C-905EF6EF336C}"/>
                </a:ext>
              </a:extLst>
            </p:cNvPr>
            <p:cNvSpPr/>
            <p:nvPr/>
          </p:nvSpPr>
          <p:spPr bwMode="auto">
            <a:xfrm>
              <a:off x="5981816" y="5781787"/>
              <a:ext cx="150251" cy="1502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618F943-BA30-E8C3-2F22-C31878747E28}"/>
                </a:ext>
              </a:extLst>
            </p:cNvPr>
            <p:cNvSpPr/>
            <p:nvPr/>
          </p:nvSpPr>
          <p:spPr bwMode="auto">
            <a:xfrm>
              <a:off x="6524386" y="5814175"/>
              <a:ext cx="150251" cy="1502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6498B5-D63E-2D27-E654-8B18B1DCF2CB}"/>
                </a:ext>
              </a:extLst>
            </p:cNvPr>
            <p:cNvSpPr/>
            <p:nvPr/>
          </p:nvSpPr>
          <p:spPr bwMode="auto">
            <a:xfrm>
              <a:off x="5978423" y="6294265"/>
              <a:ext cx="150251" cy="1502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00C1888-2E51-177E-00E7-782F38E9DB50}"/>
                </a:ext>
              </a:extLst>
            </p:cNvPr>
            <p:cNvSpPr/>
            <p:nvPr/>
          </p:nvSpPr>
          <p:spPr bwMode="auto">
            <a:xfrm>
              <a:off x="6334932" y="6157425"/>
              <a:ext cx="150251" cy="1502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5EA276-25A5-C429-0697-A806E5AEBD99}"/>
                </a:ext>
              </a:extLst>
            </p:cNvPr>
            <p:cNvSpPr txBox="1"/>
            <p:nvPr/>
          </p:nvSpPr>
          <p:spPr>
            <a:xfrm>
              <a:off x="3961538" y="5618749"/>
              <a:ext cx="332832" cy="1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ea typeface="고려대학교B" panose="02020603020101020101"/>
                </a:rPr>
                <a:t>CD52</a:t>
              </a:r>
              <a:endParaRPr lang="ko-KR" altLang="en-US" sz="1000" dirty="0">
                <a:ea typeface="고려대학교B" panose="02020603020101020101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E4F341-86C0-9DC0-B42C-686C767FCD49}"/>
                </a:ext>
              </a:extLst>
            </p:cNvPr>
            <p:cNvSpPr txBox="1"/>
            <p:nvPr/>
          </p:nvSpPr>
          <p:spPr>
            <a:xfrm>
              <a:off x="4473965" y="5476310"/>
              <a:ext cx="332832" cy="1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ea typeface="고려대학교B" panose="02020603020101020101"/>
                </a:rPr>
                <a:t>CD47</a:t>
              </a:r>
              <a:endParaRPr lang="ko-KR" altLang="en-US" sz="1000" dirty="0">
                <a:ea typeface="고려대학교B" panose="02020603020101020101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60F60B-BC05-58A9-9A73-7610F7C97D74}"/>
                </a:ext>
              </a:extLst>
            </p:cNvPr>
            <p:cNvSpPr txBox="1"/>
            <p:nvPr/>
          </p:nvSpPr>
          <p:spPr>
            <a:xfrm>
              <a:off x="5914671" y="5622271"/>
              <a:ext cx="281495" cy="1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ea typeface="고려대학교B" panose="02020603020101020101"/>
                </a:rPr>
                <a:t>IL10</a:t>
              </a:r>
              <a:endParaRPr lang="ko-KR" altLang="en-US" sz="1000" dirty="0">
                <a:ea typeface="고려대학교B" panose="02020603020101020101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85EBEC-AA5E-01DB-F2D1-ADA34AB1B174}"/>
                </a:ext>
              </a:extLst>
            </p:cNvPr>
            <p:cNvSpPr txBox="1"/>
            <p:nvPr/>
          </p:nvSpPr>
          <p:spPr>
            <a:xfrm>
              <a:off x="6458763" y="5648463"/>
              <a:ext cx="281495" cy="1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ea typeface="고려대학교B" panose="02020603020101020101"/>
                </a:rPr>
                <a:t>IL15</a:t>
              </a:r>
              <a:endParaRPr lang="ko-KR" altLang="en-US" sz="1000" dirty="0">
                <a:ea typeface="고려대학교B" panose="02020603020101020101"/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C7FA87-F372-9BD4-8225-36818F151FFB}"/>
              </a:ext>
            </a:extLst>
          </p:cNvPr>
          <p:cNvCxnSpPr>
            <a:cxnSpLocks/>
          </p:cNvCxnSpPr>
          <p:nvPr/>
        </p:nvCxnSpPr>
        <p:spPr>
          <a:xfrm flipV="1">
            <a:off x="5182889" y="4084318"/>
            <a:ext cx="0" cy="802456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0220782-0242-39A5-0EC4-AFC2C97AB451}"/>
              </a:ext>
            </a:extLst>
          </p:cNvPr>
          <p:cNvCxnSpPr>
            <a:cxnSpLocks/>
          </p:cNvCxnSpPr>
          <p:nvPr/>
        </p:nvCxnSpPr>
        <p:spPr>
          <a:xfrm>
            <a:off x="5182889" y="4084318"/>
            <a:ext cx="6693367" cy="43545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5">
            <a:extLst>
              <a:ext uri="{FF2B5EF4-FFF2-40B4-BE49-F238E27FC236}">
                <a16:creationId xmlns:a16="http://schemas.microsoft.com/office/drawing/2014/main" id="{A9C1D7BE-28C3-89BA-E05F-21D5C1B70FFF}"/>
              </a:ext>
            </a:extLst>
          </p:cNvPr>
          <p:cNvSpPr/>
          <p:nvPr/>
        </p:nvSpPr>
        <p:spPr>
          <a:xfrm rot="5400000" flipH="1">
            <a:off x="6019309" y="-1503555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52" name="AutoShape 5">
            <a:extLst>
              <a:ext uri="{FF2B5EF4-FFF2-40B4-BE49-F238E27FC236}">
                <a16:creationId xmlns:a16="http://schemas.microsoft.com/office/drawing/2014/main" id="{9785DBDB-D967-5760-3436-1D6D1586BF7C}"/>
              </a:ext>
            </a:extLst>
          </p:cNvPr>
          <p:cNvSpPr/>
          <p:nvPr/>
        </p:nvSpPr>
        <p:spPr>
          <a:xfrm rot="5400000" flipH="1">
            <a:off x="6019309" y="-2653095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55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1853-AC21-9CCE-06EA-4F78368E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41316" y="2111754"/>
            <a:ext cx="5894951" cy="418130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27B38-79B9-5FEC-1135-C5C5FA3B5A8A}"/>
              </a:ext>
            </a:extLst>
          </p:cNvPr>
          <p:cNvSpPr txBox="1"/>
          <p:nvPr/>
        </p:nvSpPr>
        <p:spPr>
          <a:xfrm>
            <a:off x="532142" y="1478584"/>
            <a:ext cx="743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a typeface="고려대학교B" panose="02020603020101020101"/>
              </a:rPr>
              <a:t>2. 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접두사 연관성 기반 군집화 </a:t>
            </a:r>
            <a:r>
              <a:rPr lang="en-US" altLang="ko-KR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(Prefix Correlation-based Clustering)</a:t>
            </a:r>
            <a:endParaRPr lang="ko-KR" altLang="en-US" sz="2000" b="1" dirty="0">
              <a:solidFill>
                <a:srgbClr val="FF0000"/>
              </a:solidFill>
              <a:ea typeface="고려대학교B" panose="0202060302010102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6FCBE-C1AE-EB06-F241-DDA63483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454"/>
          <a:stretch/>
        </p:blipFill>
        <p:spPr>
          <a:xfrm>
            <a:off x="2424678" y="2606896"/>
            <a:ext cx="1450442" cy="14347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D12A00-625E-50C3-74BE-20BF701A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214" y="2598069"/>
            <a:ext cx="1434735" cy="14261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D988597-DD7F-3B4C-EFCF-B34385782A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779"/>
          <a:stretch/>
        </p:blipFill>
        <p:spPr>
          <a:xfrm>
            <a:off x="2424678" y="4552351"/>
            <a:ext cx="1436076" cy="14175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AE85EB-6CF5-D693-4CA6-D57D6C538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214" y="4534933"/>
            <a:ext cx="1443326" cy="14347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9BDBF41-F79E-6113-F2AE-CD5E8779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454"/>
          <a:stretch/>
        </p:blipFill>
        <p:spPr>
          <a:xfrm>
            <a:off x="532142" y="2606896"/>
            <a:ext cx="1450442" cy="14347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C9A8F26-8DFF-F2DB-BF9F-511BF1F5CB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5779"/>
          <a:stretch/>
        </p:blipFill>
        <p:spPr>
          <a:xfrm>
            <a:off x="532142" y="4552351"/>
            <a:ext cx="1436076" cy="14175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689EF98-6D54-D760-FBDB-931AAEF5AD1F}"/>
              </a:ext>
            </a:extLst>
          </p:cNvPr>
          <p:cNvSpPr txBox="1"/>
          <p:nvPr/>
        </p:nvSpPr>
        <p:spPr>
          <a:xfrm>
            <a:off x="2511983" y="2257327"/>
            <a:ext cx="1275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AL357054.4</a:t>
            </a:r>
            <a:endParaRPr lang="ko-KR" altLang="en-US" sz="1600" dirty="0">
              <a:ea typeface="고려대학교B" panose="02020603020101020101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66FDB-BFB5-5A90-11E4-2B5C84730439}"/>
              </a:ext>
            </a:extLst>
          </p:cNvPr>
          <p:cNvSpPr txBox="1"/>
          <p:nvPr/>
        </p:nvSpPr>
        <p:spPr>
          <a:xfrm>
            <a:off x="4396664" y="2257327"/>
            <a:ext cx="1275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AL391244.2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D7DE84-A561-5F32-304A-E3D55ADB4F8E}"/>
              </a:ext>
            </a:extLst>
          </p:cNvPr>
          <p:cNvSpPr txBox="1"/>
          <p:nvPr/>
        </p:nvSpPr>
        <p:spPr>
          <a:xfrm>
            <a:off x="2507274" y="4202405"/>
            <a:ext cx="1275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LINC01770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8BB47A-49AB-4046-20F9-371EE6B6F897}"/>
              </a:ext>
            </a:extLst>
          </p:cNvPr>
          <p:cNvSpPr txBox="1"/>
          <p:nvPr/>
        </p:nvSpPr>
        <p:spPr>
          <a:xfrm>
            <a:off x="4396663" y="4196379"/>
            <a:ext cx="1275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LINC01781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2B00F4-DD5B-2F9B-B77A-7F34689BD82B}"/>
              </a:ext>
            </a:extLst>
          </p:cNvPr>
          <p:cNvSpPr txBox="1"/>
          <p:nvPr/>
        </p:nvSpPr>
        <p:spPr>
          <a:xfrm>
            <a:off x="6096000" y="2390462"/>
            <a:ext cx="568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ea typeface="고려대학교B" panose="02020603020101020101"/>
              </a:rPr>
              <a:t>분석</a:t>
            </a:r>
            <a:r>
              <a:rPr lang="en-US" altLang="ko-KR" sz="1600">
                <a:ea typeface="고려대학교B" panose="02020603020101020101"/>
              </a:rPr>
              <a:t>: Grad-CAM </a:t>
            </a:r>
            <a:r>
              <a:rPr lang="ko-KR" altLang="en-US" sz="1600">
                <a:ea typeface="고려대학교B" panose="02020603020101020101"/>
              </a:rPr>
              <a:t>시각화 분석</a:t>
            </a:r>
            <a:endParaRPr lang="ko-KR" altLang="en-US" sz="1600" dirty="0">
              <a:ea typeface="고려대학교B" panose="0202060302010102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9566FB-4A17-BBBE-3D3C-6AB3325A7BE9}"/>
              </a:ext>
            </a:extLst>
          </p:cNvPr>
          <p:cNvSpPr txBox="1"/>
          <p:nvPr/>
        </p:nvSpPr>
        <p:spPr>
          <a:xfrm>
            <a:off x="6096000" y="3147373"/>
            <a:ext cx="5686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ea typeface="고려대학교B" panose="02020603020101020101"/>
              </a:rPr>
              <a:t>결과</a:t>
            </a:r>
            <a:r>
              <a:rPr lang="en-US" altLang="ko-KR" sz="1600" dirty="0">
                <a:ea typeface="고려대학교B" panose="02020603020101020101"/>
              </a:rPr>
              <a:t>: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동일 접두사를 가진 유전자들이 유사한 활성화 영역</a:t>
            </a:r>
            <a:r>
              <a:rPr lang="ko-KR" altLang="en-US" sz="1600" dirty="0">
                <a:ea typeface="고려대학교B" panose="02020603020101020101"/>
              </a:rPr>
              <a:t>이 </a:t>
            </a:r>
            <a:endParaRPr lang="en-US" altLang="ko-KR" sz="1600" dirty="0">
              <a:ea typeface="고려대학교B" panose="02020603020101020101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ea typeface="고려대학교B" panose="02020603020101020101"/>
              </a:rPr>
              <a:t>    </a:t>
            </a:r>
            <a:r>
              <a:rPr lang="ko-KR" altLang="en-US" sz="1600" dirty="0">
                <a:ea typeface="고려대학교B" panose="02020603020101020101"/>
              </a:rPr>
              <a:t>나타남</a:t>
            </a:r>
            <a:endParaRPr lang="en-US" altLang="ko-KR" sz="1600" dirty="0">
              <a:ea typeface="고려대학교B" panose="02020603020101020101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해당 유전자들 간의 </a:t>
            </a:r>
            <a:r>
              <a:rPr lang="ko-KR" altLang="en-US" sz="1600" b="1" dirty="0" err="1">
                <a:solidFill>
                  <a:srgbClr val="FF0000"/>
                </a:solidFill>
                <a:ea typeface="고려대학교B" panose="02020603020101020101"/>
              </a:rPr>
              <a:t>유전체적</a:t>
            </a: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 또는 기능적 연관성이</a:t>
            </a:r>
            <a:r>
              <a:rPr lang="en-US" altLang="ko-KR" sz="1600" b="1" dirty="0">
                <a:solidFill>
                  <a:srgbClr val="FF0000"/>
                </a:solidFill>
                <a:ea typeface="고려대학교B" panose="02020603020101020101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    있음을 의미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C6265A-F721-7A55-4F46-58A8C427B2B1}"/>
              </a:ext>
            </a:extLst>
          </p:cNvPr>
          <p:cNvSpPr txBox="1"/>
          <p:nvPr/>
        </p:nvSpPr>
        <p:spPr>
          <a:xfrm>
            <a:off x="574186" y="2256670"/>
            <a:ext cx="13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Input Image</a:t>
            </a:r>
            <a:endParaRPr lang="ko-KR" altLang="en-US" sz="1600" dirty="0">
              <a:ea typeface="고려대학교B" panose="0202060302010102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57CCCA-536D-FA2D-F90B-C39077C70BC7}"/>
              </a:ext>
            </a:extLst>
          </p:cNvPr>
          <p:cNvSpPr txBox="1"/>
          <p:nvPr/>
        </p:nvSpPr>
        <p:spPr>
          <a:xfrm>
            <a:off x="573110" y="4190453"/>
            <a:ext cx="13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Input Image</a:t>
            </a:r>
            <a:endParaRPr lang="ko-KR" altLang="en-US" sz="1600" dirty="0">
              <a:ea typeface="고려대학교B" panose="0202060302010102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90838-725A-D03D-8AC2-EE5F6EEF6293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5C2EC-90E1-8B79-A1B6-EE140BD2CFC2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유전자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접근</a:t>
            </a:r>
          </a:p>
        </p:txBody>
      </p:sp>
      <p:sp>
        <p:nvSpPr>
          <p:cNvPr id="10" name="모서리가 둥근 직사각형 16">
            <a:extLst>
              <a:ext uri="{FF2B5EF4-FFF2-40B4-BE49-F238E27FC236}">
                <a16:creationId xmlns:a16="http://schemas.microsoft.com/office/drawing/2014/main" id="{DC8CCDF5-F667-24E3-49C6-E585ABB480B7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7AE118-2A1D-C764-C5C4-5E07A27EFBD5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>
                <a:ea typeface="고려대학교B" panose="02020603020101020101"/>
              </a:rPr>
              <a:t>유전자 기능적 유사성 또는 이름을 기반으로 유전자를 군집화하여 모델의 예측 정확도 향상</a:t>
            </a:r>
            <a:endParaRPr lang="ko-KR" altLang="en-US" sz="1800" dirty="0">
              <a:ea typeface="고려대학교B" panose="02020603020101020101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C5E84CC-4094-DEF2-830D-2E20EDDD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6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34C5-8AB1-0BF0-DD45-0D0E0BAB5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8726E877-0825-E4F2-F386-9C840FCC96E0}"/>
              </a:ext>
            </a:extLst>
          </p:cNvPr>
          <p:cNvSpPr/>
          <p:nvPr/>
        </p:nvSpPr>
        <p:spPr>
          <a:xfrm>
            <a:off x="141316" y="2111755"/>
            <a:ext cx="11734940" cy="2771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48737-CA43-4252-4A3F-5798BD13DD83}"/>
              </a:ext>
            </a:extLst>
          </p:cNvPr>
          <p:cNvSpPr/>
          <p:nvPr/>
        </p:nvSpPr>
        <p:spPr>
          <a:xfrm>
            <a:off x="1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B7B92-7161-6A93-A9A0-D1B3D8BE791A}"/>
              </a:ext>
            </a:extLst>
          </p:cNvPr>
          <p:cNvSpPr txBox="1"/>
          <p:nvPr/>
        </p:nvSpPr>
        <p:spPr>
          <a:xfrm>
            <a:off x="233362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유전자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접근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3C1DB-2369-729F-4C96-48B3A162831E}"/>
              </a:ext>
            </a:extLst>
          </p:cNvPr>
          <p:cNvSpPr txBox="1"/>
          <p:nvPr/>
        </p:nvSpPr>
        <p:spPr>
          <a:xfrm>
            <a:off x="532142" y="2256670"/>
            <a:ext cx="844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a typeface="고려대학교B" panose="02020603020101020101"/>
              </a:rPr>
              <a:t>목적</a:t>
            </a:r>
            <a:r>
              <a:rPr lang="en-US" altLang="ko-KR" sz="1600" dirty="0">
                <a:ea typeface="고려대학교B" panose="02020603020101020101"/>
              </a:rPr>
              <a:t>: </a:t>
            </a:r>
            <a:r>
              <a:rPr lang="ko-KR" altLang="en-US" sz="1600" dirty="0">
                <a:ea typeface="고려대학교B" panose="02020603020101020101"/>
              </a:rPr>
              <a:t>접두사가 암시하는 </a:t>
            </a:r>
            <a:r>
              <a:rPr lang="ko-KR" altLang="en-US" sz="1600" b="1" dirty="0" err="1">
                <a:ea typeface="고려대학교B" panose="02020603020101020101"/>
              </a:rPr>
              <a:t>유전체적</a:t>
            </a:r>
            <a:r>
              <a:rPr lang="ko-KR" altLang="en-US" sz="1600" b="1" dirty="0">
                <a:ea typeface="고려대학교B" panose="02020603020101020101"/>
              </a:rPr>
              <a:t> 특성</a:t>
            </a:r>
            <a:r>
              <a:rPr lang="en-US" altLang="ko-KR" sz="1600" b="1" dirty="0">
                <a:ea typeface="고려대학교B" panose="02020603020101020101"/>
              </a:rPr>
              <a:t>, </a:t>
            </a:r>
            <a:r>
              <a:rPr lang="ko-KR" altLang="en-US" sz="1600" b="1" dirty="0">
                <a:ea typeface="고려대학교B" panose="02020603020101020101"/>
              </a:rPr>
              <a:t>계통적 유사성</a:t>
            </a:r>
            <a:r>
              <a:rPr lang="en-US" altLang="ko-KR" sz="1600" b="1" dirty="0">
                <a:ea typeface="고려대학교B" panose="02020603020101020101"/>
              </a:rPr>
              <a:t>, </a:t>
            </a:r>
            <a:r>
              <a:rPr lang="ko-KR" altLang="en-US" sz="1600" b="1" dirty="0">
                <a:ea typeface="고려대학교B" panose="02020603020101020101"/>
              </a:rPr>
              <a:t>구조적 연관성</a:t>
            </a:r>
            <a:r>
              <a:rPr lang="ko-KR" altLang="en-US" sz="1600" dirty="0">
                <a:ea typeface="고려대학교B" panose="02020603020101020101"/>
              </a:rPr>
              <a:t>을 바탕으로 군집화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9E434-1F49-19CA-6255-F7233124F090}"/>
              </a:ext>
            </a:extLst>
          </p:cNvPr>
          <p:cNvSpPr txBox="1"/>
          <p:nvPr/>
        </p:nvSpPr>
        <p:spPr>
          <a:xfrm>
            <a:off x="532142" y="3013581"/>
            <a:ext cx="6774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a typeface="고려대학교B" panose="02020603020101020101"/>
              </a:rPr>
              <a:t>방식</a:t>
            </a:r>
            <a:r>
              <a:rPr lang="en-US" altLang="ko-KR" sz="1600" dirty="0">
                <a:ea typeface="고려대학교B" panose="02020603020101020101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고려대학교B" panose="02020603020101020101"/>
              </a:rPr>
              <a:t>특정 접두사를 가진 유전자들이 </a:t>
            </a: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공통된 </a:t>
            </a:r>
            <a:r>
              <a:rPr lang="ko-KR" altLang="en-US" sz="1600" b="1" dirty="0" err="1">
                <a:solidFill>
                  <a:srgbClr val="FF0000"/>
                </a:solidFill>
                <a:ea typeface="고려대학교B" panose="02020603020101020101"/>
              </a:rPr>
              <a:t>유전체적</a:t>
            </a: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 </a:t>
            </a:r>
            <a:r>
              <a:rPr lang="ko-KR" altLang="en-US" sz="1600" b="1">
                <a:solidFill>
                  <a:srgbClr val="FF0000"/>
                </a:solidFill>
                <a:ea typeface="고려대학교B" panose="02020603020101020101"/>
              </a:rPr>
              <a:t>특성을 반영</a:t>
            </a:r>
            <a:endParaRPr lang="en-US" altLang="ko-KR" sz="1600" dirty="0">
              <a:ea typeface="고려대학교B" panose="02020603020101020101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고려대학교B" panose="02020603020101020101"/>
              </a:rPr>
              <a:t>동일 접두사를 공유하는 유전자들을 하나의 그룹으로 묶음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90DBD-9FEE-33F9-B367-BCA8760DAD8E}"/>
              </a:ext>
            </a:extLst>
          </p:cNvPr>
          <p:cNvSpPr txBox="1"/>
          <p:nvPr/>
        </p:nvSpPr>
        <p:spPr>
          <a:xfrm>
            <a:off x="532142" y="4129021"/>
            <a:ext cx="4095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ea typeface="고려대학교B" panose="02020603020101020101"/>
              </a:rPr>
              <a:t>기대효과</a:t>
            </a:r>
            <a:r>
              <a:rPr lang="en-US" altLang="ko-KR" sz="1600">
                <a:ea typeface="고려대학교B" panose="02020603020101020101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>
                <a:ea typeface="고려대학교B" panose="02020603020101020101"/>
              </a:rPr>
              <a:t>유전자 간의 유전적 연관성을 반영</a:t>
            </a:r>
            <a:endParaRPr lang="en-US" altLang="ko-KR" sz="1600" dirty="0">
              <a:ea typeface="고려대학교B" panose="02020603020101020101"/>
            </a:endParaRPr>
          </a:p>
        </p:txBody>
      </p:sp>
      <p:sp>
        <p:nvSpPr>
          <p:cNvPr id="4" name="모서리가 둥근 직사각형 16">
            <a:extLst>
              <a:ext uri="{FF2B5EF4-FFF2-40B4-BE49-F238E27FC236}">
                <a16:creationId xmlns:a16="http://schemas.microsoft.com/office/drawing/2014/main" id="{0930EFDF-5473-E796-7098-86A491EDF5A1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1759BC-5381-C14E-D381-9A15A7CB46A8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>
                <a:ea typeface="고려대학교B" panose="02020603020101020101"/>
              </a:rPr>
              <a:t>유전자 기능적 유사성 또는 이름을 기반으로 유전자를 군집화하여 모델의 예측 정확도 향상</a:t>
            </a:r>
            <a:endParaRPr lang="ko-KR" altLang="en-US" sz="1800" dirty="0">
              <a:ea typeface="고려대학교B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27B38-79B9-5FEC-1135-C5C5FA3B5A8A}"/>
              </a:ext>
            </a:extLst>
          </p:cNvPr>
          <p:cNvSpPr txBox="1"/>
          <p:nvPr/>
        </p:nvSpPr>
        <p:spPr>
          <a:xfrm>
            <a:off x="532142" y="1478584"/>
            <a:ext cx="743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a typeface="고려대학교B" panose="02020603020101020101"/>
              </a:rPr>
              <a:t>2. 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접두사 연관성 기반 군집화 </a:t>
            </a:r>
            <a:r>
              <a:rPr lang="en-US" altLang="ko-KR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(Prefix Correlation-based Clustering)</a:t>
            </a:r>
            <a:endParaRPr lang="ko-KR" altLang="en-US" sz="2000" b="1" dirty="0">
              <a:solidFill>
                <a:srgbClr val="FF0000"/>
              </a:solidFill>
              <a:ea typeface="고려대학교B" panose="02020603020101020101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79A56AF-8F83-1344-C3FF-A3CF5AA36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79B85-81D2-2794-B14C-A2BFF8E78F4C}"/>
              </a:ext>
            </a:extLst>
          </p:cNvPr>
          <p:cNvSpPr/>
          <p:nvPr/>
        </p:nvSpPr>
        <p:spPr bwMode="auto">
          <a:xfrm>
            <a:off x="5191598" y="4127863"/>
            <a:ext cx="6767037" cy="838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069AAE-AE4C-3BC8-8C09-A12C6F574F84}"/>
              </a:ext>
            </a:extLst>
          </p:cNvPr>
          <p:cNvCxnSpPr>
            <a:cxnSpLocks/>
          </p:cNvCxnSpPr>
          <p:nvPr/>
        </p:nvCxnSpPr>
        <p:spPr>
          <a:xfrm flipV="1">
            <a:off x="5182889" y="4084318"/>
            <a:ext cx="0" cy="802456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51B047-3FD6-ABCA-758E-AA555748FE18}"/>
              </a:ext>
            </a:extLst>
          </p:cNvPr>
          <p:cNvCxnSpPr>
            <a:cxnSpLocks/>
          </p:cNvCxnSpPr>
          <p:nvPr/>
        </p:nvCxnSpPr>
        <p:spPr>
          <a:xfrm>
            <a:off x="5182889" y="4084318"/>
            <a:ext cx="6693367" cy="43545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5">
            <a:extLst>
              <a:ext uri="{FF2B5EF4-FFF2-40B4-BE49-F238E27FC236}">
                <a16:creationId xmlns:a16="http://schemas.microsoft.com/office/drawing/2014/main" id="{88240A6E-DBE8-480B-3EF7-672C4CC2E868}"/>
              </a:ext>
            </a:extLst>
          </p:cNvPr>
          <p:cNvSpPr/>
          <p:nvPr/>
        </p:nvSpPr>
        <p:spPr>
          <a:xfrm rot="5400000" flipH="1">
            <a:off x="6019309" y="-1503555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AAAF409D-03EA-2573-A023-69500842AC35}"/>
              </a:ext>
            </a:extLst>
          </p:cNvPr>
          <p:cNvSpPr/>
          <p:nvPr/>
        </p:nvSpPr>
        <p:spPr>
          <a:xfrm rot="5400000" flipH="1">
            <a:off x="6019309" y="-2653095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5271AF-0223-C06A-E590-69B71B15F27B}"/>
              </a:ext>
            </a:extLst>
          </p:cNvPr>
          <p:cNvGrpSpPr/>
          <p:nvPr/>
        </p:nvGrpSpPr>
        <p:grpSpPr>
          <a:xfrm>
            <a:off x="6112262" y="4389136"/>
            <a:ext cx="4710117" cy="2190581"/>
            <a:chOff x="3798394" y="5155509"/>
            <a:chExt cx="3142548" cy="146153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0B75D5B-22FA-272D-2691-8574FF20EE19}"/>
                </a:ext>
              </a:extLst>
            </p:cNvPr>
            <p:cNvSpPr/>
            <p:nvPr/>
          </p:nvSpPr>
          <p:spPr bwMode="auto">
            <a:xfrm>
              <a:off x="3798394" y="5362541"/>
              <a:ext cx="1288868" cy="12540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B7CE63-192C-0864-23AF-A0433AA7B986}"/>
                </a:ext>
              </a:extLst>
            </p:cNvPr>
            <p:cNvSpPr txBox="1"/>
            <p:nvPr/>
          </p:nvSpPr>
          <p:spPr>
            <a:xfrm>
              <a:off x="4318658" y="5155509"/>
              <a:ext cx="248341" cy="184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>
                  <a:ea typeface="고려대학교B" panose="02020603020101020101"/>
                </a:rPr>
                <a:t>AL</a:t>
              </a:r>
              <a:endParaRPr lang="ko-KR" altLang="en-US" sz="1200" b="1" dirty="0">
                <a:ea typeface="고려대학교B" panose="02020603020101020101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D6F1049-DEA1-03F9-7159-52239593667D}"/>
                </a:ext>
              </a:extLst>
            </p:cNvPr>
            <p:cNvSpPr/>
            <p:nvPr/>
          </p:nvSpPr>
          <p:spPr bwMode="auto">
            <a:xfrm>
              <a:off x="4052829" y="5792765"/>
              <a:ext cx="150251" cy="1502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86B8C2A-0F04-1ADA-E38C-6775D213C4BE}"/>
                </a:ext>
              </a:extLst>
            </p:cNvPr>
            <p:cNvSpPr/>
            <p:nvPr/>
          </p:nvSpPr>
          <p:spPr bwMode="auto">
            <a:xfrm>
              <a:off x="4565256" y="5930592"/>
              <a:ext cx="150251" cy="1502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B4E7F8D-380E-D8DF-E6AF-D1EFAA1AE564}"/>
                </a:ext>
              </a:extLst>
            </p:cNvPr>
            <p:cNvSpPr/>
            <p:nvPr/>
          </p:nvSpPr>
          <p:spPr bwMode="auto">
            <a:xfrm>
              <a:off x="4139823" y="6121021"/>
              <a:ext cx="150251" cy="1502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DB0AA9-D7C8-E6B0-E58A-6B33AA62591A}"/>
                </a:ext>
              </a:extLst>
            </p:cNvPr>
            <p:cNvSpPr/>
            <p:nvPr/>
          </p:nvSpPr>
          <p:spPr bwMode="auto">
            <a:xfrm>
              <a:off x="4490130" y="6320350"/>
              <a:ext cx="150251" cy="1502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AE6DAA-00C4-7C74-8413-E04C97BD448F}"/>
                </a:ext>
              </a:extLst>
            </p:cNvPr>
            <p:cNvSpPr/>
            <p:nvPr/>
          </p:nvSpPr>
          <p:spPr bwMode="auto">
            <a:xfrm>
              <a:off x="5652074" y="5363014"/>
              <a:ext cx="1288868" cy="12540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40112A-8AA4-17FB-4FB6-53747EA03CD5}"/>
                </a:ext>
              </a:extLst>
            </p:cNvPr>
            <p:cNvSpPr txBox="1"/>
            <p:nvPr/>
          </p:nvSpPr>
          <p:spPr>
            <a:xfrm>
              <a:off x="6118863" y="5155509"/>
              <a:ext cx="355291" cy="184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>
                  <a:ea typeface="고려대학교B" panose="02020603020101020101"/>
                </a:rPr>
                <a:t>LINC</a:t>
              </a:r>
              <a:endParaRPr lang="ko-KR" altLang="en-US" sz="1200" b="1" dirty="0">
                <a:ea typeface="고려대학교B" panose="02020603020101020101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608C809-0692-A559-3473-4C9C7D0CB8C0}"/>
                </a:ext>
              </a:extLst>
            </p:cNvPr>
            <p:cNvSpPr/>
            <p:nvPr/>
          </p:nvSpPr>
          <p:spPr bwMode="auto">
            <a:xfrm>
              <a:off x="5981816" y="5781787"/>
              <a:ext cx="150251" cy="1502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7EB24D5-BA0D-6CD6-10EE-A3E76DAB32C3}"/>
                </a:ext>
              </a:extLst>
            </p:cNvPr>
            <p:cNvSpPr/>
            <p:nvPr/>
          </p:nvSpPr>
          <p:spPr bwMode="auto">
            <a:xfrm>
              <a:off x="6524386" y="5814175"/>
              <a:ext cx="150251" cy="1502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6F0F6E-0670-B5E9-A66D-2D3BA2EDF659}"/>
                </a:ext>
              </a:extLst>
            </p:cNvPr>
            <p:cNvSpPr/>
            <p:nvPr/>
          </p:nvSpPr>
          <p:spPr bwMode="auto">
            <a:xfrm>
              <a:off x="5831565" y="6137107"/>
              <a:ext cx="150251" cy="1502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6963814-25A7-E508-F3F1-1CEA622BD6D5}"/>
                </a:ext>
              </a:extLst>
            </p:cNvPr>
            <p:cNvSpPr/>
            <p:nvPr/>
          </p:nvSpPr>
          <p:spPr bwMode="auto">
            <a:xfrm>
              <a:off x="6357472" y="6342662"/>
              <a:ext cx="150251" cy="1502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2D61A0-A80D-7A8C-1932-46135C9E9319}"/>
                </a:ext>
              </a:extLst>
            </p:cNvPr>
            <p:cNvSpPr txBox="1"/>
            <p:nvPr/>
          </p:nvSpPr>
          <p:spPr>
            <a:xfrm>
              <a:off x="3866602" y="5618749"/>
              <a:ext cx="569193" cy="1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ea typeface="고려대학교B" panose="02020603020101020101"/>
                </a:rPr>
                <a:t>AL357054.4</a:t>
              </a:r>
              <a:endParaRPr lang="ko-KR" altLang="en-US" sz="1000" dirty="0">
                <a:ea typeface="고려대학교B" panose="02020603020101020101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260F50-1FCB-1775-C02E-46037F524071}"/>
                </a:ext>
              </a:extLst>
            </p:cNvPr>
            <p:cNvSpPr txBox="1"/>
            <p:nvPr/>
          </p:nvSpPr>
          <p:spPr>
            <a:xfrm>
              <a:off x="4355786" y="5755202"/>
              <a:ext cx="569193" cy="1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ea typeface="고려대학교B" panose="02020603020101020101"/>
                </a:rPr>
                <a:t>AL391244.2</a:t>
              </a:r>
              <a:endParaRPr lang="ko-KR" altLang="en-US" sz="1000" dirty="0">
                <a:ea typeface="고려대학교B" panose="02020603020101020101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396AC8-B21A-E591-C79A-8176725349DE}"/>
                </a:ext>
              </a:extLst>
            </p:cNvPr>
            <p:cNvSpPr txBox="1"/>
            <p:nvPr/>
          </p:nvSpPr>
          <p:spPr>
            <a:xfrm>
              <a:off x="5784191" y="5622271"/>
              <a:ext cx="542455" cy="1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ea typeface="고려대학교B" panose="02020603020101020101"/>
                </a:rPr>
                <a:t>LINC01770</a:t>
              </a:r>
              <a:endParaRPr lang="ko-KR" altLang="en-US" sz="1000" dirty="0">
                <a:ea typeface="고려대학교B" panose="02020603020101020101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777753-B8F8-ED7B-8367-F056C0B2514F}"/>
                </a:ext>
              </a:extLst>
            </p:cNvPr>
            <p:cNvSpPr txBox="1"/>
            <p:nvPr/>
          </p:nvSpPr>
          <p:spPr>
            <a:xfrm>
              <a:off x="6328282" y="5648463"/>
              <a:ext cx="542455" cy="16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ea typeface="고려대학교B" panose="02020603020101020101"/>
                </a:rPr>
                <a:t>LINC01781</a:t>
              </a:r>
              <a:endParaRPr lang="ko-KR" altLang="en-US" sz="1000" dirty="0">
                <a:ea typeface="고려대학교B" panose="0202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92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AD70F-EE10-F4F9-CAF0-ACBF07D9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C1D29C-3290-8280-BB5F-761B21714C4C}"/>
              </a:ext>
            </a:extLst>
          </p:cNvPr>
          <p:cNvSpPr/>
          <p:nvPr/>
        </p:nvSpPr>
        <p:spPr>
          <a:xfrm>
            <a:off x="0" y="1549400"/>
            <a:ext cx="12192000" cy="37592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71A0-8B7C-ACE7-7CEC-95272DFC01CE}"/>
              </a:ext>
            </a:extLst>
          </p:cNvPr>
          <p:cNvSpPr txBox="1"/>
          <p:nvPr/>
        </p:nvSpPr>
        <p:spPr>
          <a:xfrm>
            <a:off x="0" y="2951946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모델 학습 전략</a:t>
            </a:r>
            <a:endParaRPr lang="en-US" altLang="ko-KR" sz="2800" b="1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- </a:t>
            </a:r>
            <a:r>
              <a:rPr lang="ko-KR" altLang="en-US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유사도 기반 접근 </a:t>
            </a:r>
            <a:r>
              <a:rPr lang="en-US" altLang="ko-KR" sz="40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- </a:t>
            </a:r>
            <a:endParaRPr lang="ko-KR" altLang="en-US" sz="4000" b="1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6960118-9D88-55CE-DCE0-7FAC44052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7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3B4C3-1A23-65DB-6629-E9CE9A800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41316" y="2111754"/>
            <a:ext cx="5231872" cy="45883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3E363E-7CC9-6184-40F5-489329A9BDE5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10DB2-4DB2-51A1-06FC-D1B5FE78C5A8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유사도 기반 접근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5F64-D3C7-DC1E-8CAB-50BF4AB58ADA}"/>
              </a:ext>
            </a:extLst>
          </p:cNvPr>
          <p:cNvSpPr txBox="1"/>
          <p:nvPr/>
        </p:nvSpPr>
        <p:spPr>
          <a:xfrm>
            <a:off x="5782491" y="2443216"/>
            <a:ext cx="6409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a typeface="고려대학교B" panose="02020603020101020101"/>
              </a:rPr>
              <a:t>분석</a:t>
            </a:r>
            <a:r>
              <a:rPr lang="en-US" altLang="ko-KR" sz="1600" dirty="0">
                <a:ea typeface="고려대학교B" panose="02020603020101020101"/>
              </a:rPr>
              <a:t>: </a:t>
            </a:r>
            <a:r>
              <a:rPr lang="ko-KR" altLang="en-US" sz="1600" dirty="0">
                <a:ea typeface="고려대학교B" panose="02020603020101020101"/>
              </a:rPr>
              <a:t>유전자들을 차원 축소 후 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46D2C-2571-B946-09C2-5EAB1829FB94}"/>
              </a:ext>
            </a:extLst>
          </p:cNvPr>
          <p:cNvSpPr txBox="1"/>
          <p:nvPr/>
        </p:nvSpPr>
        <p:spPr>
          <a:xfrm>
            <a:off x="5782491" y="2805636"/>
            <a:ext cx="6409509" cy="305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600" b="1" dirty="0">
                <a:ea typeface="고려대학교B" panose="02020603020101020101"/>
              </a:rPr>
              <a:t>결과</a:t>
            </a:r>
            <a:r>
              <a:rPr lang="en-US" altLang="ko-KR" sz="1600" dirty="0">
                <a:ea typeface="고려대학교B" panose="02020603020101020101"/>
              </a:rPr>
              <a:t>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고려대학교B" panose="02020603020101020101"/>
              </a:rPr>
              <a:t>타겟 변수들 간 상관성이 존재하는 그룹이 있음을 발견</a:t>
            </a:r>
            <a:endParaRPr lang="en-US" altLang="ko-KR" sz="1600" dirty="0">
              <a:ea typeface="고려대학교B" panose="02020603020101020101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고려대학교B" panose="02020603020101020101"/>
              </a:rPr>
              <a:t>유전자 간 거리가 가까울 수록 유사한 상관관계를 가짐</a:t>
            </a:r>
            <a:endParaRPr lang="en-US" altLang="ko-KR" sz="1600" dirty="0">
              <a:ea typeface="고려대학교B" panose="02020603020101020101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고려대학교B" panose="02020603020101020101"/>
              </a:rPr>
              <a:t>Cluster</a:t>
            </a:r>
            <a:r>
              <a:rPr lang="ko-KR" altLang="en-US" sz="1600" dirty="0">
                <a:ea typeface="고려대학교B" panose="02020603020101020101"/>
              </a:rPr>
              <a:t> 알고리즘은 </a:t>
            </a:r>
            <a:r>
              <a:rPr lang="en-US" altLang="ko-KR" sz="1600" dirty="0" err="1">
                <a:ea typeface="고려대학교B" panose="02020603020101020101"/>
              </a:rPr>
              <a:t>Kmeans</a:t>
            </a:r>
            <a:r>
              <a:rPr lang="ko-KR" altLang="en-US" sz="1600" dirty="0">
                <a:ea typeface="고려대학교B" panose="02020603020101020101"/>
              </a:rPr>
              <a:t>가 가장 적절하게 그룹을 나누며</a:t>
            </a:r>
            <a:r>
              <a:rPr lang="en-US" altLang="ko-KR" sz="1600" dirty="0">
                <a:ea typeface="고려대학교B" panose="02020603020101020101"/>
              </a:rPr>
              <a:t>,</a:t>
            </a:r>
          </a:p>
          <a:p>
            <a:pPr>
              <a:lnSpc>
                <a:spcPct val="250000"/>
              </a:lnSpc>
            </a:pPr>
            <a:r>
              <a:rPr lang="en-US" altLang="ko-KR" sz="1600" dirty="0">
                <a:ea typeface="고려대학교B" panose="02020603020101020101"/>
              </a:rPr>
              <a:t>    K=5</a:t>
            </a:r>
            <a:r>
              <a:rPr lang="ko-KR" altLang="en-US" sz="1600" dirty="0">
                <a:ea typeface="고려대학교B" panose="02020603020101020101"/>
              </a:rPr>
              <a:t>로 했을 때 가장 의미 있는 패턴으로 </a:t>
            </a:r>
            <a:r>
              <a:rPr lang="ko-KR" altLang="en-US" sz="1600" dirty="0" err="1">
                <a:ea typeface="고려대학교B" panose="02020603020101020101"/>
              </a:rPr>
              <a:t>군집화가</a:t>
            </a:r>
            <a:r>
              <a:rPr lang="ko-KR" altLang="en-US" sz="1600" dirty="0">
                <a:ea typeface="고려대학교B" panose="02020603020101020101"/>
              </a:rPr>
              <a:t> 이루어짐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FF70F1-1AE4-70DC-6150-367DF9A4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2" y="2512915"/>
            <a:ext cx="4649458" cy="3832513"/>
          </a:xfrm>
          <a:prstGeom prst="rect">
            <a:avLst/>
          </a:prstGeom>
        </p:spPr>
      </p:pic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22A15AE8-5697-3A9E-6ACA-98C3EAF21B47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975BA4-413B-F634-8521-1A1BF49BB3B8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>
                <a:ea typeface="고려대학교B" panose="02020603020101020101"/>
              </a:rPr>
              <a:t>타겟 데이터의 유사도를 기반으로 유전자를 군집화</a:t>
            </a:r>
            <a:endParaRPr lang="ko-KR" altLang="en-US" sz="1800" dirty="0">
              <a:ea typeface="고려대학교B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27B38-79B9-5FEC-1135-C5C5FA3B5A8A}"/>
              </a:ext>
            </a:extLst>
          </p:cNvPr>
          <p:cNvSpPr txBox="1"/>
          <p:nvPr/>
        </p:nvSpPr>
        <p:spPr>
          <a:xfrm>
            <a:off x="532142" y="1478584"/>
            <a:ext cx="746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a typeface="고려대학교B" panose="02020603020101020101"/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거리 기반 군집화 </a:t>
            </a:r>
            <a:r>
              <a:rPr lang="en-US" altLang="ko-KR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(Distance-based Clustering, </a:t>
            </a:r>
            <a:r>
              <a:rPr lang="en-US" altLang="ko-KR" sz="2000" b="1" dirty="0" err="1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Kmeans</a:t>
            </a:r>
            <a:r>
              <a:rPr lang="en-US" altLang="ko-KR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Clustering)</a:t>
            </a:r>
            <a:endParaRPr lang="ko-KR" altLang="en-US" sz="2000" b="1" dirty="0">
              <a:solidFill>
                <a:srgbClr val="FF0000"/>
              </a:solidFill>
              <a:ea typeface="고려대학교B" panose="02020603020101020101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ABB49F-5EF8-F2C0-49F9-251F6C66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01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5716F-4067-E77E-7209-FD12CB49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41316" y="2111754"/>
            <a:ext cx="11421688" cy="45883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2F7EB-AA59-1596-5425-B562D38AD65D}"/>
              </a:ext>
            </a:extLst>
          </p:cNvPr>
          <p:cNvSpPr/>
          <p:nvPr/>
        </p:nvSpPr>
        <p:spPr>
          <a:xfrm>
            <a:off x="1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5DD8D-D644-5B9F-5B1F-EE0A6DCFF41F}"/>
              </a:ext>
            </a:extLst>
          </p:cNvPr>
          <p:cNvSpPr txBox="1"/>
          <p:nvPr/>
        </p:nvSpPr>
        <p:spPr>
          <a:xfrm>
            <a:off x="233362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</a:t>
            </a:r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유사도 기반 접근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5EBCE-332A-E9B3-F7D0-6943841D4F66}"/>
              </a:ext>
            </a:extLst>
          </p:cNvPr>
          <p:cNvSpPr txBox="1"/>
          <p:nvPr/>
        </p:nvSpPr>
        <p:spPr>
          <a:xfrm>
            <a:off x="532142" y="2321632"/>
            <a:ext cx="5506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a typeface="고려대학교B" panose="02020603020101020101"/>
              </a:rPr>
              <a:t>목적</a:t>
            </a:r>
            <a:r>
              <a:rPr lang="en-US" altLang="ko-KR" sz="1600" dirty="0">
                <a:ea typeface="고려대학교B" panose="02020603020101020101"/>
              </a:rPr>
              <a:t>: </a:t>
            </a:r>
            <a:r>
              <a:rPr lang="ko-KR" altLang="en-US" sz="1600" dirty="0">
                <a:ea typeface="고려대학교B" panose="02020603020101020101"/>
              </a:rPr>
              <a:t>데이터 포인트 간의 </a:t>
            </a: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유사성</a:t>
            </a:r>
            <a:r>
              <a:rPr lang="en-US" altLang="ko-KR" sz="1600" b="1" dirty="0">
                <a:solidFill>
                  <a:srgbClr val="FF0000"/>
                </a:solidFill>
                <a:ea typeface="고려대학교B" panose="02020603020101020101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거리</a:t>
            </a:r>
            <a:r>
              <a:rPr lang="en-US" altLang="ko-KR" sz="1600" b="1" dirty="0">
                <a:solidFill>
                  <a:srgbClr val="FF0000"/>
                </a:solidFill>
                <a:ea typeface="고려대학교B" panose="02020603020101020101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을 중심으로 군집화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50379-0ADA-AB95-29B8-D8A0FEF93F1D}"/>
              </a:ext>
            </a:extLst>
          </p:cNvPr>
          <p:cNvSpPr txBox="1"/>
          <p:nvPr/>
        </p:nvSpPr>
        <p:spPr>
          <a:xfrm>
            <a:off x="532142" y="3078543"/>
            <a:ext cx="9028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ea typeface="고려대학교B" panose="02020603020101020101"/>
              </a:rPr>
              <a:t>방식</a:t>
            </a:r>
            <a:r>
              <a:rPr lang="en-US" altLang="ko-KR" sz="1600" dirty="0">
                <a:ea typeface="고려대학교B" panose="02020603020101020101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고려대학교B" panose="02020603020101020101"/>
              </a:rPr>
              <a:t>각 유전자의 </a:t>
            </a:r>
            <a:r>
              <a:rPr lang="ko-KR" altLang="en-US" sz="1600" b="1" dirty="0" err="1">
                <a:solidFill>
                  <a:srgbClr val="FF0000"/>
                </a:solidFill>
                <a:ea typeface="고려대학교B" panose="02020603020101020101"/>
              </a:rPr>
              <a:t>발현값을</a:t>
            </a:r>
            <a:r>
              <a:rPr lang="ko-KR" altLang="en-US" sz="1600" b="1" dirty="0">
                <a:solidFill>
                  <a:srgbClr val="FF0000"/>
                </a:solidFill>
                <a:ea typeface="고려대학교B" panose="02020603020101020101"/>
              </a:rPr>
              <a:t> 바탕으로 유사한 발현 패턴을 가진 유전자들을 같은 그룹</a:t>
            </a:r>
            <a:r>
              <a:rPr lang="ko-KR" altLang="en-US" sz="1600" dirty="0">
                <a:ea typeface="고려대학교B" panose="02020603020101020101"/>
              </a:rPr>
              <a:t>으로 묶음</a:t>
            </a:r>
            <a:endParaRPr lang="en-US" altLang="ko-KR" sz="1600" dirty="0">
              <a:ea typeface="고려대학교B" panose="02020603020101020101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고려대학교B" panose="02020603020101020101"/>
              </a:rPr>
              <a:t>각 데이터를 일정한 수의 중심점</a:t>
            </a:r>
            <a:r>
              <a:rPr lang="en-US" altLang="ko-KR" sz="1600" dirty="0">
                <a:ea typeface="고려대학교B" panose="02020603020101020101"/>
              </a:rPr>
              <a:t> </a:t>
            </a:r>
            <a:r>
              <a:rPr lang="ko-KR" altLang="en-US" sz="1600" dirty="0">
                <a:ea typeface="고려대학교B" panose="02020603020101020101"/>
              </a:rPr>
              <a:t>중 하나에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2A563-4392-33A1-405D-802DB90F4B73}"/>
              </a:ext>
            </a:extLst>
          </p:cNvPr>
          <p:cNvSpPr txBox="1"/>
          <p:nvPr/>
        </p:nvSpPr>
        <p:spPr>
          <a:xfrm>
            <a:off x="532142" y="4709376"/>
            <a:ext cx="7606570" cy="1489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ea typeface="고려대학교B" panose="02020603020101020101"/>
              </a:rPr>
              <a:t>기대효과</a:t>
            </a:r>
            <a:r>
              <a:rPr lang="en-US" altLang="ko-KR" sz="1600" dirty="0">
                <a:ea typeface="고려대학교B" panose="02020603020101020101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고려대학교B" panose="02020603020101020101"/>
              </a:rPr>
              <a:t>발현 패턴 및 스케일이 유사한 유전자들이 같은 군집에 속할 가능성 증가</a:t>
            </a:r>
            <a:endParaRPr lang="en-US" altLang="ko-KR" sz="1600" dirty="0">
              <a:ea typeface="고려대학교B" panose="02020603020101020101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고려대학교B" panose="02020603020101020101"/>
              </a:rPr>
              <a:t>일부 유전자들에 대한 모델 </a:t>
            </a:r>
            <a:r>
              <a:rPr lang="ko-KR" altLang="en-US" sz="1600" dirty="0" err="1">
                <a:ea typeface="고려대학교B" panose="02020603020101020101"/>
              </a:rPr>
              <a:t>과적합</a:t>
            </a:r>
            <a:r>
              <a:rPr lang="ko-KR" altLang="en-US" sz="1600" dirty="0">
                <a:ea typeface="고려대학교B" panose="02020603020101020101"/>
              </a:rPr>
              <a:t> 방지</a:t>
            </a:r>
            <a:endParaRPr lang="en-US" altLang="ko-KR" sz="1600" dirty="0">
              <a:ea typeface="고려대학교B" panose="02020603020101020101"/>
            </a:endParaRPr>
          </a:p>
        </p:txBody>
      </p:sp>
      <p:sp>
        <p:nvSpPr>
          <p:cNvPr id="4" name="모서리가 둥근 직사각형 16">
            <a:extLst>
              <a:ext uri="{FF2B5EF4-FFF2-40B4-BE49-F238E27FC236}">
                <a16:creationId xmlns:a16="http://schemas.microsoft.com/office/drawing/2014/main" id="{4BF2749B-C9D8-D00B-0912-04CC95435990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40E4B7-BB28-F40A-D6C5-AA5BB018478D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>
                <a:ea typeface="고려대학교B" panose="02020603020101020101"/>
              </a:rPr>
              <a:t>타겟 데이터의 유사도를 기반으로 유전자를 군집화</a:t>
            </a:r>
            <a:endParaRPr lang="ko-KR" altLang="en-US" sz="1800" dirty="0">
              <a:ea typeface="고려대학교B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27B38-79B9-5FEC-1135-C5C5FA3B5A8A}"/>
              </a:ext>
            </a:extLst>
          </p:cNvPr>
          <p:cNvSpPr txBox="1"/>
          <p:nvPr/>
        </p:nvSpPr>
        <p:spPr>
          <a:xfrm>
            <a:off x="532142" y="1478584"/>
            <a:ext cx="9474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a typeface="고려대학교B" panose="02020603020101020101"/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데이터 거리 기반 군집화 </a:t>
            </a:r>
            <a:r>
              <a:rPr lang="en-US" altLang="ko-KR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(Distance-based Clustering, </a:t>
            </a:r>
            <a:r>
              <a:rPr lang="en-US" altLang="ko-KR" sz="2000" b="1" dirty="0" err="1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Kmeans</a:t>
            </a:r>
            <a:r>
              <a:rPr lang="en-US" altLang="ko-KR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Clustering)</a:t>
            </a:r>
            <a:endParaRPr lang="ko-KR" altLang="en-US" sz="2000" b="1" dirty="0">
              <a:solidFill>
                <a:srgbClr val="FF0000"/>
              </a:solidFill>
              <a:ea typeface="고려대학교B" panose="02020603020101020101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6019309" y="-2500701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5953407" y="-694783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B63679-09D8-3FA1-9B1E-E6FE8FDA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1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BD45-44F6-B806-85C4-013EAB0A3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54946C-6A58-A369-538B-6142CFAFE7F8}"/>
              </a:ext>
            </a:extLst>
          </p:cNvPr>
          <p:cNvSpPr/>
          <p:nvPr/>
        </p:nvSpPr>
        <p:spPr>
          <a:xfrm>
            <a:off x="0" y="1549400"/>
            <a:ext cx="12192000" cy="37592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AEDD7-A4FA-C4E3-9732-58F5CB2ADE2C}"/>
              </a:ext>
            </a:extLst>
          </p:cNvPr>
          <p:cNvSpPr txBox="1"/>
          <p:nvPr/>
        </p:nvSpPr>
        <p:spPr>
          <a:xfrm>
            <a:off x="4567236" y="3167390"/>
            <a:ext cx="305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학습 과정 최적화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2E5D2BA-BFA0-6A54-B30C-D36F143A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26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1795550" y="3469891"/>
            <a:ext cx="9144000" cy="332729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0CE799-EAA5-C76C-6585-ADC6430F43AC}"/>
              </a:ext>
            </a:extLst>
          </p:cNvPr>
          <p:cNvSpPr/>
          <p:nvPr/>
        </p:nvSpPr>
        <p:spPr>
          <a:xfrm>
            <a:off x="0" y="-13577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AAD26-5E4A-C455-BAF5-DDB5743C6E17}"/>
              </a:ext>
            </a:extLst>
          </p:cNvPr>
          <p:cNvSpPr txBox="1"/>
          <p:nvPr/>
        </p:nvSpPr>
        <p:spPr>
          <a:xfrm>
            <a:off x="233361" y="-179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학습 과정 최적화 </a:t>
            </a:r>
            <a:r>
              <a:rPr lang="en-US" altLang="ko-KR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이미지 증강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94A61-9541-0D0E-810F-D5410E1DBC1D}"/>
              </a:ext>
            </a:extLst>
          </p:cNvPr>
          <p:cNvSpPr txBox="1"/>
          <p:nvPr/>
        </p:nvSpPr>
        <p:spPr>
          <a:xfrm>
            <a:off x="901101" y="1093712"/>
            <a:ext cx="10389794" cy="223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/>
              </a:rPr>
              <a:t>이미지 증강 기법 선정</a:t>
            </a:r>
            <a:r>
              <a:rPr lang="en-US" altLang="ko-KR" sz="2000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(</a:t>
            </a:r>
            <a:r>
              <a:rPr lang="en-US" altLang="ko-KR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DINO &amp; </a:t>
            </a:r>
            <a:r>
              <a:rPr lang="en-US" altLang="ko-KR" sz="2000" b="1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LPIPS Score)</a:t>
            </a:r>
            <a:endParaRPr lang="en-US" altLang="ko-KR" sz="2000" dirty="0">
              <a:latin typeface="고려대학교B" panose="02020603020101020101" pitchFamily="18" charset="-127"/>
              <a:ea typeface="고려대학교B" panose="02020603020101020101"/>
            </a:endParaRPr>
          </a:p>
          <a:p>
            <a:pPr lvl="1"/>
            <a:endParaRPr lang="en-US" altLang="ko-KR" sz="1600" dirty="0">
              <a:latin typeface="고려대학교B" panose="02020603020101020101" pitchFamily="18" charset="-127"/>
              <a:ea typeface="고려대학교B" panose="02020603020101020101"/>
            </a:endParaRP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고려대학교B" panose="02020603020101020101" pitchFamily="18" charset="-127"/>
                <a:ea typeface="고려대학교B" panose="02020603020101020101"/>
              </a:rPr>
              <a:t>증강 전후 </a:t>
            </a:r>
            <a:r>
              <a:rPr lang="en-US" altLang="ko-KR" sz="1600" dirty="0">
                <a:latin typeface="고려대학교B" panose="02020603020101020101" pitchFamily="18" charset="-127"/>
                <a:ea typeface="고려대학교B" panose="02020603020101020101"/>
              </a:rPr>
              <a:t>2</a:t>
            </a:r>
            <a:r>
              <a:rPr lang="ko-KR" altLang="en-US" sz="1600" dirty="0">
                <a:latin typeface="고려대학교B" panose="02020603020101020101" pitchFamily="18" charset="-127"/>
                <a:ea typeface="고려대학교B" panose="02020603020101020101"/>
              </a:rPr>
              <a:t>개의 이미지에 대한 </a:t>
            </a:r>
            <a:r>
              <a:rPr lang="en-US" altLang="ko-KR" sz="16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DINO &amp; LPIPS Score </a:t>
            </a:r>
            <a:r>
              <a:rPr lang="ko-KR" altLang="en-US" sz="16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측정 후 특정 </a:t>
            </a:r>
            <a:r>
              <a:rPr lang="ko-KR" altLang="en-US" sz="1600" b="1" dirty="0" err="1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임계값보다</a:t>
            </a:r>
            <a:r>
              <a:rPr lang="ko-KR" altLang="en-US" sz="16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 낮은 방법</a:t>
            </a:r>
            <a:r>
              <a:rPr lang="ko-KR" altLang="en-US" sz="1600" dirty="0">
                <a:latin typeface="고려대학교B" panose="02020603020101020101" pitchFamily="18" charset="-127"/>
                <a:ea typeface="고려대학교B" panose="02020603020101020101"/>
              </a:rPr>
              <a:t>들로 선정</a:t>
            </a:r>
            <a:endParaRPr lang="en-US" altLang="ko-KR" sz="1600" dirty="0">
              <a:latin typeface="고려대학교B" panose="02020603020101020101" pitchFamily="18" charset="-127"/>
              <a:ea typeface="고려대학교B" panose="02020603020101020101"/>
            </a:endParaRP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고려대학교B" panose="02020603020101020101" pitchFamily="18" charset="-127"/>
              <a:ea typeface="고려대학교B" panose="02020603020101020101"/>
            </a:endParaRP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고려대학교B" panose="02020603020101020101" pitchFamily="18" charset="-127"/>
                <a:ea typeface="고려대학교B" panose="02020603020101020101"/>
              </a:rPr>
              <a:t>DINO &amp; LPIPS Score</a:t>
            </a:r>
            <a:r>
              <a:rPr lang="ko-KR" altLang="en-US" sz="1600" dirty="0">
                <a:latin typeface="고려대학교B" panose="02020603020101020101" pitchFamily="18" charset="-127"/>
                <a:ea typeface="고려대학교B" panose="02020603020101020101"/>
              </a:rPr>
              <a:t>는 이미지 생성 논문에서 많이 쓰이는 </a:t>
            </a:r>
            <a:r>
              <a:rPr lang="en-US" altLang="ko-KR" sz="1600" dirty="0">
                <a:latin typeface="고려대학교B" panose="02020603020101020101" pitchFamily="18" charset="-127"/>
                <a:ea typeface="고려대학교B" panose="02020603020101020101"/>
              </a:rPr>
              <a:t>Metric</a:t>
            </a:r>
            <a:r>
              <a:rPr lang="ko-KR" altLang="en-US" sz="1600" dirty="0">
                <a:latin typeface="고려대학교B" panose="02020603020101020101" pitchFamily="18" charset="-127"/>
                <a:ea typeface="고려대학교B" panose="02020603020101020101"/>
              </a:rPr>
              <a:t>으로 </a:t>
            </a:r>
            <a:endParaRPr lang="en-US" altLang="ko-KR" sz="1600" dirty="0">
              <a:latin typeface="고려대학교B" panose="02020603020101020101" pitchFamily="18" charset="-127"/>
              <a:ea typeface="고려대학교B" panose="02020603020101020101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>
                <a:latin typeface="고려대학교B" panose="02020603020101020101" pitchFamily="18" charset="-127"/>
                <a:ea typeface="고려대학교B" panose="02020603020101020101"/>
              </a:rPr>
              <a:t>       </a:t>
            </a:r>
            <a:r>
              <a:rPr lang="ko-KR" altLang="en-US" sz="1600">
                <a:latin typeface="고려대학교B" panose="02020603020101020101" pitchFamily="18" charset="-127"/>
                <a:ea typeface="고려대학교B" panose="02020603020101020101"/>
              </a:rPr>
              <a:t>생성 </a:t>
            </a:r>
            <a:r>
              <a:rPr lang="ko-KR" altLang="en-US" sz="1600" dirty="0">
                <a:latin typeface="고려대학교B" panose="02020603020101020101" pitchFamily="18" charset="-127"/>
                <a:ea typeface="고려대학교B" panose="02020603020101020101"/>
              </a:rPr>
              <a:t>이미지와 원본 이미지의 변형된 </a:t>
            </a:r>
            <a:r>
              <a:rPr lang="ko-KR" altLang="en-US" sz="1600">
                <a:latin typeface="고려대학교B" panose="02020603020101020101" pitchFamily="18" charset="-127"/>
                <a:ea typeface="고려대학교B" panose="02020603020101020101"/>
              </a:rPr>
              <a:t>정도를 측정</a:t>
            </a:r>
            <a:endParaRPr lang="en-US" altLang="ko-KR" sz="1600" dirty="0">
              <a:latin typeface="고려대학교B" panose="02020603020101020101" pitchFamily="18" charset="-127"/>
              <a:ea typeface="고려대학교B" panose="02020603020101020101"/>
            </a:endParaRPr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고려대학교B" panose="02020603020101020101" pitchFamily="18" charset="-127"/>
                <a:ea typeface="고려대학교B" panose="02020603020101020101"/>
              </a:rPr>
              <a:t>염색의 변형 정도를 최소화하며 이미지를 증강시키는 방법을 탐색하는데 활용</a:t>
            </a:r>
            <a:endParaRPr lang="en-US" altLang="ko-KR" sz="1200" dirty="0">
              <a:latin typeface="고려대학교B" panose="02020603020101020101" pitchFamily="18" charset="-127"/>
              <a:ea typeface="고려대학교B" panose="02020603020101020101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B407B0-D2FE-CBDC-B79B-2BCE46FD06A0}"/>
              </a:ext>
            </a:extLst>
          </p:cNvPr>
          <p:cNvGrpSpPr/>
          <p:nvPr/>
        </p:nvGrpSpPr>
        <p:grpSpPr>
          <a:xfrm>
            <a:off x="2988553" y="3522145"/>
            <a:ext cx="6214895" cy="3241055"/>
            <a:chOff x="2821792" y="3469891"/>
            <a:chExt cx="6214895" cy="32410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6866D0-1322-8137-35B1-CE49E09E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679"/>
            <a:stretch/>
          </p:blipFill>
          <p:spPr>
            <a:xfrm>
              <a:off x="5866022" y="3793588"/>
              <a:ext cx="731157" cy="7319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991E3B5-C13F-D6E2-2D6F-7CE1D0BDA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4679"/>
            <a:stretch/>
          </p:blipFill>
          <p:spPr>
            <a:xfrm>
              <a:off x="2867984" y="4525578"/>
              <a:ext cx="731157" cy="731989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0F13F58-EBEC-3A9F-32F8-AA9B544ADDB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599141" y="4891573"/>
              <a:ext cx="414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A71EF6E-C7D2-5350-76DE-6E1EC6D4E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3541" y="4160827"/>
              <a:ext cx="0" cy="1462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5455C8F-B64C-6D78-C72A-6AD132A1BEFD}"/>
                </a:ext>
              </a:extLst>
            </p:cNvPr>
            <p:cNvSpPr/>
            <p:nvPr/>
          </p:nvSpPr>
          <p:spPr>
            <a:xfrm>
              <a:off x="4522577" y="3793589"/>
              <a:ext cx="1080424" cy="731989"/>
            </a:xfrm>
            <a:prstGeom prst="rect">
              <a:avLst/>
            </a:prstGeom>
            <a:solidFill>
              <a:srgbClr val="CFCF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Augmentation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8D3B63E-106C-4B84-B5C6-3DADA243E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4679"/>
            <a:stretch/>
          </p:blipFill>
          <p:spPr>
            <a:xfrm>
              <a:off x="5866022" y="5257567"/>
              <a:ext cx="731157" cy="731989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8C870BE-A056-85CC-9F51-1BF7DFCCD873}"/>
                </a:ext>
              </a:extLst>
            </p:cNvPr>
            <p:cNvCxnSpPr>
              <a:cxnSpLocks/>
            </p:cNvCxnSpPr>
            <p:nvPr/>
          </p:nvCxnSpPr>
          <p:spPr>
            <a:xfrm>
              <a:off x="4013541" y="4160827"/>
              <a:ext cx="50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A5805B5-B388-26D5-DFBB-4CAF1ACBA49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013541" y="5623562"/>
              <a:ext cx="18524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BB42316-A332-02BA-5FEB-8D95159EB4AB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5603001" y="4159583"/>
              <a:ext cx="263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47B9B3C-89E1-330A-C873-6AA9CC5D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6138"/>
            <a:stretch/>
          </p:blipFill>
          <p:spPr>
            <a:xfrm>
              <a:off x="6860200" y="3687528"/>
              <a:ext cx="745364" cy="94410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A4ACDC-2014-7E59-B691-DE11064F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6138"/>
            <a:stretch/>
          </p:blipFill>
          <p:spPr>
            <a:xfrm>
              <a:off x="6867318" y="5151506"/>
              <a:ext cx="745364" cy="944109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78A513F-060C-39CF-CBE9-875917EE965B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604297" y="4159582"/>
              <a:ext cx="2559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2498B1-464D-33C5-1C94-D4ED26C38E4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6620858" y="5623561"/>
              <a:ext cx="246460" cy="2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2A99FB7-67FD-073D-DFAF-3D458993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578" t="5530" r="1" b="8564"/>
            <a:stretch/>
          </p:blipFill>
          <p:spPr>
            <a:xfrm>
              <a:off x="7869660" y="3687528"/>
              <a:ext cx="251182" cy="94410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3AFC305-BACC-1AC6-5E3E-06BF74AB9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578" t="5530" r="1" b="8564"/>
            <a:stretch/>
          </p:blipFill>
          <p:spPr>
            <a:xfrm>
              <a:off x="7869660" y="5151505"/>
              <a:ext cx="251182" cy="944109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6D41BCB-93A9-A0A3-E043-9839D985F3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2682" y="4159582"/>
              <a:ext cx="2559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85A7B1E-E57F-08F3-65D1-0F8024C66B5F}"/>
                </a:ext>
              </a:extLst>
            </p:cNvPr>
            <p:cNvCxnSpPr>
              <a:cxnSpLocks/>
            </p:cNvCxnSpPr>
            <p:nvPr/>
          </p:nvCxnSpPr>
          <p:spPr>
            <a:xfrm>
              <a:off x="7616968" y="5623558"/>
              <a:ext cx="2559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1437C99-9A13-0379-0EE2-B753C0AE63D4}"/>
                </a:ext>
              </a:extLst>
            </p:cNvPr>
            <p:cNvCxnSpPr>
              <a:cxnSpLocks/>
            </p:cNvCxnSpPr>
            <p:nvPr/>
          </p:nvCxnSpPr>
          <p:spPr>
            <a:xfrm>
              <a:off x="8120842" y="4159582"/>
              <a:ext cx="6058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4B38EB2-9ADD-517F-E0A4-45342FF4B5EB}"/>
                </a:ext>
              </a:extLst>
            </p:cNvPr>
            <p:cNvCxnSpPr>
              <a:cxnSpLocks/>
            </p:cNvCxnSpPr>
            <p:nvPr/>
          </p:nvCxnSpPr>
          <p:spPr>
            <a:xfrm>
              <a:off x="8719349" y="4159582"/>
              <a:ext cx="0" cy="365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907E70D-F787-47AD-ED88-CC0EABF2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0419" y="5257563"/>
              <a:ext cx="0" cy="365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AAD1A62-A6B9-3717-B82F-4849A8506114}"/>
                </a:ext>
              </a:extLst>
            </p:cNvPr>
            <p:cNvSpPr/>
            <p:nvPr/>
          </p:nvSpPr>
          <p:spPr>
            <a:xfrm>
              <a:off x="8423766" y="4654282"/>
              <a:ext cx="612921" cy="474576"/>
            </a:xfrm>
            <a:prstGeom prst="rect">
              <a:avLst/>
            </a:prstGeom>
            <a:solidFill>
              <a:srgbClr val="CFCF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3EA087-6135-EDA9-1379-4A7B6C9C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120842" y="5623558"/>
              <a:ext cx="6058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410305-9DD2-E3F9-8795-BF32A5438C3C}"/>
                </a:ext>
              </a:extLst>
            </p:cNvPr>
            <p:cNvSpPr/>
            <p:nvPr/>
          </p:nvSpPr>
          <p:spPr>
            <a:xfrm>
              <a:off x="5762580" y="3535312"/>
              <a:ext cx="945385" cy="271251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BAA56F-3BEF-7785-63DE-3FED1C6BC8BB}"/>
                    </a:ext>
                  </a:extLst>
                </p:cNvPr>
                <p:cNvSpPr txBox="1"/>
                <p:nvPr/>
              </p:nvSpPr>
              <p:spPr>
                <a:xfrm>
                  <a:off x="2821792" y="5257563"/>
                  <a:ext cx="82353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 </a:t>
                  </a: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a14:m>
                  <a:endPara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BAA56F-3BEF-7785-63DE-3FED1C6BC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792" y="5257563"/>
                  <a:ext cx="82353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6D799A-CF7C-16D0-4530-3E9428A9D7BE}"/>
                </a:ext>
              </a:extLst>
            </p:cNvPr>
            <p:cNvSpPr txBox="1"/>
            <p:nvPr/>
          </p:nvSpPr>
          <p:spPr>
            <a:xfrm>
              <a:off x="5819830" y="6260650"/>
              <a:ext cx="823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751BD09-BE28-1909-835C-B96B0C109930}"/>
                    </a:ext>
                  </a:extLst>
                </p:cNvPr>
                <p:cNvSpPr txBox="1"/>
                <p:nvPr/>
              </p:nvSpPr>
              <p:spPr>
                <a:xfrm>
                  <a:off x="6797762" y="6249280"/>
                  <a:ext cx="823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Encoder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oMath>
                    </m:oMathPara>
                  </a14:m>
                  <a:endPara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751BD09-BE28-1909-835C-B96B0C109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762" y="6249280"/>
                  <a:ext cx="82353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92AACB-C43A-416D-FC93-7BD3825843DF}"/>
                </a:ext>
              </a:extLst>
            </p:cNvPr>
            <p:cNvSpPr txBox="1"/>
            <p:nvPr/>
          </p:nvSpPr>
          <p:spPr>
            <a:xfrm>
              <a:off x="7602115" y="6249281"/>
              <a:ext cx="82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vector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9BDA501-D81A-2A0E-E7C0-FF18A5FE3169}"/>
                    </a:ext>
                  </a:extLst>
                </p:cNvPr>
                <p:cNvSpPr txBox="1"/>
                <p:nvPr/>
              </p:nvSpPr>
              <p:spPr>
                <a:xfrm>
                  <a:off x="6000041" y="3497978"/>
                  <a:ext cx="513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9BDA501-D81A-2A0E-E7C0-FF18A5FE3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041" y="3497978"/>
                  <a:ext cx="51346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285455-2489-EBF7-1947-1FF9F291BFF6}"/>
                    </a:ext>
                  </a:extLst>
                </p:cNvPr>
                <p:cNvSpPr txBox="1"/>
                <p:nvPr/>
              </p:nvSpPr>
              <p:spPr>
                <a:xfrm>
                  <a:off x="6006178" y="5957114"/>
                  <a:ext cx="513464" cy="291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285455-2489-EBF7-1947-1FF9F291B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178" y="5957114"/>
                  <a:ext cx="513464" cy="291875"/>
                </a:xfrm>
                <a:prstGeom prst="rect">
                  <a:avLst/>
                </a:prstGeom>
                <a:blipFill>
                  <a:blip r:embed="rId8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2CE90B7-A178-D7B0-1BD2-07C965E3A2CB}"/>
                </a:ext>
              </a:extLst>
            </p:cNvPr>
            <p:cNvSpPr/>
            <p:nvPr/>
          </p:nvSpPr>
          <p:spPr>
            <a:xfrm>
              <a:off x="6760191" y="3534768"/>
              <a:ext cx="898682" cy="271251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DA6DC5B-B9BD-84C7-2D04-2FAC81107ECD}"/>
                </a:ext>
              </a:extLst>
            </p:cNvPr>
            <p:cNvSpPr/>
            <p:nvPr/>
          </p:nvSpPr>
          <p:spPr>
            <a:xfrm>
              <a:off x="7775694" y="3534011"/>
              <a:ext cx="435495" cy="271251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8935D8-357B-7F5A-D888-BBBAD76CE7A4}"/>
                    </a:ext>
                  </a:extLst>
                </p:cNvPr>
                <p:cNvSpPr txBox="1"/>
                <p:nvPr/>
              </p:nvSpPr>
              <p:spPr>
                <a:xfrm>
                  <a:off x="7773092" y="3469891"/>
                  <a:ext cx="513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8935D8-357B-7F5A-D888-BBBAD76CE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092" y="3469891"/>
                  <a:ext cx="51346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FAA18A-9939-3F16-5F9C-159F3CA7D1DD}"/>
                    </a:ext>
                  </a:extLst>
                </p:cNvPr>
                <p:cNvSpPr txBox="1"/>
                <p:nvPr/>
              </p:nvSpPr>
              <p:spPr>
                <a:xfrm>
                  <a:off x="7779229" y="5984260"/>
                  <a:ext cx="513464" cy="291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FAA18A-9939-3F16-5F9C-159F3CA7D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229" y="5984260"/>
                  <a:ext cx="513464" cy="291875"/>
                </a:xfrm>
                <a:prstGeom prst="rect">
                  <a:avLst/>
                </a:prstGeom>
                <a:blipFill>
                  <a:blip r:embed="rId10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0C3BBAE2-686D-C979-FEFF-3550E1DBA957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BE63AB-E0FF-0600-AD64-304AAB6EEAFA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>
                <a:ea typeface="고려대학교B" panose="02020603020101020101"/>
              </a:rPr>
              <a:t>유전자의 특징을 변형시키지 않는 증강 선정</a:t>
            </a:r>
            <a:endParaRPr lang="ko-KR" altLang="en-US" sz="1800" dirty="0">
              <a:ea typeface="고려대학교B" panose="02020603020101020101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777E1B5A-2FB8-F774-4378-8DC922B9C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2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7F374-0AB9-8D21-E8B2-5B353BE8B9FB}"/>
              </a:ext>
            </a:extLst>
          </p:cNvPr>
          <p:cNvSpPr txBox="1"/>
          <p:nvPr/>
        </p:nvSpPr>
        <p:spPr>
          <a:xfrm>
            <a:off x="731520" y="1407788"/>
            <a:ext cx="1088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/>
              </a:rPr>
              <a:t>이미지 증강 기법 선정</a:t>
            </a:r>
            <a:r>
              <a:rPr lang="en-US" altLang="ko-KR" sz="2000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(</a:t>
            </a:r>
            <a:r>
              <a:rPr lang="en-US" altLang="ko-KR" sz="20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/>
              </a:rPr>
              <a:t>DINO &amp; LPIPS Score )</a:t>
            </a:r>
            <a:endParaRPr lang="en-US" altLang="ko-KR" sz="2000" dirty="0">
              <a:latin typeface="고려대학교B" panose="02020603020101020101" pitchFamily="18" charset="-127"/>
              <a:ea typeface="고려대학교B" panose="02020603020101020101"/>
            </a:endParaRPr>
          </a:p>
          <a:p>
            <a:pPr lvl="1"/>
            <a:endParaRPr lang="en-US" altLang="ko-KR" sz="16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증강 전후 </a:t>
            </a: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2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개의 이미지에 대한 </a:t>
            </a:r>
            <a:r>
              <a:rPr lang="en-US" altLang="ko-KR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DINO &amp; LPIPS Score 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측정 후 특정 </a:t>
            </a:r>
            <a:r>
              <a:rPr lang="ko-KR" altLang="en-US" dirty="0" err="1">
                <a:latin typeface="고려대학교B" panose="02020603020101020101" pitchFamily="18" charset="-127"/>
                <a:ea typeface="고려대학교B" panose="02020603020101020101" pitchFamily="18" charset="-127"/>
              </a:rPr>
              <a:t>임계값보다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 낮은 방법들로 선정</a:t>
            </a: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AF739B-113B-AA0C-33EF-F94842A2FEF2}"/>
              </a:ext>
            </a:extLst>
          </p:cNvPr>
          <p:cNvGrpSpPr/>
          <p:nvPr/>
        </p:nvGrpSpPr>
        <p:grpSpPr>
          <a:xfrm>
            <a:off x="1975062" y="2928719"/>
            <a:ext cx="8241876" cy="3368679"/>
            <a:chOff x="901101" y="2928719"/>
            <a:chExt cx="8241876" cy="33686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C399C4-50DE-83C4-A0DB-DC6CDE23ABB5}"/>
                </a:ext>
              </a:extLst>
            </p:cNvPr>
            <p:cNvSpPr txBox="1"/>
            <p:nvPr/>
          </p:nvSpPr>
          <p:spPr>
            <a:xfrm>
              <a:off x="901101" y="2928719"/>
              <a:ext cx="3186083" cy="33686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HorizontalFlip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VerticalFlip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ShiftScaleRotate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RandomBrightnessContrast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ColorJitter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Equalize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HueSaturationValue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Mixup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7BA49A-3429-4EC4-BBAC-3442C21B6BF9}"/>
                </a:ext>
              </a:extLst>
            </p:cNvPr>
            <p:cNvSpPr txBox="1"/>
            <p:nvPr/>
          </p:nvSpPr>
          <p:spPr>
            <a:xfrm>
              <a:off x="5956894" y="3852048"/>
              <a:ext cx="3186083" cy="152202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HorizontalFlip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VerticalFlip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ShiftScaleRotate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RandomBrightnessContrast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CA6BDEF-EBBE-417E-274B-A873BB2A3DA1}"/>
                </a:ext>
              </a:extLst>
            </p:cNvPr>
            <p:cNvCxnSpPr>
              <a:cxnSpLocks/>
            </p:cNvCxnSpPr>
            <p:nvPr/>
          </p:nvCxnSpPr>
          <p:spPr>
            <a:xfrm>
              <a:off x="4222196" y="4412440"/>
              <a:ext cx="157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F01F14C-67B4-4ED5-3133-592B3AFA0FF1}"/>
              </a:ext>
            </a:extLst>
          </p:cNvPr>
          <p:cNvSpPr txBox="1"/>
          <p:nvPr/>
        </p:nvSpPr>
        <p:spPr>
          <a:xfrm>
            <a:off x="5704772" y="4062659"/>
            <a:ext cx="7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고려대학교B" panose="02020603020101020101" pitchFamily="18" charset="-127"/>
                <a:ea typeface="고려대학교B" panose="02020603020101020101" pitchFamily="18" charset="-127"/>
              </a:rPr>
              <a:t>Filtering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A22FF4-3E10-7453-08A8-91F66035D719}"/>
              </a:ext>
            </a:extLst>
          </p:cNvPr>
          <p:cNvSpPr/>
          <p:nvPr/>
        </p:nvSpPr>
        <p:spPr>
          <a:xfrm>
            <a:off x="0" y="-13577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0E70C-65EE-F578-D7E4-AD74A5483B68}"/>
              </a:ext>
            </a:extLst>
          </p:cNvPr>
          <p:cNvSpPr txBox="1"/>
          <p:nvPr/>
        </p:nvSpPr>
        <p:spPr>
          <a:xfrm>
            <a:off x="233361" y="-179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학습 과정 최적화 </a:t>
            </a:r>
            <a:r>
              <a:rPr lang="en-US" altLang="ko-KR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이미지 증강</a:t>
            </a:r>
          </a:p>
        </p:txBody>
      </p:sp>
      <p:sp>
        <p:nvSpPr>
          <p:cNvPr id="2" name="모서리가 둥근 직사각형 16">
            <a:extLst>
              <a:ext uri="{FF2B5EF4-FFF2-40B4-BE49-F238E27FC236}">
                <a16:creationId xmlns:a16="http://schemas.microsoft.com/office/drawing/2014/main" id="{2250BC81-B096-42DE-993D-A1FAA9A56840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696E24-01D8-739B-2B87-3010E28B68C7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>
                <a:ea typeface="고려대학교B" panose="02020603020101020101"/>
              </a:rPr>
              <a:t>유전자의 특징을 변형시키지 않는 증강 선정</a:t>
            </a:r>
            <a:endParaRPr lang="ko-KR" altLang="en-US" sz="1800" dirty="0">
              <a:ea typeface="고려대학교B" panose="02020603020101020101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A7739B6-3EBD-0680-0887-7CE35CBE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8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611614" y="1201785"/>
            <a:ext cx="10620678" cy="51728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B964453-47DE-065C-ABBF-30395DC5A874}"/>
              </a:ext>
            </a:extLst>
          </p:cNvPr>
          <p:cNvGrpSpPr/>
          <p:nvPr/>
        </p:nvGrpSpPr>
        <p:grpSpPr>
          <a:xfrm>
            <a:off x="611614" y="1201785"/>
            <a:ext cx="10620678" cy="5172892"/>
            <a:chOff x="611614" y="1149531"/>
            <a:chExt cx="10620678" cy="5172892"/>
          </a:xfrm>
        </p:grpSpPr>
        <p:sp>
          <p:nvSpPr>
            <p:cNvPr id="37" name="모서리가 둥근 직사각형 19">
              <a:extLst>
                <a:ext uri="{FF2B5EF4-FFF2-40B4-BE49-F238E27FC236}">
                  <a16:creationId xmlns:a16="http://schemas.microsoft.com/office/drawing/2014/main" id="{99DD9D0B-51E9-E13B-B12D-3C21F24198F6}"/>
                </a:ext>
              </a:extLst>
            </p:cNvPr>
            <p:cNvSpPr/>
            <p:nvPr/>
          </p:nvSpPr>
          <p:spPr>
            <a:xfrm>
              <a:off x="611614" y="1149531"/>
              <a:ext cx="10620678" cy="5172892"/>
            </a:xfrm>
            <a:prstGeom prst="roundRect">
              <a:avLst/>
            </a:prstGeom>
            <a:solidFill>
              <a:srgbClr val="DCDCDC"/>
            </a:solidFill>
            <a:ln w="285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827B496-BE74-486F-F170-88062850B74F}"/>
                </a:ext>
              </a:extLst>
            </p:cNvPr>
            <p:cNvGrpSpPr/>
            <p:nvPr/>
          </p:nvGrpSpPr>
          <p:grpSpPr>
            <a:xfrm>
              <a:off x="983439" y="1329157"/>
              <a:ext cx="9832357" cy="4809812"/>
              <a:chOff x="18407" y="1329157"/>
              <a:chExt cx="9832357" cy="4809812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D0AABD2-2992-47D5-6C83-72EC18843A5B}"/>
                  </a:ext>
                </a:extLst>
              </p:cNvPr>
              <p:cNvSpPr/>
              <p:nvPr/>
            </p:nvSpPr>
            <p:spPr>
              <a:xfrm>
                <a:off x="18407" y="3379909"/>
                <a:ext cx="1472859" cy="711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Train Data</a:t>
                </a:r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1A263E9A-E2AD-B1B5-0C85-C7CFEBA38654}"/>
                  </a:ext>
                </a:extLst>
              </p:cNvPr>
              <p:cNvSpPr/>
              <p:nvPr/>
            </p:nvSpPr>
            <p:spPr>
              <a:xfrm>
                <a:off x="3110391" y="1329157"/>
                <a:ext cx="1472859" cy="711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Cluster 0</a:t>
                </a:r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63398C16-3F93-3C4A-CB1C-1BFBFD021B47}"/>
                  </a:ext>
                </a:extLst>
              </p:cNvPr>
              <p:cNvSpPr/>
              <p:nvPr/>
            </p:nvSpPr>
            <p:spPr>
              <a:xfrm>
                <a:off x="3110389" y="2356320"/>
                <a:ext cx="1472859" cy="711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Cluster 1</a:t>
                </a:r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0F131FC-4663-EAE5-614D-C7067AF9B0D5}"/>
                  </a:ext>
                </a:extLst>
              </p:cNvPr>
              <p:cNvSpPr/>
              <p:nvPr/>
            </p:nvSpPr>
            <p:spPr>
              <a:xfrm>
                <a:off x="3110390" y="3379909"/>
                <a:ext cx="1472859" cy="711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Cluster 2</a:t>
                </a:r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C058136-59D2-77B7-3A0B-55D5428B56C2}"/>
                  </a:ext>
                </a:extLst>
              </p:cNvPr>
              <p:cNvSpPr/>
              <p:nvPr/>
            </p:nvSpPr>
            <p:spPr>
              <a:xfrm>
                <a:off x="3110389" y="4403498"/>
                <a:ext cx="1472859" cy="711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Cluster 3</a:t>
                </a:r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C77D600-DBD4-CCA3-AE76-4DD1A55A8383}"/>
                  </a:ext>
                </a:extLst>
              </p:cNvPr>
              <p:cNvSpPr/>
              <p:nvPr/>
            </p:nvSpPr>
            <p:spPr>
              <a:xfrm>
                <a:off x="3110389" y="5427087"/>
                <a:ext cx="1472859" cy="711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Cluster 4</a:t>
                </a:r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BD193926-2F82-2F79-A199-F1D73D875418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1491266" y="3735850"/>
                <a:ext cx="8919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4637186-92A5-9349-1EAC-96BA1CBEA1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3167" y="1685098"/>
                <a:ext cx="0" cy="40922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0680E4B4-26AF-C9D7-9C3E-A484129C6F4B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2383167" y="1685098"/>
                <a:ext cx="7272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15D90B7-5C6C-AA91-0218-E636A1318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167" y="5777396"/>
                <a:ext cx="7272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14A9F86E-8413-1F25-8D87-DD576ACF9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167" y="4763782"/>
                <a:ext cx="7272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79872E24-DB86-52AD-4F4C-CE2EBAA40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167" y="3735850"/>
                <a:ext cx="7272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3C59783F-D881-4E9F-855E-05D4E010A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167" y="2695643"/>
                <a:ext cx="7272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8933959-ACC4-69F0-BA1A-3A8B7610A276}"/>
                  </a:ext>
                </a:extLst>
              </p:cNvPr>
              <p:cNvSpPr/>
              <p:nvPr/>
            </p:nvSpPr>
            <p:spPr>
              <a:xfrm>
                <a:off x="5668461" y="1329157"/>
                <a:ext cx="1472859" cy="711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 Kold</a:t>
                </a:r>
              </a:p>
              <a:p>
                <a:pPr algn="ctr"/>
                <a:r>
                  <a:rPr lang="en-US" altLang="ko-KR"/>
                  <a:t>Ensemble</a:t>
                </a:r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540E12-1197-9BD3-04F6-EEB4ECD51D2F}"/>
                  </a:ext>
                </a:extLst>
              </p:cNvPr>
              <p:cNvSpPr/>
              <p:nvPr/>
            </p:nvSpPr>
            <p:spPr>
              <a:xfrm>
                <a:off x="5668459" y="2356320"/>
                <a:ext cx="1472859" cy="711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 Kold</a:t>
                </a:r>
              </a:p>
              <a:p>
                <a:pPr algn="ctr"/>
                <a:r>
                  <a:rPr lang="en-US" altLang="ko-KR"/>
                  <a:t>Ensemble</a:t>
                </a:r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C543686-4902-EAC5-0910-C79E6BE05F55}"/>
                  </a:ext>
                </a:extLst>
              </p:cNvPr>
              <p:cNvSpPr/>
              <p:nvPr/>
            </p:nvSpPr>
            <p:spPr>
              <a:xfrm>
                <a:off x="5668460" y="3379909"/>
                <a:ext cx="1472859" cy="711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 Kold</a:t>
                </a:r>
              </a:p>
              <a:p>
                <a:pPr algn="ctr"/>
                <a:r>
                  <a:rPr lang="en-US" altLang="ko-KR"/>
                  <a:t>Ensemble</a:t>
                </a:r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6C1E114-C009-149C-601A-4165C47F7C06}"/>
                  </a:ext>
                </a:extLst>
              </p:cNvPr>
              <p:cNvSpPr/>
              <p:nvPr/>
            </p:nvSpPr>
            <p:spPr>
              <a:xfrm>
                <a:off x="5668459" y="4403498"/>
                <a:ext cx="1472859" cy="711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 Kold</a:t>
                </a:r>
              </a:p>
              <a:p>
                <a:pPr algn="ctr"/>
                <a:r>
                  <a:rPr lang="en-US" altLang="ko-KR"/>
                  <a:t>Ensemble</a:t>
                </a:r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AC7A63C-7B0D-2077-2A2F-92829AE46370}"/>
                  </a:ext>
                </a:extLst>
              </p:cNvPr>
              <p:cNvSpPr/>
              <p:nvPr/>
            </p:nvSpPr>
            <p:spPr>
              <a:xfrm>
                <a:off x="5668459" y="5427087"/>
                <a:ext cx="1472859" cy="711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 Kold</a:t>
                </a:r>
              </a:p>
              <a:p>
                <a:pPr algn="ctr"/>
                <a:r>
                  <a:rPr lang="en-US" altLang="ko-KR"/>
                  <a:t>Ensemble</a:t>
                </a:r>
                <a:endParaRPr lang="ko-KR" altLang="en-US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1D2C154-FFE2-D9DC-B585-00D122FA707F}"/>
                  </a:ext>
                </a:extLst>
              </p:cNvPr>
              <p:cNvCxnSpPr>
                <a:cxnSpLocks/>
                <a:stCxn id="6" idx="3"/>
                <a:endCxn id="18" idx="1"/>
              </p:cNvCxnSpPr>
              <p:nvPr/>
            </p:nvCxnSpPr>
            <p:spPr>
              <a:xfrm>
                <a:off x="4583250" y="1685098"/>
                <a:ext cx="10852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8A604C5F-419C-AAD9-65F6-6E1DD561AF16}"/>
                  </a:ext>
                </a:extLst>
              </p:cNvPr>
              <p:cNvCxnSpPr>
                <a:cxnSpLocks/>
                <a:stCxn id="7" idx="3"/>
                <a:endCxn id="19" idx="1"/>
              </p:cNvCxnSpPr>
              <p:nvPr/>
            </p:nvCxnSpPr>
            <p:spPr>
              <a:xfrm>
                <a:off x="4583248" y="2712261"/>
                <a:ext cx="10852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B97BD3CC-C7B8-F254-8E6C-10CD5B4E8F4D}"/>
                  </a:ext>
                </a:extLst>
              </p:cNvPr>
              <p:cNvCxnSpPr>
                <a:cxnSpLocks/>
                <a:stCxn id="8" idx="3"/>
                <a:endCxn id="20" idx="1"/>
              </p:cNvCxnSpPr>
              <p:nvPr/>
            </p:nvCxnSpPr>
            <p:spPr>
              <a:xfrm>
                <a:off x="4583249" y="3735850"/>
                <a:ext cx="10852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E51F82B-0FB5-63A4-08FF-9C0F258959D6}"/>
                  </a:ext>
                </a:extLst>
              </p:cNvPr>
              <p:cNvCxnSpPr>
                <a:cxnSpLocks/>
                <a:stCxn id="9" idx="3"/>
                <a:endCxn id="21" idx="1"/>
              </p:cNvCxnSpPr>
              <p:nvPr/>
            </p:nvCxnSpPr>
            <p:spPr>
              <a:xfrm>
                <a:off x="4583248" y="4759439"/>
                <a:ext cx="10852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566D36D1-3CAD-C468-59AD-EF68A6B72248}"/>
                  </a:ext>
                </a:extLst>
              </p:cNvPr>
              <p:cNvCxnSpPr>
                <a:cxnSpLocks/>
                <a:stCxn id="10" idx="3"/>
                <a:endCxn id="22" idx="1"/>
              </p:cNvCxnSpPr>
              <p:nvPr/>
            </p:nvCxnSpPr>
            <p:spPr>
              <a:xfrm>
                <a:off x="4583248" y="5783028"/>
                <a:ext cx="10852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4EF8A517-4B64-86F2-2760-4FC4BE0F1BD0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7141320" y="1685098"/>
                <a:ext cx="49913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0A0604B-E9D0-7B67-D3D2-E611C6948648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7141318" y="2712261"/>
                <a:ext cx="49913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D9531F87-51CF-302F-1D13-4A70F3C89A8C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V="1">
                <a:off x="7141319" y="3731247"/>
                <a:ext cx="500157" cy="46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592A9BB-0DE0-670A-FBB7-3825CBC11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318" y="4743589"/>
                <a:ext cx="49913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C01A2D65-17DB-D2C5-8335-8EC8D072E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318" y="5777396"/>
                <a:ext cx="49913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FE32AF1-E681-AC6C-FBF9-368E38E3F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0454" y="1685098"/>
                <a:ext cx="0" cy="40922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191D1BDC-40C8-38CA-ECAC-6113FC910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0454" y="3731247"/>
                <a:ext cx="7272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D130BD0A-3288-7E43-2795-A7BC346CC1D7}"/>
                  </a:ext>
                </a:extLst>
              </p:cNvPr>
              <p:cNvSpPr/>
              <p:nvPr/>
            </p:nvSpPr>
            <p:spPr>
              <a:xfrm>
                <a:off x="8377905" y="3379909"/>
                <a:ext cx="1472859" cy="711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Result</a:t>
                </a:r>
                <a:endParaRPr lang="ko-KR" altLang="en-US"/>
              </a:p>
            </p:txBody>
          </p:sp>
        </p:grp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5F4BF69-DDBE-D1C4-A067-EBB3B197C209}"/>
                </a:ext>
              </a:extLst>
            </p:cNvPr>
            <p:cNvSpPr/>
            <p:nvPr/>
          </p:nvSpPr>
          <p:spPr>
            <a:xfrm>
              <a:off x="983439" y="1351727"/>
              <a:ext cx="1472859" cy="37594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Train Logic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00650E9-AE73-268F-59AD-7C6FF59D3C82}"/>
              </a:ext>
            </a:extLst>
          </p:cNvPr>
          <p:cNvSpPr/>
          <p:nvPr/>
        </p:nvSpPr>
        <p:spPr>
          <a:xfrm>
            <a:off x="0" y="-13577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A6050-7328-F232-B64D-A22268409C00}"/>
              </a:ext>
            </a:extLst>
          </p:cNvPr>
          <p:cNvSpPr txBox="1"/>
          <p:nvPr/>
        </p:nvSpPr>
        <p:spPr>
          <a:xfrm>
            <a:off x="233361" y="-179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학습 과정 최적화 </a:t>
            </a:r>
            <a:r>
              <a:rPr lang="en-US" altLang="ko-KR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학습 프로세스</a:t>
            </a:r>
          </a:p>
        </p:txBody>
      </p:sp>
      <p:sp>
        <p:nvSpPr>
          <p:cNvPr id="2" name="모서리가 둥근 직사각형 14">
            <a:extLst>
              <a:ext uri="{FF2B5EF4-FFF2-40B4-BE49-F238E27FC236}">
                <a16:creationId xmlns:a16="http://schemas.microsoft.com/office/drawing/2014/main" id="{75908346-04F8-985A-C3CD-E8EAEB5FF7D0}"/>
              </a:ext>
            </a:extLst>
          </p:cNvPr>
          <p:cNvSpPr/>
          <p:nvPr/>
        </p:nvSpPr>
        <p:spPr>
          <a:xfrm>
            <a:off x="2456297" y="3863830"/>
            <a:ext cx="996843" cy="199177"/>
          </a:xfrm>
          <a:prstGeom prst="roundRect">
            <a:avLst>
              <a:gd name="adj" fmla="val 50000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Strategy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" name="모서리가 둥근 직사각형 14">
            <a:extLst>
              <a:ext uri="{FF2B5EF4-FFF2-40B4-BE49-F238E27FC236}">
                <a16:creationId xmlns:a16="http://schemas.microsoft.com/office/drawing/2014/main" id="{59489FBE-9E56-85C0-5C2B-0834989C93A8}"/>
              </a:ext>
            </a:extLst>
          </p:cNvPr>
          <p:cNvSpPr/>
          <p:nvPr/>
        </p:nvSpPr>
        <p:spPr>
          <a:xfrm>
            <a:off x="2456298" y="3333344"/>
            <a:ext cx="996843" cy="199177"/>
          </a:xfrm>
          <a:prstGeom prst="roundRect">
            <a:avLst>
              <a:gd name="adj" fmla="val 50000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Strategy 2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14427-E218-E261-3FD4-3E54F7CA4E6D}"/>
              </a:ext>
            </a:extLst>
          </p:cNvPr>
          <p:cNvSpPr txBox="1"/>
          <p:nvPr/>
        </p:nvSpPr>
        <p:spPr>
          <a:xfrm>
            <a:off x="2331001" y="3505793"/>
            <a:ext cx="12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고려대학교B" panose="02020603020101020101" pitchFamily="18" charset="-127"/>
                <a:ea typeface="고려대학교B" panose="02020603020101020101" pitchFamily="18" charset="-127"/>
              </a:rPr>
              <a:t>or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AE4C280D-6521-86FE-F566-355F4AB03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F144626-DCDB-E0E5-72D3-120A82AD715B}"/>
              </a:ext>
            </a:extLst>
          </p:cNvPr>
          <p:cNvSpPr txBox="1"/>
          <p:nvPr/>
        </p:nvSpPr>
        <p:spPr>
          <a:xfrm>
            <a:off x="861125" y="2441426"/>
            <a:ext cx="111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Train</a:t>
            </a:r>
            <a:r>
              <a:rPr lang="ko-KR" altLang="en-US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 </a:t>
            </a:r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Loss:</a:t>
            </a:r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77489360-59F1-B5D6-A428-FB729BDEC989}"/>
              </a:ext>
            </a:extLst>
          </p:cNvPr>
          <p:cNvSpPr/>
          <p:nvPr/>
        </p:nvSpPr>
        <p:spPr>
          <a:xfrm>
            <a:off x="1948121" y="2528533"/>
            <a:ext cx="996843" cy="199177"/>
          </a:xfrm>
          <a:prstGeom prst="roundRect">
            <a:avLst>
              <a:gd name="adj" fmla="val 50000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Strategy 1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1847D5B-6772-A3A5-0B44-40B31E4DC67C}"/>
              </a:ext>
            </a:extLst>
          </p:cNvPr>
          <p:cNvSpPr/>
          <p:nvPr/>
        </p:nvSpPr>
        <p:spPr bwMode="auto">
          <a:xfrm>
            <a:off x="861125" y="2441426"/>
            <a:ext cx="2129085" cy="37594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0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18784A-7B67-4838-8A23-F140C26CA402}"/>
              </a:ext>
            </a:extLst>
          </p:cNvPr>
          <p:cNvSpPr/>
          <p:nvPr/>
        </p:nvSpPr>
        <p:spPr>
          <a:xfrm>
            <a:off x="0" y="1549400"/>
            <a:ext cx="12192000" cy="37592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BCF83-114C-484F-A0BA-59870F3EEADB}"/>
              </a:ext>
            </a:extLst>
          </p:cNvPr>
          <p:cNvSpPr txBox="1"/>
          <p:nvPr/>
        </p:nvSpPr>
        <p:spPr>
          <a:xfrm>
            <a:off x="4567236" y="3167390"/>
            <a:ext cx="305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INTRO</a:t>
            </a:r>
            <a:endParaRPr lang="ko-KR" altLang="en-US" sz="2800" b="1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544DA-4F46-E278-D1F6-93B1736D4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81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594A-18C6-494F-6F59-C028172B5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1D547-002D-7BE6-4045-D3A0FA8DE9A6}"/>
              </a:ext>
            </a:extLst>
          </p:cNvPr>
          <p:cNvSpPr txBox="1"/>
          <p:nvPr/>
        </p:nvSpPr>
        <p:spPr>
          <a:xfrm>
            <a:off x="572993" y="719907"/>
            <a:ext cx="10389794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다양한 관점에서 </a:t>
            </a: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Feature 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추출 및 학습하기 위해 </a:t>
            </a: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3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가지 </a:t>
            </a: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Backbone 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모델 선정</a:t>
            </a: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선정 기준</a:t>
            </a: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: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 </a:t>
            </a:r>
            <a:r>
              <a:rPr lang="en-US" altLang="ko-KR" dirty="0" err="1">
                <a:latin typeface="고려대학교B" panose="02020603020101020101" pitchFamily="18" charset="-127"/>
                <a:ea typeface="고려대학교B" panose="02020603020101020101" pitchFamily="18" charset="-127"/>
              </a:rPr>
              <a:t>Train_text_split</a:t>
            </a: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=0.2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로 </a:t>
            </a: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Validation Score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를 측정했을 때 상위 모델들</a:t>
            </a: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coatnet_rmlp_1_rw2_224.sw_in12k_ft_in1k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convnextv2_large.fcmae_ft_in22k_in1k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xcit_large_24_p16_224.fb_in1k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63F7B4-AE8E-01D6-9338-52FE31A8EFBD}"/>
              </a:ext>
            </a:extLst>
          </p:cNvPr>
          <p:cNvSpPr/>
          <p:nvPr/>
        </p:nvSpPr>
        <p:spPr>
          <a:xfrm>
            <a:off x="0" y="-13577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203E0-AD1B-1338-3036-8383D5A3A4C9}"/>
              </a:ext>
            </a:extLst>
          </p:cNvPr>
          <p:cNvSpPr txBox="1"/>
          <p:nvPr/>
        </p:nvSpPr>
        <p:spPr>
          <a:xfrm>
            <a:off x="233361" y="-179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학습 과정 최적화 </a:t>
            </a:r>
            <a:r>
              <a:rPr lang="en-US" altLang="ko-KR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학습 프로세스</a:t>
            </a:r>
          </a:p>
        </p:txBody>
      </p:sp>
      <p:sp>
        <p:nvSpPr>
          <p:cNvPr id="56" name="모서리가 둥근 직사각형 14">
            <a:extLst>
              <a:ext uri="{FF2B5EF4-FFF2-40B4-BE49-F238E27FC236}">
                <a16:creationId xmlns:a16="http://schemas.microsoft.com/office/drawing/2014/main" id="{96AAAC88-310B-71C8-C27F-3522F73E69BE}"/>
              </a:ext>
            </a:extLst>
          </p:cNvPr>
          <p:cNvSpPr/>
          <p:nvPr/>
        </p:nvSpPr>
        <p:spPr>
          <a:xfrm>
            <a:off x="572993" y="4272616"/>
            <a:ext cx="1881554" cy="375949"/>
          </a:xfrm>
          <a:prstGeom prst="roundRect">
            <a:avLst>
              <a:gd name="adj" fmla="val 50000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Strategy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57" name="모서리가 둥근 직사각형 14">
            <a:extLst>
              <a:ext uri="{FF2B5EF4-FFF2-40B4-BE49-F238E27FC236}">
                <a16:creationId xmlns:a16="http://schemas.microsoft.com/office/drawing/2014/main" id="{BAA6CFF6-ADAC-C2B6-A1D0-9C2ECF7FF6E3}"/>
              </a:ext>
            </a:extLst>
          </p:cNvPr>
          <p:cNvSpPr/>
          <p:nvPr/>
        </p:nvSpPr>
        <p:spPr>
          <a:xfrm>
            <a:off x="572993" y="5791206"/>
            <a:ext cx="1881554" cy="375949"/>
          </a:xfrm>
          <a:prstGeom prst="roundRect">
            <a:avLst>
              <a:gd name="adj" fmla="val 50000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Strategy 3</a:t>
            </a:r>
            <a:endParaRPr lang="ko-KR" alt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83D58C-AD1A-EFA5-0259-71E1C5594814}"/>
              </a:ext>
            </a:extLst>
          </p:cNvPr>
          <p:cNvSpPr txBox="1"/>
          <p:nvPr/>
        </p:nvSpPr>
        <p:spPr>
          <a:xfrm>
            <a:off x="3142006" y="4016438"/>
            <a:ext cx="3067201" cy="88761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coatnet_rmlp_1_rw2_224.sw_in12k_ft_in1k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convnextv2_large.fcmae_ft_in22k_in1k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xcit_large_24_p16_224.fb_in1k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61377F-C59B-2A49-4503-851E4DB1D228}"/>
              </a:ext>
            </a:extLst>
          </p:cNvPr>
          <p:cNvSpPr txBox="1"/>
          <p:nvPr/>
        </p:nvSpPr>
        <p:spPr>
          <a:xfrm>
            <a:off x="3142006" y="5535369"/>
            <a:ext cx="3067201" cy="88761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coatnet_rmlp_1_rw2_224.sw_in12k_ft_in1k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convnextv2_large.fcmae_ft_in22k_in1k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xcit_large_24_p16_224.fb_in1k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4916AA8-3B8D-F120-A5CF-266B1E588568}"/>
              </a:ext>
            </a:extLst>
          </p:cNvPr>
          <p:cNvSpPr/>
          <p:nvPr/>
        </p:nvSpPr>
        <p:spPr>
          <a:xfrm>
            <a:off x="7741400" y="4272273"/>
            <a:ext cx="1472859" cy="3759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Ensemble</a:t>
            </a:r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AB6998E-6076-00C8-E491-D52FDBA35A98}"/>
              </a:ext>
            </a:extLst>
          </p:cNvPr>
          <p:cNvSpPr/>
          <p:nvPr/>
        </p:nvSpPr>
        <p:spPr>
          <a:xfrm>
            <a:off x="7741400" y="5791204"/>
            <a:ext cx="1472859" cy="3759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Ensemble</a:t>
            </a:r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3DFE232-8308-E799-DF40-3CB4293C210C}"/>
              </a:ext>
            </a:extLst>
          </p:cNvPr>
          <p:cNvSpPr/>
          <p:nvPr/>
        </p:nvSpPr>
        <p:spPr>
          <a:xfrm>
            <a:off x="9986103" y="4845095"/>
            <a:ext cx="1472859" cy="71188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Final Result</a:t>
            </a:r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9F9D7ED-4C82-4FF4-7FC9-8041E9E74C3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9214259" y="4460246"/>
            <a:ext cx="771844" cy="74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EF196D-AB47-C0FB-718C-B3AC9DE40C70}"/>
              </a:ext>
            </a:extLst>
          </p:cNvPr>
          <p:cNvCxnSpPr>
            <a:stCxn id="71" idx="3"/>
            <a:endCxn id="73" idx="1"/>
          </p:cNvCxnSpPr>
          <p:nvPr/>
        </p:nvCxnSpPr>
        <p:spPr>
          <a:xfrm flipV="1">
            <a:off x="9214259" y="5201036"/>
            <a:ext cx="771844" cy="77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D946BC9-3A63-6973-9C12-BA9BCD46F9DF}"/>
              </a:ext>
            </a:extLst>
          </p:cNvPr>
          <p:cNvSpPr txBox="1"/>
          <p:nvPr/>
        </p:nvSpPr>
        <p:spPr>
          <a:xfrm>
            <a:off x="429053" y="3426575"/>
            <a:ext cx="111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Train</a:t>
            </a:r>
            <a:r>
              <a:rPr lang="ko-KR" altLang="en-US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 </a:t>
            </a:r>
            <a:r>
              <a:rPr lang="en-US" altLang="ko-KR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Loss: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445D5FF-37F2-7658-A992-3BE05D58AF2E}"/>
              </a:ext>
            </a:extLst>
          </p:cNvPr>
          <p:cNvSpPr/>
          <p:nvPr/>
        </p:nvSpPr>
        <p:spPr>
          <a:xfrm>
            <a:off x="6513490" y="4089380"/>
            <a:ext cx="905696" cy="22353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고려대학교B" panose="02020603020101020101" pitchFamily="18" charset="-127"/>
                <a:ea typeface="고려대학교B" panose="02020603020101020101" pitchFamily="18" charset="-127"/>
              </a:rPr>
              <a:t>Train Logic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2D7A394-B95A-988A-EC07-1961A19A17EC}"/>
              </a:ext>
            </a:extLst>
          </p:cNvPr>
          <p:cNvSpPr/>
          <p:nvPr/>
        </p:nvSpPr>
        <p:spPr>
          <a:xfrm>
            <a:off x="6513490" y="4358608"/>
            <a:ext cx="905696" cy="22353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고려대학교B" panose="02020603020101020101" pitchFamily="18" charset="-127"/>
                <a:ea typeface="고려대학교B" panose="02020603020101020101" pitchFamily="18" charset="-127"/>
              </a:rPr>
              <a:t>Train Logic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8DE634C-7013-13DE-385F-E5FA510D8C35}"/>
              </a:ext>
            </a:extLst>
          </p:cNvPr>
          <p:cNvSpPr/>
          <p:nvPr/>
        </p:nvSpPr>
        <p:spPr>
          <a:xfrm>
            <a:off x="6513490" y="4631522"/>
            <a:ext cx="905696" cy="22353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고려대학교B" panose="02020603020101020101" pitchFamily="18" charset="-127"/>
                <a:ea typeface="고려대학교B" panose="02020603020101020101" pitchFamily="18" charset="-127"/>
              </a:rPr>
              <a:t>Train Logic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09AAD92-DCFF-B42C-450D-12EEE146CC6A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 flipV="1">
            <a:off x="2454547" y="4460246"/>
            <a:ext cx="687459" cy="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4977E25-179A-18BF-CA23-B0848AC4E1FE}"/>
              </a:ext>
            </a:extLst>
          </p:cNvPr>
          <p:cNvCxnSpPr>
            <a:cxnSpLocks/>
          </p:cNvCxnSpPr>
          <p:nvPr/>
        </p:nvCxnSpPr>
        <p:spPr>
          <a:xfrm>
            <a:off x="2454547" y="4463125"/>
            <a:ext cx="687459" cy="23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31AB61D-F52E-E591-A3FE-BEC987267539}"/>
              </a:ext>
            </a:extLst>
          </p:cNvPr>
          <p:cNvCxnSpPr>
            <a:cxnSpLocks/>
          </p:cNvCxnSpPr>
          <p:nvPr/>
        </p:nvCxnSpPr>
        <p:spPr>
          <a:xfrm flipV="1">
            <a:off x="2454547" y="4222551"/>
            <a:ext cx="687459" cy="23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7E0A966-D0F1-9BB9-0DC0-53A66BDA3501}"/>
              </a:ext>
            </a:extLst>
          </p:cNvPr>
          <p:cNvCxnSpPr/>
          <p:nvPr/>
        </p:nvCxnSpPr>
        <p:spPr>
          <a:xfrm flipV="1">
            <a:off x="2454547" y="5979177"/>
            <a:ext cx="687459" cy="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36487DA-4A65-1D73-E3EA-99877A3FA16F}"/>
              </a:ext>
            </a:extLst>
          </p:cNvPr>
          <p:cNvCxnSpPr>
            <a:cxnSpLocks/>
          </p:cNvCxnSpPr>
          <p:nvPr/>
        </p:nvCxnSpPr>
        <p:spPr>
          <a:xfrm>
            <a:off x="2454547" y="5982056"/>
            <a:ext cx="687459" cy="23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F5F34E6-7A9F-7F3E-989C-21671917AACB}"/>
              </a:ext>
            </a:extLst>
          </p:cNvPr>
          <p:cNvCxnSpPr>
            <a:cxnSpLocks/>
          </p:cNvCxnSpPr>
          <p:nvPr/>
        </p:nvCxnSpPr>
        <p:spPr>
          <a:xfrm flipV="1">
            <a:off x="2454547" y="5741482"/>
            <a:ext cx="687459" cy="23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69004FE-1AA1-4D3A-FD7B-E4AFC85FF521}"/>
              </a:ext>
            </a:extLst>
          </p:cNvPr>
          <p:cNvCxnSpPr>
            <a:cxnSpLocks/>
          </p:cNvCxnSpPr>
          <p:nvPr/>
        </p:nvCxnSpPr>
        <p:spPr>
          <a:xfrm flipV="1">
            <a:off x="6209207" y="4201148"/>
            <a:ext cx="304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3458537-AB07-2772-91DC-18BCF8299E80}"/>
              </a:ext>
            </a:extLst>
          </p:cNvPr>
          <p:cNvCxnSpPr>
            <a:cxnSpLocks/>
          </p:cNvCxnSpPr>
          <p:nvPr/>
        </p:nvCxnSpPr>
        <p:spPr>
          <a:xfrm flipV="1">
            <a:off x="6209207" y="4460245"/>
            <a:ext cx="304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B0BD7D3-790B-A4A7-23B6-4024C9AE745F}"/>
              </a:ext>
            </a:extLst>
          </p:cNvPr>
          <p:cNvCxnSpPr>
            <a:cxnSpLocks/>
          </p:cNvCxnSpPr>
          <p:nvPr/>
        </p:nvCxnSpPr>
        <p:spPr>
          <a:xfrm flipV="1">
            <a:off x="6213298" y="4738710"/>
            <a:ext cx="304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71EBD76-91B1-E63A-0774-F2C3DE32DD11}"/>
              </a:ext>
            </a:extLst>
          </p:cNvPr>
          <p:cNvCxnSpPr>
            <a:stCxn id="87" idx="3"/>
            <a:endCxn id="69" idx="1"/>
          </p:cNvCxnSpPr>
          <p:nvPr/>
        </p:nvCxnSpPr>
        <p:spPr>
          <a:xfrm>
            <a:off x="7419186" y="4201149"/>
            <a:ext cx="322214" cy="25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FFA0E42-1ED9-88ED-F7D3-F32FA5CB8630}"/>
              </a:ext>
            </a:extLst>
          </p:cNvPr>
          <p:cNvCxnSpPr>
            <a:stCxn id="88" idx="3"/>
            <a:endCxn id="69" idx="1"/>
          </p:cNvCxnSpPr>
          <p:nvPr/>
        </p:nvCxnSpPr>
        <p:spPr>
          <a:xfrm flipV="1">
            <a:off x="7419186" y="4460246"/>
            <a:ext cx="322214" cy="1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9F9893-CEED-1890-F2C6-F9E9927FDAE9}"/>
              </a:ext>
            </a:extLst>
          </p:cNvPr>
          <p:cNvCxnSpPr>
            <a:stCxn id="89" idx="3"/>
            <a:endCxn id="69" idx="1"/>
          </p:cNvCxnSpPr>
          <p:nvPr/>
        </p:nvCxnSpPr>
        <p:spPr>
          <a:xfrm flipV="1">
            <a:off x="7419186" y="4460246"/>
            <a:ext cx="322214" cy="28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E4E80AE-67E1-56D7-0173-E37B8E0F850D}"/>
              </a:ext>
            </a:extLst>
          </p:cNvPr>
          <p:cNvSpPr/>
          <p:nvPr/>
        </p:nvSpPr>
        <p:spPr>
          <a:xfrm>
            <a:off x="6513490" y="5603227"/>
            <a:ext cx="905696" cy="22353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고려대학교B" panose="02020603020101020101" pitchFamily="18" charset="-127"/>
                <a:ea typeface="고려대학교B" panose="02020603020101020101" pitchFamily="18" charset="-127"/>
              </a:rPr>
              <a:t>Train Logic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60DCDB3-DADA-36A6-1AA7-11C40239EF7A}"/>
              </a:ext>
            </a:extLst>
          </p:cNvPr>
          <p:cNvSpPr/>
          <p:nvPr/>
        </p:nvSpPr>
        <p:spPr>
          <a:xfrm>
            <a:off x="6513490" y="5872455"/>
            <a:ext cx="905696" cy="22353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고려대학교B" panose="02020603020101020101" pitchFamily="18" charset="-127"/>
                <a:ea typeface="고려대학교B" panose="02020603020101020101" pitchFamily="18" charset="-127"/>
              </a:rPr>
              <a:t>Train Logic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0E97CD9-2E6E-1801-19C3-313DCA7529B1}"/>
              </a:ext>
            </a:extLst>
          </p:cNvPr>
          <p:cNvSpPr/>
          <p:nvPr/>
        </p:nvSpPr>
        <p:spPr>
          <a:xfrm>
            <a:off x="6513490" y="6145369"/>
            <a:ext cx="905696" cy="22353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고려대학교B" panose="02020603020101020101" pitchFamily="18" charset="-127"/>
                <a:ea typeface="고려대학교B" panose="02020603020101020101" pitchFamily="18" charset="-127"/>
              </a:rPr>
              <a:t>Train Logic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134D4E5-EFCC-3386-9D6F-36E4F5F7867A}"/>
              </a:ext>
            </a:extLst>
          </p:cNvPr>
          <p:cNvCxnSpPr>
            <a:cxnSpLocks/>
          </p:cNvCxnSpPr>
          <p:nvPr/>
        </p:nvCxnSpPr>
        <p:spPr>
          <a:xfrm flipV="1">
            <a:off x="6209207" y="5714995"/>
            <a:ext cx="304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8AA8ADD-2F2E-DF29-0702-16E153AD93B5}"/>
              </a:ext>
            </a:extLst>
          </p:cNvPr>
          <p:cNvCxnSpPr>
            <a:cxnSpLocks/>
          </p:cNvCxnSpPr>
          <p:nvPr/>
        </p:nvCxnSpPr>
        <p:spPr>
          <a:xfrm flipV="1">
            <a:off x="6209207" y="5974092"/>
            <a:ext cx="304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709DD4-FA55-AB82-E7D6-56E7E2FEB427}"/>
              </a:ext>
            </a:extLst>
          </p:cNvPr>
          <p:cNvCxnSpPr>
            <a:cxnSpLocks/>
          </p:cNvCxnSpPr>
          <p:nvPr/>
        </p:nvCxnSpPr>
        <p:spPr>
          <a:xfrm flipV="1">
            <a:off x="6213298" y="6252557"/>
            <a:ext cx="304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5DA9BD9-6C86-4398-0A7B-C0B25C32C518}"/>
              </a:ext>
            </a:extLst>
          </p:cNvPr>
          <p:cNvCxnSpPr>
            <a:stCxn id="102" idx="3"/>
          </p:cNvCxnSpPr>
          <p:nvPr/>
        </p:nvCxnSpPr>
        <p:spPr>
          <a:xfrm>
            <a:off x="7419186" y="5714996"/>
            <a:ext cx="322214" cy="25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0DFEC05-8B8B-C1BC-60BC-A950151CC337}"/>
              </a:ext>
            </a:extLst>
          </p:cNvPr>
          <p:cNvCxnSpPr>
            <a:stCxn id="103" idx="3"/>
          </p:cNvCxnSpPr>
          <p:nvPr/>
        </p:nvCxnSpPr>
        <p:spPr>
          <a:xfrm flipV="1">
            <a:off x="7419186" y="5974093"/>
            <a:ext cx="322214" cy="1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D8697D-23DB-B733-52BA-DCEA4A3C7EC4}"/>
              </a:ext>
            </a:extLst>
          </p:cNvPr>
          <p:cNvCxnSpPr>
            <a:stCxn id="104" idx="3"/>
          </p:cNvCxnSpPr>
          <p:nvPr/>
        </p:nvCxnSpPr>
        <p:spPr>
          <a:xfrm flipV="1">
            <a:off x="7419186" y="5974093"/>
            <a:ext cx="322214" cy="28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DFD1C36-EC24-81FB-3C88-926A9247BB31}"/>
              </a:ext>
            </a:extLst>
          </p:cNvPr>
          <p:cNvSpPr/>
          <p:nvPr/>
        </p:nvSpPr>
        <p:spPr bwMode="auto">
          <a:xfrm>
            <a:off x="357051" y="3331702"/>
            <a:ext cx="11399520" cy="326068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모서리가 둥근 직사각형 14">
            <a:extLst>
              <a:ext uri="{FF2B5EF4-FFF2-40B4-BE49-F238E27FC236}">
                <a16:creationId xmlns:a16="http://schemas.microsoft.com/office/drawing/2014/main" id="{8C6822E8-EE39-4F3C-0B1A-21564F869EF0}"/>
              </a:ext>
            </a:extLst>
          </p:cNvPr>
          <p:cNvSpPr/>
          <p:nvPr/>
        </p:nvSpPr>
        <p:spPr>
          <a:xfrm>
            <a:off x="1551812" y="3420360"/>
            <a:ext cx="1639817" cy="327648"/>
          </a:xfrm>
          <a:prstGeom prst="roundRect">
            <a:avLst>
              <a:gd name="adj" fmla="val 50000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Strategy 1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F97C103-34D8-2ABF-9736-330216416D2F}"/>
              </a:ext>
            </a:extLst>
          </p:cNvPr>
          <p:cNvSpPr/>
          <p:nvPr/>
        </p:nvSpPr>
        <p:spPr bwMode="auto">
          <a:xfrm>
            <a:off x="357051" y="3331702"/>
            <a:ext cx="2926080" cy="511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id="{61558F56-FB66-277A-59D7-0AE529476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897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62DE2-8D1A-D0B3-7E98-AEC80EC31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63466" y="1882160"/>
            <a:ext cx="5818908" cy="332729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A45C1-1CDE-7435-AA41-CCD35976F5C1}"/>
              </a:ext>
            </a:extLst>
          </p:cNvPr>
          <p:cNvSpPr txBox="1"/>
          <p:nvPr/>
        </p:nvSpPr>
        <p:spPr>
          <a:xfrm>
            <a:off x="6192530" y="2701761"/>
            <a:ext cx="5766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Strategy 2,3 </a:t>
            </a: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군집화 방법들을 적용했을 때 </a:t>
            </a:r>
            <a:endParaRPr lang="en-US" altLang="ko-KR" sz="20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r>
              <a:rPr lang="en-US" altLang="ko-KR" sz="2000">
                <a:latin typeface="고려대학교B" panose="02020603020101020101" pitchFamily="18" charset="-127"/>
                <a:ea typeface="고려대학교B" panose="02020603020101020101" pitchFamily="18" charset="-127"/>
              </a:rPr>
              <a:t>      </a:t>
            </a:r>
            <a:r>
              <a:rPr lang="ko-KR" altLang="en-US" sz="2000">
                <a:latin typeface="고려대학교B" panose="02020603020101020101" pitchFamily="18" charset="-127"/>
                <a:ea typeface="고려대학교B" panose="02020603020101020101" pitchFamily="18" charset="-127"/>
              </a:rPr>
              <a:t>성능이 </a:t>
            </a: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크게 증가</a:t>
            </a:r>
            <a:endParaRPr lang="en-US" altLang="ko-KR" sz="20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Strategy 1</a:t>
            </a: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과 </a:t>
            </a:r>
            <a:r>
              <a:rPr lang="en-US" altLang="ko-KR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3</a:t>
            </a: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개의 모델 앙상블을 하여 일반화 성능 향상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F65BB2-5F49-CC46-FCFA-35312D51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08881"/>
              </p:ext>
            </p:extLst>
          </p:nvPr>
        </p:nvGraphicFramePr>
        <p:xfrm>
          <a:off x="595007" y="2165608"/>
          <a:ext cx="5155826" cy="24751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97225">
                  <a:extLst>
                    <a:ext uri="{9D8B030D-6E8A-4147-A177-3AD203B41FA5}">
                      <a16:colId xmlns:a16="http://schemas.microsoft.com/office/drawing/2014/main" val="38826032"/>
                    </a:ext>
                  </a:extLst>
                </a:gridCol>
                <a:gridCol w="1958601">
                  <a:extLst>
                    <a:ext uri="{9D8B030D-6E8A-4147-A177-3AD203B41FA5}">
                      <a16:colId xmlns:a16="http://schemas.microsoft.com/office/drawing/2014/main" val="4020165874"/>
                    </a:ext>
                  </a:extLst>
                </a:gridCol>
              </a:tblGrid>
              <a:tr h="495029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ea typeface="고려대학교B" panose="02020603020101020101"/>
                        </a:rPr>
                        <a:t>Public Score</a:t>
                      </a:r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4718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고려대학교B" panose="02020603020101020101" pitchFamily="18" charset="-127"/>
                          <a:ea typeface="고려대학교B" panose="02020603020101020101" pitchFamily="18" charset="-127"/>
                        </a:rPr>
                        <a:t>Coatnet</a:t>
                      </a:r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고려대학교B" panose="02020603020101020101" pitchFamily="18" charset="-127"/>
                          <a:ea typeface="고려대학교B" panose="02020603020101020101" pitchFamily="18" charset="-127"/>
                        </a:rPr>
                        <a:t>0.5201</a:t>
                      </a:r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0874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고려대학교B" panose="02020603020101020101" pitchFamily="18" charset="-127"/>
                          <a:ea typeface="고려대학교B" panose="02020603020101020101" pitchFamily="18" charset="-127"/>
                        </a:rPr>
                        <a:t>Coatnet + Strategy (2,3)</a:t>
                      </a:r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고려대학교B" panose="02020603020101020101" pitchFamily="18" charset="-127"/>
                          <a:ea typeface="고려대학교B" panose="02020603020101020101" pitchFamily="18" charset="-127"/>
                        </a:rPr>
                        <a:t>0.5400</a:t>
                      </a:r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0799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고려대학교B" panose="02020603020101020101" pitchFamily="18" charset="-127"/>
                          <a:ea typeface="고려대학교B" panose="02020603020101020101" pitchFamily="18" charset="-127"/>
                        </a:rPr>
                        <a:t>Coatnet + Strategy (1,2,3)</a:t>
                      </a:r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고려대학교B" panose="02020603020101020101" pitchFamily="18" charset="-127"/>
                          <a:ea typeface="고려대학교B" panose="02020603020101020101" pitchFamily="18" charset="-127"/>
                        </a:rPr>
                        <a:t>0.5417</a:t>
                      </a:r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92436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고려대학교B" panose="02020603020101020101" pitchFamily="18" charset="-127"/>
                          <a:ea typeface="고려대학교B" panose="02020603020101020101" pitchFamily="18" charset="-127"/>
                        </a:rPr>
                        <a:t>3 models + Strategy (1,2,3)</a:t>
                      </a:r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고려대학교B" panose="02020603020101020101" pitchFamily="18" charset="-127"/>
                          <a:ea typeface="고려대학교B" panose="02020603020101020101" pitchFamily="18" charset="-127"/>
                        </a:rPr>
                        <a:t>0.5428</a:t>
                      </a:r>
                      <a:endParaRPr lang="ko-KR" altLang="en-US">
                        <a:ea typeface="고려대학교B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9674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F733F20-2CA7-0DAE-AB63-F0CB3D2D0E82}"/>
              </a:ext>
            </a:extLst>
          </p:cNvPr>
          <p:cNvSpPr/>
          <p:nvPr/>
        </p:nvSpPr>
        <p:spPr>
          <a:xfrm>
            <a:off x="0" y="-13577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3C432-4BA1-CC85-DBDE-8C632BA5D461}"/>
              </a:ext>
            </a:extLst>
          </p:cNvPr>
          <p:cNvSpPr txBox="1"/>
          <p:nvPr/>
        </p:nvSpPr>
        <p:spPr>
          <a:xfrm>
            <a:off x="233361" y="-179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학습 과정 최적화 </a:t>
            </a:r>
            <a:r>
              <a:rPr lang="en-US" altLang="ko-KR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학습 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8717" y="1196796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학습</a:t>
            </a:r>
            <a:r>
              <a:rPr lang="en-US" altLang="ko-KR" sz="2000" b="1" dirty="0">
                <a:solidFill>
                  <a:srgbClr val="FF0000"/>
                </a:solidFill>
                <a:ea typeface="고려대학교B" panose="02020603020101020101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실험</a:t>
            </a:r>
            <a:r>
              <a:rPr lang="en-US" altLang="ko-KR" sz="2000" b="1" dirty="0">
                <a:solidFill>
                  <a:srgbClr val="FF0000"/>
                </a:solidFill>
                <a:ea typeface="고려대학교B" panose="02020603020101020101"/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  <a:ea typeface="고려대학교B" panose="02020603020101020101"/>
              </a:rPr>
              <a:t> 결과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9E7722-1A01-15E5-C99D-3413C8AE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59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BD45-44F6-B806-85C4-013EAB0A3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54946C-6A58-A369-538B-6142CFAFE7F8}"/>
              </a:ext>
            </a:extLst>
          </p:cNvPr>
          <p:cNvSpPr/>
          <p:nvPr/>
        </p:nvSpPr>
        <p:spPr>
          <a:xfrm>
            <a:off x="0" y="1549400"/>
            <a:ext cx="12192000" cy="37592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AEDD7-A4FA-C4E3-9732-58F5CB2ADE2C}"/>
              </a:ext>
            </a:extLst>
          </p:cNvPr>
          <p:cNvSpPr txBox="1"/>
          <p:nvPr/>
        </p:nvSpPr>
        <p:spPr>
          <a:xfrm>
            <a:off x="4567236" y="3167390"/>
            <a:ext cx="305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발전 가능성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96C2EED-6FC8-58C9-4875-C3D5792B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04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1C446F22-8EB6-083B-A40A-467DAE1340B0}"/>
              </a:ext>
            </a:extLst>
          </p:cNvPr>
          <p:cNvSpPr/>
          <p:nvPr/>
        </p:nvSpPr>
        <p:spPr>
          <a:xfrm>
            <a:off x="481186" y="4010877"/>
            <a:ext cx="10780500" cy="25299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6C71FC3-FEC6-A181-C3A1-9E345CEA3A40}"/>
              </a:ext>
            </a:extLst>
          </p:cNvPr>
          <p:cNvSpPr/>
          <p:nvPr/>
        </p:nvSpPr>
        <p:spPr>
          <a:xfrm>
            <a:off x="815763" y="5225103"/>
            <a:ext cx="10182165" cy="1196848"/>
          </a:xfrm>
          <a:prstGeom prst="roundRect">
            <a:avLst>
              <a:gd name="adj" fmla="val 86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6">
            <a:extLst>
              <a:ext uri="{FF2B5EF4-FFF2-40B4-BE49-F238E27FC236}">
                <a16:creationId xmlns:a16="http://schemas.microsoft.com/office/drawing/2014/main" id="{2730CFB3-44EB-5037-E3E2-2BA60256EF05}"/>
              </a:ext>
            </a:extLst>
          </p:cNvPr>
          <p:cNvSpPr/>
          <p:nvPr/>
        </p:nvSpPr>
        <p:spPr>
          <a:xfrm>
            <a:off x="832177" y="4482429"/>
            <a:ext cx="10165751" cy="742674"/>
          </a:xfrm>
          <a:prstGeom prst="roundRect">
            <a:avLst>
              <a:gd name="adj" fmla="val 1153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4FE04AA6-51B2-D059-B234-46DA9E43ACA5}"/>
              </a:ext>
            </a:extLst>
          </p:cNvPr>
          <p:cNvSpPr/>
          <p:nvPr/>
        </p:nvSpPr>
        <p:spPr>
          <a:xfrm>
            <a:off x="481186" y="1334791"/>
            <a:ext cx="10691918" cy="2441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EB452263-B006-1982-467A-CC9129F05485}"/>
              </a:ext>
            </a:extLst>
          </p:cNvPr>
          <p:cNvSpPr/>
          <p:nvPr/>
        </p:nvSpPr>
        <p:spPr>
          <a:xfrm>
            <a:off x="799349" y="2525488"/>
            <a:ext cx="10182165" cy="1196848"/>
          </a:xfrm>
          <a:prstGeom prst="roundRect">
            <a:avLst>
              <a:gd name="adj" fmla="val 86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id="{D7EE3B63-F75D-26F4-CFE3-3A3533C6FBC3}"/>
              </a:ext>
            </a:extLst>
          </p:cNvPr>
          <p:cNvSpPr/>
          <p:nvPr/>
        </p:nvSpPr>
        <p:spPr>
          <a:xfrm>
            <a:off x="815763" y="1782814"/>
            <a:ext cx="10165751" cy="742674"/>
          </a:xfrm>
          <a:prstGeom prst="roundRect">
            <a:avLst>
              <a:gd name="adj" fmla="val 1153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E9A21C-1FE2-A32D-EA30-F359DCDFEF05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DF89-5748-DE99-5084-E215420A628E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발전 가능성</a:t>
            </a:r>
            <a:endParaRPr lang="ko-KR" altLang="en-US" sz="28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53990" y="3087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24760" y="5281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5844" y="5104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9349" y="1214234"/>
            <a:ext cx="100431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ea typeface="고려대학교B" panose="02020603020101020101"/>
              </a:rPr>
              <a:t>1. </a:t>
            </a:r>
            <a:r>
              <a:rPr lang="ko-KR" altLang="en-US" sz="1600" b="1">
                <a:ea typeface="고려대학교B" panose="02020603020101020101"/>
              </a:rPr>
              <a:t>손실 함수 개선</a:t>
            </a:r>
            <a:endParaRPr lang="en-US" altLang="ko-KR" sz="1600" b="1">
              <a:ea typeface="고려대학교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ea typeface="고려대학교B" panose="02020603020101020101"/>
              </a:rPr>
              <a:t>현재 상태</a:t>
            </a:r>
            <a:endParaRPr lang="en-US" altLang="ko-KR" sz="1600">
              <a:ea typeface="고려대학교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>
                <a:ea typeface="고려대학교B" panose="02020603020101020101"/>
              </a:rPr>
              <a:t>     모델이 개별 유전자 발현값과 유전자 간의 관계성을 모두 학습</a:t>
            </a:r>
            <a:endParaRPr lang="en-US" altLang="ko-KR" sz="1600">
              <a:ea typeface="고려대학교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ea typeface="고려대학교B" panose="02020603020101020101"/>
              </a:rPr>
              <a:t>아이디어</a:t>
            </a:r>
            <a:endParaRPr lang="en-US" altLang="ko-KR" sz="1600">
              <a:ea typeface="고려대학교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>
                <a:ea typeface="고려대학교B" panose="02020603020101020101"/>
              </a:rPr>
              <a:t>     KEGG, Reactome, BioCarta </a:t>
            </a:r>
            <a:r>
              <a:rPr lang="ko-KR" altLang="en-US" sz="1600">
                <a:ea typeface="고려대학교B" panose="02020603020101020101"/>
              </a:rPr>
              <a:t>등 </a:t>
            </a:r>
            <a:r>
              <a:rPr lang="ko-KR" altLang="en-US" sz="1600" b="1">
                <a:solidFill>
                  <a:srgbClr val="FF0000"/>
                </a:solidFill>
                <a:ea typeface="고려대학교B" panose="02020603020101020101"/>
              </a:rPr>
              <a:t>생물학적 경로 정보 통합</a:t>
            </a:r>
            <a:r>
              <a:rPr lang="en-US" altLang="ko-KR" sz="1600">
                <a:ea typeface="고려대학교B" panose="02020603020101020101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600">
                <a:ea typeface="고려대학교B" panose="02020603020101020101"/>
              </a:rPr>
              <a:t>경로 기반 가중치 적용</a:t>
            </a:r>
            <a:r>
              <a:rPr lang="en-US" altLang="ko-KR" sz="1600">
                <a:ea typeface="고려대학교B" panose="02020603020101020101"/>
              </a:rPr>
              <a:t>: </a:t>
            </a:r>
            <a:r>
              <a:rPr lang="ko-KR" altLang="en-US" sz="1600" b="1">
                <a:solidFill>
                  <a:srgbClr val="FF0000"/>
                </a:solidFill>
                <a:ea typeface="고려대학교B" panose="02020603020101020101"/>
              </a:rPr>
              <a:t>중요한 경로의 유전자에 가중치 부여</a:t>
            </a:r>
            <a:r>
              <a:rPr lang="ko-KR" altLang="en-US" sz="1600">
                <a:ea typeface="고려대학교B" panose="02020603020101020101"/>
              </a:rPr>
              <a:t>로 모델이 예측 집중</a:t>
            </a:r>
            <a:endParaRPr lang="en-US" altLang="ko-KR" sz="1600">
              <a:ea typeface="고려대학교B" panose="02020603020101020101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600">
                <a:ea typeface="고려대학교B" panose="02020603020101020101"/>
              </a:rPr>
              <a:t>경로 간 상호작용 반영</a:t>
            </a:r>
            <a:r>
              <a:rPr lang="en-US" altLang="ko-KR" sz="1600">
                <a:ea typeface="고려대학교B" panose="02020603020101020101"/>
              </a:rPr>
              <a:t>: </a:t>
            </a:r>
            <a:r>
              <a:rPr lang="ko-KR" altLang="en-US" sz="1600">
                <a:ea typeface="고려대학교B" panose="02020603020101020101"/>
              </a:rPr>
              <a:t>상호작용 경로 유전자 간 </a:t>
            </a:r>
            <a:r>
              <a:rPr lang="ko-KR" altLang="en-US" sz="1600" b="1">
                <a:solidFill>
                  <a:srgbClr val="FF0000"/>
                </a:solidFill>
                <a:ea typeface="고려대학교B" panose="02020603020101020101"/>
              </a:rPr>
              <a:t>공동 손실 항목 추가</a:t>
            </a:r>
            <a:r>
              <a:rPr lang="ko-KR" altLang="en-US" sz="1600">
                <a:ea typeface="고려대학교B" panose="02020603020101020101"/>
              </a:rPr>
              <a:t>로 복잡한 상호작용 학습</a:t>
            </a:r>
            <a:endParaRPr lang="en-US" altLang="ko-KR" sz="1600">
              <a:ea typeface="고려대학교B" panose="02020603020101020101"/>
            </a:endParaRPr>
          </a:p>
          <a:p>
            <a:endParaRPr lang="en-US" altLang="ko-KR" sz="1600" b="1">
              <a:ea typeface="고려대학교B" panose="02020603020101020101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ea typeface="고려대학교B" panose="02020603020101020101"/>
              </a:rPr>
              <a:t>2. </a:t>
            </a:r>
            <a:r>
              <a:rPr lang="ko-KR" altLang="en-US" sz="1600" b="1">
                <a:ea typeface="고려대학교B" panose="02020603020101020101"/>
              </a:rPr>
              <a:t>유전체 군집화 개선</a:t>
            </a:r>
            <a:endParaRPr lang="en-US" altLang="ko-KR" sz="1600" b="1">
              <a:ea typeface="고려대학교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ea typeface="고려대학교B" panose="02020603020101020101"/>
              </a:rPr>
              <a:t>현재 상태</a:t>
            </a:r>
            <a:endParaRPr lang="en-US" altLang="ko-KR" sz="1600">
              <a:ea typeface="고려대학교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>
                <a:ea typeface="고려대학교B" panose="02020603020101020101"/>
              </a:rPr>
              <a:t>     유전자의 기능적</a:t>
            </a:r>
            <a:r>
              <a:rPr lang="en-US" altLang="ko-KR" sz="1600">
                <a:ea typeface="고려대학교B" panose="02020603020101020101"/>
              </a:rPr>
              <a:t>, </a:t>
            </a:r>
            <a:r>
              <a:rPr lang="ko-KR" altLang="en-US" sz="1600">
                <a:ea typeface="고려대학교B" panose="02020603020101020101"/>
              </a:rPr>
              <a:t>데이터 특성을 반영한 군집화</a:t>
            </a:r>
            <a:endParaRPr lang="en-US" altLang="ko-KR" sz="1600">
              <a:ea typeface="고려대학교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ea typeface="고려대학교B" panose="02020603020101020101"/>
              </a:rPr>
              <a:t>아이디어</a:t>
            </a:r>
            <a:endParaRPr lang="en-US" altLang="ko-KR" sz="1600">
              <a:ea typeface="고려대학교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>
                <a:ea typeface="고려대학교B" panose="02020603020101020101"/>
              </a:rPr>
              <a:t>     </a:t>
            </a:r>
            <a:r>
              <a:rPr lang="ko-KR" altLang="en-US" sz="1600">
                <a:ea typeface="고려대학교B" panose="02020603020101020101"/>
              </a:rPr>
              <a:t>유전자들의 </a:t>
            </a:r>
            <a:r>
              <a:rPr lang="en-US" altLang="ko-KR" sz="1600" b="1">
                <a:solidFill>
                  <a:srgbClr val="FF0000"/>
                </a:solidFill>
                <a:ea typeface="고려대학교B" panose="02020603020101020101"/>
              </a:rPr>
              <a:t>GO </a:t>
            </a:r>
            <a:r>
              <a:rPr lang="ko-KR" altLang="en-US" sz="1600" b="1">
                <a:solidFill>
                  <a:srgbClr val="FF0000"/>
                </a:solidFill>
                <a:ea typeface="고려대학교B" panose="02020603020101020101"/>
              </a:rPr>
              <a:t>용어</a:t>
            </a:r>
            <a:r>
              <a:rPr lang="ko-KR" altLang="en-US" sz="1600" b="1">
                <a:ea typeface="고려대학교B" panose="02020603020101020101"/>
              </a:rPr>
              <a:t> </a:t>
            </a:r>
            <a:r>
              <a:rPr lang="ko-KR" altLang="en-US" sz="1600">
                <a:ea typeface="고려대학교B" panose="02020603020101020101"/>
              </a:rPr>
              <a:t>활용</a:t>
            </a:r>
            <a:r>
              <a:rPr lang="en-US" altLang="ko-KR" sz="1600">
                <a:ea typeface="고려대학교B" panose="02020603020101020101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ea typeface="고려대학교B" panose="02020603020101020101"/>
              </a:rPr>
              <a:t>GO </a:t>
            </a:r>
            <a:r>
              <a:rPr lang="ko-KR" altLang="en-US" sz="1600">
                <a:ea typeface="고려대학교B" panose="02020603020101020101"/>
              </a:rPr>
              <a:t>용어 기반 군집화</a:t>
            </a:r>
            <a:r>
              <a:rPr lang="en-US" altLang="ko-KR" sz="1600">
                <a:ea typeface="고려대학교B" panose="02020603020101020101"/>
              </a:rPr>
              <a:t>: </a:t>
            </a:r>
            <a:r>
              <a:rPr lang="ko-KR" altLang="en-US" sz="1600">
                <a:ea typeface="고려대학교B" panose="02020603020101020101"/>
              </a:rPr>
              <a:t>생물학적 과정</a:t>
            </a:r>
            <a:r>
              <a:rPr lang="en-US" altLang="ko-KR" sz="1600">
                <a:ea typeface="고려대학교B" panose="02020603020101020101"/>
              </a:rPr>
              <a:t>, </a:t>
            </a:r>
            <a:r>
              <a:rPr lang="ko-KR" altLang="en-US" sz="1600">
                <a:ea typeface="고려대학교B" panose="02020603020101020101"/>
              </a:rPr>
              <a:t>분자 기능</a:t>
            </a:r>
            <a:r>
              <a:rPr lang="en-US" altLang="ko-KR" sz="1600">
                <a:ea typeface="고려대학교B" panose="02020603020101020101"/>
              </a:rPr>
              <a:t> </a:t>
            </a:r>
            <a:r>
              <a:rPr lang="ko-KR" altLang="en-US" sz="1600">
                <a:ea typeface="고려대학교B" panose="02020603020101020101"/>
              </a:rPr>
              <a:t>등 </a:t>
            </a:r>
            <a:r>
              <a:rPr lang="ko-KR" altLang="en-US" sz="1600" b="1">
                <a:solidFill>
                  <a:srgbClr val="FF0000"/>
                </a:solidFill>
                <a:ea typeface="고려대학교B" panose="02020603020101020101"/>
              </a:rPr>
              <a:t>세포 구성 정보 반영</a:t>
            </a:r>
            <a:endParaRPr lang="en-US" altLang="ko-KR" sz="1600" b="1">
              <a:solidFill>
                <a:srgbClr val="FF0000"/>
              </a:solidFill>
              <a:ea typeface="고려대학교B" panose="02020603020101020101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600">
                <a:ea typeface="고려대학교B" panose="02020603020101020101"/>
              </a:rPr>
              <a:t>다차원 스케일링</a:t>
            </a:r>
            <a:r>
              <a:rPr lang="en-US" altLang="ko-KR" sz="1600">
                <a:ea typeface="고려대학교B" panose="02020603020101020101"/>
              </a:rPr>
              <a:t>: </a:t>
            </a:r>
            <a:r>
              <a:rPr lang="en-US" altLang="ko-KR" sz="1600" b="1">
                <a:solidFill>
                  <a:srgbClr val="FF0000"/>
                </a:solidFill>
                <a:ea typeface="고려대학교B" panose="02020603020101020101"/>
              </a:rPr>
              <a:t>GO </a:t>
            </a:r>
            <a:r>
              <a:rPr lang="ko-KR" altLang="en-US" sz="1600" b="1">
                <a:solidFill>
                  <a:srgbClr val="FF0000"/>
                </a:solidFill>
                <a:ea typeface="고려대학교B" panose="02020603020101020101"/>
              </a:rPr>
              <a:t>용어 간 유사성을 저차원 공간에 매핑</a:t>
            </a:r>
            <a:r>
              <a:rPr lang="ko-KR" altLang="en-US" sz="1600">
                <a:ea typeface="고려대학교B" panose="02020603020101020101"/>
              </a:rPr>
              <a:t>해 정교한 군집화 수행</a:t>
            </a:r>
            <a:endParaRPr lang="en-US" altLang="ko-KR" sz="1600">
              <a:ea typeface="고려대학교B" panose="02020603020101020101"/>
            </a:endParaRPr>
          </a:p>
        </p:txBody>
      </p:sp>
      <p:sp>
        <p:nvSpPr>
          <p:cNvPr id="4" name="모서리가 둥근 직사각형 16">
            <a:extLst>
              <a:ext uri="{FF2B5EF4-FFF2-40B4-BE49-F238E27FC236}">
                <a16:creationId xmlns:a16="http://schemas.microsoft.com/office/drawing/2014/main" id="{BD289DB4-DA67-ED8B-2623-B8AA57537500}"/>
              </a:ext>
            </a:extLst>
          </p:cNvPr>
          <p:cNvSpPr/>
          <p:nvPr/>
        </p:nvSpPr>
        <p:spPr>
          <a:xfrm>
            <a:off x="598044" y="556400"/>
            <a:ext cx="11144993" cy="544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2EF139-9C15-5E4D-2ECA-AB4F0B2B3C68}"/>
              </a:ext>
            </a:extLst>
          </p:cNvPr>
          <p:cNvSpPr/>
          <p:nvPr/>
        </p:nvSpPr>
        <p:spPr>
          <a:xfrm>
            <a:off x="598044" y="666314"/>
            <a:ext cx="1127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ea typeface="고려대학교B" panose="02020603020101020101"/>
              </a:rPr>
              <a:t>손실 함수 및 유전체 군집화 개선 방안</a:t>
            </a:r>
            <a:endParaRPr lang="ko-KR" altLang="en-US" dirty="0">
              <a:ea typeface="고려대학교B" panose="02020603020101020101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B13904-08CD-F2C0-8DC5-8535DEF59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6B8C83-D259-40D8-BA63-315EEE0DA92C}"/>
              </a:ext>
            </a:extLst>
          </p:cNvPr>
          <p:cNvSpPr/>
          <p:nvPr/>
        </p:nvSpPr>
        <p:spPr>
          <a:xfrm>
            <a:off x="233361" y="233363"/>
            <a:ext cx="11725275" cy="639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1" y="233363"/>
            <a:ext cx="11725275" cy="63912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68441" y="2971249"/>
            <a:ext cx="2455119" cy="91549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4FDD44-D6BF-4DF9-93B4-580CBBBFC608}"/>
              </a:ext>
            </a:extLst>
          </p:cNvPr>
          <p:cNvSpPr txBox="1"/>
          <p:nvPr/>
        </p:nvSpPr>
        <p:spPr>
          <a:xfrm>
            <a:off x="4868441" y="3136609"/>
            <a:ext cx="245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감사합니다</a:t>
            </a:r>
            <a:r>
              <a:rPr lang="en-US" altLang="ko-KR" sz="32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!</a:t>
            </a:r>
            <a:endParaRPr lang="ko-KR" altLang="en-US" sz="3200" b="1" dirty="0">
              <a:solidFill>
                <a:srgbClr val="FF0000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67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AB9B8B-1BF9-7E4E-B2B5-6680368EC026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DB556-7510-A8A2-7022-998FEA5693E0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560" y="796335"/>
            <a:ext cx="11136075" cy="553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고려대학교B" panose="02020603020101020101"/>
              </a:rPr>
              <a:t>대회 주제</a:t>
            </a:r>
            <a:endParaRPr lang="en-US" altLang="ko-KR" sz="2000" b="1" dirty="0">
              <a:solidFill>
                <a:srgbClr val="FF0000"/>
              </a:solidFill>
              <a:latin typeface="+mn-ea"/>
              <a:ea typeface="고려대학교B" panose="02020603020101020101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ea typeface="고려대학교B" panose="02020603020101020101"/>
              </a:rPr>
              <a:t>H&amp;E </a:t>
            </a:r>
            <a:r>
              <a:rPr lang="ko-KR" altLang="en-US" sz="2000" dirty="0">
                <a:ea typeface="고려대학교B" panose="02020603020101020101"/>
              </a:rPr>
              <a:t>염색된 조직 이미지로부터 유전자 발현 예측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ea typeface="고려대학교B" panose="02020603020101020101"/>
            </a:endParaRPr>
          </a:p>
          <a:p>
            <a:pPr>
              <a:lnSpc>
                <a:spcPct val="200000"/>
              </a:lnSpc>
            </a:pPr>
            <a:r>
              <a:rPr lang="ko-KR" altLang="en-US" sz="2000" b="1">
                <a:solidFill>
                  <a:srgbClr val="FF0000"/>
                </a:solidFill>
                <a:ea typeface="고려대학교B" panose="02020603020101020101"/>
              </a:rPr>
              <a:t>제공 데이터</a:t>
            </a:r>
            <a:endParaRPr lang="en-US" altLang="ko-KR" sz="2000" b="1">
              <a:solidFill>
                <a:srgbClr val="FF0000"/>
              </a:solidFill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ea typeface="고려대학교B" panose="02020603020101020101"/>
              </a:rPr>
              <a:t>H&amp;E </a:t>
            </a:r>
            <a:r>
              <a:rPr lang="ko-KR" altLang="en-US" sz="2000">
                <a:ea typeface="고려대학교B" panose="02020603020101020101"/>
              </a:rPr>
              <a:t>염색된 조직 이미지 샘플 및 각 유전자의 발현 정보</a:t>
            </a:r>
            <a:endParaRPr lang="en-US" altLang="ko-KR" sz="2000"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FF0000"/>
                </a:solidFill>
                <a:ea typeface="고려대학교B" panose="02020603020101020101"/>
              </a:rPr>
              <a:t>대회 목적</a:t>
            </a:r>
            <a:endParaRPr lang="en-US" altLang="ko-KR" sz="2000" b="1" dirty="0">
              <a:solidFill>
                <a:srgbClr val="FF0000"/>
              </a:solidFill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ea typeface="고려대학교B" panose="02020603020101020101"/>
              </a:rPr>
              <a:t>의료 데이터를 활용한 </a:t>
            </a:r>
            <a:r>
              <a:rPr lang="en-US" altLang="ko-KR" sz="2000">
                <a:ea typeface="고려대학교B" panose="02020603020101020101"/>
              </a:rPr>
              <a:t>AI </a:t>
            </a:r>
            <a:r>
              <a:rPr lang="ko-KR" altLang="en-US" sz="2000">
                <a:ea typeface="고려대학교B" panose="02020603020101020101"/>
              </a:rPr>
              <a:t>기술로 실제 문제 해결에 어떻게 기여할 수 있는지 탐구하는 것이 목적</a:t>
            </a:r>
            <a:endParaRPr lang="en-US" altLang="ko-KR" sz="2000"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ea typeface="고려대학교B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FF0000"/>
                </a:solidFill>
                <a:ea typeface="고려대학교B" panose="02020603020101020101"/>
              </a:rPr>
              <a:t>평가</a:t>
            </a:r>
            <a:endParaRPr lang="en-US" altLang="ko-KR" sz="2000" b="1" dirty="0">
              <a:solidFill>
                <a:srgbClr val="FF0000"/>
              </a:solidFill>
              <a:ea typeface="고려대학교B" panose="02020603020101020101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ea typeface="고려대학교B" panose="02020603020101020101"/>
              </a:rPr>
              <a:t>의료 모델 성능 개선 및 문제 해결 관련 솔루션 평가</a:t>
            </a:r>
            <a:endParaRPr lang="ko-KR" altLang="en-US" sz="2000" dirty="0">
              <a:ea typeface="고려대학교B" panose="02020603020101020101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8328" y="894702"/>
            <a:ext cx="84232" cy="34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8328" y="2592124"/>
            <a:ext cx="84232" cy="34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8328" y="3972725"/>
            <a:ext cx="84232" cy="34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8328" y="5327087"/>
            <a:ext cx="84232" cy="34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6243824" y="-3346932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6243824" y="-1720555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45BB9038-67F4-4D8D-4745-4E51DF129A37}"/>
              </a:ext>
            </a:extLst>
          </p:cNvPr>
          <p:cNvSpPr/>
          <p:nvPr/>
        </p:nvSpPr>
        <p:spPr>
          <a:xfrm rot="5400000" flipH="1">
            <a:off x="6243824" y="-395758"/>
            <a:ext cx="16088" cy="10858618"/>
          </a:xfrm>
          <a:prstGeom prst="line">
            <a:avLst/>
          </a:prstGeom>
          <a:ln w="28575" cap="rnd">
            <a:solidFill>
              <a:srgbClr val="B6B6B6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BF7E25-B0F5-F0A0-CD4A-A9CED847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18784A-7B67-4838-8A23-F140C26CA402}"/>
              </a:ext>
            </a:extLst>
          </p:cNvPr>
          <p:cNvSpPr/>
          <p:nvPr/>
        </p:nvSpPr>
        <p:spPr>
          <a:xfrm>
            <a:off x="0" y="1549400"/>
            <a:ext cx="12192000" cy="37592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BCF83-114C-484F-A0BA-59870F3EEADB}"/>
              </a:ext>
            </a:extLst>
          </p:cNvPr>
          <p:cNvSpPr txBox="1"/>
          <p:nvPr/>
        </p:nvSpPr>
        <p:spPr>
          <a:xfrm>
            <a:off x="4567236" y="3167390"/>
            <a:ext cx="305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 분석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58AC3-62A6-B6EB-4548-22AAF18C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30875" y="3499658"/>
            <a:ext cx="11330248" cy="295133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AB9B8B-1BF9-7E4E-B2B5-6680368EC026}"/>
              </a:ext>
            </a:extLst>
          </p:cNvPr>
          <p:cNvSpPr/>
          <p:nvPr/>
        </p:nvSpPr>
        <p:spPr>
          <a:xfrm>
            <a:off x="1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DB556-7510-A8A2-7022-998FEA5693E0}"/>
              </a:ext>
            </a:extLst>
          </p:cNvPr>
          <p:cNvSpPr txBox="1"/>
          <p:nvPr/>
        </p:nvSpPr>
        <p:spPr>
          <a:xfrm>
            <a:off x="233362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 분석 </a:t>
            </a:r>
            <a:r>
              <a:rPr lang="en-US" altLang="ko-KR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이미지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A1E49-C2B0-282F-FF3D-E124B2E7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04" y="1234439"/>
            <a:ext cx="10389793" cy="2114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5F47E2-4617-3124-4C35-F1BC7B80E564}"/>
              </a:ext>
            </a:extLst>
          </p:cNvPr>
          <p:cNvSpPr txBox="1"/>
          <p:nvPr/>
        </p:nvSpPr>
        <p:spPr>
          <a:xfrm>
            <a:off x="901104" y="3734567"/>
            <a:ext cx="10389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모든 이미지는 </a:t>
            </a:r>
            <a:r>
              <a:rPr lang="en-US" altLang="ko-KR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224x224</a:t>
            </a: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의 해상도를 가짐</a:t>
            </a:r>
            <a:endParaRPr lang="en-US" altLang="ko-KR" sz="20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H&amp;E </a:t>
            </a: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염색 이미지는 세포핵은 진한 보라색</a:t>
            </a:r>
            <a:r>
              <a:rPr lang="en-US" altLang="ko-KR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, </a:t>
            </a: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세포질과 </a:t>
            </a:r>
            <a:r>
              <a:rPr lang="ko-KR" altLang="en-US" sz="2000" dirty="0" err="1">
                <a:latin typeface="고려대학교B" panose="02020603020101020101" pitchFamily="18" charset="-127"/>
                <a:ea typeface="고려대학교B" panose="02020603020101020101" pitchFamily="18" charset="-127"/>
              </a:rPr>
              <a:t>세포외</a:t>
            </a:r>
            <a:r>
              <a:rPr lang="ko-KR" altLang="en-US" sz="20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 기질을 분홍색</a:t>
            </a:r>
            <a:r>
              <a:rPr lang="en-US" altLang="ko-KR" sz="2000">
                <a:latin typeface="고려대학교B" panose="02020603020101020101" pitchFamily="18" charset="-127"/>
                <a:ea typeface="고려대학교B" panose="02020603020101020101" pitchFamily="18" charset="-127"/>
              </a:rPr>
              <a:t>/</a:t>
            </a:r>
            <a:r>
              <a:rPr lang="ko-KR" altLang="en-US" sz="2000">
                <a:latin typeface="고려대학교B" panose="02020603020101020101" pitchFamily="18" charset="-127"/>
                <a:ea typeface="고려대학교B" panose="02020603020101020101" pitchFamily="18" charset="-127"/>
              </a:rPr>
              <a:t>붉은색으로 염색한 이미지로 병리적 변화 확인에 용이</a:t>
            </a:r>
            <a:endParaRPr lang="en-US" altLang="ko-KR" sz="200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600">
                <a:latin typeface="고려대학교B" panose="02020603020101020101" pitchFamily="18" charset="-127"/>
                <a:ea typeface="고려대학교B" panose="02020603020101020101" pitchFamily="18" charset="-127"/>
              </a:rPr>
              <a:t>잘못된 </a:t>
            </a:r>
            <a:r>
              <a:rPr lang="ko-KR" altLang="en-US" sz="16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색상</a:t>
            </a:r>
            <a:r>
              <a:rPr lang="en-US" altLang="ko-KR" sz="16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, </a:t>
            </a:r>
            <a:r>
              <a:rPr lang="ko-KR" altLang="en-US" sz="16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대비 조정은 중요한 병리적 특성을 왜곡할 수 있음</a:t>
            </a:r>
            <a:endParaRPr lang="en-US" altLang="ko-KR" sz="16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염색 특성을 변형하지 않는 방식으로 증강 </a:t>
            </a:r>
            <a:r>
              <a:rPr lang="ko-KR" altLang="en-US" sz="16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기법을 신중히 선택해야 함</a:t>
            </a:r>
            <a:endParaRPr lang="en-US" altLang="ko-KR" sz="16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D57F1C8-395C-518D-CD42-284EBF86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0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63B569-B760-E7E6-7F50-A345F461B75F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6BEBA-F79D-A449-0311-DB9AFBC79D36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 분석 </a:t>
            </a:r>
            <a:r>
              <a:rPr lang="en-US" altLang="ko-KR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유전자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4F92B-684D-CC40-5E1A-A847EA6A5F63}"/>
              </a:ext>
            </a:extLst>
          </p:cNvPr>
          <p:cNvSpPr txBox="1"/>
          <p:nvPr/>
        </p:nvSpPr>
        <p:spPr>
          <a:xfrm>
            <a:off x="5663826" y="1592030"/>
            <a:ext cx="645613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예측할 타겟은 </a:t>
            </a: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3467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개의 유전자의 발현 정보</a:t>
            </a: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각각의 유전자들이 </a:t>
            </a:r>
            <a:r>
              <a:rPr lang="ko-KR" altLang="en-US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다양한 스케일과 분포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를 가지고 있음</a:t>
            </a: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모든 유전자들을 동시에 예측하는 것은 어려움</a:t>
            </a: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모델이 특정 타겟에 맞춰 과적합되거나 </a:t>
            </a:r>
            <a:endParaRPr lang="en-US" altLang="ko-KR" sz="14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lvl="1"/>
            <a:r>
              <a:rPr lang="en-US" altLang="ko-KR" sz="1400">
                <a:latin typeface="고려대학교B" panose="02020603020101020101" pitchFamily="18" charset="-127"/>
                <a:ea typeface="고려대학교B" panose="02020603020101020101" pitchFamily="18" charset="-127"/>
              </a:rPr>
              <a:t>        </a:t>
            </a:r>
            <a:r>
              <a:rPr lang="ko-KR" altLang="en-US" sz="1400">
                <a:latin typeface="고려대학교B" panose="02020603020101020101" pitchFamily="18" charset="-127"/>
                <a:ea typeface="고려대학교B" panose="02020603020101020101" pitchFamily="18" charset="-127"/>
              </a:rPr>
              <a:t>일부 </a:t>
            </a:r>
            <a:r>
              <a:rPr lang="ko-KR" altLang="en-US" sz="14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타겟의 예측 성능이 떨어지게 됨</a:t>
            </a:r>
            <a:endParaRPr lang="en-US" altLang="ko-KR" sz="14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ko-KR" sz="1400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1400" b="1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유사한 스케일과 상관관계를 가지는 유전자들의 학습 및 예측이 필요</a:t>
            </a:r>
            <a:endParaRPr lang="en-US" altLang="ko-KR" sz="1400" b="1" dirty="0">
              <a:solidFill>
                <a:srgbClr val="FF0000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09DEB0-C9AA-1A82-DFF8-D91AA18A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0" y="1592030"/>
            <a:ext cx="5387506" cy="31976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8885157-771D-DB70-B57F-AEFF7D247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9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97358-9BEA-60BB-6C5E-F8E5E62C1D5E}"/>
              </a:ext>
            </a:extLst>
          </p:cNvPr>
          <p:cNvSpPr txBox="1"/>
          <p:nvPr/>
        </p:nvSpPr>
        <p:spPr>
          <a:xfrm>
            <a:off x="5571776" y="1498896"/>
            <a:ext cx="6620223" cy="448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각각의 유전자들은 높은 상관관계를 가지지 않는 것들이 </a:t>
            </a: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>
                <a:latin typeface="고려대학교B" panose="02020603020101020101" pitchFamily="18" charset="-127"/>
                <a:ea typeface="고려대학교B" panose="02020603020101020101" pitchFamily="18" charset="-127"/>
              </a:rPr>
              <a:t>      </a:t>
            </a:r>
            <a:r>
              <a:rPr lang="ko-KR" altLang="en-US">
                <a:latin typeface="고려대학교B" panose="02020603020101020101" pitchFamily="18" charset="-127"/>
                <a:ea typeface="고려대학교B" panose="02020603020101020101" pitchFamily="18" charset="-127"/>
              </a:rPr>
              <a:t>다수 존재</a:t>
            </a:r>
            <a:endParaRPr lang="en-US" altLang="ko-KR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발현 패턴이 </a:t>
            </a:r>
            <a:r>
              <a:rPr lang="ko-KR" altLang="en-US" dirty="0" err="1">
                <a:latin typeface="고려대학교B" panose="02020603020101020101" pitchFamily="18" charset="-127"/>
                <a:ea typeface="고려대학교B" panose="02020603020101020101" pitchFamily="18" charset="-127"/>
              </a:rPr>
              <a:t>유전자마다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 매우 상이하게 나타나는 것을 의미</a:t>
            </a: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모든 유전자를 일괄 예측 </a:t>
            </a:r>
            <a:r>
              <a:rPr lang="en-US" altLang="ko-KR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or 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무조건 분할 예측은 </a:t>
            </a:r>
            <a:endParaRPr lang="en-US" altLang="ko-KR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>
                <a:latin typeface="고려대학교B" panose="02020603020101020101" pitchFamily="18" charset="-127"/>
                <a:ea typeface="고려대학교B" panose="02020603020101020101" pitchFamily="18" charset="-127"/>
              </a:rPr>
              <a:t>      </a:t>
            </a:r>
            <a:r>
              <a:rPr lang="ko-KR" altLang="en-US">
                <a:latin typeface="고려대학교B" panose="02020603020101020101" pitchFamily="18" charset="-127"/>
                <a:ea typeface="고려대학교B" panose="02020603020101020101" pitchFamily="18" charset="-127"/>
              </a:rPr>
              <a:t>모델이 </a:t>
            </a:r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잡음을 학습할 </a:t>
            </a:r>
            <a:r>
              <a:rPr lang="ko-KR" altLang="en-US">
                <a:latin typeface="고려대학교B" panose="02020603020101020101" pitchFamily="18" charset="-127"/>
                <a:ea typeface="고려대학교B" panose="02020603020101020101" pitchFamily="18" charset="-127"/>
              </a:rPr>
              <a:t>가능성 증가</a:t>
            </a:r>
            <a:endParaRPr lang="en-US" altLang="ko-KR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ko-KR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2400" b="1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도메인 </a:t>
            </a:r>
            <a:r>
              <a:rPr lang="en-US" altLang="ko-KR" sz="24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or </a:t>
            </a:r>
            <a:r>
              <a:rPr lang="ko-KR" altLang="en-US" sz="2400" b="1" dirty="0">
                <a:solidFill>
                  <a:srgbClr val="FF0000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데이터를 고려한 전략이 필수</a:t>
            </a:r>
            <a:endParaRPr lang="en-US" altLang="ko-KR" sz="2400" b="1" dirty="0">
              <a:solidFill>
                <a:srgbClr val="FF0000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54CFF-5244-D956-D645-B4265371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896"/>
            <a:ext cx="5338596" cy="46860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8935D2-329C-0C14-3878-3A6643ADBCB3}"/>
              </a:ext>
            </a:extLst>
          </p:cNvPr>
          <p:cNvSpPr/>
          <p:nvPr/>
        </p:nvSpPr>
        <p:spPr>
          <a:xfrm>
            <a:off x="0" y="0"/>
            <a:ext cx="12191999" cy="551642"/>
          </a:xfrm>
          <a:prstGeom prst="rect">
            <a:avLst/>
          </a:prstGeom>
          <a:solidFill>
            <a:srgbClr val="8B0029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C871F-8DCC-C6EA-6ACB-A05DD8B1671B}"/>
              </a:ext>
            </a:extLst>
          </p:cNvPr>
          <p:cNvSpPr txBox="1"/>
          <p:nvPr/>
        </p:nvSpPr>
        <p:spPr>
          <a:xfrm>
            <a:off x="233361" y="13398"/>
            <a:ext cx="1172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데이터 분석 </a:t>
            </a:r>
            <a:r>
              <a:rPr lang="en-US" altLang="ko-KR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유전자 데이터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685E90-4A36-46E3-6EAB-8119BE05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60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AD70F-EE10-F4F9-CAF0-ACBF07D9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C1D29C-3290-8280-BB5F-761B21714C4C}"/>
              </a:ext>
            </a:extLst>
          </p:cNvPr>
          <p:cNvSpPr/>
          <p:nvPr/>
        </p:nvSpPr>
        <p:spPr>
          <a:xfrm>
            <a:off x="0" y="1549400"/>
            <a:ext cx="12192000" cy="37592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71A0-8B7C-ACE7-7CEC-95272DFC01CE}"/>
              </a:ext>
            </a:extLst>
          </p:cNvPr>
          <p:cNvSpPr txBox="1"/>
          <p:nvPr/>
        </p:nvSpPr>
        <p:spPr>
          <a:xfrm>
            <a:off x="0" y="295194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상관관계 고려 모델 학습 전략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93017-943B-3C6B-A84E-8C5B4994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65" y="37494"/>
            <a:ext cx="1148031" cy="13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1732</Words>
  <Application>Microsoft Office PowerPoint</Application>
  <PresentationFormat>와이드스크린</PresentationFormat>
  <Paragraphs>340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AppleSDGothicNeoM00</vt:lpstr>
      <vt:lpstr>SB 어그로 Medium</vt:lpstr>
      <vt:lpstr>고려대학교B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강민규</cp:lastModifiedBy>
  <cp:revision>576</cp:revision>
  <dcterms:created xsi:type="dcterms:W3CDTF">2021-03-07T11:30:15Z</dcterms:created>
  <dcterms:modified xsi:type="dcterms:W3CDTF">2024-11-10T08:48:45Z</dcterms:modified>
</cp:coreProperties>
</file>