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1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9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0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7" r:id="rId2"/>
    <p:sldId id="271" r:id="rId3"/>
    <p:sldId id="275" r:id="rId4"/>
    <p:sldId id="276" r:id="rId5"/>
    <p:sldId id="277" r:id="rId6"/>
    <p:sldId id="272" r:id="rId7"/>
    <p:sldId id="273" r:id="rId8"/>
    <p:sldId id="274" r:id="rId9"/>
    <p:sldId id="265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93E35-F6AF-4DD2-B326-E0491E225672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C6A16-42A7-449C-AC67-710604DC9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180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CC67FF0F-D16A-4222-89EC-4115544D4782}" type="slidenum">
              <a:rPr lang="en-US" altLang="ko-KR" smtClean="0"/>
              <a:pPr eaLnBrk="1" hangingPunct="1"/>
              <a:t>2</a:t>
            </a:fld>
            <a:endParaRPr lang="en-US" altLang="ko-KR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 smtClean="0"/>
              <a:t>Now you are seeing the simplified block diagram of the HOU/FCC plant.</a:t>
            </a:r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en-US" altLang="ko-KR" smtClean="0"/>
              <a:t>Our company has two heavy oil upgrading plants, one is HOU and the other is FCC plant.</a:t>
            </a:r>
          </a:p>
          <a:p>
            <a:pPr eaLnBrk="1" hangingPunct="1"/>
            <a:r>
              <a:rPr lang="en-US" altLang="ko-KR" smtClean="0"/>
              <a:t>Compared to FCC plant, HOU plant is characterized by having fixed bed hydrocracker and lube base oil unit.</a:t>
            </a:r>
          </a:p>
          <a:p>
            <a:pPr eaLnBrk="1" hangingPunct="1"/>
            <a:r>
              <a:rPr lang="en-US" altLang="ko-KR" smtClean="0"/>
              <a:t>On the contrary, FCC has fluidized catalytic cracker.</a:t>
            </a:r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5368620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E05C8C5-DB21-45CE-9D27-E1ABC1294170}" type="datetime1">
              <a:rPr lang="ko-KR" altLang="en-US" smtClean="0"/>
              <a:pPr/>
              <a:t>2021-06-25</a:t>
            </a:fld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02EC52-C9F8-4E00-B10D-80C5C188D34A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25845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06375" y="725488"/>
            <a:ext cx="6446838" cy="36274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8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595813"/>
            <a:ext cx="5029200" cy="4352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195369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6B0CCE3D-3A3D-4F5E-A7DF-36E4C05C884F}" type="slidenum">
              <a:rPr lang="en-US" altLang="ko-KR" smtClean="0"/>
              <a:pPr eaLnBrk="1" hangingPunct="1"/>
              <a:t>3</a:t>
            </a:fld>
            <a:endParaRPr lang="en-US" altLang="ko-KR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 smtClean="0"/>
              <a:t>This is the simplified PFD of RDS unit.</a:t>
            </a:r>
          </a:p>
          <a:p>
            <a:pPr eaLnBrk="1" hangingPunct="1"/>
            <a:r>
              <a:rPr lang="en-US" altLang="ko-KR" smtClean="0"/>
              <a:t>RDS unit consists of three parts, which are Feed &amp; Reactor section, Separation Section and Fractionation Section.</a:t>
            </a:r>
          </a:p>
          <a:p>
            <a:pPr eaLnBrk="1" hangingPunct="1"/>
            <a:r>
              <a:rPr lang="en-US" altLang="ko-KR" smtClean="0"/>
              <a:t>Now I will introduce each section briefly.</a:t>
            </a:r>
          </a:p>
        </p:txBody>
      </p:sp>
    </p:spTree>
    <p:extLst>
      <p:ext uri="{BB962C8B-B14F-4D97-AF65-F5344CB8AC3E}">
        <p14:creationId xmlns:p14="http://schemas.microsoft.com/office/powerpoint/2010/main" val="4164766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E05C8C5-DB21-45CE-9D27-E1ABC1294170}" type="datetime1">
              <a:rPr lang="ko-KR" altLang="en-US" smtClean="0"/>
              <a:pPr/>
              <a:t>2021-06-25</a:t>
            </a:fld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02EC52-C9F8-4E00-B10D-80C5C188D34A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25845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06375" y="725488"/>
            <a:ext cx="6446838" cy="36274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8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595813"/>
            <a:ext cx="5029200" cy="4352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250987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E05C8C5-DB21-45CE-9D27-E1ABC1294170}" type="datetime1">
              <a:rPr lang="ko-KR" altLang="en-US" smtClean="0"/>
              <a:pPr/>
              <a:t>2021-06-25</a:t>
            </a:fld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02EC52-C9F8-4E00-B10D-80C5C188D34A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25845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06375" y="725488"/>
            <a:ext cx="6446838" cy="36274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8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595813"/>
            <a:ext cx="5029200" cy="4352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900049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E05C8C5-DB21-45CE-9D27-E1ABC1294170}" type="datetime1">
              <a:rPr lang="ko-KR" altLang="en-US" smtClean="0"/>
              <a:pPr/>
              <a:t>2021-06-25</a:t>
            </a:fld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02EC52-C9F8-4E00-B10D-80C5C188D34A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25845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06375" y="725488"/>
            <a:ext cx="6446838" cy="36274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8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595813"/>
            <a:ext cx="5029200" cy="4352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801700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E05C8C5-DB21-45CE-9D27-E1ABC1294170}" type="datetime1">
              <a:rPr lang="ko-KR" altLang="en-US" smtClean="0"/>
              <a:pPr/>
              <a:t>2021-06-25</a:t>
            </a:fld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02EC52-C9F8-4E00-B10D-80C5C188D34A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25845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06375" y="725488"/>
            <a:ext cx="6446838" cy="36274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8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595813"/>
            <a:ext cx="5029200" cy="4352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024754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E05C8C5-DB21-45CE-9D27-E1ABC1294170}" type="datetime1">
              <a:rPr lang="ko-KR" altLang="en-US" smtClean="0"/>
              <a:pPr/>
              <a:t>2021-06-25</a:t>
            </a:fld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02EC52-C9F8-4E00-B10D-80C5C188D34A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25845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06375" y="725488"/>
            <a:ext cx="6446838" cy="36274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8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595813"/>
            <a:ext cx="5029200" cy="4352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057623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E05C8C5-DB21-45CE-9D27-E1ABC1294170}" type="datetime1">
              <a:rPr lang="ko-KR" altLang="en-US" smtClean="0"/>
              <a:pPr/>
              <a:t>2021-06-25</a:t>
            </a:fld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02EC52-C9F8-4E00-B10D-80C5C188D34A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25845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06375" y="725488"/>
            <a:ext cx="6446838" cy="36274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8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595813"/>
            <a:ext cx="5029200" cy="4352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21387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E05C8C5-DB21-45CE-9D27-E1ABC1294170}" type="datetime1">
              <a:rPr lang="ko-KR" altLang="en-US" smtClean="0"/>
              <a:pPr/>
              <a:t>2021-06-25</a:t>
            </a:fld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02EC52-C9F8-4E00-B10D-80C5C188D34A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25845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06375" y="725488"/>
            <a:ext cx="6446838" cy="36274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8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595813"/>
            <a:ext cx="5029200" cy="4352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49663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D11C-BC28-493A-902D-1918ED9AE3F8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9660-5864-422B-9A5D-971144ED0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311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D11C-BC28-493A-902D-1918ED9AE3F8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9660-5864-422B-9A5D-971144ED0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352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D11C-BC28-493A-902D-1918ED9AE3F8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9660-5864-422B-9A5D-971144ED0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56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D11C-BC28-493A-902D-1918ED9AE3F8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9660-5864-422B-9A5D-971144ED0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37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D11C-BC28-493A-902D-1918ED9AE3F8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9660-5864-422B-9A5D-971144ED0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249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D11C-BC28-493A-902D-1918ED9AE3F8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9660-5864-422B-9A5D-971144ED0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81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D11C-BC28-493A-902D-1918ED9AE3F8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9660-5864-422B-9A5D-971144ED0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319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D11C-BC28-493A-902D-1918ED9AE3F8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9660-5864-422B-9A5D-971144ED0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237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D11C-BC28-493A-902D-1918ED9AE3F8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9660-5864-422B-9A5D-971144ED0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567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D11C-BC28-493A-902D-1918ED9AE3F8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9660-5864-422B-9A5D-971144ED0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639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D11C-BC28-493A-902D-1918ED9AE3F8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9660-5864-422B-9A5D-971144ED0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293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DD11C-BC28-493A-902D-1918ED9AE3F8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A9660-5864-422B-9A5D-971144ED00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553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RHDS </a:t>
            </a:r>
            <a:r>
              <a:rPr lang="ko-KR" altLang="en-US" dirty="0" smtClean="0"/>
              <a:t>공정 </a:t>
            </a:r>
            <a:r>
              <a:rPr lang="en-US" altLang="ko-KR" dirty="0" smtClean="0"/>
              <a:t>General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518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1531875" y="142831"/>
            <a:ext cx="6629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ko-KR" altLang="en-US" sz="2000" dirty="0">
                <a:latin typeface="+mn-ea"/>
              </a:rPr>
              <a:t>쉬어가는 </a:t>
            </a:r>
            <a:r>
              <a:rPr lang="en-US" altLang="ko-KR" sz="2000" dirty="0">
                <a:latin typeface="+mn-ea"/>
              </a:rPr>
              <a:t>Page – </a:t>
            </a:r>
            <a:r>
              <a:rPr lang="ko-KR" altLang="en-US" sz="2000" dirty="0">
                <a:latin typeface="+mn-ea"/>
              </a:rPr>
              <a:t>정유와 정육</a:t>
            </a:r>
            <a:r>
              <a:rPr lang="en-US" altLang="ko-KR" sz="2000" dirty="0">
                <a:latin typeface="+mn-ea"/>
              </a:rPr>
              <a:t>!</a:t>
            </a:r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82170" y="33292"/>
            <a:ext cx="1170000" cy="4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  <p:cxnSp>
        <p:nvCxnSpPr>
          <p:cNvPr id="65" name="직선 연결선 64"/>
          <p:cNvCxnSpPr/>
          <p:nvPr/>
        </p:nvCxnSpPr>
        <p:spPr>
          <a:xfrm flipV="1">
            <a:off x="1714441" y="580986"/>
            <a:ext cx="8761473" cy="1588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1714441" y="580986"/>
            <a:ext cx="1204929" cy="7302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슬라이드 번호 개체 틀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kumimoji="0" lang="ko-KR" altLang="en-US" smtClean="0"/>
              <a:pPr/>
              <a:t>10</a:t>
            </a:fld>
            <a:endParaRPr kumimoji="0"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65" y="2456893"/>
            <a:ext cx="3182863" cy="38866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7549" y="2456892"/>
            <a:ext cx="4298053" cy="3115326"/>
          </a:xfrm>
          <a:prstGeom prst="rect">
            <a:avLst/>
          </a:prstGeom>
        </p:spPr>
      </p:pic>
      <p:sp>
        <p:nvSpPr>
          <p:cNvPr id="132" name="Text Box 4"/>
          <p:cNvSpPr txBox="1">
            <a:spLocks noChangeArrowheads="1"/>
          </p:cNvSpPr>
          <p:nvPr/>
        </p:nvSpPr>
        <p:spPr bwMode="auto">
          <a:xfrm>
            <a:off x="1970032" y="728701"/>
            <a:ext cx="8158417" cy="133214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marL="88900">
              <a:spcBef>
                <a:spcPct val="0"/>
              </a:spcBef>
              <a:spcAft>
                <a:spcPts val="600"/>
              </a:spcAft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하나의 원료로부터 다양한 제품이 생산되는 점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어떻게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누가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)</a:t>
            </a:r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Cutting </a:t>
            </a:r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하느냐에 따라서 </a:t>
            </a:r>
            <a:endParaRPr lang="en-US" altLang="ko-KR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sym typeface="Wingdings"/>
            </a:endParaRPr>
          </a:p>
          <a:p>
            <a:pPr marL="88900">
              <a:spcBef>
                <a:spcPct val="0"/>
              </a:spcBef>
              <a:spcAft>
                <a:spcPts val="600"/>
              </a:spcAft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제품별 </a:t>
            </a:r>
            <a:r>
              <a:rPr lang="ko-KR" altLang="en-US" sz="16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수율이</a:t>
            </a:r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 달라지는 점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브랜드 명을 기준으로 가격이 정해지는 점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에너지를 더 </a:t>
            </a:r>
            <a:endParaRPr lang="en-US" altLang="ko-KR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sym typeface="Wingdings"/>
            </a:endParaRPr>
          </a:p>
          <a:p>
            <a:pPr marL="88900">
              <a:spcBef>
                <a:spcPct val="0"/>
              </a:spcBef>
              <a:spcAft>
                <a:spcPts val="600"/>
              </a:spcAft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들여서 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Clear Cut</a:t>
            </a:r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이 가능한 점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, 2</a:t>
            </a:r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차 공정을 통해 값싼 제품을 비싸게 판매할 수 있는 점</a:t>
            </a:r>
            <a:endParaRPr lang="en-US" altLang="ko-KR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sym typeface="Wingdings"/>
            </a:endParaRPr>
          </a:p>
          <a:p>
            <a:pPr marL="88900">
              <a:spcBef>
                <a:spcPct val="0"/>
              </a:spcBef>
              <a:spcAft>
                <a:spcPts val="600"/>
              </a:spcAft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 </a:t>
            </a:r>
            <a:r>
              <a:rPr lang="ko-KR" altLang="en-US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등 유사한 </a:t>
            </a:r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점이 있는데 강의를 통해 확인해 보자</a:t>
            </a:r>
            <a:endParaRPr lang="en-US" altLang="ko-KR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1385802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82170" y="33292"/>
            <a:ext cx="1170000" cy="4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  <p:cxnSp>
        <p:nvCxnSpPr>
          <p:cNvPr id="65" name="직선 연결선 64"/>
          <p:cNvCxnSpPr/>
          <p:nvPr/>
        </p:nvCxnSpPr>
        <p:spPr>
          <a:xfrm flipV="1">
            <a:off x="1714441" y="580986"/>
            <a:ext cx="8761473" cy="1588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1714441" y="580986"/>
            <a:ext cx="1204929" cy="7302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슬라이드 번호 개체 틀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kumimoji="0" lang="ko-KR" altLang="en-US" smtClean="0"/>
              <a:pPr/>
              <a:t>11</a:t>
            </a:fld>
            <a:endParaRPr kumimoji="0" lang="ko-KR" altLang="en-US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1531875" y="142831"/>
            <a:ext cx="6629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en-US" altLang="ko-KR" sz="2000" dirty="0">
                <a:latin typeface="+mn-ea"/>
              </a:rPr>
              <a:t> Ⅲ. CDU </a:t>
            </a:r>
            <a:r>
              <a:rPr lang="ko-KR" altLang="en-US" sz="2000" dirty="0">
                <a:latin typeface="+mn-ea"/>
              </a:rPr>
              <a:t>공정의 이해</a:t>
            </a:r>
            <a:endParaRPr lang="en-US" altLang="ko-KR" sz="2000" dirty="0">
              <a:latin typeface="+mn-ea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1750953" y="730888"/>
            <a:ext cx="6629400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en-US" altLang="ko-KR" dirty="0">
                <a:latin typeface="+mn-ea"/>
              </a:rPr>
              <a:t>6. </a:t>
            </a:r>
            <a:r>
              <a:rPr lang="ko-KR" altLang="en-US" dirty="0">
                <a:latin typeface="+mn-ea"/>
              </a:rPr>
              <a:t>분리의 이해</a:t>
            </a:r>
            <a:endParaRPr lang="en-US" altLang="ko-KR" dirty="0">
              <a:latin typeface="+mn-ea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970032" y="1196752"/>
            <a:ext cx="8518457" cy="165618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marL="88900">
              <a:spcBef>
                <a:spcPct val="0"/>
              </a:spcBef>
              <a:spcAft>
                <a:spcPts val="600"/>
              </a:spcAft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압력의 변화가 없을 때 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Single Component</a:t>
            </a:r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의 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Liquid</a:t>
            </a:r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가 기화하는 점과 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Vapor</a:t>
            </a:r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가 응축되는</a:t>
            </a:r>
            <a:endParaRPr lang="en-US" altLang="ko-KR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sym typeface="Wingdings"/>
            </a:endParaRPr>
          </a:p>
          <a:p>
            <a:pPr marL="88900">
              <a:spcBef>
                <a:spcPct val="0"/>
              </a:spcBef>
              <a:spcAft>
                <a:spcPts val="600"/>
              </a:spcAft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온도는 같지만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, Multi-Component</a:t>
            </a:r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는 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Liquid</a:t>
            </a:r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가 끓는 점과 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Vapor</a:t>
            </a:r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가 응축 되는 </a:t>
            </a:r>
            <a:r>
              <a:rPr lang="ko-KR" altLang="en-US" sz="16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온도간</a:t>
            </a:r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 차이가 </a:t>
            </a:r>
            <a:endParaRPr lang="en-US" altLang="ko-KR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sym typeface="Wingdings"/>
            </a:endParaRPr>
          </a:p>
          <a:p>
            <a:pPr marL="88900">
              <a:spcBef>
                <a:spcPct val="0"/>
              </a:spcBef>
              <a:spcAft>
                <a:spcPts val="600"/>
              </a:spcAft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있으며 </a:t>
            </a:r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sym typeface="Wingdings"/>
              </a:rPr>
              <a:t>액상에서 기상으로 변하기 시작하는 점을 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sym typeface="Wingdings"/>
              </a:rPr>
              <a:t>Bubble Point</a:t>
            </a:r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sym typeface="Wingdings"/>
              </a:rPr>
              <a:t>라고 하며 기상에서 </a:t>
            </a:r>
            <a:endParaRPr lang="en-US" altLang="ko-KR" sz="1600" dirty="0">
              <a:solidFill>
                <a:schemeClr val="tx1"/>
              </a:solidFill>
              <a:latin typeface="맑은 고딕" pitchFamily="50" charset="-127"/>
              <a:sym typeface="Wingdings"/>
            </a:endParaRPr>
          </a:p>
          <a:p>
            <a:pPr marL="88900">
              <a:spcBef>
                <a:spcPct val="0"/>
              </a:spcBef>
              <a:spcAft>
                <a:spcPts val="600"/>
              </a:spcAft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sym typeface="Wingdings"/>
              </a:rPr>
              <a:t>액상으로 변하기 시작하는 점 </a:t>
            </a:r>
            <a:r>
              <a:rPr lang="en-US" altLang="ko-KR" sz="1600" dirty="0" err="1">
                <a:solidFill>
                  <a:schemeClr val="tx1"/>
                </a:solidFill>
                <a:latin typeface="맑은 고딕" pitchFamily="50" charset="-127"/>
                <a:sym typeface="Wingdings"/>
              </a:rPr>
              <a:t>Dewpoint</a:t>
            </a:r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sym typeface="Wingdings"/>
              </a:rPr>
              <a:t>라고 부른다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sym typeface="Wingdings"/>
              </a:rPr>
              <a:t>. </a:t>
            </a:r>
            <a:endParaRPr lang="en-US" altLang="ko-KR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sym typeface="Wingding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44" y="3239398"/>
            <a:ext cx="3132348" cy="302820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4" name="직선 연결선 23"/>
          <p:cNvCxnSpPr/>
          <p:nvPr/>
        </p:nvCxnSpPr>
        <p:spPr>
          <a:xfrm>
            <a:off x="4763852" y="4175502"/>
            <a:ext cx="1188132" cy="0"/>
          </a:xfrm>
          <a:prstGeom prst="line">
            <a:avLst/>
          </a:prstGeom>
          <a:ln w="38100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987988" y="4041068"/>
            <a:ext cx="36054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Single Component</a:t>
            </a:r>
            <a:r>
              <a:rPr lang="ko-KR" altLang="en-US" sz="1100" dirty="0">
                <a:latin typeface="+mn-ea"/>
              </a:rPr>
              <a:t>는 기화되는 온도에서 응축이 시작</a:t>
            </a:r>
          </a:p>
        </p:txBody>
      </p:sp>
      <p:cxnSp>
        <p:nvCxnSpPr>
          <p:cNvPr id="42" name="직선 연결선 41"/>
          <p:cNvCxnSpPr/>
          <p:nvPr/>
        </p:nvCxnSpPr>
        <p:spPr>
          <a:xfrm>
            <a:off x="4043772" y="4365104"/>
            <a:ext cx="0" cy="306034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H="1">
            <a:off x="4043154" y="4365104"/>
            <a:ext cx="1440000" cy="0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H="1">
            <a:off x="4043156" y="4653136"/>
            <a:ext cx="1440776" cy="0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483933" y="4365104"/>
            <a:ext cx="50385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+mn-ea"/>
              </a:rPr>
              <a:t>Multi Component</a:t>
            </a:r>
            <a:r>
              <a:rPr lang="ko-KR" altLang="en-US" sz="1100" dirty="0">
                <a:latin typeface="+mn-ea"/>
              </a:rPr>
              <a:t>는 </a:t>
            </a:r>
            <a:r>
              <a:rPr lang="en-US" altLang="ko-KR" sz="1100" dirty="0">
                <a:latin typeface="+mn-ea"/>
              </a:rPr>
              <a:t>Liquid</a:t>
            </a:r>
            <a:r>
              <a:rPr lang="ko-KR" altLang="en-US" sz="1100" dirty="0">
                <a:latin typeface="+mn-ea"/>
              </a:rPr>
              <a:t>가 기화 되는 점과 </a:t>
            </a:r>
            <a:r>
              <a:rPr lang="en-US" altLang="ko-KR" sz="1100" dirty="0">
                <a:latin typeface="+mn-ea"/>
              </a:rPr>
              <a:t>Vapor</a:t>
            </a:r>
            <a:r>
              <a:rPr lang="ko-KR" altLang="en-US" sz="1100" dirty="0">
                <a:latin typeface="+mn-ea"/>
              </a:rPr>
              <a:t>가 응축되는 점이 다름 </a:t>
            </a:r>
          </a:p>
        </p:txBody>
      </p:sp>
    </p:spTree>
    <p:extLst>
      <p:ext uri="{BB962C8B-B14F-4D97-AF65-F5344CB8AC3E}">
        <p14:creationId xmlns:p14="http://schemas.microsoft.com/office/powerpoint/2010/main" val="15239550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82170" y="33292"/>
            <a:ext cx="1170000" cy="4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  <p:cxnSp>
        <p:nvCxnSpPr>
          <p:cNvPr id="65" name="직선 연결선 64"/>
          <p:cNvCxnSpPr/>
          <p:nvPr/>
        </p:nvCxnSpPr>
        <p:spPr>
          <a:xfrm flipV="1">
            <a:off x="1714441" y="580986"/>
            <a:ext cx="8761473" cy="1588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1714441" y="580986"/>
            <a:ext cx="1204929" cy="7302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슬라이드 번호 개체 틀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kumimoji="0" lang="ko-KR" altLang="en-US" smtClean="0"/>
              <a:pPr/>
              <a:t>12</a:t>
            </a:fld>
            <a:endParaRPr kumimoji="0" lang="ko-KR" altLang="en-US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1531875" y="142831"/>
            <a:ext cx="6629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en-US" altLang="ko-KR" sz="2000" dirty="0">
                <a:latin typeface="+mn-ea"/>
              </a:rPr>
              <a:t> Ⅲ. CDU </a:t>
            </a:r>
            <a:r>
              <a:rPr lang="ko-KR" altLang="en-US" sz="2000" dirty="0">
                <a:latin typeface="+mn-ea"/>
              </a:rPr>
              <a:t>공정의 이해</a:t>
            </a:r>
            <a:endParaRPr lang="en-US" altLang="ko-KR" sz="2000" dirty="0">
              <a:latin typeface="+mn-ea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1750953" y="730888"/>
            <a:ext cx="6629400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en-US" altLang="ko-KR" dirty="0">
                <a:latin typeface="+mn-ea"/>
              </a:rPr>
              <a:t>6. </a:t>
            </a:r>
            <a:r>
              <a:rPr lang="ko-KR" altLang="en-US" dirty="0">
                <a:latin typeface="+mn-ea"/>
              </a:rPr>
              <a:t>분리의 이해</a:t>
            </a:r>
            <a:endParaRPr lang="en-US" altLang="ko-KR" dirty="0">
              <a:latin typeface="+mn-ea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970032" y="1196752"/>
            <a:ext cx="8518457" cy="165618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marL="88900"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Binary component</a:t>
            </a:r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인 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Liquid </a:t>
            </a:r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온도를 높여서 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Bubble Point</a:t>
            </a:r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에서 </a:t>
            </a:r>
            <a:r>
              <a:rPr lang="en-US" altLang="ko-KR" sz="16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Dewpoint</a:t>
            </a:r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까지 온도를 상승</a:t>
            </a:r>
            <a:endParaRPr lang="en-US" altLang="ko-KR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sym typeface="Wingdings"/>
            </a:endParaRPr>
          </a:p>
          <a:p>
            <a:pPr marL="88900">
              <a:spcBef>
                <a:spcPct val="0"/>
              </a:spcBef>
              <a:spcAft>
                <a:spcPts val="600"/>
              </a:spcAft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시키는 동안 기체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(Vapor)</a:t>
            </a:r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와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액체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(Liquid)</a:t>
            </a:r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는 평형 상태에 있으며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평형 상태에서 기체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액체</a:t>
            </a:r>
            <a:endParaRPr lang="en-US" altLang="ko-KR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sym typeface="Wingdings"/>
            </a:endParaRPr>
          </a:p>
          <a:p>
            <a:pPr marL="88900">
              <a:spcBef>
                <a:spcPct val="0"/>
              </a:spcBef>
              <a:spcAft>
                <a:spcPts val="600"/>
              </a:spcAft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 조성과 물량은 온도에 따라 달라짐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. </a:t>
            </a:r>
          </a:p>
          <a:p>
            <a:pPr marL="88900">
              <a:spcBef>
                <a:spcPct val="0"/>
              </a:spcBef>
              <a:spcAft>
                <a:spcPts val="600"/>
              </a:spcAft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단순히 가열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회수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응축을 반복할 경우 순도 높은 물질을 얻을 수 있음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. </a:t>
            </a:r>
          </a:p>
          <a:p>
            <a:pPr marL="88900"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 (</a:t>
            </a:r>
            <a:r>
              <a:rPr lang="ko-KR" altLang="en-US" sz="16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공비점이</a:t>
            </a:r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 존재하지 않을 때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44" y="3239398"/>
            <a:ext cx="3132348" cy="30282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타원 5"/>
          <p:cNvSpPr/>
          <p:nvPr/>
        </p:nvSpPr>
        <p:spPr>
          <a:xfrm>
            <a:off x="3209330" y="4973940"/>
            <a:ext cx="108012" cy="10801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658666" y="4967590"/>
            <a:ext cx="108012" cy="10801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endCxn id="17" idx="4"/>
          </p:cNvCxnSpPr>
          <p:nvPr/>
        </p:nvCxnSpPr>
        <p:spPr>
          <a:xfrm flipH="1" flipV="1">
            <a:off x="2712672" y="5075602"/>
            <a:ext cx="0" cy="144000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3251684" y="5066134"/>
            <a:ext cx="0" cy="144000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387588" y="6587770"/>
            <a:ext cx="22172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기상과 액상은 조성 차이가 있음</a:t>
            </a:r>
          </a:p>
        </p:txBody>
      </p:sp>
      <p:sp>
        <p:nvSpPr>
          <p:cNvPr id="51" name="타원 50"/>
          <p:cNvSpPr/>
          <p:nvPr/>
        </p:nvSpPr>
        <p:spPr>
          <a:xfrm>
            <a:off x="2927648" y="5733256"/>
            <a:ext cx="108012" cy="1080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2972617" y="5049180"/>
            <a:ext cx="0" cy="68407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691844" y="4782344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</a:rPr>
              <a:t>T2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91844" y="4977172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</a:rPr>
              <a:t>T1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H="1" flipV="1">
            <a:off x="2855640" y="4941168"/>
            <a:ext cx="1908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072" y="3212976"/>
            <a:ext cx="3132348" cy="30282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" name="타원 32"/>
          <p:cNvSpPr/>
          <p:nvPr/>
        </p:nvSpPr>
        <p:spPr>
          <a:xfrm>
            <a:off x="7411194" y="5697252"/>
            <a:ext cx="108012" cy="1080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7464152" y="5013176"/>
            <a:ext cx="0" cy="6480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7464152" y="5002572"/>
            <a:ext cx="54006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8008466" y="4689140"/>
            <a:ext cx="0" cy="3240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8004212" y="4689140"/>
            <a:ext cx="72008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8724292" y="4365104"/>
            <a:ext cx="0" cy="3240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8724292" y="4365104"/>
            <a:ext cx="54006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V="1">
            <a:off x="9264352" y="4185084"/>
            <a:ext cx="0" cy="1800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184232" y="4473116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>
                <a:solidFill>
                  <a:srgbClr val="00B050"/>
                </a:solidFill>
                <a:latin typeface="+mn-ea"/>
              </a:rPr>
              <a:t>응축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688288" y="4401108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  <a:latin typeface="+mn-ea"/>
              </a:rPr>
              <a:t>가열</a:t>
            </a:r>
          </a:p>
        </p:txBody>
      </p:sp>
    </p:spTree>
    <p:extLst>
      <p:ext uri="{BB962C8B-B14F-4D97-AF65-F5344CB8AC3E}">
        <p14:creationId xmlns:p14="http://schemas.microsoft.com/office/powerpoint/2010/main" val="37972557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82170" y="33292"/>
            <a:ext cx="1170000" cy="4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  <p:cxnSp>
        <p:nvCxnSpPr>
          <p:cNvPr id="65" name="직선 연결선 64"/>
          <p:cNvCxnSpPr/>
          <p:nvPr/>
        </p:nvCxnSpPr>
        <p:spPr>
          <a:xfrm flipV="1">
            <a:off x="1714441" y="580986"/>
            <a:ext cx="8761473" cy="1588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1714441" y="580986"/>
            <a:ext cx="1204929" cy="7302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슬라이드 번호 개체 틀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kumimoji="0" lang="ko-KR" altLang="en-US" smtClean="0"/>
              <a:pPr/>
              <a:t>13</a:t>
            </a:fld>
            <a:endParaRPr kumimoji="0" lang="ko-KR" altLang="en-US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1531875" y="142831"/>
            <a:ext cx="6629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en-US" altLang="ko-KR" sz="2000" dirty="0">
                <a:latin typeface="+mn-ea"/>
              </a:rPr>
              <a:t> Ⅲ. CDU </a:t>
            </a:r>
            <a:r>
              <a:rPr lang="ko-KR" altLang="en-US" sz="2000" dirty="0">
                <a:latin typeface="+mn-ea"/>
              </a:rPr>
              <a:t>공정의 이해</a:t>
            </a:r>
            <a:endParaRPr lang="en-US" altLang="ko-KR" sz="2000" dirty="0">
              <a:latin typeface="+mn-ea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1750953" y="730888"/>
            <a:ext cx="6629400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en-US" altLang="ko-KR" dirty="0">
                <a:latin typeface="+mn-ea"/>
              </a:rPr>
              <a:t>6. </a:t>
            </a:r>
            <a:r>
              <a:rPr lang="ko-KR" altLang="en-US" dirty="0">
                <a:latin typeface="+mn-ea"/>
              </a:rPr>
              <a:t>분리의 이해</a:t>
            </a:r>
            <a:endParaRPr lang="en-US" altLang="ko-KR" dirty="0">
              <a:latin typeface="+mn-ea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970032" y="1196752"/>
            <a:ext cx="8518457" cy="129614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marL="88900">
              <a:spcBef>
                <a:spcPct val="0"/>
              </a:spcBef>
              <a:spcAft>
                <a:spcPts val="600"/>
              </a:spcAft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정유 공정에서는 분리를 위해 다단의 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Tray(</a:t>
            </a:r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또는 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packing)</a:t>
            </a:r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구조의 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distillation column</a:t>
            </a:r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을 활용</a:t>
            </a:r>
            <a:endParaRPr lang="en-US" altLang="ko-KR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sym typeface="Wingdings"/>
            </a:endParaRPr>
          </a:p>
          <a:p>
            <a:pPr marL="88900">
              <a:spcBef>
                <a:spcPct val="0"/>
              </a:spcBef>
              <a:spcAft>
                <a:spcPts val="600"/>
              </a:spcAft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중임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. </a:t>
            </a:r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환류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(Reflux)</a:t>
            </a:r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증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/</a:t>
            </a:r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감을 통해 순도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조절이 가능함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.</a:t>
            </a:r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환류비</a:t>
            </a:r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증가시</a:t>
            </a:r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 순도는 높아지나 </a:t>
            </a:r>
            <a:endParaRPr lang="en-US" altLang="ko-KR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sym typeface="Wingdings"/>
            </a:endParaRPr>
          </a:p>
          <a:p>
            <a:pPr marL="88900">
              <a:spcBef>
                <a:spcPct val="0"/>
              </a:spcBef>
              <a:spcAft>
                <a:spcPts val="600"/>
              </a:spcAft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초기 설치비용 증가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설치 이후에는 변동비와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 flooding </a:t>
            </a:r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가능성이 증가함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.</a:t>
            </a: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49" b="5466"/>
          <a:stretch/>
        </p:blipFill>
        <p:spPr>
          <a:xfrm>
            <a:off x="7464152" y="3068960"/>
            <a:ext cx="3132348" cy="30243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44" y="2708920"/>
            <a:ext cx="2772308" cy="37804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4799857" y="2708920"/>
            <a:ext cx="297036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상세 유도 하기 경로 참조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V=L+D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yn+1V=</a:t>
            </a:r>
            <a:r>
              <a:rPr lang="en-US" altLang="ko-KR" dirty="0" err="1">
                <a:sym typeface="Wingdings" panose="05000000000000000000" pitchFamily="2" charset="2"/>
              </a:rPr>
              <a:t>XnL+XdD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yn+1 = </a:t>
            </a:r>
            <a:r>
              <a:rPr lang="en-US" altLang="ko-KR" dirty="0" err="1">
                <a:sym typeface="Wingdings" panose="05000000000000000000" pitchFamily="2" charset="2"/>
              </a:rPr>
              <a:t>xn</a:t>
            </a:r>
            <a:r>
              <a:rPr lang="en-US" altLang="ko-KR" dirty="0">
                <a:sym typeface="Wingdings" panose="05000000000000000000" pitchFamily="2" charset="2"/>
              </a:rPr>
              <a:t> (L/V) + </a:t>
            </a:r>
            <a:r>
              <a:rPr lang="en-US" altLang="ko-KR" dirty="0" err="1">
                <a:sym typeface="Wingdings" panose="05000000000000000000" pitchFamily="2" charset="2"/>
              </a:rPr>
              <a:t>xd</a:t>
            </a:r>
            <a:r>
              <a:rPr lang="en-US" altLang="ko-KR" dirty="0">
                <a:sym typeface="Wingdings" panose="05000000000000000000" pitchFamily="2" charset="2"/>
              </a:rPr>
              <a:t>(D/V)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Y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=(R/(R+1)</a:t>
            </a:r>
            <a:r>
              <a:rPr lang="en-US" altLang="ko-KR" dirty="0">
                <a:sym typeface="Wingdings" panose="05000000000000000000" pitchFamily="2" charset="2"/>
              </a:rPr>
              <a:t>)x+(1/(R+1))</a:t>
            </a:r>
            <a:r>
              <a:rPr lang="en-US" altLang="ko-KR" dirty="0" err="1">
                <a:sym typeface="Wingdings" panose="05000000000000000000" pitchFamily="2" charset="2"/>
              </a:rPr>
              <a:t>Xd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L=V+B</a:t>
            </a:r>
          </a:p>
          <a:p>
            <a:r>
              <a:rPr lang="en-US" altLang="ko-KR" dirty="0" err="1">
                <a:sym typeface="Wingdings" panose="05000000000000000000" pitchFamily="2" charset="2"/>
              </a:rPr>
              <a:t>xmL</a:t>
            </a:r>
            <a:r>
              <a:rPr lang="en-US" altLang="ko-KR" dirty="0">
                <a:sym typeface="Wingdings" panose="05000000000000000000" pitchFamily="2" charset="2"/>
              </a:rPr>
              <a:t>=ym+1V+XbB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ym+1=</a:t>
            </a:r>
            <a:r>
              <a:rPr lang="en-US" altLang="ko-KR" dirty="0" err="1">
                <a:sym typeface="Wingdings" panose="05000000000000000000" pitchFamily="2" charset="2"/>
              </a:rPr>
              <a:t>xb</a:t>
            </a:r>
            <a:r>
              <a:rPr lang="en-US" altLang="ko-KR" dirty="0">
                <a:sym typeface="Wingdings" panose="05000000000000000000" pitchFamily="2" charset="2"/>
              </a:rPr>
              <a:t>(B/V) – </a:t>
            </a:r>
            <a:r>
              <a:rPr lang="en-US" altLang="ko-KR" dirty="0" err="1">
                <a:sym typeface="Wingdings" panose="05000000000000000000" pitchFamily="2" charset="2"/>
              </a:rPr>
              <a:t>xm</a:t>
            </a:r>
            <a:r>
              <a:rPr lang="en-US" altLang="ko-KR" dirty="0">
                <a:sym typeface="Wingdings" panose="05000000000000000000" pitchFamily="2" charset="2"/>
              </a:rPr>
              <a:t>(L/V)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097970" y="3612616"/>
            <a:ext cx="396044" cy="252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6521570" y="3778370"/>
            <a:ext cx="2958806" cy="106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9012324" y="3176972"/>
            <a:ext cx="1296144" cy="10081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7002501" y="5245681"/>
            <a:ext cx="396044" cy="2520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 flipV="1">
            <a:off x="7896200" y="4221088"/>
            <a:ext cx="1080120" cy="136815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7513608" y="4941169"/>
            <a:ext cx="886648" cy="30369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1961330" y="6572382"/>
            <a:ext cx="33425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http://mail.thermopedia.com/fr/content/703/</a:t>
            </a:r>
          </a:p>
        </p:txBody>
      </p:sp>
    </p:spTree>
    <p:extLst>
      <p:ext uri="{BB962C8B-B14F-4D97-AF65-F5344CB8AC3E}">
        <p14:creationId xmlns:p14="http://schemas.microsoft.com/office/powerpoint/2010/main" val="35235254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82170" y="33292"/>
            <a:ext cx="1170000" cy="4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  <p:cxnSp>
        <p:nvCxnSpPr>
          <p:cNvPr id="65" name="직선 연결선 64"/>
          <p:cNvCxnSpPr/>
          <p:nvPr/>
        </p:nvCxnSpPr>
        <p:spPr>
          <a:xfrm flipV="1">
            <a:off x="1714441" y="580986"/>
            <a:ext cx="8761473" cy="1588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1714441" y="580986"/>
            <a:ext cx="1204929" cy="7302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슬라이드 번호 개체 틀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kumimoji="0" lang="ko-KR" altLang="en-US" smtClean="0"/>
              <a:pPr/>
              <a:t>14</a:t>
            </a:fld>
            <a:endParaRPr kumimoji="0" lang="ko-KR" altLang="en-US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1531875" y="142831"/>
            <a:ext cx="6629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en-US" altLang="ko-KR" sz="2000" dirty="0">
                <a:latin typeface="+mn-ea"/>
              </a:rPr>
              <a:t> Ⅲ. CDU </a:t>
            </a:r>
            <a:r>
              <a:rPr lang="ko-KR" altLang="en-US" sz="2000" dirty="0">
                <a:latin typeface="+mn-ea"/>
              </a:rPr>
              <a:t>공정의 이해</a:t>
            </a:r>
            <a:endParaRPr lang="en-US" altLang="ko-KR" sz="2000" dirty="0">
              <a:latin typeface="+mn-ea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1750953" y="730888"/>
            <a:ext cx="6629400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en-US" altLang="ko-KR" dirty="0">
                <a:latin typeface="+mn-ea"/>
              </a:rPr>
              <a:t>6. </a:t>
            </a:r>
            <a:r>
              <a:rPr lang="ko-KR" altLang="en-US" dirty="0">
                <a:latin typeface="+mn-ea"/>
              </a:rPr>
              <a:t>분리의 이해</a:t>
            </a:r>
            <a:endParaRPr lang="en-US" altLang="ko-KR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0031" y="1340768"/>
            <a:ext cx="4630025" cy="191542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그룹 7"/>
          <p:cNvGrpSpPr/>
          <p:nvPr/>
        </p:nvGrpSpPr>
        <p:grpSpPr>
          <a:xfrm>
            <a:off x="1919717" y="3753037"/>
            <a:ext cx="4536324" cy="2232447"/>
            <a:chOff x="395716" y="4869160"/>
            <a:chExt cx="4753723" cy="1620379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5"/>
            <a:srcRect b="67958"/>
            <a:stretch/>
          </p:blipFill>
          <p:spPr>
            <a:xfrm>
              <a:off x="395716" y="4869160"/>
              <a:ext cx="1441535" cy="1524496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5"/>
            <a:srcRect t="32309" b="34858"/>
            <a:stretch/>
          </p:blipFill>
          <p:spPr>
            <a:xfrm>
              <a:off x="2087904" y="4869160"/>
              <a:ext cx="1441535" cy="1562100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5"/>
            <a:srcRect t="65943"/>
            <a:stretch/>
          </p:blipFill>
          <p:spPr>
            <a:xfrm>
              <a:off x="3707904" y="4869160"/>
              <a:ext cx="1441535" cy="1620379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6888089" y="1340769"/>
            <a:ext cx="4196983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  <a:sym typeface="Wingdings"/>
              </a:rPr>
              <a:t>Tower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sym typeface="Wingdings"/>
              </a:rPr>
              <a:t>내에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sym typeface="Wingdings"/>
              </a:rPr>
              <a:t>Vapor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sym typeface="Wingdings"/>
              </a:rPr>
              <a:t>와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sym typeface="Wingdings"/>
              </a:rPr>
              <a:t>Liquid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sym typeface="Wingdings"/>
              </a:rPr>
              <a:t>흐름이 </a:t>
            </a:r>
            <a:endParaRPr lang="en-US" altLang="ko-KR" dirty="0">
              <a:latin typeface="맑은 고딕" pitchFamily="50" charset="-127"/>
              <a:ea typeface="맑은 고딕" pitchFamily="50" charset="-127"/>
              <a:sym typeface="Wingdings"/>
            </a:endParaRPr>
          </a:p>
          <a:p>
            <a:pPr marL="88900">
              <a:spcBef>
                <a:spcPct val="0"/>
              </a:spcBef>
              <a:spcAft>
                <a:spcPts val="600"/>
              </a:spcAft>
              <a:defRPr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  <a:sym typeface="Wingdings"/>
              </a:rPr>
              <a:t>많은 경우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sym typeface="Wingdings"/>
              </a:rPr>
              <a:t>(ex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  <a:sym typeface="Wingdings"/>
              </a:rPr>
              <a:t>환류비가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sym typeface="Wingdings"/>
              </a:rPr>
              <a:t> 높은 경우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sym typeface="Wingdings"/>
              </a:rPr>
              <a:t>)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sym typeface="Wingdings"/>
              </a:rPr>
              <a:t> </a:t>
            </a:r>
            <a:endParaRPr lang="en-US" altLang="ko-KR" dirty="0">
              <a:latin typeface="맑은 고딕" pitchFamily="50" charset="-127"/>
              <a:ea typeface="맑은 고딕" pitchFamily="50" charset="-127"/>
              <a:sym typeface="Wingdings"/>
            </a:endParaRPr>
          </a:p>
          <a:p>
            <a:pPr marL="88900">
              <a:spcBef>
                <a:spcPct val="0"/>
              </a:spcBef>
              <a:spcAft>
                <a:spcPts val="600"/>
              </a:spcAft>
              <a:defRPr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  <a:sym typeface="Wingdings"/>
              </a:rPr>
              <a:t>분리 효율이 좋으며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sym typeface="Wingdings"/>
              </a:rPr>
              <a:t>,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sym typeface="Wingdings"/>
              </a:rPr>
              <a:t>반대의 경우 분리</a:t>
            </a:r>
            <a:endParaRPr lang="en-US" altLang="ko-KR" dirty="0">
              <a:latin typeface="맑은 고딕" pitchFamily="50" charset="-127"/>
              <a:ea typeface="맑은 고딕" pitchFamily="50" charset="-127"/>
              <a:sym typeface="Wingdings"/>
            </a:endParaRPr>
          </a:p>
          <a:p>
            <a:pPr marL="88900">
              <a:spcBef>
                <a:spcPct val="0"/>
              </a:spcBef>
              <a:spcAft>
                <a:spcPts val="600"/>
              </a:spcAft>
              <a:defRPr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  <a:sym typeface="Wingdings"/>
              </a:rPr>
              <a:t> 효율이 나빠진다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sym typeface="Wingdings"/>
              </a:rPr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94930" y="3753036"/>
            <a:ext cx="4722896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>
              <a:spcBef>
                <a:spcPct val="0"/>
              </a:spcBef>
              <a:spcAft>
                <a:spcPts val="600"/>
              </a:spcAft>
              <a:defRPr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  <a:sym typeface="Wingdings"/>
              </a:rPr>
              <a:t>동일한 유량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sym typeface="Wingdings"/>
              </a:rPr>
              <a:t>(fixed flow)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sym typeface="Wingdings"/>
              </a:rPr>
              <a:t>을 생산할 때</a:t>
            </a:r>
            <a:endParaRPr lang="en-US" altLang="ko-KR" dirty="0">
              <a:latin typeface="맑은 고딕" pitchFamily="50" charset="-127"/>
              <a:ea typeface="맑은 고딕" pitchFamily="50" charset="-127"/>
              <a:sym typeface="Wingdings"/>
            </a:endParaRPr>
          </a:p>
          <a:p>
            <a:pPr marL="88900">
              <a:spcBef>
                <a:spcPct val="0"/>
              </a:spcBef>
              <a:spcAft>
                <a:spcPts val="600"/>
              </a:spcAft>
              <a:defRPr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  <a:sym typeface="Wingdings"/>
              </a:rPr>
              <a:t>분리 효율이 낮아지면 인접 제품간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sym typeface="Wingdings"/>
              </a:rPr>
              <a:t>Overlap</a:t>
            </a:r>
          </a:p>
          <a:p>
            <a:pPr marL="88900">
              <a:spcBef>
                <a:spcPct val="0"/>
              </a:spcBef>
              <a:spcAft>
                <a:spcPts val="600"/>
              </a:spcAft>
              <a:defRPr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  <a:sym typeface="Wingdings"/>
              </a:rPr>
              <a:t>이 발생함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sym typeface="Wingdings"/>
              </a:rPr>
              <a:t>.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sym typeface="Wingdings"/>
              </a:rPr>
              <a:t>제품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sym typeface="Wingdings"/>
              </a:rPr>
              <a:t>Spec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sym typeface="Wingdings"/>
              </a:rPr>
              <a:t>은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  <a:sym typeface="Wingdings"/>
              </a:rPr>
              <a:t>Hvy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sym typeface="Wingdings"/>
              </a:rPr>
              <a:t> Component,</a:t>
            </a:r>
          </a:p>
          <a:p>
            <a:pPr marL="88900"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  <a:sym typeface="Wingdings"/>
              </a:rPr>
              <a:t>Light Component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sym typeface="Wingdings"/>
              </a:rPr>
              <a:t> 물량에 대한 제약으로</a:t>
            </a:r>
            <a:endParaRPr lang="en-US" altLang="ko-KR" dirty="0">
              <a:latin typeface="맑은 고딕" pitchFamily="50" charset="-127"/>
              <a:ea typeface="맑은 고딕" pitchFamily="50" charset="-127"/>
              <a:sym typeface="Wingdings"/>
            </a:endParaRPr>
          </a:p>
          <a:p>
            <a:pPr marL="88900">
              <a:spcBef>
                <a:spcPct val="0"/>
              </a:spcBef>
              <a:spcAft>
                <a:spcPts val="600"/>
              </a:spcAft>
              <a:defRPr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  <a:sym typeface="Wingdings"/>
              </a:rPr>
              <a:t>구성 되어 있어서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sym typeface="Wingdings"/>
              </a:rPr>
              <a:t>Clear Cut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sym typeface="Wingdings"/>
              </a:rPr>
              <a:t>이 될 수록 </a:t>
            </a:r>
            <a:endParaRPr lang="en-US" altLang="ko-KR" dirty="0">
              <a:latin typeface="맑은 고딕" pitchFamily="50" charset="-127"/>
              <a:ea typeface="맑은 고딕" pitchFamily="50" charset="-127"/>
              <a:sym typeface="Wingdings"/>
            </a:endParaRPr>
          </a:p>
          <a:p>
            <a:pPr marL="88900">
              <a:spcBef>
                <a:spcPct val="0"/>
              </a:spcBef>
              <a:spcAft>
                <a:spcPts val="600"/>
              </a:spcAft>
              <a:defRPr/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  <a:sym typeface="Wingdings"/>
              </a:rPr>
              <a:t>원하는 제품의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  <a:sym typeface="Wingdings"/>
              </a:rPr>
              <a:t>수율을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  <a:sym typeface="Wingdings"/>
              </a:rPr>
              <a:t> 높일 수 있음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  <a:sym typeface="Wingdings"/>
              </a:rPr>
              <a:t>.</a:t>
            </a:r>
          </a:p>
          <a:p>
            <a:pPr marL="88900">
              <a:spcBef>
                <a:spcPct val="0"/>
              </a:spcBef>
              <a:spcAft>
                <a:spcPts val="600"/>
              </a:spcAft>
              <a:defRPr/>
            </a:pPr>
            <a:endParaRPr lang="en-US" altLang="ko-KR" dirty="0">
              <a:latin typeface="맑은 고딕" pitchFamily="50" charset="-127"/>
              <a:ea typeface="맑은 고딕" pitchFamily="50" charset="-127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4748514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82170" y="33292"/>
            <a:ext cx="1170000" cy="4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  <p:cxnSp>
        <p:nvCxnSpPr>
          <p:cNvPr id="65" name="직선 연결선 64"/>
          <p:cNvCxnSpPr/>
          <p:nvPr/>
        </p:nvCxnSpPr>
        <p:spPr>
          <a:xfrm flipV="1">
            <a:off x="1714441" y="580986"/>
            <a:ext cx="8761473" cy="1588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1714441" y="580986"/>
            <a:ext cx="1204929" cy="7302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슬라이드 번호 개체 틀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kumimoji="0" lang="ko-KR" altLang="en-US" smtClean="0"/>
              <a:pPr/>
              <a:t>15</a:t>
            </a:fld>
            <a:endParaRPr kumimoji="0" lang="ko-KR" altLang="en-US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1531875" y="142831"/>
            <a:ext cx="6629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en-US" altLang="ko-KR" sz="2000" dirty="0">
                <a:latin typeface="+mn-ea"/>
              </a:rPr>
              <a:t> Ⅲ. CDU </a:t>
            </a:r>
            <a:r>
              <a:rPr lang="ko-KR" altLang="en-US" sz="2000" dirty="0">
                <a:latin typeface="+mn-ea"/>
              </a:rPr>
              <a:t>공정의 이해</a:t>
            </a:r>
            <a:endParaRPr lang="en-US" altLang="ko-KR" sz="2000" dirty="0">
              <a:latin typeface="+mn-ea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1750953" y="730888"/>
            <a:ext cx="6629400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en-US" altLang="ko-KR" dirty="0">
                <a:latin typeface="+mn-ea"/>
              </a:rPr>
              <a:t>6. </a:t>
            </a:r>
            <a:r>
              <a:rPr lang="ko-KR" altLang="en-US" dirty="0">
                <a:latin typeface="+mn-ea"/>
              </a:rPr>
              <a:t>분리의 이해</a:t>
            </a:r>
            <a:endParaRPr lang="en-US" altLang="ko-KR" dirty="0">
              <a:latin typeface="+mn-ea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55541" y="3861048"/>
            <a:ext cx="3030909" cy="23762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/>
          <a:srcRect l="6032" t="30917" r="60952" b="23510"/>
          <a:stretch/>
        </p:blipFill>
        <p:spPr>
          <a:xfrm>
            <a:off x="1955540" y="1376772"/>
            <a:ext cx="3014082" cy="23402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TextBox 24"/>
          <p:cNvSpPr txBox="1"/>
          <p:nvPr/>
        </p:nvSpPr>
        <p:spPr>
          <a:xfrm>
            <a:off x="5411924" y="1038835"/>
            <a:ext cx="4608512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ko-KR" sz="1400" b="1" dirty="0">
                <a:latin typeface="맑은 고딕" pitchFamily="50" charset="-127"/>
                <a:ea typeface="맑은 고딕" pitchFamily="50" charset="-127"/>
                <a:sym typeface="Wingdings"/>
              </a:rPr>
              <a:t>Column Pressure </a:t>
            </a:r>
          </a:p>
          <a:p>
            <a:pPr marL="88900"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  <a:sym typeface="Wingdings"/>
              </a:rPr>
              <a:t>Column OVHD Pressure Control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  <a:sym typeface="Wingdings"/>
              </a:rPr>
              <a:t>은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  <a:sym typeface="Wingdings"/>
              </a:rPr>
              <a:t>Receiver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  <a:sym typeface="Wingdings"/>
              </a:rPr>
              <a:t>에서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  <a:sym typeface="Wingdings"/>
              </a:rPr>
              <a:t>Vapor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  <a:sym typeface="Wingdings"/>
              </a:rPr>
              <a:t>를 발생시키는 경우와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  <a:sym typeface="Wingdings"/>
              </a:rPr>
              <a:t>Bubble Point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  <a:sym typeface="Wingdings"/>
              </a:rPr>
              <a:t>조건으로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  <a:sym typeface="Wingdings"/>
              </a:rPr>
              <a:t>운전하느냐에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  <a:sym typeface="Wingdings"/>
              </a:rPr>
              <a:t> 따라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  <a:sym typeface="Wingdings"/>
              </a:rPr>
              <a:t>Control Scheme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  <a:sym typeface="Wingdings"/>
              </a:rPr>
              <a:t>이 다르며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  <a:sym typeface="Wingdings"/>
              </a:rPr>
              <a:t>,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  <a:sym typeface="Wingdings"/>
              </a:rPr>
              <a:t>주로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  <a:sym typeface="Wingdings"/>
              </a:rPr>
              <a:t>Crude Column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  <a:sym typeface="Wingdings"/>
              </a:rPr>
              <a:t>의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  <a:sym typeface="Wingdings"/>
              </a:rPr>
              <a:t>Receiver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  <a:sym typeface="Wingdings"/>
              </a:rPr>
              <a:t>는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  <a:sym typeface="Wingdings"/>
              </a:rPr>
              <a:t>Bubble Point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  <a:sym typeface="Wingdings"/>
              </a:rPr>
              <a:t>조건으로 운전을 함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  <a:sym typeface="Wingdings"/>
              </a:rPr>
              <a:t>. Air Fan Cooler Outlet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  <a:sym typeface="Wingdings"/>
              </a:rPr>
              <a:t>온도와 조성에 따라서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  <a:sym typeface="Wingdings"/>
              </a:rPr>
              <a:t>Bubble Point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  <a:sym typeface="Wingdings"/>
              </a:rPr>
              <a:t>조건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  <a:sym typeface="Wingdings"/>
              </a:rPr>
              <a:t>(Receiver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  <a:sym typeface="Wingdings"/>
              </a:rPr>
              <a:t>압력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  <a:sym typeface="Wingdings"/>
              </a:rPr>
              <a:t>)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  <a:sym typeface="Wingdings"/>
              </a:rPr>
              <a:t>이 결정되고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  <a:sym typeface="Wingdings"/>
              </a:rPr>
              <a:t>Receiver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  <a:sym typeface="Wingdings"/>
              </a:rPr>
              <a:t>와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  <a:sym typeface="Wingdings"/>
              </a:rPr>
              <a:t>Column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  <a:sym typeface="Wingdings"/>
              </a:rPr>
              <a:t>간 배관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  <a:sym typeface="Wingdings"/>
              </a:rPr>
              <a:t>Delta Pressure, Column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  <a:sym typeface="Wingdings"/>
              </a:rPr>
              <a:t>내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  <a:sym typeface="Wingdings"/>
              </a:rPr>
              <a:t>Tray DP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  <a:sym typeface="Wingdings"/>
              </a:rPr>
              <a:t>에 의해서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  <a:sym typeface="Wingdings"/>
              </a:rPr>
              <a:t>Tower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  <a:sym typeface="Wingdings"/>
              </a:rPr>
              <a:t>운전 조건이 결정됨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  <a:sym typeface="Wingdings"/>
              </a:rPr>
              <a:t>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11924" y="3856547"/>
            <a:ext cx="460851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ko-KR" sz="1400" b="1" dirty="0">
                <a:latin typeface="맑은 고딕" pitchFamily="50" charset="-127"/>
                <a:ea typeface="맑은 고딕" pitchFamily="50" charset="-127"/>
                <a:sym typeface="Wingdings"/>
              </a:rPr>
              <a:t>Pump Around</a:t>
            </a:r>
          </a:p>
          <a:p>
            <a:pPr marL="88900"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  <a:sym typeface="Wingdings"/>
              </a:rPr>
              <a:t> Pump Around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  <a:sym typeface="Wingdings"/>
              </a:rPr>
              <a:t>는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  <a:sym typeface="Wingdings"/>
              </a:rPr>
              <a:t>Tower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  <a:sym typeface="Wingdings"/>
              </a:rPr>
              <a:t>내에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  <a:sym typeface="Wingdings"/>
              </a:rPr>
              <a:t>Vapor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  <a:sym typeface="Wingdings"/>
              </a:rPr>
              <a:t>흐름을 줄이며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  <a:sym typeface="Wingdings"/>
              </a:rPr>
              <a:t>Feed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  <a:sym typeface="Wingdings"/>
              </a:rPr>
              <a:t>를 예열하는 역할을 함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  <a:sym typeface="Wingdings"/>
              </a:rPr>
              <a:t>.</a:t>
            </a:r>
          </a:p>
          <a:p>
            <a:pPr marL="88900"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  <a:sym typeface="Wingdings"/>
              </a:rPr>
              <a:t> Vapor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  <a:sym typeface="Wingdings"/>
              </a:rPr>
              <a:t>흐름이 줄게 되면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  <a:sym typeface="Wingdings"/>
              </a:rPr>
              <a:t>Tower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  <a:sym typeface="Wingdings"/>
              </a:rPr>
              <a:t>압력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  <a:sym typeface="Wingdings"/>
              </a:rPr>
              <a:t>Control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  <a:sym typeface="Wingdings"/>
              </a:rPr>
              <a:t>에 용이해지며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  <a:sym typeface="Wingdings"/>
              </a:rPr>
              <a:t>flooding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  <a:sym typeface="Wingdings"/>
              </a:rPr>
              <a:t>발생 가능성을 낮추고 초기 설치 비용을 낮출 수 있음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  <a:sym typeface="Wingdings"/>
              </a:rPr>
              <a:t>. (Tower 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  <a:sym typeface="Wingdings"/>
              </a:rPr>
              <a:t>Dia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  <a:sym typeface="Wingdings"/>
              </a:rPr>
              <a:t>, Height, AFC Duty)</a:t>
            </a:r>
          </a:p>
          <a:p>
            <a:pPr marL="88900"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  <a:sym typeface="Wingdings"/>
              </a:rPr>
              <a:t>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  <a:sym typeface="Wingdings"/>
              </a:rPr>
              <a:t>단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  <a:sym typeface="Wingdings"/>
              </a:rPr>
              <a:t>, Vapor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  <a:sym typeface="Wingdings"/>
              </a:rPr>
              <a:t>흐름이 줄어들며 분리 효율은 낮아질 수 있음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  <a:sym typeface="Wingdings"/>
              </a:rPr>
              <a:t>. </a:t>
            </a:r>
          </a:p>
          <a:p>
            <a:pPr marL="88900"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  <a:sym typeface="Wingdings"/>
              </a:rPr>
              <a:t>Pump Around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  <a:sym typeface="Wingdings"/>
              </a:rPr>
              <a:t>는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  <a:sym typeface="Wingdings"/>
              </a:rPr>
              <a:t>Liquid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  <a:sym typeface="Wingdings"/>
              </a:rPr>
              <a:t>를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  <a:sym typeface="Wingdings"/>
              </a:rPr>
              <a:t>Column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  <a:sym typeface="Wingdings"/>
              </a:rPr>
              <a:t>중간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  <a:sym typeface="Wingdings"/>
              </a:rPr>
              <a:t>유분을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  <a:sym typeface="Wingdings"/>
              </a:rPr>
              <a:t>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  <a:sym typeface="Wingdings"/>
              </a:rPr>
              <a:t>밖으로 빼내야 하므로 주로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  <a:sym typeface="Wingdings"/>
              </a:rPr>
              <a:t>Multi Draw Column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  <a:sym typeface="Wingdings"/>
              </a:rPr>
              <a:t>에서 볼 수 있음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  <a:sym typeface="Wingding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65407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82170" y="33292"/>
            <a:ext cx="1170000" cy="4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  <p:cxnSp>
        <p:nvCxnSpPr>
          <p:cNvPr id="65" name="직선 연결선 64"/>
          <p:cNvCxnSpPr/>
          <p:nvPr/>
        </p:nvCxnSpPr>
        <p:spPr>
          <a:xfrm flipV="1">
            <a:off x="1714441" y="580986"/>
            <a:ext cx="8761473" cy="1588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1714441" y="580986"/>
            <a:ext cx="1204929" cy="7302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슬라이드 번호 개체 틀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kumimoji="0" lang="ko-KR" altLang="en-US" smtClean="0"/>
              <a:pPr/>
              <a:t>16</a:t>
            </a:fld>
            <a:endParaRPr kumimoji="0" lang="ko-KR" altLang="en-US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1531875" y="142831"/>
            <a:ext cx="6629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en-US" altLang="ko-KR" sz="2000" dirty="0">
                <a:latin typeface="+mn-ea"/>
              </a:rPr>
              <a:t> Ⅲ. CDU </a:t>
            </a:r>
            <a:r>
              <a:rPr lang="ko-KR" altLang="en-US" sz="2000" dirty="0">
                <a:latin typeface="+mn-ea"/>
              </a:rPr>
              <a:t>공정의 이해</a:t>
            </a:r>
            <a:endParaRPr lang="en-US" altLang="ko-KR" sz="2000" dirty="0">
              <a:latin typeface="+mn-ea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1750953" y="730888"/>
            <a:ext cx="6629400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en-US" altLang="ko-KR" dirty="0">
                <a:latin typeface="+mn-ea"/>
              </a:rPr>
              <a:t>6. </a:t>
            </a:r>
            <a:r>
              <a:rPr lang="ko-KR" altLang="en-US" dirty="0">
                <a:latin typeface="+mn-ea"/>
              </a:rPr>
              <a:t>분리의 이해</a:t>
            </a:r>
            <a:endParaRPr lang="en-US" altLang="ko-KR" dirty="0"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55940" y="1412776"/>
            <a:ext cx="4824536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ko-KR" sz="1600" b="1" dirty="0" err="1">
                <a:latin typeface="맑은 고딕" pitchFamily="50" charset="-127"/>
                <a:ea typeface="맑은 고딕" pitchFamily="50" charset="-127"/>
                <a:sym typeface="Wingdings"/>
              </a:rPr>
              <a:t>Overflash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  <a:sym typeface="Wingdings"/>
            </a:endParaRPr>
          </a:p>
          <a:p>
            <a:pPr marL="88900"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  <a:sym typeface="Wingdings"/>
              </a:rPr>
              <a:t> A-TWR Flash Zone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  <a:sym typeface="Wingdings"/>
              </a:rPr>
              <a:t>에서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  <a:sym typeface="Wingdings"/>
              </a:rPr>
              <a:t>Distillation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  <a:sym typeface="Wingdings"/>
              </a:rPr>
              <a:t>수율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  <a:sym typeface="Wingdings"/>
              </a:rPr>
              <a:t>(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  <a:sym typeface="Wingdings"/>
              </a:rPr>
              <a:t>상부 제품 수율 합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  <a:sym typeface="Wingdings"/>
              </a:rPr>
              <a:t>)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  <a:sym typeface="Wingdings"/>
              </a:rPr>
              <a:t> 이상의 물량이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  <a:sym typeface="Wingdings"/>
              </a:rPr>
              <a:t>Vaporization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  <a:sym typeface="Wingdings"/>
              </a:rPr>
              <a:t>되었다가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  <a:sym typeface="Wingdings"/>
              </a:rPr>
              <a:t>Wash Zone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  <a:sym typeface="Wingdings"/>
              </a:rPr>
              <a:t>에서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  <a:sym typeface="Wingdings"/>
              </a:rPr>
              <a:t>Flash Zone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  <a:sym typeface="Wingdings"/>
              </a:rPr>
              <a:t>으로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  <a:sym typeface="Wingdings"/>
              </a:rPr>
              <a:t>Liquid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  <a:sym typeface="Wingdings"/>
              </a:rPr>
              <a:t>로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  <a:sym typeface="Wingdings"/>
              </a:rPr>
              <a:t>Reflux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  <a:sym typeface="Wingdings"/>
              </a:rPr>
              <a:t>되는 물량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  <a:sym typeface="Wingdings"/>
              </a:rPr>
              <a:t>.</a:t>
            </a:r>
          </a:p>
          <a:p>
            <a:pPr marL="88900"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  <a:sym typeface="Wingdings"/>
              </a:rPr>
              <a:t> 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  <a:sym typeface="Wingdings"/>
              </a:rPr>
              <a:t>Overflash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  <a:sym typeface="Wingdings"/>
              </a:rPr>
              <a:t>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  <a:sym typeface="Wingdings"/>
              </a:rPr>
              <a:t>물량이 충분하지 않을 경우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  <a:sym typeface="Wingdings"/>
              </a:rPr>
              <a:t>Entrainment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  <a:sym typeface="Wingdings"/>
              </a:rPr>
              <a:t>되는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  <a:sym typeface="Wingdings"/>
              </a:rPr>
              <a:t>Heavy Component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  <a:sym typeface="Wingdings"/>
              </a:rPr>
              <a:t>가 제거 되지 못하여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  <a:sym typeface="Wingdings"/>
              </a:rPr>
              <a:t>LGO/HGO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  <a:sym typeface="Wingdings"/>
              </a:rPr>
              <a:t>등 제품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  <a:sym typeface="Wingdings"/>
              </a:rPr>
              <a:t>Color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  <a:sym typeface="Wingdings"/>
              </a:rPr>
              <a:t>오염이 발생함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  <a:sym typeface="Wingdings"/>
              </a:rPr>
              <a:t>.</a:t>
            </a:r>
          </a:p>
          <a:p>
            <a:pPr marL="88900"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  <a:sym typeface="Wingdings"/>
              </a:rPr>
              <a:t> 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  <a:sym typeface="Wingdings"/>
              </a:rPr>
              <a:t>Overflash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  <a:sym typeface="Wingdings"/>
              </a:rPr>
              <a:t>는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  <a:sym typeface="Wingdings"/>
              </a:rPr>
              <a:t>flowmeter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  <a:sym typeface="Wingdings"/>
              </a:rPr>
              <a:t>를 통해서 별도의 유량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  <a:sym typeface="Wingdings"/>
              </a:rPr>
              <a:t>check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  <a:sym typeface="Wingdings"/>
              </a:rPr>
              <a:t>를 실시함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  <a:sym typeface="Wingdings"/>
              </a:rPr>
              <a:t>. (typical feed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  <a:sym typeface="Wingdings"/>
              </a:rPr>
              <a:t>대비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  <a:sym typeface="Wingdings"/>
              </a:rPr>
              <a:t>3~5%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  <a:sym typeface="Wingdings"/>
              </a:rPr>
              <a:t>수준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  <a:sym typeface="Wingdings"/>
              </a:rPr>
              <a:t>) 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  <a:sym typeface="Wingdings"/>
              </a:rPr>
              <a:t>Overflash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  <a:sym typeface="Wingdings"/>
              </a:rPr>
              <a:t>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  <a:sym typeface="Wingdings"/>
              </a:rPr>
              <a:t>물량이 관리기준 대비 과도하게 관리되면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  <a:sym typeface="Wingdings"/>
              </a:rPr>
              <a:t>LGO/HGO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  <a:sym typeface="Wingdings"/>
              </a:rPr>
              <a:t>회수 가능 </a:t>
            </a:r>
            <a:r>
              <a:rPr lang="ko-KR" altLang="en-US" sz="1600" dirty="0" err="1">
                <a:latin typeface="맑은 고딕" pitchFamily="50" charset="-127"/>
                <a:ea typeface="맑은 고딕" pitchFamily="50" charset="-127"/>
                <a:sym typeface="Wingdings"/>
              </a:rPr>
              <a:t>유분이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  <a:sym typeface="Wingdings"/>
              </a:rPr>
              <a:t>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  <a:sym typeface="Wingdings"/>
              </a:rPr>
              <a:t>RC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  <a:sym typeface="Wingdings"/>
              </a:rPr>
              <a:t>로 회수 되고 있는 것으로 이해할 수 있고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  <a:sym typeface="Wingdings"/>
              </a:rPr>
              <a:t>COT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  <a:sym typeface="Wingdings"/>
              </a:rPr>
              <a:t>가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  <a:sym typeface="Wingdings"/>
              </a:rPr>
              <a:t>LGO/HGO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  <a:sym typeface="Wingdings"/>
              </a:rPr>
              <a:t>회수 물량 대비 높게 운전 되고 있으므로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  <a:sym typeface="Wingdings"/>
              </a:rPr>
              <a:t>COT 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  <a:sym typeface="Wingdings"/>
              </a:rPr>
              <a:t>하향을 고려할 수 있음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  <a:sym typeface="Wingdings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5540" y="1376772"/>
            <a:ext cx="3537680" cy="51125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011107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82170" y="33292"/>
            <a:ext cx="1170000" cy="4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  <p:cxnSp>
        <p:nvCxnSpPr>
          <p:cNvPr id="65" name="직선 연결선 64"/>
          <p:cNvCxnSpPr/>
          <p:nvPr/>
        </p:nvCxnSpPr>
        <p:spPr>
          <a:xfrm flipV="1">
            <a:off x="1714441" y="580986"/>
            <a:ext cx="8761473" cy="1588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1714441" y="580986"/>
            <a:ext cx="1204929" cy="7302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슬라이드 번호 개체 틀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kumimoji="0" lang="ko-KR" altLang="en-US" smtClean="0"/>
              <a:pPr/>
              <a:t>17</a:t>
            </a:fld>
            <a:endParaRPr kumimoji="0" lang="ko-KR" altLang="en-US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1531875" y="142831"/>
            <a:ext cx="6629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en-US" altLang="ko-KR" sz="2000" dirty="0">
                <a:latin typeface="+mn-ea"/>
              </a:rPr>
              <a:t> Ⅲ. CDU </a:t>
            </a:r>
            <a:r>
              <a:rPr lang="ko-KR" altLang="en-US" sz="2000" dirty="0">
                <a:latin typeface="+mn-ea"/>
              </a:rPr>
              <a:t>공정의 이해</a:t>
            </a:r>
            <a:endParaRPr lang="en-US" altLang="ko-KR" sz="2000" dirty="0">
              <a:latin typeface="+mn-ea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1750953" y="730888"/>
            <a:ext cx="6629400" cy="424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en-US" altLang="ko-KR" dirty="0">
                <a:latin typeface="+mn-ea"/>
              </a:rPr>
              <a:t>6. </a:t>
            </a:r>
            <a:r>
              <a:rPr lang="ko-KR" altLang="en-US" dirty="0">
                <a:latin typeface="+mn-ea"/>
              </a:rPr>
              <a:t>분리의 이해</a:t>
            </a:r>
            <a:endParaRPr lang="en-US" altLang="ko-KR" dirty="0">
              <a:latin typeface="+mn-ea"/>
            </a:endParaRPr>
          </a:p>
        </p:txBody>
      </p:sp>
      <p:pic>
        <p:nvPicPr>
          <p:cNvPr id="10" name="차트 3"/>
          <p:cNvPicPr>
            <a:picLocks noChangeArrowheads="1"/>
          </p:cNvPicPr>
          <p:nvPr/>
        </p:nvPicPr>
        <p:blipFill>
          <a:blip r:embed="rId4" cstate="print"/>
          <a:srcRect b="-50"/>
          <a:stretch>
            <a:fillRect/>
          </a:stretch>
        </p:blipFill>
        <p:spPr bwMode="auto">
          <a:xfrm>
            <a:off x="1955540" y="2924944"/>
            <a:ext cx="3852428" cy="2124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970032" y="1196752"/>
            <a:ext cx="8518457" cy="140415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marL="88900"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COT </a:t>
            </a:r>
            <a:r>
              <a:rPr lang="ko-KR" altLang="en-US" sz="16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상향시</a:t>
            </a:r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Feed Zone</a:t>
            </a:r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에서 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flashed vapor</a:t>
            </a:r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를 늘어나게 됨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. </a:t>
            </a:r>
            <a:r>
              <a:rPr lang="en-US" altLang="ko-KR" sz="16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Unflashed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 Vapor</a:t>
            </a:r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가 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flash </a:t>
            </a:r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되며 </a:t>
            </a:r>
            <a:endParaRPr lang="en-US" altLang="ko-KR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sym typeface="Wingdings"/>
            </a:endParaRPr>
          </a:p>
          <a:p>
            <a:pPr marL="88900">
              <a:spcBef>
                <a:spcPct val="0"/>
              </a:spcBef>
              <a:spcAft>
                <a:spcPts val="600"/>
              </a:spcAft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제품화 될 가능성이 증가하고 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Tower</a:t>
            </a:r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내 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Vapor/Liquid</a:t>
            </a:r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흐름 증가로 분리 효율이 증가하여 </a:t>
            </a:r>
            <a:endParaRPr lang="en-US" altLang="ko-KR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sym typeface="Wingdings"/>
            </a:endParaRPr>
          </a:p>
          <a:p>
            <a:pPr marL="88900">
              <a:spcBef>
                <a:spcPct val="0"/>
              </a:spcBef>
              <a:spcAft>
                <a:spcPts val="600"/>
              </a:spcAft>
              <a:defRPr/>
            </a:pPr>
            <a:r>
              <a:rPr lang="ko-KR" altLang="en-US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경질 유분 추가 회수가 가능해짐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3993" y="2816932"/>
            <a:ext cx="4716413" cy="247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0190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05F37D5-5A58-4C2A-88FB-BB964B1D3F42}" type="slidenum">
              <a:rPr lang="en-US" altLang="ko-KR" smtClean="0">
                <a:latin typeface="+mn-lt"/>
              </a:rPr>
              <a:pPr eaLnBrk="1" hangingPunct="1"/>
              <a:t>2</a:t>
            </a:fld>
            <a:endParaRPr lang="en-US" altLang="ko-KR" smtClean="0">
              <a:latin typeface="+mn-lt"/>
            </a:endParaRPr>
          </a:p>
        </p:txBody>
      </p:sp>
      <p:sp>
        <p:nvSpPr>
          <p:cNvPr id="4102" name="Text Box 140"/>
          <p:cNvSpPr txBox="1">
            <a:spLocks noChangeArrowheads="1"/>
          </p:cNvSpPr>
          <p:nvPr/>
        </p:nvSpPr>
        <p:spPr bwMode="auto">
          <a:xfrm>
            <a:off x="2063552" y="980728"/>
            <a:ext cx="32656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itchFamily="2" charset="2"/>
              <a:buChar char="v"/>
            </a:pPr>
            <a:r>
              <a:rPr lang="en-US" altLang="ko-KR" b="1">
                <a:latin typeface="+mn-lt"/>
              </a:rPr>
              <a:t> </a:t>
            </a:r>
            <a:r>
              <a:rPr lang="en-US" altLang="ko-KR" b="1">
                <a:solidFill>
                  <a:schemeClr val="accent2"/>
                </a:solidFill>
                <a:latin typeface="+mn-lt"/>
              </a:rPr>
              <a:t>Simplified Block Diagram</a:t>
            </a:r>
          </a:p>
        </p:txBody>
      </p:sp>
      <p:sp>
        <p:nvSpPr>
          <p:cNvPr id="4103" name="AutoShape 149"/>
          <p:cNvSpPr>
            <a:spLocks noChangeArrowheads="1"/>
          </p:cNvSpPr>
          <p:nvPr/>
        </p:nvSpPr>
        <p:spPr bwMode="auto">
          <a:xfrm>
            <a:off x="2208015" y="1498253"/>
            <a:ext cx="1655762" cy="4110038"/>
          </a:xfrm>
          <a:prstGeom prst="roundRect">
            <a:avLst>
              <a:gd name="adj" fmla="val 16667"/>
            </a:avLst>
          </a:prstGeom>
          <a:noFill/>
          <a:ln w="15875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>
              <a:latin typeface="+mn-lt"/>
            </a:endParaRPr>
          </a:p>
        </p:txBody>
      </p:sp>
      <p:sp>
        <p:nvSpPr>
          <p:cNvPr id="4104" name="AutoShape 150"/>
          <p:cNvSpPr>
            <a:spLocks noChangeArrowheads="1"/>
          </p:cNvSpPr>
          <p:nvPr/>
        </p:nvSpPr>
        <p:spPr bwMode="auto">
          <a:xfrm>
            <a:off x="4008240" y="1498254"/>
            <a:ext cx="5688012" cy="1941513"/>
          </a:xfrm>
          <a:prstGeom prst="roundRect">
            <a:avLst>
              <a:gd name="adj" fmla="val 16667"/>
            </a:avLst>
          </a:prstGeom>
          <a:noFill/>
          <a:ln w="15875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>
              <a:latin typeface="+mn-lt"/>
            </a:endParaRPr>
          </a:p>
        </p:txBody>
      </p:sp>
      <p:sp>
        <p:nvSpPr>
          <p:cNvPr id="4105" name="AutoShape 151"/>
          <p:cNvSpPr>
            <a:spLocks noChangeArrowheads="1"/>
          </p:cNvSpPr>
          <p:nvPr/>
        </p:nvSpPr>
        <p:spPr bwMode="auto">
          <a:xfrm>
            <a:off x="4008240" y="3511204"/>
            <a:ext cx="5688012" cy="1000125"/>
          </a:xfrm>
          <a:prstGeom prst="roundRect">
            <a:avLst>
              <a:gd name="adj" fmla="val 16667"/>
            </a:avLst>
          </a:prstGeom>
          <a:noFill/>
          <a:ln w="15875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>
              <a:latin typeface="+mn-lt"/>
            </a:endParaRPr>
          </a:p>
        </p:txBody>
      </p:sp>
      <p:grpSp>
        <p:nvGrpSpPr>
          <p:cNvPr id="4106" name="Group 195"/>
          <p:cNvGrpSpPr>
            <a:grpSpLocks/>
          </p:cNvGrpSpPr>
          <p:nvPr/>
        </p:nvGrpSpPr>
        <p:grpSpPr bwMode="auto">
          <a:xfrm>
            <a:off x="2611439" y="5877272"/>
            <a:ext cx="1387475" cy="274638"/>
            <a:chOff x="685" y="3802"/>
            <a:chExt cx="874" cy="173"/>
          </a:xfrm>
        </p:grpSpPr>
        <p:sp>
          <p:nvSpPr>
            <p:cNvPr id="4172" name="Text Box 190"/>
            <p:cNvSpPr txBox="1">
              <a:spLocks noChangeArrowheads="1"/>
            </p:cNvSpPr>
            <p:nvPr/>
          </p:nvSpPr>
          <p:spPr bwMode="auto">
            <a:xfrm>
              <a:off x="735" y="3802"/>
              <a:ext cx="82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 sz="1200" dirty="0">
                  <a:solidFill>
                    <a:schemeClr val="tx2"/>
                  </a:solidFill>
                  <a:latin typeface="+mn-lt"/>
                </a:rPr>
                <a:t>: High Purity H2</a:t>
              </a:r>
            </a:p>
          </p:txBody>
        </p:sp>
        <p:sp>
          <p:nvSpPr>
            <p:cNvPr id="4173" name="AutoShape 194"/>
            <p:cNvSpPr>
              <a:spLocks noChangeAspect="1" noChangeArrowheads="1"/>
            </p:cNvSpPr>
            <p:nvPr/>
          </p:nvSpPr>
          <p:spPr bwMode="auto">
            <a:xfrm flipV="1">
              <a:off x="685" y="3856"/>
              <a:ext cx="63" cy="85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+mn-lt"/>
              </a:endParaRPr>
            </a:p>
          </p:txBody>
        </p:sp>
      </p:grpSp>
      <p:sp>
        <p:nvSpPr>
          <p:cNvPr id="4107" name="Text Box 208"/>
          <p:cNvSpPr txBox="1">
            <a:spLocks noChangeArrowheads="1"/>
          </p:cNvSpPr>
          <p:nvPr/>
        </p:nvSpPr>
        <p:spPr bwMode="auto">
          <a:xfrm>
            <a:off x="2639815" y="5225703"/>
            <a:ext cx="7921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b="1" i="1">
                <a:solidFill>
                  <a:srgbClr val="DDDDDD"/>
                </a:solidFill>
                <a:latin typeface="+mn-lt"/>
              </a:rPr>
              <a:t>Refinery</a:t>
            </a:r>
          </a:p>
        </p:txBody>
      </p:sp>
      <p:sp>
        <p:nvSpPr>
          <p:cNvPr id="4108" name="Rectangle 141"/>
          <p:cNvSpPr>
            <a:spLocks noChangeArrowheads="1"/>
          </p:cNvSpPr>
          <p:nvPr/>
        </p:nvSpPr>
        <p:spPr bwMode="auto">
          <a:xfrm>
            <a:off x="2495352" y="3188941"/>
            <a:ext cx="865188" cy="468312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400" b="1">
                <a:latin typeface="+mn-lt"/>
              </a:rPr>
              <a:t># 2/4 CDU</a:t>
            </a:r>
          </a:p>
        </p:txBody>
      </p:sp>
      <p:sp>
        <p:nvSpPr>
          <p:cNvPr id="4109" name="Rectangle 142"/>
          <p:cNvSpPr>
            <a:spLocks noChangeArrowheads="1"/>
          </p:cNvSpPr>
          <p:nvPr/>
        </p:nvSpPr>
        <p:spPr bwMode="auto">
          <a:xfrm>
            <a:off x="4295578" y="1674466"/>
            <a:ext cx="936625" cy="4699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600" b="1">
                <a:latin typeface="+mn-lt"/>
              </a:rPr>
              <a:t>#2VDU</a:t>
            </a:r>
          </a:p>
        </p:txBody>
      </p:sp>
      <p:sp>
        <p:nvSpPr>
          <p:cNvPr id="4110" name="Rectangle 152"/>
          <p:cNvSpPr>
            <a:spLocks noChangeArrowheads="1"/>
          </p:cNvSpPr>
          <p:nvPr/>
        </p:nvSpPr>
        <p:spPr bwMode="auto">
          <a:xfrm>
            <a:off x="2495352" y="1674466"/>
            <a:ext cx="865188" cy="4699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400" b="1">
                <a:latin typeface="+mn-lt"/>
              </a:rPr>
              <a:t># 3 CDU</a:t>
            </a:r>
          </a:p>
        </p:txBody>
      </p:sp>
      <p:sp>
        <p:nvSpPr>
          <p:cNvPr id="4111" name="Rectangle 153"/>
          <p:cNvSpPr>
            <a:spLocks noChangeArrowheads="1"/>
          </p:cNvSpPr>
          <p:nvPr/>
        </p:nvSpPr>
        <p:spPr bwMode="auto">
          <a:xfrm>
            <a:off x="5448103" y="2612678"/>
            <a:ext cx="936625" cy="4699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600" b="1">
                <a:solidFill>
                  <a:schemeClr val="accent2"/>
                </a:solidFill>
                <a:latin typeface="+mn-lt"/>
              </a:rPr>
              <a:t>VRDS</a:t>
            </a:r>
          </a:p>
        </p:txBody>
      </p:sp>
      <p:sp>
        <p:nvSpPr>
          <p:cNvPr id="4112" name="Rectangle 154"/>
          <p:cNvSpPr>
            <a:spLocks noChangeArrowheads="1"/>
          </p:cNvSpPr>
          <p:nvPr/>
        </p:nvSpPr>
        <p:spPr bwMode="auto">
          <a:xfrm>
            <a:off x="4800403" y="3552478"/>
            <a:ext cx="936625" cy="4699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600" b="1" dirty="0">
                <a:solidFill>
                  <a:schemeClr val="accent2"/>
                </a:solidFill>
                <a:latin typeface="+mn-lt"/>
              </a:rPr>
              <a:t>#</a:t>
            </a:r>
            <a:r>
              <a:rPr lang="en-US" altLang="ko-KR" sz="1600" b="1" dirty="0">
                <a:solidFill>
                  <a:schemeClr val="accent2"/>
                </a:solidFill>
                <a:latin typeface="+mn-lt"/>
              </a:rPr>
              <a:t>1RDS</a:t>
            </a:r>
            <a:endParaRPr lang="en-US" altLang="ko-KR" sz="16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4113" name="Rectangle 155"/>
          <p:cNvSpPr>
            <a:spLocks noChangeArrowheads="1"/>
          </p:cNvSpPr>
          <p:nvPr/>
        </p:nvSpPr>
        <p:spPr bwMode="auto">
          <a:xfrm>
            <a:off x="6887966" y="3969991"/>
            <a:ext cx="936625" cy="4699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600" b="1">
                <a:latin typeface="+mn-lt"/>
              </a:rPr>
              <a:t>#1RFCC</a:t>
            </a:r>
          </a:p>
        </p:txBody>
      </p:sp>
      <p:sp>
        <p:nvSpPr>
          <p:cNvPr id="4114" name="Line 156"/>
          <p:cNvSpPr>
            <a:spLocks noChangeShapeType="1"/>
          </p:cNvSpPr>
          <p:nvPr/>
        </p:nvSpPr>
        <p:spPr bwMode="auto">
          <a:xfrm>
            <a:off x="2927152" y="3657254"/>
            <a:ext cx="0" cy="207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15" name="Line 157"/>
          <p:cNvSpPr>
            <a:spLocks noChangeShapeType="1"/>
          </p:cNvSpPr>
          <p:nvPr/>
        </p:nvSpPr>
        <p:spPr bwMode="auto">
          <a:xfrm>
            <a:off x="2927152" y="3865216"/>
            <a:ext cx="1873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16" name="Line 158"/>
          <p:cNvSpPr>
            <a:spLocks noChangeShapeType="1"/>
          </p:cNvSpPr>
          <p:nvPr/>
        </p:nvSpPr>
        <p:spPr bwMode="auto">
          <a:xfrm flipV="1">
            <a:off x="3647877" y="2979392"/>
            <a:ext cx="0" cy="885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17" name="Line 159"/>
          <p:cNvSpPr>
            <a:spLocks noChangeShapeType="1"/>
          </p:cNvSpPr>
          <p:nvPr/>
        </p:nvSpPr>
        <p:spPr bwMode="auto">
          <a:xfrm>
            <a:off x="3647878" y="2979391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18" name="Line 160"/>
          <p:cNvSpPr>
            <a:spLocks noChangeShapeType="1"/>
          </p:cNvSpPr>
          <p:nvPr/>
        </p:nvSpPr>
        <p:spPr bwMode="auto">
          <a:xfrm>
            <a:off x="2927152" y="2144366"/>
            <a:ext cx="0" cy="260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19" name="Line 161"/>
          <p:cNvSpPr>
            <a:spLocks noChangeShapeType="1"/>
          </p:cNvSpPr>
          <p:nvPr/>
        </p:nvSpPr>
        <p:spPr bwMode="auto">
          <a:xfrm>
            <a:off x="2927153" y="2404716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20" name="Line 162"/>
          <p:cNvSpPr>
            <a:spLocks noChangeShapeType="1"/>
          </p:cNvSpPr>
          <p:nvPr/>
        </p:nvSpPr>
        <p:spPr bwMode="auto">
          <a:xfrm flipV="1">
            <a:off x="3647877" y="1779242"/>
            <a:ext cx="0" cy="625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21" name="Line 163"/>
          <p:cNvSpPr>
            <a:spLocks noChangeShapeType="1"/>
          </p:cNvSpPr>
          <p:nvPr/>
        </p:nvSpPr>
        <p:spPr bwMode="auto">
          <a:xfrm>
            <a:off x="3647877" y="1779241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22" name="Line 164"/>
          <p:cNvSpPr>
            <a:spLocks noChangeShapeType="1"/>
          </p:cNvSpPr>
          <p:nvPr/>
        </p:nvSpPr>
        <p:spPr bwMode="auto">
          <a:xfrm>
            <a:off x="4727377" y="2144367"/>
            <a:ext cx="0" cy="835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23" name="Line 166"/>
          <p:cNvSpPr>
            <a:spLocks noChangeShapeType="1"/>
          </p:cNvSpPr>
          <p:nvPr/>
        </p:nvSpPr>
        <p:spPr bwMode="auto">
          <a:xfrm>
            <a:off x="5951340" y="3084167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24" name="Line 167"/>
          <p:cNvSpPr>
            <a:spLocks noChangeShapeType="1"/>
          </p:cNvSpPr>
          <p:nvPr/>
        </p:nvSpPr>
        <p:spPr bwMode="auto">
          <a:xfrm>
            <a:off x="5951341" y="3239741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25" name="Line 168"/>
          <p:cNvSpPr>
            <a:spLocks noChangeShapeType="1"/>
          </p:cNvSpPr>
          <p:nvPr/>
        </p:nvSpPr>
        <p:spPr bwMode="auto">
          <a:xfrm>
            <a:off x="6384728" y="2771428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26" name="Line 172"/>
          <p:cNvSpPr>
            <a:spLocks noChangeShapeType="1"/>
          </p:cNvSpPr>
          <p:nvPr/>
        </p:nvSpPr>
        <p:spPr bwMode="auto">
          <a:xfrm>
            <a:off x="5232202" y="4022378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27" name="Line 173"/>
          <p:cNvSpPr>
            <a:spLocks noChangeShapeType="1"/>
          </p:cNvSpPr>
          <p:nvPr/>
        </p:nvSpPr>
        <p:spPr bwMode="auto">
          <a:xfrm>
            <a:off x="5232203" y="4231928"/>
            <a:ext cx="1655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28" name="Line 174"/>
          <p:cNvSpPr>
            <a:spLocks noChangeShapeType="1"/>
          </p:cNvSpPr>
          <p:nvPr/>
        </p:nvSpPr>
        <p:spPr bwMode="auto">
          <a:xfrm>
            <a:off x="7824590" y="4231928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29" name="Line 175"/>
          <p:cNvSpPr>
            <a:spLocks noChangeShapeType="1"/>
          </p:cNvSpPr>
          <p:nvPr/>
        </p:nvSpPr>
        <p:spPr bwMode="auto">
          <a:xfrm>
            <a:off x="5735441" y="3709641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30" name="Line 177"/>
          <p:cNvSpPr>
            <a:spLocks noChangeShapeType="1"/>
          </p:cNvSpPr>
          <p:nvPr/>
        </p:nvSpPr>
        <p:spPr bwMode="auto">
          <a:xfrm>
            <a:off x="5232202" y="1779241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31" name="Rectangle 178"/>
          <p:cNvSpPr>
            <a:spLocks noChangeArrowheads="1"/>
          </p:cNvSpPr>
          <p:nvPr/>
        </p:nvSpPr>
        <p:spPr bwMode="auto">
          <a:xfrm>
            <a:off x="6311703" y="1674466"/>
            <a:ext cx="936625" cy="4699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600" b="1">
                <a:latin typeface="+mn-lt"/>
              </a:rPr>
              <a:t>UC</a:t>
            </a:r>
          </a:p>
        </p:txBody>
      </p:sp>
      <p:sp>
        <p:nvSpPr>
          <p:cNvPr id="4132" name="Rectangle 179"/>
          <p:cNvSpPr>
            <a:spLocks noChangeArrowheads="1"/>
          </p:cNvSpPr>
          <p:nvPr/>
        </p:nvSpPr>
        <p:spPr bwMode="auto">
          <a:xfrm>
            <a:off x="7680128" y="2144366"/>
            <a:ext cx="936625" cy="468312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600" b="1">
                <a:latin typeface="+mn-lt"/>
              </a:rPr>
              <a:t>#1/2LBO</a:t>
            </a:r>
          </a:p>
        </p:txBody>
      </p:sp>
      <p:sp>
        <p:nvSpPr>
          <p:cNvPr id="4133" name="Line 180"/>
          <p:cNvSpPr>
            <a:spLocks noChangeShapeType="1"/>
          </p:cNvSpPr>
          <p:nvPr/>
        </p:nvSpPr>
        <p:spPr bwMode="auto">
          <a:xfrm>
            <a:off x="6816527" y="2144367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34" name="Line 181"/>
          <p:cNvSpPr>
            <a:spLocks noChangeShapeType="1"/>
          </p:cNvSpPr>
          <p:nvPr/>
        </p:nvSpPr>
        <p:spPr bwMode="auto">
          <a:xfrm>
            <a:off x="6816527" y="2299941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35" name="Line 182"/>
          <p:cNvSpPr>
            <a:spLocks noChangeShapeType="1"/>
          </p:cNvSpPr>
          <p:nvPr/>
        </p:nvSpPr>
        <p:spPr bwMode="auto">
          <a:xfrm>
            <a:off x="8616752" y="2299941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36" name="Line 183"/>
          <p:cNvSpPr>
            <a:spLocks noChangeShapeType="1"/>
          </p:cNvSpPr>
          <p:nvPr/>
        </p:nvSpPr>
        <p:spPr bwMode="auto">
          <a:xfrm>
            <a:off x="7248327" y="1779241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37" name="Line 184"/>
          <p:cNvSpPr>
            <a:spLocks noChangeShapeType="1"/>
          </p:cNvSpPr>
          <p:nvPr/>
        </p:nvSpPr>
        <p:spPr bwMode="auto">
          <a:xfrm>
            <a:off x="4727378" y="2352328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38" name="AutoShape 188"/>
          <p:cNvSpPr>
            <a:spLocks noChangeAspect="1" noChangeArrowheads="1"/>
          </p:cNvSpPr>
          <p:nvPr/>
        </p:nvSpPr>
        <p:spPr bwMode="auto">
          <a:xfrm flipV="1">
            <a:off x="4440040" y="3762029"/>
            <a:ext cx="100012" cy="9842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>
              <a:latin typeface="+mn-lt"/>
            </a:endParaRPr>
          </a:p>
        </p:txBody>
      </p:sp>
      <p:sp>
        <p:nvSpPr>
          <p:cNvPr id="4139" name="AutoShape 191"/>
          <p:cNvSpPr>
            <a:spLocks noChangeAspect="1" noChangeArrowheads="1"/>
          </p:cNvSpPr>
          <p:nvPr/>
        </p:nvSpPr>
        <p:spPr bwMode="auto">
          <a:xfrm flipV="1">
            <a:off x="5132190" y="2880967"/>
            <a:ext cx="100012" cy="9842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>
              <a:latin typeface="+mn-lt"/>
            </a:endParaRPr>
          </a:p>
        </p:txBody>
      </p:sp>
      <p:sp>
        <p:nvSpPr>
          <p:cNvPr id="4140" name="AutoShape 192"/>
          <p:cNvSpPr>
            <a:spLocks noChangeAspect="1" noChangeArrowheads="1"/>
          </p:cNvSpPr>
          <p:nvPr/>
        </p:nvSpPr>
        <p:spPr bwMode="auto">
          <a:xfrm flipV="1">
            <a:off x="5951340" y="1680817"/>
            <a:ext cx="100012" cy="9842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>
              <a:latin typeface="+mn-lt"/>
            </a:endParaRPr>
          </a:p>
        </p:txBody>
      </p:sp>
      <p:sp>
        <p:nvSpPr>
          <p:cNvPr id="4141" name="AutoShape 193"/>
          <p:cNvSpPr>
            <a:spLocks noChangeAspect="1" noChangeArrowheads="1"/>
          </p:cNvSpPr>
          <p:nvPr/>
        </p:nvSpPr>
        <p:spPr bwMode="auto">
          <a:xfrm flipV="1">
            <a:off x="7392790" y="2203103"/>
            <a:ext cx="100012" cy="96838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>
              <a:latin typeface="+mn-lt"/>
            </a:endParaRPr>
          </a:p>
        </p:txBody>
      </p:sp>
      <p:sp>
        <p:nvSpPr>
          <p:cNvPr id="4142" name="Text Box 196"/>
          <p:cNvSpPr txBox="1">
            <a:spLocks noChangeArrowheads="1"/>
          </p:cNvSpPr>
          <p:nvPr/>
        </p:nvSpPr>
        <p:spPr bwMode="auto">
          <a:xfrm>
            <a:off x="7680127" y="1676054"/>
            <a:ext cx="168469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b="1">
                <a:latin typeface="+mn-lt"/>
              </a:rPr>
              <a:t>LPG/Naph/Kero/DSL</a:t>
            </a:r>
          </a:p>
        </p:txBody>
      </p:sp>
      <p:sp>
        <p:nvSpPr>
          <p:cNvPr id="4143" name="Text Box 197"/>
          <p:cNvSpPr txBox="1">
            <a:spLocks noChangeArrowheads="1"/>
          </p:cNvSpPr>
          <p:nvPr/>
        </p:nvSpPr>
        <p:spPr bwMode="auto">
          <a:xfrm>
            <a:off x="8804077" y="2196754"/>
            <a:ext cx="9264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b="1">
                <a:latin typeface="+mn-lt"/>
              </a:rPr>
              <a:t>YUBASE</a:t>
            </a:r>
            <a:r>
              <a:rPr lang="en-US" altLang="ko-KR" sz="1200" b="1" baseline="30000">
                <a:latin typeface="+mn-lt"/>
              </a:rPr>
              <a:t>TM</a:t>
            </a:r>
          </a:p>
        </p:txBody>
      </p:sp>
      <p:sp>
        <p:nvSpPr>
          <p:cNvPr id="4144" name="Text Box 198"/>
          <p:cNvSpPr txBox="1">
            <a:spLocks noChangeArrowheads="1"/>
          </p:cNvSpPr>
          <p:nvPr/>
        </p:nvSpPr>
        <p:spPr bwMode="auto">
          <a:xfrm>
            <a:off x="5519540" y="2249142"/>
            <a:ext cx="7377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b="1">
                <a:latin typeface="+mn-lt"/>
              </a:rPr>
              <a:t>Asphalt</a:t>
            </a:r>
          </a:p>
        </p:txBody>
      </p:sp>
      <p:sp>
        <p:nvSpPr>
          <p:cNvPr id="4145" name="Text Box 199"/>
          <p:cNvSpPr txBox="1">
            <a:spLocks noChangeArrowheads="1"/>
          </p:cNvSpPr>
          <p:nvPr/>
        </p:nvSpPr>
        <p:spPr bwMode="auto">
          <a:xfrm>
            <a:off x="6743502" y="2666654"/>
            <a:ext cx="14323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b="1">
                <a:latin typeface="+mn-lt"/>
              </a:rPr>
              <a:t>Naph(+LPG)/DSL</a:t>
            </a:r>
          </a:p>
        </p:txBody>
      </p:sp>
      <p:sp>
        <p:nvSpPr>
          <p:cNvPr id="4146" name="Text Box 200"/>
          <p:cNvSpPr txBox="1">
            <a:spLocks noChangeArrowheads="1"/>
          </p:cNvSpPr>
          <p:nvPr/>
        </p:nvSpPr>
        <p:spPr bwMode="auto">
          <a:xfrm>
            <a:off x="7464228" y="3084167"/>
            <a:ext cx="85010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b="1">
                <a:latin typeface="+mn-lt"/>
              </a:rPr>
              <a:t>Bunker-C</a:t>
            </a:r>
          </a:p>
        </p:txBody>
      </p:sp>
      <p:sp>
        <p:nvSpPr>
          <p:cNvPr id="4147" name="Text Box 201"/>
          <p:cNvSpPr txBox="1">
            <a:spLocks noChangeArrowheads="1"/>
          </p:cNvSpPr>
          <p:nvPr/>
        </p:nvSpPr>
        <p:spPr bwMode="auto">
          <a:xfrm>
            <a:off x="6672065" y="3604867"/>
            <a:ext cx="12800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b="1">
                <a:latin typeface="+mn-lt"/>
              </a:rPr>
              <a:t>LPG/Naph/DSL</a:t>
            </a:r>
          </a:p>
        </p:txBody>
      </p:sp>
      <p:sp>
        <p:nvSpPr>
          <p:cNvPr id="4148" name="Text Box 202"/>
          <p:cNvSpPr txBox="1">
            <a:spLocks noChangeArrowheads="1"/>
          </p:cNvSpPr>
          <p:nvPr/>
        </p:nvSpPr>
        <p:spPr bwMode="auto">
          <a:xfrm>
            <a:off x="3071615" y="2206279"/>
            <a:ext cx="3946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b="1">
                <a:latin typeface="+mn-lt"/>
              </a:rPr>
              <a:t>AR</a:t>
            </a:r>
          </a:p>
        </p:txBody>
      </p:sp>
      <p:sp>
        <p:nvSpPr>
          <p:cNvPr id="4149" name="Text Box 203"/>
          <p:cNvSpPr txBox="1">
            <a:spLocks noChangeArrowheads="1"/>
          </p:cNvSpPr>
          <p:nvPr/>
        </p:nvSpPr>
        <p:spPr bwMode="auto">
          <a:xfrm>
            <a:off x="3071615" y="3657254"/>
            <a:ext cx="3946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b="1">
                <a:latin typeface="+mn-lt"/>
              </a:rPr>
              <a:t>AR</a:t>
            </a:r>
          </a:p>
        </p:txBody>
      </p:sp>
      <p:sp>
        <p:nvSpPr>
          <p:cNvPr id="4150" name="Text Box 204"/>
          <p:cNvSpPr txBox="1">
            <a:spLocks noChangeArrowheads="1"/>
          </p:cNvSpPr>
          <p:nvPr/>
        </p:nvSpPr>
        <p:spPr bwMode="auto">
          <a:xfrm>
            <a:off x="4367015" y="2614267"/>
            <a:ext cx="38824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b="1">
                <a:latin typeface="+mn-lt"/>
              </a:rPr>
              <a:t>VR</a:t>
            </a:r>
          </a:p>
        </p:txBody>
      </p:sp>
      <p:sp>
        <p:nvSpPr>
          <p:cNvPr id="4151" name="Text Box 205"/>
          <p:cNvSpPr txBox="1">
            <a:spLocks noChangeArrowheads="1"/>
          </p:cNvSpPr>
          <p:nvPr/>
        </p:nvSpPr>
        <p:spPr bwMode="auto">
          <a:xfrm>
            <a:off x="5375078" y="1569692"/>
            <a:ext cx="51488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b="1">
                <a:latin typeface="+mn-lt"/>
              </a:rPr>
              <a:t>VGO</a:t>
            </a:r>
          </a:p>
        </p:txBody>
      </p:sp>
      <p:sp>
        <p:nvSpPr>
          <p:cNvPr id="4152" name="Text Box 206"/>
          <p:cNvSpPr txBox="1">
            <a:spLocks noChangeArrowheads="1"/>
          </p:cNvSpPr>
          <p:nvPr/>
        </p:nvSpPr>
        <p:spPr bwMode="auto">
          <a:xfrm>
            <a:off x="6887966" y="2258667"/>
            <a:ext cx="5128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b="1">
                <a:latin typeface="+mn-lt"/>
              </a:rPr>
              <a:t>UCO</a:t>
            </a:r>
          </a:p>
        </p:txBody>
      </p:sp>
      <p:sp>
        <p:nvSpPr>
          <p:cNvPr id="4153" name="Text Box 207"/>
          <p:cNvSpPr txBox="1">
            <a:spLocks noChangeArrowheads="1"/>
          </p:cNvSpPr>
          <p:nvPr/>
        </p:nvSpPr>
        <p:spPr bwMode="auto">
          <a:xfrm>
            <a:off x="8400853" y="3868391"/>
            <a:ext cx="12303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b="1">
                <a:latin typeface="+mn-lt"/>
              </a:rPr>
              <a:t>Propylene</a:t>
            </a:r>
          </a:p>
          <a:p>
            <a:pPr eaLnBrk="1" hangingPunct="1"/>
            <a:r>
              <a:rPr lang="en-US" altLang="ko-KR" sz="1200" b="1">
                <a:latin typeface="+mn-lt"/>
              </a:rPr>
              <a:t>/Gasoline/DSL</a:t>
            </a:r>
            <a:br>
              <a:rPr lang="en-US" altLang="ko-KR" sz="1200" b="1">
                <a:latin typeface="+mn-lt"/>
              </a:rPr>
            </a:br>
            <a:r>
              <a:rPr lang="en-US" altLang="ko-KR" sz="1200" b="1">
                <a:latin typeface="+mn-lt"/>
              </a:rPr>
              <a:t>/Bunker-A,C</a:t>
            </a:r>
          </a:p>
        </p:txBody>
      </p:sp>
      <p:sp>
        <p:nvSpPr>
          <p:cNvPr id="4154" name="Text Box 209"/>
          <p:cNvSpPr txBox="1">
            <a:spLocks noChangeArrowheads="1"/>
          </p:cNvSpPr>
          <p:nvPr/>
        </p:nvSpPr>
        <p:spPr bwMode="auto">
          <a:xfrm>
            <a:off x="8904090" y="3084167"/>
            <a:ext cx="5357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b="1" i="1">
                <a:solidFill>
                  <a:srgbClr val="DDDDDD"/>
                </a:solidFill>
                <a:latin typeface="+mn-lt"/>
              </a:rPr>
              <a:t>HOU</a:t>
            </a:r>
          </a:p>
        </p:txBody>
      </p:sp>
      <p:sp>
        <p:nvSpPr>
          <p:cNvPr id="4155" name="Text Box 210"/>
          <p:cNvSpPr txBox="1">
            <a:spLocks noChangeArrowheads="1"/>
          </p:cNvSpPr>
          <p:nvPr/>
        </p:nvSpPr>
        <p:spPr bwMode="auto">
          <a:xfrm>
            <a:off x="8880278" y="3511204"/>
            <a:ext cx="714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b="1" i="1">
                <a:solidFill>
                  <a:srgbClr val="DDDDDD"/>
                </a:solidFill>
                <a:latin typeface="+mn-lt"/>
              </a:rPr>
              <a:t>#1 FCC</a:t>
            </a:r>
          </a:p>
        </p:txBody>
      </p:sp>
      <p:sp>
        <p:nvSpPr>
          <p:cNvPr id="4157" name="Rectangle 141"/>
          <p:cNvSpPr>
            <a:spLocks noChangeArrowheads="1"/>
          </p:cNvSpPr>
          <p:nvPr/>
        </p:nvSpPr>
        <p:spPr bwMode="auto">
          <a:xfrm>
            <a:off x="2512816" y="4297016"/>
            <a:ext cx="865187" cy="469900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400" b="1">
                <a:latin typeface="+mn-lt"/>
              </a:rPr>
              <a:t># 5 CDU</a:t>
            </a:r>
          </a:p>
        </p:txBody>
      </p:sp>
      <p:sp>
        <p:nvSpPr>
          <p:cNvPr id="4158" name="Rectangle 154"/>
          <p:cNvSpPr>
            <a:spLocks noChangeArrowheads="1"/>
          </p:cNvSpPr>
          <p:nvPr/>
        </p:nvSpPr>
        <p:spPr bwMode="auto">
          <a:xfrm>
            <a:off x="4817866" y="4662141"/>
            <a:ext cx="936625" cy="468312"/>
          </a:xfrm>
          <a:prstGeom prst="rect">
            <a:avLst/>
          </a:prstGeom>
          <a:solidFill>
            <a:srgbClr val="FFFFCC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600" b="1" dirty="0">
                <a:solidFill>
                  <a:schemeClr val="accent2"/>
                </a:solidFill>
                <a:latin typeface="+mn-lt"/>
              </a:rPr>
              <a:t>#</a:t>
            </a:r>
            <a:r>
              <a:rPr lang="en-US" altLang="ko-KR" sz="1600" b="1" dirty="0">
                <a:solidFill>
                  <a:schemeClr val="accent2"/>
                </a:solidFill>
                <a:latin typeface="+mn-lt"/>
              </a:rPr>
              <a:t>2RDS</a:t>
            </a:r>
            <a:endParaRPr lang="en-US" altLang="ko-KR" sz="16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4159" name="Rectangle 155"/>
          <p:cNvSpPr>
            <a:spLocks noChangeArrowheads="1"/>
          </p:cNvSpPr>
          <p:nvPr/>
        </p:nvSpPr>
        <p:spPr bwMode="auto">
          <a:xfrm>
            <a:off x="6905428" y="5079654"/>
            <a:ext cx="936625" cy="468313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600" b="1">
                <a:latin typeface="+mn-lt"/>
              </a:rPr>
              <a:t>#2RFCC</a:t>
            </a:r>
          </a:p>
        </p:txBody>
      </p:sp>
      <p:sp>
        <p:nvSpPr>
          <p:cNvPr id="4160" name="Line 156"/>
          <p:cNvSpPr>
            <a:spLocks noChangeShapeType="1"/>
          </p:cNvSpPr>
          <p:nvPr/>
        </p:nvSpPr>
        <p:spPr bwMode="auto">
          <a:xfrm>
            <a:off x="2944615" y="4766916"/>
            <a:ext cx="0" cy="207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61" name="Line 157"/>
          <p:cNvSpPr>
            <a:spLocks noChangeShapeType="1"/>
          </p:cNvSpPr>
          <p:nvPr/>
        </p:nvSpPr>
        <p:spPr bwMode="auto">
          <a:xfrm>
            <a:off x="2944615" y="4974878"/>
            <a:ext cx="1873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62" name="Line 172"/>
          <p:cNvSpPr>
            <a:spLocks noChangeShapeType="1"/>
          </p:cNvSpPr>
          <p:nvPr/>
        </p:nvSpPr>
        <p:spPr bwMode="auto">
          <a:xfrm>
            <a:off x="5249665" y="5130453"/>
            <a:ext cx="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63" name="Line 173"/>
          <p:cNvSpPr>
            <a:spLocks noChangeShapeType="1"/>
          </p:cNvSpPr>
          <p:nvPr/>
        </p:nvSpPr>
        <p:spPr bwMode="auto">
          <a:xfrm>
            <a:off x="5249665" y="5340003"/>
            <a:ext cx="16557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64" name="Line 174"/>
          <p:cNvSpPr>
            <a:spLocks noChangeShapeType="1"/>
          </p:cNvSpPr>
          <p:nvPr/>
        </p:nvSpPr>
        <p:spPr bwMode="auto">
          <a:xfrm>
            <a:off x="7842053" y="5340003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65" name="Line 175"/>
          <p:cNvSpPr>
            <a:spLocks noChangeShapeType="1"/>
          </p:cNvSpPr>
          <p:nvPr/>
        </p:nvSpPr>
        <p:spPr bwMode="auto">
          <a:xfrm>
            <a:off x="5752903" y="4817716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66" name="AutoShape 188"/>
          <p:cNvSpPr>
            <a:spLocks noChangeAspect="1" noChangeArrowheads="1"/>
          </p:cNvSpPr>
          <p:nvPr/>
        </p:nvSpPr>
        <p:spPr bwMode="auto">
          <a:xfrm flipV="1">
            <a:off x="4457503" y="4871692"/>
            <a:ext cx="100013" cy="96837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>
              <a:latin typeface="+mn-lt"/>
            </a:endParaRPr>
          </a:p>
        </p:txBody>
      </p:sp>
      <p:sp>
        <p:nvSpPr>
          <p:cNvPr id="4167" name="Text Box 201"/>
          <p:cNvSpPr txBox="1">
            <a:spLocks noChangeArrowheads="1"/>
          </p:cNvSpPr>
          <p:nvPr/>
        </p:nvSpPr>
        <p:spPr bwMode="auto">
          <a:xfrm>
            <a:off x="6689527" y="4712942"/>
            <a:ext cx="12800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b="1">
                <a:latin typeface="+mn-lt"/>
              </a:rPr>
              <a:t>LPG/Naph/DSL</a:t>
            </a:r>
          </a:p>
        </p:txBody>
      </p:sp>
      <p:sp>
        <p:nvSpPr>
          <p:cNvPr id="4168" name="Text Box 203"/>
          <p:cNvSpPr txBox="1">
            <a:spLocks noChangeArrowheads="1"/>
          </p:cNvSpPr>
          <p:nvPr/>
        </p:nvSpPr>
        <p:spPr bwMode="auto">
          <a:xfrm>
            <a:off x="3089077" y="4766917"/>
            <a:ext cx="3946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b="1">
                <a:latin typeface="+mn-lt"/>
              </a:rPr>
              <a:t>AR</a:t>
            </a:r>
          </a:p>
        </p:txBody>
      </p:sp>
      <p:sp>
        <p:nvSpPr>
          <p:cNvPr id="4169" name="Text Box 207"/>
          <p:cNvSpPr txBox="1">
            <a:spLocks noChangeArrowheads="1"/>
          </p:cNvSpPr>
          <p:nvPr/>
        </p:nvSpPr>
        <p:spPr bwMode="auto">
          <a:xfrm>
            <a:off x="8418315" y="4939954"/>
            <a:ext cx="12303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b="1">
                <a:latin typeface="+mn-lt"/>
              </a:rPr>
              <a:t>Propylene</a:t>
            </a:r>
          </a:p>
          <a:p>
            <a:pPr eaLnBrk="1" hangingPunct="1"/>
            <a:r>
              <a:rPr lang="en-US" altLang="ko-KR" sz="1200" b="1">
                <a:latin typeface="+mn-lt"/>
              </a:rPr>
              <a:t>/Gasoline/DSL</a:t>
            </a:r>
            <a:br>
              <a:rPr lang="en-US" altLang="ko-KR" sz="1200" b="1">
                <a:latin typeface="+mn-lt"/>
              </a:rPr>
            </a:br>
            <a:r>
              <a:rPr lang="en-US" altLang="ko-KR" sz="1200" b="1">
                <a:latin typeface="+mn-lt"/>
              </a:rPr>
              <a:t>/Bunker-A,C</a:t>
            </a:r>
          </a:p>
        </p:txBody>
      </p:sp>
      <p:sp>
        <p:nvSpPr>
          <p:cNvPr id="4170" name="AutoShape 151"/>
          <p:cNvSpPr>
            <a:spLocks noChangeArrowheads="1"/>
          </p:cNvSpPr>
          <p:nvPr/>
        </p:nvSpPr>
        <p:spPr bwMode="auto">
          <a:xfrm>
            <a:off x="4022528" y="4601817"/>
            <a:ext cx="5688013" cy="1000125"/>
          </a:xfrm>
          <a:prstGeom prst="roundRect">
            <a:avLst>
              <a:gd name="adj" fmla="val 16667"/>
            </a:avLst>
          </a:prstGeom>
          <a:noFill/>
          <a:ln w="15875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>
              <a:latin typeface="+mn-lt"/>
            </a:endParaRPr>
          </a:p>
        </p:txBody>
      </p:sp>
      <p:sp>
        <p:nvSpPr>
          <p:cNvPr id="4171" name="Text Box 210"/>
          <p:cNvSpPr txBox="1">
            <a:spLocks noChangeArrowheads="1"/>
          </p:cNvSpPr>
          <p:nvPr/>
        </p:nvSpPr>
        <p:spPr bwMode="auto">
          <a:xfrm>
            <a:off x="8894566" y="4582767"/>
            <a:ext cx="714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b="1" i="1">
                <a:solidFill>
                  <a:srgbClr val="DDDDDD"/>
                </a:solidFill>
                <a:latin typeface="+mn-lt"/>
              </a:rPr>
              <a:t>#2 FCC</a:t>
            </a:r>
          </a:p>
        </p:txBody>
      </p:sp>
      <p:cxnSp>
        <p:nvCxnSpPr>
          <p:cNvPr id="78" name="직선 연결선 77"/>
          <p:cNvCxnSpPr/>
          <p:nvPr/>
        </p:nvCxnSpPr>
        <p:spPr>
          <a:xfrm>
            <a:off x="1524001" y="696888"/>
            <a:ext cx="9144000" cy="0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660982" y="260649"/>
            <a:ext cx="18408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latin typeface="+mn-ea"/>
              </a:rPr>
              <a:t>I</a:t>
            </a:r>
            <a:r>
              <a:rPr lang="en-US" altLang="ko-KR" sz="2400" b="1" dirty="0">
                <a:latin typeface="+mn-ea"/>
              </a:rPr>
              <a:t>. </a:t>
            </a:r>
            <a:r>
              <a:rPr lang="en-US" altLang="ko-KR" sz="2400" b="1" dirty="0">
                <a:latin typeface="+mn-ea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00732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B7F8AAE-AAE4-4C03-99B7-8146E9A5BDBC}" type="slidenum">
              <a:rPr lang="en-US" altLang="ko-KR" smtClean="0"/>
              <a:pPr eaLnBrk="1" hangingPunct="1"/>
              <a:t>3</a:t>
            </a:fld>
            <a:endParaRPr lang="en-US" altLang="ko-KR" smtClean="0"/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919536" y="231032"/>
            <a:ext cx="35521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 b="1" dirty="0">
                <a:latin typeface="+mj-lt"/>
                <a:ea typeface="HY헤드라인M" pitchFamily="18" charset="-127"/>
              </a:rPr>
              <a:t>III. Process </a:t>
            </a:r>
            <a:r>
              <a:rPr lang="en-US" altLang="ko-KR" sz="2400" b="1" dirty="0">
                <a:latin typeface="+mj-lt"/>
                <a:ea typeface="HY헤드라인M" pitchFamily="18" charset="-127"/>
              </a:rPr>
              <a:t>Description</a:t>
            </a:r>
          </a:p>
        </p:txBody>
      </p:sp>
      <p:sp>
        <p:nvSpPr>
          <p:cNvPr id="21510" name="Line 124"/>
          <p:cNvSpPr>
            <a:spLocks noChangeShapeType="1"/>
          </p:cNvSpPr>
          <p:nvPr/>
        </p:nvSpPr>
        <p:spPr bwMode="auto">
          <a:xfrm flipV="1">
            <a:off x="4149973" y="3045495"/>
            <a:ext cx="0" cy="1049338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11" name="Oval 122"/>
          <p:cNvSpPr>
            <a:spLocks noChangeArrowheads="1"/>
          </p:cNvSpPr>
          <p:nvPr/>
        </p:nvSpPr>
        <p:spPr bwMode="auto">
          <a:xfrm>
            <a:off x="3934074" y="3701134"/>
            <a:ext cx="288925" cy="261937"/>
          </a:xfrm>
          <a:prstGeom prst="ellipse">
            <a:avLst/>
          </a:prstGeom>
          <a:solidFill>
            <a:schemeClr val="bg1"/>
          </a:solidFill>
          <a:ln w="222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grpSp>
        <p:nvGrpSpPr>
          <p:cNvPr id="21512" name="Group 10"/>
          <p:cNvGrpSpPr>
            <a:grpSpLocks/>
          </p:cNvGrpSpPr>
          <p:nvPr/>
        </p:nvGrpSpPr>
        <p:grpSpPr bwMode="auto">
          <a:xfrm>
            <a:off x="7318623" y="2454945"/>
            <a:ext cx="215900" cy="590550"/>
            <a:chOff x="612" y="1571"/>
            <a:chExt cx="590" cy="1905"/>
          </a:xfrm>
        </p:grpSpPr>
        <p:sp>
          <p:nvSpPr>
            <p:cNvPr id="21677" name="Oval 11"/>
            <p:cNvSpPr>
              <a:spLocks noChangeArrowheads="1"/>
            </p:cNvSpPr>
            <p:nvPr/>
          </p:nvSpPr>
          <p:spPr bwMode="auto">
            <a:xfrm>
              <a:off x="612" y="3068"/>
              <a:ext cx="590" cy="40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678" name="Oval 12"/>
            <p:cNvSpPr>
              <a:spLocks noChangeArrowheads="1"/>
            </p:cNvSpPr>
            <p:nvPr/>
          </p:nvSpPr>
          <p:spPr bwMode="auto">
            <a:xfrm>
              <a:off x="612" y="1571"/>
              <a:ext cx="590" cy="408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679" name="Rectangle 13"/>
            <p:cNvSpPr>
              <a:spLocks noChangeArrowheads="1"/>
            </p:cNvSpPr>
            <p:nvPr/>
          </p:nvSpPr>
          <p:spPr bwMode="auto">
            <a:xfrm>
              <a:off x="612" y="1752"/>
              <a:ext cx="590" cy="1542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680" name="Line 14"/>
            <p:cNvSpPr>
              <a:spLocks noChangeShapeType="1"/>
            </p:cNvSpPr>
            <p:nvPr/>
          </p:nvSpPr>
          <p:spPr bwMode="auto">
            <a:xfrm flipV="1">
              <a:off x="612" y="1752"/>
              <a:ext cx="590" cy="154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681" name="Line 15"/>
            <p:cNvSpPr>
              <a:spLocks noChangeShapeType="1"/>
            </p:cNvSpPr>
            <p:nvPr/>
          </p:nvSpPr>
          <p:spPr bwMode="auto">
            <a:xfrm>
              <a:off x="612" y="1752"/>
              <a:ext cx="590" cy="154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21513" name="Group 16"/>
          <p:cNvGrpSpPr>
            <a:grpSpLocks/>
          </p:cNvGrpSpPr>
          <p:nvPr/>
        </p:nvGrpSpPr>
        <p:grpSpPr bwMode="auto">
          <a:xfrm>
            <a:off x="4367461" y="4423445"/>
            <a:ext cx="215900" cy="458788"/>
            <a:chOff x="2426" y="2296"/>
            <a:chExt cx="181" cy="498"/>
          </a:xfrm>
        </p:grpSpPr>
        <p:sp>
          <p:nvSpPr>
            <p:cNvPr id="21674" name="Oval 17"/>
            <p:cNvSpPr>
              <a:spLocks noChangeArrowheads="1"/>
            </p:cNvSpPr>
            <p:nvPr/>
          </p:nvSpPr>
          <p:spPr bwMode="auto">
            <a:xfrm>
              <a:off x="2426" y="2687"/>
              <a:ext cx="181" cy="107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675" name="Oval 18"/>
            <p:cNvSpPr>
              <a:spLocks noChangeArrowheads="1"/>
            </p:cNvSpPr>
            <p:nvPr/>
          </p:nvSpPr>
          <p:spPr bwMode="auto">
            <a:xfrm>
              <a:off x="2426" y="2296"/>
              <a:ext cx="181" cy="107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676" name="Rectangle 19"/>
            <p:cNvSpPr>
              <a:spLocks noChangeArrowheads="1"/>
            </p:cNvSpPr>
            <p:nvPr/>
          </p:nvSpPr>
          <p:spPr bwMode="auto">
            <a:xfrm>
              <a:off x="2426" y="2343"/>
              <a:ext cx="181" cy="403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grpSp>
        <p:nvGrpSpPr>
          <p:cNvPr id="21514" name="Group 20"/>
          <p:cNvGrpSpPr>
            <a:grpSpLocks/>
          </p:cNvGrpSpPr>
          <p:nvPr/>
        </p:nvGrpSpPr>
        <p:grpSpPr bwMode="auto">
          <a:xfrm>
            <a:off x="2854574" y="5274346"/>
            <a:ext cx="360363" cy="327025"/>
            <a:chOff x="748" y="3612"/>
            <a:chExt cx="227" cy="226"/>
          </a:xfrm>
        </p:grpSpPr>
        <p:sp>
          <p:nvSpPr>
            <p:cNvPr id="21672" name="AutoShape 21"/>
            <p:cNvSpPr>
              <a:spLocks noChangeArrowheads="1"/>
            </p:cNvSpPr>
            <p:nvPr/>
          </p:nvSpPr>
          <p:spPr bwMode="auto">
            <a:xfrm>
              <a:off x="749" y="3702"/>
              <a:ext cx="226" cy="136"/>
            </a:xfrm>
            <a:prstGeom prst="triangle">
              <a:avLst>
                <a:gd name="adj" fmla="val 50000"/>
              </a:avLst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673" name="Oval 22"/>
            <p:cNvSpPr>
              <a:spLocks noChangeArrowheads="1"/>
            </p:cNvSpPr>
            <p:nvPr/>
          </p:nvSpPr>
          <p:spPr bwMode="auto">
            <a:xfrm>
              <a:off x="748" y="3612"/>
              <a:ext cx="227" cy="181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grpSp>
        <p:nvGrpSpPr>
          <p:cNvPr id="21515" name="Group 23"/>
          <p:cNvGrpSpPr>
            <a:grpSpLocks/>
          </p:cNvGrpSpPr>
          <p:nvPr/>
        </p:nvGrpSpPr>
        <p:grpSpPr bwMode="auto">
          <a:xfrm>
            <a:off x="5878762" y="5274345"/>
            <a:ext cx="358775" cy="393700"/>
            <a:chOff x="1565" y="3113"/>
            <a:chExt cx="453" cy="816"/>
          </a:xfrm>
        </p:grpSpPr>
        <p:sp>
          <p:nvSpPr>
            <p:cNvPr id="21670" name="Freeform 24"/>
            <p:cNvSpPr>
              <a:spLocks/>
            </p:cNvSpPr>
            <p:nvPr/>
          </p:nvSpPr>
          <p:spPr bwMode="auto">
            <a:xfrm>
              <a:off x="1565" y="3113"/>
              <a:ext cx="226" cy="816"/>
            </a:xfrm>
            <a:custGeom>
              <a:avLst/>
              <a:gdLst>
                <a:gd name="T0" fmla="*/ 226 w 226"/>
                <a:gd name="T1" fmla="*/ 0 h 816"/>
                <a:gd name="T2" fmla="*/ 136 w 226"/>
                <a:gd name="T3" fmla="*/ 0 h 816"/>
                <a:gd name="T4" fmla="*/ 136 w 226"/>
                <a:gd name="T5" fmla="*/ 272 h 816"/>
                <a:gd name="T6" fmla="*/ 0 w 226"/>
                <a:gd name="T7" fmla="*/ 453 h 816"/>
                <a:gd name="T8" fmla="*/ 0 w 226"/>
                <a:gd name="T9" fmla="*/ 816 h 816"/>
                <a:gd name="T10" fmla="*/ 226 w 226"/>
                <a:gd name="T11" fmla="*/ 816 h 8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6"/>
                <a:gd name="T19" fmla="*/ 0 h 816"/>
                <a:gd name="T20" fmla="*/ 226 w 226"/>
                <a:gd name="T21" fmla="*/ 816 h 8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6" h="816">
                  <a:moveTo>
                    <a:pt x="226" y="0"/>
                  </a:moveTo>
                  <a:lnTo>
                    <a:pt x="136" y="0"/>
                  </a:lnTo>
                  <a:lnTo>
                    <a:pt x="136" y="272"/>
                  </a:lnTo>
                  <a:lnTo>
                    <a:pt x="0" y="453"/>
                  </a:lnTo>
                  <a:lnTo>
                    <a:pt x="0" y="816"/>
                  </a:lnTo>
                  <a:lnTo>
                    <a:pt x="226" y="816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671" name="Freeform 25"/>
            <p:cNvSpPr>
              <a:spLocks/>
            </p:cNvSpPr>
            <p:nvPr/>
          </p:nvSpPr>
          <p:spPr bwMode="auto">
            <a:xfrm flipH="1">
              <a:off x="1792" y="3113"/>
              <a:ext cx="226" cy="816"/>
            </a:xfrm>
            <a:custGeom>
              <a:avLst/>
              <a:gdLst>
                <a:gd name="T0" fmla="*/ 226 w 226"/>
                <a:gd name="T1" fmla="*/ 0 h 816"/>
                <a:gd name="T2" fmla="*/ 136 w 226"/>
                <a:gd name="T3" fmla="*/ 0 h 816"/>
                <a:gd name="T4" fmla="*/ 136 w 226"/>
                <a:gd name="T5" fmla="*/ 272 h 816"/>
                <a:gd name="T6" fmla="*/ 0 w 226"/>
                <a:gd name="T7" fmla="*/ 453 h 816"/>
                <a:gd name="T8" fmla="*/ 0 w 226"/>
                <a:gd name="T9" fmla="*/ 816 h 816"/>
                <a:gd name="T10" fmla="*/ 226 w 226"/>
                <a:gd name="T11" fmla="*/ 816 h 8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6"/>
                <a:gd name="T19" fmla="*/ 0 h 816"/>
                <a:gd name="T20" fmla="*/ 226 w 226"/>
                <a:gd name="T21" fmla="*/ 816 h 8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6" h="816">
                  <a:moveTo>
                    <a:pt x="226" y="0"/>
                  </a:moveTo>
                  <a:lnTo>
                    <a:pt x="136" y="0"/>
                  </a:lnTo>
                  <a:lnTo>
                    <a:pt x="136" y="272"/>
                  </a:lnTo>
                  <a:lnTo>
                    <a:pt x="0" y="453"/>
                  </a:lnTo>
                  <a:lnTo>
                    <a:pt x="0" y="816"/>
                  </a:lnTo>
                  <a:lnTo>
                    <a:pt x="226" y="816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grpSp>
        <p:nvGrpSpPr>
          <p:cNvPr id="21516" name="Group 26"/>
          <p:cNvGrpSpPr>
            <a:grpSpLocks/>
          </p:cNvGrpSpPr>
          <p:nvPr/>
        </p:nvGrpSpPr>
        <p:grpSpPr bwMode="auto">
          <a:xfrm>
            <a:off x="2278312" y="3242346"/>
            <a:ext cx="358775" cy="392113"/>
            <a:chOff x="1565" y="3113"/>
            <a:chExt cx="453" cy="816"/>
          </a:xfrm>
        </p:grpSpPr>
        <p:sp>
          <p:nvSpPr>
            <p:cNvPr id="21668" name="Freeform 27"/>
            <p:cNvSpPr>
              <a:spLocks/>
            </p:cNvSpPr>
            <p:nvPr/>
          </p:nvSpPr>
          <p:spPr bwMode="auto">
            <a:xfrm>
              <a:off x="1565" y="3113"/>
              <a:ext cx="226" cy="816"/>
            </a:xfrm>
            <a:custGeom>
              <a:avLst/>
              <a:gdLst>
                <a:gd name="T0" fmla="*/ 226 w 226"/>
                <a:gd name="T1" fmla="*/ 0 h 816"/>
                <a:gd name="T2" fmla="*/ 136 w 226"/>
                <a:gd name="T3" fmla="*/ 0 h 816"/>
                <a:gd name="T4" fmla="*/ 136 w 226"/>
                <a:gd name="T5" fmla="*/ 272 h 816"/>
                <a:gd name="T6" fmla="*/ 0 w 226"/>
                <a:gd name="T7" fmla="*/ 453 h 816"/>
                <a:gd name="T8" fmla="*/ 0 w 226"/>
                <a:gd name="T9" fmla="*/ 816 h 816"/>
                <a:gd name="T10" fmla="*/ 226 w 226"/>
                <a:gd name="T11" fmla="*/ 816 h 8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6"/>
                <a:gd name="T19" fmla="*/ 0 h 816"/>
                <a:gd name="T20" fmla="*/ 226 w 226"/>
                <a:gd name="T21" fmla="*/ 816 h 8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6" h="816">
                  <a:moveTo>
                    <a:pt x="226" y="0"/>
                  </a:moveTo>
                  <a:lnTo>
                    <a:pt x="136" y="0"/>
                  </a:lnTo>
                  <a:lnTo>
                    <a:pt x="136" y="272"/>
                  </a:lnTo>
                  <a:lnTo>
                    <a:pt x="0" y="453"/>
                  </a:lnTo>
                  <a:lnTo>
                    <a:pt x="0" y="816"/>
                  </a:lnTo>
                  <a:lnTo>
                    <a:pt x="226" y="816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669" name="Freeform 28"/>
            <p:cNvSpPr>
              <a:spLocks/>
            </p:cNvSpPr>
            <p:nvPr/>
          </p:nvSpPr>
          <p:spPr bwMode="auto">
            <a:xfrm flipH="1">
              <a:off x="1792" y="3113"/>
              <a:ext cx="226" cy="816"/>
            </a:xfrm>
            <a:custGeom>
              <a:avLst/>
              <a:gdLst>
                <a:gd name="T0" fmla="*/ 226 w 226"/>
                <a:gd name="T1" fmla="*/ 0 h 816"/>
                <a:gd name="T2" fmla="*/ 136 w 226"/>
                <a:gd name="T3" fmla="*/ 0 h 816"/>
                <a:gd name="T4" fmla="*/ 136 w 226"/>
                <a:gd name="T5" fmla="*/ 272 h 816"/>
                <a:gd name="T6" fmla="*/ 0 w 226"/>
                <a:gd name="T7" fmla="*/ 453 h 816"/>
                <a:gd name="T8" fmla="*/ 0 w 226"/>
                <a:gd name="T9" fmla="*/ 816 h 816"/>
                <a:gd name="T10" fmla="*/ 226 w 226"/>
                <a:gd name="T11" fmla="*/ 816 h 8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6"/>
                <a:gd name="T19" fmla="*/ 0 h 816"/>
                <a:gd name="T20" fmla="*/ 226 w 226"/>
                <a:gd name="T21" fmla="*/ 816 h 8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6" h="816">
                  <a:moveTo>
                    <a:pt x="226" y="0"/>
                  </a:moveTo>
                  <a:lnTo>
                    <a:pt x="136" y="0"/>
                  </a:lnTo>
                  <a:lnTo>
                    <a:pt x="136" y="272"/>
                  </a:lnTo>
                  <a:lnTo>
                    <a:pt x="0" y="453"/>
                  </a:lnTo>
                  <a:lnTo>
                    <a:pt x="0" y="816"/>
                  </a:lnTo>
                  <a:lnTo>
                    <a:pt x="226" y="816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grpSp>
        <p:nvGrpSpPr>
          <p:cNvPr id="21517" name="Group 29"/>
          <p:cNvGrpSpPr>
            <a:grpSpLocks/>
          </p:cNvGrpSpPr>
          <p:nvPr/>
        </p:nvGrpSpPr>
        <p:grpSpPr bwMode="auto">
          <a:xfrm>
            <a:off x="3214937" y="2454945"/>
            <a:ext cx="288925" cy="1771650"/>
            <a:chOff x="883" y="1389"/>
            <a:chExt cx="182" cy="1225"/>
          </a:xfrm>
        </p:grpSpPr>
        <p:grpSp>
          <p:nvGrpSpPr>
            <p:cNvPr id="21649" name="Group 30"/>
            <p:cNvGrpSpPr>
              <a:grpSpLocks/>
            </p:cNvGrpSpPr>
            <p:nvPr/>
          </p:nvGrpSpPr>
          <p:grpSpPr bwMode="auto">
            <a:xfrm>
              <a:off x="883" y="1389"/>
              <a:ext cx="181" cy="362"/>
              <a:chOff x="612" y="1571"/>
              <a:chExt cx="590" cy="1905"/>
            </a:xfrm>
          </p:grpSpPr>
          <p:sp>
            <p:nvSpPr>
              <p:cNvPr id="21663" name="Oval 31"/>
              <p:cNvSpPr>
                <a:spLocks noChangeArrowheads="1"/>
              </p:cNvSpPr>
              <p:nvPr/>
            </p:nvSpPr>
            <p:spPr bwMode="auto">
              <a:xfrm>
                <a:off x="612" y="3068"/>
                <a:ext cx="590" cy="408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1664" name="Oval 32"/>
              <p:cNvSpPr>
                <a:spLocks noChangeArrowheads="1"/>
              </p:cNvSpPr>
              <p:nvPr/>
            </p:nvSpPr>
            <p:spPr bwMode="auto">
              <a:xfrm>
                <a:off x="612" y="1571"/>
                <a:ext cx="590" cy="408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1665" name="Rectangle 33"/>
              <p:cNvSpPr>
                <a:spLocks noChangeArrowheads="1"/>
              </p:cNvSpPr>
              <p:nvPr/>
            </p:nvSpPr>
            <p:spPr bwMode="auto">
              <a:xfrm>
                <a:off x="612" y="1752"/>
                <a:ext cx="590" cy="1542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1666" name="Line 34"/>
              <p:cNvSpPr>
                <a:spLocks noChangeShapeType="1"/>
              </p:cNvSpPr>
              <p:nvPr/>
            </p:nvSpPr>
            <p:spPr bwMode="auto">
              <a:xfrm flipV="1">
                <a:off x="612" y="1752"/>
                <a:ext cx="590" cy="154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667" name="Line 35"/>
              <p:cNvSpPr>
                <a:spLocks noChangeShapeType="1"/>
              </p:cNvSpPr>
              <p:nvPr/>
            </p:nvSpPr>
            <p:spPr bwMode="auto">
              <a:xfrm>
                <a:off x="612" y="1752"/>
                <a:ext cx="590" cy="154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1650" name="Group 36"/>
            <p:cNvGrpSpPr>
              <a:grpSpLocks/>
            </p:cNvGrpSpPr>
            <p:nvPr/>
          </p:nvGrpSpPr>
          <p:grpSpPr bwMode="auto">
            <a:xfrm>
              <a:off x="883" y="2024"/>
              <a:ext cx="182" cy="590"/>
              <a:chOff x="1533" y="1701"/>
              <a:chExt cx="593" cy="1914"/>
            </a:xfrm>
          </p:grpSpPr>
          <p:sp>
            <p:nvSpPr>
              <p:cNvPr id="21652" name="Oval 37"/>
              <p:cNvSpPr>
                <a:spLocks noChangeArrowheads="1"/>
              </p:cNvSpPr>
              <p:nvPr/>
            </p:nvSpPr>
            <p:spPr bwMode="auto">
              <a:xfrm>
                <a:off x="1536" y="3207"/>
                <a:ext cx="590" cy="408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1653" name="Oval 38"/>
              <p:cNvSpPr>
                <a:spLocks noChangeArrowheads="1"/>
              </p:cNvSpPr>
              <p:nvPr/>
            </p:nvSpPr>
            <p:spPr bwMode="auto">
              <a:xfrm>
                <a:off x="1533" y="1701"/>
                <a:ext cx="590" cy="408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grpSp>
            <p:nvGrpSpPr>
              <p:cNvPr id="21654" name="Group 39"/>
              <p:cNvGrpSpPr>
                <a:grpSpLocks/>
              </p:cNvGrpSpPr>
              <p:nvPr/>
            </p:nvGrpSpPr>
            <p:grpSpPr bwMode="auto">
              <a:xfrm>
                <a:off x="1533" y="1888"/>
                <a:ext cx="590" cy="680"/>
                <a:chOff x="1542" y="1888"/>
                <a:chExt cx="590" cy="1542"/>
              </a:xfrm>
            </p:grpSpPr>
            <p:sp>
              <p:nvSpPr>
                <p:cNvPr id="21660" name="Rectangle 40"/>
                <p:cNvSpPr>
                  <a:spLocks noChangeArrowheads="1"/>
                </p:cNvSpPr>
                <p:nvPr/>
              </p:nvSpPr>
              <p:spPr bwMode="auto">
                <a:xfrm>
                  <a:off x="1542" y="1888"/>
                  <a:ext cx="590" cy="1542"/>
                </a:xfrm>
                <a:prstGeom prst="rect">
                  <a:avLst/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21661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1542" y="1888"/>
                  <a:ext cx="590" cy="1542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662" name="Line 42"/>
                <p:cNvSpPr>
                  <a:spLocks noChangeShapeType="1"/>
                </p:cNvSpPr>
                <p:nvPr/>
              </p:nvSpPr>
              <p:spPr bwMode="auto">
                <a:xfrm>
                  <a:off x="1542" y="1888"/>
                  <a:ext cx="590" cy="1542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1655" name="Group 43"/>
              <p:cNvGrpSpPr>
                <a:grpSpLocks/>
              </p:cNvGrpSpPr>
              <p:nvPr/>
            </p:nvGrpSpPr>
            <p:grpSpPr bwMode="auto">
              <a:xfrm>
                <a:off x="1535" y="2742"/>
                <a:ext cx="590" cy="680"/>
                <a:chOff x="1542" y="1888"/>
                <a:chExt cx="590" cy="1542"/>
              </a:xfrm>
            </p:grpSpPr>
            <p:sp>
              <p:nvSpPr>
                <p:cNvPr id="21657" name="Rectangle 44"/>
                <p:cNvSpPr>
                  <a:spLocks noChangeArrowheads="1"/>
                </p:cNvSpPr>
                <p:nvPr/>
              </p:nvSpPr>
              <p:spPr bwMode="auto">
                <a:xfrm>
                  <a:off x="1542" y="1888"/>
                  <a:ext cx="590" cy="1542"/>
                </a:xfrm>
                <a:prstGeom prst="rect">
                  <a:avLst/>
                </a:prstGeom>
                <a:solidFill>
                  <a:schemeClr val="bg1"/>
                </a:solidFill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21658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1542" y="1888"/>
                  <a:ext cx="590" cy="1542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659" name="Line 46"/>
                <p:cNvSpPr>
                  <a:spLocks noChangeShapeType="1"/>
                </p:cNvSpPr>
                <p:nvPr/>
              </p:nvSpPr>
              <p:spPr bwMode="auto">
                <a:xfrm>
                  <a:off x="1542" y="1888"/>
                  <a:ext cx="590" cy="1542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21656" name="Rectangle 47"/>
              <p:cNvSpPr>
                <a:spLocks noChangeArrowheads="1"/>
              </p:cNvSpPr>
              <p:nvPr/>
            </p:nvSpPr>
            <p:spPr bwMode="auto">
              <a:xfrm>
                <a:off x="1533" y="2568"/>
                <a:ext cx="592" cy="176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21651" name="Line 48"/>
            <p:cNvSpPr>
              <a:spLocks noChangeShapeType="1"/>
            </p:cNvSpPr>
            <p:nvPr/>
          </p:nvSpPr>
          <p:spPr bwMode="auto">
            <a:xfrm>
              <a:off x="975" y="1752"/>
              <a:ext cx="0" cy="27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1518" name="Line 49"/>
          <p:cNvSpPr>
            <a:spLocks noChangeShapeType="1"/>
          </p:cNvSpPr>
          <p:nvPr/>
        </p:nvSpPr>
        <p:spPr bwMode="auto">
          <a:xfrm>
            <a:off x="3359398" y="4226595"/>
            <a:ext cx="0" cy="458788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19" name="Line 50"/>
          <p:cNvSpPr>
            <a:spLocks noChangeShapeType="1"/>
          </p:cNvSpPr>
          <p:nvPr/>
        </p:nvSpPr>
        <p:spPr bwMode="auto">
          <a:xfrm>
            <a:off x="3359399" y="4685383"/>
            <a:ext cx="1008063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20" name="Line 51"/>
          <p:cNvSpPr>
            <a:spLocks noChangeShapeType="1"/>
          </p:cNvSpPr>
          <p:nvPr/>
        </p:nvSpPr>
        <p:spPr bwMode="auto">
          <a:xfrm flipV="1">
            <a:off x="4438898" y="4094833"/>
            <a:ext cx="0" cy="328612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21" name="Line 52"/>
          <p:cNvSpPr>
            <a:spLocks noChangeShapeType="1"/>
          </p:cNvSpPr>
          <p:nvPr/>
        </p:nvSpPr>
        <p:spPr bwMode="auto">
          <a:xfrm>
            <a:off x="4149973" y="3045495"/>
            <a:ext cx="165735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21522" name="Group 53"/>
          <p:cNvGrpSpPr>
            <a:grpSpLocks/>
          </p:cNvGrpSpPr>
          <p:nvPr/>
        </p:nvGrpSpPr>
        <p:grpSpPr bwMode="auto">
          <a:xfrm>
            <a:off x="6167686" y="3504284"/>
            <a:ext cx="215900" cy="458787"/>
            <a:chOff x="2426" y="2296"/>
            <a:chExt cx="181" cy="498"/>
          </a:xfrm>
        </p:grpSpPr>
        <p:sp>
          <p:nvSpPr>
            <p:cNvPr id="21646" name="Oval 54"/>
            <p:cNvSpPr>
              <a:spLocks noChangeArrowheads="1"/>
            </p:cNvSpPr>
            <p:nvPr/>
          </p:nvSpPr>
          <p:spPr bwMode="auto">
            <a:xfrm>
              <a:off x="2426" y="2687"/>
              <a:ext cx="181" cy="107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647" name="Oval 55"/>
            <p:cNvSpPr>
              <a:spLocks noChangeArrowheads="1"/>
            </p:cNvSpPr>
            <p:nvPr/>
          </p:nvSpPr>
          <p:spPr bwMode="auto">
            <a:xfrm>
              <a:off x="2426" y="2296"/>
              <a:ext cx="181" cy="107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648" name="Rectangle 56"/>
            <p:cNvSpPr>
              <a:spLocks noChangeArrowheads="1"/>
            </p:cNvSpPr>
            <p:nvPr/>
          </p:nvSpPr>
          <p:spPr bwMode="auto">
            <a:xfrm>
              <a:off x="2426" y="2343"/>
              <a:ext cx="181" cy="403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grpSp>
        <p:nvGrpSpPr>
          <p:cNvPr id="21523" name="Group 57"/>
          <p:cNvGrpSpPr>
            <a:grpSpLocks/>
          </p:cNvGrpSpPr>
          <p:nvPr/>
        </p:nvGrpSpPr>
        <p:grpSpPr bwMode="auto">
          <a:xfrm>
            <a:off x="6815386" y="3634459"/>
            <a:ext cx="215900" cy="460375"/>
            <a:chOff x="2426" y="2296"/>
            <a:chExt cx="181" cy="498"/>
          </a:xfrm>
        </p:grpSpPr>
        <p:sp>
          <p:nvSpPr>
            <p:cNvPr id="21643" name="Oval 58"/>
            <p:cNvSpPr>
              <a:spLocks noChangeArrowheads="1"/>
            </p:cNvSpPr>
            <p:nvPr/>
          </p:nvSpPr>
          <p:spPr bwMode="auto">
            <a:xfrm>
              <a:off x="2426" y="2687"/>
              <a:ext cx="181" cy="107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644" name="Oval 59"/>
            <p:cNvSpPr>
              <a:spLocks noChangeArrowheads="1"/>
            </p:cNvSpPr>
            <p:nvPr/>
          </p:nvSpPr>
          <p:spPr bwMode="auto">
            <a:xfrm>
              <a:off x="2426" y="2296"/>
              <a:ext cx="181" cy="107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645" name="Rectangle 60"/>
            <p:cNvSpPr>
              <a:spLocks noChangeArrowheads="1"/>
            </p:cNvSpPr>
            <p:nvPr/>
          </p:nvSpPr>
          <p:spPr bwMode="auto">
            <a:xfrm>
              <a:off x="2426" y="2343"/>
              <a:ext cx="181" cy="403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sp>
        <p:nvSpPr>
          <p:cNvPr id="21524" name="Line 61"/>
          <p:cNvSpPr>
            <a:spLocks noChangeShapeType="1"/>
          </p:cNvSpPr>
          <p:nvPr/>
        </p:nvSpPr>
        <p:spPr bwMode="auto">
          <a:xfrm>
            <a:off x="6383586" y="3832895"/>
            <a:ext cx="431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25" name="Line 62"/>
          <p:cNvSpPr>
            <a:spLocks noChangeShapeType="1"/>
          </p:cNvSpPr>
          <p:nvPr/>
        </p:nvSpPr>
        <p:spPr bwMode="auto">
          <a:xfrm>
            <a:off x="4438898" y="4882234"/>
            <a:ext cx="0" cy="26193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26" name="Line 63"/>
          <p:cNvSpPr>
            <a:spLocks noChangeShapeType="1"/>
          </p:cNvSpPr>
          <p:nvPr/>
        </p:nvSpPr>
        <p:spPr bwMode="auto">
          <a:xfrm>
            <a:off x="4438898" y="5144170"/>
            <a:ext cx="719138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21527" name="Group 64"/>
          <p:cNvGrpSpPr>
            <a:grpSpLocks/>
          </p:cNvGrpSpPr>
          <p:nvPr/>
        </p:nvGrpSpPr>
        <p:grpSpPr bwMode="auto">
          <a:xfrm>
            <a:off x="5158036" y="4880645"/>
            <a:ext cx="215900" cy="458788"/>
            <a:chOff x="2426" y="2296"/>
            <a:chExt cx="181" cy="498"/>
          </a:xfrm>
        </p:grpSpPr>
        <p:sp>
          <p:nvSpPr>
            <p:cNvPr id="21640" name="Oval 65"/>
            <p:cNvSpPr>
              <a:spLocks noChangeArrowheads="1"/>
            </p:cNvSpPr>
            <p:nvPr/>
          </p:nvSpPr>
          <p:spPr bwMode="auto">
            <a:xfrm>
              <a:off x="2426" y="2687"/>
              <a:ext cx="181" cy="107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641" name="Oval 66"/>
            <p:cNvSpPr>
              <a:spLocks noChangeArrowheads="1"/>
            </p:cNvSpPr>
            <p:nvPr/>
          </p:nvSpPr>
          <p:spPr bwMode="auto">
            <a:xfrm>
              <a:off x="2426" y="2296"/>
              <a:ext cx="181" cy="107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642" name="Rectangle 67"/>
            <p:cNvSpPr>
              <a:spLocks noChangeArrowheads="1"/>
            </p:cNvSpPr>
            <p:nvPr/>
          </p:nvSpPr>
          <p:spPr bwMode="auto">
            <a:xfrm>
              <a:off x="2426" y="2343"/>
              <a:ext cx="181" cy="403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sp>
        <p:nvSpPr>
          <p:cNvPr id="21528" name="Line 68"/>
          <p:cNvSpPr>
            <a:spLocks noChangeShapeType="1"/>
          </p:cNvSpPr>
          <p:nvPr/>
        </p:nvSpPr>
        <p:spPr bwMode="auto">
          <a:xfrm>
            <a:off x="5302498" y="5341020"/>
            <a:ext cx="0" cy="19685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29" name="Line 69"/>
          <p:cNvSpPr>
            <a:spLocks noChangeShapeType="1"/>
          </p:cNvSpPr>
          <p:nvPr/>
        </p:nvSpPr>
        <p:spPr bwMode="auto">
          <a:xfrm>
            <a:off x="5302498" y="5536283"/>
            <a:ext cx="165735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30" name="Line 70"/>
          <p:cNvSpPr>
            <a:spLocks noChangeShapeType="1"/>
          </p:cNvSpPr>
          <p:nvPr/>
        </p:nvSpPr>
        <p:spPr bwMode="auto">
          <a:xfrm flipV="1">
            <a:off x="6310561" y="3112171"/>
            <a:ext cx="0" cy="392113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31" name="Line 71"/>
          <p:cNvSpPr>
            <a:spLocks noChangeShapeType="1"/>
          </p:cNvSpPr>
          <p:nvPr/>
        </p:nvSpPr>
        <p:spPr bwMode="auto">
          <a:xfrm>
            <a:off x="6310562" y="3112170"/>
            <a:ext cx="504825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21532" name="Group 72"/>
          <p:cNvGrpSpPr>
            <a:grpSpLocks/>
          </p:cNvGrpSpPr>
          <p:nvPr/>
        </p:nvGrpSpPr>
        <p:grpSpPr bwMode="auto">
          <a:xfrm>
            <a:off x="6815386" y="2913733"/>
            <a:ext cx="144462" cy="328612"/>
            <a:chOff x="2426" y="2296"/>
            <a:chExt cx="181" cy="498"/>
          </a:xfrm>
        </p:grpSpPr>
        <p:sp>
          <p:nvSpPr>
            <p:cNvPr id="21637" name="Oval 73"/>
            <p:cNvSpPr>
              <a:spLocks noChangeArrowheads="1"/>
            </p:cNvSpPr>
            <p:nvPr/>
          </p:nvSpPr>
          <p:spPr bwMode="auto">
            <a:xfrm>
              <a:off x="2426" y="2687"/>
              <a:ext cx="181" cy="107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638" name="Oval 74"/>
            <p:cNvSpPr>
              <a:spLocks noChangeArrowheads="1"/>
            </p:cNvSpPr>
            <p:nvPr/>
          </p:nvSpPr>
          <p:spPr bwMode="auto">
            <a:xfrm>
              <a:off x="2426" y="2296"/>
              <a:ext cx="181" cy="107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639" name="Rectangle 75"/>
            <p:cNvSpPr>
              <a:spLocks noChangeArrowheads="1"/>
            </p:cNvSpPr>
            <p:nvPr/>
          </p:nvSpPr>
          <p:spPr bwMode="auto">
            <a:xfrm>
              <a:off x="2426" y="2343"/>
              <a:ext cx="181" cy="403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sp>
        <p:nvSpPr>
          <p:cNvPr id="21533" name="Line 76"/>
          <p:cNvSpPr>
            <a:spLocks noChangeShapeType="1"/>
          </p:cNvSpPr>
          <p:nvPr/>
        </p:nvSpPr>
        <p:spPr bwMode="auto">
          <a:xfrm flipV="1">
            <a:off x="6886823" y="2783559"/>
            <a:ext cx="0" cy="13017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34" name="Line 77"/>
          <p:cNvSpPr>
            <a:spLocks noChangeShapeType="1"/>
          </p:cNvSpPr>
          <p:nvPr/>
        </p:nvSpPr>
        <p:spPr bwMode="auto">
          <a:xfrm>
            <a:off x="6886823" y="2783558"/>
            <a:ext cx="4318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21535" name="Group 78"/>
          <p:cNvGrpSpPr>
            <a:grpSpLocks/>
          </p:cNvGrpSpPr>
          <p:nvPr/>
        </p:nvGrpSpPr>
        <p:grpSpPr bwMode="auto">
          <a:xfrm>
            <a:off x="7752011" y="1996159"/>
            <a:ext cx="144462" cy="327025"/>
            <a:chOff x="2426" y="2296"/>
            <a:chExt cx="181" cy="498"/>
          </a:xfrm>
        </p:grpSpPr>
        <p:sp>
          <p:nvSpPr>
            <p:cNvPr id="21634" name="Oval 79"/>
            <p:cNvSpPr>
              <a:spLocks noChangeArrowheads="1"/>
            </p:cNvSpPr>
            <p:nvPr/>
          </p:nvSpPr>
          <p:spPr bwMode="auto">
            <a:xfrm>
              <a:off x="2426" y="2687"/>
              <a:ext cx="181" cy="107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635" name="Oval 80"/>
            <p:cNvSpPr>
              <a:spLocks noChangeArrowheads="1"/>
            </p:cNvSpPr>
            <p:nvPr/>
          </p:nvSpPr>
          <p:spPr bwMode="auto">
            <a:xfrm>
              <a:off x="2426" y="2296"/>
              <a:ext cx="181" cy="107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636" name="Rectangle 81"/>
            <p:cNvSpPr>
              <a:spLocks noChangeArrowheads="1"/>
            </p:cNvSpPr>
            <p:nvPr/>
          </p:nvSpPr>
          <p:spPr bwMode="auto">
            <a:xfrm>
              <a:off x="2426" y="2343"/>
              <a:ext cx="181" cy="403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sp>
        <p:nvSpPr>
          <p:cNvPr id="21536" name="AutoShape 82"/>
          <p:cNvSpPr>
            <a:spLocks noChangeArrowheads="1"/>
          </p:cNvSpPr>
          <p:nvPr/>
        </p:nvSpPr>
        <p:spPr bwMode="auto">
          <a:xfrm rot="5400000">
            <a:off x="5103268" y="1588965"/>
            <a:ext cx="328613" cy="28892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1537" name="Line 83"/>
          <p:cNvSpPr>
            <a:spLocks noChangeShapeType="1"/>
          </p:cNvSpPr>
          <p:nvPr/>
        </p:nvSpPr>
        <p:spPr bwMode="auto">
          <a:xfrm flipV="1">
            <a:off x="7391648" y="2193009"/>
            <a:ext cx="0" cy="26193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38" name="Line 84"/>
          <p:cNvSpPr>
            <a:spLocks noChangeShapeType="1"/>
          </p:cNvSpPr>
          <p:nvPr/>
        </p:nvSpPr>
        <p:spPr bwMode="auto">
          <a:xfrm>
            <a:off x="7391649" y="2193008"/>
            <a:ext cx="360363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39" name="Line 85"/>
          <p:cNvSpPr>
            <a:spLocks noChangeShapeType="1"/>
          </p:cNvSpPr>
          <p:nvPr/>
        </p:nvSpPr>
        <p:spPr bwMode="auto">
          <a:xfrm flipV="1">
            <a:off x="7823448" y="1340520"/>
            <a:ext cx="0" cy="655638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40" name="Line 86"/>
          <p:cNvSpPr>
            <a:spLocks noChangeShapeType="1"/>
          </p:cNvSpPr>
          <p:nvPr/>
        </p:nvSpPr>
        <p:spPr bwMode="auto">
          <a:xfrm flipH="1">
            <a:off x="5302498" y="1340520"/>
            <a:ext cx="252095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41" name="Line 87"/>
          <p:cNvSpPr>
            <a:spLocks noChangeShapeType="1"/>
          </p:cNvSpPr>
          <p:nvPr/>
        </p:nvSpPr>
        <p:spPr bwMode="auto">
          <a:xfrm>
            <a:off x="5302498" y="1340520"/>
            <a:ext cx="0" cy="261938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42" name="Line 88"/>
          <p:cNvSpPr>
            <a:spLocks noChangeShapeType="1"/>
          </p:cNvSpPr>
          <p:nvPr/>
        </p:nvSpPr>
        <p:spPr bwMode="auto">
          <a:xfrm flipH="1" flipV="1">
            <a:off x="5158037" y="1340521"/>
            <a:ext cx="1587" cy="328613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43" name="Line 89"/>
          <p:cNvSpPr>
            <a:spLocks noChangeShapeType="1"/>
          </p:cNvSpPr>
          <p:nvPr/>
        </p:nvSpPr>
        <p:spPr bwMode="auto">
          <a:xfrm flipH="1">
            <a:off x="4007098" y="1340520"/>
            <a:ext cx="1150938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44" name="Line 90"/>
          <p:cNvSpPr>
            <a:spLocks noChangeShapeType="1"/>
          </p:cNvSpPr>
          <p:nvPr/>
        </p:nvSpPr>
        <p:spPr bwMode="auto">
          <a:xfrm>
            <a:off x="7823449" y="1799308"/>
            <a:ext cx="576263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45" name="Rectangle 91"/>
          <p:cNvSpPr>
            <a:spLocks noChangeArrowheads="1"/>
          </p:cNvSpPr>
          <p:nvPr/>
        </p:nvSpPr>
        <p:spPr bwMode="auto">
          <a:xfrm>
            <a:off x="8399711" y="1669134"/>
            <a:ext cx="576262" cy="261937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200" b="1">
                <a:latin typeface="Arial" pitchFamily="34" charset="0"/>
              </a:rPr>
              <a:t>Memb</a:t>
            </a:r>
          </a:p>
        </p:txBody>
      </p:sp>
      <p:sp>
        <p:nvSpPr>
          <p:cNvPr id="21546" name="Line 92"/>
          <p:cNvSpPr>
            <a:spLocks noChangeShapeType="1"/>
          </p:cNvSpPr>
          <p:nvPr/>
        </p:nvSpPr>
        <p:spPr bwMode="auto">
          <a:xfrm>
            <a:off x="7031287" y="3963070"/>
            <a:ext cx="503237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21547" name="Group 93"/>
          <p:cNvGrpSpPr>
            <a:grpSpLocks/>
          </p:cNvGrpSpPr>
          <p:nvPr/>
        </p:nvGrpSpPr>
        <p:grpSpPr bwMode="auto">
          <a:xfrm>
            <a:off x="6599486" y="4423445"/>
            <a:ext cx="215900" cy="458788"/>
            <a:chOff x="2426" y="2296"/>
            <a:chExt cx="181" cy="498"/>
          </a:xfrm>
        </p:grpSpPr>
        <p:sp>
          <p:nvSpPr>
            <p:cNvPr id="21631" name="Oval 94"/>
            <p:cNvSpPr>
              <a:spLocks noChangeArrowheads="1"/>
            </p:cNvSpPr>
            <p:nvPr/>
          </p:nvSpPr>
          <p:spPr bwMode="auto">
            <a:xfrm>
              <a:off x="2426" y="2687"/>
              <a:ext cx="181" cy="107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632" name="Oval 95"/>
            <p:cNvSpPr>
              <a:spLocks noChangeArrowheads="1"/>
            </p:cNvSpPr>
            <p:nvPr/>
          </p:nvSpPr>
          <p:spPr bwMode="auto">
            <a:xfrm>
              <a:off x="2426" y="2296"/>
              <a:ext cx="181" cy="107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633" name="Rectangle 96"/>
            <p:cNvSpPr>
              <a:spLocks noChangeArrowheads="1"/>
            </p:cNvSpPr>
            <p:nvPr/>
          </p:nvSpPr>
          <p:spPr bwMode="auto">
            <a:xfrm>
              <a:off x="2426" y="2343"/>
              <a:ext cx="181" cy="403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sp>
        <p:nvSpPr>
          <p:cNvPr id="21548" name="Line 97"/>
          <p:cNvSpPr>
            <a:spLocks noChangeShapeType="1"/>
          </p:cNvSpPr>
          <p:nvPr/>
        </p:nvSpPr>
        <p:spPr bwMode="auto">
          <a:xfrm flipV="1">
            <a:off x="5302498" y="4618709"/>
            <a:ext cx="0" cy="26193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49" name="Line 98"/>
          <p:cNvSpPr>
            <a:spLocks noChangeShapeType="1"/>
          </p:cNvSpPr>
          <p:nvPr/>
        </p:nvSpPr>
        <p:spPr bwMode="auto">
          <a:xfrm>
            <a:off x="5302498" y="4618708"/>
            <a:ext cx="1296988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50" name="Line 99"/>
          <p:cNvSpPr>
            <a:spLocks noChangeShapeType="1"/>
          </p:cNvSpPr>
          <p:nvPr/>
        </p:nvSpPr>
        <p:spPr bwMode="auto">
          <a:xfrm>
            <a:off x="6815386" y="4685383"/>
            <a:ext cx="1008062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51" name="Line 100"/>
          <p:cNvSpPr>
            <a:spLocks noChangeShapeType="1"/>
          </p:cNvSpPr>
          <p:nvPr/>
        </p:nvSpPr>
        <p:spPr bwMode="auto">
          <a:xfrm>
            <a:off x="7536111" y="3963071"/>
            <a:ext cx="0" cy="722313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21552" name="Group 101"/>
          <p:cNvGrpSpPr>
            <a:grpSpLocks/>
          </p:cNvGrpSpPr>
          <p:nvPr/>
        </p:nvGrpSpPr>
        <p:grpSpPr bwMode="auto">
          <a:xfrm>
            <a:off x="7823449" y="3374109"/>
            <a:ext cx="360363" cy="2033587"/>
            <a:chOff x="2426" y="2296"/>
            <a:chExt cx="181" cy="498"/>
          </a:xfrm>
        </p:grpSpPr>
        <p:sp>
          <p:nvSpPr>
            <p:cNvPr id="21628" name="Oval 102"/>
            <p:cNvSpPr>
              <a:spLocks noChangeArrowheads="1"/>
            </p:cNvSpPr>
            <p:nvPr/>
          </p:nvSpPr>
          <p:spPr bwMode="auto">
            <a:xfrm>
              <a:off x="2426" y="2687"/>
              <a:ext cx="181" cy="107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629" name="Oval 103"/>
            <p:cNvSpPr>
              <a:spLocks noChangeArrowheads="1"/>
            </p:cNvSpPr>
            <p:nvPr/>
          </p:nvSpPr>
          <p:spPr bwMode="auto">
            <a:xfrm>
              <a:off x="2426" y="2296"/>
              <a:ext cx="181" cy="107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630" name="Rectangle 104"/>
            <p:cNvSpPr>
              <a:spLocks noChangeArrowheads="1"/>
            </p:cNvSpPr>
            <p:nvPr/>
          </p:nvSpPr>
          <p:spPr bwMode="auto">
            <a:xfrm>
              <a:off x="2426" y="2343"/>
              <a:ext cx="181" cy="403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sp>
        <p:nvSpPr>
          <p:cNvPr id="21553" name="Line 105"/>
          <p:cNvSpPr>
            <a:spLocks noChangeShapeType="1"/>
          </p:cNvSpPr>
          <p:nvPr/>
        </p:nvSpPr>
        <p:spPr bwMode="auto">
          <a:xfrm>
            <a:off x="8039348" y="5406108"/>
            <a:ext cx="0" cy="19685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54" name="Line 106"/>
          <p:cNvSpPr>
            <a:spLocks noChangeShapeType="1"/>
          </p:cNvSpPr>
          <p:nvPr/>
        </p:nvSpPr>
        <p:spPr bwMode="auto">
          <a:xfrm>
            <a:off x="8039349" y="5602958"/>
            <a:ext cx="792163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55" name="Line 107"/>
          <p:cNvSpPr>
            <a:spLocks noChangeShapeType="1"/>
          </p:cNvSpPr>
          <p:nvPr/>
        </p:nvSpPr>
        <p:spPr bwMode="auto">
          <a:xfrm>
            <a:off x="8183812" y="4423445"/>
            <a:ext cx="719137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56" name="Line 108"/>
          <p:cNvSpPr>
            <a:spLocks noChangeShapeType="1"/>
          </p:cNvSpPr>
          <p:nvPr/>
        </p:nvSpPr>
        <p:spPr bwMode="auto">
          <a:xfrm flipV="1">
            <a:off x="7967911" y="3112170"/>
            <a:ext cx="0" cy="261938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57" name="Line 109"/>
          <p:cNvSpPr>
            <a:spLocks noChangeShapeType="1"/>
          </p:cNvSpPr>
          <p:nvPr/>
        </p:nvSpPr>
        <p:spPr bwMode="auto">
          <a:xfrm>
            <a:off x="7967911" y="3112170"/>
            <a:ext cx="6477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58" name="Rectangle 110"/>
          <p:cNvSpPr>
            <a:spLocks noChangeArrowheads="1"/>
          </p:cNvSpPr>
          <p:nvPr/>
        </p:nvSpPr>
        <p:spPr bwMode="auto">
          <a:xfrm>
            <a:off x="8615611" y="2980409"/>
            <a:ext cx="576262" cy="458787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200" b="1">
                <a:latin typeface="Arial" pitchFamily="34" charset="0"/>
              </a:rPr>
              <a:t>GRS</a:t>
            </a:r>
          </a:p>
        </p:txBody>
      </p:sp>
      <p:sp>
        <p:nvSpPr>
          <p:cNvPr id="21559" name="Line 111"/>
          <p:cNvSpPr>
            <a:spLocks noChangeShapeType="1"/>
          </p:cNvSpPr>
          <p:nvPr/>
        </p:nvSpPr>
        <p:spPr bwMode="auto">
          <a:xfrm>
            <a:off x="9191873" y="3045495"/>
            <a:ext cx="503238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60" name="Line 112"/>
          <p:cNvSpPr>
            <a:spLocks noChangeShapeType="1"/>
          </p:cNvSpPr>
          <p:nvPr/>
        </p:nvSpPr>
        <p:spPr bwMode="auto">
          <a:xfrm>
            <a:off x="9191873" y="3177258"/>
            <a:ext cx="503238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61" name="Line 113"/>
          <p:cNvSpPr>
            <a:spLocks noChangeShapeType="1"/>
          </p:cNvSpPr>
          <p:nvPr/>
        </p:nvSpPr>
        <p:spPr bwMode="auto">
          <a:xfrm>
            <a:off x="9191873" y="3309020"/>
            <a:ext cx="503238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62" name="Oval 114"/>
          <p:cNvSpPr>
            <a:spLocks noChangeArrowheads="1"/>
          </p:cNvSpPr>
          <p:nvPr/>
        </p:nvSpPr>
        <p:spPr bwMode="auto">
          <a:xfrm>
            <a:off x="3934074" y="3112170"/>
            <a:ext cx="288925" cy="261938"/>
          </a:xfrm>
          <a:prstGeom prst="ellipse">
            <a:avLst/>
          </a:prstGeom>
          <a:solidFill>
            <a:schemeClr val="bg1"/>
          </a:solidFill>
          <a:ln w="222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1563" name="Line 115"/>
          <p:cNvSpPr>
            <a:spLocks noChangeShapeType="1"/>
          </p:cNvSpPr>
          <p:nvPr/>
        </p:nvSpPr>
        <p:spPr bwMode="auto">
          <a:xfrm>
            <a:off x="4007098" y="1340520"/>
            <a:ext cx="0" cy="222885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64" name="Oval 116"/>
          <p:cNvSpPr>
            <a:spLocks noChangeArrowheads="1"/>
          </p:cNvSpPr>
          <p:nvPr/>
        </p:nvSpPr>
        <p:spPr bwMode="auto">
          <a:xfrm>
            <a:off x="3430837" y="4620295"/>
            <a:ext cx="288925" cy="261938"/>
          </a:xfrm>
          <a:prstGeom prst="ellipse">
            <a:avLst/>
          </a:prstGeom>
          <a:solidFill>
            <a:schemeClr val="bg1"/>
          </a:solidFill>
          <a:ln w="222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1565" name="Line 117"/>
          <p:cNvSpPr>
            <a:spLocks noChangeShapeType="1"/>
          </p:cNvSpPr>
          <p:nvPr/>
        </p:nvSpPr>
        <p:spPr bwMode="auto">
          <a:xfrm>
            <a:off x="2494211" y="5404520"/>
            <a:ext cx="360362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66" name="Line 118"/>
          <p:cNvSpPr>
            <a:spLocks noChangeShapeType="1"/>
          </p:cNvSpPr>
          <p:nvPr/>
        </p:nvSpPr>
        <p:spPr bwMode="auto">
          <a:xfrm>
            <a:off x="2999036" y="5274345"/>
            <a:ext cx="1008062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67" name="Line 119"/>
          <p:cNvSpPr>
            <a:spLocks noChangeShapeType="1"/>
          </p:cNvSpPr>
          <p:nvPr/>
        </p:nvSpPr>
        <p:spPr bwMode="auto">
          <a:xfrm flipV="1">
            <a:off x="4007098" y="3569371"/>
            <a:ext cx="0" cy="105092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68" name="Line 120"/>
          <p:cNvSpPr>
            <a:spLocks noChangeShapeType="1"/>
          </p:cNvSpPr>
          <p:nvPr/>
        </p:nvSpPr>
        <p:spPr bwMode="auto">
          <a:xfrm flipH="1">
            <a:off x="3791199" y="3569370"/>
            <a:ext cx="214313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69" name="Line 123"/>
          <p:cNvSpPr>
            <a:spLocks noChangeShapeType="1"/>
          </p:cNvSpPr>
          <p:nvPr/>
        </p:nvSpPr>
        <p:spPr bwMode="auto">
          <a:xfrm flipH="1">
            <a:off x="4149974" y="4094833"/>
            <a:ext cx="288925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70" name="Line 125"/>
          <p:cNvSpPr>
            <a:spLocks noChangeShapeType="1"/>
          </p:cNvSpPr>
          <p:nvPr/>
        </p:nvSpPr>
        <p:spPr bwMode="auto">
          <a:xfrm>
            <a:off x="4007098" y="4752059"/>
            <a:ext cx="0" cy="52228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71" name="Line 126"/>
          <p:cNvSpPr>
            <a:spLocks noChangeShapeType="1"/>
          </p:cNvSpPr>
          <p:nvPr/>
        </p:nvSpPr>
        <p:spPr bwMode="auto">
          <a:xfrm>
            <a:off x="3791198" y="3569371"/>
            <a:ext cx="0" cy="1116013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72" name="Line 127"/>
          <p:cNvSpPr>
            <a:spLocks noChangeShapeType="1"/>
          </p:cNvSpPr>
          <p:nvPr/>
        </p:nvSpPr>
        <p:spPr bwMode="auto">
          <a:xfrm>
            <a:off x="3791198" y="4752059"/>
            <a:ext cx="0" cy="6508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73" name="Line 128"/>
          <p:cNvSpPr>
            <a:spLocks noChangeShapeType="1"/>
          </p:cNvSpPr>
          <p:nvPr/>
        </p:nvSpPr>
        <p:spPr bwMode="auto">
          <a:xfrm flipH="1">
            <a:off x="2133848" y="4817145"/>
            <a:ext cx="165735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74" name="Line 129"/>
          <p:cNvSpPr>
            <a:spLocks noChangeShapeType="1"/>
          </p:cNvSpPr>
          <p:nvPr/>
        </p:nvSpPr>
        <p:spPr bwMode="auto">
          <a:xfrm flipV="1">
            <a:off x="2133848" y="3504283"/>
            <a:ext cx="0" cy="1312862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75" name="Line 130"/>
          <p:cNvSpPr>
            <a:spLocks noChangeShapeType="1"/>
          </p:cNvSpPr>
          <p:nvPr/>
        </p:nvSpPr>
        <p:spPr bwMode="auto">
          <a:xfrm>
            <a:off x="2133848" y="3504283"/>
            <a:ext cx="649288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76" name="Line 131"/>
          <p:cNvSpPr>
            <a:spLocks noChangeShapeType="1"/>
          </p:cNvSpPr>
          <p:nvPr/>
        </p:nvSpPr>
        <p:spPr bwMode="auto">
          <a:xfrm flipV="1">
            <a:off x="2783136" y="1996159"/>
            <a:ext cx="0" cy="150812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77" name="Line 132"/>
          <p:cNvSpPr>
            <a:spLocks noChangeShapeType="1"/>
          </p:cNvSpPr>
          <p:nvPr/>
        </p:nvSpPr>
        <p:spPr bwMode="auto">
          <a:xfrm>
            <a:off x="2783136" y="1996158"/>
            <a:ext cx="576262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78" name="Line 133"/>
          <p:cNvSpPr>
            <a:spLocks noChangeShapeType="1"/>
          </p:cNvSpPr>
          <p:nvPr/>
        </p:nvSpPr>
        <p:spPr bwMode="auto">
          <a:xfrm>
            <a:off x="3359398" y="1996159"/>
            <a:ext cx="0" cy="45878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21579" name="Group 137"/>
          <p:cNvGrpSpPr>
            <a:grpSpLocks/>
          </p:cNvGrpSpPr>
          <p:nvPr/>
        </p:nvGrpSpPr>
        <p:grpSpPr bwMode="auto">
          <a:xfrm>
            <a:off x="4294436" y="2980409"/>
            <a:ext cx="576262" cy="130175"/>
            <a:chOff x="2109" y="2115"/>
            <a:chExt cx="544" cy="90"/>
          </a:xfrm>
        </p:grpSpPr>
        <p:sp>
          <p:nvSpPr>
            <p:cNvPr id="21625" name="Rectangle 134"/>
            <p:cNvSpPr>
              <a:spLocks noChangeArrowheads="1"/>
            </p:cNvSpPr>
            <p:nvPr/>
          </p:nvSpPr>
          <p:spPr bwMode="auto">
            <a:xfrm>
              <a:off x="2109" y="2115"/>
              <a:ext cx="544" cy="9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626" name="Oval 135"/>
            <p:cNvSpPr>
              <a:spLocks noChangeArrowheads="1"/>
            </p:cNvSpPr>
            <p:nvPr/>
          </p:nvSpPr>
          <p:spPr bwMode="auto">
            <a:xfrm>
              <a:off x="2109" y="2115"/>
              <a:ext cx="272" cy="9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627" name="Oval 136"/>
            <p:cNvSpPr>
              <a:spLocks noChangeArrowheads="1"/>
            </p:cNvSpPr>
            <p:nvPr/>
          </p:nvSpPr>
          <p:spPr bwMode="auto">
            <a:xfrm>
              <a:off x="2381" y="2115"/>
              <a:ext cx="272" cy="9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grpSp>
        <p:nvGrpSpPr>
          <p:cNvPr id="21580" name="Group 138"/>
          <p:cNvGrpSpPr>
            <a:grpSpLocks/>
          </p:cNvGrpSpPr>
          <p:nvPr/>
        </p:nvGrpSpPr>
        <p:grpSpPr bwMode="auto">
          <a:xfrm>
            <a:off x="5086599" y="2980409"/>
            <a:ext cx="576263" cy="130175"/>
            <a:chOff x="2109" y="2115"/>
            <a:chExt cx="544" cy="90"/>
          </a:xfrm>
        </p:grpSpPr>
        <p:sp>
          <p:nvSpPr>
            <p:cNvPr id="21622" name="Rectangle 139"/>
            <p:cNvSpPr>
              <a:spLocks noChangeArrowheads="1"/>
            </p:cNvSpPr>
            <p:nvPr/>
          </p:nvSpPr>
          <p:spPr bwMode="auto">
            <a:xfrm>
              <a:off x="2109" y="2115"/>
              <a:ext cx="544" cy="9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623" name="Oval 140"/>
            <p:cNvSpPr>
              <a:spLocks noChangeArrowheads="1"/>
            </p:cNvSpPr>
            <p:nvPr/>
          </p:nvSpPr>
          <p:spPr bwMode="auto">
            <a:xfrm>
              <a:off x="2109" y="2115"/>
              <a:ext cx="272" cy="9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624" name="Oval 141"/>
            <p:cNvSpPr>
              <a:spLocks noChangeArrowheads="1"/>
            </p:cNvSpPr>
            <p:nvPr/>
          </p:nvSpPr>
          <p:spPr bwMode="auto">
            <a:xfrm>
              <a:off x="2381" y="2115"/>
              <a:ext cx="272" cy="9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grpSp>
        <p:nvGrpSpPr>
          <p:cNvPr id="21581" name="Group 142"/>
          <p:cNvGrpSpPr>
            <a:grpSpLocks/>
          </p:cNvGrpSpPr>
          <p:nvPr/>
        </p:nvGrpSpPr>
        <p:grpSpPr bwMode="auto">
          <a:xfrm>
            <a:off x="5591424" y="4553621"/>
            <a:ext cx="576263" cy="130175"/>
            <a:chOff x="2109" y="2115"/>
            <a:chExt cx="544" cy="90"/>
          </a:xfrm>
        </p:grpSpPr>
        <p:sp>
          <p:nvSpPr>
            <p:cNvPr id="21619" name="Rectangle 143"/>
            <p:cNvSpPr>
              <a:spLocks noChangeArrowheads="1"/>
            </p:cNvSpPr>
            <p:nvPr/>
          </p:nvSpPr>
          <p:spPr bwMode="auto">
            <a:xfrm>
              <a:off x="2109" y="2115"/>
              <a:ext cx="544" cy="9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620" name="Oval 144"/>
            <p:cNvSpPr>
              <a:spLocks noChangeArrowheads="1"/>
            </p:cNvSpPr>
            <p:nvPr/>
          </p:nvSpPr>
          <p:spPr bwMode="auto">
            <a:xfrm>
              <a:off x="2109" y="2115"/>
              <a:ext cx="272" cy="9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1621" name="Oval 145"/>
            <p:cNvSpPr>
              <a:spLocks noChangeArrowheads="1"/>
            </p:cNvSpPr>
            <p:nvPr/>
          </p:nvSpPr>
          <p:spPr bwMode="auto">
            <a:xfrm>
              <a:off x="2381" y="2115"/>
              <a:ext cx="272" cy="90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sp>
        <p:nvSpPr>
          <p:cNvPr id="21582" name="Line 146"/>
          <p:cNvSpPr>
            <a:spLocks noChangeShapeType="1"/>
          </p:cNvSpPr>
          <p:nvPr/>
        </p:nvSpPr>
        <p:spPr bwMode="auto">
          <a:xfrm>
            <a:off x="4942136" y="2651795"/>
            <a:ext cx="0" cy="3937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83" name="Line 148"/>
          <p:cNvSpPr>
            <a:spLocks noChangeShapeType="1"/>
          </p:cNvSpPr>
          <p:nvPr/>
        </p:nvSpPr>
        <p:spPr bwMode="auto">
          <a:xfrm>
            <a:off x="5807323" y="3045496"/>
            <a:ext cx="0" cy="72072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84" name="Line 149"/>
          <p:cNvSpPr>
            <a:spLocks noChangeShapeType="1"/>
          </p:cNvSpPr>
          <p:nvPr/>
        </p:nvSpPr>
        <p:spPr bwMode="auto">
          <a:xfrm>
            <a:off x="5807324" y="3766220"/>
            <a:ext cx="360363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85" name="Line 150"/>
          <p:cNvSpPr>
            <a:spLocks noChangeShapeType="1"/>
          </p:cNvSpPr>
          <p:nvPr/>
        </p:nvSpPr>
        <p:spPr bwMode="auto">
          <a:xfrm flipV="1">
            <a:off x="6959848" y="4817146"/>
            <a:ext cx="0" cy="72072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86" name="Line 151"/>
          <p:cNvSpPr>
            <a:spLocks noChangeShapeType="1"/>
          </p:cNvSpPr>
          <p:nvPr/>
        </p:nvSpPr>
        <p:spPr bwMode="auto">
          <a:xfrm>
            <a:off x="6959848" y="4817145"/>
            <a:ext cx="8636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87" name="Line 152"/>
          <p:cNvSpPr>
            <a:spLocks noChangeShapeType="1"/>
          </p:cNvSpPr>
          <p:nvPr/>
        </p:nvSpPr>
        <p:spPr bwMode="auto">
          <a:xfrm>
            <a:off x="8687048" y="1931071"/>
            <a:ext cx="0" cy="13017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88" name="Line 153"/>
          <p:cNvSpPr>
            <a:spLocks noChangeShapeType="1"/>
          </p:cNvSpPr>
          <p:nvPr/>
        </p:nvSpPr>
        <p:spPr bwMode="auto">
          <a:xfrm>
            <a:off x="8687049" y="2061245"/>
            <a:ext cx="792163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89" name="Line 154"/>
          <p:cNvSpPr>
            <a:spLocks noChangeShapeType="1"/>
          </p:cNvSpPr>
          <p:nvPr/>
        </p:nvSpPr>
        <p:spPr bwMode="auto">
          <a:xfrm flipV="1">
            <a:off x="8687048" y="1472283"/>
            <a:ext cx="0" cy="19685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90" name="Line 155"/>
          <p:cNvSpPr>
            <a:spLocks noChangeShapeType="1"/>
          </p:cNvSpPr>
          <p:nvPr/>
        </p:nvSpPr>
        <p:spPr bwMode="auto">
          <a:xfrm>
            <a:off x="8687049" y="1472283"/>
            <a:ext cx="792163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91" name="Line 157"/>
          <p:cNvSpPr>
            <a:spLocks noChangeShapeType="1"/>
          </p:cNvSpPr>
          <p:nvPr/>
        </p:nvSpPr>
        <p:spPr bwMode="auto">
          <a:xfrm flipH="1">
            <a:off x="3719762" y="2389858"/>
            <a:ext cx="287337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92" name="Line 158"/>
          <p:cNvSpPr>
            <a:spLocks noChangeShapeType="1"/>
          </p:cNvSpPr>
          <p:nvPr/>
        </p:nvSpPr>
        <p:spPr bwMode="auto">
          <a:xfrm>
            <a:off x="3719761" y="2389858"/>
            <a:ext cx="0" cy="787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93" name="Line 159"/>
          <p:cNvSpPr>
            <a:spLocks noChangeShapeType="1"/>
          </p:cNvSpPr>
          <p:nvPr/>
        </p:nvSpPr>
        <p:spPr bwMode="auto">
          <a:xfrm flipH="1">
            <a:off x="3430837" y="3177258"/>
            <a:ext cx="288925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94" name="Line 160"/>
          <p:cNvSpPr>
            <a:spLocks noChangeShapeType="1"/>
          </p:cNvSpPr>
          <p:nvPr/>
        </p:nvSpPr>
        <p:spPr bwMode="auto">
          <a:xfrm>
            <a:off x="3214936" y="1602458"/>
            <a:ext cx="792162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95" name="Text Box 161"/>
          <p:cNvSpPr txBox="1">
            <a:spLocks noChangeArrowheads="1"/>
          </p:cNvSpPr>
          <p:nvPr/>
        </p:nvSpPr>
        <p:spPr bwMode="auto">
          <a:xfrm>
            <a:off x="8831512" y="5274345"/>
            <a:ext cx="1171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b="1" i="1">
                <a:solidFill>
                  <a:schemeClr val="accent2"/>
                </a:solidFill>
                <a:latin typeface="Arial" pitchFamily="34" charset="0"/>
              </a:rPr>
              <a:t>RFCC</a:t>
            </a:r>
          </a:p>
          <a:p>
            <a:pPr eaLnBrk="1" hangingPunct="1"/>
            <a:r>
              <a:rPr lang="en-US" altLang="ko-KR" sz="1200" b="1" i="1">
                <a:solidFill>
                  <a:schemeClr val="accent2"/>
                </a:solidFill>
                <a:latin typeface="Arial" pitchFamily="34" charset="0"/>
              </a:rPr>
              <a:t>/ Bunker-C</a:t>
            </a:r>
          </a:p>
        </p:txBody>
      </p:sp>
      <p:sp>
        <p:nvSpPr>
          <p:cNvPr id="21596" name="Text Box 162"/>
          <p:cNvSpPr txBox="1">
            <a:spLocks noChangeArrowheads="1"/>
          </p:cNvSpPr>
          <p:nvPr/>
        </p:nvSpPr>
        <p:spPr bwMode="auto">
          <a:xfrm>
            <a:off x="8902949" y="4301209"/>
            <a:ext cx="7921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b="1" i="1">
                <a:solidFill>
                  <a:schemeClr val="accent2"/>
                </a:solidFill>
                <a:latin typeface="Arial" pitchFamily="34" charset="0"/>
              </a:rPr>
              <a:t>Diesel</a:t>
            </a:r>
          </a:p>
        </p:txBody>
      </p:sp>
      <p:sp>
        <p:nvSpPr>
          <p:cNvPr id="21597" name="Text Box 163"/>
          <p:cNvSpPr txBox="1">
            <a:spLocks noChangeArrowheads="1"/>
          </p:cNvSpPr>
          <p:nvPr/>
        </p:nvSpPr>
        <p:spPr bwMode="auto">
          <a:xfrm>
            <a:off x="9657012" y="2905796"/>
            <a:ext cx="5693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b="1" i="1">
                <a:solidFill>
                  <a:schemeClr val="accent2"/>
                </a:solidFill>
                <a:latin typeface="Arial" pitchFamily="34" charset="0"/>
              </a:rPr>
              <a:t>F/G</a:t>
            </a:r>
          </a:p>
          <a:p>
            <a:pPr eaLnBrk="1" hangingPunct="1"/>
            <a:r>
              <a:rPr lang="en-US" altLang="ko-KR" sz="1200" b="1" i="1">
                <a:solidFill>
                  <a:schemeClr val="accent2"/>
                </a:solidFill>
                <a:latin typeface="Arial" pitchFamily="34" charset="0"/>
              </a:rPr>
              <a:t>LPG</a:t>
            </a:r>
          </a:p>
          <a:p>
            <a:pPr eaLnBrk="1" hangingPunct="1"/>
            <a:r>
              <a:rPr lang="en-US" altLang="ko-KR" sz="1200" b="1" i="1">
                <a:solidFill>
                  <a:schemeClr val="accent2"/>
                </a:solidFill>
                <a:latin typeface="Arial" pitchFamily="34" charset="0"/>
              </a:rPr>
              <a:t>Naph</a:t>
            </a:r>
          </a:p>
        </p:txBody>
      </p:sp>
      <p:sp>
        <p:nvSpPr>
          <p:cNvPr id="21598" name="Text Box 164"/>
          <p:cNvSpPr txBox="1">
            <a:spLocks noChangeArrowheads="1"/>
          </p:cNvSpPr>
          <p:nvPr/>
        </p:nvSpPr>
        <p:spPr bwMode="auto">
          <a:xfrm>
            <a:off x="2567236" y="1470695"/>
            <a:ext cx="673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b="1" i="1">
                <a:solidFill>
                  <a:schemeClr val="accent2"/>
                </a:solidFill>
                <a:latin typeface="Arial" pitchFamily="34" charset="0"/>
              </a:rPr>
              <a:t>M/U H</a:t>
            </a:r>
            <a:r>
              <a:rPr lang="en-US" altLang="ko-KR" sz="1200" b="1" i="1" baseline="-25000">
                <a:solidFill>
                  <a:schemeClr val="accent2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21599" name="Text Box 165"/>
          <p:cNvSpPr txBox="1">
            <a:spLocks noChangeArrowheads="1"/>
          </p:cNvSpPr>
          <p:nvPr/>
        </p:nvSpPr>
        <p:spPr bwMode="auto">
          <a:xfrm>
            <a:off x="1990973" y="5274345"/>
            <a:ext cx="5397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b="1" i="1">
                <a:solidFill>
                  <a:schemeClr val="accent2"/>
                </a:solidFill>
                <a:latin typeface="Arial" pitchFamily="34" charset="0"/>
              </a:rPr>
              <a:t>Feed</a:t>
            </a:r>
          </a:p>
        </p:txBody>
      </p:sp>
      <p:sp>
        <p:nvSpPr>
          <p:cNvPr id="21600" name="Text Box 166"/>
          <p:cNvSpPr txBox="1">
            <a:spLocks noChangeArrowheads="1"/>
          </p:cNvSpPr>
          <p:nvPr/>
        </p:nvSpPr>
        <p:spPr bwMode="auto">
          <a:xfrm>
            <a:off x="4367462" y="2389859"/>
            <a:ext cx="10556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b="1" i="1">
                <a:solidFill>
                  <a:schemeClr val="accent2"/>
                </a:solidFill>
                <a:latin typeface="Arial" pitchFamily="34" charset="0"/>
              </a:rPr>
              <a:t>Wash Water</a:t>
            </a:r>
          </a:p>
        </p:txBody>
      </p:sp>
      <p:sp>
        <p:nvSpPr>
          <p:cNvPr id="21601" name="Text Box 167"/>
          <p:cNvSpPr txBox="1">
            <a:spLocks noChangeArrowheads="1"/>
          </p:cNvSpPr>
          <p:nvPr/>
        </p:nvSpPr>
        <p:spPr bwMode="auto">
          <a:xfrm>
            <a:off x="9479212" y="1340520"/>
            <a:ext cx="3508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b="1" i="1">
                <a:solidFill>
                  <a:schemeClr val="accent2"/>
                </a:solidFill>
                <a:latin typeface="Arial" pitchFamily="34" charset="0"/>
              </a:rPr>
              <a:t>H</a:t>
            </a:r>
            <a:r>
              <a:rPr lang="en-US" altLang="ko-KR" sz="1200" b="1" i="1" baseline="-25000">
                <a:solidFill>
                  <a:schemeClr val="accent2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21602" name="Text Box 168"/>
          <p:cNvSpPr txBox="1">
            <a:spLocks noChangeArrowheads="1"/>
          </p:cNvSpPr>
          <p:nvPr/>
        </p:nvSpPr>
        <p:spPr bwMode="auto">
          <a:xfrm>
            <a:off x="9479212" y="1931070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b="1" i="1">
                <a:solidFill>
                  <a:schemeClr val="accent2"/>
                </a:solidFill>
                <a:latin typeface="Arial" pitchFamily="34" charset="0"/>
              </a:rPr>
              <a:t>Tail Gas</a:t>
            </a:r>
          </a:p>
          <a:p>
            <a:pPr eaLnBrk="1" hangingPunct="1"/>
            <a:r>
              <a:rPr lang="en-US" altLang="ko-KR" sz="1200" b="1" i="1">
                <a:solidFill>
                  <a:schemeClr val="accent2"/>
                </a:solidFill>
                <a:latin typeface="Arial" pitchFamily="34" charset="0"/>
              </a:rPr>
              <a:t>to HP</a:t>
            </a:r>
          </a:p>
        </p:txBody>
      </p:sp>
      <p:sp>
        <p:nvSpPr>
          <p:cNvPr id="21603" name="Text Box 169"/>
          <p:cNvSpPr txBox="1">
            <a:spLocks noChangeArrowheads="1"/>
          </p:cNvSpPr>
          <p:nvPr/>
        </p:nvSpPr>
        <p:spPr bwMode="auto">
          <a:xfrm>
            <a:off x="4654799" y="1865984"/>
            <a:ext cx="1393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b="1">
                <a:latin typeface="Arial" pitchFamily="34" charset="0"/>
              </a:rPr>
              <a:t>R/G Compressor</a:t>
            </a:r>
          </a:p>
        </p:txBody>
      </p:sp>
      <p:sp>
        <p:nvSpPr>
          <p:cNvPr id="21604" name="Text Box 170"/>
          <p:cNvSpPr txBox="1">
            <a:spLocks noChangeArrowheads="1"/>
          </p:cNvSpPr>
          <p:nvPr/>
        </p:nvSpPr>
        <p:spPr bwMode="auto">
          <a:xfrm>
            <a:off x="8183811" y="4947320"/>
            <a:ext cx="1073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b="1">
                <a:latin typeface="Arial" pitchFamily="34" charset="0"/>
              </a:rPr>
              <a:t>Fractionator</a:t>
            </a:r>
          </a:p>
        </p:txBody>
      </p:sp>
      <p:sp>
        <p:nvSpPr>
          <p:cNvPr id="21605" name="Line 171"/>
          <p:cNvSpPr>
            <a:spLocks noChangeShapeType="1"/>
          </p:cNvSpPr>
          <p:nvPr/>
        </p:nvSpPr>
        <p:spPr bwMode="auto">
          <a:xfrm flipH="1">
            <a:off x="7536112" y="2586708"/>
            <a:ext cx="503237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606" name="Text Box 172"/>
          <p:cNvSpPr txBox="1">
            <a:spLocks noChangeArrowheads="1"/>
          </p:cNvSpPr>
          <p:nvPr/>
        </p:nvSpPr>
        <p:spPr bwMode="auto">
          <a:xfrm>
            <a:off x="7967912" y="2454945"/>
            <a:ext cx="649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b="1" i="1">
                <a:solidFill>
                  <a:schemeClr val="accent2"/>
                </a:solidFill>
                <a:latin typeface="Arial" pitchFamily="34" charset="0"/>
              </a:rPr>
              <a:t>Amine</a:t>
            </a:r>
          </a:p>
        </p:txBody>
      </p:sp>
      <p:sp>
        <p:nvSpPr>
          <p:cNvPr id="21607" name="Text Box 173"/>
          <p:cNvSpPr txBox="1">
            <a:spLocks noChangeArrowheads="1"/>
          </p:cNvSpPr>
          <p:nvPr/>
        </p:nvSpPr>
        <p:spPr bwMode="auto">
          <a:xfrm>
            <a:off x="2200681" y="4037684"/>
            <a:ext cx="105394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/>
            <a:r>
              <a:rPr lang="en-US" altLang="ko-KR" sz="1200" b="1">
                <a:latin typeface="Arial" pitchFamily="34" charset="0"/>
              </a:rPr>
              <a:t>Reactors</a:t>
            </a:r>
          </a:p>
          <a:p>
            <a:pPr algn="r" eaLnBrk="1" hangingPunct="1"/>
            <a:r>
              <a:rPr lang="en-US" altLang="ko-KR" sz="1200" b="1" i="1">
                <a:solidFill>
                  <a:schemeClr val="bg2"/>
                </a:solidFill>
                <a:latin typeface="Arial" pitchFamily="34" charset="0"/>
              </a:rPr>
              <a:t>4 Rxs/Train </a:t>
            </a:r>
          </a:p>
          <a:p>
            <a:pPr algn="r" eaLnBrk="1" hangingPunct="1"/>
            <a:r>
              <a:rPr lang="en-US" altLang="ko-KR" sz="1200" b="1" i="1">
                <a:solidFill>
                  <a:schemeClr val="bg2"/>
                </a:solidFill>
                <a:latin typeface="Arial" pitchFamily="34" charset="0"/>
              </a:rPr>
              <a:t>x 2 train</a:t>
            </a:r>
          </a:p>
        </p:txBody>
      </p:sp>
      <p:sp>
        <p:nvSpPr>
          <p:cNvPr id="21608" name="Text Box 174"/>
          <p:cNvSpPr txBox="1">
            <a:spLocks noChangeArrowheads="1"/>
          </p:cNvSpPr>
          <p:nvPr/>
        </p:nvSpPr>
        <p:spPr bwMode="auto">
          <a:xfrm>
            <a:off x="7536111" y="2783559"/>
            <a:ext cx="11985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b="1">
                <a:latin typeface="Arial" pitchFamily="34" charset="0"/>
              </a:rPr>
              <a:t>H2S Absorber</a:t>
            </a:r>
          </a:p>
        </p:txBody>
      </p:sp>
      <p:sp>
        <p:nvSpPr>
          <p:cNvPr id="21609" name="Freeform 175"/>
          <p:cNvSpPr>
            <a:spLocks/>
          </p:cNvSpPr>
          <p:nvPr/>
        </p:nvSpPr>
        <p:spPr bwMode="auto">
          <a:xfrm>
            <a:off x="4654799" y="5077496"/>
            <a:ext cx="144463" cy="131763"/>
          </a:xfrm>
          <a:custGeom>
            <a:avLst/>
            <a:gdLst>
              <a:gd name="T0" fmla="*/ 0 w 318"/>
              <a:gd name="T1" fmla="*/ 0 h 272"/>
              <a:gd name="T2" fmla="*/ 0 w 318"/>
              <a:gd name="T3" fmla="*/ 2147483647 h 272"/>
              <a:gd name="T4" fmla="*/ 2147483647 w 318"/>
              <a:gd name="T5" fmla="*/ 0 h 272"/>
              <a:gd name="T6" fmla="*/ 2147483647 w 318"/>
              <a:gd name="T7" fmla="*/ 2147483647 h 272"/>
              <a:gd name="T8" fmla="*/ 0 w 318"/>
              <a:gd name="T9" fmla="*/ 0 h 2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8"/>
              <a:gd name="T16" fmla="*/ 0 h 272"/>
              <a:gd name="T17" fmla="*/ 318 w 318"/>
              <a:gd name="T18" fmla="*/ 272 h 2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8" h="272">
                <a:moveTo>
                  <a:pt x="0" y="0"/>
                </a:moveTo>
                <a:lnTo>
                  <a:pt x="0" y="272"/>
                </a:lnTo>
                <a:lnTo>
                  <a:pt x="318" y="0"/>
                </a:lnTo>
                <a:lnTo>
                  <a:pt x="318" y="27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1610" name="Freeform 176"/>
          <p:cNvSpPr>
            <a:spLocks/>
          </p:cNvSpPr>
          <p:nvPr/>
        </p:nvSpPr>
        <p:spPr bwMode="auto">
          <a:xfrm>
            <a:off x="6528049" y="3766221"/>
            <a:ext cx="144463" cy="131763"/>
          </a:xfrm>
          <a:custGeom>
            <a:avLst/>
            <a:gdLst>
              <a:gd name="T0" fmla="*/ 0 w 318"/>
              <a:gd name="T1" fmla="*/ 0 h 272"/>
              <a:gd name="T2" fmla="*/ 0 w 318"/>
              <a:gd name="T3" fmla="*/ 2147483647 h 272"/>
              <a:gd name="T4" fmla="*/ 2147483647 w 318"/>
              <a:gd name="T5" fmla="*/ 0 h 272"/>
              <a:gd name="T6" fmla="*/ 2147483647 w 318"/>
              <a:gd name="T7" fmla="*/ 2147483647 h 272"/>
              <a:gd name="T8" fmla="*/ 0 w 318"/>
              <a:gd name="T9" fmla="*/ 0 h 2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8"/>
              <a:gd name="T16" fmla="*/ 0 h 272"/>
              <a:gd name="T17" fmla="*/ 318 w 318"/>
              <a:gd name="T18" fmla="*/ 272 h 2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8" h="272">
                <a:moveTo>
                  <a:pt x="0" y="0"/>
                </a:moveTo>
                <a:lnTo>
                  <a:pt x="0" y="272"/>
                </a:lnTo>
                <a:lnTo>
                  <a:pt x="318" y="0"/>
                </a:lnTo>
                <a:lnTo>
                  <a:pt x="318" y="27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1611" name="AutoShape 177"/>
          <p:cNvSpPr>
            <a:spLocks noChangeArrowheads="1"/>
          </p:cNvSpPr>
          <p:nvPr/>
        </p:nvSpPr>
        <p:spPr bwMode="auto">
          <a:xfrm>
            <a:off x="1919536" y="1734220"/>
            <a:ext cx="2303462" cy="4262438"/>
          </a:xfrm>
          <a:prstGeom prst="roundRect">
            <a:avLst>
              <a:gd name="adj" fmla="val 16667"/>
            </a:avLst>
          </a:prstGeom>
          <a:noFill/>
          <a:ln w="22225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1612" name="AutoShape 178"/>
          <p:cNvSpPr>
            <a:spLocks noChangeArrowheads="1"/>
          </p:cNvSpPr>
          <p:nvPr/>
        </p:nvSpPr>
        <p:spPr bwMode="auto">
          <a:xfrm>
            <a:off x="4294436" y="2258096"/>
            <a:ext cx="2952750" cy="3738563"/>
          </a:xfrm>
          <a:prstGeom prst="roundRect">
            <a:avLst>
              <a:gd name="adj" fmla="val 16667"/>
            </a:avLst>
          </a:prstGeom>
          <a:noFill/>
          <a:ln w="22225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1613" name="AutoShape 179"/>
          <p:cNvSpPr>
            <a:spLocks noChangeArrowheads="1"/>
          </p:cNvSpPr>
          <p:nvPr/>
        </p:nvSpPr>
        <p:spPr bwMode="auto">
          <a:xfrm>
            <a:off x="7678987" y="2651796"/>
            <a:ext cx="2592387" cy="3344863"/>
          </a:xfrm>
          <a:prstGeom prst="roundRect">
            <a:avLst>
              <a:gd name="adj" fmla="val 16667"/>
            </a:avLst>
          </a:prstGeom>
          <a:noFill/>
          <a:ln w="22225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1614" name="Text Box 18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194173" y="5734720"/>
            <a:ext cx="17414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b="1" i="1">
                <a:solidFill>
                  <a:srgbClr val="DDDDDD"/>
                </a:solidFill>
                <a:latin typeface="Arial" pitchFamily="34" charset="0"/>
              </a:rPr>
              <a:t>Feed/Reactor Section</a:t>
            </a:r>
          </a:p>
        </p:txBody>
      </p:sp>
      <p:sp>
        <p:nvSpPr>
          <p:cNvPr id="21615" name="Text Box 181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4943724" y="5734720"/>
            <a:ext cx="15652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b="1" i="1">
                <a:solidFill>
                  <a:srgbClr val="DDDDDD"/>
                </a:solidFill>
                <a:latin typeface="Arial" pitchFamily="34" charset="0"/>
              </a:rPr>
              <a:t>Separation Section</a:t>
            </a:r>
          </a:p>
        </p:txBody>
      </p:sp>
      <p:sp>
        <p:nvSpPr>
          <p:cNvPr id="21616" name="Text Box 18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8166349" y="5734720"/>
            <a:ext cx="17446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b="1" i="1">
                <a:solidFill>
                  <a:srgbClr val="DDDDDD"/>
                </a:solidFill>
                <a:latin typeface="Arial" pitchFamily="34" charset="0"/>
              </a:rPr>
              <a:t>Fractionation Section</a:t>
            </a:r>
          </a:p>
        </p:txBody>
      </p:sp>
      <p:sp>
        <p:nvSpPr>
          <p:cNvPr id="21617" name="Text Box 185"/>
          <p:cNvSpPr txBox="1">
            <a:spLocks noChangeArrowheads="1"/>
          </p:cNvSpPr>
          <p:nvPr/>
        </p:nvSpPr>
        <p:spPr bwMode="auto">
          <a:xfrm>
            <a:off x="2206873" y="908721"/>
            <a:ext cx="2063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itchFamily="2" charset="2"/>
              <a:buChar char="v"/>
            </a:pPr>
            <a:r>
              <a:rPr lang="en-US" altLang="ko-KR" b="1">
                <a:latin typeface="Arial" pitchFamily="34" charset="0"/>
              </a:rPr>
              <a:t> </a:t>
            </a:r>
            <a:r>
              <a:rPr lang="en-US" altLang="ko-KR" b="1">
                <a:solidFill>
                  <a:schemeClr val="accent2"/>
                </a:solidFill>
                <a:latin typeface="Arial" pitchFamily="34" charset="0"/>
              </a:rPr>
              <a:t>Simplified PFD</a:t>
            </a:r>
          </a:p>
        </p:txBody>
      </p:sp>
      <p:cxnSp>
        <p:nvCxnSpPr>
          <p:cNvPr id="178" name="직선 연결선 177"/>
          <p:cNvCxnSpPr/>
          <p:nvPr/>
        </p:nvCxnSpPr>
        <p:spPr>
          <a:xfrm>
            <a:off x="1524001" y="696888"/>
            <a:ext cx="9144000" cy="0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30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그림 178" descr="슬라이드1.PNG"/>
          <p:cNvPicPr/>
          <p:nvPr/>
        </p:nvPicPr>
        <p:blipFill rotWithShape="1">
          <a:blip r:embed="rId2"/>
          <a:srcRect t="-1042" b="10118"/>
          <a:stretch/>
        </p:blipFill>
        <p:spPr>
          <a:xfrm>
            <a:off x="1703512" y="1052736"/>
            <a:ext cx="3816424" cy="3960440"/>
          </a:xfrm>
          <a:prstGeom prst="rect">
            <a:avLst/>
          </a:prstGeom>
        </p:spPr>
      </p:pic>
      <p:sp>
        <p:nvSpPr>
          <p:cNvPr id="7" name="Text Box 354"/>
          <p:cNvSpPr txBox="1">
            <a:spLocks noChangeArrowheads="1"/>
          </p:cNvSpPr>
          <p:nvPr/>
        </p:nvSpPr>
        <p:spPr bwMode="auto">
          <a:xfrm>
            <a:off x="6023992" y="1903472"/>
            <a:ext cx="432048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ko-KR" sz="1400" b="1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Feed </a:t>
            </a:r>
            <a:r>
              <a:rPr lang="en-US" altLang="ko-KR" sz="1400" b="1" dirty="0">
                <a:latin typeface="+mn-lt"/>
              </a:rPr>
              <a:t>Filter : Filtering </a:t>
            </a:r>
            <a:r>
              <a:rPr lang="en-US" altLang="ko-KR" sz="1400" b="1" dirty="0">
                <a:latin typeface="+mn-lt"/>
              </a:rPr>
              <a:t>25+ micron</a:t>
            </a:r>
          </a:p>
          <a:p>
            <a:pPr eaLnBrk="1" hangingPunct="1">
              <a:buClr>
                <a:schemeClr val="accent2"/>
              </a:buClr>
            </a:pPr>
            <a:endParaRPr lang="en-US" altLang="ko-KR" sz="1400" b="1" dirty="0">
              <a:latin typeface="+mn-lt"/>
            </a:endParaRPr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ko-KR" sz="1400" b="1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Backwash Frequency(*) </a:t>
            </a:r>
          </a:p>
          <a:p>
            <a:pPr eaLnBrk="1" hangingPunct="1">
              <a:buClr>
                <a:schemeClr val="accent2"/>
              </a:buClr>
            </a:pPr>
            <a:r>
              <a:rPr lang="en-US" altLang="ko-KR" sz="1400" b="1" dirty="0">
                <a:latin typeface="+mn-lt"/>
              </a:rPr>
              <a:t>   - No.1 RDS : 4~10 times/</a:t>
            </a:r>
            <a:r>
              <a:rPr lang="en-US" altLang="ko-KR" sz="1400" b="1" dirty="0" err="1">
                <a:latin typeface="+mn-lt"/>
              </a:rPr>
              <a:t>hr</a:t>
            </a:r>
            <a:endParaRPr lang="en-US" altLang="ko-KR" sz="1400" b="1" dirty="0">
              <a:latin typeface="+mn-lt"/>
            </a:endParaRPr>
          </a:p>
          <a:p>
            <a:pPr eaLnBrk="1" hangingPunct="1">
              <a:buClr>
                <a:schemeClr val="accent2"/>
              </a:buClr>
            </a:pPr>
            <a:r>
              <a:rPr kumimoji="0" lang="en-US" altLang="ko-KR" sz="1400" b="1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400" b="1" dirty="0">
                <a:solidFill>
                  <a:prstClr val="black"/>
                </a:solidFill>
                <a:latin typeface="맑은 고딕"/>
                <a:ea typeface="맑은 고딕"/>
              </a:rPr>
              <a:t>  - No.2 RDS </a:t>
            </a:r>
            <a:r>
              <a:rPr kumimoji="0" lang="en-US" altLang="ko-KR" sz="1400" b="1" dirty="0">
                <a:solidFill>
                  <a:prstClr val="black"/>
                </a:solidFill>
                <a:latin typeface="맑은 고딕"/>
                <a:ea typeface="맑은 고딕"/>
              </a:rPr>
              <a:t>: </a:t>
            </a:r>
            <a:r>
              <a:rPr kumimoji="0" lang="en-US" altLang="ko-KR" sz="1400" b="1" dirty="0">
                <a:solidFill>
                  <a:prstClr val="black"/>
                </a:solidFill>
                <a:latin typeface="맑은 고딕"/>
                <a:ea typeface="맑은 고딕"/>
              </a:rPr>
              <a:t>1~2 times/</a:t>
            </a:r>
            <a:r>
              <a:rPr kumimoji="0" lang="en-US" altLang="ko-KR" sz="1400" b="1" dirty="0" err="1">
                <a:solidFill>
                  <a:prstClr val="black"/>
                </a:solidFill>
                <a:latin typeface="맑은 고딕"/>
                <a:ea typeface="맑은 고딕"/>
              </a:rPr>
              <a:t>hr</a:t>
            </a:r>
            <a:endParaRPr kumimoji="0" lang="en-US" altLang="ko-KR" sz="1400" b="1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eaLnBrk="1" hangingPunct="1">
              <a:buClr>
                <a:schemeClr val="accent2"/>
              </a:buClr>
            </a:pPr>
            <a:r>
              <a:rPr kumimoji="0" lang="en-US" altLang="ko-KR" sz="1400" b="1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400" b="1" dirty="0">
                <a:solidFill>
                  <a:prstClr val="black"/>
                </a:solidFill>
                <a:latin typeface="맑은 고딕"/>
                <a:ea typeface="맑은 고딕"/>
              </a:rPr>
              <a:t>  - VRDS         : 1~5 times/</a:t>
            </a:r>
            <a:r>
              <a:rPr kumimoji="0" lang="en-US" altLang="ko-KR" sz="1400" b="1" dirty="0" err="1">
                <a:solidFill>
                  <a:prstClr val="black"/>
                </a:solidFill>
                <a:latin typeface="맑은 고딕"/>
                <a:ea typeface="맑은 고딕"/>
              </a:rPr>
              <a:t>hr</a:t>
            </a:r>
            <a:r>
              <a:rPr lang="en-US" altLang="ko-KR" sz="1400" b="1" dirty="0">
                <a:latin typeface="+mn-lt"/>
              </a:rPr>
              <a:t/>
            </a:r>
            <a:br>
              <a:rPr lang="en-US" altLang="ko-KR" sz="1400" b="1" dirty="0">
                <a:latin typeface="+mn-lt"/>
              </a:rPr>
            </a:br>
            <a:r>
              <a:rPr lang="en-US" altLang="ko-KR" sz="1400" b="1" dirty="0">
                <a:latin typeface="+mn-lt"/>
              </a:rPr>
              <a:t>     </a:t>
            </a:r>
            <a:r>
              <a:rPr lang="en-US" altLang="ko-KR" sz="1200" i="1" dirty="0">
                <a:latin typeface="+mj-ea"/>
              </a:rPr>
              <a:t>(*) depend </a:t>
            </a:r>
            <a:r>
              <a:rPr lang="en-US" altLang="ko-KR" sz="1200" i="1" dirty="0">
                <a:latin typeface="+mj-ea"/>
              </a:rPr>
              <a:t>on Feed</a:t>
            </a:r>
            <a:r>
              <a:rPr lang="ko-KR" altLang="en-US" sz="1200" i="1" dirty="0">
                <a:latin typeface="+mj-ea"/>
              </a:rPr>
              <a:t> </a:t>
            </a:r>
            <a:r>
              <a:rPr lang="en-US" altLang="ko-KR" sz="1200" i="1" dirty="0">
                <a:latin typeface="+mj-ea"/>
              </a:rPr>
              <a:t>conditions</a:t>
            </a:r>
          </a:p>
          <a:p>
            <a:pPr eaLnBrk="1" hangingPunct="1">
              <a:buClr>
                <a:schemeClr val="accent2"/>
              </a:buClr>
            </a:pPr>
            <a:endParaRPr lang="en-US" altLang="ko-KR" sz="1400" dirty="0">
              <a:latin typeface="+mj-ea"/>
            </a:endParaRPr>
          </a:p>
          <a:p>
            <a:pPr indent="-285750" eaLnBrk="1" hangingPunct="1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ko-KR" sz="1400" b="1" dirty="0">
                <a:latin typeface="+mn-lt"/>
              </a:rPr>
              <a:t>Backwash </a:t>
            </a:r>
            <a:r>
              <a:rPr lang="en-US" altLang="ko-KR" sz="1400" b="1" dirty="0">
                <a:latin typeface="+mn-lt"/>
              </a:rPr>
              <a:t>Media : T-AR </a:t>
            </a:r>
            <a:endParaRPr lang="en-US" altLang="ko-KR" sz="1400" b="1" dirty="0">
              <a:latin typeface="+mn-lt"/>
            </a:endParaRPr>
          </a:p>
          <a:p>
            <a:pPr eaLnBrk="1" hangingPunct="1">
              <a:buClr>
                <a:schemeClr val="accent2"/>
              </a:buClr>
            </a:pPr>
            <a:endParaRPr lang="ko-KR" altLang="en-US" sz="1400" dirty="0">
              <a:latin typeface="+mj-ea"/>
            </a:endParaRPr>
          </a:p>
          <a:p>
            <a:pPr eaLnBrk="1" hangingPunct="1">
              <a:buClr>
                <a:schemeClr val="accent2"/>
              </a:buClr>
            </a:pPr>
            <a:endParaRPr lang="en-US" altLang="ko-KR" sz="1400" b="1" dirty="0">
              <a:latin typeface="+mn-lt"/>
            </a:endParaRPr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§"/>
            </a:pPr>
            <a:endParaRPr lang="en-US" altLang="ko-KR" sz="1400" b="1" dirty="0">
              <a:latin typeface="+mn-lt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919536" y="231032"/>
            <a:ext cx="35521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 b="1" dirty="0">
                <a:latin typeface="+mj-lt"/>
                <a:ea typeface="HY헤드라인M" pitchFamily="18" charset="-127"/>
              </a:rPr>
              <a:t>III. Process </a:t>
            </a:r>
            <a:r>
              <a:rPr lang="en-US" altLang="ko-KR" sz="2400" b="1" dirty="0">
                <a:latin typeface="+mj-lt"/>
                <a:ea typeface="HY헤드라인M" pitchFamily="18" charset="-127"/>
              </a:rPr>
              <a:t>Description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524001" y="696888"/>
            <a:ext cx="9144000" cy="0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23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슬라이드2.PNG"/>
          <p:cNvPicPr/>
          <p:nvPr/>
        </p:nvPicPr>
        <p:blipFill rotWithShape="1">
          <a:blip r:embed="rId2"/>
          <a:srcRect t="2668" b="7459"/>
          <a:stretch/>
        </p:blipFill>
        <p:spPr>
          <a:xfrm>
            <a:off x="1847528" y="764705"/>
            <a:ext cx="4003318" cy="3846255"/>
          </a:xfrm>
          <a:prstGeom prst="rect">
            <a:avLst/>
          </a:prstGeom>
        </p:spPr>
      </p:pic>
      <p:sp>
        <p:nvSpPr>
          <p:cNvPr id="7" name="Text Box 354"/>
          <p:cNvSpPr txBox="1">
            <a:spLocks noChangeArrowheads="1"/>
          </p:cNvSpPr>
          <p:nvPr/>
        </p:nvSpPr>
        <p:spPr bwMode="auto">
          <a:xfrm>
            <a:off x="5850846" y="1772817"/>
            <a:ext cx="434961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ko-KR" sz="1400" b="1" dirty="0">
                <a:latin typeface="+mn-lt"/>
              </a:rPr>
              <a:t>  Typical </a:t>
            </a:r>
            <a:r>
              <a:rPr lang="en-US" altLang="ko-KR" sz="1400" b="1" dirty="0">
                <a:latin typeface="+mn-lt"/>
              </a:rPr>
              <a:t>Operation Temperature</a:t>
            </a:r>
            <a:r>
              <a:rPr lang="en-US" altLang="ko-KR" sz="1400" b="1" dirty="0">
                <a:latin typeface="+mn-lt"/>
              </a:rPr>
              <a:t>: 360 </a:t>
            </a:r>
            <a:r>
              <a:rPr lang="en-US" altLang="ko-KR" sz="1400" b="1" dirty="0">
                <a:latin typeface="+mn-lt"/>
              </a:rPr>
              <a:t>~ </a:t>
            </a:r>
            <a:r>
              <a:rPr lang="en-US" altLang="ko-KR" sz="1400" b="1" dirty="0">
                <a:latin typeface="+mn-lt"/>
              </a:rPr>
              <a:t>405℃</a:t>
            </a:r>
            <a:br>
              <a:rPr lang="en-US" altLang="ko-KR" sz="1400" b="1" dirty="0">
                <a:latin typeface="+mn-lt"/>
              </a:rPr>
            </a:br>
            <a:endParaRPr lang="en-US" altLang="ko-KR" sz="1400" b="1" dirty="0">
              <a:latin typeface="+mn-lt"/>
            </a:endParaRPr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ko-KR" sz="1400" b="1" dirty="0">
                <a:latin typeface="+mn-lt"/>
              </a:rPr>
              <a:t>  System Pressure: </a:t>
            </a:r>
            <a:r>
              <a:rPr lang="en-US" altLang="ko-KR" sz="1400" b="1" dirty="0">
                <a:latin typeface="+mn-lt"/>
              </a:rPr>
              <a:t/>
            </a:r>
            <a:br>
              <a:rPr lang="en-US" altLang="ko-KR" sz="1400" b="1" dirty="0">
                <a:latin typeface="+mn-lt"/>
              </a:rPr>
            </a:br>
            <a:r>
              <a:rPr lang="en-US" altLang="ko-KR" sz="1400" b="1" dirty="0">
                <a:latin typeface="+mn-lt"/>
              </a:rPr>
              <a:t>    - RDS </a:t>
            </a:r>
            <a:r>
              <a:rPr lang="en-US" altLang="ko-KR" sz="1400" b="1" dirty="0">
                <a:latin typeface="+mn-lt"/>
              </a:rPr>
              <a:t>162 kg/cm2G, </a:t>
            </a:r>
            <a:r>
              <a:rPr lang="en-US" altLang="ko-KR" sz="1400" b="1" dirty="0">
                <a:latin typeface="+mn-lt"/>
              </a:rPr>
              <a:t>  </a:t>
            </a:r>
            <a:br>
              <a:rPr lang="en-US" altLang="ko-KR" sz="1400" b="1" dirty="0">
                <a:latin typeface="+mn-lt"/>
              </a:rPr>
            </a:br>
            <a:r>
              <a:rPr lang="en-US" altLang="ko-KR" sz="1400" b="1" dirty="0">
                <a:latin typeface="+mn-lt"/>
              </a:rPr>
              <a:t>    - VRDS </a:t>
            </a:r>
            <a:r>
              <a:rPr lang="en-US" altLang="ko-KR" sz="1400" b="1" dirty="0">
                <a:latin typeface="+mn-lt"/>
              </a:rPr>
              <a:t>142 kg/cm2G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919536" y="231032"/>
            <a:ext cx="35521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 b="1" dirty="0">
                <a:latin typeface="+mj-lt"/>
                <a:ea typeface="HY헤드라인M" pitchFamily="18" charset="-127"/>
              </a:rPr>
              <a:t>III. Process </a:t>
            </a:r>
            <a:r>
              <a:rPr lang="en-US" altLang="ko-KR" sz="2400" b="1" dirty="0">
                <a:latin typeface="+mj-lt"/>
                <a:ea typeface="HY헤드라인M" pitchFamily="18" charset="-127"/>
              </a:rPr>
              <a:t>Description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524001" y="696888"/>
            <a:ext cx="9144000" cy="0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1703512" y="4797152"/>
          <a:ext cx="8600928" cy="19626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0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Item 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84406" marR="84406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No.1 RDS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84406" marR="84406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No.2 RDS</a:t>
                      </a:r>
                      <a:endParaRPr lang="ko-KR" altLang="en-US" sz="1200" b="1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84406" marR="84406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VRDS</a:t>
                      </a:r>
                      <a:endParaRPr lang="ko-KR" altLang="en-US" sz="1200" b="1" dirty="0" smtClean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84406" marR="84406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704">
                <a:tc>
                  <a:txBody>
                    <a:bodyPr/>
                    <a:lstStyle/>
                    <a:p>
                      <a:pPr algn="ctr" latinLnBrk="1"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HDM Rx Size </a:t>
                      </a:r>
                    </a:p>
                    <a:p>
                      <a:pPr algn="ctr" latinLnBrk="1"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(ID * T-T)</a:t>
                      </a:r>
                    </a:p>
                  </a:txBody>
                  <a:tcPr marL="84406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indent="-2286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r>
                        <a:rPr lang="en-US" altLang="ko-KR" sz="1200" b="0" baseline="30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: 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4.72M X 6.75M</a:t>
                      </a:r>
                    </a:p>
                    <a:p>
                      <a:pPr marL="228600" marR="0" indent="-2286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ko-KR" sz="12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(Single Bed)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228600" marR="0" indent="-2286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  <a:r>
                        <a:rPr lang="en-US" altLang="ko-KR" sz="1200" b="0" baseline="30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nd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: 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4.72M X 20.0M</a:t>
                      </a:r>
                    </a:p>
                    <a:p>
                      <a:pPr marL="228600" marR="0" indent="-2286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ko-KR" sz="12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(Two Bed)</a:t>
                      </a: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indent="-2286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r>
                        <a:rPr lang="en-US" altLang="ko-KR" sz="1200" b="0" baseline="30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st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: 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4.9M X 10.7M</a:t>
                      </a:r>
                    </a:p>
                    <a:p>
                      <a:pPr marL="228600" marR="0" indent="-2286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ko-KR" sz="12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(Single Bed)</a:t>
                      </a:r>
                      <a:endParaRPr lang="ko-KR" altLang="en-US" sz="1200" b="0" dirty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marL="228600" marR="0" indent="-2286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  <a:r>
                        <a:rPr lang="en-US" altLang="ko-KR" sz="1200" b="0" baseline="30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nd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: 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4.9M X 23.9M</a:t>
                      </a:r>
                    </a:p>
                    <a:p>
                      <a:pPr marL="228600" marR="0" indent="-2286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ko-KR" sz="12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(Two Bed)</a:t>
                      </a: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ko-KR" sz="12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1st : 4.4M x 6.0M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ko-KR" sz="12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(Single Bed)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ko-KR" sz="12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2nd 4.4M x 7.52M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ko-KR" sz="12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(Single Bed)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70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HDS Rx Size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(ID * T-T)</a:t>
                      </a:r>
                    </a:p>
                  </a:txBody>
                  <a:tcPr marL="84406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indent="-2286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3</a:t>
                      </a:r>
                      <a:r>
                        <a:rPr lang="en-US" altLang="ko-KR" sz="1200" b="0" kern="1200" baseline="30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rd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 &amp; 4</a:t>
                      </a:r>
                      <a:r>
                        <a:rPr lang="en-US" altLang="ko-KR" sz="1200" b="0" kern="1200" baseline="30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th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 : 4.72M X 20.0 M</a:t>
                      </a:r>
                    </a:p>
                    <a:p>
                      <a:pPr marL="228600" marR="0" indent="-2286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(Two Bed)</a:t>
                      </a: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indent="-2286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3</a:t>
                      </a:r>
                      <a:r>
                        <a:rPr lang="en-US" altLang="ko-KR" sz="1200" b="0" kern="1200" baseline="30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rd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 &amp; 4</a:t>
                      </a:r>
                      <a:r>
                        <a:rPr lang="en-US" altLang="ko-KR" sz="1200" b="0" kern="1200" baseline="300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th</a:t>
                      </a: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 : 4.9M X 23.9M</a:t>
                      </a:r>
                    </a:p>
                    <a:p>
                      <a:pPr marL="228600" marR="0" indent="-2286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(Two Bed)</a:t>
                      </a: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4.4M x 17.34M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(Two Bed)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ko-KR" sz="12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4.4M x 16.97M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ko-KR" sz="1200" b="0" kern="120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(Single Bed)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654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559496" y="908720"/>
            <a:ext cx="4248472" cy="4680520"/>
            <a:chOff x="243618" y="908720"/>
            <a:chExt cx="5811421" cy="4239635"/>
          </a:xfrm>
        </p:grpSpPr>
        <p:pic>
          <p:nvPicPr>
            <p:cNvPr id="6" name="그림 5" descr="슬라이드3.PNG"/>
            <p:cNvPicPr/>
            <p:nvPr/>
          </p:nvPicPr>
          <p:blipFill rotWithShape="1">
            <a:blip r:embed="rId2"/>
            <a:srcRect b="3471"/>
            <a:stretch/>
          </p:blipFill>
          <p:spPr>
            <a:xfrm>
              <a:off x="323528" y="908720"/>
              <a:ext cx="5731510" cy="4149725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243618" y="4932331"/>
              <a:ext cx="2590327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355977" y="4725144"/>
              <a:ext cx="1699062" cy="3333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연결선 9"/>
          <p:cNvCxnSpPr/>
          <p:nvPr/>
        </p:nvCxnSpPr>
        <p:spPr>
          <a:xfrm>
            <a:off x="1524001" y="696888"/>
            <a:ext cx="9144000" cy="0"/>
          </a:xfrm>
          <a:prstGeom prst="line">
            <a:avLst/>
          </a:prstGeom>
          <a:ln w="190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36"/>
          <p:cNvSpPr txBox="1">
            <a:spLocks noChangeArrowheads="1"/>
          </p:cNvSpPr>
          <p:nvPr/>
        </p:nvSpPr>
        <p:spPr bwMode="auto">
          <a:xfrm>
            <a:off x="5879976" y="1906374"/>
            <a:ext cx="4608636" cy="375487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buClr>
                <a:schemeClr val="accent2"/>
              </a:buClr>
              <a:buFont typeface="Wingdings" pitchFamily="2" charset="2"/>
              <a:buNone/>
            </a:pPr>
            <a:r>
              <a:rPr lang="en-US" altLang="ko-KR" sz="1400" b="1" dirty="0">
                <a:latin typeface="+mn-lt"/>
              </a:rPr>
              <a:t> Separate the Reactor Effluent to Liquid and Vapor</a:t>
            </a:r>
          </a:p>
          <a:p>
            <a:pPr eaLnBrk="1" hangingPunct="1">
              <a:buClr>
                <a:schemeClr val="accent2"/>
              </a:buClr>
              <a:buFont typeface="Wingdings" pitchFamily="2" charset="2"/>
              <a:buNone/>
            </a:pPr>
            <a:r>
              <a:rPr lang="en-US" altLang="ko-KR" sz="1400" b="1" dirty="0">
                <a:latin typeface="+mn-lt"/>
              </a:rPr>
              <a:t> Liquids go to Fractionation Section.</a:t>
            </a:r>
          </a:p>
          <a:p>
            <a:pPr eaLnBrk="1" hangingPunct="1">
              <a:buClr>
                <a:schemeClr val="accent2"/>
              </a:buClr>
              <a:buFont typeface="Wingdings" pitchFamily="2" charset="2"/>
              <a:buNone/>
            </a:pPr>
            <a:r>
              <a:rPr lang="en-US" altLang="ko-KR" sz="1400" b="1" dirty="0">
                <a:latin typeface="+mn-lt"/>
              </a:rPr>
              <a:t> Vapors go to GRS or H2 Recovery System,  </a:t>
            </a:r>
            <a:endParaRPr lang="en-US" altLang="ko-KR" sz="1400" b="1" dirty="0">
              <a:latin typeface="+mn-lt"/>
            </a:endParaRPr>
          </a:p>
          <a:p>
            <a:pPr eaLnBrk="1" hangingPunct="1">
              <a:buClr>
                <a:schemeClr val="accent2"/>
              </a:buClr>
              <a:buFont typeface="Wingdings" pitchFamily="2" charset="2"/>
              <a:buNone/>
            </a:pPr>
            <a:r>
              <a:rPr lang="en-US" altLang="ko-KR" sz="1400" b="1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or </a:t>
            </a:r>
            <a:r>
              <a:rPr lang="en-US" altLang="ko-KR" sz="1400" b="1" dirty="0">
                <a:latin typeface="+mn-lt"/>
              </a:rPr>
              <a:t>are recycled. </a:t>
            </a:r>
          </a:p>
          <a:p>
            <a:pPr eaLnBrk="1" hangingPunct="1">
              <a:buClr>
                <a:schemeClr val="accent2"/>
              </a:buClr>
              <a:buFont typeface="Wingdings" pitchFamily="2" charset="2"/>
              <a:buNone/>
            </a:pPr>
            <a:endParaRPr lang="en-US" altLang="ko-KR" sz="1400" b="1" dirty="0">
              <a:latin typeface="+mn-lt"/>
            </a:endParaRPr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ko-KR" sz="1400" b="1" dirty="0">
                <a:latin typeface="+mn-lt"/>
              </a:rPr>
              <a:t>  HHPS, CHPS, CLPS, HLPS, CLPFD</a:t>
            </a:r>
          </a:p>
          <a:p>
            <a:pPr eaLnBrk="1" hangingPunct="1">
              <a:buClr>
                <a:schemeClr val="accent2"/>
              </a:buClr>
              <a:buFont typeface="Wingdings" pitchFamily="2" charset="2"/>
              <a:buNone/>
            </a:pPr>
            <a:endParaRPr lang="en-US" altLang="ko-KR" sz="1400" b="1" dirty="0">
              <a:latin typeface="+mn-lt"/>
            </a:endParaRPr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ko-KR" sz="1400" b="1" dirty="0">
                <a:latin typeface="+mn-lt"/>
              </a:rPr>
              <a:t>  HHPS O/H Corrosion </a:t>
            </a:r>
            <a:r>
              <a:rPr lang="en-US" altLang="ko-KR" sz="1400" b="1" dirty="0">
                <a:latin typeface="+mn-lt"/>
              </a:rPr>
              <a:t>Control NH4SH</a:t>
            </a:r>
            <a:r>
              <a:rPr lang="en-US" altLang="ko-KR" sz="1400" b="1" dirty="0">
                <a:latin typeface="+mn-lt"/>
              </a:rPr>
              <a:t>, NH4CL </a:t>
            </a:r>
            <a:endParaRPr lang="en-US" altLang="ko-KR" sz="1400" b="1" dirty="0">
              <a:latin typeface="+mn-lt"/>
            </a:endParaRPr>
          </a:p>
          <a:p>
            <a:pPr eaLnBrk="1" hangingPunct="1">
              <a:buClr>
                <a:schemeClr val="accent2"/>
              </a:buClr>
            </a:pPr>
            <a:r>
              <a:rPr lang="en-US" altLang="ko-KR" sz="1400" b="1" dirty="0">
                <a:latin typeface="+mn-lt"/>
              </a:rPr>
              <a:t>   Corrosion Zone</a:t>
            </a:r>
          </a:p>
          <a:p>
            <a:pPr eaLnBrk="1" hangingPunct="1">
              <a:buClr>
                <a:schemeClr val="accent2"/>
              </a:buClr>
            </a:pPr>
            <a:endParaRPr lang="en-US" altLang="ko-KR" sz="1400" b="1" dirty="0">
              <a:latin typeface="+mn-lt"/>
            </a:endParaRPr>
          </a:p>
          <a:p>
            <a:pPr eaLnBrk="1" hangingPunct="1">
              <a:buClr>
                <a:schemeClr val="accent2"/>
              </a:buClr>
              <a:buFont typeface="Wingdings" pitchFamily="2" charset="2"/>
              <a:buNone/>
            </a:pPr>
            <a:r>
              <a:rPr lang="en-US" altLang="ko-KR" sz="1400" b="1" dirty="0">
                <a:latin typeface="+mn-lt"/>
              </a:rPr>
              <a:t>    Temperature Control over NH4CL Sublimation </a:t>
            </a:r>
            <a:r>
              <a:rPr lang="en-US" altLang="ko-KR" sz="1400" b="1" dirty="0">
                <a:latin typeface="+mn-lt"/>
              </a:rPr>
              <a:t>    </a:t>
            </a:r>
          </a:p>
          <a:p>
            <a:pPr eaLnBrk="1" hangingPunct="1">
              <a:buClr>
                <a:schemeClr val="accent2"/>
              </a:buClr>
              <a:buFont typeface="Wingdings" pitchFamily="2" charset="2"/>
              <a:buNone/>
            </a:pPr>
            <a:r>
              <a:rPr lang="en-US" altLang="ko-KR" sz="1400" b="1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   Temperature </a:t>
            </a:r>
            <a:r>
              <a:rPr lang="en-US" altLang="ko-KR" sz="1400" b="1" dirty="0">
                <a:latin typeface="+mn-lt"/>
              </a:rPr>
              <a:t>Wash Water injection to limit </a:t>
            </a:r>
            <a:endParaRPr lang="en-US" altLang="ko-KR" sz="1400" b="1" dirty="0">
              <a:latin typeface="+mn-lt"/>
            </a:endParaRPr>
          </a:p>
          <a:p>
            <a:pPr eaLnBrk="1" hangingPunct="1">
              <a:buClr>
                <a:schemeClr val="accent2"/>
              </a:buClr>
              <a:buFont typeface="Wingdings" pitchFamily="2" charset="2"/>
              <a:buNone/>
            </a:pPr>
            <a:r>
              <a:rPr lang="en-US" altLang="ko-KR" sz="1400" b="1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   NH4SH </a:t>
            </a:r>
            <a:r>
              <a:rPr lang="en-US" altLang="ko-KR" sz="1400" b="1" dirty="0">
                <a:latin typeface="+mn-lt"/>
              </a:rPr>
              <a:t>in Sour Water to max. 10wt%</a:t>
            </a:r>
          </a:p>
          <a:p>
            <a:pPr eaLnBrk="1" hangingPunct="1">
              <a:buClr>
                <a:schemeClr val="accent2"/>
              </a:buClr>
              <a:buFont typeface="Wingdings" pitchFamily="2" charset="2"/>
              <a:buNone/>
            </a:pPr>
            <a:endParaRPr lang="en-US" altLang="ko-KR" sz="1400" b="1" dirty="0">
              <a:latin typeface="+mn-lt"/>
            </a:endParaRPr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ko-KR" sz="1400" b="1" dirty="0">
                <a:latin typeface="+mn-lt"/>
              </a:rPr>
              <a:t>  H2% in Recycle Gas &gt; 87.7 </a:t>
            </a:r>
            <a:r>
              <a:rPr lang="en-US" altLang="ko-KR" sz="1400" b="1" dirty="0" err="1">
                <a:latin typeface="+mn-lt"/>
              </a:rPr>
              <a:t>vol</a:t>
            </a:r>
            <a:r>
              <a:rPr lang="en-US" altLang="ko-KR" sz="1400" b="1" dirty="0">
                <a:latin typeface="+mn-lt"/>
              </a:rPr>
              <a:t>%</a:t>
            </a:r>
          </a:p>
          <a:p>
            <a:pPr eaLnBrk="1" hangingPunct="1">
              <a:buClr>
                <a:schemeClr val="accent2"/>
              </a:buClr>
              <a:buFont typeface="Wingdings" pitchFamily="2" charset="2"/>
              <a:buNone/>
            </a:pPr>
            <a:r>
              <a:rPr lang="en-US" altLang="ko-KR" sz="1400" b="1" dirty="0">
                <a:latin typeface="+mn-lt"/>
              </a:rPr>
              <a:t>    Bleeding Recycle Gas to Membrane</a:t>
            </a:r>
          </a:p>
          <a:p>
            <a:pPr eaLnBrk="1" hangingPunct="1">
              <a:buClr>
                <a:schemeClr val="accent2"/>
              </a:buClr>
              <a:buFont typeface="Wingdings" pitchFamily="2" charset="2"/>
              <a:buNone/>
            </a:pPr>
            <a:endParaRPr lang="en-US" altLang="ko-KR" sz="1400" b="1" dirty="0">
              <a:latin typeface="+mn-lt"/>
            </a:endParaRPr>
          </a:p>
        </p:txBody>
      </p:sp>
      <p:pic>
        <p:nvPicPr>
          <p:cNvPr id="12" name="Picture 6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827" y="811362"/>
            <a:ext cx="1681163" cy="103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919536" y="231032"/>
            <a:ext cx="35521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 b="1" dirty="0">
                <a:latin typeface="+mj-lt"/>
                <a:ea typeface="HY헤드라인M" pitchFamily="18" charset="-127"/>
              </a:rPr>
              <a:t>III. Process </a:t>
            </a:r>
            <a:r>
              <a:rPr lang="en-US" altLang="ko-KR" sz="2400" b="1" dirty="0">
                <a:latin typeface="+mj-lt"/>
                <a:ea typeface="HY헤드라인M" pitchFamily="18" charset="-127"/>
              </a:rPr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264221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슬라이드5.PNG"/>
          <p:cNvPicPr/>
          <p:nvPr/>
        </p:nvPicPr>
        <p:blipFill rotWithShape="1">
          <a:blip r:embed="rId2"/>
          <a:srcRect b="5260"/>
          <a:stretch/>
        </p:blipFill>
        <p:spPr>
          <a:xfrm>
            <a:off x="1703512" y="908720"/>
            <a:ext cx="4752528" cy="482453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703512" y="6498710"/>
            <a:ext cx="216024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6672064" y="2193246"/>
            <a:ext cx="3816424" cy="332398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buClr>
                <a:schemeClr val="accent2"/>
              </a:buClr>
              <a:buFont typeface="Wingdings" pitchFamily="2" charset="2"/>
              <a:buNone/>
            </a:pPr>
            <a:r>
              <a:rPr lang="en-US" altLang="ko-KR" sz="1400" b="1" dirty="0">
                <a:latin typeface="+mn-lt"/>
              </a:rPr>
              <a:t>Fractionate </a:t>
            </a:r>
            <a:r>
              <a:rPr lang="en-US" altLang="ko-KR" sz="1400" b="1" dirty="0">
                <a:latin typeface="+mn-lt"/>
              </a:rPr>
              <a:t>Liquid from Separation Section </a:t>
            </a:r>
            <a:r>
              <a:rPr lang="en-US" altLang="ko-KR" sz="1400" b="1" dirty="0">
                <a:latin typeface="+mn-lt"/>
              </a:rPr>
              <a:t>to </a:t>
            </a:r>
            <a:r>
              <a:rPr lang="en-US" altLang="ko-KR" sz="1400" b="1" dirty="0">
                <a:latin typeface="+mn-lt"/>
              </a:rPr>
              <a:t>LPG, Naphtha, Diesel and Bunker-C</a:t>
            </a:r>
          </a:p>
          <a:p>
            <a:pPr eaLnBrk="1" hangingPunct="1">
              <a:buClr>
                <a:schemeClr val="accent2"/>
              </a:buClr>
              <a:buFont typeface="Wingdings" pitchFamily="2" charset="2"/>
              <a:buNone/>
            </a:pPr>
            <a:endParaRPr lang="en-US" altLang="ko-KR" sz="1400" b="1" dirty="0">
              <a:latin typeface="+mn-lt"/>
            </a:endParaRPr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ko-KR" sz="1400" b="1" dirty="0">
                <a:latin typeface="+mn-lt"/>
              </a:rPr>
              <a:t>  LPG goes to Product Tanks after </a:t>
            </a:r>
            <a:r>
              <a:rPr lang="en-US" altLang="ko-KR" sz="1400" b="1" dirty="0">
                <a:latin typeface="+mn-lt"/>
              </a:rPr>
              <a:t> </a:t>
            </a:r>
          </a:p>
          <a:p>
            <a:pPr eaLnBrk="1" hangingPunct="1">
              <a:buClr>
                <a:schemeClr val="accent2"/>
              </a:buClr>
            </a:pPr>
            <a:r>
              <a:rPr lang="en-US" altLang="ko-KR" sz="1400" b="1" dirty="0">
                <a:latin typeface="+mn-lt"/>
              </a:rPr>
              <a:t> </a:t>
            </a:r>
            <a:r>
              <a:rPr lang="en-US" altLang="ko-KR" sz="1400" b="1" dirty="0">
                <a:latin typeface="+mn-lt"/>
              </a:rPr>
              <a:t>   removing </a:t>
            </a:r>
            <a:r>
              <a:rPr lang="en-US" altLang="ko-KR" sz="1400" b="1" dirty="0">
                <a:latin typeface="+mn-lt"/>
              </a:rPr>
              <a:t>H2S and </a:t>
            </a:r>
            <a:r>
              <a:rPr lang="en-US" altLang="ko-KR" sz="1400" b="1" dirty="0" err="1">
                <a:latin typeface="+mn-lt"/>
              </a:rPr>
              <a:t>Mercaptane</a:t>
            </a:r>
            <a:r>
              <a:rPr lang="en-US" altLang="ko-KR" sz="1400" b="1" dirty="0">
                <a:latin typeface="+mn-lt"/>
              </a:rPr>
              <a:t> </a:t>
            </a:r>
            <a:br>
              <a:rPr lang="en-US" altLang="ko-KR" sz="1400" b="1" dirty="0">
                <a:latin typeface="+mn-lt"/>
              </a:rPr>
            </a:br>
            <a:r>
              <a:rPr lang="en-US" altLang="ko-KR" sz="1400" b="1" dirty="0">
                <a:latin typeface="+mn-lt"/>
              </a:rPr>
              <a:t>    at </a:t>
            </a:r>
            <a:r>
              <a:rPr lang="en-US" altLang="ko-KR" sz="1400" b="1" dirty="0" err="1">
                <a:latin typeface="+mn-lt"/>
              </a:rPr>
              <a:t>Merox</a:t>
            </a:r>
            <a:r>
              <a:rPr lang="en-US" altLang="ko-KR" sz="1400" b="1" dirty="0">
                <a:latin typeface="+mn-lt"/>
              </a:rPr>
              <a:t> unit.</a:t>
            </a:r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§"/>
            </a:pPr>
            <a:endParaRPr lang="en-US" altLang="ko-KR" sz="1400" b="1" dirty="0">
              <a:latin typeface="+mn-lt"/>
            </a:endParaRPr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ko-KR" sz="1400" b="1" dirty="0">
                <a:latin typeface="+mn-lt"/>
              </a:rPr>
              <a:t>  Naphtha is fed to Naphtha Reformer </a:t>
            </a:r>
            <a:r>
              <a:rPr lang="en-US" altLang="ko-KR" sz="1400" b="1" dirty="0">
                <a:latin typeface="+mn-lt"/>
              </a:rPr>
              <a:t/>
            </a:r>
            <a:br>
              <a:rPr lang="en-US" altLang="ko-KR" sz="1400" b="1" dirty="0">
                <a:latin typeface="+mn-lt"/>
              </a:rPr>
            </a:br>
            <a:r>
              <a:rPr lang="en-US" altLang="ko-KR" sz="1400" b="1" dirty="0">
                <a:latin typeface="+mn-lt"/>
              </a:rPr>
              <a:t>   or </a:t>
            </a:r>
            <a:r>
              <a:rPr lang="en-US" altLang="ko-KR" sz="1400" b="1" dirty="0">
                <a:latin typeface="+mn-lt"/>
              </a:rPr>
              <a:t>Hydrogen Plant.</a:t>
            </a:r>
          </a:p>
          <a:p>
            <a:pPr eaLnBrk="1" hangingPunct="1">
              <a:buClr>
                <a:schemeClr val="accent2"/>
              </a:buClr>
              <a:buFont typeface="Wingdings" pitchFamily="2" charset="2"/>
              <a:buNone/>
            </a:pPr>
            <a:endParaRPr lang="en-US" altLang="ko-KR" sz="1400" b="1" dirty="0">
              <a:latin typeface="+mn-lt"/>
            </a:endParaRPr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ko-KR" sz="1400" b="1" dirty="0">
                <a:latin typeface="+mn-lt"/>
              </a:rPr>
              <a:t>  Diesel goes to Blending Tanks.</a:t>
            </a:r>
          </a:p>
          <a:p>
            <a:pPr eaLnBrk="1" hangingPunct="1">
              <a:buClr>
                <a:schemeClr val="accent2"/>
              </a:buClr>
              <a:buFont typeface="Wingdings" pitchFamily="2" charset="2"/>
              <a:buNone/>
            </a:pPr>
            <a:endParaRPr lang="en-US" altLang="ko-KR" sz="1400" b="1" dirty="0">
              <a:latin typeface="+mn-lt"/>
            </a:endParaRPr>
          </a:p>
          <a:p>
            <a:pPr eaLnBrk="1" hangingPunct="1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altLang="ko-KR" sz="1400" b="1" dirty="0">
                <a:latin typeface="+mn-lt"/>
              </a:rPr>
              <a:t>  Bunker-C goes to Blending Tanks, or </a:t>
            </a:r>
            <a:r>
              <a:rPr lang="en-US" altLang="ko-KR" sz="1400" b="1" dirty="0">
                <a:latin typeface="+mn-lt"/>
              </a:rPr>
              <a:t/>
            </a:r>
            <a:br>
              <a:rPr lang="en-US" altLang="ko-KR" sz="1400" b="1" dirty="0">
                <a:latin typeface="+mn-lt"/>
              </a:rPr>
            </a:br>
            <a:r>
              <a:rPr lang="en-US" altLang="ko-KR" sz="1400" b="1" dirty="0">
                <a:latin typeface="+mn-lt"/>
              </a:rPr>
              <a:t>    is </a:t>
            </a:r>
            <a:r>
              <a:rPr lang="en-US" altLang="ko-KR" sz="1400" b="1" dirty="0">
                <a:latin typeface="+mn-lt"/>
              </a:rPr>
              <a:t>fed to RFCC.</a:t>
            </a:r>
          </a:p>
        </p:txBody>
      </p:sp>
      <p:pic>
        <p:nvPicPr>
          <p:cNvPr id="8" name="Picture 7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326" y="1014899"/>
            <a:ext cx="1681163" cy="103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919536" y="231032"/>
            <a:ext cx="35521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 b="1" dirty="0">
                <a:latin typeface="+mj-lt"/>
                <a:ea typeface="HY헤드라인M" pitchFamily="18" charset="-127"/>
              </a:rPr>
              <a:t>III. Process </a:t>
            </a:r>
            <a:r>
              <a:rPr lang="en-US" altLang="ko-KR" sz="2400" b="1" dirty="0">
                <a:latin typeface="+mj-lt"/>
                <a:ea typeface="HY헤드라인M" pitchFamily="18" charset="-127"/>
              </a:rPr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11317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ACF84-A778-4C93-BF69-85B4CD26587C}" type="slidenum">
              <a:rPr lang="ko-KR" altLang="en-US" smtClean="0"/>
              <a:t>8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1847529" y="1052736"/>
          <a:ext cx="8640957" cy="3384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2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3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3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3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3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3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3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8969">
                <a:tc rowSpan="2">
                  <a:txBody>
                    <a:bodyPr/>
                    <a:lstStyle/>
                    <a:p>
                      <a:pPr algn="ctr" latinLnBrk="1"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Item </a:t>
                      </a:r>
                      <a:endParaRPr lang="en-US" altLang="ko-KR" sz="12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No.1 RDS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84406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28600" marR="0" indent="-2286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dirty="0">
                        <a:solidFill>
                          <a:srgbClr val="0000CC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228600" marR="0" indent="-2286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No.2 RDS</a:t>
                      </a:r>
                      <a:endParaRPr lang="ko-KR" altLang="en-US" sz="1200" b="1" kern="1200" dirty="0">
                        <a:solidFill>
                          <a:srgbClr val="0000CC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28600" marR="0" indent="-2286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dirty="0">
                        <a:solidFill>
                          <a:srgbClr val="0000CC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228600" marR="0" indent="-2286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VRDS</a:t>
                      </a:r>
                      <a:endParaRPr lang="ko-KR" altLang="en-US" sz="1200" b="1" kern="1200" dirty="0">
                        <a:solidFill>
                          <a:srgbClr val="0000CC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28600" marR="0" indent="-2286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 kern="1200" dirty="0">
                        <a:solidFill>
                          <a:srgbClr val="0000CC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969">
                <a:tc vMerge="1"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  <a:buFontTx/>
                        <a:buNone/>
                      </a:pPr>
                      <a:endParaRPr lang="en-US" altLang="ko-KR" sz="9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Feed</a:t>
                      </a:r>
                      <a:endParaRPr lang="ko-KR" altLang="en-US" sz="1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T-AR</a:t>
                      </a:r>
                      <a:endParaRPr lang="ko-KR" altLang="en-US" sz="1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Feed</a:t>
                      </a:r>
                      <a:endParaRPr lang="ko-KR" altLang="en-US" sz="1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T-AR</a:t>
                      </a:r>
                      <a:endParaRPr lang="ko-KR" altLang="en-US" sz="1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Feed</a:t>
                      </a:r>
                      <a:endParaRPr lang="ko-KR" altLang="en-US" sz="1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T-AR</a:t>
                      </a:r>
                      <a:endParaRPr lang="ko-KR" altLang="en-US" sz="1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805"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Sulfur (wt%)</a:t>
                      </a:r>
                    </a:p>
                  </a:txBody>
                  <a:tcPr marL="84406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3.30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4406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0.45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4406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3.70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marL="84406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0.40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4406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3.53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marL="84406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0.39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marL="84406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805"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Nitrogen (wtppm)</a:t>
                      </a:r>
                      <a:endParaRPr lang="en-US" altLang="ko-KR" sz="12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2,440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4406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1,478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4406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2,600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marL="84406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1,270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4406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2,342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marL="84406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1,530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marL="84406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805"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Ni+V (wtppm)</a:t>
                      </a:r>
                    </a:p>
                  </a:txBody>
                  <a:tcPr marL="84406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84.0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4406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11.7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4406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96.5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marL="84406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18.1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4406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80.3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marL="84406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12.9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marL="84406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805"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CCR (wt%)</a:t>
                      </a:r>
                    </a:p>
                  </a:txBody>
                  <a:tcPr marL="84406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10.5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4406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4.7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4406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11.3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marL="84406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4.6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4406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10.7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marL="84406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4.6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marL="84406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0805"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Asphaltene (wt%)</a:t>
                      </a:r>
                    </a:p>
                  </a:txBody>
                  <a:tcPr marL="84406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3.53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4406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0.8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4406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4.80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marL="84406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0.9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4406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3.55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marL="84406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indent="-2286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1.3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4406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0805"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Iron (wtppm)</a:t>
                      </a:r>
                    </a:p>
                  </a:txBody>
                  <a:tcPr marL="84406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9.6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4406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5.0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4406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9.5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marL="84406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8.3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4406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6.9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marL="84406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4.2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marL="84406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0805"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Salt (ptb)</a:t>
                      </a:r>
                    </a:p>
                  </a:txBody>
                  <a:tcPr marL="84406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1.5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4406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indent="-2286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4406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1.3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marL="84406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indent="-2286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4406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1.6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marL="84406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indent="-2286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4406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0805"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Sodium (wtppm)</a:t>
                      </a:r>
                    </a:p>
                  </a:txBody>
                  <a:tcPr marL="84406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2.0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4406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indent="-2286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4406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1.7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marL="84406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indent="-2286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4406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</a:rPr>
                        <a:t>2.1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j-lt"/>
                        <a:ea typeface="+mn-ea"/>
                      </a:endParaRPr>
                    </a:p>
                  </a:txBody>
                  <a:tcPr marL="84406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indent="-2286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84406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815551" y="4797154"/>
          <a:ext cx="8672936" cy="14372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4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6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6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03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Item 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84406" marR="8440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No.1 RDS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84406" marR="8440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No.2 RDS</a:t>
                      </a:r>
                      <a:endParaRPr lang="ko-KR" alt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84406" marR="8440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</a:rPr>
                        <a:t>VRDS</a:t>
                      </a:r>
                      <a:endParaRPr lang="ko-KR" alt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84406" marR="84406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734"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DSL Yields</a:t>
                      </a:r>
                    </a:p>
                  </a:txBody>
                  <a:tcPr marL="84406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Avg.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20%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(EOR 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26%)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Avg.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20%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(EOR </a:t>
                      </a:r>
                      <a:r>
                        <a:rPr lang="ko-KR" altLang="en-US" sz="12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28%)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Avg.</a:t>
                      </a:r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17%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(EOR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23%)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209"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US" altLang="ko-KR" sz="1200" b="1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DSL Cut Point</a:t>
                      </a:r>
                      <a:endParaRPr lang="en-US" altLang="ko-KR" sz="1200" b="1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400℃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400℃</a:t>
                      </a:r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406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400℃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06" marR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919536" y="231032"/>
            <a:ext cx="35521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400" b="1" dirty="0">
                <a:latin typeface="+mj-lt"/>
                <a:ea typeface="HY헤드라인M" pitchFamily="18" charset="-127"/>
              </a:rPr>
              <a:t>III. Process </a:t>
            </a:r>
            <a:r>
              <a:rPr lang="en-US" altLang="ko-KR" sz="2400" b="1" dirty="0">
                <a:latin typeface="+mj-lt"/>
                <a:ea typeface="HY헤드라인M" pitchFamily="18" charset="-127"/>
              </a:rPr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011403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분리 이론 </a:t>
            </a:r>
            <a:r>
              <a:rPr lang="en-US" altLang="ko-KR" dirty="0" smtClean="0"/>
              <a:t>General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298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SKDocLibContentType" ma:contentTypeID="0x010100F232DC283A0D4D749B6A46903F588C0D00D39894B8CC04C946B412CB4798F51E06" ma:contentTypeVersion="0" ma:contentTypeDescription="ECM 커스텀 문서라이브러리 컨텐츠 타입" ma:contentTypeScope="" ma:versionID="b062de01d5761d344622111aa904db2a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264f86e185e95eddd4a136428f9a436a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AuthorName" minOccurs="0"/>
                <xsd:element ref="ns1:AuthorDept" minOccurs="0"/>
                <xsd:element ref="ns1:EditorName" minOccurs="0"/>
                <xsd:element ref="ns1:EditorDept" minOccurs="0"/>
                <xsd:element ref="ns1:DocSecurityLevel" minOccurs="0"/>
                <xsd:element ref="ns1:DocSharedFi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uthorName" ma:index="7" nillable="true" ma:displayName="작성자" ma:description="작성자 이름 필드" ma:internalName="AuthorName">
      <xsd:simpleType>
        <xsd:restriction base="dms:Text"/>
      </xsd:simpleType>
    </xsd:element>
    <xsd:element name="AuthorDept" ma:index="8" nillable="true" ma:displayName="작성자 부서" ma:description="작성자 부서 필드" ma:internalName="AuthorDept">
      <xsd:simpleType>
        <xsd:restriction base="dms:Text"/>
      </xsd:simpleType>
    </xsd:element>
    <xsd:element name="EditorName" ma:index="9" nillable="true" ma:displayName="수정자" ma:description="수정자 이름 필드" ma:hidden="true" ma:internalName="EditorName">
      <xsd:simpleType>
        <xsd:restriction base="dms:Text"/>
      </xsd:simpleType>
    </xsd:element>
    <xsd:element name="EditorDept" ma:index="10" nillable="true" ma:displayName="수정자 부서" ma:description="수정자 부서 필드" ma:internalName="EditorDept">
      <xsd:simpleType>
        <xsd:restriction base="dms:Text"/>
      </xsd:simpleType>
    </xsd:element>
    <xsd:element name="DocSecurityLevel" ma:index="11" nillable="true" ma:displayName="보안등급" ma:description="보안등급 필드(문서함)" ma:internalName="DocSecurityLevel">
      <xsd:simpleType>
        <xsd:restriction base="dms:Unknown"/>
      </xsd:simpleType>
    </xsd:element>
    <xsd:element name="DocSharedFile" ma:index="12" nillable="true" ma:displayName="공유" ma:description="파일 공유 여부 필드" ma:internalName="DocSharedFil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/>
        <xsd:element ref="dc:title" minOccurs="0" maxOccurs="1" ma:index="3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SharedFile xmlns="http://schemas.microsoft.com/sharepoint/v3" xsi:nil="true"/>
    <DocSecurityLevel xmlns="http://schemas.microsoft.com/sharepoint/v3" xsi:nil="true"/>
    <AuthorDept xmlns="http://schemas.microsoft.com/sharepoint/v3" xsi:nil="true"/>
    <AuthorName xmlns="http://schemas.microsoft.com/sharepoint/v3" xsi:nil="true"/>
    <EditorDept xmlns="http://schemas.microsoft.com/sharepoint/v3" xsi:nil="true"/>
    <EditorNam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50858CD-116C-4AF7-A7D4-38AB88DC0EB3}"/>
</file>

<file path=customXml/itemProps2.xml><?xml version="1.0" encoding="utf-8"?>
<ds:datastoreItem xmlns:ds="http://schemas.openxmlformats.org/officeDocument/2006/customXml" ds:itemID="{17694EF1-5F5A-4EFF-96A8-4DE5A88C8A46}"/>
</file>

<file path=customXml/itemProps3.xml><?xml version="1.0" encoding="utf-8"?>
<ds:datastoreItem xmlns:ds="http://schemas.openxmlformats.org/officeDocument/2006/customXml" ds:itemID="{5F62ADF9-5D18-4C8A-B7EE-A92E300A0B91}"/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1458</Words>
  <Application>Microsoft Office PowerPoint</Application>
  <PresentationFormat>와이드스크린</PresentationFormat>
  <Paragraphs>325</Paragraphs>
  <Slides>17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HY헤드라인M</vt:lpstr>
      <vt:lpstr>굴림</vt:lpstr>
      <vt:lpstr>맑은 고딕</vt:lpstr>
      <vt:lpstr>Arial</vt:lpstr>
      <vt:lpstr>Wingdings</vt:lpstr>
      <vt:lpstr>Office 테마</vt:lpstr>
      <vt:lpstr>RHDS 공정 General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분리 이론 General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홍세의(SEEUI HONG)/석유생산기술2 Unit/SKE</dc:creator>
  <cp:lastModifiedBy>홍세의(SEEUI HONG)/석유생산기술2 Unit/SKE</cp:lastModifiedBy>
  <cp:revision>3</cp:revision>
  <dcterms:created xsi:type="dcterms:W3CDTF">2021-06-25T07:55:46Z</dcterms:created>
  <dcterms:modified xsi:type="dcterms:W3CDTF">2021-06-25T08:20:04Z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0x010100F232DC283A0D4D749B6A46903F588C0D00D39894B8CC04C946B412CB4798F51E06</vt:lpwstr>
  </property>
</Properties>
</file>