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A7A8-48D5-430F-BDD7-32F03154C9A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B7D5F-FDDA-4554-9D5F-4C4A88CE0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5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2000"/>
          </a:p>
          <a:p>
            <a:pPr marL="216000" lvl="0" indent="-214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2000"/>
          </a:p>
        </p:txBody>
      </p:sp>
      <p:sp>
        <p:nvSpPr>
          <p:cNvPr id="550" name="Google Shape;550;p23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8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0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D741-C57E-4315-A7C7-936086D988D8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B0B6-275E-4F85-BD1F-271E2C3B2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v.net/info/distillation-tow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v.net/info/distillation-tow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mv.net/info/distillation-tow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2;p1">
            <a:extLst>
              <a:ext uri="{FF2B5EF4-FFF2-40B4-BE49-F238E27FC236}">
                <a16:creationId xmlns:a16="http://schemas.microsoft.com/office/drawing/2014/main" id="{BA1228E5-1879-4B72-AA18-3AA213EA56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7621171" y="6035302"/>
            <a:ext cx="1332000" cy="682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DD993DA7-C3D5-4616-B15E-1D642BBCBE77}"/>
              </a:ext>
            </a:extLst>
          </p:cNvPr>
          <p:cNvSpPr/>
          <p:nvPr/>
        </p:nvSpPr>
        <p:spPr>
          <a:xfrm>
            <a:off x="152400" y="2324845"/>
            <a:ext cx="8800771" cy="2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25" tIns="46825" rIns="93625" bIns="468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ko-KR" alt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에너지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 </a:t>
            </a:r>
            <a:r>
              <a:rPr lang="ko-KR" alt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킥오프미팅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Fractionator </a:t>
            </a:r>
            <a:r>
              <a:rPr lang="ko-KR" alt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/14/2021</a:t>
            </a:r>
            <a:endParaRPr sz="20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Picture 2" descr="SK에너지 로고">
            <a:extLst>
              <a:ext uri="{FF2B5EF4-FFF2-40B4-BE49-F238E27FC236}">
                <a16:creationId xmlns:a16="http://schemas.microsoft.com/office/drawing/2014/main" id="{E2C2CC5C-28EF-4476-B356-ECB7E8CC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2657475" cy="14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BFC24B-D06E-4C61-A893-514147E0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5" y="1088028"/>
            <a:ext cx="7001156" cy="5213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335F2-A6B4-471C-816F-CCA3AF551F7F}"/>
              </a:ext>
            </a:extLst>
          </p:cNvPr>
          <p:cNvSpPr txBox="1"/>
          <p:nvPr/>
        </p:nvSpPr>
        <p:spPr>
          <a:xfrm>
            <a:off x="7037549" y="2178424"/>
            <a:ext cx="20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HC: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HydroCracker</a:t>
            </a:r>
            <a:r>
              <a:rPr lang="en-US" altLang="ko-KR" sz="1400" b="1" dirty="0"/>
              <a:t>, </a:t>
            </a:r>
          </a:p>
          <a:p>
            <a:r>
              <a:rPr lang="ko-KR" altLang="en-US" sz="1400" b="1" dirty="0"/>
              <a:t>수소첨가분해시설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5D450-EBAF-47E0-9097-FE3DFEC00671}"/>
              </a:ext>
            </a:extLst>
          </p:cNvPr>
          <p:cNvSpPr txBox="1"/>
          <p:nvPr/>
        </p:nvSpPr>
        <p:spPr>
          <a:xfrm>
            <a:off x="7037548" y="2697834"/>
            <a:ext cx="202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VRDS: Vacuum Residue Desulfurization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 err="1"/>
              <a:t>감압잔사유</a:t>
            </a:r>
            <a:r>
              <a:rPr lang="ko-KR" altLang="en-US" sz="1400" b="1" dirty="0"/>
              <a:t> 탈황공정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5186C-A3F9-4478-B439-BF45BA217B7A}"/>
              </a:ext>
            </a:extLst>
          </p:cNvPr>
          <p:cNvSpPr txBox="1"/>
          <p:nvPr/>
        </p:nvSpPr>
        <p:spPr>
          <a:xfrm>
            <a:off x="7037548" y="3471599"/>
            <a:ext cx="202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RHDS: Residue Hydro-Desulfurization Unit (</a:t>
            </a:r>
            <a:r>
              <a:rPr lang="ko-KR" altLang="en-US" sz="1400" b="1" dirty="0" err="1"/>
              <a:t>중질유</a:t>
            </a:r>
            <a:r>
              <a:rPr lang="ko-KR" altLang="en-US" sz="1400" b="1" dirty="0"/>
              <a:t> 탈황공정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C7D7F-1356-423A-BC36-D179F3560306}"/>
              </a:ext>
            </a:extLst>
          </p:cNvPr>
          <p:cNvSpPr txBox="1"/>
          <p:nvPr/>
        </p:nvSpPr>
        <p:spPr>
          <a:xfrm>
            <a:off x="7037548" y="4257524"/>
            <a:ext cx="202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FRCC: Residue Fluid Catalytic Cracking (</a:t>
            </a:r>
            <a:r>
              <a:rPr lang="ko-KR" altLang="en-US" sz="1400" b="1" dirty="0" err="1"/>
              <a:t>잔사유</a:t>
            </a:r>
            <a:r>
              <a:rPr lang="ko-KR" altLang="en-US" sz="1400" b="1" dirty="0"/>
              <a:t> 유동 접촉 분해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SK</a:t>
            </a:r>
            <a:r>
              <a:rPr lang="ko-KR" altLang="en-US" b="1" dirty="0">
                <a:solidFill>
                  <a:schemeClr val="bg1"/>
                </a:solidFill>
              </a:rPr>
              <a:t>에너지 울산 콤플렉스 정유 공정 개요</a:t>
            </a:r>
          </a:p>
        </p:txBody>
      </p:sp>
    </p:spTree>
    <p:extLst>
      <p:ext uri="{BB962C8B-B14F-4D97-AF65-F5344CB8AC3E}">
        <p14:creationId xmlns:p14="http://schemas.microsoft.com/office/powerpoint/2010/main" val="1605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1 – </a:t>
            </a:r>
            <a:r>
              <a:rPr lang="ko-KR" altLang="en-US" b="1" dirty="0">
                <a:solidFill>
                  <a:schemeClr val="bg1"/>
                </a:solidFill>
              </a:rPr>
              <a:t>이번에 </a:t>
            </a:r>
            <a:r>
              <a:rPr lang="en-US" altLang="ko-KR" b="1" dirty="0">
                <a:solidFill>
                  <a:schemeClr val="bg1"/>
                </a:solidFill>
              </a:rPr>
              <a:t>POC(</a:t>
            </a:r>
            <a:r>
              <a:rPr lang="ko-KR" altLang="en-US" b="1" dirty="0">
                <a:solidFill>
                  <a:schemeClr val="bg1"/>
                </a:solidFill>
              </a:rPr>
              <a:t>및 향후 </a:t>
            </a:r>
            <a:r>
              <a:rPr lang="ko-KR" altLang="en-US" b="1" dirty="0" err="1">
                <a:solidFill>
                  <a:schemeClr val="bg1"/>
                </a:solidFill>
              </a:rPr>
              <a:t>본과제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진행하는 공정은 상압증류탑</a:t>
            </a:r>
            <a:r>
              <a:rPr lang="en-US" altLang="ko-KR" b="1" dirty="0">
                <a:solidFill>
                  <a:schemeClr val="bg1"/>
                </a:solidFill>
              </a:rPr>
              <a:t>(CDU)</a:t>
            </a:r>
            <a:r>
              <a:rPr lang="ko-KR" altLang="en-US" b="1" dirty="0">
                <a:solidFill>
                  <a:schemeClr val="bg1"/>
                </a:solidFill>
              </a:rPr>
              <a:t>인가요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C592DD-989A-461B-B145-8B658C30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6" y="1882094"/>
            <a:ext cx="4576449" cy="4378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만약 그렇다면</a:t>
            </a:r>
            <a:r>
              <a:rPr lang="en-US" altLang="ko-KR" b="1" dirty="0"/>
              <a:t>, </a:t>
            </a:r>
            <a:r>
              <a:rPr lang="ko-KR" altLang="en-US" b="1" dirty="0"/>
              <a:t>왜 </a:t>
            </a:r>
            <a:r>
              <a:rPr lang="en-US" altLang="ko-KR" b="1" dirty="0"/>
              <a:t>LPG, </a:t>
            </a:r>
            <a:r>
              <a:rPr lang="ko-KR" altLang="en-US" b="1" dirty="0"/>
              <a:t>프로필렌</a:t>
            </a:r>
            <a:r>
              <a:rPr lang="en-US" altLang="ko-KR" b="1" dirty="0"/>
              <a:t> </a:t>
            </a:r>
            <a:r>
              <a:rPr lang="ko-KR" altLang="en-US" b="1" dirty="0"/>
              <a:t>등은 없이 </a:t>
            </a:r>
            <a:r>
              <a:rPr lang="ko-KR" altLang="en-US" b="1" dirty="0" err="1"/>
              <a:t>납사</a:t>
            </a:r>
            <a:r>
              <a:rPr lang="en-US" altLang="ko-KR" b="1" dirty="0"/>
              <a:t>(</a:t>
            </a:r>
            <a:r>
              <a:rPr lang="en-US" altLang="ko-KR" b="1" dirty="0" err="1"/>
              <a:t>Naph</a:t>
            </a:r>
            <a:r>
              <a:rPr lang="en-US" altLang="ko-KR" b="1" dirty="0"/>
              <a:t>)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최 상단에서 생산되나요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8DA9D7-EEE2-4F28-AA4F-D83CB82D2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9" t="7213" r="5006"/>
          <a:stretch/>
        </p:blipFill>
        <p:spPr>
          <a:xfrm>
            <a:off x="4657661" y="2891118"/>
            <a:ext cx="4101353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3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2 – </a:t>
            </a:r>
            <a:r>
              <a:rPr lang="ko-KR" altLang="en-US" b="1" dirty="0">
                <a:solidFill>
                  <a:schemeClr val="bg1"/>
                </a:solidFill>
              </a:rPr>
              <a:t>이번 예측은 </a:t>
            </a:r>
            <a:r>
              <a:rPr lang="en-US" altLang="ko-KR" b="1" dirty="0">
                <a:solidFill>
                  <a:schemeClr val="bg1"/>
                </a:solidFill>
              </a:rPr>
              <a:t>AR, Diesel, </a:t>
            </a:r>
            <a:r>
              <a:rPr lang="en-US" altLang="ko-KR" b="1" dirty="0" err="1">
                <a:solidFill>
                  <a:schemeClr val="bg1"/>
                </a:solidFill>
              </a:rPr>
              <a:t>Naph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중 어디에 초점이 맞춰져 있나요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보내주신 자료와 지난번 미팅을 보면</a:t>
            </a:r>
            <a:r>
              <a:rPr lang="en-US" altLang="ko-KR" b="1" dirty="0"/>
              <a:t>, </a:t>
            </a:r>
            <a:r>
              <a:rPr lang="ko-KR" altLang="en-US" b="1" dirty="0"/>
              <a:t>생산된 </a:t>
            </a:r>
            <a:r>
              <a:rPr lang="en-US" altLang="ko-KR" b="1" dirty="0"/>
              <a:t>Diesel</a:t>
            </a:r>
            <a:r>
              <a:rPr lang="ko-KR" altLang="en-US" b="1" dirty="0"/>
              <a:t>의 </a:t>
            </a:r>
            <a:r>
              <a:rPr lang="en-US" altLang="ko-KR" b="1" dirty="0"/>
              <a:t>D95</a:t>
            </a:r>
            <a:r>
              <a:rPr lang="ko-KR" altLang="en-US" b="1" dirty="0"/>
              <a:t>예측을 잘하여</a:t>
            </a:r>
            <a:r>
              <a:rPr lang="en-US" altLang="ko-KR" b="1" dirty="0"/>
              <a:t> </a:t>
            </a:r>
            <a:r>
              <a:rPr lang="ko-KR" altLang="en-US" b="1" dirty="0"/>
              <a:t>그 온도를 낮추는 </a:t>
            </a:r>
            <a:r>
              <a:rPr lang="en-US" altLang="ko-KR" b="1" dirty="0"/>
              <a:t>Diesel</a:t>
            </a:r>
            <a:r>
              <a:rPr lang="ko-KR" altLang="en-US" b="1" dirty="0"/>
              <a:t>을 생산하는 것이 목표로 보입니다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그런데</a:t>
            </a:r>
            <a:r>
              <a:rPr lang="en-US" altLang="ko-KR" b="1" dirty="0"/>
              <a:t>, Diesel</a:t>
            </a:r>
            <a:r>
              <a:rPr lang="ko-KR" altLang="en-US" b="1" dirty="0"/>
              <a:t>의 생산관리는 </a:t>
            </a:r>
            <a:r>
              <a:rPr lang="en-US" altLang="ko-KR" b="1" dirty="0"/>
              <a:t>AR</a:t>
            </a:r>
            <a:r>
              <a:rPr lang="ko-KR" altLang="en-US" b="1" dirty="0"/>
              <a:t>과 </a:t>
            </a:r>
            <a:r>
              <a:rPr lang="en-US" altLang="ko-KR" b="1" dirty="0" err="1"/>
              <a:t>Naph</a:t>
            </a:r>
            <a:r>
              <a:rPr lang="ko-KR" altLang="en-US" b="1" dirty="0"/>
              <a:t>의 품질에도 영향을 미칠 것으로 보입니다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D95</a:t>
            </a:r>
            <a:r>
              <a:rPr lang="ko-KR" altLang="en-US" b="1" dirty="0"/>
              <a:t>를 </a:t>
            </a:r>
            <a:r>
              <a:rPr lang="en-US" altLang="ko-KR" b="1" dirty="0"/>
              <a:t>380</a:t>
            </a:r>
            <a:r>
              <a:rPr lang="ko-KR" altLang="en-US" b="1" dirty="0"/>
              <a:t>보다</a:t>
            </a:r>
            <a:r>
              <a:rPr lang="en-US" altLang="ko-KR" b="1" dirty="0"/>
              <a:t> </a:t>
            </a:r>
            <a:r>
              <a:rPr lang="ko-KR" altLang="en-US" b="1" dirty="0"/>
              <a:t>가능한 낮추기 위해서</a:t>
            </a:r>
            <a:r>
              <a:rPr lang="en-US" altLang="ko-KR" b="1" dirty="0"/>
              <a:t> Diesel</a:t>
            </a:r>
            <a:r>
              <a:rPr lang="ko-KR" altLang="en-US" b="1" dirty="0"/>
              <a:t>의 </a:t>
            </a:r>
            <a:r>
              <a:rPr lang="en-US" altLang="ko-KR" b="1" dirty="0"/>
              <a:t>D95</a:t>
            </a:r>
            <a:r>
              <a:rPr lang="ko-KR" altLang="en-US" b="1" dirty="0"/>
              <a:t>를 예측하는 것 외에</a:t>
            </a:r>
            <a:r>
              <a:rPr lang="en-US" altLang="ko-KR" b="1" dirty="0"/>
              <a:t>, AR</a:t>
            </a:r>
            <a:r>
              <a:rPr lang="ko-KR" altLang="en-US" b="1" dirty="0"/>
              <a:t>과 </a:t>
            </a:r>
            <a:r>
              <a:rPr lang="en-US" altLang="ko-KR" b="1" dirty="0" err="1"/>
              <a:t>Naph</a:t>
            </a:r>
            <a:r>
              <a:rPr lang="ko-KR" altLang="en-US" b="1" dirty="0"/>
              <a:t>에서 </a:t>
            </a:r>
            <a:r>
              <a:rPr lang="en-US" altLang="ko-KR" b="1" dirty="0"/>
              <a:t>POC</a:t>
            </a:r>
            <a:r>
              <a:rPr lang="ko-KR" altLang="en-US" b="1" dirty="0"/>
              <a:t>의 목표로 잡을 것이 더 있을까요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CB160-5BEA-42D6-8693-EB6A8DB9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42" y="2570462"/>
            <a:ext cx="3179784" cy="354716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A663C61-31F6-4668-B861-15004F9D28DB}"/>
              </a:ext>
            </a:extLst>
          </p:cNvPr>
          <p:cNvGrpSpPr/>
          <p:nvPr/>
        </p:nvGrpSpPr>
        <p:grpSpPr>
          <a:xfrm>
            <a:off x="238788" y="2570463"/>
            <a:ext cx="5146727" cy="3731377"/>
            <a:chOff x="542350" y="1943281"/>
            <a:chExt cx="5146727" cy="37313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94009B-49B9-409D-A10B-4009328C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350" y="1943281"/>
              <a:ext cx="5146727" cy="373137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EC1CA7-FA34-43B4-8768-9113FC3DF475}"/>
                </a:ext>
              </a:extLst>
            </p:cNvPr>
            <p:cNvSpPr/>
            <p:nvPr/>
          </p:nvSpPr>
          <p:spPr>
            <a:xfrm>
              <a:off x="4087906" y="4746812"/>
              <a:ext cx="887506" cy="3361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58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3 – </a:t>
            </a:r>
            <a:r>
              <a:rPr lang="ko-KR" altLang="en-US" b="1" dirty="0">
                <a:solidFill>
                  <a:schemeClr val="bg1"/>
                </a:solidFill>
              </a:rPr>
              <a:t>저희가 공개 데이터를 찾아봤는데요 그 경향성이 비슷할까요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다음은 공개 데이터 증류탑의 각 단의 온도입니다</a:t>
            </a:r>
            <a:r>
              <a:rPr lang="en-US" altLang="ko-KR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46B15-8E20-48ED-A6E9-181D47FA08B2}"/>
              </a:ext>
            </a:extLst>
          </p:cNvPr>
          <p:cNvSpPr txBox="1"/>
          <p:nvPr/>
        </p:nvSpPr>
        <p:spPr>
          <a:xfrm>
            <a:off x="323259" y="6301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https://openmv.net/info/distillation-tower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12A7D7-4939-4F2E-AF2F-B5EFCE19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9144000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0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3 – </a:t>
            </a:r>
            <a:r>
              <a:rPr lang="ko-KR" altLang="en-US" b="1" dirty="0">
                <a:solidFill>
                  <a:schemeClr val="bg1"/>
                </a:solidFill>
              </a:rPr>
              <a:t>저희가 공개 데이터를 찾아봤는데요 그 경향성이 비슷할까요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다음은 공개 데이터 증류탑의 각</a:t>
            </a:r>
            <a:r>
              <a:rPr lang="en-US" altLang="ko-KR" b="1" dirty="0"/>
              <a:t> </a:t>
            </a:r>
            <a:r>
              <a:rPr lang="ko-KR" altLang="en-US" b="1" dirty="0"/>
              <a:t>입력 출력의 </a:t>
            </a:r>
            <a:r>
              <a:rPr lang="en-US" altLang="ko-KR" b="1" dirty="0"/>
              <a:t>flow(</a:t>
            </a:r>
            <a:r>
              <a:rPr lang="ko-KR" altLang="en-US" b="1" dirty="0"/>
              <a:t>흐름</a:t>
            </a:r>
            <a:r>
              <a:rPr lang="en-US" altLang="ko-KR" b="1" dirty="0"/>
              <a:t>)</a:t>
            </a:r>
            <a:r>
              <a:rPr lang="ko-KR" altLang="en-US" b="1" dirty="0"/>
              <a:t>양 입니다</a:t>
            </a:r>
            <a:r>
              <a:rPr lang="en-US" altLang="ko-KR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263B9-D8DD-4258-80D2-B6090FFF7705}"/>
              </a:ext>
            </a:extLst>
          </p:cNvPr>
          <p:cNvSpPr txBox="1"/>
          <p:nvPr/>
        </p:nvSpPr>
        <p:spPr>
          <a:xfrm>
            <a:off x="323259" y="6301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https://openmv.net/info/distillation-tower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560F81-B273-4D5D-8755-76921CCA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9144000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3 – </a:t>
            </a:r>
            <a:r>
              <a:rPr lang="ko-KR" altLang="en-US" b="1" dirty="0">
                <a:solidFill>
                  <a:schemeClr val="bg1"/>
                </a:solidFill>
              </a:rPr>
              <a:t>저희가 공개 데이터를 찾아봤는데요 그 경향성이 비슷할까요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다음은 공개 데이터 증류탑의 압력의 그래프입니다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F1A65D-04C7-48CC-949F-904854D9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9144000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849F16-5EE3-434E-B1AB-511E7DAB5F8C}"/>
              </a:ext>
            </a:extLst>
          </p:cNvPr>
          <p:cNvSpPr txBox="1"/>
          <p:nvPr/>
        </p:nvSpPr>
        <p:spPr>
          <a:xfrm>
            <a:off x="323259" y="6301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https://openmv.net/info/distillation-tower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7;p2">
            <a:extLst>
              <a:ext uri="{FF2B5EF4-FFF2-40B4-BE49-F238E27FC236}">
                <a16:creationId xmlns:a16="http://schemas.microsoft.com/office/drawing/2014/main" id="{0DC16004-3DF9-4534-90E0-2A987867B688}"/>
              </a:ext>
            </a:extLst>
          </p:cNvPr>
          <p:cNvSpPr/>
          <p:nvPr/>
        </p:nvSpPr>
        <p:spPr>
          <a:xfrm>
            <a:off x="0" y="6019"/>
            <a:ext cx="9144000" cy="517358"/>
          </a:xfrm>
          <a:prstGeom prst="rect">
            <a:avLst/>
          </a:prstGeom>
          <a:solidFill>
            <a:srgbClr val="1052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99;p2">
            <a:extLst>
              <a:ext uri="{FF2B5EF4-FFF2-40B4-BE49-F238E27FC236}">
                <a16:creationId xmlns:a16="http://schemas.microsoft.com/office/drawing/2014/main" id="{ECE0C565-C357-4E4C-B82C-6F9449FFA3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5334" b="23452"/>
          <a:stretch/>
        </p:blipFill>
        <p:spPr>
          <a:xfrm>
            <a:off x="8144744" y="6301840"/>
            <a:ext cx="913811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F1731-64FF-428F-BDBF-6DD76E218D12}"/>
              </a:ext>
            </a:extLst>
          </p:cNvPr>
          <p:cNvSpPr txBox="1"/>
          <p:nvPr/>
        </p:nvSpPr>
        <p:spPr>
          <a:xfrm>
            <a:off x="238788" y="80032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 </a:t>
            </a:r>
            <a:r>
              <a:rPr lang="en-US" altLang="ko-KR" b="1" dirty="0">
                <a:solidFill>
                  <a:schemeClr val="bg1"/>
                </a:solidFill>
              </a:rPr>
              <a:t>4 – </a:t>
            </a:r>
            <a:r>
              <a:rPr lang="ko-KR" altLang="en-US" b="1" dirty="0">
                <a:solidFill>
                  <a:schemeClr val="bg1"/>
                </a:solidFill>
              </a:rPr>
              <a:t>디젤의 순도를 높이는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중요한 변수가 어떤 것 일까요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02EE0-DEC2-42CC-9624-74CFFF0F6F43}"/>
              </a:ext>
            </a:extLst>
          </p:cNvPr>
          <p:cNvSpPr txBox="1"/>
          <p:nvPr/>
        </p:nvSpPr>
        <p:spPr>
          <a:xfrm>
            <a:off x="323259" y="740368"/>
            <a:ext cx="8422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지난번 회의에서는 입력 </a:t>
            </a:r>
            <a:r>
              <a:rPr lang="en-US" altLang="ko-KR" b="1" dirty="0"/>
              <a:t>feed(</a:t>
            </a:r>
            <a:r>
              <a:rPr lang="ko-KR" altLang="en-US" b="1" dirty="0" err="1"/>
              <a:t>탈염기</a:t>
            </a:r>
            <a:r>
              <a:rPr lang="ko-KR" altLang="en-US" b="1" dirty="0"/>
              <a:t> 및 가열기</a:t>
            </a:r>
            <a:r>
              <a:rPr lang="en-US" altLang="ko-KR" b="1" dirty="0"/>
              <a:t>)</a:t>
            </a:r>
            <a:r>
              <a:rPr lang="ko-KR" altLang="en-US" b="1" dirty="0"/>
              <a:t>를 지난 원료의 구성 성분이 가장 중요하다고 말씀 주셨는데요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이번에 </a:t>
            </a:r>
            <a:r>
              <a:rPr lang="en-US" altLang="ko-KR" b="1" dirty="0"/>
              <a:t>POC</a:t>
            </a:r>
            <a:r>
              <a:rPr lang="ko-KR" altLang="en-US" b="1" dirty="0"/>
              <a:t>에서 받을 변수 중에서 디젤의 순도에 가장 중요한 영향을 주는 변수가 어떤 것들이 있을까요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전체 </a:t>
            </a:r>
            <a:r>
              <a:rPr lang="ko-KR" altLang="en-US" b="1" dirty="0" err="1"/>
              <a:t>변수중에서</a:t>
            </a:r>
            <a:r>
              <a:rPr lang="ko-KR" altLang="en-US" b="1" dirty="0"/>
              <a:t> 저희가 주로 먼저 살펴볼 변수에 대한 안내를 부탁 드릴 수 있을까요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97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3"/>
          <p:cNvSpPr/>
          <p:nvPr/>
        </p:nvSpPr>
        <p:spPr>
          <a:xfrm>
            <a:off x="1547712" y="2728004"/>
            <a:ext cx="6276565" cy="7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219" tIns="35119" rIns="70219" bIns="35119" anchor="t" anchorCtr="0">
            <a:noAutofit/>
          </a:bodyPr>
          <a:lstStyle/>
          <a:p>
            <a:r>
              <a:rPr lang="en-US" sz="3742" b="1">
                <a:solidFill>
                  <a:srgbClr val="70AD47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3742" b="1">
                <a:solidFill>
                  <a:srgbClr val="5B9B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</a:t>
            </a:r>
            <a:r>
              <a:rPr lang="en-US" sz="279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간을 </a:t>
            </a:r>
            <a:r>
              <a:rPr lang="en-US" sz="3742" b="1">
                <a:solidFill>
                  <a:srgbClr val="5B9B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en-US" sz="279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롭게 하는 인공</a:t>
            </a:r>
            <a:r>
              <a:rPr lang="en-US" sz="3742" b="1">
                <a:solidFill>
                  <a:srgbClr val="5B9B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</a:t>
            </a:r>
            <a:r>
              <a:rPr lang="en-US" sz="279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</a:t>
            </a:r>
            <a:endParaRPr sz="27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23"/>
          <p:cNvGrpSpPr/>
          <p:nvPr/>
        </p:nvGrpSpPr>
        <p:grpSpPr>
          <a:xfrm>
            <a:off x="2126077" y="3291019"/>
            <a:ext cx="4759432" cy="566626"/>
            <a:chOff x="1773808" y="3463012"/>
            <a:chExt cx="6995190" cy="832800"/>
          </a:xfrm>
        </p:grpSpPr>
        <p:sp>
          <p:nvSpPr>
            <p:cNvPr id="554" name="Google Shape;554;p23"/>
            <p:cNvSpPr/>
            <p:nvPr/>
          </p:nvSpPr>
          <p:spPr>
            <a:xfrm>
              <a:off x="7946398" y="3463012"/>
              <a:ext cx="8226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19" tIns="35119" rIns="70219" bIns="35119" anchor="t" anchorCtr="0">
              <a:noAutofit/>
            </a:bodyPr>
            <a:lstStyle/>
            <a:p>
              <a:r>
                <a:rPr lang="en-US" sz="2518" b="1">
                  <a:solidFill>
                    <a:srgbClr val="5B9BD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智</a:t>
              </a:r>
              <a:endParaRPr sz="2518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773808" y="3463012"/>
              <a:ext cx="8226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19" tIns="35119" rIns="70219" bIns="35119" anchor="t" anchorCtr="0">
              <a:noAutofit/>
            </a:bodyPr>
            <a:lstStyle/>
            <a:p>
              <a:r>
                <a:rPr lang="en-US" sz="2518" b="1">
                  <a:solidFill>
                    <a:srgbClr val="5B9BD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人</a:t>
              </a:r>
              <a:endParaRPr sz="2518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733812" y="3463012"/>
              <a:ext cx="8226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19" tIns="35119" rIns="70219" bIns="35119" anchor="t" anchorCtr="0">
              <a:noAutofit/>
            </a:bodyPr>
            <a:lstStyle/>
            <a:p>
              <a:r>
                <a:rPr lang="en-US" sz="2518" b="1">
                  <a:solidFill>
                    <a:srgbClr val="5B9BD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利</a:t>
              </a:r>
              <a:endParaRPr sz="25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7" name="Google Shape;5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9955" y="5519917"/>
            <a:ext cx="847637" cy="40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57423"/>
            <a:ext cx="9144000" cy="514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325</Words>
  <Application>Microsoft Office PowerPoint</Application>
  <PresentationFormat>화면 슬라이드 쇼(4:3)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Jaesik</dc:creator>
  <cp:lastModifiedBy>Choi Jaesik</cp:lastModifiedBy>
  <cp:revision>10</cp:revision>
  <dcterms:created xsi:type="dcterms:W3CDTF">2021-07-13T14:58:07Z</dcterms:created>
  <dcterms:modified xsi:type="dcterms:W3CDTF">2021-07-13T17:51:28Z</dcterms:modified>
</cp:coreProperties>
</file>