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23"/>
  </p:notesMasterIdLst>
  <p:handoutMasterIdLst>
    <p:handoutMasterId r:id="rId24"/>
  </p:handoutMasterIdLst>
  <p:sldIdLst>
    <p:sldId id="293" r:id="rId2"/>
    <p:sldId id="285" r:id="rId3"/>
    <p:sldId id="305" r:id="rId4"/>
    <p:sldId id="308" r:id="rId5"/>
    <p:sldId id="313" r:id="rId6"/>
    <p:sldId id="283" r:id="rId7"/>
    <p:sldId id="314" r:id="rId8"/>
    <p:sldId id="309" r:id="rId9"/>
    <p:sldId id="315" r:id="rId10"/>
    <p:sldId id="318" r:id="rId11"/>
    <p:sldId id="323" r:id="rId12"/>
    <p:sldId id="312" r:id="rId13"/>
    <p:sldId id="316" r:id="rId14"/>
    <p:sldId id="317" r:id="rId15"/>
    <p:sldId id="321" r:id="rId16"/>
    <p:sldId id="322" r:id="rId17"/>
    <p:sldId id="319" r:id="rId18"/>
    <p:sldId id="295" r:id="rId19"/>
    <p:sldId id="310" r:id="rId20"/>
    <p:sldId id="320" r:id="rId21"/>
    <p:sldId id="292" r:id="rId2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8888"/>
    <a:srgbClr val="8888FF"/>
    <a:srgbClr val="FFFF00"/>
    <a:srgbClr val="FFF5F1"/>
    <a:srgbClr val="FB694A"/>
    <a:srgbClr val="67000D"/>
    <a:srgbClr val="FFFFFF"/>
    <a:srgbClr val="616365"/>
    <a:srgbClr val="021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7"/>
    <p:restoredTop sz="94653"/>
  </p:normalViewPr>
  <p:slideViewPr>
    <p:cSldViewPr snapToGrid="0">
      <p:cViewPr>
        <p:scale>
          <a:sx n="93" d="100"/>
          <a:sy n="93" d="100"/>
        </p:scale>
        <p:origin x="90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0" d="100"/>
          <a:sy n="150" d="100"/>
        </p:scale>
        <p:origin x="6720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2BA2-F4CF-4E48-A6D9-6D48925772B1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9539-F269-B64D-B583-3588045F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2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01791-AF4A-434F-A100-3EAE938867A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BAFF-ADEB-4744-BC7F-43E9D31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66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7EFA-B776-0089-2061-F5C97DC4A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39898-C558-04D8-DC6A-57FAA5B10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CB9E4-66D1-D1C7-CDD0-114E7D2A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822FD-A763-F577-C84F-EA745A85D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32" y="3661485"/>
            <a:ext cx="11024168" cy="421525"/>
          </a:xfrm>
        </p:spPr>
        <p:txBody>
          <a:bodyPr lIns="0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6232" y="4083010"/>
            <a:ext cx="11024168" cy="314847"/>
          </a:xfrm>
        </p:spPr>
        <p:txBody>
          <a:bodyPr lIns="0"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Professional Title, Branch or Division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76232" y="4397857"/>
            <a:ext cx="11024168" cy="314847"/>
          </a:xfrm>
        </p:spPr>
        <p:txBody>
          <a:bodyPr lIns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1065928"/>
            <a:ext cx="11039858" cy="2414177"/>
          </a:xfrm>
        </p:spPr>
        <p:txBody>
          <a:bodyPr lIns="0" anchor="b" anchorCtr="0">
            <a:normAutofit/>
          </a:bodyPr>
          <a:lstStyle>
            <a:lvl1pPr>
              <a:defRPr sz="5867" b="1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Talk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5604370"/>
            <a:ext cx="900103" cy="904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12" y="5844456"/>
            <a:ext cx="2157819" cy="4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871" y="5700983"/>
            <a:ext cx="1530351" cy="711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52" y="0"/>
            <a:ext cx="1219104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6071" y="2163931"/>
            <a:ext cx="11039857" cy="1604433"/>
          </a:xfrm>
        </p:spPr>
        <p:txBody>
          <a:bodyPr lIns="0" anchor="t" anchorCtr="0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" y="6299010"/>
            <a:ext cx="456253" cy="438477"/>
          </a:xfrm>
          <a:prstGeom prst="rect">
            <a:avLst/>
          </a:prstGeom>
        </p:spPr>
      </p:pic>
      <p:sp>
        <p:nvSpPr>
          <p:cNvPr id="14" name="Header Rule">
            <a:extLst>
              <a:ext uri="{FF2B5EF4-FFF2-40B4-BE49-F238E27FC236}">
                <a16:creationId xmlns:a16="http://schemas.microsoft.com/office/drawing/2014/main" id="{4DF04FB6-DC97-4C1D-9A00-6E8187CF934D}"/>
              </a:ext>
            </a:extLst>
          </p:cNvPr>
          <p:cNvSpPr/>
          <p:nvPr userDrawn="1"/>
        </p:nvSpPr>
        <p:spPr>
          <a:xfrm>
            <a:off x="576071" y="1757368"/>
            <a:ext cx="402336" cy="11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6071" y="2163931"/>
            <a:ext cx="11039857" cy="1604433"/>
          </a:xfrm>
        </p:spPr>
        <p:txBody>
          <a:bodyPr lIns="0" anchor="t" anchorCtr="0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5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" y="6299010"/>
            <a:ext cx="456253" cy="438477"/>
          </a:xfrm>
          <a:prstGeom prst="rect">
            <a:avLst/>
          </a:prstGeom>
        </p:spPr>
      </p:pic>
      <p:sp>
        <p:nvSpPr>
          <p:cNvPr id="14" name="Header Rule">
            <a:extLst>
              <a:ext uri="{FF2B5EF4-FFF2-40B4-BE49-F238E27FC236}">
                <a16:creationId xmlns:a16="http://schemas.microsoft.com/office/drawing/2014/main" id="{4DF04FB6-DC97-4C1D-9A00-6E8187CF934D}"/>
              </a:ext>
            </a:extLst>
          </p:cNvPr>
          <p:cNvSpPr/>
          <p:nvPr userDrawn="1"/>
        </p:nvSpPr>
        <p:spPr>
          <a:xfrm>
            <a:off x="576071" y="1757368"/>
            <a:ext cx="402336" cy="11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" y="6333350"/>
            <a:ext cx="392641" cy="373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1" y="1121833"/>
            <a:ext cx="11039858" cy="2387600"/>
          </a:xfrm>
        </p:spPr>
        <p:txBody>
          <a:bodyPr anchor="b"/>
          <a:lstStyle>
            <a:lvl1pPr algn="ctr">
              <a:defRPr sz="8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1" y="3602568"/>
            <a:ext cx="11039858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813560"/>
            <a:ext cx="11039856" cy="436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1" y="1710267"/>
            <a:ext cx="11039858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1" y="4588934"/>
            <a:ext cx="11039858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1813560"/>
            <a:ext cx="5276088" cy="4362873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166" y="1813560"/>
            <a:ext cx="5554762" cy="4362873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813560"/>
            <a:ext cx="5393654" cy="907984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828223"/>
            <a:ext cx="5393654" cy="3360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2607" y="1813560"/>
            <a:ext cx="5452436" cy="907984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607" y="2828223"/>
            <a:ext cx="5452436" cy="3360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6071" y="350521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1" y="1839870"/>
            <a:ext cx="11039857" cy="1604433"/>
          </a:xfrm>
        </p:spPr>
        <p:txBody>
          <a:bodyPr lIns="0" anchor="b">
            <a:normAutofit/>
          </a:bodyPr>
          <a:lstStyle>
            <a:lvl1pPr algn="l"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1" y="3602568"/>
            <a:ext cx="11039858" cy="1655233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-3265"/>
            <a:ext cx="1217294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4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" y="6333350"/>
            <a:ext cx="392641" cy="373944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6" r:id="rId9"/>
    <p:sldLayoutId id="2147483803" r:id="rId10"/>
    <p:sldLayoutId id="2147483798" r:id="rId11"/>
    <p:sldLayoutId id="2147483805" r:id="rId1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Juhyun Kim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Postdoc, </a:t>
            </a:r>
            <a:r>
              <a:rPr lang="en-US" dirty="0" err="1"/>
              <a:t>Phillippy</a:t>
            </a:r>
            <a:r>
              <a:rPr lang="en-US" dirty="0"/>
              <a:t> group, NHGRI, NIH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Dec, 12, 2024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en-US" dirty="0" err="1"/>
              <a:t>verkko</a:t>
            </a:r>
            <a:r>
              <a:rPr lang="en-US" dirty="0"/>
              <a:t> cleaning</a:t>
            </a:r>
          </a:p>
        </p:txBody>
      </p:sp>
    </p:spTree>
    <p:extLst>
      <p:ext uri="{BB962C8B-B14F-4D97-AF65-F5344CB8AC3E}">
        <p14:creationId xmlns:p14="http://schemas.microsoft.com/office/powerpoint/2010/main" val="49634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3C0FA-F456-240C-0899-C596F3D9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cess 53">
            <a:extLst>
              <a:ext uri="{FF2B5EF4-FFF2-40B4-BE49-F238E27FC236}">
                <a16:creationId xmlns:a16="http://schemas.microsoft.com/office/drawing/2014/main" id="{7CCBC8DA-FA39-A0D4-2407-2005E9A0EB32}"/>
              </a:ext>
            </a:extLst>
          </p:cNvPr>
          <p:cNvSpPr/>
          <p:nvPr/>
        </p:nvSpPr>
        <p:spPr>
          <a:xfrm>
            <a:off x="10920113" y="4460425"/>
            <a:ext cx="140205" cy="30526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rocess 57">
            <a:extLst>
              <a:ext uri="{FF2B5EF4-FFF2-40B4-BE49-F238E27FC236}">
                <a16:creationId xmlns:a16="http://schemas.microsoft.com/office/drawing/2014/main" id="{449199B4-9D2C-924D-49EE-1F7FECC83FD7}"/>
              </a:ext>
            </a:extLst>
          </p:cNvPr>
          <p:cNvSpPr/>
          <p:nvPr/>
        </p:nvSpPr>
        <p:spPr>
          <a:xfrm>
            <a:off x="2750130" y="2811078"/>
            <a:ext cx="3478762" cy="26304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rocess 56">
            <a:extLst>
              <a:ext uri="{FF2B5EF4-FFF2-40B4-BE49-F238E27FC236}">
                <a16:creationId xmlns:a16="http://schemas.microsoft.com/office/drawing/2014/main" id="{AF3CDF12-2245-E5A3-B95C-79CA4D0A08BC}"/>
              </a:ext>
            </a:extLst>
          </p:cNvPr>
          <p:cNvSpPr/>
          <p:nvPr/>
        </p:nvSpPr>
        <p:spPr>
          <a:xfrm>
            <a:off x="6392286" y="2851614"/>
            <a:ext cx="4617927" cy="26304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DD8B4-0F0B-4838-EA68-BB667C7F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1F6E8B-B780-040D-20F9-D49C0D347AE8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telomeres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6CB947-2223-F2B9-5D28-2AED5C71377D}"/>
              </a:ext>
            </a:extLst>
          </p:cNvPr>
          <p:cNvSpPr/>
          <p:nvPr/>
        </p:nvSpPr>
        <p:spPr>
          <a:xfrm>
            <a:off x="2743037" y="2591760"/>
            <a:ext cx="8267178" cy="2630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D7AC0-1C52-DB33-CB9E-AEAF9C17962F}"/>
              </a:ext>
            </a:extLst>
          </p:cNvPr>
          <p:cNvSpPr txBox="1"/>
          <p:nvPr/>
        </p:nvSpPr>
        <p:spPr>
          <a:xfrm>
            <a:off x="1939121" y="25704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2F7BC-DBFD-7B15-9C1B-26E8EE3532E0}"/>
              </a:ext>
            </a:extLst>
          </p:cNvPr>
          <p:cNvSpPr/>
          <p:nvPr/>
        </p:nvSpPr>
        <p:spPr>
          <a:xfrm>
            <a:off x="2743037" y="3077576"/>
            <a:ext cx="3457183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66285-3B83-A8D9-C679-2098245D124B}"/>
              </a:ext>
            </a:extLst>
          </p:cNvPr>
          <p:cNvSpPr/>
          <p:nvPr/>
        </p:nvSpPr>
        <p:spPr>
          <a:xfrm>
            <a:off x="6392288" y="3081140"/>
            <a:ext cx="4617927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09114-0D86-3277-35AE-39D04EA15A0B}"/>
              </a:ext>
            </a:extLst>
          </p:cNvPr>
          <p:cNvSpPr txBox="1"/>
          <p:nvPr/>
        </p:nvSpPr>
        <p:spPr>
          <a:xfrm>
            <a:off x="1301906" y="29914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Chr1 pat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57BD-4154-4E3B-A695-F2387388C5BE}"/>
              </a:ext>
            </a:extLst>
          </p:cNvPr>
          <p:cNvSpPr txBox="1"/>
          <p:nvPr/>
        </p:nvSpPr>
        <p:spPr>
          <a:xfrm>
            <a:off x="2395871" y="300199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DF019-F689-A100-4125-AA7984426426}"/>
              </a:ext>
            </a:extLst>
          </p:cNvPr>
          <p:cNvSpPr txBox="1"/>
          <p:nvPr/>
        </p:nvSpPr>
        <p:spPr>
          <a:xfrm>
            <a:off x="11035267" y="300199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461ED0-D8AC-4C2F-33E2-3065E87ACD2E}"/>
              </a:ext>
            </a:extLst>
          </p:cNvPr>
          <p:cNvSpPr/>
          <p:nvPr/>
        </p:nvSpPr>
        <p:spPr>
          <a:xfrm>
            <a:off x="4423345" y="5801386"/>
            <a:ext cx="6586869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0F1CA-35F4-C356-F767-C9EDC42A8BD8}"/>
              </a:ext>
            </a:extLst>
          </p:cNvPr>
          <p:cNvSpPr txBox="1"/>
          <p:nvPr/>
        </p:nvSpPr>
        <p:spPr>
          <a:xfrm>
            <a:off x="935704" y="5711334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Verkko</a:t>
            </a:r>
            <a:r>
              <a:rPr lang="en-US" sz="1800" dirty="0"/>
              <a:t> contig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41B44-9B7F-ACDC-C50B-AADB3582116E}"/>
              </a:ext>
            </a:extLst>
          </p:cNvPr>
          <p:cNvSpPr txBox="1"/>
          <p:nvPr/>
        </p:nvSpPr>
        <p:spPr>
          <a:xfrm>
            <a:off x="4099409" y="569546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FFCB48-B05E-DB33-E2AB-E2A20F6FE5C2}"/>
              </a:ext>
            </a:extLst>
          </p:cNvPr>
          <p:cNvSpPr txBox="1"/>
          <p:nvPr/>
        </p:nvSpPr>
        <p:spPr>
          <a:xfrm>
            <a:off x="11035266" y="57222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FAF3D-97A1-9BE3-49FC-92A20B5CA411}"/>
              </a:ext>
            </a:extLst>
          </p:cNvPr>
          <p:cNvSpPr txBox="1"/>
          <p:nvPr/>
        </p:nvSpPr>
        <p:spPr>
          <a:xfrm>
            <a:off x="2642543" y="5322126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Additional sequences(seq bias)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9CD50-ABF1-5EEE-5F6B-B4B9A8FBD979}"/>
              </a:ext>
            </a:extLst>
          </p:cNvPr>
          <p:cNvSpPr/>
          <p:nvPr/>
        </p:nvSpPr>
        <p:spPr>
          <a:xfrm>
            <a:off x="2793141" y="5805197"/>
            <a:ext cx="13062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D85E7-2B57-DE4B-B94D-44FA460D6B9C}"/>
              </a:ext>
            </a:extLst>
          </p:cNvPr>
          <p:cNvSpPr/>
          <p:nvPr/>
        </p:nvSpPr>
        <p:spPr>
          <a:xfrm>
            <a:off x="2768089" y="4197378"/>
            <a:ext cx="7993361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08FFF7-882A-4530-49EC-81700F8D48E3}"/>
              </a:ext>
            </a:extLst>
          </p:cNvPr>
          <p:cNvSpPr/>
          <p:nvPr/>
        </p:nvSpPr>
        <p:spPr>
          <a:xfrm>
            <a:off x="10876604" y="4200942"/>
            <a:ext cx="183714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02CD9-6E26-7A12-A70F-691C5BB58FD2}"/>
              </a:ext>
            </a:extLst>
          </p:cNvPr>
          <p:cNvSpPr txBox="1"/>
          <p:nvPr/>
        </p:nvSpPr>
        <p:spPr>
          <a:xfrm>
            <a:off x="1892254" y="41576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9530F-00BD-D41F-CE2A-636352CD7318}"/>
              </a:ext>
            </a:extLst>
          </p:cNvPr>
          <p:cNvSpPr txBox="1"/>
          <p:nvPr/>
        </p:nvSpPr>
        <p:spPr>
          <a:xfrm>
            <a:off x="2420923" y="41217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04E94-BB0E-85B5-D66F-ABADDA35EF30}"/>
              </a:ext>
            </a:extLst>
          </p:cNvPr>
          <p:cNvSpPr txBox="1"/>
          <p:nvPr/>
        </p:nvSpPr>
        <p:spPr>
          <a:xfrm>
            <a:off x="11060319" y="41217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19C9D-32DB-0E80-E258-C86F172A1DEB}"/>
              </a:ext>
            </a:extLst>
          </p:cNvPr>
          <p:cNvSpPr txBox="1"/>
          <p:nvPr/>
        </p:nvSpPr>
        <p:spPr>
          <a:xfrm>
            <a:off x="3664742" y="33145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Contig1(chr1)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2D8-3266-CA87-EED4-7F95C715F15F}"/>
              </a:ext>
            </a:extLst>
          </p:cNvPr>
          <p:cNvSpPr txBox="1"/>
          <p:nvPr/>
        </p:nvSpPr>
        <p:spPr>
          <a:xfrm>
            <a:off x="8242774" y="334062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Contig2(chr1)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96B9DF-BAD5-E001-6A56-087F71E88CC9}"/>
              </a:ext>
            </a:extLst>
          </p:cNvPr>
          <p:cNvCxnSpPr/>
          <p:nvPr/>
        </p:nvCxnSpPr>
        <p:spPr>
          <a:xfrm>
            <a:off x="550803" y="3740733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EE16-6830-FB0C-DA9F-03A279D50FC7}"/>
              </a:ext>
            </a:extLst>
          </p:cNvPr>
          <p:cNvCxnSpPr/>
          <p:nvPr/>
        </p:nvCxnSpPr>
        <p:spPr>
          <a:xfrm>
            <a:off x="550803" y="5353643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32A8A-9DF2-35D4-FDBE-E33CA44AA5D4}"/>
              </a:ext>
            </a:extLst>
          </p:cNvPr>
          <p:cNvSpPr txBox="1"/>
          <p:nvPr/>
        </p:nvSpPr>
        <p:spPr>
          <a:xfrm>
            <a:off x="6131262" y="22459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3123CF-8262-E4D6-EAE1-2B130FD029C9}"/>
              </a:ext>
            </a:extLst>
          </p:cNvPr>
          <p:cNvSpPr/>
          <p:nvPr/>
        </p:nvSpPr>
        <p:spPr>
          <a:xfrm>
            <a:off x="6200219" y="3078056"/>
            <a:ext cx="1920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CE04-4CC6-D8DE-5B64-E6678EA112FE}"/>
              </a:ext>
            </a:extLst>
          </p:cNvPr>
          <p:cNvSpPr txBox="1"/>
          <p:nvPr/>
        </p:nvSpPr>
        <p:spPr>
          <a:xfrm>
            <a:off x="10671682" y="3843318"/>
            <a:ext cx="123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New gap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2582A1-BB87-A7D3-824C-5B967450E6BC}"/>
              </a:ext>
            </a:extLst>
          </p:cNvPr>
          <p:cNvSpPr/>
          <p:nvPr/>
        </p:nvSpPr>
        <p:spPr>
          <a:xfrm>
            <a:off x="10728045" y="4198982"/>
            <a:ext cx="1920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F3064-F9C1-A0D0-062B-046A899682BF}"/>
              </a:ext>
            </a:extLst>
          </p:cNvPr>
          <p:cNvSpPr txBox="1"/>
          <p:nvPr/>
        </p:nvSpPr>
        <p:spPr>
          <a:xfrm>
            <a:off x="5622346" y="3324382"/>
            <a:ext cx="123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New gap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B6081ED-E2AD-CE34-F400-02A9D009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2" y="179788"/>
            <a:ext cx="3259049" cy="239355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93E3817-5FEE-6595-5FA2-6519EECC3468}"/>
              </a:ext>
            </a:extLst>
          </p:cNvPr>
          <p:cNvSpPr/>
          <p:nvPr/>
        </p:nvSpPr>
        <p:spPr>
          <a:xfrm>
            <a:off x="8292906" y="427104"/>
            <a:ext cx="1788800" cy="135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4BB2A-9907-C485-B9D5-93F54F78243E}"/>
              </a:ext>
            </a:extLst>
          </p:cNvPr>
          <p:cNvSpPr/>
          <p:nvPr/>
        </p:nvSpPr>
        <p:spPr>
          <a:xfrm>
            <a:off x="9187306" y="1648747"/>
            <a:ext cx="1840096" cy="135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EA5E49-CA4A-47C7-D599-F9E1796E8A3B}"/>
              </a:ext>
            </a:extLst>
          </p:cNvPr>
          <p:cNvSpPr/>
          <p:nvPr/>
        </p:nvSpPr>
        <p:spPr>
          <a:xfrm>
            <a:off x="8292905" y="2009891"/>
            <a:ext cx="1840097" cy="1196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8C215-45C1-F040-ACB7-74B19A986C8F}"/>
              </a:ext>
            </a:extLst>
          </p:cNvPr>
          <p:cNvSpPr txBox="1"/>
          <p:nvPr/>
        </p:nvSpPr>
        <p:spPr>
          <a:xfrm>
            <a:off x="2828561" y="6044461"/>
            <a:ext cx="1569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FD011F-2043-0C8B-4DEC-5D78A7CF8FCA}"/>
              </a:ext>
            </a:extLst>
          </p:cNvPr>
          <p:cNvSpPr txBox="1"/>
          <p:nvPr/>
        </p:nvSpPr>
        <p:spPr>
          <a:xfrm>
            <a:off x="6392287" y="8224857"/>
            <a:ext cx="6673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This small nodes aligned on the same chromosome from another haplotype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44989B-EB8D-7739-5690-A9A0F409A3EE}"/>
              </a:ext>
            </a:extLst>
          </p:cNvPr>
          <p:cNvSpPr/>
          <p:nvPr/>
        </p:nvSpPr>
        <p:spPr>
          <a:xfrm>
            <a:off x="2793836" y="4765691"/>
            <a:ext cx="8267178" cy="263047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CE868F-D647-58FF-3F14-976F9C9C42F2}"/>
              </a:ext>
            </a:extLst>
          </p:cNvPr>
          <p:cNvSpPr txBox="1"/>
          <p:nvPr/>
        </p:nvSpPr>
        <p:spPr>
          <a:xfrm>
            <a:off x="2421617" y="46641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72D032-DD06-A023-571A-80DC99080CAF}"/>
              </a:ext>
            </a:extLst>
          </p:cNvPr>
          <p:cNvSpPr txBox="1"/>
          <p:nvPr/>
        </p:nvSpPr>
        <p:spPr>
          <a:xfrm>
            <a:off x="11061013" y="46641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C5C520-E36A-87B1-9B49-E3C133A47E96}"/>
              </a:ext>
            </a:extLst>
          </p:cNvPr>
          <p:cNvSpPr txBox="1"/>
          <p:nvPr/>
        </p:nvSpPr>
        <p:spPr>
          <a:xfrm>
            <a:off x="12405405" y="2427652"/>
            <a:ext cx="123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New gap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07769-DD60-C021-E31C-2627E36BAF99}"/>
              </a:ext>
            </a:extLst>
          </p:cNvPr>
          <p:cNvSpPr txBox="1"/>
          <p:nvPr/>
        </p:nvSpPr>
        <p:spPr>
          <a:xfrm>
            <a:off x="6496896" y="38813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5BBFFD-C26E-1431-AD11-C4A5BC34FF59}"/>
              </a:ext>
            </a:extLst>
          </p:cNvPr>
          <p:cNvSpPr txBox="1"/>
          <p:nvPr/>
        </p:nvSpPr>
        <p:spPr>
          <a:xfrm>
            <a:off x="6496896" y="44385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ECFDD-7A6A-7BC8-C662-FAD4B6423071}"/>
              </a:ext>
            </a:extLst>
          </p:cNvPr>
          <p:cNvSpPr txBox="1"/>
          <p:nvPr/>
        </p:nvSpPr>
        <p:spPr>
          <a:xfrm>
            <a:off x="1890604" y="4657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06225-35B3-E0C8-6474-9174BA9FF3FC}"/>
              </a:ext>
            </a:extLst>
          </p:cNvPr>
          <p:cNvSpPr txBox="1"/>
          <p:nvPr/>
        </p:nvSpPr>
        <p:spPr>
          <a:xfrm>
            <a:off x="532062" y="2094054"/>
            <a:ext cx="338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Assigned to the same chr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C6585A-49DA-F98F-C1B3-4561695689ED}"/>
              </a:ext>
            </a:extLst>
          </p:cNvPr>
          <p:cNvSpPr txBox="1"/>
          <p:nvPr/>
        </p:nvSpPr>
        <p:spPr>
          <a:xfrm>
            <a:off x="532062" y="3699976"/>
            <a:ext cx="502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Small frag aligned to another haplotype.</a:t>
            </a:r>
          </a:p>
        </p:txBody>
      </p:sp>
    </p:spTree>
    <p:extLst>
      <p:ext uri="{BB962C8B-B14F-4D97-AF65-F5344CB8AC3E}">
        <p14:creationId xmlns:p14="http://schemas.microsoft.com/office/powerpoint/2010/main" val="19925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0064A-350A-A6C1-93B6-1103EC03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DB62B-C37E-9B37-C2FF-FF032A03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09EF4-DBD4-C105-F84E-14C3D8D09624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ONT alignment on </a:t>
            </a:r>
            <a:r>
              <a:rPr lang="en-US" sz="4000" dirty="0" err="1"/>
              <a:t>verkko</a:t>
            </a:r>
            <a:r>
              <a:rPr lang="en-US" sz="4000" dirty="0"/>
              <a:t> graph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0143C7-5403-E22B-8AAC-56BEBF3C8878}"/>
              </a:ext>
            </a:extLst>
          </p:cNvPr>
          <p:cNvSpPr txBox="1"/>
          <p:nvPr/>
        </p:nvSpPr>
        <p:spPr>
          <a:xfrm>
            <a:off x="576071" y="1245704"/>
            <a:ext cx="10784656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Align ONT reads under split </a:t>
            </a:r>
            <a:r>
              <a:rPr lang="en-US" sz="2000" dirty="0" err="1"/>
              <a:t>dir</a:t>
            </a:r>
            <a:r>
              <a:rPr lang="en-US" sz="2000" dirty="0"/>
              <a:t> to the </a:t>
            </a:r>
            <a:r>
              <a:rPr lang="en-US" sz="2000" dirty="0" err="1"/>
              <a:t>assembly.homopolymer-compressed.gfa</a:t>
            </a:r>
            <a:r>
              <a:rPr lang="en-US" sz="2000" dirty="0"/>
              <a:t> -&gt; GAF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This step will be included in </a:t>
            </a:r>
            <a:r>
              <a:rPr lang="en-US" sz="2000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Verkko</a:t>
            </a:r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in near future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4331BAD-0411-36FC-7DE4-929BBB76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" y="2204300"/>
            <a:ext cx="5045955" cy="415205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EF13D3E-2552-DEA1-C518-4C4D87370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91" y="2204300"/>
            <a:ext cx="5695950" cy="8568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296C5-000B-E279-1D52-619157619A19}"/>
              </a:ext>
            </a:extLst>
          </p:cNvPr>
          <p:cNvSpPr/>
          <p:nvPr/>
        </p:nvSpPr>
        <p:spPr>
          <a:xfrm>
            <a:off x="831272" y="4114800"/>
            <a:ext cx="4946073" cy="2909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8894B-7411-0FF3-C893-692850D124BB}"/>
              </a:ext>
            </a:extLst>
          </p:cNvPr>
          <p:cNvSpPr/>
          <p:nvPr/>
        </p:nvSpPr>
        <p:spPr>
          <a:xfrm>
            <a:off x="7592291" y="2423469"/>
            <a:ext cx="942109" cy="4444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9C5A7-BB39-A7AA-ECD0-4AD70DEB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B76F4-8958-5A63-D5F1-7720658A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07316B-6D23-2300-C1B2-D4AA11C73277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Gap filling</a:t>
            </a:r>
          </a:p>
        </p:txBody>
      </p:sp>
      <p:pic>
        <p:nvPicPr>
          <p:cNvPr id="32" name="Picture 31" descr="A diagram of a path&#10;&#10;Description automatically generated with medium confidence">
            <a:extLst>
              <a:ext uri="{FF2B5EF4-FFF2-40B4-BE49-F238E27FC236}">
                <a16:creationId xmlns:a16="http://schemas.microsoft.com/office/drawing/2014/main" id="{895EFD5C-F492-3A99-0D4D-B8FAD5C6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570646"/>
            <a:ext cx="5303963" cy="4293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DB24FB-A83D-96FD-2A5D-23EE9A3854E1}"/>
              </a:ext>
            </a:extLst>
          </p:cNvPr>
          <p:cNvSpPr txBox="1"/>
          <p:nvPr/>
        </p:nvSpPr>
        <p:spPr>
          <a:xfrm>
            <a:off x="4729584" y="4279151"/>
            <a:ext cx="1128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</a:rPr>
              <a:t>Utig4-1282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5BEB1-7D2E-5411-797B-810689107AFD}"/>
              </a:ext>
            </a:extLst>
          </p:cNvPr>
          <p:cNvSpPr txBox="1"/>
          <p:nvPr/>
        </p:nvSpPr>
        <p:spPr>
          <a:xfrm>
            <a:off x="4577950" y="4964189"/>
            <a:ext cx="1128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</a:rPr>
              <a:t>Utig4-1283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95DE87B-F7E5-D03A-4136-56C44AAB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20" y="4130518"/>
            <a:ext cx="4659576" cy="6204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8E8708-B338-CD58-1906-06FF25737B75}"/>
              </a:ext>
            </a:extLst>
          </p:cNvPr>
          <p:cNvSpPr txBox="1"/>
          <p:nvPr/>
        </p:nvSpPr>
        <p:spPr>
          <a:xfrm>
            <a:off x="6215920" y="261257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[utig4-424+, </a:t>
            </a:r>
            <a:r>
              <a:rPr lang="en-US" sz="2000" b="1" dirty="0"/>
              <a:t>[N5000N:ambig_path]</a:t>
            </a:r>
            <a:r>
              <a:rPr lang="en-US" sz="2000" dirty="0"/>
              <a:t>, utig4-1283+]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845D97-B60E-E2AC-EFDA-825F9645F23C}"/>
              </a:ext>
            </a:extLst>
          </p:cNvPr>
          <p:cNvSpPr txBox="1"/>
          <p:nvPr/>
        </p:nvSpPr>
        <p:spPr>
          <a:xfrm>
            <a:off x="6215920" y="3625537"/>
            <a:ext cx="501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ONT support (in ONT alignment GAF file) 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D17604-6C12-BE26-48B5-6B7FA56F9F62}"/>
              </a:ext>
            </a:extLst>
          </p:cNvPr>
          <p:cNvSpPr txBox="1"/>
          <p:nvPr/>
        </p:nvSpPr>
        <p:spPr>
          <a:xfrm>
            <a:off x="6215920" y="1635306"/>
            <a:ext cx="5783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Align ONT reads under split </a:t>
            </a:r>
            <a:r>
              <a:rPr lang="en-US" sz="2000" dirty="0" err="1"/>
              <a:t>dir</a:t>
            </a:r>
            <a:r>
              <a:rPr lang="en-US" sz="2000" dirty="0"/>
              <a:t> to the </a:t>
            </a:r>
            <a:r>
              <a:rPr lang="en-US" sz="2000" dirty="0" err="1"/>
              <a:t>assembly.homopolymer-compressed.gfa</a:t>
            </a:r>
            <a:r>
              <a:rPr lang="en-US" sz="2000" dirty="0"/>
              <a:t> -&gt; GAF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E5E15-41B6-85D3-82A7-A738AC33F7BB}"/>
              </a:ext>
            </a:extLst>
          </p:cNvPr>
          <p:cNvSpPr txBox="1"/>
          <p:nvPr/>
        </p:nvSpPr>
        <p:spPr>
          <a:xfrm>
            <a:off x="6215920" y="504216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[utig4-424+, </a:t>
            </a:r>
            <a:r>
              <a:rPr lang="en-US" sz="2000" b="1" dirty="0">
                <a:solidFill>
                  <a:srgbClr val="C00000"/>
                </a:solidFill>
              </a:rPr>
              <a:t>utig4-1281+</a:t>
            </a:r>
            <a:r>
              <a:rPr lang="en-US" sz="2000" dirty="0"/>
              <a:t>, utig4-1283+]	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804F5C2-D38C-DAC0-8274-1B97EF0B8745}"/>
              </a:ext>
            </a:extLst>
          </p:cNvPr>
          <p:cNvSpPr/>
          <p:nvPr/>
        </p:nvSpPr>
        <p:spPr>
          <a:xfrm>
            <a:off x="1357313" y="2257425"/>
            <a:ext cx="4443412" cy="2843213"/>
          </a:xfrm>
          <a:custGeom>
            <a:avLst/>
            <a:gdLst>
              <a:gd name="connsiteX0" fmla="*/ 0 w 4443412"/>
              <a:gd name="connsiteY0" fmla="*/ 0 h 2843213"/>
              <a:gd name="connsiteX1" fmla="*/ 942975 w 4443412"/>
              <a:gd name="connsiteY1" fmla="*/ 500063 h 2843213"/>
              <a:gd name="connsiteX2" fmla="*/ 2400300 w 4443412"/>
              <a:gd name="connsiteY2" fmla="*/ 257175 h 2843213"/>
              <a:gd name="connsiteX3" fmla="*/ 3214687 w 4443412"/>
              <a:gd name="connsiteY3" fmla="*/ 628650 h 2843213"/>
              <a:gd name="connsiteX4" fmla="*/ 3000375 w 4443412"/>
              <a:gd name="connsiteY4" fmla="*/ 1457325 h 2843213"/>
              <a:gd name="connsiteX5" fmla="*/ 4443412 w 4443412"/>
              <a:gd name="connsiteY5" fmla="*/ 2843213 h 284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3412" h="2843213">
                <a:moveTo>
                  <a:pt x="0" y="0"/>
                </a:moveTo>
                <a:cubicBezTo>
                  <a:pt x="271462" y="228600"/>
                  <a:pt x="542925" y="457201"/>
                  <a:pt x="942975" y="500063"/>
                </a:cubicBezTo>
                <a:cubicBezTo>
                  <a:pt x="1343025" y="542925"/>
                  <a:pt x="2021682" y="235744"/>
                  <a:pt x="2400300" y="257175"/>
                </a:cubicBezTo>
                <a:cubicBezTo>
                  <a:pt x="2778918" y="278606"/>
                  <a:pt x="3114675" y="428625"/>
                  <a:pt x="3214687" y="628650"/>
                </a:cubicBezTo>
                <a:cubicBezTo>
                  <a:pt x="3314700" y="828675"/>
                  <a:pt x="2795588" y="1088231"/>
                  <a:pt x="3000375" y="1457325"/>
                </a:cubicBezTo>
                <a:cubicBezTo>
                  <a:pt x="3205163" y="1826419"/>
                  <a:pt x="4205287" y="2605088"/>
                  <a:pt x="4443412" y="284321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50C3B7-518F-47F6-97F1-2FE5652D1BD5}"/>
              </a:ext>
            </a:extLst>
          </p:cNvPr>
          <p:cNvCxnSpPr/>
          <p:nvPr/>
        </p:nvCxnSpPr>
        <p:spPr>
          <a:xfrm>
            <a:off x="7823200" y="4750951"/>
            <a:ext cx="469900" cy="6592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371FD2-6B99-8204-83FB-831FEAE4B6A2}"/>
              </a:ext>
            </a:extLst>
          </p:cNvPr>
          <p:cNvCxnSpPr/>
          <p:nvPr/>
        </p:nvCxnSpPr>
        <p:spPr>
          <a:xfrm>
            <a:off x="6311968" y="4750951"/>
            <a:ext cx="28320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29FE26-024C-E9AB-CF8F-DC4550452352}"/>
              </a:ext>
            </a:extLst>
          </p:cNvPr>
          <p:cNvSpPr txBox="1"/>
          <p:nvPr/>
        </p:nvSpPr>
        <p:spPr>
          <a:xfrm>
            <a:off x="5426745" y="6255546"/>
            <a:ext cx="623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* You could align </a:t>
            </a:r>
            <a:r>
              <a:rPr lang="en-US" sz="1800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HiFiasm</a:t>
            </a:r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assembly to guess paths as well.</a:t>
            </a:r>
          </a:p>
        </p:txBody>
      </p:sp>
    </p:spTree>
    <p:extLst>
      <p:ext uri="{BB962C8B-B14F-4D97-AF65-F5344CB8AC3E}">
        <p14:creationId xmlns:p14="http://schemas.microsoft.com/office/powerpoint/2010/main" val="427764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B98DB-9F0D-7A4B-B651-E76C4627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F11A9-E7A7-A6F0-8982-3203E94EE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8A68E2-A4FD-7A10-D1A2-C1F45046C27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edges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A8EFB-9CF8-8FD1-1102-8FB7B1DEEFA5}"/>
              </a:ext>
            </a:extLst>
          </p:cNvPr>
          <p:cNvSpPr txBox="1"/>
          <p:nvPr/>
        </p:nvSpPr>
        <p:spPr>
          <a:xfrm>
            <a:off x="308913" y="452387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[utig4-2329+, </a:t>
            </a:r>
            <a:r>
              <a:rPr lang="en-US" sz="2000" b="1" dirty="0"/>
              <a:t>[N495830N:alt-utig4-2328], </a:t>
            </a:r>
            <a:r>
              <a:rPr lang="en-US" sz="2000" dirty="0"/>
              <a:t>utig4-2651-]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E1F671-73A5-D351-9637-B05A0A032FF3}"/>
              </a:ext>
            </a:extLst>
          </p:cNvPr>
          <p:cNvSpPr txBox="1"/>
          <p:nvPr/>
        </p:nvSpPr>
        <p:spPr>
          <a:xfrm>
            <a:off x="308913" y="5320568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[utig4-2329+,</a:t>
            </a:r>
            <a:r>
              <a:rPr lang="en-US" sz="2000" b="1" dirty="0">
                <a:solidFill>
                  <a:srgbClr val="C00000"/>
                </a:solidFill>
              </a:rPr>
              <a:t>gapmanual-1-len--4492-cov-2+</a:t>
            </a:r>
            <a:r>
              <a:rPr lang="en-US" sz="2000" dirty="0"/>
              <a:t>,utig4-2651-]	</a:t>
            </a:r>
          </a:p>
        </p:txBody>
      </p:sp>
      <p:pic>
        <p:nvPicPr>
          <p:cNvPr id="4" name="Picture 3" descr="A diagram of 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83F3FD15-C866-D4F8-342E-0B8DBFAE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7" y="1062661"/>
            <a:ext cx="5107912" cy="3169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178A3-F70B-2F90-A4B9-4B34B7151F66}"/>
              </a:ext>
            </a:extLst>
          </p:cNvPr>
          <p:cNvSpPr/>
          <p:nvPr/>
        </p:nvSpPr>
        <p:spPr>
          <a:xfrm>
            <a:off x="7823714" y="953473"/>
            <a:ext cx="1885950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C895E-E57F-85B4-9BE5-B55F3C523FB4}"/>
              </a:ext>
            </a:extLst>
          </p:cNvPr>
          <p:cNvSpPr/>
          <p:nvPr/>
        </p:nvSpPr>
        <p:spPr>
          <a:xfrm>
            <a:off x="7823714" y="1543648"/>
            <a:ext cx="652032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987BE-F79E-4CED-8338-248C95EDA73F}"/>
              </a:ext>
            </a:extLst>
          </p:cNvPr>
          <p:cNvSpPr/>
          <p:nvPr/>
        </p:nvSpPr>
        <p:spPr>
          <a:xfrm>
            <a:off x="9066059" y="1543648"/>
            <a:ext cx="64360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E572A-584D-8C69-AC3A-7ED0346B466A}"/>
              </a:ext>
            </a:extLst>
          </p:cNvPr>
          <p:cNvSpPr txBox="1"/>
          <p:nvPr/>
        </p:nvSpPr>
        <p:spPr>
          <a:xfrm>
            <a:off x="9709664" y="784065"/>
            <a:ext cx="153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ONT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E2B9A-D2B8-2F58-085B-CD50255937A2}"/>
              </a:ext>
            </a:extLst>
          </p:cNvPr>
          <p:cNvSpPr txBox="1"/>
          <p:nvPr/>
        </p:nvSpPr>
        <p:spPr>
          <a:xfrm>
            <a:off x="9793830" y="141419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alignment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092FF1-C7D1-A3A0-1BC3-9955338FD76C}"/>
              </a:ext>
            </a:extLst>
          </p:cNvPr>
          <p:cNvSpPr/>
          <p:nvPr/>
        </p:nvSpPr>
        <p:spPr>
          <a:xfrm>
            <a:off x="6887138" y="2252698"/>
            <a:ext cx="92726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A77AA-717B-978D-2571-9C73D5EC5E57}"/>
              </a:ext>
            </a:extLst>
          </p:cNvPr>
          <p:cNvSpPr/>
          <p:nvPr/>
        </p:nvSpPr>
        <p:spPr>
          <a:xfrm>
            <a:off x="9994916" y="2252697"/>
            <a:ext cx="92726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0A0E1D9-9896-54E0-CEED-E21CB2EDC0A0}"/>
              </a:ext>
            </a:extLst>
          </p:cNvPr>
          <p:cNvSpPr/>
          <p:nvPr/>
        </p:nvSpPr>
        <p:spPr>
          <a:xfrm>
            <a:off x="6243491" y="2508440"/>
            <a:ext cx="1814659" cy="313366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E6261FD-250D-A5F4-0207-9013E71AD885}"/>
              </a:ext>
            </a:extLst>
          </p:cNvPr>
          <p:cNvSpPr/>
          <p:nvPr/>
        </p:nvSpPr>
        <p:spPr>
          <a:xfrm flipH="1">
            <a:off x="9793830" y="2508441"/>
            <a:ext cx="1849668" cy="313365"/>
          </a:xfrm>
          <a:prstGeom prst="homePlate">
            <a:avLst/>
          </a:prstGeom>
          <a:solidFill>
            <a:srgbClr val="888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585A2-0AB4-A699-D3CA-775D278C99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74123" y="1694727"/>
            <a:ext cx="675607" cy="462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7E9C3-479B-A987-027B-FE01F6ED229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387862" y="1694727"/>
            <a:ext cx="784837" cy="4747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7B28AD-6378-3B61-C2C0-994F2F34EEEE}"/>
              </a:ext>
            </a:extLst>
          </p:cNvPr>
          <p:cNvSpPr/>
          <p:nvPr/>
        </p:nvSpPr>
        <p:spPr>
          <a:xfrm>
            <a:off x="8271336" y="3832325"/>
            <a:ext cx="1329864" cy="3133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C8E0FF5-B07B-49B4-A2CC-0FCC17BC6E46}"/>
              </a:ext>
            </a:extLst>
          </p:cNvPr>
          <p:cNvSpPr/>
          <p:nvPr/>
        </p:nvSpPr>
        <p:spPr>
          <a:xfrm>
            <a:off x="8368843" y="2846718"/>
            <a:ext cx="1134850" cy="92239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32CCF-8C8D-C6C5-F943-B45BF4EA1013}"/>
              </a:ext>
            </a:extLst>
          </p:cNvPr>
          <p:cNvSpPr txBox="1"/>
          <p:nvPr/>
        </p:nvSpPr>
        <p:spPr>
          <a:xfrm>
            <a:off x="8787624" y="3302993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New node and edges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B4D7C90B-A0FF-E3C6-AECB-619595949DF9}"/>
              </a:ext>
            </a:extLst>
          </p:cNvPr>
          <p:cNvSpPr/>
          <p:nvPr/>
        </p:nvSpPr>
        <p:spPr>
          <a:xfrm>
            <a:off x="6243491" y="3832324"/>
            <a:ext cx="1814659" cy="313366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6C622B7F-B57F-BACC-2093-3E4AB8E5B757}"/>
              </a:ext>
            </a:extLst>
          </p:cNvPr>
          <p:cNvSpPr/>
          <p:nvPr/>
        </p:nvSpPr>
        <p:spPr>
          <a:xfrm flipH="1">
            <a:off x="9793830" y="3832325"/>
            <a:ext cx="1849668" cy="313365"/>
          </a:xfrm>
          <a:prstGeom prst="homePlate">
            <a:avLst/>
          </a:prstGeom>
          <a:solidFill>
            <a:srgbClr val="888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E6948F-FA05-BBE2-050B-B5B244B64097}"/>
              </a:ext>
            </a:extLst>
          </p:cNvPr>
          <p:cNvCxnSpPr>
            <a:cxnSpLocks/>
          </p:cNvCxnSpPr>
          <p:nvPr/>
        </p:nvCxnSpPr>
        <p:spPr>
          <a:xfrm>
            <a:off x="8058150" y="3989007"/>
            <a:ext cx="2131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768D5B-BF15-D19E-6F82-8F39BC0380A9}"/>
              </a:ext>
            </a:extLst>
          </p:cNvPr>
          <p:cNvCxnSpPr>
            <a:cxnSpLocks/>
          </p:cNvCxnSpPr>
          <p:nvPr/>
        </p:nvCxnSpPr>
        <p:spPr>
          <a:xfrm flipH="1">
            <a:off x="9601200" y="3973991"/>
            <a:ext cx="1926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7D0D56-4D65-6F07-A72C-ED0C2D26EFB8}"/>
              </a:ext>
            </a:extLst>
          </p:cNvPr>
          <p:cNvSpPr/>
          <p:nvPr/>
        </p:nvSpPr>
        <p:spPr>
          <a:xfrm>
            <a:off x="8516626" y="1543648"/>
            <a:ext cx="506147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002E9-9177-1493-A08E-4065E57DF298}"/>
              </a:ext>
            </a:extLst>
          </p:cNvPr>
          <p:cNvSpPr txBox="1"/>
          <p:nvPr/>
        </p:nvSpPr>
        <p:spPr>
          <a:xfrm>
            <a:off x="10457951" y="1959083"/>
            <a:ext cx="928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&gt; 50kbp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867B4-2655-5FBE-E33D-FE1F94674F82}"/>
              </a:ext>
            </a:extLst>
          </p:cNvPr>
          <p:cNvSpPr txBox="1"/>
          <p:nvPr/>
        </p:nvSpPr>
        <p:spPr>
          <a:xfrm>
            <a:off x="6417868" y="1936198"/>
            <a:ext cx="928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&gt; 50kbp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B831B9BD-C135-4A79-FB08-1E15E3BC0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4" y="4416578"/>
            <a:ext cx="5107912" cy="1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56821-B03D-62A9-14D5-0DC83658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363D0C5B-40F4-5E24-FB63-B612DF7D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66" y="2825895"/>
            <a:ext cx="4041363" cy="28498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08DD5-5F48-F937-BBFF-56550B07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6C4E3F-6757-A034-5766-53A6F1BA6ED4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Loop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AD0B57-10BD-D853-55F7-5427AACBB40B}"/>
              </a:ext>
            </a:extLst>
          </p:cNvPr>
          <p:cNvSpPr txBox="1"/>
          <p:nvPr/>
        </p:nvSpPr>
        <p:spPr>
          <a:xfrm>
            <a:off x="576071" y="4401201"/>
            <a:ext cx="5824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[utig4-100+, </a:t>
            </a:r>
            <a:r>
              <a:rPr lang="en-US" sz="2000" b="1" dirty="0"/>
              <a:t>[N5000N:ambig_path]</a:t>
            </a:r>
            <a:r>
              <a:rPr lang="en-US" sz="2000" dirty="0"/>
              <a:t>, utig4-2421+]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0F8E59-1627-9F0E-380E-F2ABD3BAA94B}"/>
              </a:ext>
            </a:extLst>
          </p:cNvPr>
          <p:cNvSpPr txBox="1"/>
          <p:nvPr/>
        </p:nvSpPr>
        <p:spPr>
          <a:xfrm>
            <a:off x="543183" y="5165398"/>
            <a:ext cx="113716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[utig4-100</a:t>
            </a:r>
            <a:r>
              <a:rPr lang="en-US" sz="2000" b="1" dirty="0"/>
              <a:t>+, </a:t>
            </a:r>
            <a:r>
              <a:rPr lang="en-US" sz="2000" b="1" dirty="0">
                <a:solidFill>
                  <a:srgbClr val="C00000"/>
                </a:solidFill>
              </a:rPr>
              <a:t>[N5000N:loop_uncertain_copy],utig4-2421+,utig4-2421+,utig4-2421+,[N5000N:loop_uncertain_copy</a:t>
            </a:r>
            <a:r>
              <a:rPr lang="en-US" sz="2000" dirty="0">
                <a:solidFill>
                  <a:srgbClr val="C00000"/>
                </a:solidFill>
              </a:rPr>
              <a:t>]</a:t>
            </a:r>
            <a:r>
              <a:rPr lang="en-US" sz="2000" dirty="0"/>
              <a:t>]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790AFBD-1E55-5E29-BC60-18EAC39B3A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56" b="26275"/>
          <a:stretch/>
        </p:blipFill>
        <p:spPr bwMode="auto">
          <a:xfrm>
            <a:off x="600674" y="1187199"/>
            <a:ext cx="4073913" cy="31312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4B73B0-FB1B-7EDB-A666-21336DEC2EFC}"/>
              </a:ext>
            </a:extLst>
          </p:cNvPr>
          <p:cNvSpPr/>
          <p:nvPr/>
        </p:nvSpPr>
        <p:spPr>
          <a:xfrm>
            <a:off x="5063878" y="1305277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2F275-B4F7-0B3C-072B-6F2744D8A9EB}"/>
              </a:ext>
            </a:extLst>
          </p:cNvPr>
          <p:cNvSpPr/>
          <p:nvPr/>
        </p:nvSpPr>
        <p:spPr>
          <a:xfrm>
            <a:off x="5684363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7B1722-A57D-D4CD-DCDB-DFE7AD993214}"/>
              </a:ext>
            </a:extLst>
          </p:cNvPr>
          <p:cNvSpPr/>
          <p:nvPr/>
        </p:nvSpPr>
        <p:spPr>
          <a:xfrm>
            <a:off x="6304848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131ED5-B5AD-F36F-C15E-DF3D4A9DF09C}"/>
              </a:ext>
            </a:extLst>
          </p:cNvPr>
          <p:cNvSpPr/>
          <p:nvPr/>
        </p:nvSpPr>
        <p:spPr>
          <a:xfrm>
            <a:off x="6925333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EC16D-6F34-7685-D603-1648BC2E4283}"/>
              </a:ext>
            </a:extLst>
          </p:cNvPr>
          <p:cNvSpPr/>
          <p:nvPr/>
        </p:nvSpPr>
        <p:spPr>
          <a:xfrm>
            <a:off x="7545818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0DC4C4-D4C2-A900-672A-AECD398FB67F}"/>
              </a:ext>
            </a:extLst>
          </p:cNvPr>
          <p:cNvSpPr/>
          <p:nvPr/>
        </p:nvSpPr>
        <p:spPr>
          <a:xfrm>
            <a:off x="8166303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700A66-123E-F583-BE78-97344B82036E}"/>
              </a:ext>
            </a:extLst>
          </p:cNvPr>
          <p:cNvSpPr/>
          <p:nvPr/>
        </p:nvSpPr>
        <p:spPr>
          <a:xfrm>
            <a:off x="8786788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9633CC-DBA9-6306-B770-1BEC40118A88}"/>
              </a:ext>
            </a:extLst>
          </p:cNvPr>
          <p:cNvSpPr/>
          <p:nvPr/>
        </p:nvSpPr>
        <p:spPr>
          <a:xfrm>
            <a:off x="9407273" y="130527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5C22A7-2CF5-2E9D-85D2-C85F934929D4}"/>
              </a:ext>
            </a:extLst>
          </p:cNvPr>
          <p:cNvSpPr/>
          <p:nvPr/>
        </p:nvSpPr>
        <p:spPr>
          <a:xfrm>
            <a:off x="5063878" y="1712558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D698BA-50D2-7E72-004A-44ADE6C3D087}"/>
              </a:ext>
            </a:extLst>
          </p:cNvPr>
          <p:cNvSpPr/>
          <p:nvPr/>
        </p:nvSpPr>
        <p:spPr>
          <a:xfrm>
            <a:off x="5684363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F3205C-4094-CBB8-59AE-1E527FE1F659}"/>
              </a:ext>
            </a:extLst>
          </p:cNvPr>
          <p:cNvSpPr/>
          <p:nvPr/>
        </p:nvSpPr>
        <p:spPr>
          <a:xfrm>
            <a:off x="6304848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BF7541-938D-CB30-761B-78067E750A77}"/>
              </a:ext>
            </a:extLst>
          </p:cNvPr>
          <p:cNvSpPr/>
          <p:nvPr/>
        </p:nvSpPr>
        <p:spPr>
          <a:xfrm>
            <a:off x="6925333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E815E-5D99-CB50-03E8-785A8AE3350D}"/>
              </a:ext>
            </a:extLst>
          </p:cNvPr>
          <p:cNvSpPr/>
          <p:nvPr/>
        </p:nvSpPr>
        <p:spPr>
          <a:xfrm>
            <a:off x="7545818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1AC293-8D4D-A7E2-20D0-62ADA122FFAA}"/>
              </a:ext>
            </a:extLst>
          </p:cNvPr>
          <p:cNvSpPr/>
          <p:nvPr/>
        </p:nvSpPr>
        <p:spPr>
          <a:xfrm>
            <a:off x="8166303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967CBB-504E-E6F6-564C-F8B1DF9EC418}"/>
              </a:ext>
            </a:extLst>
          </p:cNvPr>
          <p:cNvSpPr/>
          <p:nvPr/>
        </p:nvSpPr>
        <p:spPr>
          <a:xfrm>
            <a:off x="8786788" y="1712558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C2A9B9-89E3-FE44-72A0-04B437D712EA}"/>
              </a:ext>
            </a:extLst>
          </p:cNvPr>
          <p:cNvSpPr/>
          <p:nvPr/>
        </p:nvSpPr>
        <p:spPr>
          <a:xfrm>
            <a:off x="5063878" y="2166270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56836B-B308-25FB-C74C-0D90D30C0024}"/>
              </a:ext>
            </a:extLst>
          </p:cNvPr>
          <p:cNvSpPr/>
          <p:nvPr/>
        </p:nvSpPr>
        <p:spPr>
          <a:xfrm>
            <a:off x="5684363" y="2166270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39D5A1-DFD0-3CC6-4AD0-018783A998D8}"/>
              </a:ext>
            </a:extLst>
          </p:cNvPr>
          <p:cNvSpPr/>
          <p:nvPr/>
        </p:nvSpPr>
        <p:spPr>
          <a:xfrm>
            <a:off x="6304848" y="2166270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A43F3A3-5597-E016-32F0-A65B25F9840C}"/>
              </a:ext>
            </a:extLst>
          </p:cNvPr>
          <p:cNvSpPr/>
          <p:nvPr/>
        </p:nvSpPr>
        <p:spPr>
          <a:xfrm>
            <a:off x="6925333" y="2166270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2A10AE-035D-F846-E43D-0E02360B3D85}"/>
              </a:ext>
            </a:extLst>
          </p:cNvPr>
          <p:cNvSpPr/>
          <p:nvPr/>
        </p:nvSpPr>
        <p:spPr>
          <a:xfrm>
            <a:off x="7545818" y="2166270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104AAC-7717-74CA-3B32-6069E24E8E34}"/>
              </a:ext>
            </a:extLst>
          </p:cNvPr>
          <p:cNvSpPr/>
          <p:nvPr/>
        </p:nvSpPr>
        <p:spPr>
          <a:xfrm>
            <a:off x="8166303" y="2166270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A883B4-16CA-BF4C-4E54-D55D5FE4C051}"/>
              </a:ext>
            </a:extLst>
          </p:cNvPr>
          <p:cNvSpPr/>
          <p:nvPr/>
        </p:nvSpPr>
        <p:spPr>
          <a:xfrm>
            <a:off x="5063878" y="2594327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DC7692-29F9-EC7B-C971-AFB99847CAB7}"/>
              </a:ext>
            </a:extLst>
          </p:cNvPr>
          <p:cNvSpPr/>
          <p:nvPr/>
        </p:nvSpPr>
        <p:spPr>
          <a:xfrm>
            <a:off x="5684363" y="259432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F81D84-8B43-BC42-5D92-9587AEFB217A}"/>
              </a:ext>
            </a:extLst>
          </p:cNvPr>
          <p:cNvSpPr/>
          <p:nvPr/>
        </p:nvSpPr>
        <p:spPr>
          <a:xfrm>
            <a:off x="6304848" y="259432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07FEE0-9B05-F07F-29EA-06F22ADD5B8D}"/>
              </a:ext>
            </a:extLst>
          </p:cNvPr>
          <p:cNvSpPr/>
          <p:nvPr/>
        </p:nvSpPr>
        <p:spPr>
          <a:xfrm>
            <a:off x="6925333" y="259432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91BD89-A4EB-3DFE-73E2-691A53919EF9}"/>
              </a:ext>
            </a:extLst>
          </p:cNvPr>
          <p:cNvSpPr/>
          <p:nvPr/>
        </p:nvSpPr>
        <p:spPr>
          <a:xfrm>
            <a:off x="7545818" y="2594327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56" name="Rectangle 19455">
            <a:extLst>
              <a:ext uri="{FF2B5EF4-FFF2-40B4-BE49-F238E27FC236}">
                <a16:creationId xmlns:a16="http://schemas.microsoft.com/office/drawing/2014/main" id="{3A81EEE2-2C95-FC32-A964-1063ABF7D73E}"/>
              </a:ext>
            </a:extLst>
          </p:cNvPr>
          <p:cNvSpPr/>
          <p:nvPr/>
        </p:nvSpPr>
        <p:spPr>
          <a:xfrm>
            <a:off x="5063878" y="3066155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19458">
            <a:extLst>
              <a:ext uri="{FF2B5EF4-FFF2-40B4-BE49-F238E27FC236}">
                <a16:creationId xmlns:a16="http://schemas.microsoft.com/office/drawing/2014/main" id="{D5F3C914-4028-F618-8AE9-F5452B5FC8B2}"/>
              </a:ext>
            </a:extLst>
          </p:cNvPr>
          <p:cNvSpPr/>
          <p:nvPr/>
        </p:nvSpPr>
        <p:spPr>
          <a:xfrm>
            <a:off x="5684363" y="3066155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60" name="Rectangle 19459">
            <a:extLst>
              <a:ext uri="{FF2B5EF4-FFF2-40B4-BE49-F238E27FC236}">
                <a16:creationId xmlns:a16="http://schemas.microsoft.com/office/drawing/2014/main" id="{DBF5A796-D0A6-4589-2DED-42025AA8FE85}"/>
              </a:ext>
            </a:extLst>
          </p:cNvPr>
          <p:cNvSpPr/>
          <p:nvPr/>
        </p:nvSpPr>
        <p:spPr>
          <a:xfrm>
            <a:off x="6304848" y="3066155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66" name="Rectangle 19465">
            <a:extLst>
              <a:ext uri="{FF2B5EF4-FFF2-40B4-BE49-F238E27FC236}">
                <a16:creationId xmlns:a16="http://schemas.microsoft.com/office/drawing/2014/main" id="{4A6D6C27-9D47-2AC7-3B3F-5770CB8401C2}"/>
              </a:ext>
            </a:extLst>
          </p:cNvPr>
          <p:cNvSpPr/>
          <p:nvPr/>
        </p:nvSpPr>
        <p:spPr>
          <a:xfrm>
            <a:off x="5083905" y="3521465"/>
            <a:ext cx="620485" cy="184401"/>
          </a:xfrm>
          <a:prstGeom prst="rect">
            <a:avLst/>
          </a:prstGeom>
          <a:solidFill>
            <a:srgbClr val="FF888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0" name="TextBox 19469">
            <a:extLst>
              <a:ext uri="{FF2B5EF4-FFF2-40B4-BE49-F238E27FC236}">
                <a16:creationId xmlns:a16="http://schemas.microsoft.com/office/drawing/2014/main" id="{CFDFF470-5918-4D0E-230E-33AAFD64006F}"/>
              </a:ext>
            </a:extLst>
          </p:cNvPr>
          <p:cNvSpPr txBox="1"/>
          <p:nvPr/>
        </p:nvSpPr>
        <p:spPr>
          <a:xfrm>
            <a:off x="9611088" y="3013501"/>
            <a:ext cx="2388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Most frequent, 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minimum</a:t>
            </a:r>
          </a:p>
        </p:txBody>
      </p:sp>
      <p:cxnSp>
        <p:nvCxnSpPr>
          <p:cNvPr id="19472" name="Straight Arrow Connector 19471">
            <a:extLst>
              <a:ext uri="{FF2B5EF4-FFF2-40B4-BE49-F238E27FC236}">
                <a16:creationId xmlns:a16="http://schemas.microsoft.com/office/drawing/2014/main" id="{B606DE34-1F9E-A250-0D1C-728FA336593D}"/>
              </a:ext>
            </a:extLst>
          </p:cNvPr>
          <p:cNvCxnSpPr>
            <a:cxnSpLocks/>
          </p:cNvCxnSpPr>
          <p:nvPr/>
        </p:nvCxnSpPr>
        <p:spPr>
          <a:xfrm flipH="1" flipV="1">
            <a:off x="9198425" y="3066442"/>
            <a:ext cx="411052" cy="13142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77" name="TextBox 19476">
            <a:extLst>
              <a:ext uri="{FF2B5EF4-FFF2-40B4-BE49-F238E27FC236}">
                <a16:creationId xmlns:a16="http://schemas.microsoft.com/office/drawing/2014/main" id="{955B6067-1ADD-2EC7-BDEA-D801864DCA85}"/>
              </a:ext>
            </a:extLst>
          </p:cNvPr>
          <p:cNvSpPr txBox="1"/>
          <p:nvPr/>
        </p:nvSpPr>
        <p:spPr>
          <a:xfrm>
            <a:off x="8552228" y="955294"/>
            <a:ext cx="19191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# of same alignment</a:t>
            </a:r>
          </a:p>
        </p:txBody>
      </p:sp>
      <p:sp>
        <p:nvSpPr>
          <p:cNvPr id="19478" name="TextBox 19477">
            <a:extLst>
              <a:ext uri="{FF2B5EF4-FFF2-40B4-BE49-F238E27FC236}">
                <a16:creationId xmlns:a16="http://schemas.microsoft.com/office/drawing/2014/main" id="{09BBEF77-ABF0-717B-9672-70EBEA14BBDF}"/>
              </a:ext>
            </a:extLst>
          </p:cNvPr>
          <p:cNvSpPr txBox="1"/>
          <p:nvPr/>
        </p:nvSpPr>
        <p:spPr>
          <a:xfrm>
            <a:off x="9979747" y="11444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479" name="Rectangle 19478">
            <a:extLst>
              <a:ext uri="{FF2B5EF4-FFF2-40B4-BE49-F238E27FC236}">
                <a16:creationId xmlns:a16="http://schemas.microsoft.com/office/drawing/2014/main" id="{3D5779DD-233B-08D5-0074-DF7E6B8CC51A}"/>
              </a:ext>
            </a:extLst>
          </p:cNvPr>
          <p:cNvSpPr/>
          <p:nvPr/>
        </p:nvSpPr>
        <p:spPr>
          <a:xfrm>
            <a:off x="6923722" y="3066154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80" name="Rectangle 19479">
            <a:extLst>
              <a:ext uri="{FF2B5EF4-FFF2-40B4-BE49-F238E27FC236}">
                <a16:creationId xmlns:a16="http://schemas.microsoft.com/office/drawing/2014/main" id="{D430797E-E2BC-9551-AB19-681878C34D66}"/>
              </a:ext>
            </a:extLst>
          </p:cNvPr>
          <p:cNvSpPr/>
          <p:nvPr/>
        </p:nvSpPr>
        <p:spPr>
          <a:xfrm>
            <a:off x="5706124" y="3519305"/>
            <a:ext cx="620485" cy="18440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481" name="TextBox 19480">
            <a:extLst>
              <a:ext uri="{FF2B5EF4-FFF2-40B4-BE49-F238E27FC236}">
                <a16:creationId xmlns:a16="http://schemas.microsoft.com/office/drawing/2014/main" id="{9A274171-13A3-9A03-7468-3962D6B2C16F}"/>
              </a:ext>
            </a:extLst>
          </p:cNvPr>
          <p:cNvSpPr txBox="1"/>
          <p:nvPr/>
        </p:nvSpPr>
        <p:spPr>
          <a:xfrm>
            <a:off x="9359262" y="1557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482" name="TextBox 19481">
            <a:extLst>
              <a:ext uri="{FF2B5EF4-FFF2-40B4-BE49-F238E27FC236}">
                <a16:creationId xmlns:a16="http://schemas.microsoft.com/office/drawing/2014/main" id="{7EA577DA-84A2-A888-5705-6527A785D302}"/>
              </a:ext>
            </a:extLst>
          </p:cNvPr>
          <p:cNvSpPr txBox="1"/>
          <p:nvPr/>
        </p:nvSpPr>
        <p:spPr>
          <a:xfrm>
            <a:off x="8786788" y="20212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9483" name="TextBox 19482">
            <a:extLst>
              <a:ext uri="{FF2B5EF4-FFF2-40B4-BE49-F238E27FC236}">
                <a16:creationId xmlns:a16="http://schemas.microsoft.com/office/drawing/2014/main" id="{943AF187-E984-8F3D-9733-A382BA01923A}"/>
              </a:ext>
            </a:extLst>
          </p:cNvPr>
          <p:cNvSpPr txBox="1"/>
          <p:nvPr/>
        </p:nvSpPr>
        <p:spPr>
          <a:xfrm>
            <a:off x="8176123" y="240698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484" name="TextBox 19483">
            <a:extLst>
              <a:ext uri="{FF2B5EF4-FFF2-40B4-BE49-F238E27FC236}">
                <a16:creationId xmlns:a16="http://schemas.microsoft.com/office/drawing/2014/main" id="{6596894A-6504-2D2E-C7B7-BB32959EF486}"/>
              </a:ext>
            </a:extLst>
          </p:cNvPr>
          <p:cNvSpPr txBox="1"/>
          <p:nvPr/>
        </p:nvSpPr>
        <p:spPr>
          <a:xfrm>
            <a:off x="7550816" y="293795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19485" name="TextBox 19484">
            <a:extLst>
              <a:ext uri="{FF2B5EF4-FFF2-40B4-BE49-F238E27FC236}">
                <a16:creationId xmlns:a16="http://schemas.microsoft.com/office/drawing/2014/main" id="{08F30F70-699A-5F03-5FB8-4D8711A0BB02}"/>
              </a:ext>
            </a:extLst>
          </p:cNvPr>
          <p:cNvSpPr txBox="1"/>
          <p:nvPr/>
        </p:nvSpPr>
        <p:spPr>
          <a:xfrm>
            <a:off x="6286749" y="3380672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13695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1C72-5723-29A7-554F-50BF7DBE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3EEB8-BDCD-4E49-3E97-2EB18197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D9A2AA-8328-C232-83CF-3C471FB20C2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Haplotype </a:t>
            </a:r>
            <a:r>
              <a:rPr lang="en-US" sz="4000" dirty="0" err="1"/>
              <a:t>unassignment</a:t>
            </a:r>
            <a:endParaRPr 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FFFB39-AF7E-4D15-C51E-31F68B651A5C}"/>
              </a:ext>
            </a:extLst>
          </p:cNvPr>
          <p:cNvSpPr txBox="1"/>
          <p:nvPr/>
        </p:nvSpPr>
        <p:spPr>
          <a:xfrm>
            <a:off x="3995556" y="4239112"/>
            <a:ext cx="575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[utig4-282-, </a:t>
            </a:r>
            <a:r>
              <a:rPr lang="en-US" sz="2000" b="1" dirty="0"/>
              <a:t>[N5000N:ambig_path]</a:t>
            </a:r>
            <a:r>
              <a:rPr lang="en-US" sz="2000" dirty="0"/>
              <a:t>, utig4-2090+]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EEC007-465E-5493-BDB4-BB20D105447F}"/>
              </a:ext>
            </a:extLst>
          </p:cNvPr>
          <p:cNvSpPr txBox="1"/>
          <p:nvPr/>
        </p:nvSpPr>
        <p:spPr>
          <a:xfrm>
            <a:off x="3995556" y="4946998"/>
            <a:ext cx="475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["utig4-282-, </a:t>
            </a:r>
            <a:r>
              <a:rPr lang="en-US" sz="2000" b="1" dirty="0">
                <a:solidFill>
                  <a:srgbClr val="C00000"/>
                </a:solidFill>
              </a:rPr>
              <a:t>utig4-284+</a:t>
            </a:r>
            <a:r>
              <a:rPr lang="en-US" sz="2000" dirty="0"/>
              <a:t>, utig4-2090+"]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620B3A-8F40-4C29-34C2-6B90BE38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401502"/>
            <a:ext cx="3048331" cy="4416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5DEA7-F857-0606-46D4-EE3C28EB5A0F}"/>
              </a:ext>
            </a:extLst>
          </p:cNvPr>
          <p:cNvSpPr txBox="1"/>
          <p:nvPr/>
        </p:nvSpPr>
        <p:spPr>
          <a:xfrm>
            <a:off x="3643751" y="1301297"/>
            <a:ext cx="835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homologous nodes flank the heterozygous nodes but lack trio markers.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1DEA7-992D-5FFD-9239-B916A780212C}"/>
              </a:ext>
            </a:extLst>
          </p:cNvPr>
          <p:cNvSpPr txBox="1"/>
          <p:nvPr/>
        </p:nvSpPr>
        <p:spPr>
          <a:xfrm>
            <a:off x="3995556" y="2778745"/>
            <a:ext cx="7398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 : utig4-282-,</a:t>
            </a:r>
            <a:r>
              <a:rPr lang="en-US" b="1" dirty="0"/>
              <a:t>utig4-283+</a:t>
            </a:r>
            <a:r>
              <a:rPr lang="en-US" dirty="0"/>
              <a:t>,utig4-2090+</a:t>
            </a:r>
          </a:p>
          <a:p>
            <a:r>
              <a:rPr lang="en-US" dirty="0"/>
              <a:t>pat : utig4-282-, </a:t>
            </a:r>
            <a:r>
              <a:rPr lang="en-US" b="1" dirty="0"/>
              <a:t>[N5000N:ambig_path]</a:t>
            </a:r>
            <a:r>
              <a:rPr lang="en-US" dirty="0"/>
              <a:t>, utig4-2090+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8CBCA-D1F7-1AD3-7D39-C6B077EBD920}"/>
              </a:ext>
            </a:extLst>
          </p:cNvPr>
          <p:cNvSpPr txBox="1"/>
          <p:nvPr/>
        </p:nvSpPr>
        <p:spPr>
          <a:xfrm>
            <a:off x="3643751" y="2323164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Hint from other haplotype path.</a:t>
            </a:r>
          </a:p>
        </p:txBody>
      </p:sp>
    </p:spTree>
    <p:extLst>
      <p:ext uri="{BB962C8B-B14F-4D97-AF65-F5344CB8AC3E}">
        <p14:creationId xmlns:p14="http://schemas.microsoft.com/office/powerpoint/2010/main" val="259338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44605-5E85-3D28-DA0F-4791CC29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46D1-EC92-DCFE-5DEB-BC064F3B2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88E21D-0FB1-27BC-FB9F-9797CC63B7CA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Haplotype </a:t>
            </a:r>
            <a:r>
              <a:rPr lang="en-US" sz="4000" dirty="0" err="1"/>
              <a:t>unassignment</a:t>
            </a:r>
            <a:endParaRPr 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2E752-0723-557B-AC72-4B579FDA5F4F}"/>
              </a:ext>
            </a:extLst>
          </p:cNvPr>
          <p:cNvSpPr txBox="1"/>
          <p:nvPr/>
        </p:nvSpPr>
        <p:spPr>
          <a:xfrm>
            <a:off x="4106393" y="4341328"/>
            <a:ext cx="4757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Gap filled for mat: </a:t>
            </a:r>
          </a:p>
          <a:p>
            <a:r>
              <a:rPr lang="en-US" sz="2000" dirty="0"/>
              <a:t>[utig4-2613+, </a:t>
            </a:r>
            <a:r>
              <a:rPr lang="en-US" sz="2000" b="1" dirty="0">
                <a:solidFill>
                  <a:srgbClr val="C00000"/>
                </a:solidFill>
              </a:rPr>
              <a:t>utig4-630-</a:t>
            </a:r>
            <a:r>
              <a:rPr lang="en-US" sz="2000" dirty="0"/>
              <a:t>, utig4-626-]</a:t>
            </a:r>
          </a:p>
          <a:p>
            <a:r>
              <a:rPr lang="en-US" sz="2000" dirty="0"/>
              <a:t>Gap filled for pat: </a:t>
            </a:r>
          </a:p>
          <a:p>
            <a:r>
              <a:rPr lang="en-US" sz="2000" dirty="0"/>
              <a:t>[utig4-2613+, </a:t>
            </a:r>
            <a:r>
              <a:rPr lang="en-US" sz="2000" b="1" dirty="0">
                <a:solidFill>
                  <a:srgbClr val="C00000"/>
                </a:solidFill>
              </a:rPr>
              <a:t>utig4-629-</a:t>
            </a:r>
            <a:r>
              <a:rPr lang="en-US" sz="2000" dirty="0"/>
              <a:t>, utig4-626-]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70436-841F-2E9B-87C1-1AC78AC5A95D}"/>
              </a:ext>
            </a:extLst>
          </p:cNvPr>
          <p:cNvSpPr txBox="1"/>
          <p:nvPr/>
        </p:nvSpPr>
        <p:spPr>
          <a:xfrm>
            <a:off x="3643751" y="1301297"/>
            <a:ext cx="835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homologous nodes flank the heterozygous nodes but lack trio markers.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F2E89-A24B-3EAD-7715-C633ABA39C6F}"/>
              </a:ext>
            </a:extLst>
          </p:cNvPr>
          <p:cNvSpPr txBox="1"/>
          <p:nvPr/>
        </p:nvSpPr>
        <p:spPr>
          <a:xfrm>
            <a:off x="3995556" y="2778745"/>
            <a:ext cx="7670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 : utig4-2613+,</a:t>
            </a:r>
            <a:r>
              <a:rPr lang="en-US" b="1" dirty="0"/>
              <a:t>[N1000N:ambig_bubble]</a:t>
            </a:r>
            <a:r>
              <a:rPr lang="en-US" dirty="0"/>
              <a:t>,utig4-626-</a:t>
            </a:r>
          </a:p>
          <a:p>
            <a:r>
              <a:rPr lang="en-US" dirty="0"/>
              <a:t>pat : utig4-2613+,</a:t>
            </a:r>
            <a:r>
              <a:rPr lang="en-US" b="1" dirty="0"/>
              <a:t>[N1000N:ambig_bubble]</a:t>
            </a:r>
            <a:r>
              <a:rPr lang="en-US" dirty="0"/>
              <a:t>,utig4-626-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28BD1-0458-FF55-59BF-A4AFB9DC1C2B}"/>
              </a:ext>
            </a:extLst>
          </p:cNvPr>
          <p:cNvSpPr txBox="1"/>
          <p:nvPr/>
        </p:nvSpPr>
        <p:spPr>
          <a:xfrm>
            <a:off x="3643751" y="2323164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Hint from other haplotype path.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D980F176-B832-8589-3312-EFFA8FB3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246939"/>
            <a:ext cx="2929753" cy="4725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219C8-B1FF-B026-7F47-FC96479E7FA6}"/>
              </a:ext>
            </a:extLst>
          </p:cNvPr>
          <p:cNvSpPr txBox="1"/>
          <p:nvPr/>
        </p:nvSpPr>
        <p:spPr>
          <a:xfrm>
            <a:off x="3654180" y="3878093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Randomly assigning haplotype to each node.</a:t>
            </a:r>
          </a:p>
        </p:txBody>
      </p:sp>
    </p:spTree>
    <p:extLst>
      <p:ext uri="{BB962C8B-B14F-4D97-AF65-F5344CB8AC3E}">
        <p14:creationId xmlns:p14="http://schemas.microsoft.com/office/powerpoint/2010/main" val="42805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0FDED-45C9-E9D3-21AF-CFC235B2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>
            <a:extLst>
              <a:ext uri="{FF2B5EF4-FFF2-40B4-BE49-F238E27FC236}">
                <a16:creationId xmlns:a16="http://schemas.microsoft.com/office/drawing/2014/main" id="{21110F7F-8AFA-5E05-F574-DF87816FE2E7}"/>
              </a:ext>
            </a:extLst>
          </p:cNvPr>
          <p:cNvSpPr/>
          <p:nvPr/>
        </p:nvSpPr>
        <p:spPr>
          <a:xfrm>
            <a:off x="1690696" y="2168339"/>
            <a:ext cx="2158202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43176-B327-587B-6A10-3A44FD9F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072358-C509-1F87-A8A4-8C6D28E88A75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Run </a:t>
            </a:r>
            <a:r>
              <a:rPr lang="en-US" sz="4000" dirty="0" err="1"/>
              <a:t>Verkko</a:t>
            </a:r>
            <a:r>
              <a:rPr lang="en-US" sz="4000" dirty="0"/>
              <a:t> consensus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A2A9D-0252-5A87-CDC8-1F88166EF3CD}"/>
              </a:ext>
            </a:extLst>
          </p:cNvPr>
          <p:cNvSpPr txBox="1"/>
          <p:nvPr/>
        </p:nvSpPr>
        <p:spPr>
          <a:xfrm>
            <a:off x="576071" y="1781160"/>
            <a:ext cx="2738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Gap filled : </a:t>
            </a:r>
          </a:p>
          <a:p>
            <a:r>
              <a:rPr lang="en-US" sz="1500" dirty="0"/>
              <a:t>[utig4-100</a:t>
            </a:r>
            <a:r>
              <a:rPr lang="en-US" sz="1500" b="1" dirty="0"/>
              <a:t>+, </a:t>
            </a:r>
            <a:r>
              <a:rPr lang="en-US" sz="1500" b="1" dirty="0">
                <a:solidFill>
                  <a:srgbClr val="C00000"/>
                </a:solidFill>
              </a:rPr>
              <a:t>[N5000N:loop_uncertain_copy],utig4-2421+,utig4-2421+,utig4-2421+,[N5000N:loop_uncertain_copy</a:t>
            </a:r>
            <a:r>
              <a:rPr lang="en-US" sz="1500" dirty="0">
                <a:solidFill>
                  <a:srgbClr val="C00000"/>
                </a:solidFill>
              </a:rPr>
              <a:t>]</a:t>
            </a:r>
            <a:r>
              <a:rPr lang="en-US" sz="1500" dirty="0"/>
              <a:t>]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EEC274D0-A859-4590-8728-9EA117F36BAA}"/>
              </a:ext>
            </a:extLst>
          </p:cNvPr>
          <p:cNvSpPr/>
          <p:nvPr/>
        </p:nvSpPr>
        <p:spPr>
          <a:xfrm>
            <a:off x="4025899" y="1720840"/>
            <a:ext cx="1863377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42B60-9904-5096-4D97-A74E3A7174CB}"/>
              </a:ext>
            </a:extLst>
          </p:cNvPr>
          <p:cNvSpPr txBox="1"/>
          <p:nvPr/>
        </p:nvSpPr>
        <p:spPr>
          <a:xfrm>
            <a:off x="3562350" y="1233837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path file(GAF)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27CFB9B-908D-6587-653B-948F5A58BD58}"/>
              </a:ext>
            </a:extLst>
          </p:cNvPr>
          <p:cNvSpPr/>
          <p:nvPr/>
        </p:nvSpPr>
        <p:spPr>
          <a:xfrm>
            <a:off x="806450" y="4384504"/>
            <a:ext cx="2755900" cy="11049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Verkko</a:t>
            </a:r>
            <a:r>
              <a:rPr lang="en-US" sz="2000" b="1" dirty="0"/>
              <a:t> </a:t>
            </a:r>
            <a:r>
              <a:rPr lang="en-US" sz="2000" b="1" dirty="0" err="1"/>
              <a:t>cns</a:t>
            </a:r>
            <a:endParaRPr lang="en-US" sz="2000" b="1" dirty="0"/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4DFA7157-C69A-1AAA-1AE2-9F9C25421A29}"/>
              </a:ext>
            </a:extLst>
          </p:cNvPr>
          <p:cNvSpPr/>
          <p:nvPr/>
        </p:nvSpPr>
        <p:spPr>
          <a:xfrm>
            <a:off x="4722805" y="4263864"/>
            <a:ext cx="1854200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FB3AE-9B78-1F1D-36FA-C1C7846C2979}"/>
              </a:ext>
            </a:extLst>
          </p:cNvPr>
          <p:cNvSpPr txBox="1"/>
          <p:nvPr/>
        </p:nvSpPr>
        <p:spPr>
          <a:xfrm>
            <a:off x="4525430" y="3802199"/>
            <a:ext cx="224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Assembly.fasta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227740-0469-0030-BF8E-930453EDCEF9}"/>
              </a:ext>
            </a:extLst>
          </p:cNvPr>
          <p:cNvSpPr/>
          <p:nvPr/>
        </p:nvSpPr>
        <p:spPr>
          <a:xfrm>
            <a:off x="3675055" y="4524361"/>
            <a:ext cx="935045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EA8920D-B074-1A03-D2E9-ED9B0DBEEEFE}"/>
              </a:ext>
            </a:extLst>
          </p:cNvPr>
          <p:cNvSpPr/>
          <p:nvPr/>
        </p:nvSpPr>
        <p:spPr>
          <a:xfrm rot="19222187" flipH="1">
            <a:off x="2447973" y="3554672"/>
            <a:ext cx="1569402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A649FB8-F3AC-9255-65D3-89BD1E913BC7}"/>
              </a:ext>
            </a:extLst>
          </p:cNvPr>
          <p:cNvSpPr/>
          <p:nvPr/>
        </p:nvSpPr>
        <p:spPr>
          <a:xfrm>
            <a:off x="6802415" y="4524361"/>
            <a:ext cx="2874985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E97F5F52-A1EA-80C9-1A74-E3A53598749D}"/>
              </a:ext>
            </a:extLst>
          </p:cNvPr>
          <p:cNvSpPr/>
          <p:nvPr/>
        </p:nvSpPr>
        <p:spPr>
          <a:xfrm>
            <a:off x="9777691" y="4341325"/>
            <a:ext cx="1854200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95D6F-28D0-0515-751E-9DF244DA6D6C}"/>
              </a:ext>
            </a:extLst>
          </p:cNvPr>
          <p:cNvSpPr txBox="1"/>
          <p:nvPr/>
        </p:nvSpPr>
        <p:spPr>
          <a:xfrm>
            <a:off x="9580316" y="3879660"/>
            <a:ext cx="224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Assembly.fasta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83CBE-5835-CA7A-DF8B-41A9167D5C4C}"/>
              </a:ext>
            </a:extLst>
          </p:cNvPr>
          <p:cNvSpPr txBox="1"/>
          <p:nvPr/>
        </p:nvSpPr>
        <p:spPr>
          <a:xfrm>
            <a:off x="9624873" y="36175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Ready for polishing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5E08E7B-FB9D-CED6-D639-98611AEF2F06}"/>
              </a:ext>
            </a:extLst>
          </p:cNvPr>
          <p:cNvSpPr/>
          <p:nvPr/>
        </p:nvSpPr>
        <p:spPr>
          <a:xfrm>
            <a:off x="7312807" y="4324044"/>
            <a:ext cx="1854200" cy="11049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ECACC5-B409-C6F4-D67E-E259654E49B5}"/>
              </a:ext>
            </a:extLst>
          </p:cNvPr>
          <p:cNvSpPr txBox="1"/>
          <p:nvPr/>
        </p:nvSpPr>
        <p:spPr>
          <a:xfrm>
            <a:off x="7576081" y="46764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trimming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D7B3CA-D61A-947B-467F-012272696A0F}"/>
              </a:ext>
            </a:extLst>
          </p:cNvPr>
          <p:cNvSpPr txBox="1"/>
          <p:nvPr/>
        </p:nvSpPr>
        <p:spPr>
          <a:xfrm>
            <a:off x="4788794" y="4324044"/>
            <a:ext cx="17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CTCGCTGTGAGTGCGT</a:t>
            </a:r>
            <a:r>
              <a:rPr lang="en-US" sz="1500" b="1" dirty="0">
                <a:highlight>
                  <a:srgbClr val="F2F2F2"/>
                </a:highlight>
              </a:rPr>
              <a:t>TTAGGG</a:t>
            </a:r>
            <a:r>
              <a:rPr lang="en-US" sz="1500" dirty="0"/>
              <a:t>GAGTCAGTCAGCATGCGCTGTGCACGTGTATGCTAGCGG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F610EF-80C8-F4E5-6910-3B1F8829ED09}"/>
              </a:ext>
            </a:extLst>
          </p:cNvPr>
          <p:cNvSpPr txBox="1"/>
          <p:nvPr/>
        </p:nvSpPr>
        <p:spPr>
          <a:xfrm>
            <a:off x="9857504" y="4384504"/>
            <a:ext cx="17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ighlight>
                  <a:srgbClr val="F2F2F2"/>
                </a:highlight>
              </a:rPr>
              <a:t>TTAGGG</a:t>
            </a:r>
            <a:r>
              <a:rPr lang="en-US" sz="1500" dirty="0"/>
              <a:t>GAGTCAGTCAGCATGCGCTGTGCACGTGTATGCTAGCTCACACGCTAGCTCACAC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9C1E5-90F5-8DC1-B500-A5BC4B90D5D9}"/>
              </a:ext>
            </a:extLst>
          </p:cNvPr>
          <p:cNvSpPr txBox="1"/>
          <p:nvPr/>
        </p:nvSpPr>
        <p:spPr>
          <a:xfrm>
            <a:off x="4016136" y="1753014"/>
            <a:ext cx="185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500" dirty="0"/>
              <a:t>&lt;utig4-1913&lt;utig4-1911&lt;utig4-1693&gt;utig4-1692&gt;utig4-1695&lt;utig4-2162&gt;utig4-2164&lt;utig4-2562&lt;utig4-2435</a:t>
            </a:r>
          </a:p>
        </p:txBody>
      </p:sp>
    </p:spTree>
    <p:extLst>
      <p:ext uri="{BB962C8B-B14F-4D97-AF65-F5344CB8AC3E}">
        <p14:creationId xmlns:p14="http://schemas.microsoft.com/office/powerpoint/2010/main" val="734229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Verkko</a:t>
            </a:r>
            <a:r>
              <a:rPr lang="en-US" dirty="0"/>
              <a:t>-fillet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8DE5-C0D6-8A25-2066-AED5156A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109D5-30A7-7825-799E-537195F57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50C955-4F84-FB5E-958A-6E22321845A9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Verkko</a:t>
            </a:r>
            <a:r>
              <a:rPr lang="en-US" sz="4000" dirty="0"/>
              <a:t>-fillet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462A6-6872-09CC-6FCF-8E54EF87E5D5}"/>
              </a:ext>
            </a:extLst>
          </p:cNvPr>
          <p:cNvSpPr txBox="1"/>
          <p:nvPr/>
        </p:nvSpPr>
        <p:spPr>
          <a:xfrm>
            <a:off x="1630332" y="1245704"/>
            <a:ext cx="4341253" cy="142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Verkko</a:t>
            </a:r>
            <a:r>
              <a:rPr lang="en-US" sz="2000" dirty="0"/>
              <a:t>(Finnish)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mesh, net, web,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fishnet, a net used to catch fish</a:t>
            </a:r>
          </a:p>
        </p:txBody>
      </p:sp>
      <p:pic>
        <p:nvPicPr>
          <p:cNvPr id="1028" name="Picture 4" descr="Download Fishing Net Royalty Free Vector Clip Art Illustration - Fish In A  Net Drawing PNG Image with No Background - PNGkey.com">
            <a:extLst>
              <a:ext uri="{FF2B5EF4-FFF2-40B4-BE49-F238E27FC236}">
                <a16:creationId xmlns:a16="http://schemas.microsoft.com/office/drawing/2014/main" id="{C8046414-0BC4-C6F2-58AF-6A935956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42" y="2926996"/>
            <a:ext cx="3781064" cy="3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mon Fillet With Basil On White Background PNG Images | PSD Free Download  - Pikbest">
            <a:extLst>
              <a:ext uri="{FF2B5EF4-FFF2-40B4-BE49-F238E27FC236}">
                <a16:creationId xmlns:a16="http://schemas.microsoft.com/office/drawing/2014/main" id="{5F666D86-0C96-1EEF-EDE2-5ACBB0848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t="13501" r="1857" b="16667"/>
          <a:stretch/>
        </p:blipFill>
        <p:spPr bwMode="auto">
          <a:xfrm>
            <a:off x="7029693" y="2838735"/>
            <a:ext cx="3964409" cy="29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8D97B-9308-7458-AE31-092B4AF30304}"/>
              </a:ext>
            </a:extLst>
          </p:cNvPr>
          <p:cNvSpPr txBox="1"/>
          <p:nvPr/>
        </p:nvSpPr>
        <p:spPr>
          <a:xfrm>
            <a:off x="7033540" y="1110195"/>
            <a:ext cx="4012637" cy="14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Verkko</a:t>
            </a:r>
            <a:r>
              <a:rPr lang="en-US" sz="2000" b="1" dirty="0"/>
              <a:t>-Fillet!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the bones from a fish.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➔ cleaning </a:t>
            </a:r>
            <a:r>
              <a:rPr lang="en-US" sz="2000" dirty="0" err="1"/>
              <a:t>verkko</a:t>
            </a:r>
            <a:r>
              <a:rPr lang="en-US" sz="2000" dirty="0"/>
              <a:t> assembly</a:t>
            </a:r>
          </a:p>
        </p:txBody>
      </p:sp>
    </p:spTree>
    <p:extLst>
      <p:ext uri="{BB962C8B-B14F-4D97-AF65-F5344CB8AC3E}">
        <p14:creationId xmlns:p14="http://schemas.microsoft.com/office/powerpoint/2010/main" val="337248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7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1C909-72CE-38AA-7DA6-386308240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A92B2-DEFE-63AC-1628-C46A35C08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AEB726-5ECF-0375-0A14-CD72701B1D7C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Verkko</a:t>
            </a:r>
            <a:r>
              <a:rPr lang="en-US" sz="4000" dirty="0"/>
              <a:t>-fillet object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80A8ADC-66AC-8703-AA59-F4B5657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981" y="1693389"/>
            <a:ext cx="6503930" cy="45962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CE6926-25AD-91C6-F34A-009F582B4833}"/>
              </a:ext>
            </a:extLst>
          </p:cNvPr>
          <p:cNvSpPr txBox="1"/>
          <p:nvPr/>
        </p:nvSpPr>
        <p:spPr>
          <a:xfrm>
            <a:off x="509285" y="1549425"/>
            <a:ext cx="4471696" cy="3584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Python pkg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Includes generating </a:t>
            </a:r>
            <a:r>
              <a:rPr lang="en-US" sz="2200" dirty="0" err="1"/>
              <a:t>verkko</a:t>
            </a:r>
            <a:r>
              <a:rPr lang="en-US" sz="2200" dirty="0"/>
              <a:t> obj, QC, identifying gaps, assigning chromosomes, searching ONT reads to help resolve gaps, filling gaps, and generating the final </a:t>
            </a:r>
            <a:r>
              <a:rPr lang="en-US" sz="2200" dirty="0" err="1"/>
              <a:t>rukki</a:t>
            </a:r>
            <a:r>
              <a:rPr lang="en-US" sz="2200" dirty="0"/>
              <a:t> paths.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03DB0-C818-0C85-6CC7-40141053E5C4}"/>
              </a:ext>
            </a:extLst>
          </p:cNvPr>
          <p:cNvSpPr txBox="1"/>
          <p:nvPr/>
        </p:nvSpPr>
        <p:spPr>
          <a:xfrm>
            <a:off x="509285" y="1245704"/>
            <a:ext cx="5413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Easy-to-use toolkit for cleaning </a:t>
            </a:r>
            <a:r>
              <a:rPr lang="en-US" sz="2200" dirty="0" err="1"/>
              <a:t>Verkko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4577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13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87F43-404E-B660-AA5B-44A0EF44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CE8ED-BC11-06CC-6135-E0AF2F4C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2A0772-0285-635E-0C4F-F2AB0695A5DB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Giraffe genome</a:t>
            </a:r>
          </a:p>
        </p:txBody>
      </p:sp>
      <p:pic>
        <p:nvPicPr>
          <p:cNvPr id="8194" name="Picture 2" descr="G-banded karyotype of the giraffe ( Giraffa camelopardalis , GCA) with... |  Download Scientific Diagram">
            <a:extLst>
              <a:ext uri="{FF2B5EF4-FFF2-40B4-BE49-F238E27FC236}">
                <a16:creationId xmlns:a16="http://schemas.microsoft.com/office/drawing/2014/main" id="{6CB4592C-608E-1CC3-F07C-EF60E5CF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5" y="1512956"/>
            <a:ext cx="7493552" cy="42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iraffe Face | _Maji_ | Flickr">
            <a:extLst>
              <a:ext uri="{FF2B5EF4-FFF2-40B4-BE49-F238E27FC236}">
                <a16:creationId xmlns:a16="http://schemas.microsoft.com/office/drawing/2014/main" id="{97F5932A-E141-DC8B-6DFE-19675F40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75" y="1512956"/>
            <a:ext cx="3030331" cy="2272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9EFAF-F00E-427C-B685-E0C3BD5F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>
            <a:extLst>
              <a:ext uri="{FF2B5EF4-FFF2-40B4-BE49-F238E27FC236}">
                <a16:creationId xmlns:a16="http://schemas.microsoft.com/office/drawing/2014/main" id="{AB9131E9-0014-EA61-9495-5F8BF1B55AFD}"/>
              </a:ext>
            </a:extLst>
          </p:cNvPr>
          <p:cNvSpPr/>
          <p:nvPr/>
        </p:nvSpPr>
        <p:spPr>
          <a:xfrm>
            <a:off x="2445801" y="1550646"/>
            <a:ext cx="5829297" cy="222464"/>
          </a:xfrm>
          <a:prstGeom prst="rightArrow">
            <a:avLst>
              <a:gd name="adj1" fmla="val 50000"/>
              <a:gd name="adj2" fmla="val 112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199E2-BDAC-F288-AFDD-C4386C650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F51A8B-5DDE-E217-0C86-D13D9046901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Improvement of Giraffe genome </a:t>
            </a:r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03BED70C-C3DE-CE7B-FE80-E3AA0C3A7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/>
          <a:stretch/>
        </p:blipFill>
        <p:spPr bwMode="auto">
          <a:xfrm>
            <a:off x="5360450" y="1884342"/>
            <a:ext cx="305744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sdfasdfasf">
            <a:extLst>
              <a:ext uri="{FF2B5EF4-FFF2-40B4-BE49-F238E27FC236}">
                <a16:creationId xmlns:a16="http://schemas.microsoft.com/office/drawing/2014/main" id="{E30A9E90-0F9F-A263-1E0F-79A150FC2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6"/>
          <a:stretch/>
        </p:blipFill>
        <p:spPr bwMode="auto">
          <a:xfrm>
            <a:off x="3415696" y="1884342"/>
            <a:ext cx="293431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">
            <a:extLst>
              <a:ext uri="{FF2B5EF4-FFF2-40B4-BE49-F238E27FC236}">
                <a16:creationId xmlns:a16="http://schemas.microsoft.com/office/drawing/2014/main" id="{80662EDB-2729-9DB1-7462-F5E5FECE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r="5501"/>
          <a:stretch/>
        </p:blipFill>
        <p:spPr bwMode="auto">
          <a:xfrm>
            <a:off x="1485882" y="1884342"/>
            <a:ext cx="29081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31E51-0A48-23F8-E1D3-E41F27CFE8AD}"/>
              </a:ext>
            </a:extLst>
          </p:cNvPr>
          <p:cNvSpPr txBox="1"/>
          <p:nvPr/>
        </p:nvSpPr>
        <p:spPr>
          <a:xfrm>
            <a:off x="2596931" y="1422676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verkko-thic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16D11-C54C-4E20-348D-33D4A5FEE283}"/>
              </a:ext>
            </a:extLst>
          </p:cNvPr>
          <p:cNvSpPr txBox="1"/>
          <p:nvPr/>
        </p:nvSpPr>
        <p:spPr>
          <a:xfrm>
            <a:off x="4677581" y="142267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gapfilling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80D7B-9006-1C60-DCEA-8AA236985D92}"/>
              </a:ext>
            </a:extLst>
          </p:cNvPr>
          <p:cNvSpPr txBox="1"/>
          <p:nvPr/>
        </p:nvSpPr>
        <p:spPr>
          <a:xfrm>
            <a:off x="6566081" y="142267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trimming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6E74-49FB-D6AF-126B-5E0F61F39625}"/>
              </a:ext>
            </a:extLst>
          </p:cNvPr>
          <p:cNvCxnSpPr>
            <a:cxnSpLocks/>
          </p:cNvCxnSpPr>
          <p:nvPr/>
        </p:nvCxnSpPr>
        <p:spPr>
          <a:xfrm flipH="1">
            <a:off x="4397080" y="1930996"/>
            <a:ext cx="0" cy="384048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B1F800-A775-475F-BE72-04530E15A0C0}"/>
              </a:ext>
            </a:extLst>
          </p:cNvPr>
          <p:cNvCxnSpPr>
            <a:cxnSpLocks/>
          </p:cNvCxnSpPr>
          <p:nvPr/>
        </p:nvCxnSpPr>
        <p:spPr>
          <a:xfrm flipH="1">
            <a:off x="6350015" y="1930996"/>
            <a:ext cx="0" cy="384048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426F9-B99A-B695-14B9-68695B684851}"/>
              </a:ext>
            </a:extLst>
          </p:cNvPr>
          <p:cNvSpPr/>
          <p:nvPr/>
        </p:nvSpPr>
        <p:spPr>
          <a:xfrm>
            <a:off x="8521366" y="1930996"/>
            <a:ext cx="274320" cy="274320"/>
          </a:xfrm>
          <a:prstGeom prst="rect">
            <a:avLst/>
          </a:prstGeom>
          <a:solidFill>
            <a:srgbClr val="67000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EED6-4562-7096-6D4C-401EEA9855EE}"/>
              </a:ext>
            </a:extLst>
          </p:cNvPr>
          <p:cNvSpPr/>
          <p:nvPr/>
        </p:nvSpPr>
        <p:spPr>
          <a:xfrm>
            <a:off x="8521366" y="2251517"/>
            <a:ext cx="274320" cy="274320"/>
          </a:xfrm>
          <a:prstGeom prst="rect">
            <a:avLst/>
          </a:prstGeom>
          <a:solidFill>
            <a:srgbClr val="FB694A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E1A9C-B250-B90D-EEBB-2B1489480812}"/>
              </a:ext>
            </a:extLst>
          </p:cNvPr>
          <p:cNvSpPr/>
          <p:nvPr/>
        </p:nvSpPr>
        <p:spPr>
          <a:xfrm>
            <a:off x="8521366" y="2572038"/>
            <a:ext cx="274320" cy="274320"/>
          </a:xfrm>
          <a:prstGeom prst="rect">
            <a:avLst/>
          </a:prstGeom>
          <a:solidFill>
            <a:srgbClr val="FFF5F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E9300-E0E8-8BC5-56BF-655FD4CC1F52}"/>
              </a:ext>
            </a:extLst>
          </p:cNvPr>
          <p:cNvSpPr txBox="1"/>
          <p:nvPr/>
        </p:nvSpPr>
        <p:spPr>
          <a:xfrm>
            <a:off x="8821471" y="18843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Contig (T2T no gap)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86709-7BFE-2BE9-EE24-D5939C1FE44A}"/>
              </a:ext>
            </a:extLst>
          </p:cNvPr>
          <p:cNvSpPr txBox="1"/>
          <p:nvPr/>
        </p:nvSpPr>
        <p:spPr>
          <a:xfrm>
            <a:off x="8821471" y="2211176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Scaffold (T2T with gap)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02F11-1EE1-38A5-6A1F-4A5E5936AA2A}"/>
              </a:ext>
            </a:extLst>
          </p:cNvPr>
          <p:cNvSpPr txBox="1"/>
          <p:nvPr/>
        </p:nvSpPr>
        <p:spPr>
          <a:xfrm>
            <a:off x="8821471" y="2531697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Not T2T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4CA6D-8443-DA4C-0BBA-1A5411FDE842}"/>
              </a:ext>
            </a:extLst>
          </p:cNvPr>
          <p:cNvSpPr txBox="1"/>
          <p:nvPr/>
        </p:nvSpPr>
        <p:spPr>
          <a:xfrm>
            <a:off x="2722589" y="1245704"/>
            <a:ext cx="16153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>
                    <a:lumMod val="50000"/>
                  </a:schemeClr>
                </a:solidFill>
              </a:rPr>
              <a:t>Trio-hic mode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00989BF-B55A-61BA-5ABF-5E17FCB89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89" y="4823588"/>
            <a:ext cx="3037810" cy="9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AB3D-DFEC-A10B-8427-5A8DADBC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653D9-8459-9FCB-17AC-9B1DDB6E1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05FAE-8C90-267B-ED25-3E10A561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895184"/>
          </a:xfrm>
        </p:spPr>
        <p:txBody>
          <a:bodyPr>
            <a:normAutofit/>
          </a:bodyPr>
          <a:lstStyle/>
          <a:p>
            <a:r>
              <a:rPr lang="en-US" sz="4000" dirty="0" err="1"/>
              <a:t>Verkko</a:t>
            </a:r>
            <a:r>
              <a:rPr lang="en-US" sz="4000" dirty="0"/>
              <a:t> output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ADA47-7614-22DC-F9BA-F973AAB8007E}"/>
              </a:ext>
            </a:extLst>
          </p:cNvPr>
          <p:cNvSpPr txBox="1"/>
          <p:nvPr/>
        </p:nvSpPr>
        <p:spPr>
          <a:xfrm>
            <a:off x="710541" y="1245704"/>
            <a:ext cx="60185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1-buildGraph/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2-processGraph/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3-align/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b="1" dirty="0"/>
              <a:t>└── split/</a:t>
            </a:r>
            <a:r>
              <a:rPr lang="en-US" sz="1800" b="1" dirty="0" err="1"/>
              <a:t>ont</a:t>
            </a:r>
            <a:r>
              <a:rPr lang="en-US" sz="1800" b="1" dirty="0"/>
              <a:t>*.</a:t>
            </a:r>
            <a:r>
              <a:rPr lang="en-US" sz="1800" b="1" dirty="0" err="1"/>
              <a:t>fasta.gz</a:t>
            </a:r>
            <a:endParaRPr lang="en-US" sz="1800" b="1" dirty="0"/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3-alignTips/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4-processONT/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5-untip/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6-layoutContigs/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7-consensus/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8-hicPipeline/</a:t>
            </a:r>
          </a:p>
          <a:p>
            <a:r>
              <a:rPr lang="en-US" sz="18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</a:t>
            </a:r>
            <a:r>
              <a:rPr lang="en-US" sz="1800" b="1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assembly.fasta</a:t>
            </a:r>
            <a:endParaRPr lang="en-US" sz="18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</a:t>
            </a:r>
            <a:r>
              <a:rPr lang="en-US" sz="1800" b="1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assembly.scfmap</a:t>
            </a:r>
            <a:endParaRPr lang="en-US" sz="18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assembly.paths.tsv</a:t>
            </a:r>
            <a:endParaRPr lang="en-US" sz="1800" b="1" dirty="0"/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assembly.colors.csv</a:t>
            </a:r>
            <a:endParaRPr lang="en-US" sz="1800" b="1" dirty="0"/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assembly.homopolymer-compressed.noseq.gfa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└── </a:t>
            </a:r>
            <a:r>
              <a:rPr lang="en-US" sz="1800" b="1" dirty="0" err="1"/>
              <a:t>assembly.homopolymer-compressed.gfa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C71FC-10F9-31BA-0A97-41CD371A8004}"/>
              </a:ext>
            </a:extLst>
          </p:cNvPr>
          <p:cNvSpPr txBox="1"/>
          <p:nvPr/>
        </p:nvSpPr>
        <p:spPr>
          <a:xfrm>
            <a:off x="4622104" y="1354399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ONT reads used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verkko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185A9-4582-74EE-D06D-413FDE0F5874}"/>
              </a:ext>
            </a:extLst>
          </p:cNvPr>
          <p:cNvSpPr txBox="1"/>
          <p:nvPr/>
        </p:nvSpPr>
        <p:spPr>
          <a:xfrm>
            <a:off x="5272588" y="4240061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 Extraction</a:t>
            </a:r>
          </a:p>
        </p:txBody>
      </p:sp>
      <p:pic>
        <p:nvPicPr>
          <p:cNvPr id="12" name="Picture 11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4BF97E6F-1DB5-C959-635A-3D41A2B6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70" y="4673030"/>
            <a:ext cx="6629400" cy="711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B414C-6D1F-7FCA-14D3-03AA315F99B7}"/>
              </a:ext>
            </a:extLst>
          </p:cNvPr>
          <p:cNvCxnSpPr>
            <a:cxnSpLocks/>
          </p:cNvCxnSpPr>
          <p:nvPr/>
        </p:nvCxnSpPr>
        <p:spPr>
          <a:xfrm flipH="1">
            <a:off x="4208929" y="1816064"/>
            <a:ext cx="550961" cy="53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7EB18-4571-BB50-A267-D830D13C37E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07288" y="4470894"/>
            <a:ext cx="1765300" cy="4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270D0B6-4669-8F9A-B14E-62C76038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66" y="3988048"/>
            <a:ext cx="7162800" cy="203200"/>
          </a:xfrm>
          <a:prstGeom prst="rect">
            <a:avLst/>
          </a:prstGeom>
        </p:spPr>
      </p:pic>
      <p:pic>
        <p:nvPicPr>
          <p:cNvPr id="21" name="Picture 20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770D87A1-096B-5D74-F59B-F7F5AB9BF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98"/>
          <a:stretch/>
        </p:blipFill>
        <p:spPr>
          <a:xfrm>
            <a:off x="5057212" y="2600651"/>
            <a:ext cx="4749800" cy="895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0C3256-02FE-F8E1-B7F2-733201108A39}"/>
              </a:ext>
            </a:extLst>
          </p:cNvPr>
          <p:cNvSpPr txBox="1"/>
          <p:nvPr/>
        </p:nvSpPr>
        <p:spPr>
          <a:xfrm>
            <a:off x="4797468" y="355693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Name converter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3CC4B1-D4ED-5533-EC31-07964CAC15CC}"/>
              </a:ext>
            </a:extLst>
          </p:cNvPr>
          <p:cNvSpPr txBox="1"/>
          <p:nvPr/>
        </p:nvSpPr>
        <p:spPr>
          <a:xfrm>
            <a:off x="5066391" y="2135771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Fasta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312C7-DC75-A8F5-32FF-C197CD23BFE4}"/>
              </a:ext>
            </a:extLst>
          </p:cNvPr>
          <p:cNvCxnSpPr>
            <a:cxnSpLocks/>
          </p:cNvCxnSpPr>
          <p:nvPr/>
        </p:nvCxnSpPr>
        <p:spPr>
          <a:xfrm flipH="1">
            <a:off x="3063642" y="2464661"/>
            <a:ext cx="1969358" cy="198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9E961-E109-8A96-506A-AE967F7D0EB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36323" y="3787769"/>
            <a:ext cx="1561145" cy="9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02A86-E806-8B39-77A7-789406F37761}"/>
              </a:ext>
            </a:extLst>
          </p:cNvPr>
          <p:cNvSpPr txBox="1"/>
          <p:nvPr/>
        </p:nvSpPr>
        <p:spPr>
          <a:xfrm>
            <a:off x="5589014" y="6034647"/>
            <a:ext cx="392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for ONT aligning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A4E8B0-6085-B2E1-F496-AA53A6B00EE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884766" y="6013987"/>
            <a:ext cx="704248" cy="25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C1AFC-A0BD-93B4-D888-69B133D1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EB97B-D1C1-89CE-BC30-1047D2D12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C11D-6BD4-3A10-650D-BAFB2E46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895184"/>
          </a:xfrm>
        </p:spPr>
        <p:txBody>
          <a:bodyPr>
            <a:normAutofit/>
          </a:bodyPr>
          <a:lstStyle/>
          <a:p>
            <a:r>
              <a:rPr lang="en-US" sz="4000" dirty="0"/>
              <a:t>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23D59-699A-D04A-D278-9B88E0FCB712}"/>
              </a:ext>
            </a:extLst>
          </p:cNvPr>
          <p:cNvSpPr/>
          <p:nvPr/>
        </p:nvSpPr>
        <p:spPr>
          <a:xfrm>
            <a:off x="1995218" y="239079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Chromosome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CB9BD-F02C-DAAC-0DE6-AD3BE24CC3F7}"/>
              </a:ext>
            </a:extLst>
          </p:cNvPr>
          <p:cNvSpPr/>
          <p:nvPr/>
        </p:nvSpPr>
        <p:spPr>
          <a:xfrm>
            <a:off x="1995217" y="3201891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Quality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0F57-B2C4-EA39-C73B-50931757F057}"/>
              </a:ext>
            </a:extLst>
          </p:cNvPr>
          <p:cNvSpPr/>
          <p:nvPr/>
        </p:nvSpPr>
        <p:spPr>
          <a:xfrm>
            <a:off x="1995216" y="4012984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Gap/bubble/tangle check from paths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BA065-715B-B49C-F7FA-340100AEBA7A}"/>
              </a:ext>
            </a:extLst>
          </p:cNvPr>
          <p:cNvSpPr/>
          <p:nvPr/>
        </p:nvSpPr>
        <p:spPr>
          <a:xfrm>
            <a:off x="1995215" y="4824077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Aligning ONT reads on the </a:t>
            </a:r>
            <a:r>
              <a:rPr lang="en-US" sz="2000" dirty="0" err="1"/>
              <a:t>asm</a:t>
            </a:r>
            <a:r>
              <a:rPr lang="en-US" sz="2000" dirty="0"/>
              <a:t>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C07B7-A88D-14D4-1C74-37B47935D901}"/>
              </a:ext>
            </a:extLst>
          </p:cNvPr>
          <p:cNvSpPr/>
          <p:nvPr/>
        </p:nvSpPr>
        <p:spPr>
          <a:xfrm>
            <a:off x="1995215" y="5635170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Gap filling using the ONT alignment -&gt; filled paths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A6EBA-34E8-43A0-D859-B9CA45F5BDDD}"/>
              </a:ext>
            </a:extLst>
          </p:cNvPr>
          <p:cNvSpPr/>
          <p:nvPr/>
        </p:nvSpPr>
        <p:spPr>
          <a:xfrm>
            <a:off x="6089163" y="460817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Trimming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0DD82-5E98-232D-4E98-7D141EFCDC70}"/>
              </a:ext>
            </a:extLst>
          </p:cNvPr>
          <p:cNvSpPr/>
          <p:nvPr/>
        </p:nvSpPr>
        <p:spPr>
          <a:xfrm>
            <a:off x="6089164" y="239079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Running </a:t>
            </a:r>
            <a:r>
              <a:rPr lang="en-US" sz="2000" dirty="0" err="1"/>
              <a:t>Verkko-cns</a:t>
            </a:r>
            <a:r>
              <a:rPr lang="en-US" sz="2000" dirty="0"/>
              <a:t> with filled paths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B30A40A-DECE-4A8D-70B6-398D4D618FFF}"/>
              </a:ext>
            </a:extLst>
          </p:cNvPr>
          <p:cNvSpPr/>
          <p:nvPr/>
        </p:nvSpPr>
        <p:spPr>
          <a:xfrm rot="16200000" flipH="1">
            <a:off x="1856056" y="162905"/>
            <a:ext cx="560063" cy="3120033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4F27582-15AD-E467-52D5-8212E258C7D1}"/>
              </a:ext>
            </a:extLst>
          </p:cNvPr>
          <p:cNvSpPr/>
          <p:nvPr/>
        </p:nvSpPr>
        <p:spPr>
          <a:xfrm rot="16200000" flipH="1">
            <a:off x="5414037" y="-275043"/>
            <a:ext cx="560064" cy="3995929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ECA527E-34AF-64FD-2FE6-6BC77365788E}"/>
              </a:ext>
            </a:extLst>
          </p:cNvPr>
          <p:cNvSpPr/>
          <p:nvPr/>
        </p:nvSpPr>
        <p:spPr>
          <a:xfrm rot="16200000" flipH="1">
            <a:off x="9409966" y="-275043"/>
            <a:ext cx="560063" cy="3995929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C9DD5182-F175-7368-B9AA-272EEDD9373B}"/>
              </a:ext>
            </a:extLst>
          </p:cNvPr>
          <p:cNvSpPr/>
          <p:nvPr/>
        </p:nvSpPr>
        <p:spPr>
          <a:xfrm>
            <a:off x="847977" y="1911189"/>
            <a:ext cx="2023672" cy="426885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v0.1.0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F6F8CE25-2C60-5FD2-8E00-BD8569C3AB20}"/>
              </a:ext>
            </a:extLst>
          </p:cNvPr>
          <p:cNvSpPr/>
          <p:nvPr/>
        </p:nvSpPr>
        <p:spPr>
          <a:xfrm>
            <a:off x="6626528" y="3581187"/>
            <a:ext cx="2023672" cy="557784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v0.2.0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F2AEF3EB-2C5C-BD4E-2FD3-6ACA49407E6C}"/>
              </a:ext>
            </a:extLst>
          </p:cNvPr>
          <p:cNvSpPr/>
          <p:nvPr/>
        </p:nvSpPr>
        <p:spPr>
          <a:xfrm>
            <a:off x="6734740" y="5798568"/>
            <a:ext cx="2023672" cy="557784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8ADEC-1FA7-8ADF-415C-8714313E3345}"/>
              </a:ext>
            </a:extLst>
          </p:cNvPr>
          <p:cNvSpPr txBox="1"/>
          <p:nvPr/>
        </p:nvSpPr>
        <p:spPr>
          <a:xfrm>
            <a:off x="1096163" y="1449524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Verkko</a:t>
            </a:r>
            <a:r>
              <a:rPr lang="en-US" b="1" dirty="0"/>
              <a:t>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8D2E5-9C08-5248-A449-4200CC23F1F0}"/>
              </a:ext>
            </a:extLst>
          </p:cNvPr>
          <p:cNvSpPr txBox="1"/>
          <p:nvPr/>
        </p:nvSpPr>
        <p:spPr>
          <a:xfrm>
            <a:off x="4905178" y="1449524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16103-8CE6-A8D3-A7F5-B73C7C4EA12B}"/>
              </a:ext>
            </a:extLst>
          </p:cNvPr>
          <p:cNvSpPr txBox="1"/>
          <p:nvPr/>
        </p:nvSpPr>
        <p:spPr>
          <a:xfrm>
            <a:off x="8961445" y="144952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Polishing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1BFC87-80D1-B3D3-2FDD-EE9FC7727964}"/>
              </a:ext>
            </a:extLst>
          </p:cNvPr>
          <p:cNvCxnSpPr>
            <a:cxnSpLocks/>
          </p:cNvCxnSpPr>
          <p:nvPr/>
        </p:nvCxnSpPr>
        <p:spPr>
          <a:xfrm flipV="1">
            <a:off x="712694" y="2002953"/>
            <a:ext cx="2983410" cy="72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74B1D-3B55-F918-EDCB-6B5DDFD40514}"/>
              </a:ext>
            </a:extLst>
          </p:cNvPr>
          <p:cNvCxnSpPr>
            <a:cxnSpLocks/>
          </p:cNvCxnSpPr>
          <p:nvPr/>
        </p:nvCxnSpPr>
        <p:spPr>
          <a:xfrm flipH="1" flipV="1">
            <a:off x="7560460" y="1950556"/>
            <a:ext cx="3783563" cy="56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C0D9E-218D-0589-AA00-469B5C1243A3}"/>
              </a:ext>
            </a:extLst>
          </p:cNvPr>
          <p:cNvSpPr txBox="1"/>
          <p:nvPr/>
        </p:nvSpPr>
        <p:spPr>
          <a:xfrm>
            <a:off x="2505001" y="985995"/>
            <a:ext cx="621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Let </a:t>
            </a:r>
            <a:r>
              <a:rPr lang="en-US" sz="1500" b="1" dirty="0" err="1"/>
              <a:t>Verkko</a:t>
            </a:r>
            <a:r>
              <a:rPr lang="en-US" sz="1500" b="1" dirty="0"/>
              <a:t>-CNS determine which complete paths should be used during consensus building to achieve a gap-free T2T assembly.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AAD639A-39D6-1F74-DE0D-B40AD1D2E3B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06072" y="2751389"/>
            <a:ext cx="583092" cy="3244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C4EF6-1D34-AAB5-F956-BB4812F3B6F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7840731" y="311198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715D44-C381-57BD-1263-F13304D0558E}"/>
              </a:ext>
            </a:extLst>
          </p:cNvPr>
          <p:cNvCxnSpPr>
            <a:cxnSpLocks/>
          </p:cNvCxnSpPr>
          <p:nvPr/>
        </p:nvCxnSpPr>
        <p:spPr>
          <a:xfrm flipH="1">
            <a:off x="7815553" y="413897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60448D-D931-46D7-6E0C-87C41F2EB52B}"/>
              </a:ext>
            </a:extLst>
          </p:cNvPr>
          <p:cNvCxnSpPr>
            <a:cxnSpLocks/>
          </p:cNvCxnSpPr>
          <p:nvPr/>
        </p:nvCxnSpPr>
        <p:spPr>
          <a:xfrm flipH="1">
            <a:off x="7811691" y="532936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34D3A-7641-7AA7-E0EE-4EF4A034B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FCEFC-59C5-71E3-84BC-DB132D1E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5697FA-A70D-50AB-5B71-53B0BDABAC28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Categories of gaps, bubbles and tangles.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0916B4-EBF9-7D2E-3786-6E21DDE2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5" y="1286167"/>
            <a:ext cx="11925330" cy="4285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6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1314F-77C3-48FF-BA61-DEFB1DB2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3804C-F17B-EBA3-78A4-CD22F46A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9E9F40-9C96-961B-FC30-13081139A6B1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telomeres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157A9-B9D5-3D25-A729-B5D7D8E1DCA5}"/>
              </a:ext>
            </a:extLst>
          </p:cNvPr>
          <p:cNvSpPr/>
          <p:nvPr/>
        </p:nvSpPr>
        <p:spPr>
          <a:xfrm>
            <a:off x="2553707" y="1459774"/>
            <a:ext cx="8267178" cy="2630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A128E-1D65-2197-1C3B-2A90447D5012}"/>
              </a:ext>
            </a:extLst>
          </p:cNvPr>
          <p:cNvSpPr txBox="1"/>
          <p:nvPr/>
        </p:nvSpPr>
        <p:spPr>
          <a:xfrm>
            <a:off x="1653102" y="138181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E402B-4D94-24A5-308F-CB4315A5183F}"/>
              </a:ext>
            </a:extLst>
          </p:cNvPr>
          <p:cNvSpPr/>
          <p:nvPr/>
        </p:nvSpPr>
        <p:spPr>
          <a:xfrm>
            <a:off x="2553707" y="1945590"/>
            <a:ext cx="3457183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9D345-70B0-F2BC-92ED-74166230E2D4}"/>
              </a:ext>
            </a:extLst>
          </p:cNvPr>
          <p:cNvSpPr/>
          <p:nvPr/>
        </p:nvSpPr>
        <p:spPr>
          <a:xfrm>
            <a:off x="6202958" y="2539857"/>
            <a:ext cx="4617927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1839-097C-1EC4-CA8C-98F62F1F32A9}"/>
              </a:ext>
            </a:extLst>
          </p:cNvPr>
          <p:cNvSpPr txBox="1"/>
          <p:nvPr/>
        </p:nvSpPr>
        <p:spPr>
          <a:xfrm>
            <a:off x="950986" y="183148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Chr1 pat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AD4E0-BD6E-D202-6BE3-751A9D691FDA}"/>
              </a:ext>
            </a:extLst>
          </p:cNvPr>
          <p:cNvSpPr txBox="1"/>
          <p:nvPr/>
        </p:nvSpPr>
        <p:spPr>
          <a:xfrm>
            <a:off x="2206541" y="187000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3077-96C3-D445-FB21-3A3CFD9AB452}"/>
              </a:ext>
            </a:extLst>
          </p:cNvPr>
          <p:cNvSpPr txBox="1"/>
          <p:nvPr/>
        </p:nvSpPr>
        <p:spPr>
          <a:xfrm>
            <a:off x="10845937" y="246070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83A0D-39FA-BE61-BD88-B515AE66A25B}"/>
              </a:ext>
            </a:extLst>
          </p:cNvPr>
          <p:cNvSpPr/>
          <p:nvPr/>
        </p:nvSpPr>
        <p:spPr>
          <a:xfrm>
            <a:off x="2578759" y="5268484"/>
            <a:ext cx="8267178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142EE-E06D-4F75-D016-756FF19953D4}"/>
              </a:ext>
            </a:extLst>
          </p:cNvPr>
          <p:cNvSpPr txBox="1"/>
          <p:nvPr/>
        </p:nvSpPr>
        <p:spPr>
          <a:xfrm>
            <a:off x="386525" y="5166513"/>
            <a:ext cx="203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Verkko</a:t>
            </a:r>
            <a:r>
              <a:rPr lang="en-US" dirty="0"/>
              <a:t> contig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6C0DA-0E2F-D48F-22A8-246936DC1FFB}"/>
              </a:ext>
            </a:extLst>
          </p:cNvPr>
          <p:cNvSpPr txBox="1"/>
          <p:nvPr/>
        </p:nvSpPr>
        <p:spPr>
          <a:xfrm>
            <a:off x="3935131" y="516255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D39A7-A2E4-F1EC-0D9A-0003B8C74EF6}"/>
              </a:ext>
            </a:extLst>
          </p:cNvPr>
          <p:cNvSpPr txBox="1"/>
          <p:nvPr/>
        </p:nvSpPr>
        <p:spPr>
          <a:xfrm>
            <a:off x="10870988" y="518933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0A830-4449-ABB8-416B-C827AD235F3A}"/>
              </a:ext>
            </a:extLst>
          </p:cNvPr>
          <p:cNvSpPr txBox="1"/>
          <p:nvPr/>
        </p:nvSpPr>
        <p:spPr>
          <a:xfrm>
            <a:off x="2478265" y="4789224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Additional sequences(seq bias)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68E28-F353-44EE-1D0D-47F0FE52D5E6}"/>
              </a:ext>
            </a:extLst>
          </p:cNvPr>
          <p:cNvSpPr/>
          <p:nvPr/>
        </p:nvSpPr>
        <p:spPr>
          <a:xfrm>
            <a:off x="2578759" y="5268484"/>
            <a:ext cx="1416998" cy="262085"/>
          </a:xfrm>
          <a:prstGeom prst="rect">
            <a:avLst/>
          </a:prstGeom>
          <a:pattFill prst="wdDnDiag">
            <a:fgClr>
              <a:schemeClr val="accent5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7C88B-1E27-ACEE-B5BC-870028A61A82}"/>
              </a:ext>
            </a:extLst>
          </p:cNvPr>
          <p:cNvSpPr/>
          <p:nvPr/>
        </p:nvSpPr>
        <p:spPr>
          <a:xfrm>
            <a:off x="2528655" y="3471622"/>
            <a:ext cx="7993361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0F267-333E-A5F0-B5F5-6E1C511676EE}"/>
              </a:ext>
            </a:extLst>
          </p:cNvPr>
          <p:cNvSpPr/>
          <p:nvPr/>
        </p:nvSpPr>
        <p:spPr>
          <a:xfrm>
            <a:off x="10637170" y="4059386"/>
            <a:ext cx="158663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186A9-2684-7FE8-DF3A-F35B086852C5}"/>
              </a:ext>
            </a:extLst>
          </p:cNvPr>
          <p:cNvSpPr txBox="1"/>
          <p:nvPr/>
        </p:nvSpPr>
        <p:spPr>
          <a:xfrm>
            <a:off x="336422" y="3373215"/>
            <a:ext cx="203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Verkko</a:t>
            </a:r>
            <a:r>
              <a:rPr lang="en-US" dirty="0"/>
              <a:t> contig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BD137-CBEA-1659-EC79-58F56F0E60A1}"/>
              </a:ext>
            </a:extLst>
          </p:cNvPr>
          <p:cNvSpPr txBox="1"/>
          <p:nvPr/>
        </p:nvSpPr>
        <p:spPr>
          <a:xfrm>
            <a:off x="2181489" y="33960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D974F-88DB-B584-A941-87E453F0A6AF}"/>
              </a:ext>
            </a:extLst>
          </p:cNvPr>
          <p:cNvSpPr txBox="1"/>
          <p:nvPr/>
        </p:nvSpPr>
        <p:spPr>
          <a:xfrm>
            <a:off x="10820885" y="39802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1F285-AB79-4FC7-C0F6-ED06777299D1}"/>
              </a:ext>
            </a:extLst>
          </p:cNvPr>
          <p:cNvSpPr txBox="1"/>
          <p:nvPr/>
        </p:nvSpPr>
        <p:spPr>
          <a:xfrm>
            <a:off x="3381454" y="220917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Contig1(chr1)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BD1E4-5B94-BC8E-9218-D48E26401AA8}"/>
              </a:ext>
            </a:extLst>
          </p:cNvPr>
          <p:cNvSpPr txBox="1"/>
          <p:nvPr/>
        </p:nvSpPr>
        <p:spPr>
          <a:xfrm>
            <a:off x="7831771" y="277019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Contig2(chr1)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77BA8-2610-F9F5-9426-66C6D050CE29}"/>
              </a:ext>
            </a:extLst>
          </p:cNvPr>
          <p:cNvSpPr txBox="1"/>
          <p:nvPr/>
        </p:nvSpPr>
        <p:spPr>
          <a:xfrm>
            <a:off x="5477089" y="37338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Contig1(chr1)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011F9-4CE5-46F3-6ACF-BFD44900214A}"/>
              </a:ext>
            </a:extLst>
          </p:cNvPr>
          <p:cNvSpPr txBox="1"/>
          <p:nvPr/>
        </p:nvSpPr>
        <p:spPr>
          <a:xfrm>
            <a:off x="10274671" y="4320996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(no chr)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ADC897-A53D-B2CD-840F-803992030574}"/>
              </a:ext>
            </a:extLst>
          </p:cNvPr>
          <p:cNvCxnSpPr/>
          <p:nvPr/>
        </p:nvCxnSpPr>
        <p:spPr>
          <a:xfrm>
            <a:off x="311369" y="3141209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1FE235-96E9-3514-A3BD-770D984C35C0}"/>
              </a:ext>
            </a:extLst>
          </p:cNvPr>
          <p:cNvCxnSpPr/>
          <p:nvPr/>
        </p:nvCxnSpPr>
        <p:spPr>
          <a:xfrm>
            <a:off x="386525" y="4820741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DBB7AB-C1B9-9549-BF6D-7237555584B8}"/>
              </a:ext>
            </a:extLst>
          </p:cNvPr>
          <p:cNvSpPr txBox="1"/>
          <p:nvPr/>
        </p:nvSpPr>
        <p:spPr>
          <a:xfrm>
            <a:off x="6010890" y="99550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</a:t>
            </a:r>
          </a:p>
        </p:txBody>
      </p:sp>
    </p:spTree>
    <p:extLst>
      <p:ext uri="{BB962C8B-B14F-4D97-AF65-F5344CB8AC3E}">
        <p14:creationId xmlns:p14="http://schemas.microsoft.com/office/powerpoint/2010/main" val="58339075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for Grey backgrounds">
      <a:dk1>
        <a:srgbClr val="001A56"/>
      </a:dk1>
      <a:lt1>
        <a:srgbClr val="FFFFFF"/>
      </a:lt1>
      <a:dk2>
        <a:srgbClr val="616165"/>
      </a:dk2>
      <a:lt2>
        <a:srgbClr val="5FE0D3"/>
      </a:lt2>
      <a:accent1>
        <a:srgbClr val="000064"/>
      </a:accent1>
      <a:accent2>
        <a:srgbClr val="FE7F01"/>
      </a:accent2>
      <a:accent3>
        <a:srgbClr val="5C1E9E"/>
      </a:accent3>
      <a:accent4>
        <a:srgbClr val="00BC0E"/>
      </a:accent4>
      <a:accent5>
        <a:srgbClr val="000000"/>
      </a:accent5>
      <a:accent6>
        <a:srgbClr val="04164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827</Words>
  <Application>Microsoft Macintosh PowerPoint</Application>
  <PresentationFormat>Widescreen</PresentationFormat>
  <Paragraphs>200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2_Custom Design</vt:lpstr>
      <vt:lpstr>Post-verkko cleaning</vt:lpstr>
      <vt:lpstr>Introduction</vt:lpstr>
      <vt:lpstr>PowerPoint Presentation</vt:lpstr>
      <vt:lpstr>PowerPoint Presentation</vt:lpstr>
      <vt:lpstr>Workflow</vt:lpstr>
      <vt:lpstr>Verkko output directory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Verkko-fillet</vt:lpstr>
      <vt:lpstr>PowerPoint Presentation</vt:lpstr>
      <vt:lpstr>PowerPoint Presentation</vt:lpstr>
      <vt:lpstr>PowerPoint Presentation</vt:lpstr>
    </vt:vector>
  </TitlesOfParts>
  <Company>NHGRI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 Aguila, Ernesto (NIH/NHGRI) [C]</dc:creator>
  <cp:lastModifiedBy>Kim, Juhyun (NIH/NHGRI) [F]</cp:lastModifiedBy>
  <cp:revision>401</cp:revision>
  <dcterms:created xsi:type="dcterms:W3CDTF">2016-02-09T15:15:29Z</dcterms:created>
  <dcterms:modified xsi:type="dcterms:W3CDTF">2024-12-12T16:06:47Z</dcterms:modified>
</cp:coreProperties>
</file>