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61" r:id="rId6"/>
    <p:sldId id="262" r:id="rId7"/>
    <p:sldId id="259" r:id="rId8"/>
    <p:sldId id="263" r:id="rId9"/>
    <p:sldId id="272" r:id="rId10"/>
    <p:sldId id="273" r:id="rId11"/>
    <p:sldId id="274" r:id="rId12"/>
    <p:sldId id="260" r:id="rId13"/>
    <p:sldId id="264" r:id="rId14"/>
    <p:sldId id="265" r:id="rId15"/>
    <p:sldId id="269" r:id="rId16"/>
    <p:sldId id="270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9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  <a:cs typeface="Arial" panose="020B0604020202020204" pitchFamily="34" charset="0"/>
              </a:rPr>
              <a:t>Handyman</a:t>
            </a:r>
            <a:br>
              <a:rPr lang="en-US" dirty="0" smtClean="0">
                <a:latin typeface="Bell MT" panose="02020503060305020303" pitchFamily="18" charset="0"/>
                <a:cs typeface="Arial" panose="020B0604020202020204" pitchFamily="34" charset="0"/>
              </a:rPr>
            </a:br>
            <a:endParaRPr lang="en-US" dirty="0"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ell MT" panose="02020503060305020303" pitchFamily="18" charset="0"/>
              </a:rPr>
              <a:t>	Tristan Adams			</a:t>
            </a:r>
            <a:r>
              <a:rPr lang="en-US" dirty="0" err="1" smtClean="0">
                <a:latin typeface="Bell MT" panose="02020503060305020303" pitchFamily="18" charset="0"/>
              </a:rPr>
              <a:t>matthew</a:t>
            </a:r>
            <a:r>
              <a:rPr lang="en-US" dirty="0" smtClean="0">
                <a:latin typeface="Bell MT" panose="02020503060305020303" pitchFamily="18" charset="0"/>
              </a:rPr>
              <a:t> wheeler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	Anil Kendir				dean </a:t>
            </a:r>
            <a:r>
              <a:rPr lang="en-US" dirty="0" err="1" smtClean="0">
                <a:latin typeface="Bell MT" panose="02020503060305020303" pitchFamily="18" charset="0"/>
              </a:rPr>
              <a:t>fleming</a:t>
            </a:r>
            <a:endParaRPr lang="en-US" dirty="0" smtClean="0">
              <a:latin typeface="Bell MT" panose="02020503060305020303" pitchFamily="18" charset="0"/>
            </a:endParaRPr>
          </a:p>
          <a:p>
            <a:r>
              <a:rPr lang="en-US" dirty="0" smtClean="0">
                <a:latin typeface="Bell MT" panose="02020503060305020303" pitchFamily="18" charset="0"/>
              </a:rPr>
              <a:t>	Justus </a:t>
            </a:r>
            <a:r>
              <a:rPr lang="en-US" dirty="0" err="1" smtClean="0">
                <a:latin typeface="Bell MT" panose="02020503060305020303" pitchFamily="18" charset="0"/>
              </a:rPr>
              <a:t>jackson</a:t>
            </a: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366027"/>
              </p:ext>
            </p:extLst>
          </p:nvPr>
        </p:nvGraphicFramePr>
        <p:xfrm>
          <a:off x="2494844" y="618523"/>
          <a:ext cx="7247466" cy="5262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9064"/>
                <a:gridCol w="594781"/>
                <a:gridCol w="5203621"/>
              </a:tblGrid>
              <a:tr h="6773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Number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7444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800" b="1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Submit a Review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5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Summary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submits a review of a job that has been completed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74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Priority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5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Preconditions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job request has to be completed for a review to be filed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5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Postconditions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review is submitted and filed on the server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74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Actor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5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Secondary Actors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Sever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74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Trigger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clicks the submit review button next to a job request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5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Main Scenario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Step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25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clicks the submit a review button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4515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is prompted to fill out a form with a star rating and an optional comment box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25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fills out the form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25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hits the submit form button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25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Form is sent to the server for filing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25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has submitted a review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374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Extensions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Step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Branching Action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4515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fails to enter the required star rating: prompt user that the star rating has to be filled in before submitting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</a:tr>
              <a:tr h="2374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Open Issues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gridSpan="2">
                  <a:txBody>
                    <a:bodyPr/>
                    <a:lstStyle/>
                    <a:p>
                      <a:endParaRPr lang="en-US" sz="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751" marR="567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32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337080"/>
              </p:ext>
            </p:extLst>
          </p:nvPr>
        </p:nvGraphicFramePr>
        <p:xfrm>
          <a:off x="2427111" y="618521"/>
          <a:ext cx="7450666" cy="53307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0133"/>
                <a:gridCol w="496711"/>
                <a:gridCol w="5463822"/>
              </a:tblGrid>
              <a:tr h="5330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Number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Name</a:t>
                      </a:r>
                      <a:endParaRPr lang="en-US" sz="10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Setting Job Completion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Summary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Users confirm that the job is complete and transaction is finalized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Priority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Worker and Customer are matched up, and the job has been approved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0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Postconditions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Worker no longer sees Customer’s credentials and information. An option to rate each other has been prompted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Actor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Secondary 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Server, Other Users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Trigger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Both user’s click “Job Complete”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Main Scenario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Both user’s click “Job Complete”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Server removes personal access to the other user’s credentials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Rating UseCase is triggered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Extensions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Branching Action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7996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After one user has selected “Job Complete” the job interaction will auto terminate after 48 hours, in case the other user has neglected selecting the option.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665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Open Issues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17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Handyman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 local job listings by area code / description / price / customer rating</a:t>
            </a:r>
          </a:p>
          <a:p>
            <a:r>
              <a:rPr lang="en-US" dirty="0" smtClean="0"/>
              <a:t>Send customer a request to complete the service</a:t>
            </a:r>
          </a:p>
          <a:p>
            <a:r>
              <a:rPr lang="en-US" dirty="0" smtClean="0"/>
              <a:t>Receive customer’s credentials upon confirmation</a:t>
            </a:r>
          </a:p>
          <a:p>
            <a:r>
              <a:rPr lang="en-US" dirty="0" smtClean="0"/>
              <a:t>Complete the job</a:t>
            </a:r>
          </a:p>
          <a:p>
            <a:r>
              <a:rPr lang="en-US" dirty="0" smtClean="0"/>
              <a:t>Payment</a:t>
            </a:r>
          </a:p>
          <a:p>
            <a:r>
              <a:rPr lang="en-US" dirty="0" smtClean="0"/>
              <a:t>Peer-to-peer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5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434424"/>
              </p:ext>
            </p:extLst>
          </p:nvPr>
        </p:nvGraphicFramePr>
        <p:xfrm>
          <a:off x="2609384" y="1148574"/>
          <a:ext cx="7047571" cy="48173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514"/>
                <a:gridCol w="469838"/>
                <a:gridCol w="5168219"/>
              </a:tblGrid>
              <a:tr h="437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/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Name</a:t>
                      </a:r>
                      <a:endParaRPr lang="en-US" sz="9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Searches for Job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Summary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enters search criteria and is shown jobs matching those criteria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Priority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 (Highest)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is logged 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Jobs matching the input criteria are displayed on the site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Actor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(Worker)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Secondary Actors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Trigger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clicks the “Search for Jobs” button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Main Scenario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clicks “Search for Jobs” button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437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is prompted to enter search criteria, such as review score, payment amount, closeness of job, type of work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clicks “ok”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437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Criteria are sent to the server, whose job listings are searched for jobs matching the criteria input by User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Jobs are listed for the User to browse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Branching 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437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Input data does not match any listings on the server; User is informed of the result and prompted to widen their search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18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 Issues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60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222588"/>
              </p:ext>
            </p:extLst>
          </p:nvPr>
        </p:nvGraphicFramePr>
        <p:xfrm>
          <a:off x="2676294" y="618524"/>
          <a:ext cx="6880302" cy="5046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6060"/>
                <a:gridCol w="458687"/>
                <a:gridCol w="5045555"/>
              </a:tblGrid>
              <a:tr h="458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/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Name</a:t>
                      </a:r>
                      <a:endParaRPr lang="en-US" sz="9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Selects a Job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Summary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Selects a Job from the Job Search Listing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Priority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 (Highest)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is logged in and has made a Search using Use Case 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8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User who created the job is notified that a Worker has requested more information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Actor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(Worker)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Secondary Actors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Server, User (Customer)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Trigger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clicks a button indicating a specific job in their search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Main Scenario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clicks “More Info” button on a job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458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 retrieves information for Worker and displays the relative location of the job, its description, and the payment amount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clicks “ok” to confirm their interest in the job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 sends a notification to the User (Customer) who requested the job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Jobs are listed for the User to browse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Branching 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458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(Worker) decides instead to go back to search results instead of confirming interest in the job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</a:tr>
              <a:tr h="2293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 Issues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0" marR="603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24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014213"/>
              </p:ext>
            </p:extLst>
          </p:nvPr>
        </p:nvGraphicFramePr>
        <p:xfrm>
          <a:off x="2472266" y="618523"/>
          <a:ext cx="7405511" cy="53984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3735"/>
                <a:gridCol w="533075"/>
                <a:gridCol w="5298701"/>
              </a:tblGrid>
              <a:tr h="257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Name</a:t>
                      </a:r>
                      <a:endParaRPr lang="en-US" sz="9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Job Finalization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41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Summary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After approval by customer, worker receives the full address and contact information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Priority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41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is logged in, applied to work for a job, and the other user has accepted the work.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Working user can view their client's address and contact information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Actor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Secondary Actors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Trigger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Job-having user clicks an “Accept Work” button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Main Scenario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</a:tr>
              <a:tr h="257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receives notification of the client's response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</a:tr>
              <a:tr h="5141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 can then act on the job (start it or message user for more information, or ignore it if denied)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</a:tr>
              <a:tr h="257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Branching 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</a:tr>
              <a:tr h="5141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If the client accepts the worker's request, the worker receives notification with the contact information.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</a:tr>
              <a:tr h="5141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If the client denies the worker's request, the worker is sent a notification saying that they have been denied with no further information.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</a:tr>
              <a:tr h="257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 Issues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659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769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and handle account freeze’s </a:t>
            </a:r>
          </a:p>
          <a:p>
            <a:r>
              <a:rPr lang="en-US" dirty="0" smtClean="0"/>
              <a:t>View and handle user complaints. These will encompass grievances regarding payment, harassment, and any other issue from the service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05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387676"/>
              </p:ext>
            </p:extLst>
          </p:nvPr>
        </p:nvGraphicFramePr>
        <p:xfrm>
          <a:off x="2540000" y="618520"/>
          <a:ext cx="7111999" cy="53758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325"/>
                <a:gridCol w="512058"/>
                <a:gridCol w="5087616"/>
              </a:tblGrid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Name</a:t>
                      </a:r>
                      <a:endParaRPr lang="en-US" sz="9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Window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Summary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Administrator user can view all users' reviews, complaints, and frozen accounts.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Priority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is admin and logged 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 can see the admin window and use its features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Actor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Secondary Actors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Trigger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 logs in, or loads the homepage while still being logged 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Main Scenario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 logs 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 can then see their homepage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 can view user reviews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 can see complaints (if any)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 can see frozen accounts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Branching 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5180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If an admin user wants to act on a complaint, they can do so by clicking on it.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4542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user can unfreeze an account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</a:tr>
              <a:tr h="259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 Issues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404" marR="6399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271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686302"/>
              </p:ext>
            </p:extLst>
          </p:nvPr>
        </p:nvGraphicFramePr>
        <p:xfrm>
          <a:off x="2822222" y="618521"/>
          <a:ext cx="6807200" cy="54097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1037"/>
                <a:gridCol w="558649"/>
                <a:gridCol w="4887514"/>
              </a:tblGrid>
              <a:tr h="7072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Number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Name</a:t>
                      </a:r>
                      <a:endParaRPr lang="en-US" sz="700" b="1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Message/Complaint Review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Summary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 reviews a complaint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Priority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Preconditions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has submitted a message or complaint to the Admins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Postconditions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 has viewed the message or complaint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Primary Actor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Secondary Actors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Server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Trigger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 clicks on the view messages &amp; complaints button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Main Scenario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Step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Action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 clicks on the messages &amp; complaints button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Server receives request to all messages and complaints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Server sends the list of messages and complaints to the admin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 chooses a message or complaint to view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Server receives request for a certain message or complaint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Server sends the details of the message or complaint to the Admin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 can then see the message or complaint that was requested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Extensions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Step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Branching Action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4591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</a:tr>
              <a:tr h="23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Open Issues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gridSpan="2">
                  <a:txBody>
                    <a:bodyPr/>
                    <a:lstStyle/>
                    <a:p>
                      <a:endParaRPr lang="en-US" sz="7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328" marR="503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071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150899"/>
              </p:ext>
            </p:extLst>
          </p:nvPr>
        </p:nvGraphicFramePr>
        <p:xfrm>
          <a:off x="2404531" y="618512"/>
          <a:ext cx="7552269" cy="5183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5823"/>
                <a:gridCol w="543693"/>
                <a:gridCol w="5402753"/>
              </a:tblGrid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Name</a:t>
                      </a:r>
                      <a:endParaRPr lang="en-US" sz="10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Unfreeze Account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Summary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 admin user decides to unfreeze a frozen account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Priority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user is logged in, there is a frozen account that is desired to be unfrozen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Postconditions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Frozen account is now not frozen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Actor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Secondary 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Server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Trigger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 account is frozen, and an admin decides to unfreeze 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Main Scenario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</a:tr>
              <a:tr h="616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clicks on the user in the “Frozen Accounts” section of the admin panel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clicks the “Unfreeze” button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Extensions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Branching Action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</a:tr>
              <a:tr h="562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</a:tr>
              <a:tr h="308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Open Issues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5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49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What is Handyman?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sharing application </a:t>
            </a:r>
          </a:p>
          <a:p>
            <a:r>
              <a:rPr lang="en-US" dirty="0"/>
              <a:t>D</a:t>
            </a:r>
            <a:r>
              <a:rPr lang="en-US" dirty="0" smtClean="0"/>
              <a:t>esigned to combine the use of crowd-sourced reviews of local businesses (such as Angie’s List, </a:t>
            </a:r>
            <a:r>
              <a:rPr lang="en-US" dirty="0" err="1" smtClean="0"/>
              <a:t>LocalHandyManPros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asy peer-to-peer service by connecting customers directly with a service provider in their area to take care of their house hold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 settings</a:t>
            </a:r>
          </a:p>
          <a:p>
            <a:r>
              <a:rPr lang="en-US" dirty="0" smtClean="0"/>
              <a:t>Viewing current job listings</a:t>
            </a:r>
          </a:p>
          <a:p>
            <a:r>
              <a:rPr lang="en-US" dirty="0" smtClean="0"/>
              <a:t>Transaction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1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 primary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Customers – Have some type of service they need taken care of around the house. Anywhere from lawn care, to plumbing and electricity.</a:t>
            </a:r>
          </a:p>
          <a:p>
            <a:r>
              <a:rPr lang="en-US" dirty="0" smtClean="0"/>
              <a:t>Workers – Any individual willing to provide a specific service. Can range from Amateur to Professional</a:t>
            </a:r>
          </a:p>
          <a:p>
            <a:r>
              <a:rPr lang="en-US" dirty="0" smtClean="0"/>
              <a:t>Admins – Responsible for rating disputes, user reports, account freeze and un-freeze status’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Bird’s Eye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User’s have a very basic registration process</a:t>
            </a:r>
          </a:p>
          <a:p>
            <a:r>
              <a:rPr lang="en-US" dirty="0" smtClean="0"/>
              <a:t>Needs and services are filtered by area code</a:t>
            </a:r>
          </a:p>
          <a:p>
            <a:r>
              <a:rPr lang="en-US" dirty="0" smtClean="0"/>
              <a:t>User’s can either create a job listing, or search for job listings available in the area</a:t>
            </a:r>
          </a:p>
          <a:p>
            <a:r>
              <a:rPr lang="en-US" dirty="0" smtClean="0"/>
              <a:t>Both user’s evaluate each other in a peer-to-peer review after the customer has been serviced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6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140679"/>
              </p:ext>
            </p:extLst>
          </p:nvPr>
        </p:nvGraphicFramePr>
        <p:xfrm>
          <a:off x="2732049" y="814038"/>
          <a:ext cx="6423102" cy="53302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4621"/>
                <a:gridCol w="428207"/>
                <a:gridCol w="4710274"/>
              </a:tblGrid>
              <a:tr h="410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/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Number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Name</a:t>
                      </a:r>
                      <a:endParaRPr lang="en-US" sz="7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registers on the website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Summary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creates an ID and password which allows them to log 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Priority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 (Highest)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Preconditions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is connected to the website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Postconditions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User’s chosen ID is registered on the web server with the associated password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Primary Actor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Secondary Actors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Server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Trigger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clicks the register button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Main Scenario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Step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Action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User clicks register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410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is prompted to create an ID and password, and select account type (Worker or Customer)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creates ID and password with an email account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410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ID, Password, email, and account type are sent to the server for registration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is now registered on the server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Extensions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Step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Branching Action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410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Error due to ID already being registered; prompt user for a different ID or to login using that ID if it is theirs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410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4b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Password fails to meet requirements: Must have a number and be at least 8 characters long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410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4c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Email is of an invalid format, so the user is prompted for a valid email until a valid one is provided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</a:tr>
              <a:tr h="205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Open Issues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082" marR="510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6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453037"/>
              </p:ext>
            </p:extLst>
          </p:nvPr>
        </p:nvGraphicFramePr>
        <p:xfrm>
          <a:off x="2810107" y="1003606"/>
          <a:ext cx="6757639" cy="4939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1528"/>
                <a:gridCol w="450509"/>
                <a:gridCol w="4955602"/>
              </a:tblGrid>
              <a:tr h="4939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Number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Name</a:t>
                      </a:r>
                      <a:endParaRPr lang="en-US" sz="10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logs in on the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Summary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login ID and password to log in to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Priority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 (Highest)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is connected to the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Postconditions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is logged in on the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Actor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Secondary 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Server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Trigger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clicks the log in button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Main Scenario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clicks log in button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is prompted to enter an ID and password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their ID and password and clicks “ok”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 and password are sent to the server for verification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is now logged in to the server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Extensions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Branching Action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4939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entered incorrect login information: is not logged in and is re-prompted for ID and password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</a:tr>
              <a:tr h="247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Open Issues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47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description</a:t>
            </a:r>
          </a:p>
          <a:p>
            <a:r>
              <a:rPr lang="en-US" dirty="0" smtClean="0"/>
              <a:t>Amount offered for the service</a:t>
            </a:r>
          </a:p>
          <a:p>
            <a:r>
              <a:rPr lang="en-US" dirty="0" smtClean="0"/>
              <a:t>Confirmation of service for Handyman to receive Customer’s address and information</a:t>
            </a:r>
          </a:p>
          <a:p>
            <a:r>
              <a:rPr lang="en-US" dirty="0" smtClean="0"/>
              <a:t>Payment</a:t>
            </a:r>
          </a:p>
          <a:p>
            <a:r>
              <a:rPr lang="en-US" dirty="0" smtClean="0"/>
              <a:t>Peer-to-peer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9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020654"/>
              </p:ext>
            </p:extLst>
          </p:nvPr>
        </p:nvGraphicFramePr>
        <p:xfrm>
          <a:off x="2720898" y="936698"/>
          <a:ext cx="6757639" cy="4839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1527"/>
                <a:gridCol w="450509"/>
                <a:gridCol w="4955603"/>
              </a:tblGrid>
              <a:tr h="4609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/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Name</a:t>
                      </a:r>
                      <a:endParaRPr lang="en-US" sz="9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 Creates Job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Summary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 Creates a job which is then viewable on the website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Priority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 (Highest)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 is logged in already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Job is created and listed on the website when searched for using proper criteria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Actor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(Customer)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Secondary Actors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Trigger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clicks the “Create Job” button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Main Scenario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clicks “create job” button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4609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is prompted to enter information about the job, such as type of work desired, price, first name, and address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clicks “ok”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Job and information is sent to the server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 lists job for workers to find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Branching Action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4609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fails to enter information required for a job, is prompted by the site to finish entering all information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</a:tr>
              <a:tr h="230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 Issues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5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247198"/>
              </p:ext>
            </p:extLst>
          </p:nvPr>
        </p:nvGraphicFramePr>
        <p:xfrm>
          <a:off x="2743200" y="618522"/>
          <a:ext cx="6999111" cy="52517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9409"/>
                <a:gridCol w="574081"/>
                <a:gridCol w="5025621"/>
              </a:tblGrid>
              <a:tr h="761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Number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800" b="1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Job Approval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Summary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 approves a job acceptance for the worker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Priority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 (Highest)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Preconditions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Worker accepted a job that was requested by the customer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Postconditions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Job information is sent to the worker upon approval from the customer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Actor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Secondary Actors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Worker, Server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Trigger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 clicks the approve button on their job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Main Scenario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Step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 clicks the approve job button next to a job request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Acceptance of the job is sent to the server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Sever sends job information to the worker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Worker receives information on the job from server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Worker can then go complete the job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Extensions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Step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Branching Action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4422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 does not click the approve button.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</a:tr>
              <a:tr h="2529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Open Issues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gridSpan="2">
                  <a:txBody>
                    <a:bodyPr/>
                    <a:lstStyle/>
                    <a:p>
                      <a:endParaRPr lang="en-US" sz="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5663" marR="556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400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138</TotalTime>
  <Words>1994</Words>
  <Application>Microsoft Office PowerPoint</Application>
  <PresentationFormat>Widescreen</PresentationFormat>
  <Paragraphs>559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Bell MT</vt:lpstr>
      <vt:lpstr>Times New Roman</vt:lpstr>
      <vt:lpstr>Trebuchet MS</vt:lpstr>
      <vt:lpstr>Tw Cen MT</vt:lpstr>
      <vt:lpstr>Circuit</vt:lpstr>
      <vt:lpstr>Handyman </vt:lpstr>
      <vt:lpstr>What is Handyman?</vt:lpstr>
      <vt:lpstr>3 primary users</vt:lpstr>
      <vt:lpstr>Bird’s Eye view</vt:lpstr>
      <vt:lpstr>PowerPoint Presentation</vt:lpstr>
      <vt:lpstr>PowerPoint Presentation</vt:lpstr>
      <vt:lpstr>Customer</vt:lpstr>
      <vt:lpstr>PowerPoint Presentation</vt:lpstr>
      <vt:lpstr>PowerPoint Presentation</vt:lpstr>
      <vt:lpstr>PowerPoint Presentation</vt:lpstr>
      <vt:lpstr>PowerPoint Presentation</vt:lpstr>
      <vt:lpstr>Handyman</vt:lpstr>
      <vt:lpstr>PowerPoint Presentation</vt:lpstr>
      <vt:lpstr>PowerPoint Presentation</vt:lpstr>
      <vt:lpstr>PowerPoint Presentation</vt:lpstr>
      <vt:lpstr>Administrator</vt:lpstr>
      <vt:lpstr>PowerPoint Presentation</vt:lpstr>
      <vt:lpstr>PowerPoint Presentation</vt:lpstr>
      <vt:lpstr>PowerPoint Presentation</vt:lpstr>
      <vt:lpstr>Other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Handyman</dc:title>
  <dc:creator>aylan kendir</dc:creator>
  <cp:lastModifiedBy>aylan kendir</cp:lastModifiedBy>
  <cp:revision>13</cp:revision>
  <dcterms:created xsi:type="dcterms:W3CDTF">2016-03-06T23:17:26Z</dcterms:created>
  <dcterms:modified xsi:type="dcterms:W3CDTF">2016-03-07T01:36:12Z</dcterms:modified>
</cp:coreProperties>
</file>