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</p:sldMasterIdLst>
  <p:sldIdLst>
    <p:sldId id="256" r:id="rId3"/>
    <p:sldId id="257" r:id="rId4"/>
    <p:sldId id="271" r:id="rId5"/>
    <p:sldId id="258" r:id="rId6"/>
    <p:sldId id="261" r:id="rId7"/>
    <p:sldId id="262" r:id="rId8"/>
    <p:sldId id="259" r:id="rId9"/>
    <p:sldId id="263" r:id="rId10"/>
    <p:sldId id="272" r:id="rId11"/>
    <p:sldId id="273" r:id="rId12"/>
    <p:sldId id="274" r:id="rId13"/>
    <p:sldId id="260" r:id="rId14"/>
    <p:sldId id="264" r:id="rId15"/>
    <p:sldId id="265" r:id="rId16"/>
    <p:sldId id="269" r:id="rId17"/>
    <p:sldId id="270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1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2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86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8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67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8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55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2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3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</a:t>
            </a:r>
            <a:r>
              <a:rPr lang="en-US" cap="none" dirty="0" err="1" smtClean="0">
                <a:latin typeface="Bell MT" panose="02020503060305020303" pitchFamily="18" charset="0"/>
              </a:rPr>
              <a:t>Kendir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312552"/>
              </p:ext>
            </p:extLst>
          </p:nvPr>
        </p:nvGraphicFramePr>
        <p:xfrm>
          <a:off x="2085974" y="314328"/>
          <a:ext cx="8101014" cy="6272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723"/>
                <a:gridCol w="664830"/>
                <a:gridCol w="5816461"/>
              </a:tblGrid>
              <a:tr h="8072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Submit a Review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submits a review of a job that has been completed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job request has to be completed for a review to be filed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review is submitted and filed on the 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the submit review button next to a job request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the submit a review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538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prompted to fill out a form with a star rating and an optional comment box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fills out the form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hits the submit form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Form is sent to the server for filing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has submitted a review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538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fails to enter the required star rating: prompt user that the star rating has to be filled in before submitting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008578"/>
              </p:ext>
            </p:extLst>
          </p:nvPr>
        </p:nvGraphicFramePr>
        <p:xfrm>
          <a:off x="1928812" y="257184"/>
          <a:ext cx="8401051" cy="6286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0210"/>
                <a:gridCol w="560070"/>
                <a:gridCol w="6160771"/>
              </a:tblGrid>
              <a:tr h="6286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en-US" sz="14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Setting Job Completion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Users confirm that the job is complete and transaction is finalized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and Customer are matched up, and the job has been approved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no longer sees Customer’s credentials and information. An option to rate each other has been prompted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Server, Other Users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Both user’s click “Job Complete”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Both user’s click “Job Complete”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 removes personal access to the other user’s credentials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Rating UseCase is triggered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942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one user has selected “Job Complete” the job interaction will auto terminate after 48 hours, in case the other user has neglected selecting the option.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local job listings by area code / description / price / customer rating</a:t>
            </a:r>
          </a:p>
          <a:p>
            <a:r>
              <a:rPr lang="en-US" dirty="0" smtClean="0"/>
              <a:t>Send customer a request to complete the service</a:t>
            </a:r>
          </a:p>
          <a:p>
            <a:r>
              <a:rPr lang="en-US" dirty="0" smtClean="0"/>
              <a:t>Receive customer’s credentials upon confirmation</a:t>
            </a:r>
          </a:p>
          <a:p>
            <a:r>
              <a:rPr lang="en-US" dirty="0" smtClean="0"/>
              <a:t>Complete the job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010630"/>
              </p:ext>
            </p:extLst>
          </p:nvPr>
        </p:nvGraphicFramePr>
        <p:xfrm>
          <a:off x="2000250" y="228598"/>
          <a:ext cx="8201025" cy="6257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0205"/>
                <a:gridCol w="546735"/>
                <a:gridCol w="6014085"/>
              </a:tblGrid>
              <a:tr h="568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en-US" sz="14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Worker Searches for Job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enters search criteria and is shown jobs matching those criteria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(Highest)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is logged 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Jobs matching the input criteria are displayed on the site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(Worker)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clicks the “Search for Jobs”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“Search for Jobs”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8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prompted to enter search criteria, such as review score, payment amount, closeness of job, type of work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“ok”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8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Criteria are sent to the server, whose job listings are searched for jobs matching the criteria input by User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Jobs are listed for the User to browse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8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data does not match any listings on the server; User is informed of the result and prompted to widen their search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6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677262"/>
              </p:ext>
            </p:extLst>
          </p:nvPr>
        </p:nvGraphicFramePr>
        <p:xfrm>
          <a:off x="1985963" y="200026"/>
          <a:ext cx="8315325" cy="6229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3064"/>
                <a:gridCol w="554355"/>
                <a:gridCol w="6097906"/>
              </a:tblGrid>
              <a:tr h="566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en-US" sz="14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Worker Selects a Job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Selects a Job from the Job Search Listing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(Highest)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is logged in and has made a Search using Use Case 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User who created the job is notified that a Worker has requested more information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(Worker)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Server, User (Customer)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clicks a button indicating a specific job in their search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clicks “More Info” button on a job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6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 retrieves information for Worker and displays the relative location of the job, its description, and the payment amount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“ok” to confirm their interest in the job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 sends a notification to the User (Customer) who requested the job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Jobs are listed for the User to browse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6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(Worker) decides instead to go back to search results instead of confirming interest in the job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12183"/>
              </p:ext>
            </p:extLst>
          </p:nvPr>
        </p:nvGraphicFramePr>
        <p:xfrm>
          <a:off x="1485900" y="271460"/>
          <a:ext cx="9086851" cy="6357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034"/>
                <a:gridCol w="654104"/>
                <a:gridCol w="6501713"/>
              </a:tblGrid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en-US" sz="14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Job Finalization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approval by customer, worker receives the full address and contact information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logged in, applied to work for a job, and the other user has accepted the work.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Working user can view their client's address and contact information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Job-having user clicks an “Accept Work”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receives notification of the client's response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can then act on the job (start it or message user for more information, or ignore it if denied)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 the client accepts the worker's request, the worker receives notification with the contact information.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 the client denies the worker's request, the worker is sent a notification saying that they have been denied with no further information.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Open Issues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handle account freezes based on user rating </a:t>
            </a:r>
          </a:p>
          <a:p>
            <a:r>
              <a:rPr lang="en-US" dirty="0" smtClean="0"/>
              <a:t>View and handle user complaints/reports. These will encompass grievances regarding payment, harassment, and any other issue from the service interaction</a:t>
            </a:r>
          </a:p>
          <a:p>
            <a:r>
              <a:rPr lang="en-US" dirty="0" smtClean="0"/>
              <a:t>Remove improper job listings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093793"/>
              </p:ext>
            </p:extLst>
          </p:nvPr>
        </p:nvGraphicFramePr>
        <p:xfrm>
          <a:off x="1814514" y="200027"/>
          <a:ext cx="8586786" cy="6443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930"/>
                <a:gridCol w="618241"/>
                <a:gridCol w="6142615"/>
              </a:tblGrid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en-US" sz="14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Window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Administrator user can view all users' reviews, complaints, and frozen accounts.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admin and logged 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Admin user can see the admin window and use its features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 logs in, or loads the homepage while still being logged 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 logs 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 can then see their homepage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 can view user reviews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 can see complaints (if any)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 can see frozen accounts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620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 an admin user wants to act on a complaint, they can do so by clicking on it.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5444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 can unfreeze an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121667"/>
              </p:ext>
            </p:extLst>
          </p:nvPr>
        </p:nvGraphicFramePr>
        <p:xfrm>
          <a:off x="1700214" y="242893"/>
          <a:ext cx="8586787" cy="6200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6849"/>
                <a:gridCol w="704695"/>
                <a:gridCol w="6165243"/>
              </a:tblGrid>
              <a:tr h="810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Message/Complaint Review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reviews a complaint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has submitted a message or complaint to the Admins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has viewed the message or complaint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clicks on the view messages &amp; complaints button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clicks on the messages &amp; complaints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 receives request to all messages and complaints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 sends the list of messages and complaints to the admin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chooses a message or complaint to view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 receives request for a certain message or complaint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 sends the details of the message or complaint to the Admin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can then see the message or complaint that was requested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5262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532141"/>
              </p:ext>
            </p:extLst>
          </p:nvPr>
        </p:nvGraphicFramePr>
        <p:xfrm>
          <a:off x="1814513" y="214310"/>
          <a:ext cx="8372474" cy="6300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221"/>
                <a:gridCol w="602740"/>
                <a:gridCol w="5989513"/>
              </a:tblGrid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en-US" sz="14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Unfreeze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 admin user decides to unfreeze a frozen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 is logged in, there is a frozen account that is desired to be unfrozen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Frozen account is now not frozen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User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 account is frozen, and an admin decides to unfreeze it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748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clicks on the user in the “Frozen Accounts” section of the admin panel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 clicks the “Unfreeze”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Branching Action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6839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What is </a:t>
            </a:r>
            <a:r>
              <a:rPr lang="en-US" dirty="0" err="1" smtClean="0">
                <a:latin typeface="Bell MT" panose="02020503060305020303" pitchFamily="18" charset="0"/>
              </a:rPr>
              <a:t>VeriHandy</a:t>
            </a:r>
            <a:r>
              <a:rPr lang="en-US" dirty="0" smtClean="0">
                <a:latin typeface="Bell MT" panose="02020503060305020303" pitchFamily="18" charset="0"/>
              </a:rPr>
              <a:t>?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use of crowd-sourced reviews of local businesses (ex. Angie’s List, </a:t>
            </a:r>
            <a:r>
              <a:rPr lang="en-US" dirty="0" err="1" smtClean="0"/>
              <a:t>LocalHandyManPros</a:t>
            </a:r>
            <a:r>
              <a:rPr lang="en-US" dirty="0" smtClean="0"/>
              <a:t>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settings</a:t>
            </a:r>
          </a:p>
          <a:p>
            <a:r>
              <a:rPr lang="en-US" dirty="0" smtClean="0"/>
              <a:t>Browsing current job listings</a:t>
            </a:r>
          </a:p>
          <a:p>
            <a:r>
              <a:rPr lang="en-US" dirty="0" smtClean="0"/>
              <a:t>Transaction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2" y="2285999"/>
            <a:ext cx="9834561" cy="31432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443162"/>
            <a:ext cx="9601196" cy="130386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– Have some type of service they need taken care of around the house. Anywhere from lawn care, to plumbing and electricity.</a:t>
            </a:r>
          </a:p>
          <a:p>
            <a:r>
              <a:rPr lang="en-US" dirty="0" smtClean="0"/>
              <a:t>Workers – Any individual willing to provide a specific service. Can range from Amateur to Professional</a:t>
            </a:r>
          </a:p>
          <a:p>
            <a:r>
              <a:rPr lang="en-US" dirty="0" smtClean="0"/>
              <a:t>Admins – Responsible for rating disputes, user reports, account freeze and un-freeze status’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High-level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have a very basic registration process</a:t>
            </a:r>
          </a:p>
          <a:p>
            <a:r>
              <a:rPr lang="en-US" dirty="0" smtClean="0"/>
              <a:t>Needs and services are filtered by area code</a:t>
            </a:r>
          </a:p>
          <a:p>
            <a:r>
              <a:rPr lang="en-US" dirty="0" smtClean="0"/>
              <a:t>User’s can either create a job listing, or search for job listings available in the area</a:t>
            </a:r>
          </a:p>
          <a:p>
            <a:r>
              <a:rPr lang="en-US" dirty="0" smtClean="0"/>
              <a:t>Both user’s evaluate each other in a peer-to-peer review after the customer has been serviced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093390"/>
              </p:ext>
            </p:extLst>
          </p:nvPr>
        </p:nvGraphicFramePr>
        <p:xfrm>
          <a:off x="2138363" y="128589"/>
          <a:ext cx="7915274" cy="6600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055"/>
                <a:gridCol w="527685"/>
                <a:gridCol w="5804534"/>
              </a:tblGrid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en-US" sz="14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registers on the website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creates an ID and password which allows them to log 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 (Highest)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connected to the website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User’s chosen ID is registered on the web server with the associated password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the register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clicks register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prompted to create an ID and password, and select account type (Worker or Customer)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creates ID and password with an email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ID, Password, email, and account type are sent to the server for registration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now registered on the 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due to ID already being registered; prompt user for a different ID or to login using that ID if it is theirs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 fails to meet requirements: Must have a number and be at least 8 characters long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 is of an invalid format, so the user is prompted for a valid email until a valid one is provided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768407"/>
              </p:ext>
            </p:extLst>
          </p:nvPr>
        </p:nvGraphicFramePr>
        <p:xfrm>
          <a:off x="2071689" y="171448"/>
          <a:ext cx="7858124" cy="642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625"/>
                <a:gridCol w="523875"/>
                <a:gridCol w="5762624"/>
              </a:tblGrid>
              <a:tr h="642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en-US" sz="14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logs in on the website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enters login ID and password to log in to website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(Highest)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connected to the website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Postconditions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logged in on the website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the log in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log in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prompted to enter an ID and password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enters their ID and password and clicks “ok”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 and password are sent to the server for verification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now logged in to the 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642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entered incorrect login information: is not logged in and is re-prompted for ID and password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description</a:t>
            </a:r>
          </a:p>
          <a:p>
            <a:r>
              <a:rPr lang="en-US" dirty="0" smtClean="0"/>
              <a:t>Amount offered for the service</a:t>
            </a:r>
          </a:p>
          <a:p>
            <a:r>
              <a:rPr lang="en-US" dirty="0" smtClean="0"/>
              <a:t>Confirmation of service for Handyman to receive Customer’s address and information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587167"/>
              </p:ext>
            </p:extLst>
          </p:nvPr>
        </p:nvGraphicFramePr>
        <p:xfrm>
          <a:off x="2028825" y="314325"/>
          <a:ext cx="7829551" cy="6186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910"/>
                <a:gridCol w="521970"/>
                <a:gridCol w="5741671"/>
              </a:tblGrid>
              <a:tr h="5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Name</a:t>
                      </a:r>
                      <a:endParaRPr lang="en-US" sz="1400" b="1" kern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 Creates Job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 Creates a job which is then viewable on the website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(Highest)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 is logged in already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Job is created and listed on the website when searched for using proper criteria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(Customer)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the “Create Job”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“create job” button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5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is prompted to enter information about the job, such as type of work desired, price, first name, and address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“ok”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Job and information is sent to the 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 lists job for workers to find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5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fails to enter information required for a job, is prompted by the site to finish entering all information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102239"/>
              </p:ext>
            </p:extLst>
          </p:nvPr>
        </p:nvGraphicFramePr>
        <p:xfrm>
          <a:off x="2328863" y="242886"/>
          <a:ext cx="7643811" cy="6357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311"/>
                <a:gridCol w="626961"/>
                <a:gridCol w="5488539"/>
              </a:tblGrid>
              <a:tr h="922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Job Approval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Summary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 approves a job acceptance for the worker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(Highest)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accepted a job that was requested by the customer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Job information is sent to the worker upon approval from the customer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Worker, 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Trigger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 clicks the approve button on their job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Scenario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 clicks the approve job button next to a job request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Acceptance of the job is sent to the 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Sever sends job information to the worker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receives information on the job from server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Worker can then go complete the job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Extensions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Branching 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535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 does not click the approve button.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Issues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2035</Words>
  <Application>Microsoft Office PowerPoint</Application>
  <PresentationFormat>Widescreen</PresentationFormat>
  <Paragraphs>562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Bell MT</vt:lpstr>
      <vt:lpstr>Calibri</vt:lpstr>
      <vt:lpstr>Calibri Light</vt:lpstr>
      <vt:lpstr>Garamond</vt:lpstr>
      <vt:lpstr>Times New Roman</vt:lpstr>
      <vt:lpstr>Organic</vt:lpstr>
      <vt:lpstr>Office Theme</vt:lpstr>
      <vt:lpstr>PowerPoint Presentation</vt:lpstr>
      <vt:lpstr>What is VeriHandy?</vt:lpstr>
      <vt:lpstr>Primary Users</vt:lpstr>
      <vt:lpstr>A High-level View</vt:lpstr>
      <vt:lpstr>PowerPoint Presentation</vt:lpstr>
      <vt:lpstr>PowerPoint Presentation</vt:lpstr>
      <vt:lpstr>Customer</vt:lpstr>
      <vt:lpstr>PowerPoint Presentation</vt:lpstr>
      <vt:lpstr>PowerPoint Presentation</vt:lpstr>
      <vt:lpstr>PowerPoint Presentation</vt:lpstr>
      <vt:lpstr>PowerPoint Presentation</vt:lpstr>
      <vt:lpstr>Worker</vt:lpstr>
      <vt:lpstr>PowerPoint Presentation</vt:lpstr>
      <vt:lpstr>PowerPoint Presentation</vt:lpstr>
      <vt:lpstr>PowerPoint Presentation</vt:lpstr>
      <vt:lpstr>Administrator</vt:lpstr>
      <vt:lpstr>PowerPoint Presentation</vt:lpstr>
      <vt:lpstr>PowerPoint Presentation</vt:lpstr>
      <vt:lpstr>PowerPoint Presentation</vt:lpstr>
      <vt:lpstr>Other features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Tristan Adams</cp:lastModifiedBy>
  <cp:revision>21</cp:revision>
  <dcterms:created xsi:type="dcterms:W3CDTF">2016-03-06T23:17:26Z</dcterms:created>
  <dcterms:modified xsi:type="dcterms:W3CDTF">2016-03-08T21:52:24Z</dcterms:modified>
</cp:coreProperties>
</file>