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74" r:id="rId15"/>
    <p:sldId id="273" r:id="rId16"/>
    <p:sldId id="272" r:id="rId17"/>
    <p:sldId id="271" r:id="rId18"/>
    <p:sldId id="276" r:id="rId19"/>
    <p:sldId id="277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범" initials="김준" lastIdx="1" clrIdx="0">
    <p:extLst>
      <p:ext uri="{19B8F6BF-5375-455C-9EA6-DF929625EA0E}">
        <p15:presenceInfo xmlns:p15="http://schemas.microsoft.com/office/powerpoint/2012/main" userId="e8bc2b7299cfbd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F20"/>
    <a:srgbClr val="3A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2022-05-31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2022-05-31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6489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2022-05-31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2022-05-31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2022-05-31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2022-05-31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2022-05-31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2022-05-31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2022-05-31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2022-05-31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monews.co.kr/news/articleView.html?idxno=85799&amp;replyAll=&amp;reply_sc_order_by=C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5000"/>
            <a:lum/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2022-05-31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SpXUGXF_7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400" noProof="1"/>
              <a:t>체중관리 프로그램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201730206 </a:t>
            </a:r>
            <a:r>
              <a:rPr lang="ko-KR" altLang="en-US" noProof="1"/>
              <a:t>김준범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E01A-B28B-4C78-97D7-0421528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3"/>
            <a:ext cx="6934201" cy="66320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주요 코드 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5784698-96D9-41B1-B349-7CAC6423D732}"/>
              </a:ext>
            </a:extLst>
          </p:cNvPr>
          <p:cNvCxnSpPr/>
          <p:nvPr/>
        </p:nvCxnSpPr>
        <p:spPr>
          <a:xfrm>
            <a:off x="0" y="528506"/>
            <a:ext cx="109728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0343DED-E449-4179-8643-6101F98460A0}"/>
              </a:ext>
            </a:extLst>
          </p:cNvPr>
          <p:cNvSpPr/>
          <p:nvPr/>
        </p:nvSpPr>
        <p:spPr>
          <a:xfrm>
            <a:off x="10863744" y="137269"/>
            <a:ext cx="545284" cy="48189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ABA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CD983-906E-461B-A075-05C4A9817C8A}"/>
              </a:ext>
            </a:extLst>
          </p:cNvPr>
          <p:cNvSpPr txBox="1"/>
          <p:nvPr/>
        </p:nvSpPr>
        <p:spPr>
          <a:xfrm>
            <a:off x="10838577" y="193549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KJB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0E531-A271-46F4-97FE-AB10626F2DF5}"/>
              </a:ext>
            </a:extLst>
          </p:cNvPr>
          <p:cNvSpPr txBox="1"/>
          <p:nvPr/>
        </p:nvSpPr>
        <p:spPr>
          <a:xfrm>
            <a:off x="11081857" y="179885"/>
            <a:ext cx="140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201730206</a:t>
            </a:r>
          </a:p>
          <a:p>
            <a:pPr algn="ctr"/>
            <a:r>
              <a:rPr lang="ko-KR" altLang="en-US" sz="1100" b="1" dirty="0">
                <a:solidFill>
                  <a:srgbClr val="00B0F0"/>
                </a:solidFill>
              </a:rPr>
              <a:t>김준범</a:t>
            </a:r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DE7C2738-895B-4746-9C36-BCD171928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206" y="704576"/>
            <a:ext cx="7759587" cy="5775057"/>
          </a:xfr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19459D4-525E-4F97-99FD-CF1CF240A9E1}"/>
              </a:ext>
            </a:extLst>
          </p:cNvPr>
          <p:cNvSpPr/>
          <p:nvPr/>
        </p:nvSpPr>
        <p:spPr>
          <a:xfrm>
            <a:off x="1526796" y="2176985"/>
            <a:ext cx="1568742" cy="1417740"/>
          </a:xfrm>
          <a:prstGeom prst="wedgeRoundRectCallout">
            <a:avLst>
              <a:gd name="adj1" fmla="val 71146"/>
              <a:gd name="adj2" fmla="val -26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Switch</a:t>
            </a:r>
            <a:r>
              <a:rPr lang="ko-KR" altLang="en-US" sz="1200" dirty="0"/>
              <a:t>문을 사용하여 각 번호 입력에 따라 원하는 정보가 나오도록 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869C89-F4B0-4928-ACE5-D789A49FBD36}"/>
              </a:ext>
            </a:extLst>
          </p:cNvPr>
          <p:cNvSpPr/>
          <p:nvPr/>
        </p:nvSpPr>
        <p:spPr>
          <a:xfrm>
            <a:off x="7765536" y="3592104"/>
            <a:ext cx="3366655" cy="997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Double</a:t>
            </a:r>
            <a:r>
              <a:rPr lang="ko-KR" altLang="en-US" sz="1400" dirty="0"/>
              <a:t>형의 값이 소수점 </a:t>
            </a:r>
            <a:r>
              <a:rPr lang="ko-KR" altLang="en-US" sz="1400" dirty="0" err="1"/>
              <a:t>둘째짜리</a:t>
            </a:r>
            <a:r>
              <a:rPr lang="ko-KR" altLang="en-US" sz="1400" dirty="0"/>
              <a:t> 까지만 나타내도록 하기위해 매우 직관적이고 쉬운 방식인 </a:t>
            </a:r>
            <a:r>
              <a:rPr lang="en-US" altLang="ko-KR" sz="1400" dirty="0" err="1"/>
              <a:t>String.format</a:t>
            </a:r>
            <a:r>
              <a:rPr lang="en-US" altLang="ko-KR" sz="1400" dirty="0"/>
              <a:t> </a:t>
            </a:r>
            <a:r>
              <a:rPr lang="ko-KR" altLang="en-US" sz="1400" dirty="0"/>
              <a:t>메소드를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79BB168-E989-4660-BC93-F1A1D68D6276}"/>
              </a:ext>
            </a:extLst>
          </p:cNvPr>
          <p:cNvCxnSpPr/>
          <p:nvPr/>
        </p:nvCxnSpPr>
        <p:spPr>
          <a:xfrm flipH="1" flipV="1">
            <a:off x="7466202" y="2785145"/>
            <a:ext cx="822121" cy="80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4B3807-2E36-4AE9-A4E8-4A52B0F0EAA5}"/>
              </a:ext>
            </a:extLst>
          </p:cNvPr>
          <p:cNvCxnSpPr/>
          <p:nvPr/>
        </p:nvCxnSpPr>
        <p:spPr>
          <a:xfrm flipH="1">
            <a:off x="7765536" y="4589620"/>
            <a:ext cx="858347" cy="99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6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E01A-B28B-4C78-97D7-0421528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3"/>
            <a:ext cx="6934201" cy="66320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주요 코드 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5784698-96D9-41B1-B349-7CAC6423D732}"/>
              </a:ext>
            </a:extLst>
          </p:cNvPr>
          <p:cNvCxnSpPr/>
          <p:nvPr/>
        </p:nvCxnSpPr>
        <p:spPr>
          <a:xfrm>
            <a:off x="0" y="528506"/>
            <a:ext cx="109728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0343DED-E449-4179-8643-6101F98460A0}"/>
              </a:ext>
            </a:extLst>
          </p:cNvPr>
          <p:cNvSpPr/>
          <p:nvPr/>
        </p:nvSpPr>
        <p:spPr>
          <a:xfrm>
            <a:off x="10863744" y="137269"/>
            <a:ext cx="545284" cy="48189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ABA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CD983-906E-461B-A075-05C4A9817C8A}"/>
              </a:ext>
            </a:extLst>
          </p:cNvPr>
          <p:cNvSpPr txBox="1"/>
          <p:nvPr/>
        </p:nvSpPr>
        <p:spPr>
          <a:xfrm>
            <a:off x="10838577" y="193549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KJB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0E531-A271-46F4-97FE-AB10626F2DF5}"/>
              </a:ext>
            </a:extLst>
          </p:cNvPr>
          <p:cNvSpPr txBox="1"/>
          <p:nvPr/>
        </p:nvSpPr>
        <p:spPr>
          <a:xfrm>
            <a:off x="11081857" y="179885"/>
            <a:ext cx="140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201730206</a:t>
            </a:r>
          </a:p>
          <a:p>
            <a:pPr algn="ctr"/>
            <a:r>
              <a:rPr lang="ko-KR" altLang="en-US" sz="1100" b="1" dirty="0">
                <a:solidFill>
                  <a:srgbClr val="00B0F0"/>
                </a:solidFill>
              </a:rPr>
              <a:t>김준범</a:t>
            </a:r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6CB6F2B8-D83E-4D06-95B1-1CFCEDAA6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334" y="709818"/>
            <a:ext cx="9637936" cy="5768749"/>
          </a:xfr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65214E86-A9F3-46E6-9702-7F678EB4E6C4}"/>
              </a:ext>
            </a:extLst>
          </p:cNvPr>
          <p:cNvSpPr/>
          <p:nvPr/>
        </p:nvSpPr>
        <p:spPr>
          <a:xfrm>
            <a:off x="8254767" y="1224794"/>
            <a:ext cx="1996580" cy="494950"/>
          </a:xfrm>
          <a:prstGeom prst="wedgeRoundRectCallout">
            <a:avLst>
              <a:gd name="adj1" fmla="val -211169"/>
              <a:gd name="adj2" fmla="val -951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제곱을 하는 함수이다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400" b="0" i="0" dirty="0" err="1">
                <a:solidFill>
                  <a:schemeClr val="bg1"/>
                </a:solidFill>
                <a:effectLst/>
                <a:latin typeface="se-nanumgothic"/>
              </a:rPr>
              <a:t>Math.pow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se-nanumgothic"/>
              </a:rPr>
              <a:t>(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se-nanumgothic"/>
              </a:rPr>
              <a:t>밑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se-nanumgothic"/>
              </a:rPr>
              <a:t>,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se-nanumgothic"/>
              </a:rPr>
              <a:t>지수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se-nanumgothic"/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E0B1D8C-5ED6-4E9F-9064-90EF4FADEA55}"/>
              </a:ext>
            </a:extLst>
          </p:cNvPr>
          <p:cNvSpPr/>
          <p:nvPr/>
        </p:nvSpPr>
        <p:spPr>
          <a:xfrm>
            <a:off x="1430446" y="3967993"/>
            <a:ext cx="2114026" cy="1669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활동강도에 따라</a:t>
            </a:r>
            <a:endParaRPr lang="en-US" altLang="ko-KR" sz="1600" dirty="0"/>
          </a:p>
          <a:p>
            <a:pPr algn="ctr"/>
            <a:r>
              <a:rPr lang="ko-KR" altLang="en-US" sz="1600" dirty="0"/>
              <a:t>기초 대사량 </a:t>
            </a:r>
            <a:r>
              <a:rPr lang="en-US" altLang="ko-KR" sz="1600" dirty="0"/>
              <a:t>x1.2</a:t>
            </a:r>
          </a:p>
          <a:p>
            <a:pPr algn="ctr"/>
            <a:r>
              <a:rPr lang="en-US" altLang="ko-KR" sz="1600" dirty="0"/>
              <a:t>                   x1.35</a:t>
            </a:r>
          </a:p>
          <a:p>
            <a:pPr algn="ctr"/>
            <a:r>
              <a:rPr lang="en-US" altLang="ko-KR" sz="1600" dirty="0"/>
              <a:t>                 x1.5</a:t>
            </a:r>
          </a:p>
          <a:p>
            <a:pPr algn="ctr"/>
            <a:r>
              <a:rPr lang="ko-KR" altLang="en-US" sz="1600" dirty="0" err="1"/>
              <a:t>를</a:t>
            </a:r>
            <a:r>
              <a:rPr lang="ko-KR" altLang="en-US" sz="1600" dirty="0"/>
              <a:t> 하면 하루 권장 칼로리가 계산된다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68FAF3C-7B41-4BF4-9438-DFC904474A41}"/>
              </a:ext>
            </a:extLst>
          </p:cNvPr>
          <p:cNvSpPr/>
          <p:nvPr/>
        </p:nvSpPr>
        <p:spPr>
          <a:xfrm>
            <a:off x="1652754" y="1661020"/>
            <a:ext cx="1451173" cy="882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1, 2, 3</a:t>
            </a:r>
            <a:r>
              <a:rPr lang="ko-KR" altLang="en-US" sz="1200" dirty="0"/>
              <a:t>외 다른 숫자를 입력했을 시 재입력을 하기 위한 </a:t>
            </a:r>
            <a:r>
              <a:rPr lang="ko-KR" altLang="en-US" sz="1200" dirty="0" err="1"/>
              <a:t>반복문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A479B5-98AD-4E6A-87B7-D85ED337D8FC}"/>
              </a:ext>
            </a:extLst>
          </p:cNvPr>
          <p:cNvCxnSpPr/>
          <p:nvPr/>
        </p:nvCxnSpPr>
        <p:spPr>
          <a:xfrm flipV="1">
            <a:off x="3036815" y="1719744"/>
            <a:ext cx="268447" cy="17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9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E01A-B28B-4C78-97D7-0421528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3"/>
            <a:ext cx="6934201" cy="66320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주요 코드 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5784698-96D9-41B1-B349-7CAC6423D732}"/>
              </a:ext>
            </a:extLst>
          </p:cNvPr>
          <p:cNvCxnSpPr/>
          <p:nvPr/>
        </p:nvCxnSpPr>
        <p:spPr>
          <a:xfrm>
            <a:off x="0" y="528506"/>
            <a:ext cx="109728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0343DED-E449-4179-8643-6101F98460A0}"/>
              </a:ext>
            </a:extLst>
          </p:cNvPr>
          <p:cNvSpPr/>
          <p:nvPr/>
        </p:nvSpPr>
        <p:spPr>
          <a:xfrm>
            <a:off x="10863744" y="137269"/>
            <a:ext cx="545284" cy="48189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ABA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CD983-906E-461B-A075-05C4A9817C8A}"/>
              </a:ext>
            </a:extLst>
          </p:cNvPr>
          <p:cNvSpPr txBox="1"/>
          <p:nvPr/>
        </p:nvSpPr>
        <p:spPr>
          <a:xfrm>
            <a:off x="10838577" y="193549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KJB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0E531-A271-46F4-97FE-AB10626F2DF5}"/>
              </a:ext>
            </a:extLst>
          </p:cNvPr>
          <p:cNvSpPr txBox="1"/>
          <p:nvPr/>
        </p:nvSpPr>
        <p:spPr>
          <a:xfrm>
            <a:off x="11081857" y="179885"/>
            <a:ext cx="140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201730206</a:t>
            </a:r>
          </a:p>
          <a:p>
            <a:pPr algn="ctr"/>
            <a:r>
              <a:rPr lang="ko-KR" altLang="en-US" sz="1100" b="1" dirty="0">
                <a:solidFill>
                  <a:srgbClr val="00B0F0"/>
                </a:solidFill>
              </a:rPr>
              <a:t>김준범</a:t>
            </a:r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5F0552D9-6B12-4B01-B7DF-575ED7D5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20" y="804741"/>
            <a:ext cx="11497360" cy="5667714"/>
          </a:xfr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96B648F-DEA2-442A-B998-C02351177112}"/>
              </a:ext>
            </a:extLst>
          </p:cNvPr>
          <p:cNvSpPr/>
          <p:nvPr/>
        </p:nvSpPr>
        <p:spPr>
          <a:xfrm>
            <a:off x="813855" y="1191711"/>
            <a:ext cx="1451173" cy="882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1, 2, 3</a:t>
            </a:r>
            <a:r>
              <a:rPr lang="ko-KR" altLang="en-US" sz="1200" dirty="0"/>
              <a:t>외 다른 숫자를 입력했을 시 재입력을 하기 위한 </a:t>
            </a:r>
            <a:r>
              <a:rPr lang="ko-KR" altLang="en-US" sz="1200" dirty="0" err="1"/>
              <a:t>반복문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63E467-D0BB-4B20-BDB8-252F5F7607F8}"/>
              </a:ext>
            </a:extLst>
          </p:cNvPr>
          <p:cNvCxnSpPr/>
          <p:nvPr/>
        </p:nvCxnSpPr>
        <p:spPr>
          <a:xfrm flipV="1">
            <a:off x="2197916" y="1250435"/>
            <a:ext cx="268447" cy="17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C1B04BE-B090-4224-9ECD-32843E87C105}"/>
              </a:ext>
            </a:extLst>
          </p:cNvPr>
          <p:cNvSpPr/>
          <p:nvPr/>
        </p:nvSpPr>
        <p:spPr>
          <a:xfrm>
            <a:off x="692215" y="4007444"/>
            <a:ext cx="2114026" cy="1179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다이어트 권장 칼로리 </a:t>
            </a:r>
            <a:endParaRPr lang="en-US" altLang="ko-KR" sz="1600" dirty="0"/>
          </a:p>
          <a:p>
            <a:pPr algn="ctr"/>
            <a:r>
              <a:rPr lang="en-US" altLang="ko-KR" sz="1600" dirty="0"/>
              <a:t>=</a:t>
            </a:r>
            <a:r>
              <a:rPr lang="ko-KR" altLang="en-US" sz="1600" dirty="0"/>
              <a:t>하루 권장 칼로리 </a:t>
            </a:r>
            <a:r>
              <a:rPr lang="en-US" altLang="ko-KR" sz="1600" dirty="0"/>
              <a:t>– 500</a:t>
            </a:r>
            <a:r>
              <a:rPr lang="ko-KR" altLang="en-US" sz="1600" dirty="0"/>
              <a:t>칼로리</a:t>
            </a:r>
          </a:p>
        </p:txBody>
      </p:sp>
    </p:spTree>
    <p:extLst>
      <p:ext uri="{BB962C8B-B14F-4D97-AF65-F5344CB8AC3E}">
        <p14:creationId xmlns:p14="http://schemas.microsoft.com/office/powerpoint/2010/main" val="22093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E01A-B28B-4C78-97D7-0421528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3"/>
            <a:ext cx="6934201" cy="66320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주요 코드 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5784698-96D9-41B1-B349-7CAC6423D732}"/>
              </a:ext>
            </a:extLst>
          </p:cNvPr>
          <p:cNvCxnSpPr/>
          <p:nvPr/>
        </p:nvCxnSpPr>
        <p:spPr>
          <a:xfrm>
            <a:off x="0" y="528506"/>
            <a:ext cx="109728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0343DED-E449-4179-8643-6101F98460A0}"/>
              </a:ext>
            </a:extLst>
          </p:cNvPr>
          <p:cNvSpPr/>
          <p:nvPr/>
        </p:nvSpPr>
        <p:spPr>
          <a:xfrm>
            <a:off x="10863744" y="137269"/>
            <a:ext cx="545284" cy="48189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ABA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CD983-906E-461B-A075-05C4A9817C8A}"/>
              </a:ext>
            </a:extLst>
          </p:cNvPr>
          <p:cNvSpPr txBox="1"/>
          <p:nvPr/>
        </p:nvSpPr>
        <p:spPr>
          <a:xfrm>
            <a:off x="10838577" y="193549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KJB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0E531-A271-46F4-97FE-AB10626F2DF5}"/>
              </a:ext>
            </a:extLst>
          </p:cNvPr>
          <p:cNvSpPr txBox="1"/>
          <p:nvPr/>
        </p:nvSpPr>
        <p:spPr>
          <a:xfrm>
            <a:off x="11081857" y="179885"/>
            <a:ext cx="140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201730206</a:t>
            </a:r>
          </a:p>
          <a:p>
            <a:pPr algn="ctr"/>
            <a:r>
              <a:rPr lang="ko-KR" altLang="en-US" sz="1100" b="1" dirty="0">
                <a:solidFill>
                  <a:srgbClr val="00B0F0"/>
                </a:solidFill>
              </a:rPr>
              <a:t>김준범</a:t>
            </a:r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84E249B7-6FB3-4928-9161-1371B2B76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644" y="804741"/>
            <a:ext cx="11258711" cy="5668276"/>
          </a:xfr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BD7C8B-831C-43D8-BD94-BD996D43E00E}"/>
              </a:ext>
            </a:extLst>
          </p:cNvPr>
          <p:cNvSpPr/>
          <p:nvPr/>
        </p:nvSpPr>
        <p:spPr>
          <a:xfrm>
            <a:off x="578963" y="1132988"/>
            <a:ext cx="1451173" cy="882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1, 2, 3</a:t>
            </a:r>
            <a:r>
              <a:rPr lang="ko-KR" altLang="en-US" sz="1200" dirty="0"/>
              <a:t>외 다른 숫자를 입력했을 시 재입력을 하기 위한 </a:t>
            </a:r>
            <a:r>
              <a:rPr lang="ko-KR" altLang="en-US" sz="1200" dirty="0" err="1"/>
              <a:t>반복문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4D6A460-EF2B-4E60-B4CE-5A92CA67B2FC}"/>
              </a:ext>
            </a:extLst>
          </p:cNvPr>
          <p:cNvCxnSpPr/>
          <p:nvPr/>
        </p:nvCxnSpPr>
        <p:spPr>
          <a:xfrm flipV="1">
            <a:off x="1963024" y="1191712"/>
            <a:ext cx="268447" cy="17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A76E7E-5C4B-468C-AE13-C51D77B5E3EC}"/>
              </a:ext>
            </a:extLst>
          </p:cNvPr>
          <p:cNvSpPr/>
          <p:nvPr/>
        </p:nvSpPr>
        <p:spPr>
          <a:xfrm>
            <a:off x="466644" y="3751861"/>
            <a:ext cx="2008108" cy="1179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벌크업</a:t>
            </a:r>
            <a:r>
              <a:rPr lang="ko-KR" altLang="en-US" sz="1600" dirty="0"/>
              <a:t> 권장 칼로리 </a:t>
            </a:r>
            <a:endParaRPr lang="en-US" altLang="ko-KR" sz="1600" dirty="0"/>
          </a:p>
          <a:p>
            <a:pPr algn="ctr"/>
            <a:r>
              <a:rPr lang="en-US" altLang="ko-KR" sz="1600" dirty="0"/>
              <a:t>=</a:t>
            </a:r>
            <a:r>
              <a:rPr lang="ko-KR" altLang="en-US" sz="1600" dirty="0"/>
              <a:t>하루 권장 칼로리 </a:t>
            </a:r>
            <a:r>
              <a:rPr lang="en-US" altLang="ko-KR" sz="1600" dirty="0"/>
              <a:t>+ 200~300</a:t>
            </a:r>
            <a:r>
              <a:rPr lang="ko-KR" altLang="en-US" sz="1600" dirty="0"/>
              <a:t>칼로리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4094E229-A15C-411E-8953-C152552AE56A}"/>
              </a:ext>
            </a:extLst>
          </p:cNvPr>
          <p:cNvSpPr/>
          <p:nvPr/>
        </p:nvSpPr>
        <p:spPr>
          <a:xfrm>
            <a:off x="7348756" y="1592381"/>
            <a:ext cx="1157681" cy="882371"/>
          </a:xfrm>
          <a:prstGeom prst="wedgeRoundRectCallout">
            <a:avLst>
              <a:gd name="adj1" fmla="val 69022"/>
              <a:gd name="adj2" fmla="val 21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w4 </a:t>
            </a:r>
            <a:r>
              <a:rPr lang="ko-KR" altLang="en-US" sz="900" dirty="0"/>
              <a:t>변수 값을 바꿈으로써 </a:t>
            </a:r>
            <a:r>
              <a:rPr lang="ko-KR" altLang="en-US" sz="900" dirty="0" err="1"/>
              <a:t>반복문</a:t>
            </a:r>
            <a:r>
              <a:rPr lang="ko-KR" altLang="en-US" sz="900" dirty="0"/>
              <a:t> </a:t>
            </a:r>
            <a:r>
              <a:rPr lang="en-US" altLang="ko-KR" sz="900" dirty="0"/>
              <a:t>w4</a:t>
            </a:r>
            <a:r>
              <a:rPr lang="ko-KR" altLang="en-US" sz="900" dirty="0"/>
              <a:t>를 빠져나가고 </a:t>
            </a:r>
            <a:r>
              <a:rPr lang="en-US" altLang="ko-KR" sz="900" dirty="0"/>
              <a:t>w3</a:t>
            </a:r>
            <a:r>
              <a:rPr lang="ko-KR" altLang="en-US" sz="900" dirty="0"/>
              <a:t>부터 다시 시작</a:t>
            </a: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AA058F1B-6995-4A81-A3BB-FD2ED553D6AC}"/>
              </a:ext>
            </a:extLst>
          </p:cNvPr>
          <p:cNvSpPr/>
          <p:nvPr/>
        </p:nvSpPr>
        <p:spPr>
          <a:xfrm>
            <a:off x="10251347" y="2501317"/>
            <a:ext cx="1157681" cy="927683"/>
          </a:xfrm>
          <a:prstGeom prst="wedgeRoundRectCallout">
            <a:avLst>
              <a:gd name="adj1" fmla="val -73731"/>
              <a:gd name="adj2" fmla="val -386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W3, w4 </a:t>
            </a:r>
            <a:r>
              <a:rPr lang="ko-KR" altLang="en-US" sz="900" dirty="0"/>
              <a:t>변수 값을 바꿈으로써 </a:t>
            </a:r>
            <a:r>
              <a:rPr lang="ko-KR" altLang="en-US" sz="900" dirty="0" err="1"/>
              <a:t>반복문</a:t>
            </a:r>
            <a:r>
              <a:rPr lang="ko-KR" altLang="en-US" sz="900" dirty="0"/>
              <a:t> </a:t>
            </a:r>
            <a:r>
              <a:rPr lang="en-US" altLang="ko-KR" sz="900" dirty="0"/>
              <a:t>w3, w4</a:t>
            </a:r>
            <a:r>
              <a:rPr lang="ko-KR" altLang="en-US" sz="900" dirty="0"/>
              <a:t>를 빠져나가고 </a:t>
            </a:r>
            <a:r>
              <a:rPr lang="en-US" altLang="ko-KR" sz="900" dirty="0"/>
              <a:t>w2</a:t>
            </a:r>
            <a:r>
              <a:rPr lang="ko-KR" altLang="en-US" sz="900" dirty="0"/>
              <a:t>부터 다시 시작</a:t>
            </a: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93C054FE-A254-44FF-B1D5-FB81560D3053}"/>
              </a:ext>
            </a:extLst>
          </p:cNvPr>
          <p:cNvSpPr/>
          <p:nvPr/>
        </p:nvSpPr>
        <p:spPr>
          <a:xfrm>
            <a:off x="7399090" y="3273689"/>
            <a:ext cx="1157681" cy="878862"/>
          </a:xfrm>
          <a:prstGeom prst="wedgeRoundRectCallout">
            <a:avLst>
              <a:gd name="adj1" fmla="val 70472"/>
              <a:gd name="adj2" fmla="val -528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w1, w3, w4 </a:t>
            </a:r>
            <a:r>
              <a:rPr lang="ko-KR" altLang="en-US" sz="900" dirty="0"/>
              <a:t>변수 값을 바꿈으로써 </a:t>
            </a:r>
            <a:r>
              <a:rPr lang="ko-KR" altLang="en-US" sz="900" dirty="0" err="1"/>
              <a:t>반복문</a:t>
            </a:r>
            <a:r>
              <a:rPr lang="ko-KR" altLang="en-US" sz="900" dirty="0"/>
              <a:t> </a:t>
            </a:r>
            <a:r>
              <a:rPr lang="en-US" altLang="ko-KR" sz="900" dirty="0"/>
              <a:t>w1, w.3, w4</a:t>
            </a:r>
            <a:r>
              <a:rPr lang="ko-KR" altLang="en-US" sz="900" dirty="0"/>
              <a:t>를 모두 빠져나와 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320114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E01A-B28B-4C78-97D7-0421528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3"/>
            <a:ext cx="6934201" cy="66320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실행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5784698-96D9-41B1-B349-7CAC6423D732}"/>
              </a:ext>
            </a:extLst>
          </p:cNvPr>
          <p:cNvCxnSpPr/>
          <p:nvPr/>
        </p:nvCxnSpPr>
        <p:spPr>
          <a:xfrm>
            <a:off x="0" y="528506"/>
            <a:ext cx="109728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0343DED-E449-4179-8643-6101F98460A0}"/>
              </a:ext>
            </a:extLst>
          </p:cNvPr>
          <p:cNvSpPr/>
          <p:nvPr/>
        </p:nvSpPr>
        <p:spPr>
          <a:xfrm>
            <a:off x="10863744" y="137269"/>
            <a:ext cx="545284" cy="48189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ABA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CD983-906E-461B-A075-05C4A9817C8A}"/>
              </a:ext>
            </a:extLst>
          </p:cNvPr>
          <p:cNvSpPr txBox="1"/>
          <p:nvPr/>
        </p:nvSpPr>
        <p:spPr>
          <a:xfrm>
            <a:off x="10838577" y="193549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KJB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0E531-A271-46F4-97FE-AB10626F2DF5}"/>
              </a:ext>
            </a:extLst>
          </p:cNvPr>
          <p:cNvSpPr txBox="1"/>
          <p:nvPr/>
        </p:nvSpPr>
        <p:spPr>
          <a:xfrm>
            <a:off x="11081857" y="179885"/>
            <a:ext cx="140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201730206</a:t>
            </a:r>
          </a:p>
          <a:p>
            <a:pPr algn="ctr"/>
            <a:r>
              <a:rPr lang="ko-KR" altLang="en-US" sz="1100" b="1" dirty="0">
                <a:solidFill>
                  <a:srgbClr val="7030A0"/>
                </a:solidFill>
              </a:rPr>
              <a:t>김준범</a:t>
            </a:r>
          </a:p>
        </p:txBody>
      </p:sp>
      <p:pic>
        <p:nvPicPr>
          <p:cNvPr id="4" name="내용 개체 틀 3" descr="텍스트, 모니터, 벽, 실내이(가) 표시된 사진&#10;&#10;자동 생성된 설명">
            <a:extLst>
              <a:ext uri="{FF2B5EF4-FFF2-40B4-BE49-F238E27FC236}">
                <a16:creationId xmlns:a16="http://schemas.microsoft.com/office/drawing/2014/main" id="{CD8D004B-CD4E-4F23-AFCE-B238E6FB2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97838"/>
            <a:ext cx="12192000" cy="5582057"/>
          </a:xfrm>
        </p:spPr>
      </p:pic>
    </p:spTree>
    <p:extLst>
      <p:ext uri="{BB962C8B-B14F-4D97-AF65-F5344CB8AC3E}">
        <p14:creationId xmlns:p14="http://schemas.microsoft.com/office/powerpoint/2010/main" val="367528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E01A-B28B-4C78-97D7-0421528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3"/>
            <a:ext cx="6934201" cy="66320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실행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5784698-96D9-41B1-B349-7CAC6423D732}"/>
              </a:ext>
            </a:extLst>
          </p:cNvPr>
          <p:cNvCxnSpPr/>
          <p:nvPr/>
        </p:nvCxnSpPr>
        <p:spPr>
          <a:xfrm>
            <a:off x="0" y="528506"/>
            <a:ext cx="109728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0343DED-E449-4179-8643-6101F98460A0}"/>
              </a:ext>
            </a:extLst>
          </p:cNvPr>
          <p:cNvSpPr/>
          <p:nvPr/>
        </p:nvSpPr>
        <p:spPr>
          <a:xfrm>
            <a:off x="10863744" y="137269"/>
            <a:ext cx="545284" cy="48189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ABA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CD983-906E-461B-A075-05C4A9817C8A}"/>
              </a:ext>
            </a:extLst>
          </p:cNvPr>
          <p:cNvSpPr txBox="1"/>
          <p:nvPr/>
        </p:nvSpPr>
        <p:spPr>
          <a:xfrm>
            <a:off x="10838577" y="193549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KJB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0E531-A271-46F4-97FE-AB10626F2DF5}"/>
              </a:ext>
            </a:extLst>
          </p:cNvPr>
          <p:cNvSpPr txBox="1"/>
          <p:nvPr/>
        </p:nvSpPr>
        <p:spPr>
          <a:xfrm>
            <a:off x="11081857" y="179885"/>
            <a:ext cx="140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7030A0"/>
                </a:solidFill>
              </a:rPr>
              <a:t>201730206</a:t>
            </a:r>
          </a:p>
          <a:p>
            <a:pPr algn="ctr"/>
            <a:r>
              <a:rPr lang="ko-KR" altLang="en-US" sz="1100" b="1" dirty="0">
                <a:solidFill>
                  <a:srgbClr val="7030A0"/>
                </a:solidFill>
              </a:rPr>
              <a:t>김준범</a:t>
            </a:r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DB97190E-48A3-4206-8FDB-D0A048688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366" y="677884"/>
            <a:ext cx="5730068" cy="5800987"/>
          </a:xfrm>
        </p:spPr>
      </p:pic>
    </p:spTree>
    <p:extLst>
      <p:ext uri="{BB962C8B-B14F-4D97-AF65-F5344CB8AC3E}">
        <p14:creationId xmlns:p14="http://schemas.microsoft.com/office/powerpoint/2010/main" val="292259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altLang="ko-KR" sz="7200" noProof="1"/>
              <a:t>END</a:t>
            </a:r>
            <a:endParaRPr lang="ko-KR" altLang="en-US" sz="7200" noProof="1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201730206 </a:t>
            </a:r>
            <a:r>
              <a:rPr lang="ko-KR" altLang="en-US" noProof="1"/>
              <a:t>김준범</a:t>
            </a:r>
          </a:p>
        </p:txBody>
      </p:sp>
    </p:spTree>
    <p:extLst>
      <p:ext uri="{BB962C8B-B14F-4D97-AF65-F5344CB8AC3E}">
        <p14:creationId xmlns:p14="http://schemas.microsoft.com/office/powerpoint/2010/main" val="42028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4BB9A5F-78F4-4BFC-81B4-F41DF4A67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66722" y="-1"/>
            <a:ext cx="5525278" cy="64754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주제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  <a:ln w="28575">
            <a:solidFill>
              <a:srgbClr val="EE9F20"/>
            </a:solidFill>
          </a:ln>
        </p:spPr>
        <p:txBody>
          <a:bodyPr rtlCol="0"/>
          <a:lstStyle/>
          <a:p>
            <a:pPr rtl="0"/>
            <a:r>
              <a:rPr lang="ko-KR" altLang="en-US" noProof="1"/>
              <a:t>요근래 늘어난 체중을 관리하고 싶고</a:t>
            </a:r>
            <a:r>
              <a:rPr lang="en-US" altLang="ko-KR" noProof="1"/>
              <a:t>, </a:t>
            </a:r>
            <a:r>
              <a:rPr lang="ko-KR" altLang="en-US" noProof="1"/>
              <a:t>주변 친구들 중에서도 다이어트와 같은 체중관리를 하는 친구들이 늘어남에 따라 기존에 만들어진 프로그램을 사용해서 체중관리에 도움을 받기보다 내 스스로 만든 체중관리 프로그램을 이용하여 저의 체중을 관리하고 친구들에게 도움이 되고 싶어서 비만도</a:t>
            </a:r>
            <a:r>
              <a:rPr lang="en-US" altLang="ko-KR" noProof="1"/>
              <a:t>, </a:t>
            </a:r>
            <a:r>
              <a:rPr lang="ko-KR" altLang="en-US" noProof="1"/>
              <a:t>기초대사량</a:t>
            </a:r>
            <a:r>
              <a:rPr lang="en-US" altLang="ko-KR" noProof="1"/>
              <a:t>, </a:t>
            </a:r>
            <a:r>
              <a:rPr lang="ko-KR" altLang="en-US" noProof="1"/>
              <a:t>하루 권장 칼로리</a:t>
            </a:r>
            <a:r>
              <a:rPr lang="en-US" altLang="ko-KR" noProof="1"/>
              <a:t>, </a:t>
            </a:r>
            <a:r>
              <a:rPr lang="ko-KR" altLang="en-US" noProof="1"/>
              <a:t>다이어트 및 벌크업 권장 칼로리 등을 확인할 수 있는 프로그램을 만들어 보게 되었습니다</a:t>
            </a:r>
            <a:r>
              <a:rPr lang="en-US" altLang="ko-KR" noProof="1"/>
              <a:t>.</a:t>
            </a:r>
            <a:r>
              <a:rPr lang="ko-KR" altLang="en-US" noProof="1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0C9FF-BC29-4B65-9C9A-331BFF5EDB54}"/>
              </a:ext>
            </a:extLst>
          </p:cNvPr>
          <p:cNvSpPr/>
          <p:nvPr/>
        </p:nvSpPr>
        <p:spPr>
          <a:xfrm>
            <a:off x="897622" y="1610211"/>
            <a:ext cx="2273417" cy="872930"/>
          </a:xfrm>
          <a:prstGeom prst="rect">
            <a:avLst/>
          </a:prstGeom>
          <a:noFill/>
          <a:ln w="38100">
            <a:solidFill>
              <a:srgbClr val="EE9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E01A-B28B-4C78-97D7-0421528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3"/>
            <a:ext cx="6934201" cy="66320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구현 코드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ABD0A9A-1499-42D9-A534-7CF4B6320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5528"/>
            <a:ext cx="3816220" cy="5784256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ACA70BB-CA3A-4C3F-A241-8065F10D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220" y="693040"/>
            <a:ext cx="8375969" cy="578674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5784698-96D9-41B1-B349-7CAC6423D732}"/>
              </a:ext>
            </a:extLst>
          </p:cNvPr>
          <p:cNvCxnSpPr/>
          <p:nvPr/>
        </p:nvCxnSpPr>
        <p:spPr>
          <a:xfrm>
            <a:off x="0" y="528506"/>
            <a:ext cx="10972800" cy="0"/>
          </a:xfrm>
          <a:prstGeom prst="line">
            <a:avLst/>
          </a:prstGeom>
          <a:ln w="76200">
            <a:solidFill>
              <a:srgbClr val="3ABA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0343DED-E449-4179-8643-6101F98460A0}"/>
              </a:ext>
            </a:extLst>
          </p:cNvPr>
          <p:cNvSpPr/>
          <p:nvPr/>
        </p:nvSpPr>
        <p:spPr>
          <a:xfrm>
            <a:off x="10863744" y="137269"/>
            <a:ext cx="545284" cy="481892"/>
          </a:xfrm>
          <a:prstGeom prst="ellipse">
            <a:avLst/>
          </a:prstGeom>
          <a:solidFill>
            <a:schemeClr val="bg1"/>
          </a:solidFill>
          <a:ln>
            <a:solidFill>
              <a:srgbClr val="3AB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ABA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CD983-906E-461B-A075-05C4A9817C8A}"/>
              </a:ext>
            </a:extLst>
          </p:cNvPr>
          <p:cNvSpPr txBox="1"/>
          <p:nvPr/>
        </p:nvSpPr>
        <p:spPr>
          <a:xfrm>
            <a:off x="10838577" y="193549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ABA99"/>
                </a:solidFill>
              </a:rPr>
              <a:t>KJB</a:t>
            </a:r>
            <a:endParaRPr lang="ko-KR" altLang="en-US" b="1" dirty="0">
              <a:solidFill>
                <a:srgbClr val="3ABA9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0E531-A271-46F4-97FE-AB10626F2DF5}"/>
              </a:ext>
            </a:extLst>
          </p:cNvPr>
          <p:cNvSpPr txBox="1"/>
          <p:nvPr/>
        </p:nvSpPr>
        <p:spPr>
          <a:xfrm>
            <a:off x="11081857" y="179885"/>
            <a:ext cx="140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3ABA99"/>
                </a:solidFill>
              </a:rPr>
              <a:t>201730206</a:t>
            </a:r>
          </a:p>
          <a:p>
            <a:pPr algn="ctr"/>
            <a:r>
              <a:rPr lang="ko-KR" altLang="en-US" sz="1100" b="1" dirty="0">
                <a:solidFill>
                  <a:srgbClr val="3ABA99"/>
                </a:solidFill>
              </a:rPr>
              <a:t>김준범</a:t>
            </a:r>
          </a:p>
        </p:txBody>
      </p:sp>
    </p:spTree>
    <p:extLst>
      <p:ext uri="{BB962C8B-B14F-4D97-AF65-F5344CB8AC3E}">
        <p14:creationId xmlns:p14="http://schemas.microsoft.com/office/powerpoint/2010/main" val="280178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E01A-B28B-4C78-97D7-0421528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3"/>
            <a:ext cx="6934201" cy="66320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구현 코드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C75E2F30-5ABC-4C2A-AE4B-84B40FC2E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119" y="667873"/>
            <a:ext cx="7801761" cy="5806444"/>
          </a:xfr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3BE1CF6-8650-4068-937A-88E1282CB13F}"/>
              </a:ext>
            </a:extLst>
          </p:cNvPr>
          <p:cNvCxnSpPr/>
          <p:nvPr/>
        </p:nvCxnSpPr>
        <p:spPr>
          <a:xfrm>
            <a:off x="0" y="528506"/>
            <a:ext cx="10972800" cy="0"/>
          </a:xfrm>
          <a:prstGeom prst="line">
            <a:avLst/>
          </a:prstGeom>
          <a:ln w="76200">
            <a:solidFill>
              <a:srgbClr val="3ABA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23CDE3C-1A10-4356-9FD0-DF0E39AAA356}"/>
              </a:ext>
            </a:extLst>
          </p:cNvPr>
          <p:cNvSpPr/>
          <p:nvPr/>
        </p:nvSpPr>
        <p:spPr>
          <a:xfrm>
            <a:off x="10863744" y="137269"/>
            <a:ext cx="545284" cy="481892"/>
          </a:xfrm>
          <a:prstGeom prst="ellipse">
            <a:avLst/>
          </a:prstGeom>
          <a:solidFill>
            <a:schemeClr val="bg1"/>
          </a:solidFill>
          <a:ln>
            <a:solidFill>
              <a:srgbClr val="3AB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CBEC-5BC9-4ACF-ADEE-5ED2EA7D0D12}"/>
              </a:ext>
            </a:extLst>
          </p:cNvPr>
          <p:cNvSpPr txBox="1"/>
          <p:nvPr/>
        </p:nvSpPr>
        <p:spPr>
          <a:xfrm>
            <a:off x="10838577" y="193549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ABA99"/>
                </a:solidFill>
              </a:rPr>
              <a:t>KJB</a:t>
            </a:r>
            <a:endParaRPr lang="ko-KR" altLang="en-US" b="1" dirty="0">
              <a:solidFill>
                <a:srgbClr val="3ABA9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D4B03-A204-4028-8ADE-606CDA3EB394}"/>
              </a:ext>
            </a:extLst>
          </p:cNvPr>
          <p:cNvSpPr txBox="1"/>
          <p:nvPr/>
        </p:nvSpPr>
        <p:spPr>
          <a:xfrm>
            <a:off x="11081857" y="179885"/>
            <a:ext cx="140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3ABA99"/>
                </a:solidFill>
              </a:rPr>
              <a:t>201730206</a:t>
            </a:r>
          </a:p>
          <a:p>
            <a:pPr algn="ctr"/>
            <a:r>
              <a:rPr lang="ko-KR" altLang="en-US" sz="1100" b="1" dirty="0">
                <a:solidFill>
                  <a:srgbClr val="3ABA99"/>
                </a:solidFill>
              </a:rPr>
              <a:t>김준범</a:t>
            </a:r>
          </a:p>
        </p:txBody>
      </p:sp>
    </p:spTree>
    <p:extLst>
      <p:ext uri="{BB962C8B-B14F-4D97-AF65-F5344CB8AC3E}">
        <p14:creationId xmlns:p14="http://schemas.microsoft.com/office/powerpoint/2010/main" val="396670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E01A-B28B-4C78-97D7-0421528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3"/>
            <a:ext cx="6934201" cy="66320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구현 코드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75E2F30-5ABC-4C2A-AE4B-84B40FC2E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198641" y="631192"/>
            <a:ext cx="9794717" cy="5862589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D69944-5FA9-4F70-968C-F2C56431E4DD}"/>
              </a:ext>
            </a:extLst>
          </p:cNvPr>
          <p:cNvCxnSpPr/>
          <p:nvPr/>
        </p:nvCxnSpPr>
        <p:spPr>
          <a:xfrm>
            <a:off x="0" y="528506"/>
            <a:ext cx="10972800" cy="0"/>
          </a:xfrm>
          <a:prstGeom prst="line">
            <a:avLst/>
          </a:prstGeom>
          <a:ln w="76200">
            <a:solidFill>
              <a:srgbClr val="3ABA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ED6F00DD-362E-45B9-B2D3-135242D08160}"/>
              </a:ext>
            </a:extLst>
          </p:cNvPr>
          <p:cNvSpPr/>
          <p:nvPr/>
        </p:nvSpPr>
        <p:spPr>
          <a:xfrm>
            <a:off x="10863744" y="137269"/>
            <a:ext cx="545284" cy="481892"/>
          </a:xfrm>
          <a:prstGeom prst="ellipse">
            <a:avLst/>
          </a:prstGeom>
          <a:solidFill>
            <a:schemeClr val="bg1"/>
          </a:solidFill>
          <a:ln>
            <a:solidFill>
              <a:srgbClr val="3AB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8C664-61A9-445D-8E02-D82ACF3EB124}"/>
              </a:ext>
            </a:extLst>
          </p:cNvPr>
          <p:cNvSpPr txBox="1"/>
          <p:nvPr/>
        </p:nvSpPr>
        <p:spPr>
          <a:xfrm>
            <a:off x="10838577" y="193549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ABA99"/>
                </a:solidFill>
              </a:rPr>
              <a:t>KJB</a:t>
            </a:r>
            <a:endParaRPr lang="ko-KR" altLang="en-US" b="1" dirty="0">
              <a:solidFill>
                <a:srgbClr val="3ABA9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33131-BE11-4EB7-BCA3-3C2C18C1580F}"/>
              </a:ext>
            </a:extLst>
          </p:cNvPr>
          <p:cNvSpPr txBox="1"/>
          <p:nvPr/>
        </p:nvSpPr>
        <p:spPr>
          <a:xfrm>
            <a:off x="11081857" y="179885"/>
            <a:ext cx="140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3ABA99"/>
                </a:solidFill>
              </a:rPr>
              <a:t>201730206</a:t>
            </a:r>
          </a:p>
          <a:p>
            <a:pPr algn="ctr"/>
            <a:r>
              <a:rPr lang="ko-KR" altLang="en-US" sz="1100" b="1" dirty="0">
                <a:solidFill>
                  <a:srgbClr val="3ABA99"/>
                </a:solidFill>
              </a:rPr>
              <a:t>김준범</a:t>
            </a:r>
          </a:p>
        </p:txBody>
      </p:sp>
    </p:spTree>
    <p:extLst>
      <p:ext uri="{BB962C8B-B14F-4D97-AF65-F5344CB8AC3E}">
        <p14:creationId xmlns:p14="http://schemas.microsoft.com/office/powerpoint/2010/main" val="77768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E01A-B28B-4C78-97D7-0421528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3"/>
            <a:ext cx="6934201" cy="66320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구현 코드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75E2F30-5ABC-4C2A-AE4B-84B40FC2E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0387" y="726596"/>
            <a:ext cx="11671225" cy="5753420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C9342D8-4BE1-42F8-8292-6FEADFF23F6F}"/>
              </a:ext>
            </a:extLst>
          </p:cNvPr>
          <p:cNvCxnSpPr/>
          <p:nvPr/>
        </p:nvCxnSpPr>
        <p:spPr>
          <a:xfrm>
            <a:off x="0" y="528506"/>
            <a:ext cx="10972800" cy="0"/>
          </a:xfrm>
          <a:prstGeom prst="line">
            <a:avLst/>
          </a:prstGeom>
          <a:ln w="76200">
            <a:solidFill>
              <a:srgbClr val="3ABA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99C4078A-A831-4683-A578-0471159C88B2}"/>
              </a:ext>
            </a:extLst>
          </p:cNvPr>
          <p:cNvSpPr/>
          <p:nvPr/>
        </p:nvSpPr>
        <p:spPr>
          <a:xfrm>
            <a:off x="10863744" y="137269"/>
            <a:ext cx="545284" cy="481892"/>
          </a:xfrm>
          <a:prstGeom prst="ellipse">
            <a:avLst/>
          </a:prstGeom>
          <a:solidFill>
            <a:schemeClr val="bg1"/>
          </a:solidFill>
          <a:ln>
            <a:solidFill>
              <a:srgbClr val="3AB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3189C-E485-4B75-844D-DF8DCB25DC37}"/>
              </a:ext>
            </a:extLst>
          </p:cNvPr>
          <p:cNvSpPr txBox="1"/>
          <p:nvPr/>
        </p:nvSpPr>
        <p:spPr>
          <a:xfrm>
            <a:off x="10838577" y="193549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ABA99"/>
                </a:solidFill>
              </a:rPr>
              <a:t>KJB</a:t>
            </a:r>
            <a:endParaRPr lang="ko-KR" altLang="en-US" b="1" dirty="0">
              <a:solidFill>
                <a:srgbClr val="3ABA9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7A3B5-AB78-417E-A735-E2CC173F83F4}"/>
              </a:ext>
            </a:extLst>
          </p:cNvPr>
          <p:cNvSpPr txBox="1"/>
          <p:nvPr/>
        </p:nvSpPr>
        <p:spPr>
          <a:xfrm>
            <a:off x="11081857" y="179885"/>
            <a:ext cx="140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3ABA99"/>
                </a:solidFill>
              </a:rPr>
              <a:t>201730206</a:t>
            </a:r>
          </a:p>
          <a:p>
            <a:pPr algn="ctr"/>
            <a:r>
              <a:rPr lang="ko-KR" altLang="en-US" sz="1100" b="1" dirty="0">
                <a:solidFill>
                  <a:srgbClr val="3ABA99"/>
                </a:solidFill>
              </a:rPr>
              <a:t>김준범</a:t>
            </a:r>
          </a:p>
        </p:txBody>
      </p:sp>
    </p:spTree>
    <p:extLst>
      <p:ext uri="{BB962C8B-B14F-4D97-AF65-F5344CB8AC3E}">
        <p14:creationId xmlns:p14="http://schemas.microsoft.com/office/powerpoint/2010/main" val="371420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E01A-B28B-4C78-97D7-0421528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3"/>
            <a:ext cx="6934201" cy="66320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구현 코드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75E2F30-5ABC-4C2A-AE4B-84B40FC2E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2085" y="726596"/>
            <a:ext cx="11427828" cy="5753420"/>
          </a:xfr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896A36-63D4-422E-A5DB-755F7287F842}"/>
              </a:ext>
            </a:extLst>
          </p:cNvPr>
          <p:cNvCxnSpPr/>
          <p:nvPr/>
        </p:nvCxnSpPr>
        <p:spPr>
          <a:xfrm>
            <a:off x="0" y="528506"/>
            <a:ext cx="10972800" cy="0"/>
          </a:xfrm>
          <a:prstGeom prst="line">
            <a:avLst/>
          </a:prstGeom>
          <a:ln w="76200">
            <a:solidFill>
              <a:srgbClr val="3ABA9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7AD9D731-656F-43F0-8CC1-CA59B38EED9C}"/>
              </a:ext>
            </a:extLst>
          </p:cNvPr>
          <p:cNvSpPr/>
          <p:nvPr/>
        </p:nvSpPr>
        <p:spPr>
          <a:xfrm>
            <a:off x="10863744" y="137269"/>
            <a:ext cx="545284" cy="481892"/>
          </a:xfrm>
          <a:prstGeom prst="ellipse">
            <a:avLst/>
          </a:prstGeom>
          <a:solidFill>
            <a:schemeClr val="bg1"/>
          </a:solidFill>
          <a:ln>
            <a:solidFill>
              <a:srgbClr val="3AB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F9D3E-9420-466B-A086-0036D8DB94B1}"/>
              </a:ext>
            </a:extLst>
          </p:cNvPr>
          <p:cNvSpPr txBox="1"/>
          <p:nvPr/>
        </p:nvSpPr>
        <p:spPr>
          <a:xfrm>
            <a:off x="10838577" y="193549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ABA99"/>
                </a:solidFill>
              </a:rPr>
              <a:t>KJB</a:t>
            </a:r>
            <a:endParaRPr lang="ko-KR" altLang="en-US" b="1" dirty="0">
              <a:solidFill>
                <a:srgbClr val="3ABA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4BCDE-A86E-4568-B7F3-0BACFD24E87E}"/>
              </a:ext>
            </a:extLst>
          </p:cNvPr>
          <p:cNvSpPr txBox="1"/>
          <p:nvPr/>
        </p:nvSpPr>
        <p:spPr>
          <a:xfrm>
            <a:off x="11081857" y="179885"/>
            <a:ext cx="140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3ABA99"/>
                </a:solidFill>
              </a:rPr>
              <a:t>201730206</a:t>
            </a:r>
          </a:p>
          <a:p>
            <a:pPr algn="ctr"/>
            <a:r>
              <a:rPr lang="ko-KR" altLang="en-US" sz="1100" b="1" dirty="0">
                <a:solidFill>
                  <a:srgbClr val="3ABA99"/>
                </a:solidFill>
              </a:rPr>
              <a:t>김준범</a:t>
            </a:r>
          </a:p>
        </p:txBody>
      </p:sp>
    </p:spTree>
    <p:extLst>
      <p:ext uri="{BB962C8B-B14F-4D97-AF65-F5344CB8AC3E}">
        <p14:creationId xmlns:p14="http://schemas.microsoft.com/office/powerpoint/2010/main" val="391921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E01A-B28B-4C78-97D7-0421528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3"/>
            <a:ext cx="6934201" cy="66320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주요 코드 설명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ABD0A9A-1499-42D9-A534-7CF4B6320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7" y="695528"/>
            <a:ext cx="3816220" cy="5784256"/>
          </a:xfr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5784698-96D9-41B1-B349-7CAC6423D732}"/>
              </a:ext>
            </a:extLst>
          </p:cNvPr>
          <p:cNvCxnSpPr/>
          <p:nvPr/>
        </p:nvCxnSpPr>
        <p:spPr>
          <a:xfrm>
            <a:off x="0" y="528506"/>
            <a:ext cx="109728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0343DED-E449-4179-8643-6101F98460A0}"/>
              </a:ext>
            </a:extLst>
          </p:cNvPr>
          <p:cNvSpPr/>
          <p:nvPr/>
        </p:nvSpPr>
        <p:spPr>
          <a:xfrm>
            <a:off x="10863744" y="137269"/>
            <a:ext cx="545284" cy="48189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ABA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CD983-906E-461B-A075-05C4A9817C8A}"/>
              </a:ext>
            </a:extLst>
          </p:cNvPr>
          <p:cNvSpPr txBox="1"/>
          <p:nvPr/>
        </p:nvSpPr>
        <p:spPr>
          <a:xfrm>
            <a:off x="10838577" y="193549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KJB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0E531-A271-46F4-97FE-AB10626F2DF5}"/>
              </a:ext>
            </a:extLst>
          </p:cNvPr>
          <p:cNvSpPr txBox="1"/>
          <p:nvPr/>
        </p:nvSpPr>
        <p:spPr>
          <a:xfrm>
            <a:off x="11081857" y="179885"/>
            <a:ext cx="140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201730206</a:t>
            </a:r>
          </a:p>
          <a:p>
            <a:pPr algn="ctr"/>
            <a:r>
              <a:rPr lang="ko-KR" altLang="en-US" sz="1100" b="1" dirty="0">
                <a:solidFill>
                  <a:srgbClr val="00B0F0"/>
                </a:solidFill>
              </a:rPr>
              <a:t>김준범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C50DE8ED-4BAA-4742-BDBE-AC3432D7F05B}"/>
              </a:ext>
            </a:extLst>
          </p:cNvPr>
          <p:cNvSpPr/>
          <p:nvPr/>
        </p:nvSpPr>
        <p:spPr>
          <a:xfrm>
            <a:off x="5637402" y="667399"/>
            <a:ext cx="3977659" cy="663203"/>
          </a:xfrm>
          <a:prstGeom prst="wedgeRoundRectCallout">
            <a:avLst>
              <a:gd name="adj1" fmla="val -120507"/>
              <a:gd name="adj2" fmla="val 21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WeightManagement</a:t>
            </a:r>
            <a:r>
              <a:rPr lang="ko-KR" altLang="en-US" sz="1200" dirty="0"/>
              <a:t>클래스를 부모 클래스로 삼는 </a:t>
            </a:r>
            <a:r>
              <a:rPr lang="en-US" altLang="ko-KR" sz="1200" dirty="0"/>
              <a:t>BMRI</a:t>
            </a:r>
            <a:r>
              <a:rPr lang="ko-KR" altLang="en-US" sz="1200" dirty="0"/>
              <a:t> 클래스는 </a:t>
            </a:r>
            <a:r>
              <a:rPr lang="en-US" altLang="ko-KR" sz="1200" dirty="0" err="1"/>
              <a:t>WeightManagement</a:t>
            </a:r>
            <a:r>
              <a:rPr lang="ko-KR" altLang="en-US" sz="1200" dirty="0"/>
              <a:t>클래스에 </a:t>
            </a:r>
            <a:r>
              <a:rPr lang="ko-KR" altLang="en-US" sz="1200" dirty="0" err="1"/>
              <a:t>필요되어</a:t>
            </a:r>
            <a:r>
              <a:rPr lang="ko-KR" altLang="en-US" sz="1200" dirty="0"/>
              <a:t> 만든 메소드들을 </a:t>
            </a:r>
            <a:r>
              <a:rPr lang="ko-KR" altLang="en-US" sz="1200" dirty="0" err="1"/>
              <a:t>모아놓은</a:t>
            </a:r>
            <a:r>
              <a:rPr lang="ko-KR" altLang="en-US" sz="1200" dirty="0"/>
              <a:t> 클래스이다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17692CD-1813-4494-B62B-3BA258E732D9}"/>
              </a:ext>
            </a:extLst>
          </p:cNvPr>
          <p:cNvCxnSpPr>
            <a:cxnSpLocks/>
          </p:cNvCxnSpPr>
          <p:nvPr/>
        </p:nvCxnSpPr>
        <p:spPr>
          <a:xfrm>
            <a:off x="2080470" y="1232708"/>
            <a:ext cx="2334201" cy="487035"/>
          </a:xfrm>
          <a:prstGeom prst="bentConnector3">
            <a:avLst/>
          </a:prstGeom>
          <a:ln w="127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A289D0B-FDCC-46EA-BBE2-2BAA668B7ABD}"/>
              </a:ext>
            </a:extLst>
          </p:cNvPr>
          <p:cNvCxnSpPr>
            <a:cxnSpLocks/>
          </p:cNvCxnSpPr>
          <p:nvPr/>
        </p:nvCxnSpPr>
        <p:spPr>
          <a:xfrm flipH="1">
            <a:off x="2080470" y="1719743"/>
            <a:ext cx="1167100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D691850-A516-472F-A117-09D1D8FF5A8B}"/>
              </a:ext>
            </a:extLst>
          </p:cNvPr>
          <p:cNvSpPr/>
          <p:nvPr/>
        </p:nvSpPr>
        <p:spPr>
          <a:xfrm>
            <a:off x="4337108" y="1502104"/>
            <a:ext cx="4160940" cy="487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많이 사용되는 출력문을 간결하게 사용하기 위해 만든 메소드 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406CEFB-C98C-4D62-9CA6-28A14871A09C}"/>
              </a:ext>
            </a:extLst>
          </p:cNvPr>
          <p:cNvCxnSpPr>
            <a:cxnSpLocks/>
          </p:cNvCxnSpPr>
          <p:nvPr/>
        </p:nvCxnSpPr>
        <p:spPr>
          <a:xfrm>
            <a:off x="3170007" y="2206778"/>
            <a:ext cx="2316393" cy="779703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A493652-DF40-4EB7-A9F5-C35EA6D076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79340" y="2986479"/>
            <a:ext cx="897624" cy="662732"/>
          </a:xfrm>
          <a:prstGeom prst="bentConnector3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D35C96D-C469-4D65-9577-F2A2F6F7266E}"/>
              </a:ext>
            </a:extLst>
          </p:cNvPr>
          <p:cNvCxnSpPr/>
          <p:nvPr/>
        </p:nvCxnSpPr>
        <p:spPr>
          <a:xfrm flipH="1">
            <a:off x="3743325" y="2986479"/>
            <a:ext cx="638175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F4FA4CD-005B-4C81-8F0E-C154878377F1}"/>
              </a:ext>
            </a:extLst>
          </p:cNvPr>
          <p:cNvSpPr/>
          <p:nvPr/>
        </p:nvSpPr>
        <p:spPr>
          <a:xfrm>
            <a:off x="5402510" y="2206779"/>
            <a:ext cx="5066951" cy="202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ko-KR" altLang="en-US" dirty="0"/>
              <a:t>체중관리 프로그램에 꼭 필요한 </a:t>
            </a:r>
            <a:r>
              <a:rPr lang="en-US" altLang="ko-KR" dirty="0"/>
              <a:t>BMI(</a:t>
            </a:r>
            <a:r>
              <a:rPr lang="ko-KR" altLang="en-US" dirty="0"/>
              <a:t>비만도</a:t>
            </a:r>
            <a:r>
              <a:rPr lang="en-US" altLang="ko-KR" dirty="0"/>
              <a:t>), BMR(</a:t>
            </a:r>
            <a:r>
              <a:rPr lang="ko-KR" altLang="en-US" dirty="0"/>
              <a:t>기초 대사량</a:t>
            </a:r>
            <a:r>
              <a:rPr lang="en-US" altLang="ko-KR" dirty="0"/>
              <a:t>)</a:t>
            </a:r>
            <a:r>
              <a:rPr lang="ko-KR" altLang="en-US" dirty="0"/>
              <a:t>을 계산하는 메소드들이다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BMI(</a:t>
            </a:r>
            <a:r>
              <a:rPr lang="ko-KR" altLang="en-US" dirty="0">
                <a:solidFill>
                  <a:schemeClr val="bg1"/>
                </a:solidFill>
              </a:rPr>
              <a:t>비만도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= </a:t>
            </a:r>
            <a:r>
              <a:rPr lang="ko-KR" altLang="en-US" dirty="0">
                <a:solidFill>
                  <a:schemeClr val="bg1"/>
                </a:solidFill>
              </a:rPr>
              <a:t>체중</a:t>
            </a:r>
            <a:r>
              <a:rPr lang="en-US" altLang="ko-KR" dirty="0">
                <a:solidFill>
                  <a:schemeClr val="bg1"/>
                </a:solidFill>
              </a:rPr>
              <a:t>(kg)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키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m</a:t>
            </a:r>
            <a:r>
              <a:rPr lang="en-US" altLang="ko-KR" b="0" i="0" baseline="30000" dirty="0">
                <a:solidFill>
                  <a:schemeClr val="bg1"/>
                </a:solidFill>
                <a:effectLst/>
                <a:latin typeface="-apple-system"/>
              </a:rPr>
              <a:t>2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BMR(</a:t>
            </a:r>
            <a:r>
              <a:rPr lang="ko-KR" altLang="en-US" dirty="0">
                <a:solidFill>
                  <a:schemeClr val="bg1"/>
                </a:solidFill>
              </a:rPr>
              <a:t>기초 대사량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=</a:t>
            </a:r>
            <a:r>
              <a:rPr lang="en-US" altLang="ko-KR" b="0" i="0" baseline="30000" dirty="0">
                <a:solidFill>
                  <a:schemeClr val="bg1"/>
                </a:solidFill>
                <a:effectLst/>
                <a:latin typeface="-apple-system"/>
              </a:rPr>
              <a:t>  </a:t>
            </a:r>
            <a:r>
              <a:rPr lang="ko-KR" altLang="en-US" b="0" i="0" baseline="30000" dirty="0">
                <a:solidFill>
                  <a:schemeClr val="bg1"/>
                </a:solidFill>
                <a:effectLst/>
                <a:latin typeface="-apple-system"/>
              </a:rPr>
              <a:t>남자 </a:t>
            </a:r>
            <a:r>
              <a:rPr lang="en-US" altLang="ko-KR" b="0" i="0" baseline="30000" dirty="0">
                <a:solidFill>
                  <a:schemeClr val="bg1"/>
                </a:solidFill>
                <a:effectLst/>
                <a:latin typeface="-apple-system"/>
              </a:rPr>
              <a:t>= </a:t>
            </a:r>
            <a:r>
              <a:rPr lang="en-US" altLang="ko-KR" baseline="30000" dirty="0">
                <a:solidFill>
                  <a:schemeClr val="bg1"/>
                </a:solidFill>
                <a:latin typeface="-apple-system"/>
              </a:rPr>
              <a:t>66.47</a:t>
            </a:r>
            <a:r>
              <a:rPr lang="ko-KR" altLang="en-US" baseline="300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altLang="ko-KR" baseline="30000" dirty="0">
                <a:solidFill>
                  <a:schemeClr val="bg1"/>
                </a:solidFill>
                <a:latin typeface="-apple-system"/>
              </a:rPr>
              <a:t>+</a:t>
            </a:r>
            <a:r>
              <a:rPr lang="ko-KR" altLang="en-US" baseline="300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altLang="ko-KR" baseline="30000" dirty="0">
                <a:solidFill>
                  <a:schemeClr val="bg1"/>
                </a:solidFill>
                <a:latin typeface="-apple-system"/>
              </a:rPr>
              <a:t>(13.75 x </a:t>
            </a:r>
            <a:r>
              <a:rPr lang="ko-KR" altLang="en-US" baseline="30000" dirty="0">
                <a:solidFill>
                  <a:schemeClr val="bg1"/>
                </a:solidFill>
                <a:latin typeface="-apple-system"/>
              </a:rPr>
              <a:t>체중</a:t>
            </a:r>
            <a:r>
              <a:rPr lang="en-US" altLang="ko-KR" baseline="30000" dirty="0">
                <a:solidFill>
                  <a:schemeClr val="bg1"/>
                </a:solidFill>
                <a:latin typeface="-apple-system"/>
              </a:rPr>
              <a:t>(kg)) + (5 x </a:t>
            </a:r>
            <a:r>
              <a:rPr lang="ko-KR" altLang="en-US" baseline="30000" dirty="0">
                <a:solidFill>
                  <a:schemeClr val="bg1"/>
                </a:solidFill>
                <a:latin typeface="-apple-system"/>
              </a:rPr>
              <a:t>키</a:t>
            </a:r>
            <a:r>
              <a:rPr lang="en-US" altLang="ko-KR" baseline="30000" dirty="0">
                <a:solidFill>
                  <a:schemeClr val="bg1"/>
                </a:solidFill>
                <a:latin typeface="-apple-system"/>
              </a:rPr>
              <a:t> (cm)) – (6.76 x </a:t>
            </a:r>
            <a:r>
              <a:rPr lang="ko-KR" altLang="en-US" baseline="30000" dirty="0">
                <a:solidFill>
                  <a:schemeClr val="bg1"/>
                </a:solidFill>
                <a:latin typeface="-apple-system"/>
              </a:rPr>
              <a:t>나이</a:t>
            </a:r>
            <a:r>
              <a:rPr lang="en-US" altLang="ko-KR" baseline="30000" dirty="0">
                <a:solidFill>
                  <a:schemeClr val="bg1"/>
                </a:solidFill>
                <a:latin typeface="-apple-system"/>
              </a:rPr>
              <a:t>)</a:t>
            </a:r>
          </a:p>
          <a:p>
            <a:r>
              <a:rPr lang="en-US" altLang="ko-KR" b="0" i="0" baseline="30000" dirty="0">
                <a:solidFill>
                  <a:schemeClr val="bg1"/>
                </a:solidFill>
                <a:effectLst/>
                <a:latin typeface="-apple-system"/>
              </a:rPr>
              <a:t>       </a:t>
            </a:r>
            <a:r>
              <a:rPr lang="ko-KR" altLang="en-US" b="0" i="0" baseline="30000" dirty="0">
                <a:solidFill>
                  <a:schemeClr val="bg1"/>
                </a:solidFill>
                <a:effectLst/>
                <a:latin typeface="-apple-system"/>
              </a:rPr>
              <a:t>여자 </a:t>
            </a:r>
            <a:r>
              <a:rPr lang="en-US" altLang="ko-KR" b="0" i="0" baseline="30000" dirty="0">
                <a:solidFill>
                  <a:schemeClr val="bg1"/>
                </a:solidFill>
                <a:effectLst/>
                <a:latin typeface="-apple-system"/>
              </a:rPr>
              <a:t>= </a:t>
            </a:r>
            <a:r>
              <a:rPr lang="en-US" altLang="ko-KR" baseline="30000" dirty="0">
                <a:solidFill>
                  <a:schemeClr val="bg1"/>
                </a:solidFill>
                <a:latin typeface="-apple-system"/>
              </a:rPr>
              <a:t>655.1</a:t>
            </a:r>
            <a:r>
              <a:rPr lang="ko-KR" altLang="en-US" baseline="300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altLang="ko-KR" baseline="30000" dirty="0">
                <a:solidFill>
                  <a:schemeClr val="bg1"/>
                </a:solidFill>
                <a:latin typeface="-apple-system"/>
              </a:rPr>
              <a:t>+</a:t>
            </a:r>
            <a:r>
              <a:rPr lang="ko-KR" altLang="en-US" baseline="300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US" altLang="ko-KR" baseline="30000" dirty="0">
                <a:solidFill>
                  <a:schemeClr val="bg1"/>
                </a:solidFill>
                <a:latin typeface="-apple-system"/>
              </a:rPr>
              <a:t>(9.56 x </a:t>
            </a:r>
            <a:r>
              <a:rPr lang="ko-KR" altLang="en-US" baseline="30000" dirty="0">
                <a:solidFill>
                  <a:schemeClr val="bg1"/>
                </a:solidFill>
                <a:latin typeface="-apple-system"/>
              </a:rPr>
              <a:t>체중</a:t>
            </a:r>
            <a:r>
              <a:rPr lang="en-US" altLang="ko-KR" baseline="30000" dirty="0">
                <a:solidFill>
                  <a:schemeClr val="bg1"/>
                </a:solidFill>
                <a:latin typeface="-apple-system"/>
              </a:rPr>
              <a:t>(kg)) + (1.85 x </a:t>
            </a:r>
            <a:r>
              <a:rPr lang="ko-KR" altLang="en-US" baseline="30000" dirty="0">
                <a:solidFill>
                  <a:schemeClr val="bg1"/>
                </a:solidFill>
                <a:latin typeface="-apple-system"/>
              </a:rPr>
              <a:t>키</a:t>
            </a:r>
            <a:r>
              <a:rPr lang="en-US" altLang="ko-KR" baseline="30000" dirty="0">
                <a:solidFill>
                  <a:schemeClr val="bg1"/>
                </a:solidFill>
                <a:latin typeface="-apple-system"/>
              </a:rPr>
              <a:t> (cm)) – (4.68 x </a:t>
            </a:r>
            <a:r>
              <a:rPr lang="ko-KR" altLang="en-US" baseline="30000" dirty="0">
                <a:solidFill>
                  <a:schemeClr val="bg1"/>
                </a:solidFill>
                <a:latin typeface="-apple-system"/>
              </a:rPr>
              <a:t>나이</a:t>
            </a:r>
            <a:r>
              <a:rPr lang="en-US" altLang="ko-KR" baseline="30000" dirty="0">
                <a:solidFill>
                  <a:schemeClr val="bg1"/>
                </a:solidFill>
                <a:latin typeface="-apple-system"/>
              </a:rPr>
              <a:t>)</a:t>
            </a:r>
          </a:p>
          <a:p>
            <a:endParaRPr lang="en-US" altLang="ko-KR" b="0" i="0" baseline="30000" dirty="0">
              <a:solidFill>
                <a:schemeClr val="bg1"/>
              </a:solidFill>
              <a:effectLst/>
              <a:latin typeface="-apple-system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457ACE-71E1-4540-BC1E-E1E485F2357D}"/>
              </a:ext>
            </a:extLst>
          </p:cNvPr>
          <p:cNvCxnSpPr>
            <a:cxnSpLocks/>
          </p:cNvCxnSpPr>
          <p:nvPr/>
        </p:nvCxnSpPr>
        <p:spPr>
          <a:xfrm>
            <a:off x="2550253" y="4362275"/>
            <a:ext cx="2359657" cy="742426"/>
          </a:xfrm>
          <a:prstGeom prst="bentConnector3">
            <a:avLst>
              <a:gd name="adj1" fmla="val 36490"/>
            </a:avLst>
          </a:prstGeom>
          <a:ln w="127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917C903-5CED-41E3-8B06-569F68616D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0254" y="5104696"/>
            <a:ext cx="1650223" cy="713068"/>
          </a:xfrm>
          <a:prstGeom prst="bentConnector3">
            <a:avLst>
              <a:gd name="adj1" fmla="val 47967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62A90F-1AE2-4E8A-9CAF-7FABFD72AD70}"/>
              </a:ext>
            </a:extLst>
          </p:cNvPr>
          <p:cNvCxnSpPr>
            <a:cxnSpLocks/>
          </p:cNvCxnSpPr>
          <p:nvPr/>
        </p:nvCxnSpPr>
        <p:spPr>
          <a:xfrm flipH="1">
            <a:off x="2550253" y="5104699"/>
            <a:ext cx="1254758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E9C718C-4F18-416B-B963-121E4538779D}"/>
              </a:ext>
            </a:extLst>
          </p:cNvPr>
          <p:cNvSpPr/>
          <p:nvPr/>
        </p:nvSpPr>
        <p:spPr>
          <a:xfrm>
            <a:off x="4776964" y="4631671"/>
            <a:ext cx="4359925" cy="1082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실수의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곱셈을 위한 메소드이다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01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E01A-B28B-4C78-97D7-0421528E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13"/>
            <a:ext cx="6934201" cy="66320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주요 코드 설명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5784698-96D9-41B1-B349-7CAC6423D732}"/>
              </a:ext>
            </a:extLst>
          </p:cNvPr>
          <p:cNvCxnSpPr/>
          <p:nvPr/>
        </p:nvCxnSpPr>
        <p:spPr>
          <a:xfrm>
            <a:off x="0" y="528506"/>
            <a:ext cx="109728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0343DED-E449-4179-8643-6101F98460A0}"/>
              </a:ext>
            </a:extLst>
          </p:cNvPr>
          <p:cNvSpPr/>
          <p:nvPr/>
        </p:nvSpPr>
        <p:spPr>
          <a:xfrm>
            <a:off x="10863744" y="137269"/>
            <a:ext cx="545284" cy="481892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ABA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CD983-906E-461B-A075-05C4A9817C8A}"/>
              </a:ext>
            </a:extLst>
          </p:cNvPr>
          <p:cNvSpPr txBox="1"/>
          <p:nvPr/>
        </p:nvSpPr>
        <p:spPr>
          <a:xfrm>
            <a:off x="10838577" y="193549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KJB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0E531-A271-46F4-97FE-AB10626F2DF5}"/>
              </a:ext>
            </a:extLst>
          </p:cNvPr>
          <p:cNvSpPr txBox="1"/>
          <p:nvPr/>
        </p:nvSpPr>
        <p:spPr>
          <a:xfrm>
            <a:off x="11081857" y="179885"/>
            <a:ext cx="1409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201730206</a:t>
            </a:r>
          </a:p>
          <a:p>
            <a:pPr algn="ctr"/>
            <a:r>
              <a:rPr lang="ko-KR" altLang="en-US" sz="1100" b="1" dirty="0">
                <a:solidFill>
                  <a:srgbClr val="00B0F0"/>
                </a:solidFill>
              </a:rPr>
              <a:t>김준범</a:t>
            </a:r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3AA7DEC7-5995-4297-9670-730FC23E2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388" y="693942"/>
            <a:ext cx="8345223" cy="5782357"/>
          </a:xfrm>
        </p:spPr>
      </p:pic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D1D4DFD3-0027-4C8B-B7AD-C58D100E6778}"/>
              </a:ext>
            </a:extLst>
          </p:cNvPr>
          <p:cNvSpPr/>
          <p:nvPr/>
        </p:nvSpPr>
        <p:spPr>
          <a:xfrm>
            <a:off x="4001548" y="3504974"/>
            <a:ext cx="1669410" cy="312017"/>
          </a:xfrm>
          <a:prstGeom prst="wedgeRoundRectCallout">
            <a:avLst>
              <a:gd name="adj1" fmla="val -61194"/>
              <a:gd name="adj2" fmla="val -422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BMRI </a:t>
            </a:r>
            <a:r>
              <a:rPr lang="ko-KR" altLang="en-US" sz="800" dirty="0"/>
              <a:t>클래스의 인스턴스 </a:t>
            </a:r>
            <a:r>
              <a:rPr lang="en-US" altLang="ko-KR" sz="800" dirty="0"/>
              <a:t>B </a:t>
            </a:r>
            <a:r>
              <a:rPr lang="ko-KR" altLang="en-US" sz="800" dirty="0"/>
              <a:t>생성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89DB984-A64E-4A2A-B804-03447AF51C79}"/>
              </a:ext>
            </a:extLst>
          </p:cNvPr>
          <p:cNvSpPr/>
          <p:nvPr/>
        </p:nvSpPr>
        <p:spPr>
          <a:xfrm>
            <a:off x="83890" y="3691156"/>
            <a:ext cx="2189526" cy="2695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반복문으로의 이동을 편리하게 하기 위해 구간 이동이 필요한 반복문에 변수를 선언하여 넣어주었습니다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Ex) w1, w2, w3, w4</a:t>
            </a:r>
            <a:r>
              <a:rPr lang="ko-KR" altLang="en-US" dirty="0"/>
              <a:t> 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52A33B-A9C3-4E96-936F-64F1AAC8D5D6}"/>
              </a:ext>
            </a:extLst>
          </p:cNvPr>
          <p:cNvCxnSpPr/>
          <p:nvPr/>
        </p:nvCxnSpPr>
        <p:spPr>
          <a:xfrm>
            <a:off x="2248249" y="4018327"/>
            <a:ext cx="335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87155B-A179-41BC-9754-CB5541A4C0D3}"/>
              </a:ext>
            </a:extLst>
          </p:cNvPr>
          <p:cNvCxnSpPr>
            <a:cxnSpLocks/>
          </p:cNvCxnSpPr>
          <p:nvPr/>
        </p:nvCxnSpPr>
        <p:spPr>
          <a:xfrm>
            <a:off x="2273416" y="4648900"/>
            <a:ext cx="521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B26BF76-807B-4E6F-9CA8-6AC9B426E96F}"/>
              </a:ext>
            </a:extLst>
          </p:cNvPr>
          <p:cNvSpPr/>
          <p:nvPr/>
        </p:nvSpPr>
        <p:spPr>
          <a:xfrm>
            <a:off x="4949503" y="3909270"/>
            <a:ext cx="1669409" cy="101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1, 2</a:t>
            </a:r>
            <a:r>
              <a:rPr lang="ko-KR" altLang="en-US" sz="1200" dirty="0"/>
              <a:t>외 다른 숫자를 입력했을 시 재입력을 하기 위한 </a:t>
            </a:r>
            <a:r>
              <a:rPr lang="ko-KR" altLang="en-US" sz="1200" dirty="0" err="1"/>
              <a:t>반복문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8A94E31-623C-467D-882C-BC509660748D}"/>
              </a:ext>
            </a:extLst>
          </p:cNvPr>
          <p:cNvCxnSpPr/>
          <p:nvPr/>
        </p:nvCxnSpPr>
        <p:spPr>
          <a:xfrm flipH="1">
            <a:off x="3858936" y="4832059"/>
            <a:ext cx="1149292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67029E5-51DC-4A6B-8CD2-E6E3D22E2FF7}"/>
              </a:ext>
            </a:extLst>
          </p:cNvPr>
          <p:cNvCxnSpPr>
            <a:cxnSpLocks/>
          </p:cNvCxnSpPr>
          <p:nvPr/>
        </p:nvCxnSpPr>
        <p:spPr>
          <a:xfrm flipV="1">
            <a:off x="6501468" y="3076210"/>
            <a:ext cx="494950" cy="90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2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0F006E-CFBA-42F5-9FF9-61FCF419D2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289</TotalTime>
  <Words>470</Words>
  <Application>Microsoft Office PowerPoint</Application>
  <PresentationFormat>와이드스크린</PresentationFormat>
  <Paragraphs>94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-apple-system</vt:lpstr>
      <vt:lpstr>se-nanumgothic</vt:lpstr>
      <vt:lpstr>맑은 고딕</vt:lpstr>
      <vt:lpstr>Arial</vt:lpstr>
      <vt:lpstr>Segoe UI</vt:lpstr>
      <vt:lpstr>Office 테마</vt:lpstr>
      <vt:lpstr>체중관리 프로그램</vt:lpstr>
      <vt:lpstr>주제 설명</vt:lpstr>
      <vt:lpstr>구현 코드</vt:lpstr>
      <vt:lpstr>구현 코드</vt:lpstr>
      <vt:lpstr>구현 코드</vt:lpstr>
      <vt:lpstr>구현 코드</vt:lpstr>
      <vt:lpstr>구현 코드</vt:lpstr>
      <vt:lpstr>주요 코드 설명</vt:lpstr>
      <vt:lpstr>주요 코드 설명</vt:lpstr>
      <vt:lpstr>주요 코드 설명</vt:lpstr>
      <vt:lpstr>주요 코드 설명</vt:lpstr>
      <vt:lpstr>주요 코드 설명</vt:lpstr>
      <vt:lpstr>주요 코드 설명</vt:lpstr>
      <vt:lpstr>실행 결과</vt:lpstr>
      <vt:lpstr>실행 결과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체중관리 프로그램</dc:title>
  <dc:creator>김 준범</dc:creator>
  <cp:lastModifiedBy>김 준범</cp:lastModifiedBy>
  <cp:revision>30</cp:revision>
  <dcterms:created xsi:type="dcterms:W3CDTF">2021-05-21T08:16:12Z</dcterms:created>
  <dcterms:modified xsi:type="dcterms:W3CDTF">2022-05-30T16:51:47Z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