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0" r:id="rId3"/>
    <p:sldId id="539" r:id="rId4"/>
    <p:sldId id="540" r:id="rId5"/>
    <p:sldId id="541" r:id="rId6"/>
    <p:sldId id="542" r:id="rId7"/>
    <p:sldId id="543" r:id="rId8"/>
    <p:sldId id="545" r:id="rId9"/>
    <p:sldId id="546" r:id="rId10"/>
    <p:sldId id="547" r:id="rId11"/>
    <p:sldId id="544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275" r:id="rId30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33"/>
    </p:embeddedFont>
    <p:embeddedFont>
      <p:font typeface="HY헤드라인M" panose="02030600000101010101" pitchFamily="18" charset="-127"/>
      <p:regular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711" autoAdjust="0"/>
  </p:normalViewPr>
  <p:slideViewPr>
    <p:cSldViewPr showGuides="1">
      <p:cViewPr varScale="1">
        <p:scale>
          <a:sx n="106" d="100"/>
          <a:sy n="106" d="100"/>
        </p:scale>
        <p:origin x="1938" y="7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94AD2DA-2F0A-882C-205B-2820A460FC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159E499-FF4C-8C0A-9860-2C3756E625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6DCCC3D1-3349-415F-8D61-D5BF03944AE3}" type="datetimeFigureOut">
              <a:rPr lang="ko-KR" altLang="en-US"/>
              <a:pPr>
                <a:defRPr/>
              </a:pPr>
              <a:t>2024-03-27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0717600-D997-FFCE-EF45-9F3FD6AE33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A3B1DA0-05B1-E97C-DF2F-F38FF0B68E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85E9A3A-7C7B-4271-A35D-7E9A96373C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E61CBB-907D-9BF0-7DFA-495D72F30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7FD4A2-35C2-02E5-F0D7-44F714F8AC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533EEA19-AEB8-4C69-9DBA-351F3BD594EF}" type="datetimeFigureOut">
              <a:rPr lang="ko-KR" altLang="en-US"/>
              <a:pPr>
                <a:defRPr/>
              </a:pPr>
              <a:t>2024-03-27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06B82F9-3932-5C3F-A829-FAEF772A18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9A39866-EE92-6316-43C3-17B8C4CD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D2AC2-684D-5A8D-FF11-454A98C28E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44C92-97B2-E8CD-F2BF-CDFE3E573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5815261-6A24-4B1C-878A-288ADAFA3A9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C84B0E6-AD23-5CB1-3C1B-E806929075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0A2A94C-6658-A99E-97D4-3137E42A7C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9988046-A655-389B-FB82-A9CF95B5A0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DB6E6-038B-8018-5193-BF823C77C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DD74CCF-2A87-706E-7DF1-7EC0B6FDB5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AD475C9-5D0D-23E1-FF8A-AA5D4892E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8B2AB6E-6D03-ACCD-D437-DB78B4C1A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DA0E5A3A-EAF2-C415-3356-FA41E190EA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B0B0B79-DC5A-F06E-7CDC-99093C7DBE8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7906E66A-D383-6257-8890-4AA3537B92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D844D90C-A87D-4860-DBD3-216DDB436E8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6069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04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8B6B9FF-2551-9A65-D839-4A3DFB8B6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BCBBD34B-944F-EAA2-E485-A5A0E61E26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9F96D79-48FC-4F5B-CEBE-FDEE314DDF8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B0C057B9-8300-0569-E30C-0EEA9598CD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6FDC5F74-B086-9B11-3BB9-43E404028E7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15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0C46E2AA-6886-3554-4316-E4A452EB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62349E2E-B8BE-9F8B-8C17-18AC7D648C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CF41AB1C-BFF7-99E4-5002-D479445D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/>
            <a:fld id="{D8B98E18-2951-41D8-AD77-BB5FE29A981A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/29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F3959260-F467-E9B7-EC55-3479E4B9C5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2B3C2B2D-31EF-530B-7713-14503CFEFE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09B68E50-3B69-E21F-F202-9C05C2071CE0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0EFC379C-D837-8B16-B421-F95BC0E06D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94EC60F5-D02D-06AB-56E8-95C8BE5A1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48F68BA9-19AB-DED1-DBD2-5DC842160A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C674047B-E5C7-D123-2C74-02CFD0F698B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110A6400-1DEF-37ED-4630-E811F80D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39" r:id="rId3"/>
    <p:sldLayoutId id="214748454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12D3FCFC-E25D-5C07-86A1-8EC7146EE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 sz="3200" dirty="0"/>
              <a:t>IO</a:t>
            </a:r>
            <a:r>
              <a:rPr lang="ko-KR" altLang="en-US" sz="3200" dirty="0"/>
              <a:t>기반 입출력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6E2360FF-3785-6AE6-4E3A-5183E9C9E0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콘솔</a:t>
            </a:r>
            <a:r>
              <a:rPr lang="en-US" altLang="ko-KR" sz="2400"/>
              <a:t>(Console)</a:t>
            </a:r>
          </a:p>
          <a:p>
            <a:pPr lvl="1"/>
            <a:r>
              <a:rPr lang="ko-KR" altLang="en-US" sz="2000"/>
              <a:t>시스템을 사용하기 위해 키보드로 입력을 받고 화면으로 출력하는    소프트웨어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Unix, Linux: </a:t>
            </a:r>
            <a:r>
              <a:rPr lang="ko-KR" altLang="en-US" sz="2000"/>
              <a:t>터미널</a:t>
            </a:r>
            <a:endParaRPr lang="en-US" altLang="ko-KR" sz="2000"/>
          </a:p>
          <a:p>
            <a:pPr lvl="1"/>
            <a:r>
              <a:rPr lang="en-US" altLang="ko-KR" sz="2000"/>
              <a:t>Windows </a:t>
            </a:r>
            <a:r>
              <a:rPr lang="ko-KR" altLang="en-US" sz="2000"/>
              <a:t>운영체제</a:t>
            </a:r>
            <a:r>
              <a:rPr lang="en-US" altLang="ko-KR" sz="2000"/>
              <a:t>: </a:t>
            </a:r>
            <a:r>
              <a:rPr lang="ko-KR" altLang="en-US" sz="2000"/>
              <a:t>명령 프롬프트</a:t>
            </a:r>
            <a:endParaRPr lang="en-US" altLang="ko-KR" sz="2000"/>
          </a:p>
          <a:p>
            <a:pPr lvl="1"/>
            <a:r>
              <a:rPr lang="ko-KR" altLang="en-US" sz="2000"/>
              <a:t>이클립스</a:t>
            </a:r>
            <a:r>
              <a:rPr lang="en-US" altLang="ko-KR" sz="2000"/>
              <a:t>: Console </a:t>
            </a:r>
            <a:r>
              <a:rPr lang="ko-KR" altLang="en-US" sz="2000"/>
              <a:t>뷰</a:t>
            </a:r>
            <a:endParaRPr lang="en-US" altLang="ko-KR" sz="2000"/>
          </a:p>
          <a:p>
            <a:pPr lvl="1"/>
            <a:endParaRPr lang="en-US" altLang="ko-KR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9B5BBC7-7331-A09F-C792-7A1420B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AF3A366A-A816-C862-BC43-CA1723FF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142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A968CC6A-4DC3-A97C-4804-EA6974897D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System.in </a:t>
            </a:r>
            <a:r>
              <a:rPr lang="ko-KR" altLang="en-US" sz="2400"/>
              <a:t>필드</a:t>
            </a:r>
            <a:endParaRPr lang="en-US" altLang="ko-KR" sz="2400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타입의 입력 스트림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InputStream </a:t>
            </a:r>
            <a:r>
              <a:rPr lang="ko-KR" altLang="en-US" sz="2000"/>
              <a:t>변수 대입 가능</a:t>
            </a:r>
            <a:endParaRPr lang="en-US" altLang="ko-KR" sz="2000"/>
          </a:p>
          <a:p>
            <a:pPr lvl="1"/>
            <a:r>
              <a:rPr lang="ko-KR" altLang="en-US" sz="2000"/>
              <a:t>읽은 </a:t>
            </a:r>
            <a:r>
              <a:rPr lang="en-US" altLang="ko-KR" sz="2000"/>
              <a:t>byte</a:t>
            </a:r>
            <a:r>
              <a:rPr lang="ko-KR" altLang="en-US" sz="2000"/>
              <a:t>는 키보드의 아스키 코드</a:t>
            </a:r>
            <a:r>
              <a:rPr lang="en-US" altLang="ko-KR" sz="2000"/>
              <a:t>(ascii code) </a:t>
            </a:r>
          </a:p>
          <a:p>
            <a:pPr lvl="1"/>
            <a:r>
              <a:rPr lang="ko-KR" altLang="en-US" sz="2000"/>
              <a:t>아스키 코드로부터 문자 변환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키보드로부터 입력된 한글 읽기 예제 </a:t>
            </a:r>
            <a:endParaRPr lang="en-US" altLang="ko-KR" sz="2000"/>
          </a:p>
          <a:p>
            <a:pPr lvl="2"/>
            <a:r>
              <a:rPr lang="en-US" altLang="ko-KR" sz="1800"/>
              <a:t>read()</a:t>
            </a:r>
            <a:r>
              <a:rPr lang="ko-KR" altLang="en-US" sz="1800"/>
              <a:t>메소드는 </a:t>
            </a:r>
            <a:r>
              <a:rPr lang="en-US" altLang="ko-KR" sz="1800"/>
              <a:t>1</a:t>
            </a:r>
            <a:r>
              <a:rPr lang="ko-KR" altLang="en-US" sz="1800"/>
              <a:t>바이트씩만 읽음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오류 발생</a:t>
            </a:r>
            <a:endParaRPr lang="en-US" altLang="ko-KR" sz="1800"/>
          </a:p>
          <a:p>
            <a:pPr lvl="2"/>
            <a:r>
              <a:rPr lang="ko-KR" altLang="en-US" sz="1800"/>
              <a:t>전체 내용을 바이트 배열로 받아 </a:t>
            </a:r>
            <a:r>
              <a:rPr lang="en-US" altLang="ko-KR" sz="1800"/>
              <a:t>String </a:t>
            </a:r>
            <a:r>
              <a:rPr lang="ko-KR" altLang="en-US" sz="1800"/>
              <a:t>객체 생성 후 읽기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FCF08BD1-DF2E-3A96-17E4-53D971EA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BBC82621-0C0B-E639-21CE-120B484D8A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System.out </a:t>
            </a:r>
            <a:r>
              <a:rPr lang="ko-KR" altLang="en-US"/>
              <a:t>필드</a:t>
            </a:r>
            <a:endParaRPr lang="en-US" altLang="ko-KR"/>
          </a:p>
          <a:p>
            <a:pPr lvl="1"/>
            <a:r>
              <a:rPr lang="en-US" altLang="ko-KR" sz="2000"/>
              <a:t>PrintStream </a:t>
            </a:r>
            <a:r>
              <a:rPr lang="ko-KR" altLang="en-US" sz="2000"/>
              <a:t>타입의 출력 스트림 </a:t>
            </a:r>
            <a:endParaRPr lang="en-US" altLang="ko-KR" sz="2000"/>
          </a:p>
          <a:p>
            <a:pPr lvl="2"/>
            <a:r>
              <a:rPr lang="en-US" altLang="ko-KR" sz="1800"/>
              <a:t>OutputStream</a:t>
            </a:r>
            <a:r>
              <a:rPr lang="ko-KR" altLang="en-US" sz="1800"/>
              <a:t>으로 타입 변환 가능 </a:t>
            </a:r>
            <a:endParaRPr lang="en-US" altLang="ko-KR" sz="1800"/>
          </a:p>
          <a:p>
            <a:pPr lvl="1"/>
            <a:r>
              <a:rPr lang="ko-KR" altLang="en-US" sz="2000"/>
              <a:t>아스키 코드를 출력하면 콘솔에는 문자가 출력</a:t>
            </a:r>
            <a:endParaRPr lang="en-US" altLang="ko-KR" sz="2000"/>
          </a:p>
          <a:p>
            <a:pPr lvl="1"/>
            <a:r>
              <a:rPr lang="ko-KR" altLang="en-US" sz="2000"/>
              <a:t>문자열을 출력하려면 바이트 배열을 얻어야 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Console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6</a:t>
            </a:r>
            <a:r>
              <a:rPr lang="ko-KR" altLang="en-US" sz="2000"/>
              <a:t>부터 콘솔에서 입력된 문자열을 쉽게 읽을 수 있도록 제공</a:t>
            </a:r>
            <a:endParaRPr lang="en-US" altLang="ko-KR" sz="2000"/>
          </a:p>
          <a:p>
            <a:pPr lvl="2"/>
            <a:r>
              <a:rPr lang="ko-KR" altLang="en-US" sz="1800"/>
              <a:t>이클립스에서 </a:t>
            </a:r>
            <a:r>
              <a:rPr lang="en-US" altLang="ko-KR" sz="1800"/>
              <a:t>System.console()</a:t>
            </a:r>
            <a:r>
              <a:rPr lang="ko-KR" altLang="en-US" sz="1800"/>
              <a:t>은 </a:t>
            </a:r>
            <a:r>
              <a:rPr lang="en-US" altLang="ko-KR" sz="1800"/>
              <a:t>null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3"/>
            <a:r>
              <a:rPr lang="ko-KR" altLang="en-US"/>
              <a:t>명령 프롬프트에서 반드시 실행</a:t>
            </a:r>
            <a:endParaRPr lang="en-US" altLang="ko-KR"/>
          </a:p>
          <a:p>
            <a:pPr lvl="1"/>
            <a:r>
              <a:rPr lang="en-US" altLang="ko-KR" sz="2000"/>
              <a:t>Console </a:t>
            </a:r>
            <a:r>
              <a:rPr lang="ko-KR" altLang="en-US" sz="2000"/>
              <a:t>클래스의 읽기 메소드</a:t>
            </a:r>
            <a:endParaRPr lang="en-US" altLang="ko-KR" sz="20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512F1DFA-6670-645F-6BFC-4E21EF1C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6384819B-48B0-EA79-18EC-0ACDFB1F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500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389BE5EF-AD8A-2D38-AAF4-D6DDB317F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Scanner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en-US" altLang="ko-KR" sz="2000"/>
              <a:t>Console </a:t>
            </a:r>
            <a:r>
              <a:rPr lang="ko-KR" altLang="en-US" sz="2000"/>
              <a:t>클래스의 단점</a:t>
            </a:r>
            <a:endParaRPr lang="en-US" altLang="ko-KR" sz="2000"/>
          </a:p>
          <a:p>
            <a:pPr lvl="2"/>
            <a:r>
              <a:rPr lang="ko-KR" altLang="en-US" sz="1800"/>
              <a:t>문자열은 읽을 수 있지만 기본 타입</a:t>
            </a:r>
            <a:r>
              <a:rPr lang="en-US" altLang="ko-KR" sz="1800"/>
              <a:t>(</a:t>
            </a:r>
            <a:r>
              <a:rPr lang="ko-KR" altLang="en-US" sz="1800"/>
              <a:t>정수</a:t>
            </a:r>
            <a:r>
              <a:rPr lang="en-US" altLang="ko-KR" sz="1800"/>
              <a:t>, </a:t>
            </a:r>
            <a:r>
              <a:rPr lang="ko-KR" altLang="en-US" sz="1800"/>
              <a:t>실수</a:t>
            </a:r>
            <a:r>
              <a:rPr lang="en-US" altLang="ko-KR" sz="1800"/>
              <a:t>) </a:t>
            </a:r>
            <a:r>
              <a:rPr lang="ko-KR" altLang="en-US" sz="1800"/>
              <a:t>값을 바로 읽을 수 없음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java.util.Scanner</a:t>
            </a:r>
          </a:p>
          <a:p>
            <a:pPr lvl="2"/>
            <a:r>
              <a:rPr lang="ko-KR" altLang="en-US" sz="1800"/>
              <a:t>콘솔로부터 기본 타입의 값을 바로 읽을 수 있음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제공하는 메소드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DE8A2D44-7337-524D-2B13-649E7D23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콘솔 입출력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0EB28352-FB2E-FA2C-7DCE-7AFA18B5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B8F2C257-6697-FFD0-19AF-C085F9A6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75009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8E32AFB6-2FEB-247E-33D7-4D848A1DF6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lvl="1"/>
            <a:r>
              <a:rPr lang="ko-KR" altLang="en-US" sz="2000"/>
              <a:t>파일 시스템의 파일을 표현하는 클래스</a:t>
            </a:r>
            <a:endParaRPr lang="en-US" altLang="ko-KR" sz="2000"/>
          </a:p>
          <a:p>
            <a:pPr lvl="2"/>
            <a:r>
              <a:rPr lang="ko-KR" altLang="en-US" sz="1800"/>
              <a:t>파일 크기</a:t>
            </a:r>
            <a:r>
              <a:rPr lang="en-US" altLang="ko-KR" sz="1800"/>
              <a:t>, </a:t>
            </a:r>
            <a:r>
              <a:rPr lang="ko-KR" altLang="en-US" sz="1800"/>
              <a:t>파일 속성</a:t>
            </a:r>
            <a:r>
              <a:rPr lang="en-US" altLang="ko-KR" sz="1800"/>
              <a:t>, </a:t>
            </a:r>
            <a:r>
              <a:rPr lang="ko-KR" altLang="en-US" sz="1800"/>
              <a:t>파일 이름 등의 정보 제공</a:t>
            </a:r>
            <a:endParaRPr lang="en-US" altLang="ko-KR" sz="1800"/>
          </a:p>
          <a:p>
            <a:pPr lvl="2"/>
            <a:r>
              <a:rPr lang="ko-KR" altLang="en-US" sz="1800"/>
              <a:t>파일 생성 및 삭제 기능 제공</a:t>
            </a:r>
            <a:endParaRPr lang="en-US" altLang="ko-KR" sz="1800"/>
          </a:p>
          <a:p>
            <a:pPr lvl="2"/>
            <a:r>
              <a:rPr lang="ko-KR" altLang="en-US" sz="1800"/>
              <a:t>디렉토리 생성</a:t>
            </a:r>
            <a:r>
              <a:rPr lang="en-US" altLang="ko-KR" sz="1800"/>
              <a:t>,</a:t>
            </a:r>
            <a:r>
              <a:rPr lang="ko-KR" altLang="en-US" sz="1800"/>
              <a:t> 디렉토리에 존재하는 파일 리스트 얻어내는 기능 제공</a:t>
            </a:r>
            <a:endParaRPr lang="en-US" altLang="ko-KR" sz="1800"/>
          </a:p>
          <a:p>
            <a:pPr lvl="1"/>
            <a:r>
              <a:rPr lang="ko-KR" altLang="en-US" sz="2000"/>
              <a:t>파일 객체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파일 또는 디렉토리 존재 유무 확인 메소드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파일 및 디렉토리 생성 및 삭제 메소드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5ADA2E89-002D-DE6F-237F-5B5A547A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28023661-E7A0-C072-358F-499CB6A9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46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80B9876B-EED9-0431-4754-AE110C10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19600"/>
            <a:ext cx="74755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>
            <a:extLst>
              <a:ext uri="{FF2B5EF4-FFF2-40B4-BE49-F238E27FC236}">
                <a16:creationId xmlns:a16="http://schemas.microsoft.com/office/drawing/2014/main" id="{D0D84CA4-14FD-976F-D381-4429ECBE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5009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0DC63503-3C38-CCB9-6C14-F7C712E01C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파일 및 디렉토리의 정보를 리턴하는 메소드</a:t>
            </a:r>
          </a:p>
          <a:p>
            <a:pPr lvl="1"/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4540BD1E-EFFC-9584-602A-6D51F566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205C7542-4D79-542E-3BF3-D02E0097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15188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C9B158BD-B76D-48FF-7B21-8EE967E6A4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FileInputStream</a:t>
            </a:r>
          </a:p>
          <a:p>
            <a:pPr lvl="1"/>
            <a:r>
              <a:rPr lang="ko-KR" altLang="en-US" sz="2000"/>
              <a:t>파일로부터 바이트 단위로 읽어 들일 때 사용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</a:t>
            </a:r>
            <a:r>
              <a:rPr lang="en-US" altLang="ko-KR" sz="1800"/>
              <a:t>, </a:t>
            </a:r>
            <a:r>
              <a:rPr lang="ko-KR" altLang="en-US" sz="1800"/>
              <a:t>텍스트 파일 등 모든 종류의 파일을 읽을 수 있음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en-US" altLang="ko-KR" sz="1800"/>
              <a:t>FileInputStream </a:t>
            </a:r>
            <a:r>
              <a:rPr lang="ko-KR" altLang="en-US" sz="1800"/>
              <a:t>객체가 생성될 때 파일과 직접 연결</a:t>
            </a:r>
            <a:endParaRPr lang="en-US" altLang="ko-KR" sz="1800"/>
          </a:p>
          <a:p>
            <a:pPr lvl="2"/>
            <a:r>
              <a:rPr lang="ko-KR" altLang="en-US" sz="1800"/>
              <a:t>만약 파일이 존재하지 않으면</a:t>
            </a:r>
            <a:r>
              <a:rPr lang="en-US" altLang="ko-KR" sz="1800"/>
              <a:t> FileNotFoundException</a:t>
            </a:r>
            <a:r>
              <a:rPr lang="ko-KR" altLang="en-US" sz="1800"/>
              <a:t> 발생</a:t>
            </a:r>
            <a:endParaRPr lang="en-US" altLang="ko-KR" sz="1800"/>
          </a:p>
          <a:p>
            <a:pPr lvl="2"/>
            <a:r>
              <a:rPr lang="en-US" altLang="ko-KR" sz="1800"/>
              <a:t>try-catch</a:t>
            </a:r>
            <a:r>
              <a:rPr lang="ko-KR" altLang="en-US" sz="1800"/>
              <a:t>문으로 예외 처리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방법이 </a:t>
            </a:r>
            <a:r>
              <a:rPr lang="en-US" altLang="ko-KR" sz="2000"/>
              <a:t>InputStream</a:t>
            </a:r>
            <a:r>
              <a:rPr lang="ko-KR" altLang="en-US" sz="2000"/>
              <a:t>과 동일</a:t>
            </a:r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97DABC49-0C87-8808-3161-D3686118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E6CCC297-73C4-4490-82EE-C920D24C80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FileOutputStream</a:t>
            </a:r>
          </a:p>
          <a:p>
            <a:pPr lvl="1"/>
            <a:r>
              <a:rPr lang="ko-KR" altLang="en-US" sz="2000"/>
              <a:t>파일에 바이트 단위로 데이터를 저장할 때 사용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</a:t>
            </a:r>
            <a:r>
              <a:rPr lang="en-US" altLang="ko-KR" sz="1800"/>
              <a:t>, </a:t>
            </a:r>
            <a:r>
              <a:rPr lang="ko-KR" altLang="en-US" sz="1800"/>
              <a:t>텍스트 등 모든 종류의 데이터를 파일로 저장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ko-KR" altLang="en-US" sz="1800"/>
              <a:t>파일이 이미 존재할 경우</a:t>
            </a:r>
            <a:r>
              <a:rPr lang="en-US" altLang="ko-KR" sz="1800"/>
              <a:t>, </a:t>
            </a:r>
            <a:r>
              <a:rPr lang="ko-KR" altLang="en-US" sz="1800"/>
              <a:t>데이터를 출력하게 되면 파일을 덮어쓰는 단점</a:t>
            </a:r>
            <a:endParaRPr lang="en-US" altLang="ko-KR" sz="1800"/>
          </a:p>
          <a:p>
            <a:pPr lvl="2"/>
            <a:r>
              <a:rPr lang="ko-KR" altLang="en-US" sz="1800"/>
              <a:t>기존 파일 내용 끝에 데이터를 추가할 경우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OutputStream </a:t>
            </a:r>
            <a:r>
              <a:rPr lang="ko-KR" altLang="en-US" sz="2000"/>
              <a:t>하위 클래스 </a:t>
            </a:r>
            <a:r>
              <a:rPr lang="en-US" altLang="ko-KR" sz="2000"/>
              <a:t>-</a:t>
            </a:r>
            <a:r>
              <a:rPr lang="ko-KR" altLang="en-US" sz="2000"/>
              <a:t> 사용 방법이 </a:t>
            </a:r>
            <a:r>
              <a:rPr lang="en-US" altLang="ko-KR" sz="2000"/>
              <a:t>OutputStream</a:t>
            </a:r>
            <a:r>
              <a:rPr lang="ko-KR" altLang="en-US" sz="2000"/>
              <a:t>과 동일</a:t>
            </a:r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D292EFA6-C818-9F99-FB9D-F26A0ADF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B85CDACC-C89E-7E91-9DA7-092E1868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758E58EF-EBBA-412D-CAB2-471C1FDD77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FileReader</a:t>
            </a:r>
          </a:p>
          <a:p>
            <a:pPr lvl="1"/>
            <a:r>
              <a:rPr lang="ko-KR" altLang="en-US" sz="2000"/>
              <a:t>텍스트 파일로부터 데이터를 읽어 들일 때 사용</a:t>
            </a:r>
            <a:endParaRPr lang="en-US" altLang="ko-KR" sz="2000"/>
          </a:p>
          <a:p>
            <a:pPr lvl="2"/>
            <a:r>
              <a:rPr lang="ko-KR" altLang="en-US" sz="1800"/>
              <a:t>문자 단위로 읽음 </a:t>
            </a:r>
            <a:endParaRPr lang="en-US" altLang="ko-KR" sz="1800"/>
          </a:p>
          <a:p>
            <a:pPr lvl="3"/>
            <a:r>
              <a:rPr lang="ko-KR" altLang="en-US"/>
              <a:t>텍스트가 아닌 그림</a:t>
            </a:r>
            <a:r>
              <a:rPr lang="en-US" altLang="ko-KR"/>
              <a:t>, </a:t>
            </a:r>
            <a:r>
              <a:rPr lang="ko-KR" altLang="en-US"/>
              <a:t>오디오</a:t>
            </a:r>
            <a:r>
              <a:rPr lang="en-US" altLang="ko-KR"/>
              <a:t>, </a:t>
            </a:r>
            <a:r>
              <a:rPr lang="ko-KR" altLang="en-US"/>
              <a:t>비디오 등의</a:t>
            </a:r>
            <a:r>
              <a:rPr lang="en-US" altLang="ko-KR"/>
              <a:t>  </a:t>
            </a:r>
            <a:r>
              <a:rPr lang="ko-KR" altLang="en-US"/>
              <a:t>파일은 읽을 수 없음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sz="1800"/>
              <a:t>FileReader </a:t>
            </a:r>
            <a:r>
              <a:rPr lang="ko-KR" altLang="en-US" sz="1800"/>
              <a:t>객체가 생성될 때 파일과 직접 연결</a:t>
            </a:r>
            <a:endParaRPr lang="en-US" altLang="ko-KR" sz="1800"/>
          </a:p>
          <a:p>
            <a:pPr lvl="2"/>
            <a:r>
              <a:rPr lang="ko-KR" altLang="en-US" sz="1800"/>
              <a:t>만약 파일이 존재하지 않으면</a:t>
            </a:r>
            <a:r>
              <a:rPr lang="en-US" altLang="ko-KR" sz="1800"/>
              <a:t> FileNotFoundException</a:t>
            </a:r>
            <a:r>
              <a:rPr lang="ko-KR" altLang="en-US" sz="1800"/>
              <a:t> 발생</a:t>
            </a:r>
            <a:endParaRPr lang="en-US" altLang="ko-KR" sz="1800"/>
          </a:p>
          <a:p>
            <a:pPr lvl="2"/>
            <a:r>
              <a:rPr lang="en-US" altLang="ko-KR" sz="1800"/>
              <a:t>try-catch</a:t>
            </a:r>
            <a:r>
              <a:rPr lang="ko-KR" altLang="en-US" sz="1800"/>
              <a:t>문으로 예외 처리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Reader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 </a:t>
            </a:r>
            <a:r>
              <a:rPr lang="en-US" altLang="ko-KR" sz="2000"/>
              <a:t>Reader</a:t>
            </a:r>
            <a:r>
              <a:rPr lang="ko-KR" altLang="en-US" sz="2000"/>
              <a:t>와 동일</a:t>
            </a:r>
          </a:p>
          <a:p>
            <a:pPr lvl="2"/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09539B51-F380-90DA-EAD8-E64E9581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76ECED0-1D6D-5946-F378-74409E7C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47553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D04F1208-FB20-014F-A7C1-C0F0B4AE28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FileWriter</a:t>
            </a:r>
          </a:p>
          <a:p>
            <a:pPr lvl="1"/>
            <a:r>
              <a:rPr lang="ko-KR" altLang="en-US" sz="2000"/>
              <a:t>텍스트 파일에 문자 데이터를 저장할 때 사용</a:t>
            </a:r>
            <a:endParaRPr lang="en-US" altLang="ko-KR" sz="2000"/>
          </a:p>
          <a:p>
            <a:pPr lvl="2"/>
            <a:r>
              <a:rPr lang="ko-KR" altLang="en-US" sz="1800"/>
              <a:t>텍스트가 아닌 그림</a:t>
            </a:r>
            <a:r>
              <a:rPr lang="en-US" altLang="ko-KR" sz="1800"/>
              <a:t>, </a:t>
            </a:r>
            <a:r>
              <a:rPr lang="ko-KR" altLang="en-US" sz="1800"/>
              <a:t>오디오</a:t>
            </a:r>
            <a:r>
              <a:rPr lang="en-US" altLang="ko-KR" sz="1800"/>
              <a:t>, </a:t>
            </a:r>
            <a:r>
              <a:rPr lang="ko-KR" altLang="en-US" sz="1800"/>
              <a:t>비디오 등의 데이터를 파일로 저장 불가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객체 생성 방법</a:t>
            </a:r>
            <a:endParaRPr lang="en-US" altLang="ko-KR" sz="2000"/>
          </a:p>
          <a:p>
            <a:pPr lvl="2"/>
            <a:r>
              <a:rPr lang="ko-KR" altLang="en-US" sz="1800"/>
              <a:t>파일이 이미 존재할 경우</a:t>
            </a:r>
            <a:r>
              <a:rPr lang="en-US" altLang="ko-KR" sz="1800"/>
              <a:t>, </a:t>
            </a:r>
            <a:r>
              <a:rPr lang="ko-KR" altLang="en-US" sz="1800"/>
              <a:t>데이터를 출력하게 되면 파일을 덮어쓰게 됨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2000"/>
              <a:t>파일 존재여부 따라 분기</a:t>
            </a:r>
            <a:endParaRPr lang="en-US" altLang="ko-KR" sz="2000"/>
          </a:p>
          <a:p>
            <a:pPr lvl="2"/>
            <a:r>
              <a:rPr lang="ko-KR" altLang="en-US" sz="1800"/>
              <a:t>기존 파일 내용 끝에 데이터를 추가할 경우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Writer </a:t>
            </a:r>
            <a:r>
              <a:rPr lang="ko-KR" altLang="en-US" sz="2000"/>
              <a:t>하위 클래스 </a:t>
            </a:r>
            <a:r>
              <a:rPr lang="en-US" altLang="ko-KR" sz="2000"/>
              <a:t>- </a:t>
            </a:r>
            <a:r>
              <a:rPr lang="ko-KR" altLang="en-US" sz="2000"/>
              <a:t>사용 방법이 </a:t>
            </a:r>
            <a:r>
              <a:rPr lang="en-US" altLang="ko-KR" sz="2000"/>
              <a:t>Writer</a:t>
            </a:r>
            <a:r>
              <a:rPr lang="ko-KR" altLang="en-US" sz="2000"/>
              <a:t>와 동일</a:t>
            </a:r>
          </a:p>
          <a:p>
            <a:pPr lvl="2"/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E7B22D39-7AFF-CF22-23EF-57C65329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입출력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58E9D2D9-533E-FBEA-882B-6B8356ED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6225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23D55896-E3D4-3EB7-3CAE-48081A50B8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IO </a:t>
            </a:r>
            <a:r>
              <a:rPr lang="ko-KR" altLang="en-US" dirty="0"/>
              <a:t>패키지 소개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입력 스트림과 출력 스트림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콘솔</a:t>
            </a:r>
            <a:r>
              <a:rPr lang="en-US" altLang="ko-KR" dirty="0"/>
              <a:t>(Console) </a:t>
            </a:r>
            <a:r>
              <a:rPr lang="ko-KR" altLang="en-US" dirty="0"/>
              <a:t>입출력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파일</a:t>
            </a:r>
            <a:r>
              <a:rPr lang="en-US" altLang="ko-KR" dirty="0"/>
              <a:t>(File) </a:t>
            </a:r>
            <a:r>
              <a:rPr lang="ko-KR" altLang="en-US" dirty="0"/>
              <a:t>입출력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보조 스트림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6B8E8D45-F6D0-241D-AA4A-2D392C66D5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보조 스트림</a:t>
            </a:r>
            <a:endParaRPr lang="en-US" altLang="ko-KR" sz="2400"/>
          </a:p>
          <a:p>
            <a:pPr lvl="1"/>
            <a:r>
              <a:rPr lang="ko-KR" altLang="en-US" sz="2000"/>
              <a:t>다른 스트림과 연결 되어 여러 가지 편리한 기능을 제공해주는 스트림</a:t>
            </a:r>
            <a:endParaRPr lang="en-US" altLang="ko-KR" sz="2000"/>
          </a:p>
          <a:p>
            <a:pPr lvl="2"/>
            <a:r>
              <a:rPr lang="ko-KR" altLang="en-US" sz="1800"/>
              <a:t>문자 변환</a:t>
            </a:r>
            <a:r>
              <a:rPr lang="en-US" altLang="ko-KR" sz="1800"/>
              <a:t>, </a:t>
            </a:r>
            <a:r>
              <a:rPr lang="ko-KR" altLang="en-US" sz="1800"/>
              <a:t>입출력 성능 향상</a:t>
            </a:r>
            <a:r>
              <a:rPr lang="en-US" altLang="ko-KR" sz="1800"/>
              <a:t>, </a:t>
            </a:r>
            <a:r>
              <a:rPr lang="ko-KR" altLang="en-US" sz="1800"/>
              <a:t>기본 데이터 타입 입출력</a:t>
            </a:r>
            <a:r>
              <a:rPr lang="en-US" altLang="ko-KR" sz="1800"/>
              <a:t>, </a:t>
            </a:r>
            <a:r>
              <a:rPr lang="ko-KR" altLang="en-US" sz="1800"/>
              <a:t>객체 입출력 등의 기능을 제공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보조 스트림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보조 스트림 체인 </a:t>
            </a:r>
            <a:r>
              <a:rPr lang="en-US" altLang="ko-KR" sz="2000"/>
              <a:t>– </a:t>
            </a:r>
            <a:r>
              <a:rPr lang="ko-KR" altLang="en-US" sz="2000"/>
              <a:t>다른 보조 스트림과 연결되어 역할 수행 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E5DC4515-EEBB-50A1-9EBD-464E2EC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3F41EE7-3D24-25C6-B4F1-C4CD4E3A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7230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A8259944-B0AD-45FC-FCC1-2C031BF5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4755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>
            <a:extLst>
              <a:ext uri="{FF2B5EF4-FFF2-40B4-BE49-F238E27FC236}">
                <a16:creationId xmlns:a16="http://schemas.microsoft.com/office/drawing/2014/main" id="{F792E4E3-02F3-C224-65EA-A191D88C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2564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EC8C7023-F9D2-F9A3-3ED8-168960F2C4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문자 변환 보조 스트림</a:t>
            </a:r>
            <a:endParaRPr lang="en-US" altLang="ko-KR" sz="2400"/>
          </a:p>
          <a:p>
            <a:pPr lvl="1"/>
            <a:r>
              <a:rPr lang="ko-KR" altLang="en-US" sz="2000"/>
              <a:t>소스 스트림이 바이트 기반 스트림이지만 데이터가 문자일 경우 사용</a:t>
            </a:r>
            <a:endParaRPr lang="en-US" altLang="ko-KR" sz="2000"/>
          </a:p>
          <a:p>
            <a:pPr lvl="2"/>
            <a:r>
              <a:rPr lang="en-US" altLang="ko-KR" sz="1800"/>
              <a:t>Reader</a:t>
            </a:r>
            <a:r>
              <a:rPr lang="ko-KR" altLang="en-US" sz="1800"/>
              <a:t>와</a:t>
            </a:r>
            <a:r>
              <a:rPr lang="en-US" altLang="ko-KR" sz="1800"/>
              <a:t> Writer</a:t>
            </a:r>
            <a:r>
              <a:rPr lang="ko-KR" altLang="en-US" sz="1800"/>
              <a:t>는 문자 단위로 입출력 </a:t>
            </a:r>
            <a:r>
              <a:rPr lang="en-US" altLang="ko-KR" sz="1800"/>
              <a:t>- </a:t>
            </a:r>
            <a:r>
              <a:rPr lang="ko-KR" altLang="en-US" sz="1800"/>
              <a:t>바이트 기반 스트림보다 편리</a:t>
            </a:r>
            <a:endParaRPr lang="en-US" altLang="ko-KR" sz="1800"/>
          </a:p>
          <a:p>
            <a:pPr lvl="2"/>
            <a:r>
              <a:rPr lang="ko-KR" altLang="en-US" sz="1800"/>
              <a:t>문자셋의 종류를 지정할 수 있기 때문에 다양한 문자 입출력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InputStreamReader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OutputStreamWriter</a:t>
            </a:r>
          </a:p>
          <a:p>
            <a:pPr lvl="1"/>
            <a:endParaRPr lang="en-US" altLang="ko-KR" sz="2000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9BFD54E1-BB64-E42E-5326-2FA7725D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A660D6CF-7782-E907-85C0-5F6D817E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5924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>
            <a:extLst>
              <a:ext uri="{FF2B5EF4-FFF2-40B4-BE49-F238E27FC236}">
                <a16:creationId xmlns:a16="http://schemas.microsoft.com/office/drawing/2014/main" id="{4CF2DDD0-9584-BFE1-DEAE-AFD57DFB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6086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D855D385-E900-5FD1-2A64-5D2424D29C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성능 향상 보조 스트림</a:t>
            </a:r>
            <a:endParaRPr lang="en-US" altLang="ko-KR" sz="2400"/>
          </a:p>
          <a:p>
            <a:pPr lvl="1"/>
            <a:r>
              <a:rPr lang="ko-KR" altLang="en-US" sz="2000"/>
              <a:t>입출력 성능에 영향을 미치는 입출력 소스</a:t>
            </a:r>
            <a:endParaRPr lang="en-US" altLang="ko-KR" sz="2000"/>
          </a:p>
          <a:p>
            <a:pPr lvl="2"/>
            <a:r>
              <a:rPr lang="ko-KR" altLang="en-US" sz="1800"/>
              <a:t>하드 디스크</a:t>
            </a:r>
            <a:endParaRPr lang="en-US" altLang="ko-KR" sz="1800"/>
          </a:p>
          <a:p>
            <a:pPr lvl="2"/>
            <a:r>
              <a:rPr lang="ko-KR" altLang="en-US" sz="1800"/>
              <a:t>느린 네트워크</a:t>
            </a:r>
            <a:endParaRPr lang="en-US" altLang="ko-KR" sz="1800"/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버퍼를 이용한 해결 </a:t>
            </a:r>
            <a:r>
              <a:rPr lang="en-US" altLang="ko-KR" sz="2000"/>
              <a:t>(p.1032~1037)</a:t>
            </a:r>
          </a:p>
          <a:p>
            <a:pPr lvl="2"/>
            <a:r>
              <a:rPr lang="ko-KR" altLang="en-US" sz="1800"/>
              <a:t>입출력 소스와 직접 작업하지 않고 버퍼</a:t>
            </a:r>
            <a:r>
              <a:rPr lang="en-US" altLang="ko-KR" sz="1800"/>
              <a:t>(buffer)</a:t>
            </a:r>
            <a:r>
              <a:rPr lang="ko-KR" altLang="en-US" sz="1800"/>
              <a:t>와 작업 </a:t>
            </a:r>
            <a:r>
              <a:rPr lang="en-US" altLang="ko-KR" sz="1800"/>
              <a:t>- </a:t>
            </a:r>
            <a:r>
              <a:rPr lang="ko-KR" altLang="en-US" sz="1800"/>
              <a:t>실행 성능 향상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프로그램은 쓰기 속도 향상</a:t>
            </a:r>
            <a:endParaRPr lang="en-US" altLang="ko-KR" sz="1800"/>
          </a:p>
          <a:p>
            <a:pPr lvl="2"/>
            <a:r>
              <a:rPr lang="ko-KR" altLang="en-US" sz="1800"/>
              <a:t>버퍼 차게 되면 데이터를 한꺼번에 하드 디스크로 보내 출력 횟수를 줄여줌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6E267A8C-7191-28B3-DF67-6000B8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FBA85475-229F-B585-9AC4-EC3D0E52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9707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5FA9D2BD-DDBA-FA0F-C8D9-73120CA4B6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BufferedInputStream, BufferedReader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BufferedOutputStream</a:t>
            </a:r>
            <a:r>
              <a:rPr lang="ko-KR" altLang="en-US" sz="2000"/>
              <a:t>과</a:t>
            </a:r>
            <a:r>
              <a:rPr lang="en-US" altLang="ko-KR" sz="2000"/>
              <a:t> BufferedWriter</a:t>
            </a:r>
            <a:endParaRPr lang="ko-KR" altLang="en-US" sz="20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8C8CA836-5DD2-FA80-7AAB-61E14B8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528B8020-F386-8E60-534C-D4F2208D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9516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">
            <a:extLst>
              <a:ext uri="{FF2B5EF4-FFF2-40B4-BE49-F238E27FC236}">
                <a16:creationId xmlns:a16="http://schemas.microsoft.com/office/drawing/2014/main" id="{6392F050-B438-F7AF-9263-85201103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8849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22B86C62-C94F-D0E8-5F49-A6F6ACB498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기본 타입 입출력 보조 스트림</a:t>
            </a:r>
            <a:endParaRPr lang="en-US" altLang="ko-KR" sz="2400"/>
          </a:p>
          <a:p>
            <a:pPr lvl="1"/>
            <a:r>
              <a:rPr lang="ko-KR" altLang="en-US" sz="2000"/>
              <a:t>입출력 순서를 맞추어 사용</a:t>
            </a:r>
          </a:p>
          <a:p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34FA70EF-236F-1268-9858-82683003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150BC8C2-1187-4008-F932-D62E8D04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905000"/>
            <a:ext cx="756126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>
            <a:extLst>
              <a:ext uri="{FF2B5EF4-FFF2-40B4-BE49-F238E27FC236}">
                <a16:creationId xmlns:a16="http://schemas.microsoft.com/office/drawing/2014/main" id="{97894C7B-1B08-12DE-14C5-8A4587C2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505200"/>
            <a:ext cx="75136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ED983FD5-EC71-EE8F-C3C0-CDBE77DFFB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프린터 보조 스트림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endParaRPr lang="en-US" altLang="ko-KR"/>
          </a:p>
          <a:p>
            <a:pPr lvl="1"/>
            <a:r>
              <a:rPr lang="en-US" altLang="ko-KR" sz="1800"/>
              <a:t>println()</a:t>
            </a:r>
            <a:r>
              <a:rPr lang="ko-KR" altLang="en-US" sz="1800"/>
              <a:t>은 데이터 끝에 개행문자 추가</a:t>
            </a:r>
            <a:r>
              <a:rPr lang="en-US" altLang="ko-KR" sz="1800"/>
              <a:t>, printf</a:t>
            </a:r>
            <a:r>
              <a:rPr lang="ko-KR" altLang="en-US" sz="1800"/>
              <a:t>는 </a:t>
            </a:r>
            <a:r>
              <a:rPr lang="en-US" altLang="ko-KR" sz="1800"/>
              <a:t>format string </a:t>
            </a:r>
            <a:r>
              <a:rPr lang="ko-KR" altLang="en-US" sz="1800"/>
              <a:t>출력</a:t>
            </a:r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78E91FD2-411E-1BB3-C5EF-4B13635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6578EC6F-AF73-DD4B-E570-66A949C1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73258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E6CD656C-A5D6-D026-559B-6FDD56AE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5136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D437B561-6722-CB98-161D-55556AB9F4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 입출력 보조 스트림</a:t>
            </a:r>
            <a:endParaRPr lang="en-US" altLang="ko-KR" sz="2400"/>
          </a:p>
          <a:p>
            <a:pPr lvl="1"/>
            <a:r>
              <a:rPr lang="ko-KR" altLang="en-US" sz="2000"/>
              <a:t>객체를 파일 또는 네트워크로 입출력할 수 있는 기능 제공</a:t>
            </a:r>
            <a:endParaRPr lang="en-US" altLang="ko-KR" sz="2000"/>
          </a:p>
          <a:p>
            <a:pPr lvl="1"/>
            <a:r>
              <a:rPr lang="ko-KR" altLang="en-US" sz="2000"/>
              <a:t>객체 직렬화</a:t>
            </a:r>
            <a:endParaRPr lang="en-US" altLang="ko-KR" sz="2000"/>
          </a:p>
          <a:p>
            <a:pPr lvl="2"/>
            <a:r>
              <a:rPr lang="ko-KR" altLang="en-US" sz="1800"/>
              <a:t>객체는 문자가 아니므로 바이트 기반 스트림으로 데이터 변경 필요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ObjectInputStream, ObjectOutputStream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직렬화가 가능한 클래스</a:t>
            </a:r>
            <a:r>
              <a:rPr lang="en-US" altLang="ko-KR" sz="2000"/>
              <a:t>(Serializable)</a:t>
            </a:r>
          </a:p>
          <a:p>
            <a:pPr lvl="2"/>
            <a:r>
              <a:rPr lang="ko-KR" altLang="en-US" sz="1800"/>
              <a:t>자바에서는 </a:t>
            </a:r>
            <a:r>
              <a:rPr lang="en-US" altLang="ko-KR" sz="1800"/>
              <a:t>Serializable </a:t>
            </a:r>
            <a:r>
              <a:rPr lang="ko-KR" altLang="en-US" sz="1800"/>
              <a:t>인터페이스를 구현한 클래스만 직렬화 할 수   있도록 제한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0070C0"/>
                </a:solidFill>
              </a:rPr>
              <a:t>transient </a:t>
            </a:r>
            <a:r>
              <a:rPr lang="ko-KR" altLang="en-US" sz="1800">
                <a:solidFill>
                  <a:srgbClr val="0070C0"/>
                </a:solidFill>
              </a:rPr>
              <a:t>필드는 제외</a:t>
            </a:r>
            <a:endParaRPr lang="en-US" altLang="ko-KR" sz="1800">
              <a:solidFill>
                <a:srgbClr val="0070C0"/>
              </a:solidFill>
            </a:endParaRPr>
          </a:p>
          <a:p>
            <a:pPr lvl="2"/>
            <a:r>
              <a:rPr lang="ko-KR" altLang="en-US" sz="1800"/>
              <a:t>객체 직렬화 할</a:t>
            </a:r>
            <a:r>
              <a:rPr lang="en-US" altLang="ko-KR" sz="1800"/>
              <a:t> </a:t>
            </a:r>
            <a:r>
              <a:rPr lang="ko-KR" altLang="en-US" sz="1800"/>
              <a:t>때 </a:t>
            </a:r>
            <a:r>
              <a:rPr lang="en-US" altLang="ko-KR" sz="1800"/>
              <a:t>private </a:t>
            </a:r>
            <a:r>
              <a:rPr lang="ko-KR" altLang="en-US" sz="1800"/>
              <a:t>필드 포함한 모든 필드를 바이트로 변환 가능</a:t>
            </a:r>
            <a:endParaRPr lang="en-US" altLang="ko-KR" sz="1800"/>
          </a:p>
          <a:p>
            <a:pPr lvl="1"/>
            <a:endParaRPr lang="ko-KR" altLang="en-US" sz="2000"/>
          </a:p>
          <a:p>
            <a:pPr lvl="1"/>
            <a:endParaRPr lang="ko-KR" altLang="en-US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D7DD9941-63E0-08F4-BB67-AF7FB25E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910C0F28-C074-7C59-4124-107FF3C2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5041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373A0107-FC96-9E97-B074-AA4528A2A7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serialVersionUID </a:t>
            </a:r>
            <a:r>
              <a:rPr lang="ko-KR" altLang="en-US" sz="2000"/>
              <a:t>필드 </a:t>
            </a:r>
            <a:r>
              <a:rPr lang="en-US" altLang="ko-KR" sz="2000"/>
              <a:t>(p.1047~1049)</a:t>
            </a:r>
          </a:p>
          <a:p>
            <a:pPr lvl="2"/>
            <a:r>
              <a:rPr lang="ko-KR" altLang="en-US" sz="1800"/>
              <a:t>직렬화된 객체를 역직렬화 할 때는 직렬화 했을 때와 같은 클래스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클래스의 이름이 같더라도 클래스의 내용이 변경된 경우 역직렬화 실패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serialVersionUID</a:t>
            </a:r>
          </a:p>
          <a:p>
            <a:pPr lvl="3"/>
            <a:r>
              <a:rPr lang="ko-KR" altLang="en-US"/>
              <a:t>같은 클래스임을 알려주는 식별자 역할</a:t>
            </a:r>
            <a:endParaRPr lang="en-US" altLang="ko-KR"/>
          </a:p>
          <a:p>
            <a:pPr lvl="3"/>
            <a:r>
              <a:rPr lang="en-US" altLang="ko-KR"/>
              <a:t>Serializable </a:t>
            </a:r>
            <a:r>
              <a:rPr lang="ko-KR" altLang="en-US"/>
              <a:t>인터페이스 구현</a:t>
            </a:r>
            <a:endParaRPr lang="en-US" altLang="ko-KR"/>
          </a:p>
          <a:p>
            <a:pPr lvl="4"/>
            <a:r>
              <a:rPr lang="ko-KR" altLang="en-US"/>
              <a:t>컴파일 시 자동적으로</a:t>
            </a:r>
            <a:r>
              <a:rPr lang="en-US" altLang="ko-KR"/>
              <a:t> serialVersionUID </a:t>
            </a:r>
            <a:r>
              <a:rPr lang="ko-KR" altLang="en-US"/>
              <a:t>정적 필드 추가</a:t>
            </a:r>
            <a:endParaRPr lang="en-US" altLang="ko-KR"/>
          </a:p>
          <a:p>
            <a:pPr lvl="3"/>
            <a:r>
              <a:rPr lang="ko-KR" altLang="en-US"/>
              <a:t>재컴파일하면</a:t>
            </a:r>
            <a:r>
              <a:rPr lang="en-US" altLang="ko-KR"/>
              <a:t> serialVersionUID</a:t>
            </a:r>
            <a:r>
              <a:rPr lang="ko-KR" altLang="en-US"/>
              <a:t>의 값 변경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불가피한 수정 있을 경우 명시적으로 </a:t>
            </a:r>
            <a:r>
              <a:rPr lang="en-US" altLang="ko-KR" sz="1800"/>
              <a:t>serialVersionUID</a:t>
            </a:r>
            <a:r>
              <a:rPr lang="ko-KR" altLang="en-US" sz="1800"/>
              <a:t> 선언</a:t>
            </a:r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446BB6AD-018E-BA58-D1F4-78FD285F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F6F891E5-9F44-E430-14C7-069E1B1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3362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624548-BF82-97B1-86C6-F973A8843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>
              <a:defRPr/>
            </a:pPr>
            <a:r>
              <a:rPr lang="en-US" altLang="ko-KR" sz="2000" dirty="0"/>
              <a:t>writeObject()</a:t>
            </a:r>
            <a:r>
              <a:rPr lang="ko-KR" altLang="en-US" sz="2000" dirty="0"/>
              <a:t>와</a:t>
            </a:r>
            <a:r>
              <a:rPr lang="en-US" altLang="ko-KR" sz="2000" dirty="0"/>
              <a:t> readObject() </a:t>
            </a:r>
            <a:r>
              <a:rPr lang="ko-KR" altLang="en-US" sz="2000" dirty="0"/>
              <a:t>메소드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writeObject(ObjectOutputStream out)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	</a:t>
            </a:r>
            <a:r>
              <a:rPr lang="en-US" altLang="ko-KR" sz="1800" dirty="0">
                <a:solidFill>
                  <a:schemeClr val="accent1"/>
                </a:solidFill>
              </a:rPr>
              <a:t>- </a:t>
            </a:r>
            <a:r>
              <a:rPr lang="ko-KR" altLang="en-US" sz="1800" dirty="0">
                <a:solidFill>
                  <a:schemeClr val="accent1"/>
                </a:solidFill>
              </a:rPr>
              <a:t>직렬화 직전 자동 호출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     - </a:t>
            </a:r>
            <a:r>
              <a:rPr lang="ko-KR" altLang="en-US" sz="1800" dirty="0">
                <a:solidFill>
                  <a:schemeClr val="accent1"/>
                </a:solidFill>
              </a:rPr>
              <a:t>추가 직렬화할 내용 작성 가능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readObject(ObjectInputStream in)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 - </a:t>
            </a:r>
            <a:r>
              <a:rPr lang="ko-KR" altLang="en-US" sz="1800" dirty="0">
                <a:solidFill>
                  <a:srgbClr val="0070C0"/>
                </a:solidFill>
              </a:rPr>
              <a:t>역직렬화 직전 자동 호출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 - </a:t>
            </a:r>
            <a:r>
              <a:rPr lang="ko-KR" altLang="en-US" sz="1800" dirty="0">
                <a:solidFill>
                  <a:srgbClr val="0070C0"/>
                </a:solidFill>
              </a:rPr>
              <a:t>추가 역직렬화 내용 작성 가능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추가 직렬화 및 역직렬화 필요한 경우</a:t>
            </a:r>
            <a:endParaRPr lang="en-US" altLang="ko-KR" sz="1800" dirty="0"/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ko-KR" altLang="en-US" sz="1800" dirty="0">
                <a:solidFill>
                  <a:schemeClr val="accent1"/>
                </a:solidFill>
              </a:rPr>
              <a:t>부모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 </a:t>
            </a:r>
            <a:r>
              <a:rPr lang="ko-KR" altLang="en-US" sz="1800" dirty="0">
                <a:solidFill>
                  <a:schemeClr val="accent1"/>
                </a:solidFill>
              </a:rPr>
              <a:t>구현하지 않고</a:t>
            </a:r>
            <a:r>
              <a:rPr lang="en-US" altLang="ko-KR" sz="1800" dirty="0">
                <a:solidFill>
                  <a:schemeClr val="accent1"/>
                </a:solidFill>
              </a:rPr>
              <a:t>, </a:t>
            </a:r>
            <a:r>
              <a:rPr lang="ko-KR" altLang="en-US" sz="1800" dirty="0">
                <a:solidFill>
                  <a:schemeClr val="accent1"/>
                </a:solidFill>
              </a:rPr>
              <a:t>자식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</a:t>
            </a:r>
            <a:r>
              <a:rPr lang="ko-KR" altLang="en-US" sz="1800" dirty="0">
                <a:solidFill>
                  <a:schemeClr val="accent1"/>
                </a:solidFill>
              </a:rPr>
              <a:t> 구현한 경우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     - </a:t>
            </a:r>
            <a:r>
              <a:rPr lang="ko-KR" altLang="en-US" sz="1800" dirty="0">
                <a:solidFill>
                  <a:schemeClr val="accent1"/>
                </a:solidFill>
              </a:rPr>
              <a:t>부모 필드는 직렬화에서 제외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writeObject() </a:t>
            </a:r>
            <a:r>
              <a:rPr lang="ko-KR" altLang="en-US" sz="1800" dirty="0">
                <a:solidFill>
                  <a:schemeClr val="accent1"/>
                </a:solidFill>
              </a:rPr>
              <a:t>에서 부모 필드 직렬화 필요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readObject()</a:t>
            </a:r>
            <a:r>
              <a:rPr lang="ko-KR" altLang="en-US" sz="1800" dirty="0">
                <a:solidFill>
                  <a:schemeClr val="accent1"/>
                </a:solidFill>
              </a:rPr>
              <a:t>에서 부모 필드 역직렬화 필요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chemeClr val="accent1"/>
                </a:solidFill>
              </a:rPr>
              <a:t>			&gt; </a:t>
            </a:r>
            <a:r>
              <a:rPr lang="ko-KR" altLang="en-US" sz="1800" dirty="0">
                <a:solidFill>
                  <a:schemeClr val="accent1"/>
                </a:solidFill>
              </a:rPr>
              <a:t>부모 클래스가 </a:t>
            </a:r>
            <a:r>
              <a:rPr lang="en-US" altLang="ko-KR" sz="1800" dirty="0">
                <a:solidFill>
                  <a:schemeClr val="accent1"/>
                </a:solidFill>
              </a:rPr>
              <a:t>Serializable </a:t>
            </a:r>
            <a:r>
              <a:rPr lang="ko-KR" altLang="en-US" sz="1800" dirty="0">
                <a:solidFill>
                  <a:schemeClr val="accent1"/>
                </a:solidFill>
              </a:rPr>
              <a:t>구현하도록 하는 게 제일 쉬움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6B812F78-C74D-567D-54C8-8775890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보조 스트림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>
            <a:extLst>
              <a:ext uri="{FF2B5EF4-FFF2-40B4-BE49-F238E27FC236}">
                <a16:creationId xmlns:a16="http://schemas.microsoft.com/office/drawing/2014/main" id="{1F20B2D7-1A0E-2EE6-F4C4-63ED773FBD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java.io </a:t>
            </a:r>
            <a:r>
              <a:rPr lang="ko-KR" altLang="en-US" sz="2400"/>
              <a:t>패키지</a:t>
            </a:r>
            <a:endParaRPr lang="en-US" altLang="ko-KR" sz="2400"/>
          </a:p>
          <a:p>
            <a:pPr lvl="1"/>
            <a:r>
              <a:rPr lang="ko-KR" altLang="en-US" sz="2000"/>
              <a:t>자바의 기본적인 데이터 입출력</a:t>
            </a:r>
            <a:r>
              <a:rPr lang="en-US" altLang="ko-KR" sz="2000"/>
              <a:t>(IO: Input/Output) API </a:t>
            </a:r>
            <a:r>
              <a:rPr lang="ko-KR" altLang="en-US" sz="2000"/>
              <a:t>제공</a:t>
            </a:r>
          </a:p>
        </p:txBody>
      </p:sp>
      <p:sp>
        <p:nvSpPr>
          <p:cNvPr id="7171" name="제목 2">
            <a:extLst>
              <a:ext uri="{FF2B5EF4-FFF2-40B4-BE49-F238E27FC236}">
                <a16:creationId xmlns:a16="http://schemas.microsoft.com/office/drawing/2014/main" id="{4B820331-44D0-8C23-A74D-9B7C723D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IO </a:t>
            </a:r>
            <a:r>
              <a:rPr lang="ko-KR" altLang="en-US"/>
              <a:t>패키지 소개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0B5F761-751E-740A-3E94-A20D038A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3746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FD80EC2B-18B1-E980-DAE4-5335E04C9D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입력 스트림과 출력 스트림의 개념</a:t>
            </a:r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967D4192-2783-F2E9-4B28-3DB40DF5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1A4F665E-CFF5-DC9C-B7FB-2FE0F98B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6601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40CF8E1A-100D-DE9D-563A-9EE56E2F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95750"/>
            <a:ext cx="6856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29487BEB-16A0-841D-117B-29E8B437B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바이트 기반 스트림과 문자 기반 스트림</a:t>
            </a:r>
            <a:endParaRPr lang="en-US" altLang="ko-KR" sz="2400"/>
          </a:p>
          <a:p>
            <a:pPr lvl="1"/>
            <a:r>
              <a:rPr lang="ko-KR" altLang="en-US" sz="2000"/>
              <a:t>바이트 기반 스트림</a:t>
            </a:r>
            <a:endParaRPr lang="en-US" altLang="ko-KR" sz="2000"/>
          </a:p>
          <a:p>
            <a:pPr lvl="2"/>
            <a:r>
              <a:rPr lang="ko-KR" altLang="en-US" sz="1800"/>
              <a:t>그림</a:t>
            </a:r>
            <a:r>
              <a:rPr lang="en-US" altLang="ko-KR" sz="1800"/>
              <a:t>, </a:t>
            </a:r>
            <a:r>
              <a:rPr lang="ko-KR" altLang="en-US" sz="1800"/>
              <a:t>멀티미디어</a:t>
            </a:r>
            <a:r>
              <a:rPr lang="en-US" altLang="ko-KR" sz="1800"/>
              <a:t>, </a:t>
            </a:r>
            <a:r>
              <a:rPr lang="ko-KR" altLang="en-US" sz="1800"/>
              <a:t>문자 등 모든 종류의 데이터를 받고 보내는 것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문자 기반 스트림</a:t>
            </a:r>
            <a:endParaRPr lang="en-US" altLang="ko-KR" sz="2000"/>
          </a:p>
          <a:p>
            <a:pPr lvl="2"/>
            <a:r>
              <a:rPr lang="ko-KR" altLang="en-US" sz="1800"/>
              <a:t>문자만 받고 보낼 수 있도록 특화</a:t>
            </a:r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FC7C5B94-F9CD-C8AA-7EB7-A54A0503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4D6ABE44-73C4-3D20-3D6E-D211D02B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5813"/>
            <a:ext cx="7561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C2FD4051-34AE-DCC1-8EEE-2ADC4904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124450"/>
            <a:ext cx="63341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450ABBC7-7CE8-9ACF-EEB9-B764CC4B77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InputStream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바이트 기반 입력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InputStream </a:t>
            </a:r>
            <a:r>
              <a:rPr lang="ko-KR" altLang="en-US" sz="2000"/>
              <a:t>클래스의 주요 메소드 </a:t>
            </a:r>
            <a:r>
              <a:rPr lang="en-US" altLang="ko-KR" sz="2000"/>
              <a:t>(p.997~999)</a:t>
            </a:r>
          </a:p>
          <a:p>
            <a:pPr lvl="1"/>
            <a:endParaRPr lang="en-US" altLang="ko-KR" sz="200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AEA2191F-A908-E032-3F4A-11DCCCB3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AD7C37C2-2A75-FF7D-CA68-679A5397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0723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>
            <a:extLst>
              <a:ext uri="{FF2B5EF4-FFF2-40B4-BE49-F238E27FC236}">
                <a16:creationId xmlns:a16="http://schemas.microsoft.com/office/drawing/2014/main" id="{CB2687D9-4662-4596-52D3-7AD2FAE7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75"/>
            <a:ext cx="3810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4E2594CA-DAF2-8600-F9A8-81AC494A49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OutputStream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바이트 기반 출력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OutputStream</a:t>
            </a:r>
            <a:r>
              <a:rPr lang="ko-KR" altLang="en-US" sz="2000"/>
              <a:t>의 주요 메소드 </a:t>
            </a:r>
            <a:r>
              <a:rPr lang="en-US" altLang="ko-KR" sz="2000"/>
              <a:t>(p.1000~1002)</a:t>
            </a:r>
            <a:endParaRPr lang="ko-KR" altLang="en-US" sz="2000"/>
          </a:p>
          <a:p>
            <a:endParaRPr lang="en-US" altLang="ko-KR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FFB08E59-5377-0171-98FD-D05EAF6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0FEFEC62-0B23-FC22-7E9B-ADBD867B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4054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9126795C-6DD3-E9C6-D72D-672B1323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038600"/>
            <a:ext cx="75707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4E453FD4-DF6E-B5FE-B896-A3999ECC14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Reader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문자 기반 입력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en-US" altLang="ko-KR" sz="2000"/>
              <a:t>Reader</a:t>
            </a:r>
            <a:r>
              <a:rPr lang="ko-KR" altLang="en-US" sz="2000"/>
              <a:t>의 주요 메소드 </a:t>
            </a:r>
            <a:r>
              <a:rPr lang="en-US" altLang="ko-KR" sz="2000"/>
              <a:t>(p.1002~1005)</a:t>
            </a:r>
            <a:endParaRPr lang="ko-KR" altLang="en-US" sz="200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92D83541-CDBD-CA5C-A83C-2A0A7EEE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DE225F3F-07D2-86F8-913E-4A9FAB77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52863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484836E7-FE65-6A30-2627-5AAB9C32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5707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F0A3B35D-E5A1-6081-2760-5B68511151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Writer</a:t>
            </a:r>
          </a:p>
          <a:p>
            <a:pPr lvl="1"/>
            <a:r>
              <a:rPr lang="ko-KR" altLang="en-US" sz="2000">
                <a:solidFill>
                  <a:srgbClr val="0070C0"/>
                </a:solidFill>
              </a:rPr>
              <a:t>문자 기반 출력 스트림의 최상위 클래스</a:t>
            </a:r>
            <a:r>
              <a:rPr lang="ko-KR" altLang="en-US" sz="2000"/>
              <a:t>로 추상 클래스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en-US" altLang="ko-KR" sz="2000"/>
              <a:t>Writer</a:t>
            </a:r>
            <a:r>
              <a:rPr lang="ko-KR" altLang="en-US" sz="2000"/>
              <a:t>의 주요 메소드 </a:t>
            </a:r>
            <a:r>
              <a:rPr lang="en-US" altLang="ko-KR" sz="2000"/>
              <a:t>(p.1006~1009)</a:t>
            </a:r>
            <a:endParaRPr lang="ko-KR" altLang="en-US" sz="20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34A79D23-C39C-8CC7-5C58-7304125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입력 스트림과 출력 스트림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DC1D7264-ACA0-21BA-4395-13FED415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84350"/>
            <a:ext cx="59293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50BA6AB3-0EB9-E726-6054-89472489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1925"/>
            <a:ext cx="7356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323F45"/>
      </a:dk1>
      <a:lt1>
        <a:sysClr val="window" lastClr="E9EBE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Words>1116</Words>
  <Application>Microsoft Office PowerPoint</Application>
  <PresentationFormat>화면 슬라이드 쇼(4:3)</PresentationFormat>
  <Paragraphs>281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돋움</vt:lpstr>
      <vt:lpstr>Verdana</vt:lpstr>
      <vt:lpstr>HY견고딕</vt:lpstr>
      <vt:lpstr>Arial</vt:lpstr>
      <vt:lpstr>Wingdings</vt:lpstr>
      <vt:lpstr>맑은 고딕</vt:lpstr>
      <vt:lpstr>2_디자인 사용자 지정</vt:lpstr>
      <vt:lpstr>IO기반 입출력</vt:lpstr>
      <vt:lpstr>PowerPoint 프레젠테이션</vt:lpstr>
      <vt:lpstr>1절. IO 패키지 소개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2절. 입력 스트림과 출력 스트림</vt:lpstr>
      <vt:lpstr>3절. 콘솔 입출력</vt:lpstr>
      <vt:lpstr>3절. 콘솔 입출력</vt:lpstr>
      <vt:lpstr>3절. 콘솔 입출력</vt:lpstr>
      <vt:lpstr>3절. 콘솔 입출력</vt:lpstr>
      <vt:lpstr>4절. 파일 입출력</vt:lpstr>
      <vt:lpstr>4절. 파일 입출력</vt:lpstr>
      <vt:lpstr>4절. 파일 입출력</vt:lpstr>
      <vt:lpstr>4절. 파일 입출력</vt:lpstr>
      <vt:lpstr>4절. 파일 입출력</vt:lpstr>
      <vt:lpstr>4절. 파일 입출력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5절. 보조 스트림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수열 최</cp:lastModifiedBy>
  <cp:revision>2517</cp:revision>
  <dcterms:created xsi:type="dcterms:W3CDTF">2004-07-21T02:43:03Z</dcterms:created>
  <dcterms:modified xsi:type="dcterms:W3CDTF">2024-03-27T04:42:56Z</dcterms:modified>
</cp:coreProperties>
</file>