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9" r:id="rId1"/>
  </p:sldMasterIdLst>
  <p:sldIdLst>
    <p:sldId id="256" r:id="rId2"/>
    <p:sldId id="257" r:id="rId3"/>
    <p:sldId id="262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8F3031-6097-4AF7-BD18-42EC2A8F2AB1}" styleName="Normal Style 2 - Accent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2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>
              <a:shade val="50000"/>
              <a:satMod val="230000"/>
            </a:schemeClr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980" autoAdjust="0"/>
    <p:restoredTop sz="99872"/>
  </p:normalViewPr>
  <p:slideViewPr>
    <p:cSldViewPr snapToGrid="0">
      <p:cViewPr varScale="1">
        <p:scale>
          <a:sx n="100" d="100"/>
          <a:sy n="100" d="100"/>
        </p:scale>
        <p:origin x="126" y="66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BC77-2312-7385-BED7-75652A05A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3C2E8F-B0A3-EC27-BE6D-30862215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543E3-EF54-1095-F37F-B84FE7F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EC174-8EDF-332C-0442-7686A688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D66F4-6E38-8B8A-4FC6-D01C27B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4D200-A85E-211C-A7D1-9369FA52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419C1-3516-FF69-BCAA-BE4AF2D6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8E41-99DF-09D0-77F1-C95198AB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C2B79-2DB9-6CF3-DEF0-541B6D9A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8030-9FF6-D617-22D7-8790D945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8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AF7228-DBA7-BF1D-EDEC-E14A1685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5E834-A7B6-9FE4-0E35-8706485D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F918C-15F4-14AE-02AE-7F82EC9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338E8-4DE5-EA50-96AF-03C51FD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8F2F-6629-240A-2244-4D01ED4A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8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360D1-C5A7-AEBA-D71C-8A9E4D30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79BAB-C466-CBB4-3C79-C3076430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EDDE-943E-C47F-CEB4-5436F7F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39A89-EA31-BBC7-A8BA-F0A0B13C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AF45C-833C-41BB-C5EA-0DC4FEB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57CF-AF83-23D1-C771-78D04CE3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3F83A-0AD8-F13B-2AC9-EE21301C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E1273-9F54-BF8F-A5D3-F5FA3369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B4B55-8B57-E40B-2707-72426BF9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75090-C062-DD1E-06F6-ADC67D0A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8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A7D19-AA0A-3137-3E05-6E1354C3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E9B03-5E90-694A-F0F7-0911FAD42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6998-948F-A711-0BF6-0E2F8E6B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A3EBE-4104-4FBE-1030-DBA70437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739B1-2453-AF38-5F49-FAE1A4C2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54A9A-9849-0CA1-0E37-2107AD10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B12E-953C-ACE4-2219-CD75803B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327B0-A26D-5E71-32E4-9C62C174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8E64A-2592-7946-D16D-96A075EE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DA986-078E-D001-9EB1-D8584BDB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FE0A0-0D2D-0F77-9459-1B6D5A5DD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193C6-FF01-81D7-A6DA-6260880F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3772D-FD7D-9CB8-0958-A8DB2356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57F71-43B7-CD25-99A9-F0B7DC17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9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19CDA-C57D-B7DB-AFF9-E2BA7F62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508C2C-E45B-F697-D8DB-B624ADAA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11AFE-638E-837D-4A11-7636E79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73193-2C84-492F-676F-150714F0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EE0275-1CAC-04C6-869B-28E869DE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F29FE-2A62-999F-0AFA-1F6FB0C7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67910-D0B0-3D5F-862F-883AB52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697EE-0DB2-65DA-AA7B-5CDB353E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91FA1-48B7-D60E-B3B7-4A68BDCC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2B161-EF56-5D90-3F34-D1ABF733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5790D-7673-69AC-9DC2-33FE4F74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7B34E-A6B8-3FB8-6EA6-CFE2354A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929B2-0DDA-572C-AFF5-B3578F32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3011-85D0-6210-CE85-A0E7E4B1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A6A1E0-533C-9AEC-9B7F-CCD9EB58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97E4C-3977-B4D1-CB41-D17B1D15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84A06-421E-B871-93C7-650A702B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C9F86-B6E6-7BE5-B95C-07895729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94979-CFD3-36B0-673E-42DCA304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005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1AFFB3F-6E82-4BC0-A9DE-1E8A9FCF2EB5}" type="datetime1">
              <a:rPr lang="ko-KR" altLang="en-US"/>
              <a:pPr lvl="0">
                <a:defRPr/>
              </a:pPr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C77069D-5D6E-42EA-A892-589A05A02A1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1.png"  /><Relationship Id="rId7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3999" y="1937388"/>
            <a:ext cx="9144000" cy="23876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CookieRunOTF Bold"/>
                <a:ea typeface="CookieRunOTF Bold"/>
              </a:rPr>
              <a:t>2D</a:t>
            </a:r>
            <a:r>
              <a:rPr lang="ko-KR" altLang="en-US">
                <a:latin typeface="CookieRunOTF Bold"/>
                <a:ea typeface="CookieRunOTF Bold"/>
              </a:rPr>
              <a:t>게임프로그래밍</a:t>
            </a:r>
            <a:br>
              <a:rPr lang="ko-KR" altLang="en-US">
                <a:latin typeface="CookieRunOTF Bold"/>
                <a:ea typeface="CookieRunOTF Bold"/>
              </a:rPr>
            </a:br>
            <a:r>
              <a:rPr lang="en-US" altLang="ko-KR">
                <a:latin typeface="CookieRunOTF Bold"/>
                <a:ea typeface="CookieRunOTF Bold"/>
              </a:rPr>
              <a:t>2</a:t>
            </a:r>
            <a:r>
              <a:rPr lang="ko-KR" altLang="en-US">
                <a:latin typeface="CookieRunOTF Bold"/>
                <a:ea typeface="CookieRunOTF Bold"/>
              </a:rPr>
              <a:t>차 발표</a:t>
            </a:r>
            <a:endParaRPr lang="ko-KR" altLang="en-US">
              <a:latin typeface="CookieRunOTF Bold"/>
              <a:ea typeface="CookieRunOTF Bold"/>
            </a:endParaRPr>
          </a:p>
        </p:txBody>
      </p:sp>
      <p:sp>
        <p:nvSpPr>
          <p:cNvPr id="1033" name=""/>
          <p:cNvSpPr/>
          <p:nvPr/>
        </p:nvSpPr>
        <p:spPr>
          <a:xfrm>
            <a:off x="9071940" y="6063887"/>
            <a:ext cx="3120061" cy="794113"/>
          </a:xfrm>
          <a:prstGeom prst="rect">
            <a:avLst/>
          </a:prstGeom>
          <a:solidFill>
            <a:srgbClr val="ffef99">
              <a:alpha val="79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5" name=""/>
          <p:cNvSpPr txBox="1"/>
          <p:nvPr/>
        </p:nvSpPr>
        <p:spPr>
          <a:xfrm>
            <a:off x="9365537" y="6299769"/>
            <a:ext cx="2826463" cy="362186"/>
          </a:xfrm>
          <a:prstGeom prst="rect">
            <a:avLst/>
          </a:prstGeom>
          <a:solidFill>
            <a:schemeClr val="lt1">
              <a:alpha val="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2022184033</a:t>
            </a:r>
            <a:r>
              <a:rPr lang="ko-KR" altLang="en-US" b="1"/>
              <a:t> 장준혁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794"/>
            <a:ext cx="12192000" cy="6856206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 rot="0">
            <a:off x="147294" y="0"/>
            <a:ext cx="12192000" cy="5926010"/>
            <a:chOff x="126352" y="712462"/>
            <a:chExt cx="12192000" cy="5926010"/>
          </a:xfrm>
        </p:grpSpPr>
        <p:sp>
          <p:nvSpPr>
            <p:cNvPr id="74" name="직사각형 73"/>
            <p:cNvSpPr/>
            <p:nvPr/>
          </p:nvSpPr>
          <p:spPr>
            <a:xfrm>
              <a:off x="126352" y="712462"/>
              <a:ext cx="12192000" cy="110738"/>
            </a:xfrm>
            <a:prstGeom prst="rect">
              <a:avLst/>
            </a:prstGeom>
            <a:solidFill>
              <a:srgbClr val="f8b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rot="0">
              <a:off x="578641" y="2614817"/>
              <a:ext cx="11034718" cy="3064656"/>
              <a:chOff x="694754" y="2614817"/>
              <a:chExt cx="11034718" cy="3064656"/>
            </a:xfrm>
          </p:grpSpPr>
          <p:grpSp>
            <p:nvGrpSpPr>
              <p:cNvPr id="80" name="그룹 79"/>
              <p:cNvGrpSpPr/>
              <p:nvPr/>
            </p:nvGrpSpPr>
            <p:grpSpPr>
              <a:xfrm rot="0">
                <a:off x="4426176" y="2614817"/>
                <a:ext cx="3571875" cy="3064656"/>
                <a:chOff x="4310061" y="2614817"/>
                <a:chExt cx="3571875" cy="3064656"/>
              </a:xfrm>
            </p:grpSpPr>
            <p:pic>
              <p:nvPicPr>
                <p:cNvPr id="93" name="그래픽 92" descr="팔각형 사인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614856" y="2614817"/>
                  <a:ext cx="2962287" cy="3013361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5574333" y="3068098"/>
                  <a:ext cx="1043329" cy="76695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400" kern="100" spc="-80">
                      <a:ln w="9525">
                        <a:solidFill>
                          <a:schemeClr val="tx1">
                            <a:lumMod val="75000"/>
                            <a:lumOff val="25000"/>
                            <a:alpha val="0"/>
                          </a:schemeClr>
                        </a:solidFill>
                      </a:ln>
                      <a:solidFill>
                        <a:srgbClr val="f8b2be"/>
                      </a:solidFill>
                      <a:latin typeface="Pretendard ExtraBold"/>
                      <a:ea typeface="Pretendard ExtraBold"/>
                      <a:cs typeface="Pretendard ExtraBold"/>
                    </a:rPr>
                    <a:t>02</a:t>
                  </a:r>
                  <a:endParaRPr lang="en-US" altLang="ko-KR" sz="4400" kern="100" spc="-80">
                    <a:solidFill>
                      <a:srgbClr val="f8b2be"/>
                    </a:solidFill>
                    <a:latin typeface="Pretendard ExtraBold"/>
                    <a:ea typeface="Pretendard ExtraBold"/>
                    <a:cs typeface="Pretendard ExtraBold"/>
                  </a:endParaRPr>
                </a:p>
              </p:txBody>
            </p:sp>
            <p:pic>
              <p:nvPicPr>
                <p:cNvPr id="95" name="그래픽 94" descr="긴 접힌 리본 배너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4310061" y="4841273"/>
                  <a:ext cx="3571875" cy="838200"/>
                </a:xfrm>
                <a:prstGeom prst="rect">
                  <a:avLst/>
                </a:prstGeom>
              </p:spPr>
            </p:pic>
          </p:grpSp>
          <p:grpSp>
            <p:nvGrpSpPr>
              <p:cNvPr id="81" name="그룹 80"/>
              <p:cNvGrpSpPr/>
              <p:nvPr/>
            </p:nvGrpSpPr>
            <p:grpSpPr>
              <a:xfrm rot="0">
                <a:off x="694754" y="2614817"/>
                <a:ext cx="3571875" cy="3064656"/>
                <a:chOff x="694754" y="2614817"/>
                <a:chExt cx="3571875" cy="3064656"/>
              </a:xfrm>
            </p:grpSpPr>
            <p:pic>
              <p:nvPicPr>
                <p:cNvPr id="88" name="그래픽 87" descr="팔각형 사인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999549" y="2614817"/>
                  <a:ext cx="2962287" cy="3013361"/>
                </a:xfrm>
                <a:prstGeom prst="rect">
                  <a:avLst/>
                </a:prstGeom>
              </p:spPr>
            </p:pic>
            <p:sp>
              <p:nvSpPr>
                <p:cNvPr id="92" name="직사각형 91"/>
                <p:cNvSpPr/>
                <p:nvPr/>
              </p:nvSpPr>
              <p:spPr>
                <a:xfrm>
                  <a:off x="2049563" y="3068098"/>
                  <a:ext cx="862255" cy="76695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400" kern="100" spc="-80">
                      <a:ln w="9525">
                        <a:solidFill>
                          <a:schemeClr val="tx1">
                            <a:lumMod val="75000"/>
                            <a:lumOff val="25000"/>
                            <a:alpha val="0"/>
                          </a:schemeClr>
                        </a:solidFill>
                      </a:ln>
                      <a:solidFill>
                        <a:srgbClr val="f8b2be"/>
                      </a:solidFill>
                      <a:latin typeface="Pretendard ExtraBold"/>
                      <a:ea typeface="Pretendard ExtraBold"/>
                      <a:cs typeface="Pretendard ExtraBold"/>
                    </a:rPr>
                    <a:t>01</a:t>
                  </a:r>
                  <a:endParaRPr lang="en-US" altLang="ko-KR" sz="4400" kern="100" spc="-80">
                    <a:solidFill>
                      <a:srgbClr val="f8b2be"/>
                    </a:solidFill>
                    <a:latin typeface="Pretendard ExtraBold"/>
                    <a:ea typeface="Pretendard ExtraBold"/>
                    <a:cs typeface="Pretendard ExtraBold"/>
                  </a:endParaRPr>
                </a:p>
              </p:txBody>
            </p:sp>
            <p:pic>
              <p:nvPicPr>
                <p:cNvPr id="90" name="그래픽 89" descr="긴 접힌 리본 배너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694754" y="4841273"/>
                  <a:ext cx="3571875" cy="838200"/>
                </a:xfrm>
                <a:prstGeom prst="rect">
                  <a:avLst/>
                </a:prstGeom>
              </p:spPr>
            </p:pic>
          </p:grpSp>
          <p:grpSp>
            <p:nvGrpSpPr>
              <p:cNvPr id="82" name="그룹 81"/>
              <p:cNvGrpSpPr/>
              <p:nvPr/>
            </p:nvGrpSpPr>
            <p:grpSpPr>
              <a:xfrm rot="0">
                <a:off x="8157596" y="2614817"/>
                <a:ext cx="3571875" cy="3064656"/>
                <a:chOff x="7925368" y="2614817"/>
                <a:chExt cx="3571875" cy="3064656"/>
              </a:xfrm>
            </p:grpSpPr>
            <p:pic>
              <p:nvPicPr>
                <p:cNvPr id="83" name="그래픽 82" descr="팔각형 사인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8230164" y="2614817"/>
                  <a:ext cx="2962287" cy="3013361"/>
                </a:xfrm>
                <a:prstGeom prst="rect">
                  <a:avLst/>
                </a:prstGeom>
              </p:spPr>
            </p:pic>
            <p:sp>
              <p:nvSpPr>
                <p:cNvPr id="87" name="직사각형 86"/>
                <p:cNvSpPr/>
                <p:nvPr/>
              </p:nvSpPr>
              <p:spPr>
                <a:xfrm>
                  <a:off x="9125004" y="3068098"/>
                  <a:ext cx="1172607" cy="76695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400" kern="100" spc="-80">
                      <a:ln w="9525">
                        <a:solidFill>
                          <a:schemeClr val="tx1">
                            <a:lumMod val="75000"/>
                            <a:lumOff val="25000"/>
                            <a:alpha val="0"/>
                          </a:schemeClr>
                        </a:solidFill>
                      </a:ln>
                      <a:solidFill>
                        <a:srgbClr val="f8b2be"/>
                      </a:solidFill>
                      <a:latin typeface="Pretendard ExtraBold"/>
                      <a:ea typeface="Pretendard ExtraBold"/>
                      <a:cs typeface="Pretendard ExtraBold"/>
                    </a:rPr>
                    <a:t>03</a:t>
                  </a:r>
                  <a:endParaRPr lang="en-US" altLang="ko-KR" sz="4400" kern="100" spc="-80">
                    <a:solidFill>
                      <a:srgbClr val="f8b2be"/>
                    </a:solidFill>
                    <a:latin typeface="Pretendard ExtraBold"/>
                    <a:ea typeface="Pretendard ExtraBold"/>
                    <a:cs typeface="Pretendard ExtraBold"/>
                  </a:endParaRPr>
                </a:p>
              </p:txBody>
            </p:sp>
            <p:pic>
              <p:nvPicPr>
                <p:cNvPr id="85" name="그래픽 84" descr="긴 접힌 리본 배너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7925368" y="4841273"/>
                  <a:ext cx="3571875" cy="838200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422069" y="6396493"/>
              <a:ext cx="1419350" cy="241980"/>
            </a:xfrm>
            <a:prstGeom prst="rect">
              <a:avLst/>
            </a:prstGeom>
            <a:noFill/>
            <a:ln w="3175" cap="rnd">
              <a:noFill/>
            </a:ln>
          </p:spPr>
          <p:txBody>
            <a:bodyPr wrap="square" lIns="54000" tIns="36000" rIns="54000" bIns="36000" anchor="b">
              <a:spAutoFit/>
            </a:bodyPr>
            <a:lstStyle/>
            <a:p>
              <a:pPr algn="l">
                <a:defRPr/>
              </a:pPr>
              <a:r>
                <a:rPr lang="en-US" altLang="ko-KR" sz="1100" kern="100" spc="-4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Pretendard Medium"/>
                  <a:ea typeface="Pretendard Medium"/>
                  <a:cs typeface="Pretendard Medium"/>
                </a:rPr>
                <a:t>www.papatalabs.com</a:t>
              </a:r>
              <a:endParaRPr lang="en-US" altLang="ko-KR" sz="1100" kern="100" spc="-40">
                <a:solidFill>
                  <a:schemeClr val="bg1">
                    <a:lumMod val="85000"/>
                  </a:schemeClr>
                </a:solidFill>
                <a:latin typeface="Pretendard Medium"/>
                <a:ea typeface="Pretendard Medium"/>
                <a:cs typeface="Pretendard Medium"/>
              </a:endParaRPr>
            </a:p>
          </p:txBody>
        </p:sp>
      </p:grpSp>
      <p:sp>
        <p:nvSpPr>
          <p:cNvPr id="98" name=""/>
          <p:cNvSpPr txBox="1"/>
          <p:nvPr/>
        </p:nvSpPr>
        <p:spPr>
          <a:xfrm>
            <a:off x="5324332" y="4456469"/>
            <a:ext cx="2180722" cy="3609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CookieRunOTF Regular"/>
                <a:ea typeface="CookieRunOTF Regular"/>
              </a:rPr>
              <a:t>게임 개발상황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9310314" y="4500082"/>
            <a:ext cx="2033428" cy="36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CookieRunOTF Regular"/>
                <a:ea typeface="CookieRunOTF Regular"/>
              </a:rPr>
              <a:t>게임 시연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669491" y="4491145"/>
            <a:ext cx="2033428" cy="366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CookieRunOTF Regular"/>
                <a:ea typeface="CookieRunOTF Regular"/>
              </a:rPr>
              <a:t>개발 일정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138923" y="3249506"/>
            <a:ext cx="2568540" cy="35898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현재 진행 상황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437493" y="3245922"/>
            <a:ext cx="2033428" cy="36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수정된 개발일정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9089958" y="3249453"/>
            <a:ext cx="2568540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데모 시연</a:t>
            </a:r>
            <a:endParaRPr lang="ko-KR" altLang="en-US">
              <a:latin typeface="CookieRunOTF Regular"/>
              <a:ea typeface="CookieRunOTF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수정된 개발 일정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sp>
        <p:nvSpPr>
          <p:cNvPr id="396" name=""/>
          <p:cNvSpPr txBox="1"/>
          <p:nvPr/>
        </p:nvSpPr>
        <p:spPr>
          <a:xfrm>
            <a:off x="861519" y="3429000"/>
            <a:ext cx="8986200" cy="1180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6,7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주차의 기타 타격요소</a:t>
            </a:r>
            <a:b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</a:b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-&gt;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 </a:t>
            </a: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4,5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주차</a:t>
            </a:r>
            <a:endParaRPr lang="ko-KR" altLang="en-US" sz="36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827345" y="1948151"/>
            <a:ext cx="8986201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4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주차의 충돌구현</a:t>
            </a:r>
            <a:b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</a:b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-&gt;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 </a:t>
            </a: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5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주차</a:t>
            </a:r>
            <a:endParaRPr lang="ko-KR" altLang="en-US" sz="36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  <p:graphicFrame>
        <p:nvGraphicFramePr>
          <p:cNvPr id="402" name=""/>
          <p:cNvGraphicFramePr>
            <a:graphicFrameLocks noGrp="1"/>
          </p:cNvGraphicFramePr>
          <p:nvPr/>
        </p:nvGraphicFramePr>
        <p:xfrm>
          <a:off x="6096000" y="1517905"/>
          <a:ext cx="5756698" cy="3585210"/>
        </p:xfrm>
        <a:graphic>
          <a:graphicData uri="http://schemas.openxmlformats.org/drawingml/2006/table">
            <a:tbl>
              <a:tblPr firstRow="1" bandRow="1">
                <a:tableStyleId>{4C8F3031-6097-4AF7-BD18-42EC2A8F2AB1}</a:tableStyleId>
              </a:tblPr>
              <a:tblGrid>
                <a:gridCol w="780301"/>
                <a:gridCol w="4976397"/>
              </a:tblGrid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리소스 수집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기본적인 조작 구현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이동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및 공격모션 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충돌구현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타격 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패링 구현</a:t>
                      </a:r>
                      <a:r>
                        <a:rPr lang="en-US" altLang="ko-KR"/>
                        <a:t>, AI</a:t>
                      </a:r>
                      <a:r>
                        <a:rPr lang="ko-KR" altLang="en-US"/>
                        <a:t> 구현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패링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기타 타격요소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49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기타 타격요소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메뉴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49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즈차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오류 수정 및 기타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현재 진행상황 </a:t>
              </a: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-</a:t>
              </a: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 </a:t>
              </a: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97%</a:t>
              </a: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  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graphicFrame>
        <p:nvGraphicFramePr>
          <p:cNvPr id="402" name=""/>
          <p:cNvGraphicFramePr>
            <a:graphicFrameLocks noGrp="1"/>
          </p:cNvGraphicFramePr>
          <p:nvPr/>
        </p:nvGraphicFramePr>
        <p:xfrm>
          <a:off x="2032218" y="1576916"/>
          <a:ext cx="8127564" cy="3968750"/>
        </p:xfrm>
        <a:graphic>
          <a:graphicData uri="http://schemas.openxmlformats.org/drawingml/2006/table">
            <a:tbl>
              <a:tblPr firstRow="1" bandRow="1">
                <a:tableStyleId>{4C8F3031-6097-4AF7-BD18-42EC2A8F2AB1}</a:tableStyleId>
              </a:tblPr>
              <a:tblGrid>
                <a:gridCol w="1101724"/>
                <a:gridCol w="691201"/>
                <a:gridCol w="4539929"/>
                <a:gridCol w="179471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진행률</a:t>
                      </a:r>
                      <a:endParaRPr lang="ko-KR" altLang="en-US"/>
                    </a:p>
                  </a:txBody>
                  <a:tcPr marL="91440" marR="914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리소스 수집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기본적인 조작 구현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이동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및 공격모션 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기타 타격요소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88%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충돌체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기타 타격요소</a:t>
                      </a:r>
                      <a:r>
                        <a:rPr lang="en-US" altLang="ko-KR"/>
                        <a:t>(1/2)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충돌구현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타격 </a:t>
                      </a:r>
                      <a:r>
                        <a:rPr lang="en-US" altLang="ko-KR"/>
                        <a:t>),</a:t>
                      </a:r>
                      <a:r>
                        <a:rPr lang="ko-KR" altLang="en-US"/>
                        <a:t> 기타 타격요소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 패링 구현</a:t>
                      </a:r>
                      <a:r>
                        <a:rPr lang="en-US" altLang="ko-KR"/>
                        <a:t>, AI</a:t>
                      </a:r>
                      <a:r>
                        <a:rPr lang="ko-KR" altLang="en-US"/>
                        <a:t> 구현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패링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기타 타격요소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메뉴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즈차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오류 수정 및 기타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165</ep:Words>
  <ep:PresentationFormat>와이드스크린</ep:PresentationFormat>
  <ep:Paragraphs>12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2D게임프로그래밍 2차 발표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2023-06-11T08:01:00.000</dcterms:created>
  <dc:creator>장준혁(2022184033)</dc:creator>
  <cp:lastModifiedBy>note</cp:lastModifiedBy>
  <dcterms:modified xsi:type="dcterms:W3CDTF">2023-11-11T13:56:17.424</dcterms:modified>
  <cp:revision>58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